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0" r:id="rId4"/>
    <p:sldId id="256" r:id="rId5"/>
    <p:sldId id="258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Williams" initials="DN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4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D08C3-1B02-4EC9-BD67-B07404B44CC8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E01C0-5740-4489-90E5-ED178368B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BD7B-8B73-49FE-AC89-33A8472C3D2F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0C81-EF6C-46FB-B5AA-A80A356E789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0DC2-4EFE-458B-8A97-24F45C1F24CC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E17C-0D6F-4368-8E3E-BF2C2BAAC725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5DFC-6868-4A83-8AAC-CE14B485D230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920-E6E5-4CA9-B35C-B8947B45F874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D6C1-4F6E-4C22-82F2-C758D282746B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13FA-7316-41BA-B1C5-3D33A1BFF6E3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63EA-C8B5-47AF-9016-FAA0156DB9FE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DA31-1E67-45F9-978C-82F468A5E950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331C-BEFD-40DB-B004-23F87CA897CB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EC57B-B8FB-40E4-BA14-9C2959610EBF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Attachment E - Focus Group Visual Aides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3548-341D-45AE-A7B0-95024337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5/57/Speed_Limit_60_sign.sv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724399" y="3876676"/>
            <a:ext cx="4114800" cy="14382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28600" lvl="0" indent="-119063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7174" y="3895726"/>
            <a:ext cx="4114800" cy="14382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28600" lvl="0" indent="-119063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 indent="-119063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4874" y="561975"/>
            <a:ext cx="4114800" cy="365760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25400" h="25400"/>
            <a:bevelB w="25400" h="25400"/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6225" y="561975"/>
            <a:ext cx="4114800" cy="3657600"/>
          </a:xfrm>
          <a:prstGeom prst="roundRect">
            <a:avLst/>
          </a:prstGeom>
          <a:solidFill>
            <a:schemeClr val="accent1"/>
          </a:solidFill>
          <a:effectLst>
            <a:softEdge rad="31750"/>
          </a:effectLst>
          <a:scene3d>
            <a:camera prst="orthographicFront"/>
            <a:lightRig rig="threePt" dir="t"/>
          </a:scene3d>
          <a:sp3d contourW="12700">
            <a:bevelT w="25400" h="25400"/>
            <a:bevelB w="25400" h="25400"/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395754" y="14616"/>
            <a:ext cx="63525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small" normalizeH="0" dirty="0" smtClean="0">
                <a:ln>
                  <a:noFill/>
                </a:ln>
                <a:solidFill>
                  <a:srgbClr val="043254"/>
                </a:solidFill>
                <a:effectLst/>
                <a:latin typeface="Arial" pitchFamily="34" charset="0"/>
                <a:ea typeface="Times New Roman" pitchFamily="18" charset="0"/>
              </a:rPr>
              <a:t>Increased Penalties &amp; Enforcement</a:t>
            </a:r>
            <a:endParaRPr kumimoji="0" lang="en-US" sz="2800" b="0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925" y="685800"/>
            <a:ext cx="26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Higher Penalties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638175"/>
            <a:ext cx="401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Increased Police Presence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76225" y="4340224"/>
          <a:ext cx="85725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333375"/>
                <a:gridCol w="4124325"/>
              </a:tblGrid>
              <a:tr h="858573">
                <a:tc>
                  <a:txBody>
                    <a:bodyPr/>
                    <a:lstStyle/>
                    <a:p>
                      <a:pPr marL="114300" marR="0" lvl="0" indent="-4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Higher fines for higher speeds and/or repeat speeders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0" lvl="0" indent="-4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Increased number of police patrols and “speed traps” which increases chances of getting caught speeding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8651" y="1184910"/>
          <a:ext cx="3352800" cy="2432685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Times New Roman"/>
                          <a:cs typeface="Times New Roman"/>
                        </a:rPr>
                        <a:t>MPH over </a:t>
                      </a: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Limit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Times New Roman"/>
                          <a:cs typeface="Times New Roman"/>
                        </a:rPr>
                        <a:t>Current</a:t>
                      </a:r>
                      <a:r>
                        <a:rPr lang="en-US" sz="14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b="1" baseline="0" dirty="0" smtClean="0"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smtClean="0">
                          <a:latin typeface="+mj-lt"/>
                          <a:ea typeface="Times New Roman"/>
                          <a:cs typeface="Times New Roman"/>
                        </a:rPr>
                        <a:t>Fine</a:t>
                      </a:r>
                      <a:endParaRPr lang="en-US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Times New Roman"/>
                          <a:cs typeface="Times New Roman"/>
                        </a:rPr>
                        <a:t>Higher</a:t>
                      </a:r>
                      <a:br>
                        <a:rPr lang="en-US" sz="1400" b="1" dirty="0" smtClean="0"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smtClean="0">
                          <a:latin typeface="+mj-lt"/>
                          <a:ea typeface="Times New Roman"/>
                          <a:cs typeface="Times New Roman"/>
                        </a:rPr>
                        <a:t>Fine</a:t>
                      </a:r>
                      <a:endParaRPr lang="en-US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1-5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$93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$116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6-10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$113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$141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11-15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$144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$180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16-20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$175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$219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21-25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$206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$258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26-30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$247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$309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31-35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$298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$373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36-40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$349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$436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Over 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$411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$514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www.nashville.gov/pw/images/mntmp/policeradarenforcement_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1008068"/>
            <a:ext cx="2390774" cy="313397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" name="Rounded Rectangle 13"/>
          <p:cNvSpPr/>
          <p:nvPr/>
        </p:nvSpPr>
        <p:spPr>
          <a:xfrm>
            <a:off x="4752975" y="5505450"/>
            <a:ext cx="4114800" cy="8477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88C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72050" y="560614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Targets all speeders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6225" y="5505450"/>
            <a:ext cx="4114800" cy="8477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88C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5300" y="560614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Targets only drivers who are caught speeding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71474" y="4000501"/>
            <a:ext cx="8296275" cy="12191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28600" lvl="0" indent="-119063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 indent="-119063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9575" y="561975"/>
            <a:ext cx="8229600" cy="3657600"/>
          </a:xfrm>
          <a:prstGeom prst="roundRect">
            <a:avLst/>
          </a:prstGeom>
          <a:solidFill>
            <a:schemeClr val="accent1"/>
          </a:solidFill>
          <a:effectLst>
            <a:softEdge rad="31750"/>
          </a:effectLst>
          <a:scene3d>
            <a:camera prst="orthographicFront"/>
            <a:lightRig rig="threePt" dir="t"/>
          </a:scene3d>
          <a:sp3d contourW="12700">
            <a:bevelT w="25400" h="25400"/>
            <a:bevelB w="25400" h="25400"/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75740" y="14616"/>
            <a:ext cx="45925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small" normalizeH="0" dirty="0" smtClean="0">
                <a:ln>
                  <a:noFill/>
                </a:ln>
                <a:solidFill>
                  <a:srgbClr val="043254"/>
                </a:solidFill>
                <a:effectLst/>
                <a:latin typeface="Arial" pitchFamily="34" charset="0"/>
                <a:ea typeface="Times New Roman" pitchFamily="18" charset="0"/>
              </a:rPr>
              <a:t>Speed-Awareness Course</a:t>
            </a:r>
            <a:endParaRPr kumimoji="0" lang="en-US" sz="2800" b="0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90525" y="4283074"/>
          <a:ext cx="8267700" cy="8585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7700"/>
              </a:tblGrid>
              <a:tr h="858573">
                <a:tc>
                  <a:txBody>
                    <a:bodyPr/>
                    <a:lstStyle/>
                    <a:p>
                      <a:pPr marL="114300" marR="0" lvl="0" indent="-4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Multi-session “classroom” course that teaches the dangers of speeding and speed awareness strategies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00050" y="5438776"/>
            <a:ext cx="8293608" cy="5810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88C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2495" y="5543550"/>
            <a:ext cx="42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Targets repeat and/or dangerous speeders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 descr="class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9850" y="1123950"/>
            <a:ext cx="3676650" cy="24574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143624" y="3714750"/>
            <a:ext cx="2743200" cy="13525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28600" marR="0" indent="-1190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228600" marR="0" indent="-1190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143249" y="3724276"/>
            <a:ext cx="2743200" cy="13525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spcBef>
                <a:spcPts val="2400"/>
              </a:spcBef>
              <a:spcAft>
                <a:spcPts val="1200"/>
              </a:spcAft>
              <a:defRPr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71449" y="3733801"/>
            <a:ext cx="2743200" cy="13525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28600" lvl="0" indent="-119063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43624" y="600076"/>
            <a:ext cx="2743200" cy="3333749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25400" h="25400"/>
            <a:bevelB w="25400" h="25400"/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62299" y="590550"/>
            <a:ext cx="2743200" cy="3333749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25400" h="25400"/>
            <a:bevelB w="25400" h="25400"/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71450" y="552450"/>
            <a:ext cx="2743200" cy="3333749"/>
          </a:xfrm>
          <a:prstGeom prst="roundRect">
            <a:avLst/>
          </a:prstGeom>
          <a:solidFill>
            <a:schemeClr val="accent1"/>
          </a:solidFill>
          <a:effectLst>
            <a:softEdge rad="63500"/>
          </a:effectLst>
          <a:scene3d>
            <a:camera prst="orthographicFront"/>
            <a:lightRig rig="threePt" dir="t"/>
          </a:scene3d>
          <a:sp3d contourW="12700">
            <a:bevelT w="25400" h="25400"/>
            <a:bevelB w="25400" h="25400"/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121305" y="14616"/>
            <a:ext cx="49014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small" normalizeH="0" dirty="0" smtClean="0">
                <a:ln>
                  <a:noFill/>
                </a:ln>
                <a:solidFill>
                  <a:srgbClr val="043254"/>
                </a:solidFill>
                <a:effectLst/>
                <a:latin typeface="Arial" pitchFamily="34" charset="0"/>
                <a:ea typeface="Times New Roman" pitchFamily="18" charset="0"/>
              </a:rPr>
              <a:t>Roadway Countermeasures</a:t>
            </a:r>
            <a:endParaRPr kumimoji="0" lang="en-US" sz="2800" b="0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50" y="695325"/>
            <a:ext cx="26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Rumble/Vibration Treatments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2775" y="695325"/>
            <a:ext cx="26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Pavement Markings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25" y="669925"/>
            <a:ext cx="26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Speed Displays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09550" y="3854449"/>
          <a:ext cx="8667750" cy="1157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/>
                <a:gridCol w="219075"/>
                <a:gridCol w="2762250"/>
                <a:gridCol w="271462"/>
                <a:gridCol w="2709863"/>
              </a:tblGrid>
              <a:tr h="1157568">
                <a:tc>
                  <a:txBody>
                    <a:bodyPr/>
                    <a:lstStyle/>
                    <a:p>
                      <a:pPr marL="114300" marR="0" lvl="0" indent="-4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Surface treatments that are “uncomfortable” to cross at higher speeds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Markings that make it seem</a:t>
                      </a:r>
                      <a:r>
                        <a:rPr lang="en-US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drivers are traveling faster than they really are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0" lvl="0" indent="-4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Changeable signs that remind drivers of their current speed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5063" r="17405"/>
          <a:stretch>
            <a:fillRect/>
          </a:stretch>
        </p:blipFill>
        <p:spPr bwMode="auto">
          <a:xfrm>
            <a:off x="6429375" y="990600"/>
            <a:ext cx="2144208" cy="269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Rounded Rectangle 16"/>
          <p:cNvSpPr/>
          <p:nvPr/>
        </p:nvSpPr>
        <p:spPr>
          <a:xfrm>
            <a:off x="247650" y="5572125"/>
            <a:ext cx="8595360" cy="6000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88C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9806" y="5676900"/>
            <a:ext cx="517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Targets all drivers, whether they are speeders or not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2" descr="http://www.vtpi.org/tdm/tdm4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68" y="1457326"/>
            <a:ext cx="2494564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9" name="Picture 5" descr="IMG_0798"/>
          <p:cNvPicPr>
            <a:picLocks noChangeAspect="1" noChangeArrowheads="1"/>
          </p:cNvPicPr>
          <p:nvPr/>
        </p:nvPicPr>
        <p:blipFill>
          <a:blip r:embed="rId4" cstate="print"/>
          <a:srcRect t="22989" r="32333"/>
          <a:stretch>
            <a:fillRect/>
          </a:stretch>
        </p:blipFill>
        <p:spPr bwMode="auto">
          <a:xfrm>
            <a:off x="3238500" y="1504950"/>
            <a:ext cx="2524125" cy="1916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" name="Picture 6" descr="Roland_Treatment_10"/>
          <p:cNvPicPr>
            <a:picLocks noChangeAspect="1" noChangeArrowheads="1"/>
          </p:cNvPicPr>
          <p:nvPr/>
        </p:nvPicPr>
        <p:blipFill>
          <a:blip r:embed="rId5" cstate="print"/>
          <a:srcRect t="10053" r="20732"/>
          <a:stretch>
            <a:fillRect/>
          </a:stretch>
        </p:blipFill>
        <p:spPr bwMode="auto">
          <a:xfrm>
            <a:off x="3286125" y="2324100"/>
            <a:ext cx="1371406" cy="10382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143624" y="3600450"/>
            <a:ext cx="2743200" cy="1543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28600" marR="0" indent="-1190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228600" marR="0" indent="-1190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143249" y="3609976"/>
            <a:ext cx="2743200" cy="1543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spcBef>
                <a:spcPts val="2400"/>
              </a:spcBef>
              <a:spcAft>
                <a:spcPts val="1200"/>
              </a:spcAft>
              <a:defRPr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71449" y="3619501"/>
            <a:ext cx="2743200" cy="1543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28600" lvl="0" indent="-119063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43624" y="600076"/>
            <a:ext cx="2743200" cy="3248025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25400" h="25400"/>
            <a:bevelB w="25400" h="25400"/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62299" y="590550"/>
            <a:ext cx="2743200" cy="3248025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25400" h="25400"/>
            <a:bevelB w="25400" h="25400"/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71450" y="552450"/>
            <a:ext cx="2743200" cy="3248025"/>
          </a:xfrm>
          <a:prstGeom prst="roundRect">
            <a:avLst/>
          </a:prstGeom>
          <a:solidFill>
            <a:schemeClr val="accent1"/>
          </a:solidFill>
          <a:effectLst>
            <a:softEdge rad="31750"/>
          </a:effectLst>
          <a:scene3d>
            <a:camera prst="orthographicFront"/>
            <a:lightRig rig="threePt" dir="t"/>
          </a:scene3d>
          <a:sp3d contourW="12700">
            <a:bevelT w="25400" h="25400"/>
            <a:bevelB w="25400" h="25400"/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672014" y="14616"/>
            <a:ext cx="5799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small" normalizeH="0" dirty="0" smtClean="0">
                <a:ln>
                  <a:noFill/>
                </a:ln>
                <a:solidFill>
                  <a:srgbClr val="043254"/>
                </a:solidFill>
                <a:effectLst/>
                <a:latin typeface="Arial" pitchFamily="34" charset="0"/>
                <a:ea typeface="Times New Roman" pitchFamily="18" charset="0"/>
              </a:rPr>
              <a:t>Vehicle-based Countermeasures</a:t>
            </a:r>
            <a:endParaRPr kumimoji="0" lang="en-US" sz="2800" b="0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50" y="695325"/>
            <a:ext cx="26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Speed Limiter in Engine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2775" y="695325"/>
            <a:ext cx="26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In-vehicle Speed Limit Display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25" y="669925"/>
            <a:ext cx="26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Fuel Economy Display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09550" y="3883024"/>
          <a:ext cx="866775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/>
                <a:gridCol w="219075"/>
                <a:gridCol w="2762250"/>
                <a:gridCol w="271462"/>
                <a:gridCol w="2709863"/>
              </a:tblGrid>
              <a:tr h="858573">
                <a:tc>
                  <a:txBody>
                    <a:bodyPr/>
                    <a:lstStyle/>
                    <a:p>
                      <a:pPr marL="114300" marR="0" lvl="0" indent="-4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Instrument installed in engine that physically limits vehicle speed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0"/>
                      <a:r>
                        <a:rPr lang="en-US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Display shows posted speed even when signs are not visible or nearby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0" lvl="0" indent="-4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Electronic display of real-time fuel economy, which encourages “non-aggressive” driving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9" name="fullImage" descr="DSC_1427.jpg image by chris442">
            <a:hlinkClick r:id="rId2" tooltip="&quot;Click to zoom out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533526"/>
            <a:ext cx="2266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2" name="Rounded Rectangle 21"/>
          <p:cNvSpPr/>
          <p:nvPr/>
        </p:nvSpPr>
        <p:spPr>
          <a:xfrm>
            <a:off x="3228974" y="5276850"/>
            <a:ext cx="5495925" cy="4857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88C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52800" y="5343525"/>
            <a:ext cx="51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Installed on new vehicles – targets all drivers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3351" y="5276850"/>
            <a:ext cx="2867024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88C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0499" y="5272772"/>
            <a:ext cx="282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Option 1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: Targets repeat and/or dangerous speeders</a:t>
            </a: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Option 2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: Installed on new vehicles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7900" t="26250" r="28374" b="52489"/>
          <a:stretch>
            <a:fillRect/>
          </a:stretch>
        </p:blipFill>
        <p:spPr bwMode="auto">
          <a:xfrm>
            <a:off x="3253562" y="1877925"/>
            <a:ext cx="2542732" cy="9891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0319" y="2279650"/>
            <a:ext cx="222250" cy="26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File:Speed Limit 60 sign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5745" y="2306638"/>
            <a:ext cx="167640" cy="209550"/>
          </a:xfrm>
          <a:prstGeom prst="rect">
            <a:avLst/>
          </a:prstGeom>
          <a:noFill/>
        </p:spPr>
      </p:pic>
      <p:pic>
        <p:nvPicPr>
          <p:cNvPr id="30" name="Picture 19" descr="fuel econ1.jpg"/>
          <p:cNvPicPr>
            <a:picLocks noChangeAspect="1" noChangeArrowheads="1"/>
          </p:cNvPicPr>
          <p:nvPr/>
        </p:nvPicPr>
        <p:blipFill>
          <a:blip r:embed="rId8" cstate="print"/>
          <a:srcRect t="32412" r="53208" b="27638"/>
          <a:stretch>
            <a:fillRect/>
          </a:stretch>
        </p:blipFill>
        <p:spPr bwMode="auto">
          <a:xfrm>
            <a:off x="6632575" y="2687906"/>
            <a:ext cx="1730376" cy="1109393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31" name="Oval 30"/>
          <p:cNvSpPr/>
          <p:nvPr/>
        </p:nvSpPr>
        <p:spPr>
          <a:xfrm>
            <a:off x="7134225" y="2570491"/>
            <a:ext cx="586095" cy="353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10800000">
            <a:off x="6857999" y="2463797"/>
            <a:ext cx="1143001" cy="268277"/>
          </a:xfrm>
          <a:prstGeom prst="trapezoid">
            <a:avLst>
              <a:gd name="adj" fmla="val 107407"/>
            </a:avLst>
          </a:prstGeom>
          <a:gradFill flip="none" rotWithShape="1">
            <a:gsLst>
              <a:gs pos="90000">
                <a:srgbClr val="FF0000">
                  <a:alpha val="0"/>
                </a:srgbClr>
              </a:gs>
              <a:gs pos="0">
                <a:srgbClr val="FF0000"/>
              </a:gs>
            </a:gsLst>
            <a:lin ang="16200000" scaled="0"/>
            <a:tileRect/>
          </a:gradFill>
          <a:ln>
            <a:gradFill>
              <a:gsLst>
                <a:gs pos="46000">
                  <a:srgbClr val="FF0000">
                    <a:alpha val="30000"/>
                  </a:srgbClr>
                </a:gs>
                <a:gs pos="92000">
                  <a:schemeClr val="bg1"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4" name="Picture 33" descr="Display Graphics v2.emf"/>
          <p:cNvPicPr>
            <a:picLocks noChangeAspect="1"/>
          </p:cNvPicPr>
          <p:nvPr/>
        </p:nvPicPr>
        <p:blipFill>
          <a:blip r:embed="rId9" cstate="print"/>
          <a:srcRect l="667"/>
          <a:stretch>
            <a:fillRect/>
          </a:stretch>
        </p:blipFill>
        <p:spPr>
          <a:xfrm>
            <a:off x="6872386" y="1133392"/>
            <a:ext cx="1121471" cy="130269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softEdge rad="31750"/>
          </a:effectLst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724399" y="3876676"/>
            <a:ext cx="4114800" cy="15430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28600" lvl="0" indent="-119063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7174" y="3895726"/>
            <a:ext cx="4114800" cy="15430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28600" lvl="0" indent="-119063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 indent="-119063"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4874" y="561975"/>
            <a:ext cx="4114800" cy="365760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25400" h="25400"/>
            <a:bevelB w="25400" h="25400"/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6225" y="561975"/>
            <a:ext cx="4114800" cy="3657600"/>
          </a:xfrm>
          <a:prstGeom prst="roundRect">
            <a:avLst/>
          </a:prstGeom>
          <a:solidFill>
            <a:schemeClr val="accent1"/>
          </a:solidFill>
          <a:effectLst>
            <a:softEdge rad="31750"/>
          </a:effectLst>
          <a:scene3d>
            <a:camera prst="orthographicFront"/>
            <a:lightRig rig="threePt" dir="t"/>
          </a:scene3d>
          <a:sp3d contourW="12700">
            <a:bevelT w="25400" h="25400"/>
            <a:bevelB w="25400" h="25400"/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426674" y="14616"/>
            <a:ext cx="4290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small" normalizeH="0" dirty="0" smtClean="0">
                <a:ln>
                  <a:noFill/>
                </a:ln>
                <a:solidFill>
                  <a:srgbClr val="043254"/>
                </a:solidFill>
                <a:effectLst/>
                <a:latin typeface="Arial" pitchFamily="34" charset="0"/>
                <a:ea typeface="Times New Roman" pitchFamily="18" charset="0"/>
              </a:rPr>
              <a:t>Automatic Enforcement</a:t>
            </a:r>
            <a:endParaRPr kumimoji="0" lang="en-US" sz="2800" b="0" i="0" u="none" strike="noStrike" cap="sm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925" y="685800"/>
            <a:ext cx="26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Fixed Location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4975" y="638175"/>
            <a:ext cx="26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Random Location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76225" y="4340224"/>
          <a:ext cx="85725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333375"/>
                <a:gridCol w="4124325"/>
              </a:tblGrid>
              <a:tr h="858573">
                <a:tc>
                  <a:txBody>
                    <a:bodyPr/>
                    <a:lstStyle/>
                    <a:p>
                      <a:pPr marL="114300" marR="0" lvl="0" indent="-4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Fixed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cameras detect speeding vehicles through a permanent detection zone and issue tickets by mail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0" lvl="0" indent="-4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Truck-mounted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cameras detect speeding vehicle speeds and issue tickets by mail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4752975" y="5610225"/>
            <a:ext cx="4114800" cy="8477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88C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72050" y="5715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Targets speeders at different locations each day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750" y="5610225"/>
            <a:ext cx="4114800" cy="8477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88C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4825" y="5715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Targets speeders at the same “trouble-spot” location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24" descr="cam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1200150"/>
            <a:ext cx="1619250" cy="1028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Picture 19" descr="fix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724" y="2261996"/>
            <a:ext cx="3748730" cy="13194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Picture 29" descr="vari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7374" y="2327148"/>
            <a:ext cx="3749040" cy="11662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2525" y="1243013"/>
            <a:ext cx="1371600" cy="10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3548-341D-45AE-A7B0-950243371A8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E - Focus Group Visual Aides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327</Words>
  <Application>Microsoft Office PowerPoint</Application>
  <PresentationFormat>On-screen Show (4:3)</PresentationFormat>
  <Paragraphs>75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Battelle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Lichty</dc:creator>
  <cp:lastModifiedBy>walter.culbreath</cp:lastModifiedBy>
  <cp:revision>97</cp:revision>
  <dcterms:created xsi:type="dcterms:W3CDTF">2010-06-04T18:15:08Z</dcterms:created>
  <dcterms:modified xsi:type="dcterms:W3CDTF">2010-10-25T15:27:03Z</dcterms:modified>
</cp:coreProperties>
</file>