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5E816-CA52-40E6-9C2B-37B5B496E789}" type="datetimeFigureOut">
              <a:rPr lang="en-US" smtClean="0"/>
              <a:pPr/>
              <a:t>6/16/2011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E53F9-52F3-4A04-9AD3-314DFB15B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FAPIIS Poses No Additional Burden on Awardees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Reporting and Use of Information Concerning Integrity and Performance of Recipients of Grants and Cooperative Agreements (ICR 3090-0293)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The Federal </a:t>
            </a:r>
            <a:r>
              <a:rPr lang="en-US" sz="1600" dirty="0" err="1" smtClean="0"/>
              <a:t>Awardee</a:t>
            </a:r>
            <a:r>
              <a:rPr lang="en-US" sz="1600" dirty="0" smtClean="0"/>
              <a:t> Performance and Integrity Information System (FAPIIS) provides </a:t>
            </a:r>
            <a:r>
              <a:rPr lang="en-US" sz="1600" dirty="0"/>
              <a:t>users access to integrity and performance information </a:t>
            </a:r>
            <a:r>
              <a:rPr lang="en-US" sz="1600" dirty="0" smtClean="0"/>
              <a:t>from:</a:t>
            </a:r>
          </a:p>
          <a:p>
            <a:pPr lvl="1"/>
            <a:r>
              <a:rPr lang="en-US" sz="1400" dirty="0" smtClean="0"/>
              <a:t>the </a:t>
            </a:r>
            <a:r>
              <a:rPr lang="en-US" sz="1400" dirty="0"/>
              <a:t>FAPIIS reporting module in the Contractor Performance Assessment Reporting System (</a:t>
            </a:r>
            <a:r>
              <a:rPr lang="en-US" sz="1400" dirty="0" smtClean="0"/>
              <a:t>CPARS)</a:t>
            </a:r>
          </a:p>
          <a:p>
            <a:pPr lvl="1"/>
            <a:r>
              <a:rPr lang="en-US" sz="1400" dirty="0" smtClean="0"/>
              <a:t>proceedings </a:t>
            </a:r>
            <a:r>
              <a:rPr lang="en-US" sz="1400" dirty="0"/>
              <a:t>information from the Central Contractor Registration (CCR) </a:t>
            </a:r>
            <a:r>
              <a:rPr lang="en-US" sz="1400" dirty="0" smtClean="0"/>
              <a:t>database</a:t>
            </a:r>
          </a:p>
          <a:p>
            <a:pPr lvl="1"/>
            <a:r>
              <a:rPr lang="en-US" sz="1400" dirty="0" smtClean="0"/>
              <a:t>suspension/debarment </a:t>
            </a:r>
            <a:r>
              <a:rPr lang="en-US" sz="1400" dirty="0"/>
              <a:t>information from the Excluded Parties List </a:t>
            </a:r>
            <a:r>
              <a:rPr lang="en-US" sz="1400" dirty="0" smtClean="0"/>
              <a:t>System </a:t>
            </a:r>
            <a:r>
              <a:rPr lang="en-US" sz="1400" dirty="0"/>
              <a:t>(EPLS</a:t>
            </a:r>
            <a:r>
              <a:rPr lang="en-US" sz="1400" dirty="0" smtClean="0"/>
              <a:t>)</a:t>
            </a:r>
            <a:endParaRPr lang="en-US" sz="1400" dirty="0"/>
          </a:p>
          <a:p>
            <a:r>
              <a:rPr lang="en-US" sz="1600" dirty="0" smtClean="0"/>
              <a:t>The </a:t>
            </a:r>
            <a:r>
              <a:rPr lang="en-US" sz="1600" dirty="0"/>
              <a:t>only people who enter information into FAPIIS are government users who </a:t>
            </a:r>
            <a:r>
              <a:rPr lang="en-US" sz="1600" dirty="0" smtClean="0"/>
              <a:t>submit contractor </a:t>
            </a:r>
            <a:r>
              <a:rPr lang="en-US" sz="1600" dirty="0"/>
              <a:t>and grantee performance information including </a:t>
            </a:r>
            <a:r>
              <a:rPr lang="en-US" sz="1600" dirty="0" smtClean="0"/>
              <a:t>:</a:t>
            </a:r>
          </a:p>
          <a:p>
            <a:pPr lvl="1"/>
            <a:r>
              <a:rPr lang="en-US" sz="1400" dirty="0" smtClean="0"/>
              <a:t>Terminations </a:t>
            </a:r>
            <a:r>
              <a:rPr lang="en-US" sz="1400" dirty="0"/>
              <a:t>for Cause or </a:t>
            </a:r>
            <a:r>
              <a:rPr lang="en-US" sz="1400" dirty="0" smtClean="0"/>
              <a:t>Default</a:t>
            </a:r>
          </a:p>
          <a:p>
            <a:pPr lvl="1"/>
            <a:r>
              <a:rPr lang="en-US" sz="1400" dirty="0" smtClean="0"/>
              <a:t>Defective </a:t>
            </a:r>
            <a:r>
              <a:rPr lang="en-US" sz="1400" dirty="0"/>
              <a:t>Cost and Pricing </a:t>
            </a:r>
            <a:r>
              <a:rPr lang="en-US" sz="1400" dirty="0" smtClean="0"/>
              <a:t>Data </a:t>
            </a:r>
          </a:p>
          <a:p>
            <a:pPr lvl="1"/>
            <a:r>
              <a:rPr lang="en-US" sz="1400" dirty="0" smtClean="0"/>
              <a:t>Determinations </a:t>
            </a:r>
            <a:r>
              <a:rPr lang="en-US" sz="1400" dirty="0"/>
              <a:t>of </a:t>
            </a:r>
            <a:r>
              <a:rPr lang="en-US" sz="1400" dirty="0" smtClean="0"/>
              <a:t>Non-Responsibility </a:t>
            </a:r>
          </a:p>
          <a:p>
            <a:pPr lvl="1"/>
            <a:r>
              <a:rPr lang="en-US" sz="1400" dirty="0" smtClean="0"/>
              <a:t>Terminations </a:t>
            </a:r>
            <a:r>
              <a:rPr lang="en-US" sz="1400" dirty="0"/>
              <a:t>for Material Failure to Comply (grants</a:t>
            </a:r>
            <a:r>
              <a:rPr lang="en-US" sz="1400" dirty="0" smtClean="0"/>
              <a:t>)</a:t>
            </a:r>
          </a:p>
          <a:p>
            <a:pPr lvl="1"/>
            <a:r>
              <a:rPr lang="en-US" sz="1400" dirty="0" smtClean="0"/>
              <a:t>Recipient </a:t>
            </a:r>
            <a:r>
              <a:rPr lang="en-US" sz="1400" dirty="0"/>
              <a:t>Not Qualified Determinations (grants</a:t>
            </a:r>
            <a:r>
              <a:rPr lang="en-US" sz="1400" dirty="0" smtClean="0"/>
              <a:t>) </a:t>
            </a:r>
          </a:p>
          <a:p>
            <a:pPr lvl="1"/>
            <a:r>
              <a:rPr lang="en-US" sz="1400" dirty="0" smtClean="0"/>
              <a:t>Administrative Agreements</a:t>
            </a:r>
            <a:endParaRPr lang="en-US" sz="1400" dirty="0"/>
          </a:p>
          <a:p>
            <a:r>
              <a:rPr lang="en-US" sz="1600" dirty="0" smtClean="0"/>
              <a:t>Recipients are not required to enter data into FAPIIS unless they chose to respond to a termination or non-responsibility action entered by the government</a:t>
            </a:r>
          </a:p>
          <a:p>
            <a:r>
              <a:rPr lang="en-US" sz="1600" dirty="0" smtClean="0"/>
              <a:t>No new public burden is imposed by FAPIIS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Terminations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Government users submit contractor and grantee performance information including:</a:t>
            </a:r>
          </a:p>
          <a:p>
            <a:pPr lvl="1"/>
            <a:r>
              <a:rPr lang="en-US" dirty="0" smtClean="0"/>
              <a:t>Terminations for Cause or Default</a:t>
            </a:r>
          </a:p>
          <a:p>
            <a:pPr lvl="1"/>
            <a:r>
              <a:rPr lang="en-US" dirty="0" smtClean="0"/>
              <a:t>Defective Cost and Pricing Data </a:t>
            </a:r>
          </a:p>
          <a:p>
            <a:pPr lvl="1"/>
            <a:r>
              <a:rPr lang="en-US" dirty="0" smtClean="0"/>
              <a:t>Determinations of Non-Responsibility </a:t>
            </a:r>
          </a:p>
          <a:p>
            <a:pPr lvl="1"/>
            <a:r>
              <a:rPr lang="en-US" dirty="0" smtClean="0"/>
              <a:t>Terminations for Material Failure to Comply (grants)</a:t>
            </a:r>
          </a:p>
          <a:p>
            <a:pPr lvl="1"/>
            <a:r>
              <a:rPr lang="en-US" dirty="0" smtClean="0"/>
              <a:t>Recipient Not Qualified Determinations (grants) </a:t>
            </a:r>
          </a:p>
          <a:p>
            <a:pPr lvl="1"/>
            <a:r>
              <a:rPr lang="en-US" dirty="0" smtClean="0"/>
              <a:t>Administrative Agreements.</a:t>
            </a:r>
          </a:p>
          <a:p>
            <a:r>
              <a:rPr lang="en-US" dirty="0" smtClean="0"/>
              <a:t>Recipients </a:t>
            </a:r>
            <a:r>
              <a:rPr lang="en-US" dirty="0" smtClean="0"/>
              <a:t>are not required, but may elect, to respond to a termination or non-responsibility action entered by the government</a:t>
            </a:r>
          </a:p>
          <a:p>
            <a:r>
              <a:rPr lang="en-US" dirty="0" smtClean="0"/>
              <a:t>No </a:t>
            </a:r>
            <a:r>
              <a:rPr lang="en-US" dirty="0" smtClean="0"/>
              <a:t>new public burden is imposed by FAPIIS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Proceedings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Registrants answer proceedings questions as part of their CCR registration (new or annual update)</a:t>
            </a:r>
          </a:p>
          <a:p>
            <a:r>
              <a:rPr lang="en-US" dirty="0" smtClean="0"/>
              <a:t>FAPIIS pulls responses to proceedings questions from CCR</a:t>
            </a:r>
          </a:p>
          <a:p>
            <a:r>
              <a:rPr lang="en-US" dirty="0" smtClean="0"/>
              <a:t>Burden already assessed as part of maintaining annual CCR registration</a:t>
            </a:r>
          </a:p>
          <a:p>
            <a:r>
              <a:rPr lang="en-US" dirty="0" smtClean="0"/>
              <a:t>No new public burden is imposed by FAPIIS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Suspension or Debarment Data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Government users enter suspension and debarment information into EPLS</a:t>
            </a:r>
          </a:p>
          <a:p>
            <a:r>
              <a:rPr lang="en-US" dirty="0" smtClean="0"/>
              <a:t>FAPIIS pulls responses to proceedings questions from EPLS</a:t>
            </a:r>
          </a:p>
          <a:p>
            <a:r>
              <a:rPr lang="en-US" dirty="0" smtClean="0"/>
              <a:t>No new public burden is imposed by FAPIIS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317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FAPIIS Poses No Additional Burden on Awardees</vt:lpstr>
      <vt:lpstr>Overview</vt:lpstr>
      <vt:lpstr>Terminations Data Flow</vt:lpstr>
      <vt:lpstr>Proceedings Data Flow</vt:lpstr>
      <vt:lpstr>Suspension or Debarment Data Flow</vt:lpstr>
    </vt:vector>
  </TitlesOfParts>
  <Company>GSA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Reporting and Use of Information Concerning Integrity and Performance of Recipients of Grants and Cooperative Agreements </dc:title>
  <dc:creator>MeredithMWhitehead</dc:creator>
  <cp:lastModifiedBy>MeredithMWhitehead</cp:lastModifiedBy>
  <cp:revision>17</cp:revision>
  <dcterms:created xsi:type="dcterms:W3CDTF">2011-06-16T13:36:36Z</dcterms:created>
  <dcterms:modified xsi:type="dcterms:W3CDTF">2011-06-16T16:17:01Z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142162808</vt:i4>
  </property>
  <property fmtid="{D5CDD505-2E9C-101B-9397-08002B2CF9AE}" pid="3" name="_NewReviewCycle">
    <vt:lpwstr/>
  </property>
  <property fmtid="{D5CDD505-2E9C-101B-9397-08002B2CF9AE}" pid="4" name="_EmailSubject">
    <vt:lpwstr>Fw: Request on 3090-0293 - more definitive screen shots on this ICR</vt:lpwstr>
  </property>
  <property fmtid="{D5CDD505-2E9C-101B-9397-08002B2CF9AE}" pid="5" name="_AuthorEmail">
    <vt:lpwstr>Julia_Wise@omb.eop.gov</vt:lpwstr>
  </property>
  <property fmtid="{D5CDD505-2E9C-101B-9397-08002B2CF9AE}" pid="6" name="_AuthorEmailDisplayName">
    <vt:lpwstr>Wise, Julia</vt:lpwstr>
  </property>
</Properties>
</file>