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E816-CA52-40E6-9C2B-37B5B496E78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E53F9-52F3-4A04-9AD3-314DFB15B4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pn.gov/ccrupdate/Help/New/Overview/CCR_Users_Guide.htm#Proceedings" TargetMode="External"/><Relationship Id="rId2" Type="http://schemas.openxmlformats.org/officeDocument/2006/relationships/hyperlink" Target="http://frwebgate.access.gpo.gov/cgi-bin/getdoc.cgi?dbname=111_cong_public_laws&amp;docid=f:publ212.11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Registrants Enter Proceedings Information in CCR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Reporting and Use of Information Concerning Integrity and Performance of Recipients of Grants and Cooperative Agreements (ICR 3090-0293)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CCR Proceeding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As part of the CCR registration process, registrants must answer a series of conditional questions: 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they </a:t>
            </a:r>
            <a:r>
              <a:rPr lang="en-US" dirty="0"/>
              <a:t>answer </a:t>
            </a:r>
            <a:r>
              <a:rPr lang="en-US" b="1" dirty="0"/>
              <a:t>Yes</a:t>
            </a:r>
            <a:r>
              <a:rPr lang="en-US" dirty="0"/>
              <a:t> on the first question, the second question is </a:t>
            </a:r>
            <a:r>
              <a:rPr lang="en-US" dirty="0" smtClean="0"/>
              <a:t>activated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 smtClean="0"/>
              <a:t>they answer </a:t>
            </a:r>
            <a:r>
              <a:rPr lang="en-US" b="1" dirty="0" smtClean="0"/>
              <a:t>Yes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smtClean="0"/>
              <a:t>the second </a:t>
            </a:r>
            <a:r>
              <a:rPr lang="en-US" dirty="0"/>
              <a:t>question, then the last question is </a:t>
            </a:r>
            <a:r>
              <a:rPr lang="en-US" dirty="0" smtClean="0"/>
              <a:t>activated</a:t>
            </a:r>
            <a:endParaRPr lang="en-US" dirty="0"/>
          </a:p>
          <a:p>
            <a:pPr lvl="1"/>
            <a:r>
              <a:rPr lang="en-US" dirty="0" smtClean="0"/>
              <a:t>After answering the last question, they  click the Validate/Save </a:t>
            </a:r>
            <a:r>
              <a:rPr lang="en-US" dirty="0"/>
              <a:t>Data </a:t>
            </a:r>
            <a:r>
              <a:rPr lang="en-US" dirty="0" smtClean="0"/>
              <a:t>button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 smtClean="0"/>
              <a:t>they </a:t>
            </a:r>
            <a:r>
              <a:rPr lang="en-US" dirty="0"/>
              <a:t>answered </a:t>
            </a:r>
            <a:r>
              <a:rPr lang="en-US" b="1" dirty="0" smtClean="0"/>
              <a:t>Yes</a:t>
            </a:r>
            <a:r>
              <a:rPr lang="en-US" dirty="0" smtClean="0"/>
              <a:t> </a:t>
            </a:r>
            <a:r>
              <a:rPr lang="en-US" dirty="0"/>
              <a:t>to the last question, the Proceeding Detail and Primary Point of Contact sections are </a:t>
            </a:r>
            <a:r>
              <a:rPr lang="en-US" dirty="0" smtClean="0"/>
              <a:t>displayed</a:t>
            </a:r>
            <a:endParaRPr lang="en-US" dirty="0"/>
          </a:p>
          <a:p>
            <a:endParaRPr lang="en-US" dirty="0"/>
          </a:p>
        </p:txBody>
      </p:sp>
      <p:pic>
        <p:nvPicPr>
          <p:cNvPr id="6146" name="Picture 2" descr="SNAGHTML67d65f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00200"/>
            <a:ext cx="3422152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Proceeding Page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1200" dirty="0" smtClean="0"/>
              <a:t>Note: If you entered information on this page before April 15, 2011, it is only available to authorized individuals in accordance with the Freedom of Information Act procedures at 5 U.S.C § 552. Information posted on or after April 15, 2011 will be available to the public. </a:t>
            </a:r>
            <a:r>
              <a:rPr lang="en-US" sz="1200" dirty="0" smtClean="0">
                <a:hlinkClick r:id="rId2" tooltip="Link to Public Law 111-212-July 29, 2010"/>
              </a:rPr>
              <a:t>See Section 3010 of Pub. L. 111-212.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If you are a federal contractor, do not post information under FAR clause 52.209-8 (version dated APR 2010) on or after April 15, 2011; answer No to the first question below. If you have a contract containing clause 52.209-8 (version dated APR 2010) that requires update of information on or after April 15, 2011, contact your contracting officer immediately to discuss a modification.</a:t>
            </a:r>
          </a:p>
          <a:p>
            <a:endParaRPr lang="en-US" sz="1200" dirty="0" smtClean="0"/>
          </a:p>
          <a:p>
            <a:r>
              <a:rPr lang="en-US" sz="1200" dirty="0" smtClean="0"/>
              <a:t>The three questions on this page consist of the following:</a:t>
            </a:r>
          </a:p>
          <a:p>
            <a:pPr lvl="1"/>
            <a:r>
              <a:rPr lang="en-US" sz="1200" dirty="0" smtClean="0"/>
              <a:t>If your business or organization is required to provide information regarding responsibility or qualification matters in accordance with a federal solicitation, contract, or assistance action, select the first Yes radio button. If you answer no, you are finished on the Proceeding page. Click the Validate/Save Data button and continue to the next page of the registration. See the </a:t>
            </a:r>
            <a:r>
              <a:rPr lang="en-US" sz="1200" dirty="0" smtClean="0">
                <a:hlinkClick r:id="rId3" tooltip="Link to Proceedings section of CCR User's Guide"/>
              </a:rPr>
              <a:t>CCR User's Guide</a:t>
            </a:r>
            <a:r>
              <a:rPr lang="en-US" sz="1200" dirty="0" smtClean="0"/>
              <a:t> for more information.</a:t>
            </a:r>
          </a:p>
          <a:p>
            <a:pPr lvl="1"/>
            <a:r>
              <a:rPr lang="en-US" sz="1200" dirty="0" smtClean="0"/>
              <a:t>If your business or organization (represented by the DUNS number on this specific CCR record) has current active federal contracts and/or grants with total value (including any exercised/unexercised options) greater than $10,000,000, select the second Yes radio button. If you answer no, you are finished on the Proceeding page. Click the Validate/Save Data button and continue to the next page of the registration.</a:t>
            </a:r>
          </a:p>
          <a:p>
            <a:pPr lvl="1"/>
            <a:r>
              <a:rPr lang="en-US" sz="1200" dirty="0" smtClean="0"/>
              <a:t>If, within the last five years, your business or organization (including parent organization, all branches, and all affiliates worldwide) and/or any of its principals, in connection with the award to or performance by your business or organization of a Federal contract or grant, has been the subject of a Federal or State (1) criminal proceeding resulting in a conviction or other acknowledgment of fault; (2) civil proceeding resulting in a finding of fault with a monetary fine, penalty, reimbursement, restitution, and/or damages greater than $5,000, or other acknowledgment of fault; and/or (3) administrative proceeding resulting in a finding of fault with either a monetary fine or penalty greater than $5,000 or reimbursement, restitution, or damages greater than $100,000, or other acknowledgment of fault, select the third Yes radio button. If you answer no, you are finished on the Proceeding page. Click the Validate/Save Data button and continue to the next page of the registration.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Yes, Proceedings Exist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CCR Screen (Part 1)		CCR Screen (Part 2)</a:t>
            </a:r>
            <a:endParaRPr lang="en-US" dirty="0"/>
          </a:p>
        </p:txBody>
      </p:sp>
      <p:pic>
        <p:nvPicPr>
          <p:cNvPr id="7170" name="Picture 2" descr="Yes, Proceedings Exist"/>
          <p:cNvPicPr>
            <a:picLocks noChangeAspect="1" noChangeArrowheads="1"/>
          </p:cNvPicPr>
          <p:nvPr/>
        </p:nvPicPr>
        <p:blipFill>
          <a:blip r:embed="rId2" cstate="print"/>
          <a:srcRect b="48028"/>
          <a:stretch>
            <a:fillRect/>
          </a:stretch>
        </p:blipFill>
        <p:spPr bwMode="auto">
          <a:xfrm>
            <a:off x="838200" y="1958788"/>
            <a:ext cx="3429000" cy="451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Yes, Proceedings Exist"/>
          <p:cNvPicPr>
            <a:picLocks noChangeAspect="1" noChangeArrowheads="1"/>
          </p:cNvPicPr>
          <p:nvPr/>
        </p:nvPicPr>
        <p:blipFill>
          <a:blip r:embed="rId2" cstate="print"/>
          <a:srcRect t="51972"/>
          <a:stretch>
            <a:fillRect/>
          </a:stretch>
        </p:blipFill>
        <p:spPr bwMode="auto">
          <a:xfrm>
            <a:off x="4724400" y="1958788"/>
            <a:ext cx="3543300" cy="431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New Proceeding Detail (1 of 2)</a:t>
            </a:r>
            <a:endParaRPr lang="en-US" dirty="0"/>
          </a:p>
        </p:txBody>
      </p:sp>
      <p:pic>
        <p:nvPicPr>
          <p:cNvPr id="8194" name="Picture 2" descr="Add New Proceeding Detail"/>
          <p:cNvPicPr>
            <a:picLocks noChangeAspect="1" noChangeArrowheads="1"/>
          </p:cNvPicPr>
          <p:nvPr/>
        </p:nvPicPr>
        <p:blipFill>
          <a:blip r:embed="rId2" cstate="print"/>
          <a:srcRect l="1553" t="1715"/>
          <a:stretch>
            <a:fillRect/>
          </a:stretch>
        </p:blipFill>
        <p:spPr bwMode="auto">
          <a:xfrm>
            <a:off x="2157413" y="1600200"/>
            <a:ext cx="4829175" cy="436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New Proceeding Detail (2 of 2)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 l="9549" t="16667" r="60069" b="22222"/>
          <a:stretch>
            <a:fillRect/>
          </a:stretch>
        </p:blipFill>
        <p:spPr bwMode="auto">
          <a:xfrm>
            <a:off x="2752725" y="1521823"/>
            <a:ext cx="3638550" cy="457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618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Registrants Enter Proceedings Information in CCR</vt:lpstr>
      <vt:lpstr>CCR Proceeding Page</vt:lpstr>
      <vt:lpstr>Proceeding Page Text</vt:lpstr>
      <vt:lpstr>Yes, Proceedings Exist</vt:lpstr>
      <vt:lpstr>Add New Proceeding Detail (1 of 2)</vt:lpstr>
      <vt:lpstr>Add New Proceeding Detail (2 of 2)</vt:lpstr>
    </vt:vector>
  </TitlesOfParts>
  <Company>GSA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 and Use of Information Concerning Integrity and Performance of Recipients of Grants and Cooperative Agreements </dc:title>
  <dc:creator>MeredithMWhitehead</dc:creator>
  <cp:lastModifiedBy>MeredithMWhitehead</cp:lastModifiedBy>
  <cp:revision>15</cp:revision>
  <dcterms:created xsi:type="dcterms:W3CDTF">2011-06-16T13:36:36Z</dcterms:created>
  <dcterms:modified xsi:type="dcterms:W3CDTF">2011-06-16T15:46:22Z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-204978492</vt:i4>
  </property>
  <property fmtid="{D5CDD505-2E9C-101B-9397-08002B2CF9AE}" pid="3" name="_NewReviewCycle">
    <vt:lpwstr/>
  </property>
  <property fmtid="{D5CDD505-2E9C-101B-9397-08002B2CF9AE}" pid="4" name="_EmailSubject">
    <vt:lpwstr>Fw: Request on 3090-0293 - more definitive screen shots on this ICR</vt:lpwstr>
  </property>
  <property fmtid="{D5CDD505-2E9C-101B-9397-08002B2CF9AE}" pid="5" name="_AuthorEmail">
    <vt:lpwstr>Julia_Wise@omb.eop.gov</vt:lpwstr>
  </property>
  <property fmtid="{D5CDD505-2E9C-101B-9397-08002B2CF9AE}" pid="6" name="_AuthorEmailDisplayName">
    <vt:lpwstr>Wise, Julia</vt:lpwstr>
  </property>
</Properties>
</file>