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2"/>
  </p:notesMasterIdLst>
  <p:handoutMasterIdLst>
    <p:handoutMasterId r:id="rId13"/>
  </p:handoutMasterIdLst>
  <p:sldIdLst>
    <p:sldId id="257" r:id="rId2"/>
    <p:sldId id="300" r:id="rId3"/>
    <p:sldId id="393" r:id="rId4"/>
    <p:sldId id="346" r:id="rId5"/>
    <p:sldId id="351" r:id="rId6"/>
    <p:sldId id="417" r:id="rId7"/>
    <p:sldId id="366" r:id="rId8"/>
    <p:sldId id="402" r:id="rId9"/>
    <p:sldId id="386" r:id="rId10"/>
    <p:sldId id="423" r:id="rId11"/>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FF"/>
    <a:srgbClr val="FFFF00"/>
    <a:srgbClr val="E03C6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78" autoAdjust="0"/>
    <p:restoredTop sz="65009" autoAdjust="0"/>
  </p:normalViewPr>
  <p:slideViewPr>
    <p:cSldViewPr>
      <p:cViewPr>
        <p:scale>
          <a:sx n="50" d="100"/>
          <a:sy n="50" d="100"/>
        </p:scale>
        <p:origin x="-696" y="42"/>
      </p:cViewPr>
      <p:guideLst>
        <p:guide orient="horz" pos="2160"/>
        <p:guide pos="2880"/>
      </p:guideLst>
    </p:cSldViewPr>
  </p:slideViewPr>
  <p:outlineViewPr>
    <p:cViewPr>
      <p:scale>
        <a:sx n="33" d="100"/>
        <a:sy n="33" d="100"/>
      </p:scale>
      <p:origin x="72" y="2297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1746" y="-9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0801" tIns="45401" rIns="90801" bIns="45401" numCol="1" anchor="t" anchorCtr="0" compatLnSpc="1">
            <a:prstTxWarp prst="textNoShape">
              <a:avLst/>
            </a:prstTxWarp>
          </a:bodyPr>
          <a:lstStyle>
            <a:lvl1pPr defTabSz="908050">
              <a:defRPr sz="1200" smtClean="0"/>
            </a:lvl1pPr>
          </a:lstStyle>
          <a:p>
            <a:pPr>
              <a:defRPr/>
            </a:pPr>
            <a:endParaRPr lang="en-US"/>
          </a:p>
        </p:txBody>
      </p:sp>
      <p:sp>
        <p:nvSpPr>
          <p:cNvPr id="46083"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0801" tIns="45401" rIns="90801" bIns="45401" numCol="1" anchor="t" anchorCtr="0" compatLnSpc="1">
            <a:prstTxWarp prst="textNoShape">
              <a:avLst/>
            </a:prstTxWarp>
          </a:bodyPr>
          <a:lstStyle>
            <a:lvl1pPr algn="r" defTabSz="908050">
              <a:defRPr sz="1200" smtClean="0"/>
            </a:lvl1pPr>
          </a:lstStyle>
          <a:p>
            <a:pPr>
              <a:defRPr/>
            </a:pPr>
            <a:endParaRPr lang="en-US"/>
          </a:p>
        </p:txBody>
      </p:sp>
      <p:sp>
        <p:nvSpPr>
          <p:cNvPr id="46084"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0801" tIns="45401" rIns="90801" bIns="45401" numCol="1" anchor="b" anchorCtr="0" compatLnSpc="1">
            <a:prstTxWarp prst="textNoShape">
              <a:avLst/>
            </a:prstTxWarp>
          </a:bodyPr>
          <a:lstStyle>
            <a:lvl1pPr defTabSz="908050">
              <a:defRPr sz="1200" smtClean="0"/>
            </a:lvl1pPr>
          </a:lstStyle>
          <a:p>
            <a:pPr>
              <a:defRPr/>
            </a:pPr>
            <a:endParaRPr lang="en-US"/>
          </a:p>
        </p:txBody>
      </p:sp>
      <p:sp>
        <p:nvSpPr>
          <p:cNvPr id="46085"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0801" tIns="45401" rIns="90801" bIns="45401" numCol="1" anchor="b" anchorCtr="0" compatLnSpc="1">
            <a:prstTxWarp prst="textNoShape">
              <a:avLst/>
            </a:prstTxWarp>
          </a:bodyPr>
          <a:lstStyle>
            <a:lvl1pPr algn="r" defTabSz="908050">
              <a:defRPr sz="1200" smtClean="0"/>
            </a:lvl1pPr>
          </a:lstStyle>
          <a:p>
            <a:pPr>
              <a:defRPr/>
            </a:pPr>
            <a:fld id="{40EB8FED-AE5C-40D0-9D19-EDFFFA11731C}"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0801" tIns="45401" rIns="90801" bIns="45401" numCol="1" anchor="t" anchorCtr="0" compatLnSpc="1">
            <a:prstTxWarp prst="textNoShape">
              <a:avLst/>
            </a:prstTxWarp>
          </a:bodyPr>
          <a:lstStyle>
            <a:lvl1pPr defTabSz="908050">
              <a:defRPr sz="1200" smtClean="0"/>
            </a:lvl1pPr>
          </a:lstStyle>
          <a:p>
            <a:pPr>
              <a:defRPr/>
            </a:pPr>
            <a:endParaRPr lang="en-US"/>
          </a:p>
        </p:txBody>
      </p:sp>
      <p:sp>
        <p:nvSpPr>
          <p:cNvPr id="12291"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0801" tIns="45401" rIns="90801" bIns="45401" numCol="1" anchor="t" anchorCtr="0" compatLnSpc="1">
            <a:prstTxWarp prst="textNoShape">
              <a:avLst/>
            </a:prstTxWarp>
          </a:bodyPr>
          <a:lstStyle>
            <a:lvl1pPr algn="r" defTabSz="908050">
              <a:defRPr sz="1200" smtClean="0"/>
            </a:lvl1pPr>
          </a:lstStyle>
          <a:p>
            <a:pPr>
              <a:defRPr/>
            </a:pPr>
            <a:endParaRPr lang="en-US"/>
          </a:p>
        </p:txBody>
      </p:sp>
      <p:sp>
        <p:nvSpPr>
          <p:cNvPr id="31748" name="Rectangle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2293"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0801" tIns="45401" rIns="90801" bIns="4540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0801" tIns="45401" rIns="90801" bIns="45401" numCol="1" anchor="b" anchorCtr="0" compatLnSpc="1">
            <a:prstTxWarp prst="textNoShape">
              <a:avLst/>
            </a:prstTxWarp>
          </a:bodyPr>
          <a:lstStyle>
            <a:lvl1pPr defTabSz="908050">
              <a:defRPr sz="1200" smtClean="0"/>
            </a:lvl1pPr>
          </a:lstStyle>
          <a:p>
            <a:pPr>
              <a:defRPr/>
            </a:pPr>
            <a:endParaRPr lang="en-US"/>
          </a:p>
        </p:txBody>
      </p:sp>
      <p:sp>
        <p:nvSpPr>
          <p:cNvPr id="12295"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0801" tIns="45401" rIns="90801" bIns="45401" numCol="1" anchor="b" anchorCtr="0" compatLnSpc="1">
            <a:prstTxWarp prst="textNoShape">
              <a:avLst/>
            </a:prstTxWarp>
          </a:bodyPr>
          <a:lstStyle>
            <a:lvl1pPr algn="r" defTabSz="908050">
              <a:defRPr sz="1200" smtClean="0"/>
            </a:lvl1pPr>
          </a:lstStyle>
          <a:p>
            <a:pPr>
              <a:defRPr/>
            </a:pPr>
            <a:fld id="{04DD992E-26A4-4BB0-AFA6-EDA84E60E6F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513B0FFD-0A5D-4A06-B074-C10B882407B0}" type="slidenum">
              <a:rPr lang="en-US"/>
              <a:pPr/>
              <a:t>1</a:t>
            </a:fld>
            <a:endParaRPr 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r>
              <a:rPr lang="en-US" dirty="0" smtClean="0"/>
              <a:t>We’re here today to talk with you about the National Center for Health Statistics’ National Hospital Care Survey and </a:t>
            </a:r>
            <a:r>
              <a:rPr lang="en-US" dirty="0" smtClean="0"/>
              <a:t>the Acute Coronary Syndrome Study</a:t>
            </a: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04DD992E-26A4-4BB0-AFA6-EDA84E60E6F0}" type="slidenum">
              <a:rPr lang="en-US" smtClean="0"/>
              <a:pPr>
                <a:defRPr/>
              </a:pPr>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1CBB27EA-8552-49BB-B83C-18073C3C6C3C}" type="slidenum">
              <a:rPr lang="en-US"/>
              <a:pPr/>
              <a:t>2</a:t>
            </a:fld>
            <a:endParaRPr 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buFontTx/>
              <a:buNone/>
            </a:pPr>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76171164-3F18-4EC5-B859-BEA5C8BD7FE0}" type="slidenum">
              <a:rPr lang="en-US"/>
              <a:pPr/>
              <a:t>3</a:t>
            </a:fld>
            <a:endParaRPr lang="en-US"/>
          </a:p>
        </p:txBody>
      </p:sp>
      <p:sp>
        <p:nvSpPr>
          <p:cNvPr id="40963" name="Rectangle 2"/>
          <p:cNvSpPr>
            <a:spLocks noGrp="1" noRot="1" noChangeAspect="1" noChangeArrowheads="1" noTextEdit="1"/>
          </p:cNvSpPr>
          <p:nvPr>
            <p:ph type="sldImg"/>
          </p:nvPr>
        </p:nvSpPr>
        <p:spPr>
          <a:xfrm>
            <a:off x="1181100" y="695325"/>
            <a:ext cx="4649788" cy="3487738"/>
          </a:xfrm>
          <a:ln/>
        </p:spPr>
      </p:sp>
      <p:sp>
        <p:nvSpPr>
          <p:cNvPr id="40964" name="Rectangle 3"/>
          <p:cNvSpPr>
            <a:spLocks noGrp="1" noChangeArrowheads="1"/>
          </p:cNvSpPr>
          <p:nvPr>
            <p:ph type="body" idx="1"/>
          </p:nvPr>
        </p:nvSpPr>
        <p:spPr>
          <a:xfrm>
            <a:off x="935038" y="4416425"/>
            <a:ext cx="5140325" cy="4184650"/>
          </a:xfrm>
          <a:noFill/>
          <a:ln/>
        </p:spPr>
        <p:txBody>
          <a:bodyPr/>
          <a:lstStyle/>
          <a:p>
            <a:pPr eaLnBrk="1" hangingPunct="1"/>
            <a:r>
              <a:rPr lang="en-US" sz="1200" b="0" dirty="0" smtClean="0">
                <a:solidFill>
                  <a:schemeClr val="tx1"/>
                </a:solidFill>
              </a:rPr>
              <a:t>We had mentioned at induction that there might be a special study </a:t>
            </a:r>
            <a:endParaRPr lang="en-US" sz="1200" dirty="0">
              <a:solidFill>
                <a:schemeClr val="tx1"/>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43951E04-CBAC-469E-859E-725B15C67C04}" type="slidenum">
              <a:rPr lang="en-US"/>
              <a:pPr/>
              <a:t>4</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buFontTx/>
              <a:buChar char="•"/>
            </a:pPr>
            <a:endParaRPr lang="en-US" dirty="0" smtClean="0"/>
          </a:p>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91F1E5AB-AE6A-46E0-9BEE-1B9C25869A81}" type="slidenum">
              <a:rPr lang="en-US"/>
              <a:pPr/>
              <a:t>5</a:t>
            </a:fld>
            <a:endParaRPr 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D26EF382-4079-4782-90DA-0DE79397D338}" type="slidenum">
              <a:rPr lang="en-US"/>
              <a:pPr/>
              <a:t>6</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dirty="0" smtClean="0"/>
          </a:p>
          <a:p>
            <a:pPr eaLnBrk="1" hangingPunct="1">
              <a:buFontTx/>
              <a:buChar char="•"/>
            </a:pPr>
            <a:endParaRPr lang="en-US" dirty="0" smtClean="0"/>
          </a:p>
          <a:p>
            <a:pPr eaLnBrk="1" hangingPunct="1">
              <a:buFontTx/>
              <a:buChar char="•"/>
            </a:pPr>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D7A2416B-EF0E-438C-92C6-34EAC550B1AF}" type="slidenum">
              <a:rPr lang="en-US"/>
              <a:pPr/>
              <a:t>7</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873BC1F9-9CA8-4A58-91A8-E01C7D9A59E3}" type="slidenum">
              <a:rPr lang="en-US"/>
              <a:pPr/>
              <a:t>8</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buFontTx/>
              <a:buChar char="•"/>
            </a:pPr>
            <a:endParaRPr lang="en-US" dirty="0" smtClean="0"/>
          </a:p>
          <a:p>
            <a:pPr eaLnBrk="1" hangingPunct="1">
              <a:buFontTx/>
              <a:buChar char="•"/>
            </a:pPr>
            <a:endParaRPr lang="en-US" dirty="0" smtClean="0"/>
          </a:p>
          <a:p>
            <a:pPr eaLnBrk="1" hangingPunct="1">
              <a:buFontTx/>
              <a:buChar char="•"/>
            </a:pPr>
            <a:endParaRPr lang="en-US" i="1"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E1DDA2C5-8588-4522-8B3B-8260A8CCD7FB}" type="slidenum">
              <a:rPr lang="en-US"/>
              <a:pPr/>
              <a:t>9</a:t>
            </a:fld>
            <a:endParaRPr 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US" sz="24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a:defRPr/>
              </a:pPr>
              <a:endParaRPr lang="en-US" sz="240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a:defRPr/>
                </a:pPr>
                <a:endParaRPr lang="en-US"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a:defRPr/>
                </a:pPr>
                <a:endParaRPr lang="en-US"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a:defRPr/>
                </a:pPr>
                <a:endParaRPr lang="en-US"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a:defRPr/>
                </a:pPr>
                <a:endParaRPr lang="en-US"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a:defRPr/>
                </a:pPr>
                <a:endParaRPr lang="en-US"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a:defRPr/>
                </a:pPr>
                <a:endParaRPr lang="en-US"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a:defRPr/>
                </a:pPr>
                <a:endParaRPr lang="en-US"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a:defRPr/>
                </a:pPr>
                <a:endParaRPr lang="en-US"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a:defRPr/>
                </a:pPr>
                <a:endParaRPr lang="en-US"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a:defRPr/>
                </a:pPr>
                <a:endParaRPr lang="en-US" sz="2400">
                  <a:latin typeface="Times New Roman" pitchFamily="18" charset="0"/>
                </a:endParaRPr>
              </a:p>
            </p:txBody>
          </p:sp>
        </p:grpSp>
      </p:grpSp>
      <p:sp>
        <p:nvSpPr>
          <p:cNvPr id="253971"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a:t>Click to edit Master title style</a:t>
            </a:r>
          </a:p>
        </p:txBody>
      </p:sp>
      <p:sp>
        <p:nvSpPr>
          <p:cNvPr id="253972"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smtClean="0"/>
            </a:lvl1pPr>
          </a:lstStyle>
          <a:p>
            <a:pPr>
              <a:defRPr/>
            </a:pPr>
            <a:endParaRPr lang="en-US"/>
          </a:p>
        </p:txBody>
      </p:sp>
      <p:sp>
        <p:nvSpPr>
          <p:cNvPr id="19" name="Rectangle 17"/>
          <p:cNvSpPr>
            <a:spLocks noGrp="1" noChangeArrowheads="1"/>
          </p:cNvSpPr>
          <p:nvPr>
            <p:ph type="ftr" sz="quarter" idx="11"/>
          </p:nvPr>
        </p:nvSpPr>
        <p:spPr/>
        <p:txBody>
          <a:bodyPr/>
          <a:lstStyle>
            <a:lvl1pPr>
              <a:defRPr smtClean="0"/>
            </a:lvl1pPr>
          </a:lstStyle>
          <a:p>
            <a:pPr>
              <a:defRPr/>
            </a:pPr>
            <a:endParaRPr lang="en-US"/>
          </a:p>
        </p:txBody>
      </p:sp>
      <p:sp>
        <p:nvSpPr>
          <p:cNvPr id="20" name="Rectangle 18"/>
          <p:cNvSpPr>
            <a:spLocks noGrp="1" noChangeArrowheads="1"/>
          </p:cNvSpPr>
          <p:nvPr>
            <p:ph type="sldNum" sz="quarter" idx="12"/>
          </p:nvPr>
        </p:nvSpPr>
        <p:spPr/>
        <p:txBody>
          <a:bodyPr/>
          <a:lstStyle>
            <a:lvl1pPr>
              <a:defRPr smtClean="0"/>
            </a:lvl1pPr>
          </a:lstStyle>
          <a:p>
            <a:pPr>
              <a:defRPr/>
            </a:pPr>
            <a:fld id="{67B18ABC-EBE8-4102-9853-C11C089CD88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38386DF7-DBC9-48DB-B840-0B1C4579737B}"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2F9E311D-35BE-4832-A512-D8C20C8B45DD}"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981200"/>
            <a:ext cx="8229600" cy="3886200"/>
          </a:xfrm>
        </p:spPr>
        <p:txBody>
          <a:bodyPr/>
          <a:lstStyle/>
          <a:p>
            <a:pPr lvl="0"/>
            <a:endParaRPr lang="en-US" noProof="0" smtClean="0"/>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B22D1109-DF0F-4B4F-849B-C6299780C821}"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646DC526-B0E4-4381-B300-2E67AEF3DF97}"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58919A15-5B4E-41D0-9FBB-59BCB7A003D1}"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ABB5AFAB-6BD9-4350-BC4C-4D4DBADB536C}"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ftr" sz="quarter"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E16F8BC9-30A8-4FF5-B0FE-ABCF1A15D4A1}" type="slidenum">
              <a:rPr lang="en-US"/>
              <a:pPr>
                <a:defRPr/>
              </a:pPr>
              <a:t>‹#›</a:t>
            </a:fld>
            <a:endParaRPr lang="en-US"/>
          </a:p>
        </p:txBody>
      </p:sp>
      <p:sp>
        <p:nvSpPr>
          <p:cNvPr id="9"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ftr" sz="quarter"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03D90A27-22C1-4FEA-B315-8C388155579B}" type="slidenum">
              <a:rPr lang="en-US"/>
              <a:pPr>
                <a:defRPr/>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0D238342-283F-42C1-9278-5274DAE1246E}" type="slidenum">
              <a:rPr lang="en-US"/>
              <a:pPr>
                <a:defRPr/>
              </a:pPr>
              <a:t>‹#›</a:t>
            </a:fld>
            <a:endParaRPr lang="en-US"/>
          </a:p>
        </p:txBody>
      </p:sp>
      <p:sp>
        <p:nvSpPr>
          <p:cNvPr id="4"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A5E98DBE-2A97-4156-AB69-0FCAB14C8FB8}"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ACB216EB-F1B1-42DE-94D9-A7F4F053CDEE}"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smtClean="0"/>
            </a:lvl1pPr>
          </a:lstStyle>
          <a:p>
            <a:pPr>
              <a:defRPr/>
            </a:pPr>
            <a:endParaRPr lang="en-US"/>
          </a:p>
        </p:txBody>
      </p:sp>
      <p:sp>
        <p:nvSpPr>
          <p:cNvPr id="252931"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Black" pitchFamily="34" charset="0"/>
              </a:defRPr>
            </a:lvl1pPr>
          </a:lstStyle>
          <a:p>
            <a:pPr>
              <a:defRPr/>
            </a:pPr>
            <a:fld id="{76E7438C-186D-4F5E-AE2C-3899C0AE50F3}" type="slidenum">
              <a:rPr lang="en-US"/>
              <a:pPr>
                <a:defRPr/>
              </a:pPr>
              <a:t>‹#›</a:t>
            </a:fld>
            <a:endParaRPr lang="en-US"/>
          </a:p>
        </p:txBody>
      </p:sp>
      <p:grpSp>
        <p:nvGrpSpPr>
          <p:cNvPr id="4100" name="Group 4"/>
          <p:cNvGrpSpPr>
            <a:grpSpLocks/>
          </p:cNvGrpSpPr>
          <p:nvPr/>
        </p:nvGrpSpPr>
        <p:grpSpPr bwMode="auto">
          <a:xfrm>
            <a:off x="0" y="0"/>
            <a:ext cx="9144000" cy="546100"/>
            <a:chOff x="0" y="0"/>
            <a:chExt cx="5760" cy="344"/>
          </a:xfrm>
        </p:grpSpPr>
        <p:sp>
          <p:nvSpPr>
            <p:cNvPr id="252933"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US" sz="2400">
                <a:latin typeface="Times New Roman" pitchFamily="18" charset="0"/>
              </a:endParaRPr>
            </a:p>
          </p:txBody>
        </p:sp>
        <p:sp>
          <p:nvSpPr>
            <p:cNvPr id="252934"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a:defRPr/>
              </a:pPr>
              <a:endParaRPr lang="en-US" sz="2400">
                <a:latin typeface="Times New Roman" pitchFamily="18" charset="0"/>
              </a:endParaRPr>
            </a:p>
          </p:txBody>
        </p:sp>
        <p:sp>
          <p:nvSpPr>
            <p:cNvPr id="252935"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a:defRPr/>
              </a:pPr>
              <a:endParaRPr lang="en-US">
                <a:solidFill>
                  <a:schemeClr val="hlink"/>
                </a:solidFill>
              </a:endParaRPr>
            </a:p>
          </p:txBody>
        </p:sp>
        <p:sp>
          <p:nvSpPr>
            <p:cNvPr id="252936"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a:defRPr/>
              </a:pPr>
              <a:endParaRPr lang="en-US">
                <a:solidFill>
                  <a:schemeClr val="hlink"/>
                </a:solidFill>
              </a:endParaRPr>
            </a:p>
          </p:txBody>
        </p:sp>
        <p:sp>
          <p:nvSpPr>
            <p:cNvPr id="252937"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a:defRPr/>
              </a:pPr>
              <a:endParaRPr lang="en-US">
                <a:solidFill>
                  <a:schemeClr val="accent2"/>
                </a:solidFill>
              </a:endParaRPr>
            </a:p>
          </p:txBody>
        </p:sp>
        <p:sp>
          <p:nvSpPr>
            <p:cNvPr id="252938"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a:defRPr/>
              </a:pPr>
              <a:endParaRPr lang="en-US">
                <a:solidFill>
                  <a:schemeClr val="hlink"/>
                </a:solidFill>
              </a:endParaRPr>
            </a:p>
          </p:txBody>
        </p:sp>
        <p:sp>
          <p:nvSpPr>
            <p:cNvPr id="252939"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a:defRPr/>
              </a:pPr>
              <a:endParaRPr lang="en-US" sz="2400">
                <a:latin typeface="Times New Roman" pitchFamily="18" charset="0"/>
              </a:endParaRPr>
            </a:p>
          </p:txBody>
        </p:sp>
        <p:sp>
          <p:nvSpPr>
            <p:cNvPr id="252940"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a:defRPr/>
              </a:pPr>
              <a:endParaRPr lang="en-US">
                <a:solidFill>
                  <a:schemeClr val="accent2"/>
                </a:solidFill>
              </a:endParaRPr>
            </a:p>
          </p:txBody>
        </p:sp>
        <p:sp>
          <p:nvSpPr>
            <p:cNvPr id="252941"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a:defRPr/>
              </a:pPr>
              <a:endParaRPr lang="en-US">
                <a:solidFill>
                  <a:schemeClr val="accent2"/>
                </a:solidFill>
              </a:endParaRPr>
            </a:p>
          </p:txBody>
        </p:sp>
      </p:grpSp>
      <p:sp>
        <p:nvSpPr>
          <p:cNvPr id="4101"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02"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2944"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674"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cs typeface="Arial" charset="0"/>
        </a:defRPr>
      </a:lvl2pPr>
      <a:lvl3pPr algn="l" rtl="0" eaLnBrk="0" fontAlgn="base" hangingPunct="0">
        <a:spcBef>
          <a:spcPct val="0"/>
        </a:spcBef>
        <a:spcAft>
          <a:spcPct val="0"/>
        </a:spcAft>
        <a:defRPr sz="4400">
          <a:solidFill>
            <a:schemeClr val="tx1"/>
          </a:solidFill>
          <a:latin typeface="Arial" charset="0"/>
          <a:cs typeface="Arial" charset="0"/>
        </a:defRPr>
      </a:lvl3pPr>
      <a:lvl4pPr algn="l" rtl="0" eaLnBrk="0" fontAlgn="base" hangingPunct="0">
        <a:spcBef>
          <a:spcPct val="0"/>
        </a:spcBef>
        <a:spcAft>
          <a:spcPct val="0"/>
        </a:spcAft>
        <a:defRPr sz="4400">
          <a:solidFill>
            <a:schemeClr val="tx1"/>
          </a:solidFill>
          <a:latin typeface="Arial" charset="0"/>
          <a:cs typeface="Arial" charset="0"/>
        </a:defRPr>
      </a:lvl4pPr>
      <a:lvl5pPr algn="l" rtl="0" eaLnBrk="0" fontAlgn="base" hangingPunct="0">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09600" y="1905000"/>
            <a:ext cx="8305800" cy="2286000"/>
          </a:xfrm>
        </p:spPr>
        <p:txBody>
          <a:bodyPr/>
          <a:lstStyle/>
          <a:p>
            <a:pPr algn="r" eaLnBrk="1" hangingPunct="1"/>
            <a:r>
              <a:rPr lang="en-US" sz="4800" b="1" dirty="0" smtClean="0"/>
              <a:t>National Hospital </a:t>
            </a:r>
            <a:br>
              <a:rPr lang="en-US" sz="4800" b="1" dirty="0" smtClean="0"/>
            </a:br>
            <a:r>
              <a:rPr lang="en-US" sz="4800" b="1" dirty="0" smtClean="0"/>
              <a:t>Care Survey </a:t>
            </a:r>
            <a:r>
              <a:rPr lang="en-US" sz="3600" b="1" dirty="0" smtClean="0"/>
              <a:t>(NHCS</a:t>
            </a:r>
            <a:r>
              <a:rPr lang="en-US" sz="3600" b="1" dirty="0" smtClean="0"/>
              <a:t>)</a:t>
            </a:r>
            <a:br>
              <a:rPr lang="en-US" sz="3600" b="1" dirty="0" smtClean="0"/>
            </a:br>
            <a:r>
              <a:rPr lang="en-US" sz="3600" b="1" dirty="0" smtClean="0"/>
              <a:t>Acute Coronary Syndrome Study</a:t>
            </a:r>
            <a:r>
              <a:rPr lang="en-US" sz="3600" b="1" dirty="0" smtClean="0"/>
              <a:t> </a:t>
            </a:r>
            <a:r>
              <a:rPr lang="en-US" sz="3600" b="1" dirty="0" smtClean="0"/>
              <a:t/>
            </a:r>
            <a:br>
              <a:rPr lang="en-US" sz="3600" b="1" dirty="0" smtClean="0"/>
            </a:br>
            <a:endParaRPr lang="en-US" sz="3600" b="1" i="1" dirty="0" smtClean="0"/>
          </a:p>
        </p:txBody>
      </p:sp>
      <p:pic>
        <p:nvPicPr>
          <p:cNvPr id="6147" name="Picture 24" descr="Centers for Disease Control and Prevention Logo"/>
          <p:cNvPicPr>
            <a:picLocks noChangeAspect="1" noChangeArrowheads="1"/>
          </p:cNvPicPr>
          <p:nvPr/>
        </p:nvPicPr>
        <p:blipFill>
          <a:blip r:embed="rId3" cstate="print"/>
          <a:srcRect/>
          <a:stretch>
            <a:fillRect/>
          </a:stretch>
        </p:blipFill>
        <p:spPr bwMode="auto">
          <a:xfrm>
            <a:off x="7315200" y="381000"/>
            <a:ext cx="1371600" cy="881063"/>
          </a:xfrm>
          <a:prstGeom prst="rect">
            <a:avLst/>
          </a:prstGeom>
          <a:noFill/>
          <a:ln w="9525">
            <a:noFill/>
            <a:miter lim="800000"/>
            <a:headEnd/>
            <a:tailEnd/>
          </a:ln>
        </p:spPr>
      </p:pic>
      <p:pic>
        <p:nvPicPr>
          <p:cNvPr id="6148" name="Picture 25" descr="Health and Human Services logo"/>
          <p:cNvPicPr>
            <a:picLocks noChangeAspect="1" noChangeArrowheads="1"/>
          </p:cNvPicPr>
          <p:nvPr/>
        </p:nvPicPr>
        <p:blipFill>
          <a:blip r:embed="rId4" cstate="print"/>
          <a:srcRect/>
          <a:stretch>
            <a:fillRect/>
          </a:stretch>
        </p:blipFill>
        <p:spPr bwMode="auto">
          <a:xfrm>
            <a:off x="5867400" y="228600"/>
            <a:ext cx="1131888" cy="114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4"/>
          <p:cNvSpPr>
            <a:spLocks noGrp="1"/>
          </p:cNvSpPr>
          <p:nvPr>
            <p:ph type="sldNum" sz="quarter" idx="11"/>
          </p:nvPr>
        </p:nvSpPr>
        <p:spPr>
          <a:noFill/>
        </p:spPr>
        <p:txBody>
          <a:bodyPr/>
          <a:lstStyle/>
          <a:p>
            <a:fld id="{1EC4258B-E1E3-4B27-BED0-BC110101AD3E}" type="slidenum">
              <a:rPr lang="en-US"/>
              <a:pPr/>
              <a:t>10</a:t>
            </a:fld>
            <a:endParaRPr lang="en-US"/>
          </a:p>
        </p:txBody>
      </p:sp>
      <p:sp>
        <p:nvSpPr>
          <p:cNvPr id="30723" name="Rectangle 2"/>
          <p:cNvSpPr>
            <a:spLocks noGrp="1" noChangeArrowheads="1"/>
          </p:cNvSpPr>
          <p:nvPr>
            <p:ph type="title"/>
          </p:nvPr>
        </p:nvSpPr>
        <p:spPr>
          <a:xfrm>
            <a:off x="457200" y="2971800"/>
            <a:ext cx="8229600" cy="1371600"/>
          </a:xfrm>
        </p:spPr>
        <p:txBody>
          <a:bodyPr/>
          <a:lstStyle/>
          <a:p>
            <a:pPr eaLnBrk="1" hangingPunct="1">
              <a:lnSpc>
                <a:spcPct val="80000"/>
              </a:lnSpc>
            </a:pPr>
            <a:r>
              <a:rPr lang="en-US" sz="2000" b="1" dirty="0" smtClean="0"/>
              <a:t>Notice </a:t>
            </a:r>
            <a:r>
              <a:rPr lang="en-US" sz="2000" dirty="0" smtClean="0"/>
              <a:t>- Public reporting burden for this collection of information is estimated to average 1 hour per response, including time for reviewing instructions, searching existing data sources, gathering and maintaining the data needed, and completing and reviewing the collection of information.  An agency may not conduct or sponsor, and a person is not required to respond to, a collection of information unless it displays a currently valid OMB control number.  Send comments regarding this burden estimate or any other aspect of this collection of information, including suggestions for reducing burden to: CDC/ATSDR Reports Clearance Officer; 1600 Clifton Road, MS D-74, Atlanta, GA 30333, ATTN: PRA (0920-0212).</a:t>
            </a:r>
            <a:br>
              <a:rPr lang="en-US" sz="2000" dirty="0" smtClean="0"/>
            </a:br>
            <a:r>
              <a:rPr lang="en-US" sz="2000" dirty="0" smtClean="0"/>
              <a:t/>
            </a:r>
            <a:br>
              <a:rPr lang="en-US" sz="2000" dirty="0" smtClean="0"/>
            </a:br>
            <a:r>
              <a:rPr lang="en-US" sz="2000" dirty="0" smtClean="0"/>
              <a:t/>
            </a:r>
            <a:br>
              <a:rPr lang="en-US" sz="2000" dirty="0" smtClean="0"/>
            </a:br>
            <a:r>
              <a:rPr lang="en-US" sz="2000" b="1" dirty="0" smtClean="0"/>
              <a:t>Assurances of Confidentiality</a:t>
            </a:r>
            <a:r>
              <a:rPr lang="en-US" sz="2000" dirty="0" smtClean="0"/>
              <a:t> –All information which would permit identification of any individual, a practice, or an establishment will be held confidential, will be used only by NCHS staff, contractors, and agents only when required and with necessary controls, and will not be disclosed or released to other persons without the consent of the individual or the establishment in accordance with section 308(d) of the Public Health Service Act (42 USC 242m) and the Confidential Information Protection and Statistical Efficiency Act (PL-107-347).</a:t>
            </a:r>
            <a:r>
              <a:rPr lang="en-US" dirty="0" smtClean="0"/>
              <a:t/>
            </a:r>
            <a:br>
              <a:rPr lang="en-US" dirty="0" smtClean="0"/>
            </a:b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p:cNvSpPr>
            <a:spLocks noGrp="1"/>
          </p:cNvSpPr>
          <p:nvPr>
            <p:ph type="sldNum" sz="quarter" idx="11"/>
          </p:nvPr>
        </p:nvSpPr>
        <p:spPr>
          <a:noFill/>
        </p:spPr>
        <p:txBody>
          <a:bodyPr/>
          <a:lstStyle/>
          <a:p>
            <a:fld id="{B75B8B6C-3688-472B-83F0-D74E24FA5D72}" type="slidenum">
              <a:rPr lang="en-US"/>
              <a:pPr/>
              <a:t>2</a:t>
            </a:fld>
            <a:endParaRPr lang="en-US"/>
          </a:p>
        </p:txBody>
      </p:sp>
      <p:sp>
        <p:nvSpPr>
          <p:cNvPr id="8195" name="Rectangle 3"/>
          <p:cNvSpPr>
            <a:spLocks noGrp="1" noChangeArrowheads="1"/>
          </p:cNvSpPr>
          <p:nvPr>
            <p:ph type="body" idx="1"/>
          </p:nvPr>
        </p:nvSpPr>
        <p:spPr>
          <a:xfrm flipV="1">
            <a:off x="4495800" y="4572000"/>
            <a:ext cx="4191000" cy="856932"/>
          </a:xfrm>
        </p:spPr>
        <p:txBody>
          <a:bodyPr/>
          <a:lstStyle/>
          <a:p>
            <a:pPr eaLnBrk="1" hangingPunct="1">
              <a:spcBef>
                <a:spcPct val="0"/>
              </a:spcBef>
              <a:buFont typeface="Wingdings" pitchFamily="2" charset="2"/>
              <a:buNone/>
            </a:pPr>
            <a:r>
              <a:rPr lang="en-US" sz="3200" dirty="0" smtClean="0"/>
              <a:t>s</a:t>
            </a:r>
            <a:endParaRPr lang="en-US" sz="3200" dirty="0" smtClean="0"/>
          </a:p>
        </p:txBody>
      </p:sp>
      <p:pic>
        <p:nvPicPr>
          <p:cNvPr id="8196" name="Picture 14" descr="picture of several different people at bottom of slide"/>
          <p:cNvPicPr>
            <a:picLocks noChangeAspect="1" noChangeArrowheads="1"/>
          </p:cNvPicPr>
          <p:nvPr/>
        </p:nvPicPr>
        <p:blipFill>
          <a:blip r:embed="rId3" cstate="print"/>
          <a:srcRect/>
          <a:stretch>
            <a:fillRect/>
          </a:stretch>
        </p:blipFill>
        <p:spPr bwMode="auto">
          <a:xfrm>
            <a:off x="0" y="5943600"/>
            <a:ext cx="9144000" cy="942975"/>
          </a:xfrm>
          <a:prstGeom prst="rect">
            <a:avLst/>
          </a:prstGeom>
          <a:noFill/>
          <a:ln w="9525">
            <a:noFill/>
            <a:miter lim="800000"/>
            <a:headEnd/>
            <a:tailEnd/>
          </a:ln>
        </p:spPr>
      </p:pic>
      <p:sp>
        <p:nvSpPr>
          <p:cNvPr id="8197" name="Rectangle 15"/>
          <p:cNvSpPr>
            <a:spLocks noGrp="1" noChangeArrowheads="1"/>
          </p:cNvSpPr>
          <p:nvPr>
            <p:ph type="title"/>
          </p:nvPr>
        </p:nvSpPr>
        <p:spPr>
          <a:xfrm>
            <a:off x="457200" y="457200"/>
            <a:ext cx="8229600" cy="4267200"/>
          </a:xfrm>
        </p:spPr>
        <p:txBody>
          <a:bodyPr/>
          <a:lstStyle/>
          <a:p>
            <a:pPr eaLnBrk="1" hangingPunct="1"/>
            <a:r>
              <a:rPr lang="en-US" sz="4000" dirty="0" smtClean="0">
                <a:solidFill>
                  <a:schemeClr val="hlink"/>
                </a:solidFill>
              </a:rPr>
              <a:t>Your hospital has already begun participation in the new NHCS.  This is one of the special studies we talked about when your hospital was inducted into the survey.  </a:t>
            </a:r>
            <a:endParaRPr lang="en-US" sz="4000" dirty="0" smtClean="0">
              <a:solidFill>
                <a:schemeClr val="hlink"/>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762000"/>
            <a:ext cx="8229600" cy="609600"/>
          </a:xfrm>
        </p:spPr>
        <p:txBody>
          <a:bodyPr/>
          <a:lstStyle/>
          <a:p>
            <a:r>
              <a:rPr lang="en-US" b="1" dirty="0" smtClean="0">
                <a:solidFill>
                  <a:schemeClr val="hlink"/>
                </a:solidFill>
              </a:rPr>
              <a:t>Patient discharge level data</a:t>
            </a:r>
            <a:r>
              <a:rPr lang="en-US" dirty="0" smtClean="0">
                <a:solidFill>
                  <a:schemeClr val="hlink"/>
                </a:solidFill>
              </a:rPr>
              <a:t/>
            </a:r>
            <a:br>
              <a:rPr lang="en-US" dirty="0" smtClean="0">
                <a:solidFill>
                  <a:schemeClr val="hlink"/>
                </a:solidFill>
              </a:rPr>
            </a:br>
            <a:endParaRPr lang="en-US" dirty="0"/>
          </a:p>
        </p:txBody>
      </p:sp>
      <p:sp>
        <p:nvSpPr>
          <p:cNvPr id="11267" name="Rectangle 3"/>
          <p:cNvSpPr>
            <a:spLocks noGrp="1" noChangeArrowheads="1"/>
          </p:cNvSpPr>
          <p:nvPr>
            <p:ph idx="1"/>
          </p:nvPr>
        </p:nvSpPr>
        <p:spPr>
          <a:xfrm>
            <a:off x="457200" y="1752600"/>
            <a:ext cx="5257800" cy="4724400"/>
          </a:xfrm>
        </p:spPr>
        <p:txBody>
          <a:bodyPr/>
          <a:lstStyle/>
          <a:p>
            <a:pPr eaLnBrk="1" hangingPunct="1">
              <a:lnSpc>
                <a:spcPct val="80000"/>
              </a:lnSpc>
              <a:defRPr/>
            </a:pPr>
            <a:r>
              <a:rPr lang="en-US" sz="2800" dirty="0" smtClean="0"/>
              <a:t>2011 inpatient component:</a:t>
            </a:r>
          </a:p>
          <a:p>
            <a:pPr lvl="1" eaLnBrk="1" hangingPunct="1">
              <a:lnSpc>
                <a:spcPct val="80000"/>
              </a:lnSpc>
              <a:spcBef>
                <a:spcPts val="1800"/>
              </a:spcBef>
              <a:defRPr/>
            </a:pPr>
            <a:r>
              <a:rPr lang="en-US" sz="2400" dirty="0" smtClean="0"/>
              <a:t>Special </a:t>
            </a:r>
            <a:r>
              <a:rPr lang="en-US" sz="2400" dirty="0" smtClean="0"/>
              <a:t>studies with chart abstraction for a sample of </a:t>
            </a:r>
            <a:r>
              <a:rPr lang="en-US" sz="2400" dirty="0" smtClean="0"/>
              <a:t>discharges – first one: Acute Coronary Syndrome.   With staff assistance we will locate and abstract detailed information on a sample of patients with this diagnosis</a:t>
            </a:r>
            <a:endParaRPr lang="en-US" sz="2400" dirty="0" smtClean="0">
              <a:solidFill>
                <a:srgbClr val="FFFFFF"/>
              </a:solidFill>
            </a:endParaRPr>
          </a:p>
          <a:p>
            <a:pPr eaLnBrk="1" hangingPunct="1">
              <a:lnSpc>
                <a:spcPct val="90000"/>
              </a:lnSpc>
              <a:spcBef>
                <a:spcPct val="15000"/>
              </a:spcBef>
            </a:pPr>
            <a:endParaRPr lang="en-US" sz="2000" dirty="0" smtClean="0"/>
          </a:p>
        </p:txBody>
      </p:sp>
      <p:sp>
        <p:nvSpPr>
          <p:cNvPr id="11266" name="Slide Number Placeholder 5"/>
          <p:cNvSpPr>
            <a:spLocks noGrp="1"/>
          </p:cNvSpPr>
          <p:nvPr>
            <p:ph type="sldNum" sz="quarter" idx="11"/>
          </p:nvPr>
        </p:nvSpPr>
        <p:spPr>
          <a:noFill/>
        </p:spPr>
        <p:txBody>
          <a:bodyPr/>
          <a:lstStyle/>
          <a:p>
            <a:fld id="{8AB9203B-227F-4AFF-A731-B8A2E231351E}" type="slidenum">
              <a:rPr lang="en-US"/>
              <a:pPr/>
              <a:t>3</a:t>
            </a:fld>
            <a:endParaRPr lang="en-US"/>
          </a:p>
        </p:txBody>
      </p:sp>
      <p:pic>
        <p:nvPicPr>
          <p:cNvPr id="11270" name="Picture 31" descr="Picture of binder depicting charts and graphs"/>
          <p:cNvPicPr>
            <a:picLocks noChangeAspect="1" noChangeArrowheads="1"/>
          </p:cNvPicPr>
          <p:nvPr/>
        </p:nvPicPr>
        <p:blipFill>
          <a:blip r:embed="rId3" cstate="print"/>
          <a:srcRect/>
          <a:stretch>
            <a:fillRect/>
          </a:stretch>
        </p:blipFill>
        <p:spPr bwMode="auto">
          <a:xfrm>
            <a:off x="5486400" y="3276600"/>
            <a:ext cx="3276600" cy="324961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4"/>
          <p:cNvSpPr>
            <a:spLocks noGrp="1"/>
          </p:cNvSpPr>
          <p:nvPr>
            <p:ph type="sldNum" sz="quarter" idx="11"/>
          </p:nvPr>
        </p:nvSpPr>
        <p:spPr>
          <a:noFill/>
        </p:spPr>
        <p:txBody>
          <a:bodyPr/>
          <a:lstStyle/>
          <a:p>
            <a:fld id="{FDD7EDD8-9E1F-4022-A581-1BA97874B277}" type="slidenum">
              <a:rPr lang="en-US"/>
              <a:pPr/>
              <a:t>4</a:t>
            </a:fld>
            <a:endParaRPr lang="en-US"/>
          </a:p>
        </p:txBody>
      </p:sp>
      <p:sp>
        <p:nvSpPr>
          <p:cNvPr id="12292" name="Content Placeholder 2"/>
          <p:cNvSpPr>
            <a:spLocks noGrp="1"/>
          </p:cNvSpPr>
          <p:nvPr>
            <p:ph type="body" idx="1"/>
          </p:nvPr>
        </p:nvSpPr>
        <p:spPr>
          <a:xfrm>
            <a:off x="304800" y="1905000"/>
            <a:ext cx="6019800" cy="4343400"/>
          </a:xfrm>
        </p:spPr>
        <p:txBody>
          <a:bodyPr/>
          <a:lstStyle/>
          <a:p>
            <a:pPr marL="457200" indent="-457200" eaLnBrk="1" hangingPunct="1">
              <a:spcAft>
                <a:spcPct val="20000"/>
              </a:spcAft>
              <a:buFont typeface="Wingdings" pitchFamily="2" charset="2"/>
              <a:buNone/>
            </a:pPr>
            <a:r>
              <a:rPr lang="en-US" sz="2800" dirty="0" smtClean="0"/>
              <a:t> Your hospital wil</a:t>
            </a:r>
            <a:r>
              <a:rPr lang="en-US" sz="2800" dirty="0" smtClean="0"/>
              <a:t>l be reimbursed for finding a secure space for our contractor to abstract data, as well assist her in finding the needed information.  </a:t>
            </a:r>
          </a:p>
          <a:p>
            <a:pPr marL="457200" indent="-457200" eaLnBrk="1" hangingPunct="1">
              <a:spcAft>
                <a:spcPct val="20000"/>
              </a:spcAft>
              <a:buFont typeface="Wingdings" pitchFamily="2" charset="2"/>
              <a:buNone/>
            </a:pPr>
            <a:endParaRPr lang="en-US" sz="2800" dirty="0" smtClean="0"/>
          </a:p>
          <a:p>
            <a:pPr marL="457200" indent="-457200" eaLnBrk="1" hangingPunct="1">
              <a:spcAft>
                <a:spcPct val="20000"/>
              </a:spcAft>
              <a:buFont typeface="Wingdings" pitchFamily="2" charset="2"/>
              <a:buNone/>
            </a:pPr>
            <a:r>
              <a:rPr lang="en-US" sz="2800" dirty="0" smtClean="0"/>
              <a:t>Only a few cases will be abstracted.</a:t>
            </a:r>
            <a:endParaRPr lang="en-US" sz="2800" dirty="0" smtClean="0"/>
          </a:p>
        </p:txBody>
      </p:sp>
      <p:sp>
        <p:nvSpPr>
          <p:cNvPr id="12293" name="Text Box 4"/>
          <p:cNvSpPr txBox="1">
            <a:spLocks noChangeArrowheads="1"/>
          </p:cNvSpPr>
          <p:nvPr/>
        </p:nvSpPr>
        <p:spPr bwMode="auto">
          <a:xfrm>
            <a:off x="6003925" y="5218113"/>
            <a:ext cx="184150" cy="366712"/>
          </a:xfrm>
          <a:prstGeom prst="rect">
            <a:avLst/>
          </a:prstGeom>
          <a:noFill/>
          <a:ln w="9525">
            <a:noFill/>
            <a:miter lim="800000"/>
            <a:headEnd/>
            <a:tailEnd/>
          </a:ln>
        </p:spPr>
        <p:txBody>
          <a:bodyPr wrap="none">
            <a:spAutoFit/>
          </a:bodyPr>
          <a:lstStyle/>
          <a:p>
            <a:endParaRPr lang="en-US"/>
          </a:p>
        </p:txBody>
      </p:sp>
      <p:pic>
        <p:nvPicPr>
          <p:cNvPr id="12294" name="Picture 5" descr="picture of  a hospital"/>
          <p:cNvPicPr>
            <a:picLocks noChangeAspect="1" noChangeArrowheads="1"/>
          </p:cNvPicPr>
          <p:nvPr/>
        </p:nvPicPr>
        <p:blipFill>
          <a:blip r:embed="rId3" cstate="print"/>
          <a:srcRect/>
          <a:stretch>
            <a:fillRect/>
          </a:stretch>
        </p:blipFill>
        <p:spPr bwMode="auto">
          <a:xfrm>
            <a:off x="5943600" y="685800"/>
            <a:ext cx="2954338" cy="2971800"/>
          </a:xfrm>
          <a:prstGeom prst="rect">
            <a:avLst/>
          </a:prstGeom>
          <a:noFill/>
          <a:ln w="9525">
            <a:noFill/>
            <a:miter lim="800000"/>
            <a:headEnd/>
            <a:tailEnd/>
          </a:ln>
        </p:spPr>
      </p:pic>
      <p:sp>
        <p:nvSpPr>
          <p:cNvPr id="7" name="Title 6"/>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4"/>
          <p:cNvSpPr>
            <a:spLocks noGrp="1"/>
          </p:cNvSpPr>
          <p:nvPr>
            <p:ph type="sldNum" sz="quarter" idx="11"/>
          </p:nvPr>
        </p:nvSpPr>
        <p:spPr>
          <a:noFill/>
        </p:spPr>
        <p:txBody>
          <a:bodyPr/>
          <a:lstStyle/>
          <a:p>
            <a:fld id="{14AFE4D8-0485-4D61-921F-8CE1BA1E2354}" type="slidenum">
              <a:rPr lang="en-US"/>
              <a:pPr/>
              <a:t>5</a:t>
            </a:fld>
            <a:endParaRPr lang="en-US"/>
          </a:p>
        </p:txBody>
      </p:sp>
      <p:sp>
        <p:nvSpPr>
          <p:cNvPr id="13315" name="Rectangle 6"/>
          <p:cNvSpPr>
            <a:spLocks noGrp="1" noChangeArrowheads="1"/>
          </p:cNvSpPr>
          <p:nvPr>
            <p:ph type="body" idx="1"/>
          </p:nvPr>
        </p:nvSpPr>
        <p:spPr>
          <a:xfrm>
            <a:off x="457200" y="1905000"/>
            <a:ext cx="8229600" cy="4525963"/>
          </a:xfrm>
        </p:spPr>
        <p:txBody>
          <a:bodyPr/>
          <a:lstStyle/>
          <a:p>
            <a:pPr eaLnBrk="1" hangingPunct="1"/>
            <a:r>
              <a:rPr lang="en-US" sz="2800" dirty="0" smtClean="0"/>
              <a:t>Your participation is voluntary.  There is no penalty for not participating.</a:t>
            </a:r>
          </a:p>
          <a:p>
            <a:pPr eaLnBrk="1" hangingPunct="1"/>
            <a:endParaRPr lang="en-US" sz="2800" dirty="0" smtClean="0"/>
          </a:p>
          <a:p>
            <a:pPr eaLnBrk="1" hangingPunct="1"/>
            <a:r>
              <a:rPr lang="en-US" sz="2800" dirty="0" smtClean="0"/>
              <a:t>As you are already aware, all </a:t>
            </a:r>
            <a:r>
              <a:rPr lang="en-US" sz="2800" dirty="0" smtClean="0"/>
              <a:t>information from your hospital or health care center will be used solely for research and statistical purposes.</a:t>
            </a:r>
          </a:p>
          <a:p>
            <a:pPr eaLnBrk="1" hangingPunct="1"/>
            <a:endParaRPr lang="en-US" sz="2800" dirty="0" smtClean="0"/>
          </a:p>
          <a:p>
            <a:pPr eaLnBrk="1" hangingPunct="1"/>
            <a:r>
              <a:rPr lang="en-US" sz="2800" dirty="0" smtClean="0"/>
              <a:t>All information will be kept strictly confidential.</a:t>
            </a:r>
          </a:p>
          <a:p>
            <a:pPr eaLnBrk="1" hangingPunct="1"/>
            <a:endParaRPr lang="en-US" dirty="0" smtClean="0"/>
          </a:p>
          <a:p>
            <a:pPr eaLnBrk="1" hangingPunct="1"/>
            <a:endParaRPr lang="en-US" dirty="0" smtClean="0"/>
          </a:p>
          <a:p>
            <a:pPr eaLnBrk="1" hangingPunct="1"/>
            <a:endParaRPr lang="en-US" dirty="0" smtClean="0"/>
          </a:p>
        </p:txBody>
      </p:sp>
      <p:sp>
        <p:nvSpPr>
          <p:cNvPr id="13316" name="Rectangle 7"/>
          <p:cNvSpPr>
            <a:spLocks noGrp="1" noChangeArrowheads="1"/>
          </p:cNvSpPr>
          <p:nvPr>
            <p:ph type="title"/>
          </p:nvPr>
        </p:nvSpPr>
        <p:spPr/>
        <p:txBody>
          <a:bodyPr/>
          <a:lstStyle/>
          <a:p>
            <a:pPr eaLnBrk="1" hangingPunct="1"/>
            <a:r>
              <a:rPr lang="en-US" sz="4000" dirty="0" smtClean="0">
                <a:solidFill>
                  <a:schemeClr val="hlink"/>
                </a:solidFill>
              </a:rPr>
              <a:t>We are asking for your participation in </a:t>
            </a:r>
            <a:r>
              <a:rPr lang="en-US" sz="4000" dirty="0" smtClean="0">
                <a:solidFill>
                  <a:schemeClr val="hlink"/>
                </a:solidFill>
              </a:rPr>
              <a:t>this special study</a:t>
            </a:r>
            <a:endParaRPr lang="en-US" sz="4000" dirty="0" smtClean="0">
              <a:solidFill>
                <a:schemeClr val="hlink"/>
              </a:solidFill>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p:cNvSpPr>
            <a:spLocks noGrp="1"/>
          </p:cNvSpPr>
          <p:nvPr>
            <p:ph type="sldNum" sz="quarter" idx="11"/>
          </p:nvPr>
        </p:nvSpPr>
        <p:spPr>
          <a:noFill/>
        </p:spPr>
        <p:txBody>
          <a:bodyPr/>
          <a:lstStyle/>
          <a:p>
            <a:fld id="{54AD23EA-8A63-4179-9BCD-361B2F747A17}" type="slidenum">
              <a:rPr lang="en-US"/>
              <a:pPr/>
              <a:t>6</a:t>
            </a:fld>
            <a:endParaRPr lang="en-US"/>
          </a:p>
        </p:txBody>
      </p:sp>
      <p:sp>
        <p:nvSpPr>
          <p:cNvPr id="14339" name="Rectangle 2"/>
          <p:cNvSpPr>
            <a:spLocks noGrp="1" noChangeArrowheads="1"/>
          </p:cNvSpPr>
          <p:nvPr>
            <p:ph type="body" idx="1"/>
          </p:nvPr>
        </p:nvSpPr>
        <p:spPr>
          <a:xfrm>
            <a:off x="228600" y="2057400"/>
            <a:ext cx="8915400" cy="4525963"/>
          </a:xfrm>
        </p:spPr>
        <p:txBody>
          <a:bodyPr/>
          <a:lstStyle/>
          <a:p>
            <a:pPr eaLnBrk="1" hangingPunct="1">
              <a:lnSpc>
                <a:spcPct val="90000"/>
              </a:lnSpc>
              <a:buFont typeface="Wingdings" pitchFamily="2" charset="2"/>
              <a:buNone/>
            </a:pPr>
            <a:endParaRPr lang="en-US" dirty="0" smtClean="0"/>
          </a:p>
          <a:p>
            <a:pPr eaLnBrk="1" hangingPunct="1">
              <a:lnSpc>
                <a:spcPct val="90000"/>
              </a:lnSpc>
            </a:pPr>
            <a:endParaRPr lang="en-US" dirty="0" smtClean="0"/>
          </a:p>
        </p:txBody>
      </p:sp>
      <p:sp>
        <p:nvSpPr>
          <p:cNvPr id="14340" name="Rectangle 3"/>
          <p:cNvSpPr>
            <a:spLocks noGrp="1" noChangeArrowheads="1"/>
          </p:cNvSpPr>
          <p:nvPr>
            <p:ph type="title"/>
          </p:nvPr>
        </p:nvSpPr>
        <p:spPr/>
        <p:txBody>
          <a:bodyPr/>
          <a:lstStyle/>
          <a:p>
            <a:pPr eaLnBrk="1" hangingPunct="1"/>
            <a:r>
              <a:rPr lang="en-US" sz="4000" dirty="0" smtClean="0">
                <a:solidFill>
                  <a:schemeClr val="hlink"/>
                </a:solidFill>
              </a:rPr>
              <a:t>We are asking for your participation in </a:t>
            </a:r>
            <a:r>
              <a:rPr lang="en-US" sz="4000" dirty="0" smtClean="0">
                <a:solidFill>
                  <a:schemeClr val="hlink"/>
                </a:solidFill>
              </a:rPr>
              <a:t>this study.  </a:t>
            </a:r>
            <a:endParaRPr lang="en-US" sz="4000" dirty="0" smtClean="0">
              <a:solidFill>
                <a:schemeClr val="hlink"/>
              </a:solidFil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2"/>
          <p:cNvSpPr>
            <a:spLocks noGrp="1"/>
          </p:cNvSpPr>
          <p:nvPr>
            <p:ph type="sldNum" sz="quarter" idx="11"/>
          </p:nvPr>
        </p:nvSpPr>
        <p:spPr>
          <a:noFill/>
        </p:spPr>
        <p:txBody>
          <a:bodyPr/>
          <a:lstStyle/>
          <a:p>
            <a:fld id="{82CB62FE-7A5B-4BBB-BA68-7ADD49B4D9DF}" type="slidenum">
              <a:rPr lang="en-US"/>
              <a:pPr/>
              <a:t>7</a:t>
            </a:fld>
            <a:endParaRPr lang="en-US"/>
          </a:p>
        </p:txBody>
      </p:sp>
      <p:sp>
        <p:nvSpPr>
          <p:cNvPr id="17411" name="Title 1"/>
          <p:cNvSpPr>
            <a:spLocks noGrp="1"/>
          </p:cNvSpPr>
          <p:nvPr>
            <p:ph type="title" idx="4294967295"/>
          </p:nvPr>
        </p:nvSpPr>
        <p:spPr>
          <a:xfrm>
            <a:off x="381000" y="609600"/>
            <a:ext cx="8534400" cy="914400"/>
          </a:xfrm>
        </p:spPr>
        <p:txBody>
          <a:bodyPr/>
          <a:lstStyle/>
          <a:p>
            <a:pPr eaLnBrk="1" hangingPunct="1"/>
            <a:r>
              <a:rPr lang="en-US" sz="4000" dirty="0" smtClean="0">
                <a:solidFill>
                  <a:schemeClr val="hlink"/>
                </a:solidFill>
              </a:rPr>
              <a:t>What is </a:t>
            </a:r>
            <a:r>
              <a:rPr lang="en-US" sz="4000" dirty="0" smtClean="0">
                <a:solidFill>
                  <a:schemeClr val="hlink"/>
                </a:solidFill>
              </a:rPr>
              <a:t>the next step?</a:t>
            </a:r>
            <a:endParaRPr lang="en-US" sz="4000" dirty="0" smtClean="0">
              <a:solidFill>
                <a:schemeClr val="hlink"/>
              </a:solidFill>
            </a:endParaRPr>
          </a:p>
        </p:txBody>
      </p:sp>
      <p:sp>
        <p:nvSpPr>
          <p:cNvPr id="17412" name="Content Placeholder 2"/>
          <p:cNvSpPr>
            <a:spLocks noGrp="1"/>
          </p:cNvSpPr>
          <p:nvPr>
            <p:ph idx="4294967295"/>
          </p:nvPr>
        </p:nvSpPr>
        <p:spPr>
          <a:xfrm>
            <a:off x="304800" y="1905000"/>
            <a:ext cx="8382000" cy="4419600"/>
          </a:xfrm>
        </p:spPr>
        <p:txBody>
          <a:bodyPr/>
          <a:lstStyle/>
          <a:p>
            <a:pPr>
              <a:buNone/>
              <a:defRPr/>
            </a:pPr>
            <a:r>
              <a:rPr lang="en-US" sz="2800" dirty="0" smtClean="0"/>
              <a:t>ACS study</a:t>
            </a:r>
            <a:endParaRPr lang="en-US" sz="2800" dirty="0" smtClean="0"/>
          </a:p>
          <a:p>
            <a:pPr>
              <a:spcBef>
                <a:spcPts val="1800"/>
              </a:spcBef>
              <a:defRPr/>
            </a:pPr>
            <a:r>
              <a:rPr lang="en-US" sz="2800" dirty="0" smtClean="0"/>
              <a:t>Identifying </a:t>
            </a:r>
            <a:r>
              <a:rPr lang="en-US" sz="2800" dirty="0" smtClean="0"/>
              <a:t>a primary contact within the hospital who will coordinate the </a:t>
            </a:r>
            <a:r>
              <a:rPr lang="en-US" sz="2800" dirty="0" smtClean="0"/>
              <a:t>abstraction of the special data.</a:t>
            </a:r>
            <a:endParaRPr lang="en-US" sz="28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4"/>
          <p:cNvSpPr>
            <a:spLocks noGrp="1"/>
          </p:cNvSpPr>
          <p:nvPr>
            <p:ph type="sldNum" sz="quarter" idx="11"/>
          </p:nvPr>
        </p:nvSpPr>
        <p:spPr>
          <a:noFill/>
        </p:spPr>
        <p:txBody>
          <a:bodyPr/>
          <a:lstStyle/>
          <a:p>
            <a:fld id="{6C5D7961-08C4-4D95-A46D-B525398A1C3B}" type="slidenum">
              <a:rPr lang="en-US"/>
              <a:pPr/>
              <a:t>8</a:t>
            </a:fld>
            <a:endParaRPr lang="en-US"/>
          </a:p>
        </p:txBody>
      </p:sp>
      <p:sp>
        <p:nvSpPr>
          <p:cNvPr id="28675" name="Rectangle 2"/>
          <p:cNvSpPr>
            <a:spLocks noGrp="1" noChangeArrowheads="1"/>
          </p:cNvSpPr>
          <p:nvPr>
            <p:ph type="title"/>
          </p:nvPr>
        </p:nvSpPr>
        <p:spPr>
          <a:xfrm>
            <a:off x="533400" y="381000"/>
            <a:ext cx="8229600" cy="1600200"/>
          </a:xfrm>
        </p:spPr>
        <p:txBody>
          <a:bodyPr/>
          <a:lstStyle/>
          <a:p>
            <a:pPr eaLnBrk="1" hangingPunct="1"/>
            <a:r>
              <a:rPr lang="en-US" sz="4800" dirty="0" smtClean="0">
                <a:solidFill>
                  <a:schemeClr val="hlink"/>
                </a:solidFill>
              </a:rPr>
              <a:t>Questions</a:t>
            </a:r>
          </a:p>
        </p:txBody>
      </p:sp>
      <p:sp>
        <p:nvSpPr>
          <p:cNvPr id="28676" name="Rectangle 3"/>
          <p:cNvSpPr>
            <a:spLocks noGrp="1" noChangeArrowheads="1"/>
          </p:cNvSpPr>
          <p:nvPr>
            <p:ph type="body" idx="1"/>
          </p:nvPr>
        </p:nvSpPr>
        <p:spPr>
          <a:xfrm>
            <a:off x="2362200" y="3505200"/>
            <a:ext cx="5867400" cy="3352800"/>
          </a:xfrm>
        </p:spPr>
        <p:txBody>
          <a:bodyPr/>
          <a:lstStyle/>
          <a:p>
            <a:pPr eaLnBrk="1" hangingPunct="1"/>
            <a:endParaRPr lang="en-US" sz="3600" dirty="0" smtClean="0"/>
          </a:p>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p:txBody>
      </p:sp>
      <p:pic>
        <p:nvPicPr>
          <p:cNvPr id="28677" name="Picture 5" descr="picture of a blue question mark"/>
          <p:cNvPicPr>
            <a:picLocks noChangeAspect="1" noChangeArrowheads="1"/>
          </p:cNvPicPr>
          <p:nvPr/>
        </p:nvPicPr>
        <p:blipFill>
          <a:blip r:embed="rId3" cstate="print"/>
          <a:srcRect/>
          <a:stretch>
            <a:fillRect/>
          </a:stretch>
        </p:blipFill>
        <p:spPr bwMode="auto">
          <a:xfrm>
            <a:off x="2895600" y="1981200"/>
            <a:ext cx="3352800" cy="3352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p:txBody>
          <a:bodyPr/>
          <a:lstStyle/>
          <a:p>
            <a:pPr eaLnBrk="1" hangingPunct="1"/>
            <a:r>
              <a:rPr lang="en-US" sz="4800" b="1" i="1" dirty="0" smtClean="0">
                <a:solidFill>
                  <a:schemeClr val="hlink"/>
                </a:solidFill>
                <a:latin typeface="Verdana" pitchFamily="34" charset="0"/>
              </a:rPr>
              <a:t>Thank you so much!</a:t>
            </a:r>
            <a:endParaRPr lang="en-US" sz="3600" b="1" i="1" dirty="0" smtClean="0">
              <a:solidFill>
                <a:schemeClr val="hlink"/>
              </a:solidFill>
              <a:latin typeface="Verdana" pitchFamily="34" charset="0"/>
            </a:endParaRPr>
          </a:p>
        </p:txBody>
      </p:sp>
      <p:sp>
        <p:nvSpPr>
          <p:cNvPr id="13" name="Content Placeholder 12"/>
          <p:cNvSpPr>
            <a:spLocks noGrp="1"/>
          </p:cNvSpPr>
          <p:nvPr>
            <p:ph idx="1"/>
          </p:nvPr>
        </p:nvSpPr>
        <p:spPr>
          <a:xfrm>
            <a:off x="4114800" y="1981200"/>
            <a:ext cx="4191000" cy="2667000"/>
          </a:xfrm>
        </p:spPr>
        <p:txBody>
          <a:bodyPr/>
          <a:lstStyle/>
          <a:p>
            <a:pPr>
              <a:buNone/>
            </a:pPr>
            <a:r>
              <a:rPr lang="en-US" sz="3600" i="1" dirty="0" smtClean="0">
                <a:latin typeface="Verdana" pitchFamily="34" charset="0"/>
              </a:rPr>
              <a:t>Hope we can count on you!</a:t>
            </a:r>
          </a:p>
          <a:p>
            <a:pPr>
              <a:buNone/>
            </a:pPr>
            <a:endParaRPr lang="en-US" dirty="0"/>
          </a:p>
        </p:txBody>
      </p:sp>
      <p:sp>
        <p:nvSpPr>
          <p:cNvPr id="29698" name="Slide Number Placeholder 4"/>
          <p:cNvSpPr>
            <a:spLocks noGrp="1"/>
          </p:cNvSpPr>
          <p:nvPr>
            <p:ph type="sldNum" sz="quarter" idx="11"/>
          </p:nvPr>
        </p:nvSpPr>
        <p:spPr>
          <a:noFill/>
        </p:spPr>
        <p:txBody>
          <a:bodyPr/>
          <a:lstStyle/>
          <a:p>
            <a:fld id="{C3053F86-E1FF-4541-B81A-1E012126F9ED}" type="slidenum">
              <a:rPr lang="en-US"/>
              <a:pPr/>
              <a:t>9</a:t>
            </a:fld>
            <a:endParaRPr lang="en-US"/>
          </a:p>
        </p:txBody>
      </p:sp>
      <p:sp>
        <p:nvSpPr>
          <p:cNvPr id="29700" name="Text Box 3"/>
          <p:cNvSpPr txBox="1">
            <a:spLocks noChangeArrowheads="1"/>
          </p:cNvSpPr>
          <p:nvPr/>
        </p:nvSpPr>
        <p:spPr bwMode="auto">
          <a:xfrm>
            <a:off x="1660525" y="3008313"/>
            <a:ext cx="184150" cy="366712"/>
          </a:xfrm>
          <a:prstGeom prst="rect">
            <a:avLst/>
          </a:prstGeom>
          <a:noFill/>
          <a:ln w="9525">
            <a:noFill/>
            <a:miter lim="800000"/>
            <a:headEnd/>
            <a:tailEnd/>
          </a:ln>
        </p:spPr>
        <p:txBody>
          <a:bodyPr wrap="none">
            <a:spAutoFit/>
          </a:bodyPr>
          <a:lstStyle/>
          <a:p>
            <a:endParaRPr lang="en-US"/>
          </a:p>
        </p:txBody>
      </p:sp>
      <p:pic>
        <p:nvPicPr>
          <p:cNvPr id="29701" name="Picture 5" descr="graphic of a man holding a clipboard and pencil"/>
          <p:cNvPicPr>
            <a:picLocks noChangeAspect="1" noChangeArrowheads="1"/>
          </p:cNvPicPr>
          <p:nvPr/>
        </p:nvPicPr>
        <p:blipFill>
          <a:blip r:embed="rId3" cstate="print"/>
          <a:srcRect/>
          <a:stretch>
            <a:fillRect/>
          </a:stretch>
        </p:blipFill>
        <p:spPr bwMode="auto">
          <a:xfrm>
            <a:off x="1217613" y="1981200"/>
            <a:ext cx="2135187" cy="2590800"/>
          </a:xfrm>
          <a:prstGeom prst="rect">
            <a:avLst/>
          </a:prstGeom>
          <a:noFill/>
          <a:ln w="9525">
            <a:noFill/>
            <a:miter lim="800000"/>
            <a:headEnd/>
            <a:tailEnd/>
          </a:ln>
        </p:spPr>
      </p:pic>
      <p:sp>
        <p:nvSpPr>
          <p:cNvPr id="29702" name="Text Box 6"/>
          <p:cNvSpPr txBox="1">
            <a:spLocks noChangeArrowheads="1"/>
          </p:cNvSpPr>
          <p:nvPr/>
        </p:nvSpPr>
        <p:spPr bwMode="auto">
          <a:xfrm>
            <a:off x="822325" y="5986463"/>
            <a:ext cx="184150" cy="366712"/>
          </a:xfrm>
          <a:prstGeom prst="rect">
            <a:avLst/>
          </a:prstGeom>
          <a:noFill/>
          <a:ln w="9525">
            <a:noFill/>
            <a:miter lim="800000"/>
            <a:headEnd/>
            <a:tailEnd/>
          </a:ln>
        </p:spPr>
        <p:txBody>
          <a:bodyPr wrap="none">
            <a:spAutoFit/>
          </a:bodyPr>
          <a:lstStyle/>
          <a:p>
            <a:endParaRPr lang="en-US">
              <a:latin typeface="Wide Latin" pitchFamily="18" charset="0"/>
            </a:endParaRPr>
          </a:p>
        </p:txBody>
      </p:sp>
      <p:sp>
        <p:nvSpPr>
          <p:cNvPr id="29703" name="Text Box 8"/>
          <p:cNvSpPr txBox="1">
            <a:spLocks noChangeArrowheads="1"/>
          </p:cNvSpPr>
          <p:nvPr/>
        </p:nvSpPr>
        <p:spPr bwMode="auto">
          <a:xfrm>
            <a:off x="7756525" y="6215063"/>
            <a:ext cx="184150" cy="366712"/>
          </a:xfrm>
          <a:prstGeom prst="rect">
            <a:avLst/>
          </a:prstGeom>
          <a:noFill/>
          <a:ln w="9525">
            <a:noFill/>
            <a:miter lim="800000"/>
            <a:headEnd/>
            <a:tailEnd/>
          </a:ln>
        </p:spPr>
        <p:txBody>
          <a:bodyPr wrap="none">
            <a:spAutoFit/>
          </a:bodyPr>
          <a:lstStyle/>
          <a:p>
            <a:endParaRPr lang="en-US">
              <a:latin typeface="Wide Latin" pitchFamily="18" charset="0"/>
            </a:endParaRPr>
          </a:p>
        </p:txBody>
      </p:sp>
      <p:sp>
        <p:nvSpPr>
          <p:cNvPr id="29704" name="Text Box 10"/>
          <p:cNvSpPr txBox="1">
            <a:spLocks noChangeArrowheads="1"/>
          </p:cNvSpPr>
          <p:nvPr/>
        </p:nvSpPr>
        <p:spPr bwMode="auto">
          <a:xfrm>
            <a:off x="593725" y="5910263"/>
            <a:ext cx="184150" cy="366712"/>
          </a:xfrm>
          <a:prstGeom prst="rect">
            <a:avLst/>
          </a:prstGeom>
          <a:noFill/>
          <a:ln w="9525">
            <a:noFill/>
            <a:miter lim="800000"/>
            <a:headEnd/>
            <a:tailEnd/>
          </a:ln>
        </p:spPr>
        <p:txBody>
          <a:bodyPr wrap="none">
            <a:spAutoFit/>
          </a:bodyPr>
          <a:lstStyle/>
          <a:p>
            <a:endParaRPr lang="en-US">
              <a:latin typeface="Wide Latin" pitchFamily="18" charset="0"/>
            </a:endParaRPr>
          </a:p>
        </p:txBody>
      </p:sp>
      <p:pic>
        <p:nvPicPr>
          <p:cNvPr id="29705" name="Picture 12" descr="Centers for Disease Control and Prevention logo"/>
          <p:cNvPicPr>
            <a:picLocks noChangeAspect="1" noChangeArrowheads="1"/>
          </p:cNvPicPr>
          <p:nvPr/>
        </p:nvPicPr>
        <p:blipFill>
          <a:blip r:embed="rId4" cstate="print"/>
          <a:srcRect/>
          <a:stretch>
            <a:fillRect/>
          </a:stretch>
        </p:blipFill>
        <p:spPr bwMode="auto">
          <a:xfrm>
            <a:off x="5029200" y="5334000"/>
            <a:ext cx="1143000" cy="735013"/>
          </a:xfrm>
          <a:prstGeom prst="rect">
            <a:avLst/>
          </a:prstGeom>
          <a:noFill/>
          <a:ln w="9525">
            <a:noFill/>
            <a:miter lim="800000"/>
            <a:headEnd/>
            <a:tailEnd/>
          </a:ln>
        </p:spPr>
      </p:pic>
      <p:pic>
        <p:nvPicPr>
          <p:cNvPr id="29706" name="Picture 13" descr="Health and Human Services logo"/>
          <p:cNvPicPr>
            <a:picLocks noChangeAspect="1" noChangeArrowheads="1"/>
          </p:cNvPicPr>
          <p:nvPr/>
        </p:nvPicPr>
        <p:blipFill>
          <a:blip r:embed="rId5" cstate="print"/>
          <a:srcRect/>
          <a:stretch>
            <a:fillRect/>
          </a:stretch>
        </p:blipFill>
        <p:spPr bwMode="auto">
          <a:xfrm>
            <a:off x="2590800" y="5105400"/>
            <a:ext cx="981075" cy="990600"/>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Pixel</Template>
  <TotalTime>10807</TotalTime>
  <Words>397</Words>
  <Application>Microsoft Office PowerPoint</Application>
  <PresentationFormat>On-screen Show (4:3)</PresentationFormat>
  <Paragraphs>50</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Pixel</vt:lpstr>
      <vt:lpstr>National Hospital  Care Survey (NHCS) Acute Coronary Syndrome Study  </vt:lpstr>
      <vt:lpstr>Your hospital has already begun participation in the new NHCS.  This is one of the special studies we talked about when your hospital was inducted into the survey.  </vt:lpstr>
      <vt:lpstr>Patient discharge level data </vt:lpstr>
      <vt:lpstr>Slide 4</vt:lpstr>
      <vt:lpstr>We are asking for your participation in this special study</vt:lpstr>
      <vt:lpstr>We are asking for your participation in this study.  </vt:lpstr>
      <vt:lpstr>What is the next step?</vt:lpstr>
      <vt:lpstr>Questions</vt:lpstr>
      <vt:lpstr>Thank you so much!</vt:lpstr>
      <vt:lpstr>Notice - Public reporting burden for this collection of information is estimated to average 1 hour per response, including time for reviewing instructions, searching existing data sources, gathering and maintaining the data needed, and completing and reviewing the collection of information.  An agency may not conduct or sponsor, and a person is not required to respond to, a collection of information unless it displays a currently valid OMB control number.  Send comments regarding this burden estimate or any other aspect of this collection of information, including suggestions for reducing burden to: CDC/ATSDR Reports Clearance Officer; 1600 Clifton Road, MS D-74, Atlanta, GA 30333, ATTN: PRA (0920-0212).   Assurances of Confidentiality –All information which would permit identification of any individual, a practice, or an establishment will be held confidential, will be used only by NCHS staff, contractors, and agents only when required and with necessary controls, and will not be disclosed or released to other persons without the consent of the individual or the establishment in accordance with section 308(d) of the Public Health Service Act (42 USC 242m) and the Confidential Information Protection and Statistical Efficiency Act (PL-107-347). </vt:lpstr>
    </vt:vector>
  </TitlesOfParts>
  <Company>ITSO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National Discharge Survey</dc:title>
  <dc:subject>National Hospital Discharge Survey</dc:subject>
  <dc:creator>National Center for Health Statistics</dc:creator>
  <cp:keywords>induction, overview, NHDS</cp:keywords>
  <dc:description>Slide Presentation of National Hospital Discharge Survey.  Overview of survey and induction process.</dc:description>
  <cp:lastModifiedBy>mxm3</cp:lastModifiedBy>
  <cp:revision>342</cp:revision>
  <dcterms:created xsi:type="dcterms:W3CDTF">2008-08-14T15:48:32Z</dcterms:created>
  <dcterms:modified xsi:type="dcterms:W3CDTF">2011-04-01T20:58:10Z</dcterms:modified>
</cp:coreProperties>
</file>