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2"/>
  </p:notesMasterIdLst>
  <p:handoutMasterIdLst>
    <p:handoutMasterId r:id="rId33"/>
  </p:handoutMasterIdLst>
  <p:sldIdLst>
    <p:sldId id="257" r:id="rId2"/>
    <p:sldId id="400" r:id="rId3"/>
    <p:sldId id="300" r:id="rId4"/>
    <p:sldId id="424" r:id="rId5"/>
    <p:sldId id="425" r:id="rId6"/>
    <p:sldId id="428" r:id="rId7"/>
    <p:sldId id="387" r:id="rId8"/>
    <p:sldId id="426" r:id="rId9"/>
    <p:sldId id="411" r:id="rId10"/>
    <p:sldId id="412" r:id="rId11"/>
    <p:sldId id="393" r:id="rId12"/>
    <p:sldId id="346" r:id="rId13"/>
    <p:sldId id="351" r:id="rId14"/>
    <p:sldId id="417" r:id="rId15"/>
    <p:sldId id="418" r:id="rId16"/>
    <p:sldId id="420" r:id="rId17"/>
    <p:sldId id="366" r:id="rId18"/>
    <p:sldId id="404" r:id="rId19"/>
    <p:sldId id="397" r:id="rId20"/>
    <p:sldId id="427" r:id="rId21"/>
    <p:sldId id="383" r:id="rId22"/>
    <p:sldId id="399" r:id="rId23"/>
    <p:sldId id="414" r:id="rId24"/>
    <p:sldId id="415" r:id="rId25"/>
    <p:sldId id="416" r:id="rId26"/>
    <p:sldId id="295" r:id="rId27"/>
    <p:sldId id="360" r:id="rId28"/>
    <p:sldId id="402" r:id="rId29"/>
    <p:sldId id="386" r:id="rId30"/>
    <p:sldId id="423" r:id="rId3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FFFF00"/>
    <a:srgbClr val="E03C6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65009" autoAdjust="0"/>
  </p:normalViewPr>
  <p:slideViewPr>
    <p:cSldViewPr>
      <p:cViewPr>
        <p:scale>
          <a:sx n="50" d="100"/>
          <a:sy n="50" d="100"/>
        </p:scale>
        <p:origin x="-90" y="210"/>
      </p:cViewPr>
      <p:guideLst>
        <p:guide orient="horz" pos="2160"/>
        <p:guide pos="2880"/>
      </p:guideLst>
    </p:cSldViewPr>
  </p:slideViewPr>
  <p:outlineViewPr>
    <p:cViewPr>
      <p:scale>
        <a:sx n="33" d="100"/>
        <a:sy n="33" d="100"/>
      </p:scale>
      <p:origin x="72" y="2297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746"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defTabSz="908050">
              <a:defRPr sz="1200" smtClean="0"/>
            </a:lvl1pPr>
          </a:lstStyle>
          <a:p>
            <a:pPr>
              <a:defRPr/>
            </a:pPr>
            <a:endParaRPr lang="en-US"/>
          </a:p>
        </p:txBody>
      </p:sp>
      <p:sp>
        <p:nvSpPr>
          <p:cNvPr id="4608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algn="r" defTabSz="908050">
              <a:defRPr sz="1200" smtClean="0"/>
            </a:lvl1pPr>
          </a:lstStyle>
          <a:p>
            <a:pPr>
              <a:defRPr/>
            </a:pPr>
            <a:endParaRPr lang="en-US"/>
          </a:p>
        </p:txBody>
      </p:sp>
      <p:sp>
        <p:nvSpPr>
          <p:cNvPr id="4608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defTabSz="908050">
              <a:defRPr sz="1200" smtClean="0"/>
            </a:lvl1pPr>
          </a:lstStyle>
          <a:p>
            <a:pPr>
              <a:defRPr/>
            </a:pPr>
            <a:endParaRPr lang="en-US"/>
          </a:p>
        </p:txBody>
      </p:sp>
      <p:sp>
        <p:nvSpPr>
          <p:cNvPr id="4608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algn="r" defTabSz="908050">
              <a:defRPr sz="1200" smtClean="0"/>
            </a:lvl1pPr>
          </a:lstStyle>
          <a:p>
            <a:pPr>
              <a:defRPr/>
            </a:pPr>
            <a:fld id="{40EB8FED-AE5C-40D0-9D19-EDFFFA11731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defTabSz="908050">
              <a:defRPr sz="1200" smtClean="0"/>
            </a:lvl1pPr>
          </a:lstStyle>
          <a:p>
            <a:pPr>
              <a:defRPr/>
            </a:pPr>
            <a:endParaRPr lang="en-US"/>
          </a:p>
        </p:txBody>
      </p:sp>
      <p:sp>
        <p:nvSpPr>
          <p:cNvPr id="1229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lvl1pPr algn="r" defTabSz="908050">
              <a:defRPr sz="1200" smtClean="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0801" tIns="45401" rIns="90801" bIns="454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defTabSz="908050">
              <a:defRPr sz="1200" smtClean="0"/>
            </a:lvl1pPr>
          </a:lstStyle>
          <a:p>
            <a:pPr>
              <a:defRPr/>
            </a:pPr>
            <a:endParaRPr lang="en-US"/>
          </a:p>
        </p:txBody>
      </p:sp>
      <p:sp>
        <p:nvSpPr>
          <p:cNvPr id="1229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0801" tIns="45401" rIns="90801" bIns="45401" numCol="1" anchor="b" anchorCtr="0" compatLnSpc="1">
            <a:prstTxWarp prst="textNoShape">
              <a:avLst/>
            </a:prstTxWarp>
          </a:bodyPr>
          <a:lstStyle>
            <a:lvl1pPr algn="r" defTabSz="908050">
              <a:defRPr sz="1200" smtClean="0"/>
            </a:lvl1pPr>
          </a:lstStyle>
          <a:p>
            <a:pPr>
              <a:defRPr/>
            </a:pPr>
            <a:fld id="{04DD992E-26A4-4BB0-AFA6-EDA84E60E6F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513B0FFD-0A5D-4A06-B074-C10B882407B0}" type="slidenum">
              <a:rPr lang="en-US"/>
              <a:pPr/>
              <a:t>1</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We’re here today to talk with you about the National Center for Health Statistics’ National Hospital Care Survey and your possible participation in that effort.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CCB0A9D-C766-427C-AF67-B8DAECF1A98B}" type="slidenum">
              <a:rPr lang="en-US"/>
              <a:pPr/>
              <a:t>10</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buFontTx/>
              <a:buChar char="•"/>
            </a:pPr>
            <a:r>
              <a:rPr lang="en-US" dirty="0" smtClean="0"/>
              <a:t>Clostridium </a:t>
            </a:r>
            <a:r>
              <a:rPr lang="en-US" dirty="0" err="1" smtClean="0"/>
              <a:t>difficile</a:t>
            </a:r>
            <a:r>
              <a:rPr lang="en-US" dirty="0" smtClean="0"/>
              <a:t> is an infection of growing concern because it is largely a hospital acquired infection, though it can also occur</a:t>
            </a:r>
            <a:r>
              <a:rPr lang="en-US" baseline="0" dirty="0" smtClean="0"/>
              <a:t> in the community</a:t>
            </a:r>
            <a:r>
              <a:rPr lang="en-US" dirty="0" smtClean="0"/>
              <a:t>. </a:t>
            </a:r>
          </a:p>
          <a:p>
            <a:pPr eaLnBrk="1" hangingPunct="1">
              <a:buFontTx/>
              <a:buChar char="•"/>
            </a:pPr>
            <a:endParaRPr lang="en-US" dirty="0" smtClean="0"/>
          </a:p>
          <a:p>
            <a:pPr eaLnBrk="1" hangingPunct="1">
              <a:buFontTx/>
              <a:buChar char="•"/>
            </a:pPr>
            <a:r>
              <a:rPr lang="en-US" dirty="0" smtClean="0"/>
              <a:t>The number of hospitalized patients  coded with C </a:t>
            </a:r>
            <a:r>
              <a:rPr lang="en-US" dirty="0" err="1" smtClean="0"/>
              <a:t>Difficile</a:t>
            </a:r>
            <a:r>
              <a:rPr lang="en-US" dirty="0" smtClean="0"/>
              <a:t>, which can lead to diarrhea, blood poisoning, and even death, increased by more than 150 percent between 2000 and 2005. </a:t>
            </a:r>
          </a:p>
          <a:p>
            <a:pPr eaLnBrk="1" hangingPunct="1">
              <a:buFontTx/>
              <a:buChar char="•"/>
            </a:pPr>
            <a:endParaRPr lang="en-US" dirty="0" smtClean="0"/>
          </a:p>
          <a:p>
            <a:pPr eaLnBrk="1" hangingPunct="1">
              <a:buFontTx/>
              <a:buChar char="•"/>
            </a:pPr>
            <a:r>
              <a:rPr lang="en-US" dirty="0" smtClean="0"/>
              <a:t>Also, the majority of cases and the vast increase in cases have occurred in the over 65 age group.</a:t>
            </a:r>
          </a:p>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6171164-3F18-4EC5-B859-BEA5C8BD7FE0}" type="slidenum">
              <a:rPr lang="en-US"/>
              <a:pPr/>
              <a:t>11</a:t>
            </a:fld>
            <a:endParaRPr lang="en-US"/>
          </a:p>
        </p:txBody>
      </p:sp>
      <p:sp>
        <p:nvSpPr>
          <p:cNvPr id="40963" name="Rectangle 2"/>
          <p:cNvSpPr>
            <a:spLocks noGrp="1" noRot="1" noChangeAspect="1" noChangeArrowheads="1" noTextEdit="1"/>
          </p:cNvSpPr>
          <p:nvPr>
            <p:ph type="sldImg"/>
          </p:nvPr>
        </p:nvSpPr>
        <p:spPr>
          <a:xfrm>
            <a:off x="1181100" y="695325"/>
            <a:ext cx="4649788" cy="3487738"/>
          </a:xfrm>
          <a:ln/>
        </p:spPr>
      </p:sp>
      <p:sp>
        <p:nvSpPr>
          <p:cNvPr id="40964" name="Rectangle 3"/>
          <p:cNvSpPr>
            <a:spLocks noGrp="1" noChangeArrowheads="1"/>
          </p:cNvSpPr>
          <p:nvPr>
            <p:ph type="body" idx="1"/>
          </p:nvPr>
        </p:nvSpPr>
        <p:spPr>
          <a:xfrm>
            <a:off x="935038" y="4416425"/>
            <a:ext cx="5140325" cy="4184650"/>
          </a:xfrm>
          <a:noFill/>
          <a:ln/>
        </p:spPr>
        <p:txBody>
          <a:bodyPr/>
          <a:lstStyle/>
          <a:p>
            <a:pPr eaLnBrk="1" hangingPunct="1"/>
            <a:r>
              <a:rPr lang="en-US" sz="1200" b="0" dirty="0" smtClean="0">
                <a:solidFill>
                  <a:schemeClr val="tx1"/>
                </a:solidFill>
              </a:rPr>
              <a:t>We will collect patient discharge level data in the </a:t>
            </a:r>
            <a:r>
              <a:rPr lang="en-US" sz="1200" dirty="0" smtClean="0">
                <a:solidFill>
                  <a:schemeClr val="tx1"/>
                </a:solidFill>
              </a:rPr>
              <a:t>2011 inpatient component</a:t>
            </a:r>
            <a:r>
              <a:rPr lang="en-US" sz="1200" baseline="0" dirty="0" smtClean="0">
                <a:solidFill>
                  <a:schemeClr val="tx1"/>
                </a:solidFill>
              </a:rPr>
              <a:t> that includes: </a:t>
            </a:r>
            <a:endParaRPr lang="en-US" sz="1200" dirty="0" smtClean="0">
              <a:solidFill>
                <a:schemeClr val="tx1"/>
              </a:solidFill>
            </a:endParaRPr>
          </a:p>
          <a:p>
            <a:pPr eaLnBrk="1" hangingPunct="1">
              <a:buFontTx/>
              <a:buNone/>
            </a:pPr>
            <a:endParaRPr lang="en-US" sz="1200" dirty="0" smtClean="0">
              <a:solidFill>
                <a:schemeClr val="tx1"/>
              </a:solidFill>
            </a:endParaRPr>
          </a:p>
          <a:p>
            <a:pPr eaLnBrk="1" hangingPunct="1">
              <a:lnSpc>
                <a:spcPct val="80000"/>
              </a:lnSpc>
              <a:defRPr/>
            </a:pPr>
            <a:r>
              <a:rPr lang="en-US" sz="1200" dirty="0" smtClean="0">
                <a:solidFill>
                  <a:schemeClr val="tx1"/>
                </a:solidFill>
              </a:rPr>
              <a:t>Uniform Bill </a:t>
            </a:r>
            <a:r>
              <a:rPr lang="en-US" sz="1200" dirty="0" smtClean="0"/>
              <a:t>(UB) 04 </a:t>
            </a:r>
            <a:r>
              <a:rPr lang="en-US" sz="1200" dirty="0" smtClean="0">
                <a:solidFill>
                  <a:schemeClr val="tx1"/>
                </a:solidFill>
              </a:rPr>
              <a:t>claims data for all discharges in the calendar year and</a:t>
            </a:r>
          </a:p>
          <a:p>
            <a:pPr>
              <a:defRPr/>
            </a:pPr>
            <a:r>
              <a:rPr lang="en-US" sz="1200" dirty="0" smtClean="0">
                <a:solidFill>
                  <a:schemeClr val="tx1"/>
                </a:solidFill>
              </a:rPr>
              <a:t>special studies with chart abstraction for a sample of discharges when requested.</a:t>
            </a:r>
          </a:p>
          <a:p>
            <a:pPr>
              <a:buFont typeface="Wingdings" pitchFamily="2" charset="2"/>
              <a:buNone/>
              <a:defRPr/>
            </a:pPr>
            <a:endParaRPr lang="en-US" sz="1200" dirty="0" smtClean="0">
              <a:solidFill>
                <a:schemeClr val="tx1"/>
              </a:solidFill>
            </a:endParaRPr>
          </a:p>
          <a:p>
            <a:pPr>
              <a:buFont typeface="Wingdings" pitchFamily="2" charset="2"/>
              <a:buNone/>
              <a:defRPr/>
            </a:pPr>
            <a:r>
              <a:rPr lang="en-US" sz="1200" dirty="0" smtClean="0">
                <a:solidFill>
                  <a:schemeClr val="tx1"/>
                </a:solidFill>
              </a:rPr>
              <a:t>Then</a:t>
            </a:r>
            <a:r>
              <a:rPr lang="en-US" sz="1200" baseline="0" dirty="0" smtClean="0">
                <a:solidFill>
                  <a:schemeClr val="tx1"/>
                </a:solidFill>
              </a:rPr>
              <a:t> </a:t>
            </a:r>
            <a:r>
              <a:rPr lang="en-US" sz="1200" dirty="0" smtClean="0">
                <a:solidFill>
                  <a:schemeClr val="tx1"/>
                </a:solidFill>
              </a:rPr>
              <a:t>in</a:t>
            </a:r>
            <a:r>
              <a:rPr lang="en-US" sz="1200" baseline="0" dirty="0" smtClean="0">
                <a:solidFill>
                  <a:schemeClr val="tx1"/>
                </a:solidFill>
              </a:rPr>
              <a:t> </a:t>
            </a:r>
            <a:r>
              <a:rPr lang="en-US" sz="1200" dirty="0" smtClean="0">
                <a:solidFill>
                  <a:schemeClr val="tx1"/>
                </a:solidFill>
              </a:rPr>
              <a:t>2013 the ambulatory component will be added to the NHCS and</a:t>
            </a:r>
            <a:r>
              <a:rPr lang="en-US" sz="1200" baseline="0" dirty="0" smtClean="0">
                <a:solidFill>
                  <a:schemeClr val="tx1"/>
                </a:solidFill>
              </a:rPr>
              <a:t> will collect clinical data using </a:t>
            </a:r>
            <a:r>
              <a:rPr lang="en-US" sz="1200" dirty="0" smtClean="0">
                <a:solidFill>
                  <a:schemeClr val="tx1"/>
                </a:solidFill>
              </a:rPr>
              <a:t>chart abstraction for a sample of medical visits to EDs, OPDs, and ASCs.</a:t>
            </a:r>
            <a:endParaRPr lang="en-US" sz="1200" dirty="0">
              <a:solidFill>
                <a:schemeClr val="tx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3951E04-CBAC-469E-859E-725B15C67C04}" type="slidenum">
              <a:rPr lang="en-US"/>
              <a:pPr/>
              <a:t>12</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buFontTx/>
              <a:buChar char="•"/>
            </a:pPr>
            <a:endParaRPr lang="en-US" dirty="0" smtClean="0"/>
          </a:p>
          <a:p>
            <a:pPr eaLnBrk="1" hangingPunct="1"/>
            <a:r>
              <a:rPr lang="en-US" dirty="0" smtClean="0"/>
              <a:t>The initial source of information about your hospital’s characteristics will be an induction interview conducted with a contact in your hospital.  This includes a telephone interview to collect basic hospital information.  There is also a facility questionnaire that is self-administered to be completed at the respondent’s convenience.</a:t>
            </a:r>
          </a:p>
          <a:p>
            <a:pPr eaLnBrk="1" hangingPunct="1"/>
            <a:endParaRPr lang="en-US" dirty="0" smtClean="0"/>
          </a:p>
          <a:p>
            <a:pPr eaLnBrk="1" hangingPunct="1"/>
            <a:r>
              <a:rPr lang="en-US" dirty="0" smtClean="0"/>
              <a:t>This facility questionnaire will be administered annually to record any changes to the hospital’s status. Then, starting in 2013, an ambulatory component will be added, which will consist of in-person interviews with emergency departments, outpatient departments, and both free standing and hospital based ambulatory surgery centers.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1F1E5AB-AE6A-46E0-9BEE-1B9C25869A81}" type="slidenum">
              <a:rPr lang="en-US"/>
              <a:pPr/>
              <a:t>13</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a:p>
            <a:pPr eaLnBrk="1" hangingPunct="1">
              <a:buFontTx/>
              <a:buChar char="•"/>
            </a:pPr>
            <a:r>
              <a:rPr lang="en-US" dirty="0" smtClean="0"/>
              <a:t>We are here today to ask for your participation in the survey.  </a:t>
            </a:r>
          </a:p>
          <a:p>
            <a:pPr lvl="1" eaLnBrk="1" hangingPunct="1"/>
            <a:r>
              <a:rPr lang="en-US" dirty="0" smtClean="0"/>
              <a:t>-- Your participation is voluntary and there is no penalty for not participating.</a:t>
            </a:r>
          </a:p>
          <a:p>
            <a:pPr lvl="1" eaLnBrk="1" hangingPunct="1"/>
            <a:r>
              <a:rPr lang="en-US" dirty="0" smtClean="0"/>
              <a:t>-- All of the information NCHS receives from your hospital or health care facility</a:t>
            </a:r>
            <a:r>
              <a:rPr lang="en-US" baseline="0" dirty="0" smtClean="0"/>
              <a:t> </a:t>
            </a:r>
            <a:r>
              <a:rPr lang="en-US" dirty="0" smtClean="0"/>
              <a:t>will be used solely for research and statistical purposes.</a:t>
            </a:r>
          </a:p>
          <a:p>
            <a:pPr lvl="1" eaLnBrk="1" hangingPunct="1"/>
            <a:r>
              <a:rPr lang="en-US" dirty="0" smtClean="0"/>
              <a:t>Finally, all information will be kept strictly</a:t>
            </a:r>
            <a:r>
              <a:rPr lang="en-US" baseline="0" dirty="0" smtClean="0"/>
              <a:t> confidential.</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26EF382-4079-4782-90DA-0DE79397D338}" type="slidenum">
              <a:rPr lang="en-US"/>
              <a:pPr/>
              <a:t>14</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dirty="0" smtClean="0"/>
          </a:p>
          <a:p>
            <a:pPr eaLnBrk="1" hangingPunct="1">
              <a:buFontTx/>
              <a:buChar char="•"/>
            </a:pPr>
            <a:r>
              <a:rPr lang="en-US" dirty="0" smtClean="0"/>
              <a:t>Your</a:t>
            </a:r>
            <a:r>
              <a:rPr lang="en-US" baseline="0" dirty="0" smtClean="0"/>
              <a:t> hospital will receive a $500 set-up fee for establishing the UB-04 electronic transmission protocol and will receive $500 a</a:t>
            </a:r>
            <a:r>
              <a:rPr lang="en-US" dirty="0" smtClean="0"/>
              <a:t>fter completion of each year of data collection.</a:t>
            </a:r>
          </a:p>
          <a:p>
            <a:pPr eaLnBrk="1" hangingPunct="1">
              <a:buFontTx/>
              <a:buChar char="•"/>
            </a:pPr>
            <a:endParaRPr lang="en-US" dirty="0" smtClean="0"/>
          </a:p>
          <a:p>
            <a:pPr eaLnBrk="1" hangingPunct="1">
              <a:buFontTx/>
              <a:buChar char="•"/>
            </a:pPr>
            <a:r>
              <a:rPr lang="en-US" dirty="0" smtClean="0"/>
              <a:t>In addition, health care staff who specialize in health information management are eligible to receive continuing education credit for completing a short on-line </a:t>
            </a:r>
            <a:r>
              <a:rPr lang="en-US" dirty="0" err="1" smtClean="0"/>
              <a:t>couse</a:t>
            </a:r>
            <a:r>
              <a:rPr lang="en-US" dirty="0" smtClean="0"/>
              <a:t> that describes the National Hospital Care Survey.   The CEU credits have been approved for use in fulfilling the continuing education requirements of the American Health Information Management Association and the</a:t>
            </a:r>
            <a:r>
              <a:rPr lang="en-US" baseline="0" dirty="0" smtClean="0"/>
              <a:t> </a:t>
            </a:r>
            <a:r>
              <a:rPr lang="en-US" dirty="0" smtClean="0"/>
              <a:t>Healthcare Information and Management Systems Society.</a:t>
            </a:r>
          </a:p>
          <a:p>
            <a:pPr eaLnBrk="1" hangingPunct="1">
              <a:buFontTx/>
              <a:buChar char="•"/>
            </a:pPr>
            <a:endParaRPr lang="en-US" dirty="0" smtClean="0"/>
          </a:p>
          <a:p>
            <a:pPr eaLnBrk="1" hangingPunct="1">
              <a:buFontTx/>
              <a:buChar char="•"/>
            </a:pP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5883BBA-AB6F-40B4-9B28-797222F92531}" type="slidenum">
              <a:rPr lang="en-US"/>
              <a:pPr/>
              <a:t>15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Your hospital was selected as part</a:t>
            </a:r>
            <a:r>
              <a:rPr lang="en-US" baseline="0" dirty="0" smtClean="0"/>
              <a:t> of</a:t>
            </a:r>
            <a:r>
              <a:rPr lang="en-US" dirty="0" smtClean="0"/>
              <a:t> random probability</a:t>
            </a:r>
            <a:r>
              <a:rPr lang="en-US" baseline="0" dirty="0" smtClean="0"/>
              <a:t> sample</a:t>
            </a:r>
            <a:r>
              <a:rPr lang="en-US" dirty="0" smtClean="0"/>
              <a:t> from all non-federal, non-institutional hospitals in the United States. </a:t>
            </a:r>
            <a:r>
              <a:rPr lang="en-US" sz="1200" dirty="0" smtClean="0"/>
              <a:t>Your facility was chosen to provide representative data not only for its services but also for those hospitals and ambulatory care centers of similar size, service type, and geographical location.</a:t>
            </a:r>
          </a:p>
          <a:p>
            <a:pPr eaLnBrk="1" hangingPunct="1"/>
            <a:endParaRPr lang="en-US" dirty="0" smtClean="0"/>
          </a:p>
          <a:p>
            <a:pPr eaLnBrk="1" hangingPunct="1"/>
            <a:r>
              <a:rPr lang="en-US" dirty="0" smtClean="0"/>
              <a:t>Without your participation, neither your facility nor others like yours can benefit from being represented in the national description of hospital and ambulatory surgery center utilization. This would severely hinder the quality of estimates about the amount and types of hospital and ambulatory surgery care provided nationwide.</a:t>
            </a:r>
          </a:p>
          <a:p>
            <a:pPr eaLnBrk="1" hangingPunct="1"/>
            <a:endParaRPr lang="en-US" dirty="0" smtClean="0"/>
          </a:p>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bullets on the slide.</a:t>
            </a:r>
            <a:endParaRPr lang="en-US" dirty="0"/>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7A2416B-EF0E-438C-92C6-34EAC550B1AF}" type="slidenum">
              <a:rPr lang="en-US"/>
              <a:pPr/>
              <a:t>17</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b="1" dirty="0" smtClean="0"/>
              <a:t>In the next 3 slides, I will briefly describe what your participation means:</a:t>
            </a:r>
          </a:p>
          <a:p>
            <a:pPr eaLnBrk="1" hangingPunct="1"/>
            <a:r>
              <a:rPr lang="en-US" sz="1000" dirty="0" smtClean="0"/>
              <a:t>  </a:t>
            </a:r>
          </a:p>
          <a:p>
            <a:pPr eaLnBrk="1" hangingPunct="1"/>
            <a:r>
              <a:rPr lang="en-US" sz="1000" dirty="0" smtClean="0"/>
              <a:t> </a:t>
            </a:r>
            <a:r>
              <a:rPr lang="en-US" dirty="0" smtClean="0"/>
              <a:t>To participate in NHCS we are asking you to do the following as part of the 2011 Inpatient component:</a:t>
            </a:r>
          </a:p>
          <a:p>
            <a:pPr eaLnBrk="1" hangingPunct="1"/>
            <a:endParaRPr lang="en-US" dirty="0" smtClean="0"/>
          </a:p>
          <a:p>
            <a:pPr lvl="1"/>
            <a:r>
              <a:rPr lang="en-US" dirty="0" smtClean="0"/>
              <a:t>Speak with National Center for Health Statistics contractor staff to learn about the study and answer a few questions about your hospital.</a:t>
            </a:r>
          </a:p>
          <a:p>
            <a:pPr lvl="1"/>
            <a:endParaRPr lang="en-US" dirty="0" smtClean="0"/>
          </a:p>
          <a:p>
            <a:pPr lvl="1"/>
            <a:r>
              <a:rPr lang="en-US" dirty="0" smtClean="0"/>
              <a:t>Agree to participate.</a:t>
            </a:r>
          </a:p>
          <a:p>
            <a:pPr lvl="1"/>
            <a:endParaRPr lang="en-US" dirty="0" smtClean="0"/>
          </a:p>
          <a:p>
            <a:pPr lvl="1"/>
            <a:r>
              <a:rPr lang="en-US" dirty="0" smtClean="0"/>
              <a:t>And finally identify a primary contact within the hospital who will coordinated the transmission of UB-04 data on a quarterly basis for all inpatient discharges.</a:t>
            </a:r>
          </a:p>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endParaRPr lang="en-US" sz="1200" dirty="0" smtClean="0"/>
          </a:p>
          <a:p>
            <a:pPr>
              <a:defRPr/>
            </a:pPr>
            <a:r>
              <a:rPr lang="en-US" sz="1200" dirty="0" smtClean="0"/>
              <a:t>Work with NCHS’s contractor to establish procedures for transferring electronic UB-04 claims</a:t>
            </a:r>
            <a:r>
              <a:rPr lang="en-US" sz="1200" baseline="0" dirty="0" smtClean="0"/>
              <a:t> </a:t>
            </a:r>
            <a:r>
              <a:rPr lang="en-US" sz="1200" dirty="0" smtClean="0"/>
              <a:t>data to a secure server.</a:t>
            </a:r>
          </a:p>
          <a:p>
            <a:pPr>
              <a:defRPr/>
            </a:pPr>
            <a:endParaRPr lang="en-US" sz="1200" dirty="0" smtClean="0"/>
          </a:p>
          <a:p>
            <a:pPr>
              <a:defRPr/>
            </a:pPr>
            <a:r>
              <a:rPr lang="en-US" sz="1200" dirty="0" smtClean="0"/>
              <a:t>Provide additional information about the characteristics of the hospital by answering a self-administered facility questionnaire.</a:t>
            </a:r>
          </a:p>
          <a:p>
            <a:pPr>
              <a:defRPr/>
            </a:pPr>
            <a:r>
              <a:rPr lang="en-US" sz="1200" dirty="0" smtClean="0"/>
              <a:t> </a:t>
            </a:r>
          </a:p>
          <a:p>
            <a:pPr>
              <a:defRPr/>
            </a:pPr>
            <a:r>
              <a:rPr lang="en-US" sz="1200" dirty="0" smtClean="0"/>
              <a:t>You may be asked occasionally to participate in special studies.</a:t>
            </a:r>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BC41CC6-6B3D-46D0-AB4E-C254F1013740}" type="slidenum">
              <a:rPr lang="en-US"/>
              <a:pPr/>
              <a:t>19</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en-US" sz="1000" dirty="0" smtClean="0"/>
              <a:t>Starting in  2013, an ambulatory component will be added to the inpatient component:</a:t>
            </a:r>
          </a:p>
          <a:p>
            <a:endParaRPr lang="en-US" sz="1000" dirty="0" smtClean="0"/>
          </a:p>
          <a:p>
            <a:pPr lvl="1"/>
            <a:r>
              <a:rPr lang="en-US" sz="1000" dirty="0" smtClean="0"/>
              <a:t>Hospitals will continue to provide electronic submission of UB-04 claims data on a quarterly basis for all inpatients discharged.</a:t>
            </a:r>
          </a:p>
          <a:p>
            <a:pPr lvl="1"/>
            <a:endParaRPr lang="en-US" sz="1000" dirty="0" smtClean="0"/>
          </a:p>
          <a:p>
            <a:pPr lvl="1"/>
            <a:r>
              <a:rPr lang="en-US" sz="1000" dirty="0" smtClean="0"/>
              <a:t>In addition they will be asked to provide information to allow NCHS to determine whether the hospital’s emergency department, outpatient departments, and ambulatory surgery locations are eligible for participation.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55586384-FDDA-4488-AE11-844A0140AD03}" type="slidenum">
              <a:rPr lang="en-US"/>
              <a:pPr/>
              <a:t>2</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buFontTx/>
              <a:buChar char="•"/>
            </a:pPr>
            <a:r>
              <a:rPr lang="en-US" dirty="0" smtClean="0"/>
              <a:t>Here is an overview of what we will be covering today.</a:t>
            </a:r>
          </a:p>
          <a:p>
            <a:pPr eaLnBrk="1" hangingPunct="1"/>
            <a:endParaRPr lang="en-US" dirty="0" smtClean="0"/>
          </a:p>
          <a:p>
            <a:pPr eaLnBrk="1" hangingPunct="1"/>
            <a:r>
              <a:rPr lang="en-US" b="1" i="1" dirty="0" smtClean="0"/>
              <a:t>We’ll be answering</a:t>
            </a:r>
            <a:r>
              <a:rPr lang="en-US" b="1" i="1" baseline="0" dirty="0" smtClean="0"/>
              <a:t> the following three questions:</a:t>
            </a:r>
          </a:p>
          <a:p>
            <a:pPr eaLnBrk="1" hangingPunct="1"/>
            <a:r>
              <a:rPr lang="en-US" dirty="0" smtClean="0"/>
              <a:t>What is the National Center for Health Statistics  or NCHS?</a:t>
            </a:r>
          </a:p>
          <a:p>
            <a:pPr eaLnBrk="1" hangingPunct="1"/>
            <a:r>
              <a:rPr lang="en-US" dirty="0" smtClean="0"/>
              <a:t>What is the National Hospital Care Survey or NHCS?</a:t>
            </a:r>
          </a:p>
          <a:p>
            <a:pPr eaLnBrk="1" hangingPunct="1"/>
            <a:r>
              <a:rPr lang="en-US" dirty="0" smtClean="0"/>
              <a:t>What are we asking of you?</a:t>
            </a:r>
          </a:p>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BC41CC6-6B3D-46D0-AB4E-C254F1013740}" type="slidenum">
              <a:rPr lang="en-US"/>
              <a:pPr/>
              <a:t>20</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lvl="1"/>
            <a:r>
              <a:rPr lang="en-US" sz="1100" dirty="0" smtClean="0"/>
              <a:t>Additionally,</a:t>
            </a:r>
            <a:r>
              <a:rPr lang="en-US" sz="1100" baseline="0" dirty="0" smtClean="0"/>
              <a:t> h</a:t>
            </a:r>
            <a:r>
              <a:rPr lang="en-US" sz="1100" dirty="0" smtClean="0"/>
              <a:t>ospitals will be asked to identify contacts within their facilities who will be responsible for enrolling the ambulatory units in NHCS.</a:t>
            </a:r>
          </a:p>
          <a:p>
            <a:pPr lvl="1"/>
            <a:endParaRPr lang="en-US" sz="1100" dirty="0" smtClean="0"/>
          </a:p>
          <a:p>
            <a:pPr lvl="1"/>
            <a:r>
              <a:rPr lang="en-US" sz="1100" dirty="0" smtClean="0"/>
              <a:t>The contacts</a:t>
            </a:r>
            <a:r>
              <a:rPr lang="en-US" sz="1100" baseline="0" dirty="0" smtClean="0"/>
              <a:t> will be asked to </a:t>
            </a:r>
            <a:r>
              <a:rPr lang="en-US" sz="1100" dirty="0" smtClean="0"/>
              <a:t>provide additional information about the characteristics of emergency departments, outpatient departments and ambulatory surgery locations that have been sampled by answering a self-administered questionnaire. </a:t>
            </a:r>
          </a:p>
          <a:p>
            <a:pPr lvl="1"/>
            <a:endParaRPr lang="en-US" sz="1100" dirty="0" smtClean="0"/>
          </a:p>
          <a:p>
            <a:pPr lvl="1"/>
            <a:r>
              <a:rPr lang="en-US" sz="1100" dirty="0" smtClean="0"/>
              <a:t>A sample of visits to the ambulatory units will be drawn for abstraction and limited re-abstraction of medical records data.</a:t>
            </a:r>
          </a:p>
          <a:p>
            <a:pPr lvl="1"/>
            <a:endParaRPr lang="en-US" sz="1100" dirty="0" smtClean="0"/>
          </a:p>
          <a:p>
            <a:pPr lvl="1"/>
            <a:r>
              <a:rPr lang="en-US" sz="1100" dirty="0" smtClean="0"/>
              <a:t>Please note that all activities involved in NHCS will be conducted either at participating hospitals and freestanding ASCs or by telephone.  </a:t>
            </a:r>
          </a:p>
          <a:p>
            <a:pPr>
              <a:defRPr/>
            </a:pPr>
            <a:endParaRPr lang="en-US" sz="110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F7FAEB36-7CFC-4E8D-AC3B-D25DF96203CC}" type="slidenum">
              <a:rPr lang="en-US"/>
              <a:pPr/>
              <a:t>21</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dirty="0" smtClean="0"/>
              <a:t>The National Center for Health</a:t>
            </a:r>
            <a:r>
              <a:rPr lang="en-US" baseline="0" dirty="0" smtClean="0"/>
              <a:t> Statistics </a:t>
            </a:r>
            <a:r>
              <a:rPr lang="en-US" dirty="0" smtClean="0"/>
              <a:t>and its contractor will provide competent, well-trained and experienced staff to:</a:t>
            </a:r>
          </a:p>
          <a:p>
            <a:pPr eaLnBrk="1" hangingPunct="1"/>
            <a:endParaRPr lang="en-US" dirty="0" smtClean="0"/>
          </a:p>
          <a:p>
            <a:pPr eaLnBrk="1" hangingPunct="1">
              <a:buFont typeface="Arial" pitchFamily="34" charset="0"/>
              <a:buChar char="•"/>
              <a:defRPr/>
            </a:pPr>
            <a:r>
              <a:rPr lang="en-US" dirty="0" smtClean="0"/>
              <a:t>Work with your hospital to find the best way to transmit the UB-04 data over a secure network.</a:t>
            </a:r>
          </a:p>
          <a:p>
            <a:pPr eaLnBrk="1" hangingPunct="1"/>
            <a:endParaRPr lang="en-US" dirty="0" smtClean="0"/>
          </a:p>
          <a:p>
            <a:pPr eaLnBrk="1" hangingPunct="1">
              <a:buFontTx/>
              <a:buChar char="•"/>
            </a:pPr>
            <a:r>
              <a:rPr lang="en-US" dirty="0" smtClean="0"/>
              <a:t>Take as little of your time as possible.</a:t>
            </a:r>
          </a:p>
          <a:p>
            <a:pPr eaLnBrk="1" hangingPunct="1"/>
            <a:endParaRPr lang="en-US" dirty="0" smtClean="0"/>
          </a:p>
          <a:p>
            <a:pPr eaLnBrk="1" hangingPunct="1">
              <a:buFontTx/>
              <a:buChar char="•"/>
            </a:pPr>
            <a:r>
              <a:rPr lang="en-US" dirty="0" smtClean="0"/>
              <a:t>Promptly answer any questions you have.</a:t>
            </a:r>
          </a:p>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979D8B5-9E79-4B4D-9D56-3A90BD71F7A5}" type="slidenum">
              <a:rPr lang="en-US"/>
              <a:pPr/>
              <a:t>22</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n-US" dirty="0" smtClean="0"/>
              <a:t>Participation in NHCS will require time from a primary contact at the hospital.</a:t>
            </a:r>
          </a:p>
          <a:p>
            <a:pPr eaLnBrk="1" hangingPunct="1"/>
            <a:endParaRPr lang="en-US" dirty="0" smtClean="0"/>
          </a:p>
          <a:p>
            <a:pPr eaLnBrk="1" hangingPunct="1"/>
            <a:r>
              <a:rPr lang="en-US" dirty="0" smtClean="0"/>
              <a:t>The primary contact is needed to help ensure</a:t>
            </a:r>
            <a:r>
              <a:rPr lang="en-US" baseline="0" dirty="0" smtClean="0"/>
              <a:t> that the hospital completes all </a:t>
            </a:r>
            <a:r>
              <a:rPr lang="en-US" dirty="0" smtClean="0"/>
              <a:t>of the telephone induction interviews, which will take about 2 hours overall.</a:t>
            </a:r>
          </a:p>
          <a:p>
            <a:pPr eaLnBrk="1" hangingPunct="1"/>
            <a:endParaRPr lang="en-US" dirty="0" smtClean="0"/>
          </a:p>
          <a:p>
            <a:pPr eaLnBrk="1" hangingPunct="1"/>
            <a:r>
              <a:rPr lang="en-US" dirty="0" smtClean="0"/>
              <a:t>The</a:t>
            </a:r>
            <a:r>
              <a:rPr lang="en-US" baseline="0" dirty="0" smtClean="0"/>
              <a:t> contact will also need to facilitate c</a:t>
            </a:r>
            <a:r>
              <a:rPr lang="en-US" dirty="0" smtClean="0"/>
              <a:t>ompletion of the facility questionnaire,</a:t>
            </a:r>
            <a:r>
              <a:rPr lang="en-US" baseline="0" dirty="0" smtClean="0"/>
              <a:t> a task that</a:t>
            </a:r>
            <a:r>
              <a:rPr lang="en-US" dirty="0" smtClean="0"/>
              <a:t> will take about 2 hours.</a:t>
            </a:r>
          </a:p>
          <a:p>
            <a:pPr eaLnBrk="1" hangingPunct="1">
              <a:buFontTx/>
              <a:buChar char="•"/>
            </a:pPr>
            <a:endParaRPr lang="en-US" dirty="0" smtClean="0"/>
          </a:p>
          <a:p>
            <a:pPr eaLnBrk="1" hangingPunct="1"/>
            <a:r>
              <a:rPr lang="en-US" dirty="0" smtClean="0"/>
              <a:t>Finally, the contact will help</a:t>
            </a:r>
            <a:r>
              <a:rPr lang="en-US" baseline="0" dirty="0" smtClean="0"/>
              <a:t> coordinate the transfer </a:t>
            </a:r>
            <a:r>
              <a:rPr lang="en-US" dirty="0" smtClean="0"/>
              <a:t>your hospital’s UB-04 data, which</a:t>
            </a:r>
            <a:r>
              <a:rPr lang="en-US" baseline="0" dirty="0" smtClean="0"/>
              <a:t> </a:t>
            </a:r>
            <a:r>
              <a:rPr lang="en-US" dirty="0" smtClean="0"/>
              <a:t>is expected to take 1 hour every reporting  period.</a:t>
            </a:r>
          </a:p>
          <a:p>
            <a:pPr eaLnBrk="1" hangingPunct="1">
              <a:buFontTx/>
              <a:buChar char="•"/>
            </a:pPr>
            <a:endParaRPr lang="en-US" dirty="0" smtClean="0"/>
          </a:p>
          <a:p>
            <a:pPr eaLnBrk="1" hangingPunct="1">
              <a:buFontTx/>
              <a:buChar char="•"/>
            </a:pP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401FED0-52BF-486A-83BD-F09EA1B030F3}" type="slidenum">
              <a:rPr lang="en-US"/>
              <a:pPr/>
              <a:t>23</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buFontTx/>
              <a:buChar char="•"/>
            </a:pPr>
            <a:r>
              <a:rPr lang="en-US" dirty="0" smtClean="0"/>
              <a:t>We will be collecting all UB-04 data including personal identifiers such as name, address, zip code, social security number, and medical record number.</a:t>
            </a:r>
          </a:p>
          <a:p>
            <a:pPr eaLnBrk="1" hangingPunct="1">
              <a:buFontTx/>
              <a:buChar char="•"/>
            </a:pPr>
            <a:endParaRPr lang="en-US" dirty="0" smtClean="0"/>
          </a:p>
          <a:p>
            <a:pPr eaLnBrk="1" hangingPunct="1">
              <a:buFontTx/>
              <a:buChar char="•"/>
            </a:pPr>
            <a:r>
              <a:rPr lang="en-US" dirty="0" smtClean="0"/>
              <a:t>As part of this</a:t>
            </a:r>
            <a:r>
              <a:rPr lang="en-US" baseline="0" dirty="0" smtClean="0"/>
              <a:t> process</a:t>
            </a:r>
            <a:r>
              <a:rPr lang="en-US" dirty="0" smtClean="0"/>
              <a:t>, in order to adhere to </a:t>
            </a:r>
            <a:r>
              <a:rPr lang="en-US" u="sng" dirty="0" smtClean="0"/>
              <a:t>all requirements</a:t>
            </a:r>
            <a:r>
              <a:rPr lang="en-US" dirty="0" smtClean="0"/>
              <a:t> of federal privacy legislation, we will provide you with detailed written information for your records explaining</a:t>
            </a:r>
            <a:r>
              <a:rPr lang="en-US" baseline="0" dirty="0" smtClean="0"/>
              <a:t> your participation</a:t>
            </a:r>
            <a:r>
              <a:rPr lang="en-US" dirty="0" smtClean="0"/>
              <a:t> in this CDC research.</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10C32514-A27E-43B9-9519-9CFC28CF1640}" type="slidenum">
              <a:rPr lang="en-US"/>
              <a:pPr/>
              <a:t>24</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buFontTx/>
              <a:buChar char="•"/>
            </a:pPr>
            <a:r>
              <a:rPr lang="en-US" dirty="0" smtClean="0"/>
              <a:t>Having patient identifiers will allow us to aggregate patient data over time for research purposes.</a:t>
            </a:r>
          </a:p>
          <a:p>
            <a:pPr eaLnBrk="1" hangingPunct="1">
              <a:buFontTx/>
              <a:buChar char="•"/>
            </a:pPr>
            <a:endParaRPr lang="en-US" dirty="0" smtClean="0"/>
          </a:p>
          <a:p>
            <a:pPr eaLnBrk="1" hangingPunct="1">
              <a:buFontTx/>
              <a:buChar char="•"/>
            </a:pPr>
            <a:r>
              <a:rPr lang="en-US" dirty="0" smtClean="0"/>
              <a:t>Collecting patient identifiers will allow us to link NHCS data with the National Death Index, and Medicare and Medicaid data.</a:t>
            </a:r>
          </a:p>
          <a:p>
            <a:pPr eaLnBrk="1" hangingPunct="1">
              <a:buFontTx/>
              <a:buChar char="•"/>
            </a:pPr>
            <a:endParaRPr lang="en-US" dirty="0" smtClean="0"/>
          </a:p>
          <a:p>
            <a:pPr eaLnBrk="1" hangingPunct="1"/>
            <a:r>
              <a:rPr lang="en-US" dirty="0" smtClean="0"/>
              <a:t>Finally, the use of patient identifiers will allow us to learn more about the geographic and socioeconomic factors that affect patient lives and health by combining survey data with Census data.</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1E880875-C374-4DB3-ACA4-A820E094AD32}" type="slidenum">
              <a:rPr lang="en-US"/>
              <a:pPr/>
              <a:t>25</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NCHS</a:t>
            </a:r>
            <a:r>
              <a:rPr lang="en-US" baseline="0" dirty="0" smtClean="0"/>
              <a:t> ‘s </a:t>
            </a:r>
            <a:r>
              <a:rPr lang="en-US" dirty="0" smtClean="0"/>
              <a:t>law and other privacy laws require us to:</a:t>
            </a:r>
          </a:p>
          <a:p>
            <a:pPr eaLnBrk="1" hangingPunct="1"/>
            <a:r>
              <a:rPr lang="en-US" dirty="0" smtClean="0"/>
              <a:t>    -- Maintain very </a:t>
            </a:r>
            <a:r>
              <a:rPr lang="en-US" b="1" dirty="0" smtClean="0"/>
              <a:t>strict</a:t>
            </a:r>
            <a:r>
              <a:rPr lang="en-US" dirty="0" smtClean="0"/>
              <a:t> confidentiality of provider and patient data</a:t>
            </a:r>
          </a:p>
          <a:p>
            <a:pPr lvl="1" eaLnBrk="1" hangingPunct="1"/>
            <a:r>
              <a:rPr lang="en-US" dirty="0" smtClean="0"/>
              <a:t>-- Follow steps/procedures to ensure</a:t>
            </a:r>
            <a:r>
              <a:rPr lang="en-US" baseline="0" dirty="0" smtClean="0"/>
              <a:t> </a:t>
            </a:r>
            <a:r>
              <a:rPr lang="en-US" dirty="0" smtClean="0"/>
              <a:t>the privacy of all</a:t>
            </a:r>
            <a:r>
              <a:rPr lang="en-US" b="1" dirty="0" smtClean="0"/>
              <a:t> </a:t>
            </a:r>
            <a:r>
              <a:rPr lang="en-US" dirty="0" smtClean="0"/>
              <a:t>provider and patient records</a:t>
            </a:r>
          </a:p>
          <a:p>
            <a:pPr lvl="1" eaLnBrk="1" hangingPunct="1"/>
            <a:endParaRPr lang="en-US" dirty="0" smtClean="0"/>
          </a:p>
          <a:p>
            <a:pPr eaLnBrk="1" hangingPunct="1">
              <a:buFontTx/>
              <a:buChar char="•"/>
            </a:pPr>
            <a:r>
              <a:rPr lang="en-US" dirty="0" smtClean="0"/>
              <a:t>Hospitals may participate in NHCS while </a:t>
            </a:r>
            <a:r>
              <a:rPr lang="en-US" b="0" u="none" dirty="0" smtClean="0"/>
              <a:t>strictly</a:t>
            </a:r>
            <a:r>
              <a:rPr lang="en-US" dirty="0" smtClean="0"/>
              <a:t> adhering to the requirements of federal privacy legislation, including HIPAA's Privacy Rule.</a:t>
            </a:r>
          </a:p>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843D9B0-CF77-4BC5-B058-735A42B20701}" type="slidenum">
              <a:rPr lang="en-US"/>
              <a:pPr/>
              <a:t>26</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buFontTx/>
              <a:buChar char="•"/>
            </a:pPr>
            <a:r>
              <a:rPr lang="en-US" dirty="0" smtClean="0"/>
              <a:t>Why should your hospital participate in this</a:t>
            </a:r>
            <a:r>
              <a:rPr lang="en-US" baseline="0" dirty="0" smtClean="0"/>
              <a:t> survey?</a:t>
            </a:r>
          </a:p>
          <a:p>
            <a:pPr eaLnBrk="1" hangingPunct="1">
              <a:buFontTx/>
              <a:buChar char="•"/>
            </a:pPr>
            <a:endParaRPr lang="en-US" baseline="0" dirty="0" smtClean="0"/>
          </a:p>
          <a:p>
            <a:pPr eaLnBrk="1" hangingPunct="1">
              <a:buFontTx/>
              <a:buChar char="•"/>
            </a:pPr>
            <a:r>
              <a:rPr lang="en-US" dirty="0" smtClean="0"/>
              <a:t>Hospitals will benefit from having health care data available at the national level.</a:t>
            </a:r>
          </a:p>
          <a:p>
            <a:pPr eaLnBrk="1" hangingPunct="1"/>
            <a:endParaRPr lang="en-US" dirty="0" smtClean="0"/>
          </a:p>
          <a:p>
            <a:pPr eaLnBrk="1" hangingPunct="1">
              <a:buFontTx/>
              <a:buChar char="•"/>
            </a:pPr>
            <a:r>
              <a:rPr lang="en-US" dirty="0" smtClean="0"/>
              <a:t>It is important to the public health community and hospitals to continue to collect national data about people cared for in the nation’s hospitals in order to plan for future services.</a:t>
            </a:r>
          </a:p>
          <a:p>
            <a:pPr eaLnBrk="1" hangingPunct="1">
              <a:buFontTx/>
              <a:buChar char="•"/>
            </a:pPr>
            <a:endParaRPr lang="en-US" dirty="0" smtClean="0"/>
          </a:p>
          <a:p>
            <a:pPr eaLnBrk="1" hangingPunct="1">
              <a:buFontTx/>
              <a:buChar char="•"/>
            </a:pPr>
            <a:r>
              <a:rPr lang="en-US" dirty="0" smtClean="0"/>
              <a:t>Contributes to the nation’s ability to make health care policy,</a:t>
            </a:r>
            <a:r>
              <a:rPr lang="en-US" baseline="0" dirty="0" smtClean="0"/>
              <a:t> and your </a:t>
            </a:r>
            <a:r>
              <a:rPr lang="en-US" dirty="0" smtClean="0"/>
              <a:t>participation will be a service to the nation. </a:t>
            </a:r>
          </a:p>
          <a:p>
            <a:pPr eaLnBrk="1" hangingPunct="1"/>
            <a:endParaRPr lang="en-US" dirty="0" smtClean="0"/>
          </a:p>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50B5B8C-0002-423D-85D4-9B98369B714A}" type="slidenum">
              <a:rPr lang="en-US"/>
              <a:pPr/>
              <a:t>27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buFontTx/>
              <a:buChar char="•"/>
            </a:pPr>
            <a:r>
              <a:rPr lang="en-US" dirty="0" smtClean="0"/>
              <a:t>We will first ask you to designate a primary contact person for us to work with during the national survey.</a:t>
            </a:r>
          </a:p>
          <a:p>
            <a:pPr eaLnBrk="1" hangingPunct="1"/>
            <a:endParaRPr lang="en-US" dirty="0" smtClean="0"/>
          </a:p>
          <a:p>
            <a:pPr eaLnBrk="1" hangingPunct="1">
              <a:buFontTx/>
              <a:buChar char="•"/>
            </a:pPr>
            <a:r>
              <a:rPr lang="en-US" dirty="0" smtClean="0"/>
              <a:t>The National Center for Health Statistics contractor will work </a:t>
            </a:r>
            <a:r>
              <a:rPr lang="en-US" smtClean="0"/>
              <a:t>with this contact </a:t>
            </a:r>
            <a:r>
              <a:rPr lang="en-US" dirty="0" smtClean="0"/>
              <a:t>at your hospital</a:t>
            </a:r>
            <a:r>
              <a:rPr lang="en-US" baseline="0" dirty="0" smtClean="0"/>
              <a:t> </a:t>
            </a:r>
            <a:r>
              <a:rPr lang="en-US" dirty="0" smtClean="0"/>
              <a:t>and the staff he/she recommends to establish procedures for the electronic transmission</a:t>
            </a:r>
            <a:r>
              <a:rPr lang="en-US" baseline="0" dirty="0" smtClean="0"/>
              <a:t> of </a:t>
            </a:r>
            <a:r>
              <a:rPr lang="en-US" dirty="0" smtClean="0"/>
              <a:t>UB-04</a:t>
            </a:r>
            <a:r>
              <a:rPr lang="en-US" baseline="0" dirty="0" smtClean="0"/>
              <a:t> claims data and to complete the facility questionnaire.</a:t>
            </a:r>
            <a:endParaRPr lang="en-US" dirty="0" smtClean="0"/>
          </a:p>
          <a:p>
            <a:pPr eaLnBrk="1" hangingPunct="1">
              <a:buFontTx/>
              <a:buChar char="•"/>
            </a:pPr>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73BC1F9-9CA8-4A58-91A8-E01C7D9A59E3}" type="slidenum">
              <a:rPr lang="en-US"/>
              <a:pPr/>
              <a:t>28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buFontTx/>
              <a:buChar char="•"/>
            </a:pPr>
            <a:r>
              <a:rPr lang="en-US" dirty="0" smtClean="0"/>
              <a:t>Now that I have had the opportunity to meet with you and discuss the National Hospital Care Survey, I would like to invite you to participate.  Do you have any additional questions for me, or is there anyone else that I need to meet to with to obtain approval for participation?</a:t>
            </a:r>
          </a:p>
          <a:p>
            <a:pPr eaLnBrk="1" hangingPunct="1">
              <a:buFontTx/>
              <a:buChar char="•"/>
            </a:pPr>
            <a:endParaRPr lang="en-US" dirty="0" smtClean="0"/>
          </a:p>
          <a:p>
            <a:pPr eaLnBrk="1" hangingPunct="1">
              <a:buFontTx/>
              <a:buChar char="•"/>
            </a:pPr>
            <a:r>
              <a:rPr lang="en-US" dirty="0" smtClean="0"/>
              <a:t>I am really looking forward to getting started.  Could you identify the person who will serve as your hospital’s primary contact? If possible, could I meet with him/her today?</a:t>
            </a:r>
          </a:p>
          <a:p>
            <a:pPr eaLnBrk="1" hangingPunct="1">
              <a:buFontTx/>
              <a:buChar char="•"/>
            </a:pPr>
            <a:endParaRPr lang="en-US" dirty="0" smtClean="0"/>
          </a:p>
          <a:p>
            <a:pPr eaLnBrk="1" hangingPunct="1">
              <a:buFontTx/>
              <a:buChar char="•"/>
            </a:pPr>
            <a:r>
              <a:rPr lang="en-US" dirty="0" smtClean="0"/>
              <a:t>If you need more time to consider your decision about participating in the NHCS or if you think </a:t>
            </a:r>
            <a:r>
              <a:rPr lang="en-US" smtClean="0"/>
              <a:t>of additional </a:t>
            </a:r>
            <a:r>
              <a:rPr lang="en-US" dirty="0" smtClean="0"/>
              <a:t>questions after I have left, you can contact me </a:t>
            </a:r>
            <a:r>
              <a:rPr lang="en-US" dirty="0" smtClean="0">
                <a:sym typeface="Wingdings" pitchFamily="2" charset="2"/>
              </a:rPr>
              <a:t>  </a:t>
            </a:r>
            <a:r>
              <a:rPr lang="en-US" i="1" dirty="0" smtClean="0">
                <a:sym typeface="Wingdings" pitchFamily="2" charset="2"/>
              </a:rPr>
              <a:t>Hand out business cards.</a:t>
            </a:r>
            <a:endParaRPr lang="en-US" i="1" dirty="0" smtClean="0"/>
          </a:p>
          <a:p>
            <a:pPr eaLnBrk="1" hangingPunct="1">
              <a:buFontTx/>
              <a:buChar char="•"/>
            </a:pPr>
            <a:endParaRPr lang="en-US" i="1"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1DDA2C5-8588-4522-8B3B-8260A8CCD7FB}" type="slidenum">
              <a:rPr lang="en-US"/>
              <a:pPr/>
              <a:t>29</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US" dirty="0" smtClean="0"/>
              <a:t>Thank you for your time today.  We hope we can count on your participation in the NHCS.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1CBB27EA-8552-49BB-B83C-18073C3C6C3C}" type="slidenum">
              <a:rPr lang="en-US"/>
              <a:pPr/>
              <a:t>3</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buFontTx/>
              <a:buChar char="•"/>
            </a:pPr>
            <a:r>
              <a:rPr lang="en-US" dirty="0" smtClean="0"/>
              <a:t>So, what is NCHS? </a:t>
            </a:r>
          </a:p>
          <a:p>
            <a:pPr eaLnBrk="1" hangingPunct="1"/>
            <a:r>
              <a:rPr lang="en-US" dirty="0" smtClean="0"/>
              <a:t> </a:t>
            </a:r>
          </a:p>
          <a:p>
            <a:pPr eaLnBrk="1" hangingPunct="1">
              <a:buFontTx/>
              <a:buChar char="•"/>
            </a:pPr>
            <a:r>
              <a:rPr lang="en-US" dirty="0" smtClean="0"/>
              <a:t>We are the part of the Centers for Disease Control and Prevention, which monitors the health of the Nation by providing data to assess:</a:t>
            </a:r>
          </a:p>
          <a:p>
            <a:pPr lvl="1" eaLnBrk="1" hangingPunct="1"/>
            <a:r>
              <a:rPr lang="en-US" dirty="0" smtClean="0"/>
              <a:t>Health care trends</a:t>
            </a:r>
          </a:p>
          <a:p>
            <a:pPr lvl="1" eaLnBrk="1" hangingPunct="1"/>
            <a:r>
              <a:rPr lang="en-US" dirty="0" smtClean="0"/>
              <a:t>Health status of the population</a:t>
            </a:r>
          </a:p>
          <a:p>
            <a:pPr lvl="1" eaLnBrk="1" hangingPunct="1"/>
            <a:r>
              <a:rPr lang="en-US" dirty="0" smtClean="0"/>
              <a:t>The impact of health policy decisions and programs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As you can see, NCHS surveys gather data from numerous health care settings such as doctors’ offices and emergency rooms.  During our presentation here today, we will be focusing on one survey, the National Hospital Care Survey (or NHCS), a new survey which will be collecting inpatient data from hospitals such as yours this year.</a:t>
            </a:r>
          </a:p>
          <a:p>
            <a:endParaRPr lang="en-US" dirty="0"/>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NHCS will expand</a:t>
            </a:r>
            <a:r>
              <a:rPr lang="en-US" baseline="0" dirty="0" smtClean="0"/>
              <a:t> data collection</a:t>
            </a:r>
            <a:r>
              <a:rPr lang="en-US" dirty="0" smtClean="0"/>
              <a:t> in 2013, adding data from a sample of visits to emergency and outpatient departments, and ambulatory surgery locations in hospitals and freestanding centers.</a:t>
            </a:r>
          </a:p>
          <a:p>
            <a:endParaRPr lang="en-US" dirty="0"/>
          </a:p>
        </p:txBody>
      </p:sp>
      <p:sp>
        <p:nvSpPr>
          <p:cNvPr id="4" name="Slide Number Placeholder 3"/>
          <p:cNvSpPr>
            <a:spLocks noGrp="1"/>
          </p:cNvSpPr>
          <p:nvPr>
            <p:ph type="sldNum" sz="quarter" idx="10"/>
          </p:nvPr>
        </p:nvSpPr>
        <p:spPr/>
        <p:txBody>
          <a:bodyPr/>
          <a:lstStyle/>
          <a:p>
            <a:pPr>
              <a:defRPr/>
            </a:pPr>
            <a:fld id="{04DD992E-26A4-4BB0-AFA6-EDA84E60E6F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pPr defTabSz="923925"/>
            <a:fld id="{146711BA-55C1-4EF0-81C1-7D56648FC5D4}" type="slidenum">
              <a:rPr lang="en-US" smtClean="0"/>
              <a:pPr defTabSz="923925"/>
              <a:t>6</a:t>
            </a:fld>
            <a:endParaRPr lang="en-US" smtClean="0"/>
          </a:p>
        </p:txBody>
      </p:sp>
      <p:sp>
        <p:nvSpPr>
          <p:cNvPr id="108547" name="Rectangle 2"/>
          <p:cNvSpPr>
            <a:spLocks noGrp="1" noRot="1" noChangeAspect="1" noChangeArrowheads="1" noTextEdit="1"/>
          </p:cNvSpPr>
          <p:nvPr>
            <p:ph type="sldImg"/>
          </p:nvPr>
        </p:nvSpPr>
        <p:spPr>
          <a:xfrm>
            <a:off x="1181100" y="673100"/>
            <a:ext cx="4649788" cy="3489325"/>
          </a:xfrm>
          <a:ln/>
        </p:spPr>
      </p:sp>
      <p:sp>
        <p:nvSpPr>
          <p:cNvPr id="108548" name="Rectangle 3"/>
          <p:cNvSpPr>
            <a:spLocks noGrp="1" noChangeArrowheads="1"/>
          </p:cNvSpPr>
          <p:nvPr>
            <p:ph type="body" idx="1"/>
          </p:nvPr>
        </p:nvSpPr>
        <p:spPr>
          <a:xfrm>
            <a:off x="934960" y="4415522"/>
            <a:ext cx="5140481" cy="4186060"/>
          </a:xfrm>
          <a:noFill/>
          <a:ln/>
        </p:spPr>
        <p:txBody>
          <a:bodyPr/>
          <a:lstStyle/>
          <a:p>
            <a:r>
              <a:rPr lang="en-US" dirty="0" smtClean="0"/>
              <a:t>NCHS is integrating the data collected from National Hospital Discharge Survey or NHDS and the National Hospital Ambulatory Medical Care Survey or NHAMCS into the new National Hospital Care Survey. The new survey will continue to provide the nationally</a:t>
            </a:r>
            <a:r>
              <a:rPr lang="en-US" baseline="0" dirty="0" smtClean="0"/>
              <a:t> representative </a:t>
            </a:r>
            <a:r>
              <a:rPr lang="en-US" dirty="0" smtClean="0"/>
              <a:t>healthcare statistics that NHDS and NHAMCS currently provide.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3270035D-CFF7-44ED-99C2-833C8B30097B}" type="slidenum">
              <a:rPr lang="en-US"/>
              <a:pPr/>
              <a:t>7</a:t>
            </a:fld>
            <a:endParaRPr lang="en-US"/>
          </a:p>
        </p:txBody>
      </p:sp>
      <p:sp>
        <p:nvSpPr>
          <p:cNvPr id="36867" name="Rectangle 2"/>
          <p:cNvSpPr>
            <a:spLocks noGrp="1" noRot="1" noChangeAspect="1" noChangeArrowheads="1" noTextEdit="1"/>
          </p:cNvSpPr>
          <p:nvPr>
            <p:ph type="sldImg"/>
          </p:nvPr>
        </p:nvSpPr>
        <p:spPr>
          <a:xfrm>
            <a:off x="1181100" y="695325"/>
            <a:ext cx="4649788" cy="3487738"/>
          </a:xfrm>
          <a:ln/>
        </p:spPr>
      </p:sp>
      <p:sp>
        <p:nvSpPr>
          <p:cNvPr id="36868" name="Rectangle 3"/>
          <p:cNvSpPr>
            <a:spLocks noGrp="1" noChangeArrowheads="1"/>
          </p:cNvSpPr>
          <p:nvPr>
            <p:ph type="body" idx="1"/>
          </p:nvPr>
        </p:nvSpPr>
        <p:spPr>
          <a:xfrm>
            <a:off x="935038" y="4416425"/>
            <a:ext cx="5140325" cy="4184650"/>
          </a:xfrm>
          <a:noFill/>
          <a:ln/>
        </p:spPr>
        <p:txBody>
          <a:bodyPr/>
          <a:lstStyle/>
          <a:p>
            <a:pPr eaLnBrk="1" hangingPunct="1">
              <a:buFontTx/>
              <a:buChar char="•"/>
            </a:pPr>
            <a:r>
              <a:rPr lang="en-US" dirty="0" smtClean="0"/>
              <a:t>The National Hospital Care Survey is a nationally representative sample of encounters</a:t>
            </a:r>
            <a:r>
              <a:rPr lang="en-US" baseline="0" dirty="0" smtClean="0"/>
              <a:t> in </a:t>
            </a:r>
            <a:r>
              <a:rPr lang="en-US" dirty="0" smtClean="0"/>
              <a:t>nonfederal non-institutional hospitals,</a:t>
            </a:r>
            <a:r>
              <a:rPr lang="en-US" baseline="0" dirty="0" smtClean="0"/>
              <a:t> emergency departments, outpatient departments, and ambulatory surgery locations in hospitals and freestanding centers </a:t>
            </a:r>
            <a:r>
              <a:rPr lang="en-US" dirty="0" smtClean="0"/>
              <a:t>in the United States.</a:t>
            </a:r>
          </a:p>
          <a:p>
            <a:pPr eaLnBrk="1" hangingPunct="1">
              <a:buFontTx/>
              <a:buChar char="•"/>
            </a:pPr>
            <a:endParaRPr lang="en-US" dirty="0" smtClean="0"/>
          </a:p>
          <a:p>
            <a:pPr eaLnBrk="1" hangingPunct="1">
              <a:buFont typeface="Arial" pitchFamily="34" charset="0"/>
              <a:buChar char="•"/>
              <a:defRPr/>
            </a:pPr>
            <a:r>
              <a:rPr lang="en-US" sz="1200" dirty="0" smtClean="0"/>
              <a:t>It collects information on inpatient discharges and visits to emergency and outpatient departments, and ambulatory surgery facilities.</a:t>
            </a:r>
          </a:p>
          <a:p>
            <a:pPr eaLnBrk="1" hangingPunct="1">
              <a:buFont typeface="Arial" pitchFamily="34" charset="0"/>
              <a:buChar char="•"/>
              <a:defRPr/>
            </a:pPr>
            <a:endParaRPr lang="en-US" sz="1200" dirty="0" smtClean="0"/>
          </a:p>
          <a:p>
            <a:pPr eaLnBrk="1" hangingPunct="1">
              <a:buFont typeface="Arial" pitchFamily="34" charset="0"/>
              <a:buChar char="•"/>
              <a:defRPr/>
            </a:pPr>
            <a:r>
              <a:rPr lang="en-US" sz="1200" dirty="0" smtClean="0"/>
              <a:t>The survey will serve as a valuable source of information for policymaking, health care research, academics, and the hospital industry. </a:t>
            </a:r>
          </a:p>
          <a:p>
            <a:pPr eaLnBrk="1" hangingPunct="1">
              <a:buFont typeface="Arial" pitchFamily="34" charset="0"/>
              <a:buChar char="•"/>
              <a:defRPr/>
            </a:pPr>
            <a:endParaRPr lang="en-US" sz="1200" dirty="0" smtClean="0"/>
          </a:p>
          <a:p>
            <a:pPr eaLnBrk="1" hangingPunct="1">
              <a:buFont typeface="Arial" pitchFamily="34" charset="0"/>
              <a:buChar char="•"/>
              <a:defRPr/>
            </a:pPr>
            <a:r>
              <a:rPr lang="en-US" sz="1200" dirty="0" smtClean="0"/>
              <a:t>You can find more information about the National Hospital Care Survey</a:t>
            </a:r>
            <a:r>
              <a:rPr lang="en-US" sz="1200" baseline="0" dirty="0" smtClean="0"/>
              <a:t> </a:t>
            </a:r>
            <a:r>
              <a:rPr lang="en-US" sz="1200" dirty="0" smtClean="0"/>
              <a:t>at our website. </a:t>
            </a:r>
          </a:p>
          <a:p>
            <a:pPr algn="ctr" eaLnBrk="1" hangingPunct="1">
              <a:buNone/>
              <a:defRPr/>
            </a:pPr>
            <a:r>
              <a:rPr lang="en-US" sz="1200" dirty="0" smtClean="0"/>
              <a:t>http://www.cdc.gov/nchs/nhcs.htm</a:t>
            </a:r>
          </a:p>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r>
              <a:rPr lang="en-US" dirty="0" smtClean="0"/>
              <a:t>The following 3 graphs illustrate uses of NHAMCS and NHDS data.</a:t>
            </a:r>
          </a:p>
          <a:p>
            <a:endParaRPr lang="en-US" dirty="0" smtClean="0"/>
          </a:p>
          <a:p>
            <a:r>
              <a:rPr lang="en-US" dirty="0" smtClean="0"/>
              <a:t>This graph using NHAMCS data shows the increased use of advanced medical imaging for </a:t>
            </a:r>
            <a:r>
              <a:rPr lang="en-US" dirty="0" err="1" smtClean="0"/>
              <a:t>noninjury</a:t>
            </a:r>
            <a:r>
              <a:rPr lang="en-US" dirty="0" smtClean="0"/>
              <a:t> emergency department visits for chest pain, abdominal pain, and all other visits over a 10</a:t>
            </a:r>
            <a:r>
              <a:rPr lang="en-US" baseline="0" dirty="0" smtClean="0"/>
              <a:t> year period</a:t>
            </a:r>
            <a:r>
              <a:rPr lang="en-US" dirty="0" smtClean="0"/>
              <a:t>.</a:t>
            </a:r>
          </a:p>
          <a:p>
            <a:endParaRPr lang="en-US" dirty="0" smtClean="0"/>
          </a:p>
        </p:txBody>
      </p:sp>
      <p:sp>
        <p:nvSpPr>
          <p:cNvPr id="131076" name="Slide Number Placeholder 3"/>
          <p:cNvSpPr>
            <a:spLocks noGrp="1"/>
          </p:cNvSpPr>
          <p:nvPr>
            <p:ph type="sldNum" sz="quarter" idx="5"/>
          </p:nvPr>
        </p:nvSpPr>
        <p:spPr>
          <a:noFill/>
        </p:spPr>
        <p:txBody>
          <a:bodyPr/>
          <a:lstStyle/>
          <a:p>
            <a:pPr defTabSz="923925"/>
            <a:fld id="{7150C0A8-CE56-47AB-B30B-93824DF00C4D}" type="slidenum">
              <a:rPr lang="en-US" smtClean="0"/>
              <a:pPr defTabSz="923925"/>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FD5669C-F564-46E9-98A9-876DAD0083F0}" type="slidenum">
              <a:rPr lang="en-US"/>
              <a:pPr/>
              <a:t>9</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buFontTx/>
              <a:buChar char="•"/>
            </a:pPr>
            <a:r>
              <a:rPr lang="en-US" dirty="0" smtClean="0"/>
              <a:t>This graph uses data from the National Hospital Discharge Survey to demonstrate the decrease in the average length of hospital stay from 1970 to 2008</a:t>
            </a:r>
            <a:r>
              <a:rPr lang="en-US" baseline="0" dirty="0" smtClean="0"/>
              <a:t> </a:t>
            </a:r>
            <a:r>
              <a:rPr lang="en-US" dirty="0" smtClean="0"/>
              <a:t>for patients in four age groups.  </a:t>
            </a:r>
          </a:p>
          <a:p>
            <a:pPr eaLnBrk="1" hangingPunct="1">
              <a:buFontTx/>
              <a:buChar char="•"/>
            </a:pPr>
            <a:endParaRPr lang="en-US" dirty="0" smtClean="0"/>
          </a:p>
          <a:p>
            <a:pPr eaLnBrk="1" hangingPunct="1">
              <a:buFontTx/>
              <a:buChar char="•"/>
            </a:pPr>
            <a:r>
              <a:rPr lang="en-US" dirty="0" smtClean="0"/>
              <a:t>Length of stay has decreased significantly for all age groups, except in children, where it has stayed about the same.</a:t>
            </a:r>
          </a:p>
          <a:p>
            <a:pPr eaLnBrk="1" hangingPunct="1">
              <a:buFontTx/>
              <a:buChar char="•"/>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grpSp>
      </p:grpSp>
      <p:sp>
        <p:nvSpPr>
          <p:cNvPr id="25397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5397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67B18ABC-EBE8-4102-9853-C11C089CD88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8386DF7-DBC9-48DB-B840-0B1C4579737B}"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F9E311D-35BE-4832-A512-D8C20C8B45DD}"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981200"/>
            <a:ext cx="8229600" cy="3886200"/>
          </a:xfrm>
        </p:spPr>
        <p:txBody>
          <a:bodyPr/>
          <a:lstStyle/>
          <a:p>
            <a:pPr lvl="0"/>
            <a:endParaRPr lang="en-US"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2D1109-DF0F-4B4F-849B-C6299780C82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46DC526-B0E4-4381-B300-2E67AEF3DF97}"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8919A15-5B4E-41D0-9FBB-59BCB7A003D1}"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BB5AFAB-6BD9-4350-BC4C-4D4DBADB536C}"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E16F8BC9-30A8-4FF5-B0FE-ABCF1A15D4A1}"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3D90A27-22C1-4FEA-B315-8C388155579B}"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0D238342-283F-42C1-9278-5274DAE1246E}"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5E98DBE-2A97-4156-AB69-0FCAB14C8FB8}"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CB216EB-F1B1-42DE-94D9-A7F4F053CDEE}"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en-US"/>
          </a:p>
        </p:txBody>
      </p:sp>
      <p:sp>
        <p:nvSpPr>
          <p:cNvPr id="25293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Black" pitchFamily="34" charset="0"/>
              </a:defRPr>
            </a:lvl1pPr>
          </a:lstStyle>
          <a:p>
            <a:pPr>
              <a:defRPr/>
            </a:pPr>
            <a:fld id="{76E7438C-186D-4F5E-AE2C-3899C0AE50F3}" type="slidenum">
              <a:rPr lang="en-US"/>
              <a:pPr>
                <a:defRPr/>
              </a:pPr>
              <a:t>‹#›</a:t>
            </a:fld>
            <a:endParaRPr lang="en-US"/>
          </a:p>
        </p:txBody>
      </p:sp>
      <p:grpSp>
        <p:nvGrpSpPr>
          <p:cNvPr id="4100" name="Group 4"/>
          <p:cNvGrpSpPr>
            <a:grpSpLocks/>
          </p:cNvGrpSpPr>
          <p:nvPr/>
        </p:nvGrpSpPr>
        <p:grpSpPr bwMode="auto">
          <a:xfrm>
            <a:off x="0" y="0"/>
            <a:ext cx="9144000" cy="546100"/>
            <a:chOff x="0" y="0"/>
            <a:chExt cx="5760" cy="344"/>
          </a:xfrm>
        </p:grpSpPr>
        <p:sp>
          <p:nvSpPr>
            <p:cNvPr id="25293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25293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latin typeface="Times New Roman" pitchFamily="18" charset="0"/>
              </a:endParaRPr>
            </a:p>
          </p:txBody>
        </p:sp>
        <p:sp>
          <p:nvSpPr>
            <p:cNvPr id="25293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25293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25293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25294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25294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grpSp>
      <p:sp>
        <p:nvSpPr>
          <p:cNvPr id="4101"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2"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294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09600" y="1905000"/>
            <a:ext cx="8305800" cy="2133600"/>
          </a:xfrm>
        </p:spPr>
        <p:txBody>
          <a:bodyPr/>
          <a:lstStyle/>
          <a:p>
            <a:pPr algn="r" eaLnBrk="1" hangingPunct="1"/>
            <a:r>
              <a:rPr lang="en-US" sz="4800" b="1" dirty="0" smtClean="0"/>
              <a:t>National Hospital </a:t>
            </a:r>
            <a:br>
              <a:rPr lang="en-US" sz="4800" b="1" dirty="0" smtClean="0"/>
            </a:br>
            <a:r>
              <a:rPr lang="en-US" sz="4800" b="1" dirty="0" smtClean="0"/>
              <a:t>Care Survey </a:t>
            </a:r>
            <a:r>
              <a:rPr lang="en-US" sz="3600" b="1" dirty="0" smtClean="0"/>
              <a:t>(NHCS) </a:t>
            </a:r>
            <a:br>
              <a:rPr lang="en-US" sz="3600" b="1" dirty="0" smtClean="0"/>
            </a:br>
            <a:endParaRPr lang="en-US" sz="3600" b="1" i="1" dirty="0" smtClean="0"/>
          </a:p>
        </p:txBody>
      </p:sp>
      <p:pic>
        <p:nvPicPr>
          <p:cNvPr id="6147" name="Picture 24" descr="Centers for Disease Control and Prevention Logo"/>
          <p:cNvPicPr>
            <a:picLocks noChangeAspect="1" noChangeArrowheads="1"/>
          </p:cNvPicPr>
          <p:nvPr/>
        </p:nvPicPr>
        <p:blipFill>
          <a:blip r:embed="rId3" cstate="print"/>
          <a:srcRect/>
          <a:stretch>
            <a:fillRect/>
          </a:stretch>
        </p:blipFill>
        <p:spPr bwMode="auto">
          <a:xfrm>
            <a:off x="7315200" y="381000"/>
            <a:ext cx="1371600" cy="881063"/>
          </a:xfrm>
          <a:prstGeom prst="rect">
            <a:avLst/>
          </a:prstGeom>
          <a:noFill/>
          <a:ln w="9525">
            <a:noFill/>
            <a:miter lim="800000"/>
            <a:headEnd/>
            <a:tailEnd/>
          </a:ln>
        </p:spPr>
      </p:pic>
      <p:pic>
        <p:nvPicPr>
          <p:cNvPr id="6148" name="Picture 25" descr="Health and Human Services logo"/>
          <p:cNvPicPr>
            <a:picLocks noChangeAspect="1" noChangeArrowheads="1"/>
          </p:cNvPicPr>
          <p:nvPr/>
        </p:nvPicPr>
        <p:blipFill>
          <a:blip r:embed="rId4" cstate="print"/>
          <a:srcRect/>
          <a:stretch>
            <a:fillRect/>
          </a:stretch>
        </p:blipFill>
        <p:spPr bwMode="auto">
          <a:xfrm>
            <a:off x="5867400" y="228600"/>
            <a:ext cx="1131888"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4"/>
          <p:cNvSpPr>
            <a:spLocks noGrp="1" noChangeArrowheads="1"/>
          </p:cNvSpPr>
          <p:nvPr>
            <p:ph type="title"/>
          </p:nvPr>
        </p:nvSpPr>
        <p:spPr/>
        <p:txBody>
          <a:bodyPr/>
          <a:lstStyle/>
          <a:p>
            <a:pPr eaLnBrk="1" hangingPunct="1"/>
            <a:r>
              <a:rPr lang="en-US" sz="3600" dirty="0" smtClean="0">
                <a:solidFill>
                  <a:schemeClr val="hlink"/>
                </a:solidFill>
              </a:rPr>
              <a:t>Hospitalization rates for inpatients with </a:t>
            </a:r>
            <a:r>
              <a:rPr lang="en-US" sz="3600" i="1" dirty="0" smtClean="0">
                <a:solidFill>
                  <a:schemeClr val="hlink"/>
                </a:solidFill>
              </a:rPr>
              <a:t>Clostridium </a:t>
            </a:r>
            <a:r>
              <a:rPr lang="en-US" sz="3600" i="1" dirty="0" err="1" smtClean="0">
                <a:solidFill>
                  <a:schemeClr val="hlink"/>
                </a:solidFill>
              </a:rPr>
              <a:t>difficile</a:t>
            </a:r>
            <a:r>
              <a:rPr lang="en-US" sz="3600" dirty="0" smtClean="0">
                <a:solidFill>
                  <a:schemeClr val="hlink"/>
                </a:solidFill>
              </a:rPr>
              <a:t> by age, 1996-2008</a:t>
            </a:r>
          </a:p>
        </p:txBody>
      </p:sp>
      <p:sp>
        <p:nvSpPr>
          <p:cNvPr id="6" name="Content Placeholder 5"/>
          <p:cNvSpPr>
            <a:spLocks noGrp="1"/>
          </p:cNvSpPr>
          <p:nvPr>
            <p:ph sz="half" idx="2"/>
          </p:nvPr>
        </p:nvSpPr>
        <p:spPr>
          <a:xfrm>
            <a:off x="762000" y="6096000"/>
            <a:ext cx="7315200" cy="457200"/>
          </a:xfrm>
        </p:spPr>
        <p:txBody>
          <a:bodyPr/>
          <a:lstStyle/>
          <a:p>
            <a:pPr>
              <a:buNone/>
            </a:pPr>
            <a:r>
              <a:rPr lang="en-US" sz="1200" dirty="0" smtClean="0"/>
              <a:t>Source: McDonald LC, et al. Emerging Infectious Disease. 2006;12(3): 410-5. and unpublished estimates from the National Hospital Discharge Survey, 2004-2008</a:t>
            </a:r>
          </a:p>
          <a:p>
            <a:pPr>
              <a:buNone/>
            </a:pPr>
            <a:endParaRPr lang="en-US" dirty="0"/>
          </a:p>
        </p:txBody>
      </p:sp>
      <p:sp>
        <p:nvSpPr>
          <p:cNvPr id="3075" name="Slide Number Placeholder 4"/>
          <p:cNvSpPr>
            <a:spLocks noGrp="1"/>
          </p:cNvSpPr>
          <p:nvPr>
            <p:ph type="sldNum" sz="quarter" idx="11"/>
          </p:nvPr>
        </p:nvSpPr>
        <p:spPr>
          <a:noFill/>
        </p:spPr>
        <p:txBody>
          <a:bodyPr/>
          <a:lstStyle/>
          <a:p>
            <a:fld id="{98BF72B9-3260-4E6E-BACE-62B1E418EAFD}" type="slidenum">
              <a:rPr lang="en-US"/>
              <a:pPr/>
              <a:t>10</a:t>
            </a:fld>
            <a:endParaRPr lang="en-US" dirty="0"/>
          </a:p>
        </p:txBody>
      </p:sp>
      <p:graphicFrame>
        <p:nvGraphicFramePr>
          <p:cNvPr id="2" name="Object 2"/>
          <p:cNvGraphicFramePr>
            <a:graphicFrameLocks noChangeAspect="1"/>
          </p:cNvGraphicFramePr>
          <p:nvPr>
            <p:ph sz="half" idx="1"/>
          </p:nvPr>
        </p:nvGraphicFramePr>
        <p:xfrm>
          <a:off x="685800" y="1864450"/>
          <a:ext cx="7772400" cy="4308426"/>
        </p:xfrm>
        <a:graphic>
          <a:graphicData uri="http://schemas.openxmlformats.org/presentationml/2006/ole">
            <p:oleObj spid="_x0000_s3075" name="Chart" r:id="rId4" imgW="8591567" imgH="4762466" progId="MSGraph.Chart.8">
              <p:embed followColorScheme="full"/>
            </p:oleObj>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62000"/>
            <a:ext cx="8229600" cy="609600"/>
          </a:xfrm>
        </p:spPr>
        <p:txBody>
          <a:bodyPr/>
          <a:lstStyle/>
          <a:p>
            <a:r>
              <a:rPr lang="en-US" b="1" dirty="0" smtClean="0">
                <a:solidFill>
                  <a:schemeClr val="hlink"/>
                </a:solidFill>
              </a:rPr>
              <a:t>Patient discharge level data</a:t>
            </a:r>
            <a:r>
              <a:rPr lang="en-US" dirty="0" smtClean="0">
                <a:solidFill>
                  <a:schemeClr val="hlink"/>
                </a:solidFill>
              </a:rPr>
              <a:t/>
            </a:r>
            <a:br>
              <a:rPr lang="en-US" dirty="0" smtClean="0">
                <a:solidFill>
                  <a:schemeClr val="hlink"/>
                </a:solidFill>
              </a:rPr>
            </a:br>
            <a:endParaRPr lang="en-US" dirty="0"/>
          </a:p>
        </p:txBody>
      </p:sp>
      <p:sp>
        <p:nvSpPr>
          <p:cNvPr id="11267" name="Rectangle 3"/>
          <p:cNvSpPr>
            <a:spLocks noGrp="1" noChangeArrowheads="1"/>
          </p:cNvSpPr>
          <p:nvPr>
            <p:ph idx="1"/>
          </p:nvPr>
        </p:nvSpPr>
        <p:spPr>
          <a:xfrm>
            <a:off x="457200" y="1752600"/>
            <a:ext cx="5257800" cy="4724400"/>
          </a:xfrm>
        </p:spPr>
        <p:txBody>
          <a:bodyPr/>
          <a:lstStyle/>
          <a:p>
            <a:pPr eaLnBrk="1" hangingPunct="1">
              <a:lnSpc>
                <a:spcPct val="80000"/>
              </a:lnSpc>
              <a:defRPr/>
            </a:pPr>
            <a:r>
              <a:rPr lang="en-US" sz="2800" dirty="0" smtClean="0"/>
              <a:t>2011 inpatient component:</a:t>
            </a:r>
          </a:p>
          <a:p>
            <a:pPr lvl="1" eaLnBrk="1" hangingPunct="1">
              <a:lnSpc>
                <a:spcPct val="80000"/>
              </a:lnSpc>
              <a:spcBef>
                <a:spcPts val="1800"/>
              </a:spcBef>
              <a:defRPr/>
            </a:pPr>
            <a:r>
              <a:rPr lang="en-US" sz="2400" dirty="0" smtClean="0"/>
              <a:t>Uniform Bill (UB) 04 claims data for all discharges in the calendar year</a:t>
            </a:r>
            <a:r>
              <a:rPr lang="en-US" sz="2400" dirty="0" smtClean="0">
                <a:solidFill>
                  <a:srgbClr val="FFFFFF"/>
                </a:solidFill>
              </a:rPr>
              <a:t> </a:t>
            </a:r>
          </a:p>
          <a:p>
            <a:pPr lvl="1" eaLnBrk="1" hangingPunct="1">
              <a:lnSpc>
                <a:spcPct val="80000"/>
              </a:lnSpc>
              <a:spcBef>
                <a:spcPts val="1800"/>
              </a:spcBef>
              <a:defRPr/>
            </a:pPr>
            <a:r>
              <a:rPr lang="en-US" sz="2400" dirty="0" smtClean="0"/>
              <a:t>Special studies with chart abstraction for a sample of discharges</a:t>
            </a:r>
            <a:endParaRPr lang="en-US" sz="2400" dirty="0" smtClean="0">
              <a:solidFill>
                <a:srgbClr val="FFFFFF"/>
              </a:solidFill>
            </a:endParaRPr>
          </a:p>
          <a:p>
            <a:pPr eaLnBrk="1" hangingPunct="1">
              <a:lnSpc>
                <a:spcPct val="80000"/>
              </a:lnSpc>
              <a:spcBef>
                <a:spcPts val="1800"/>
              </a:spcBef>
              <a:defRPr/>
            </a:pPr>
            <a:r>
              <a:rPr lang="en-US" sz="2800" dirty="0" smtClean="0"/>
              <a:t>2013 ambulatory component:</a:t>
            </a:r>
          </a:p>
          <a:p>
            <a:pPr lvl="1">
              <a:spcBef>
                <a:spcPts val="1800"/>
              </a:spcBef>
              <a:defRPr/>
            </a:pPr>
            <a:r>
              <a:rPr lang="en-US" sz="2400" dirty="0" smtClean="0"/>
              <a:t>Chart abstraction for a sample of visits to EDs, OPDs and ASCs.</a:t>
            </a:r>
          </a:p>
          <a:p>
            <a:pPr eaLnBrk="1" hangingPunct="1">
              <a:lnSpc>
                <a:spcPct val="90000"/>
              </a:lnSpc>
              <a:spcBef>
                <a:spcPct val="15000"/>
              </a:spcBef>
            </a:pPr>
            <a:endParaRPr lang="en-US" sz="2000" dirty="0" smtClean="0"/>
          </a:p>
        </p:txBody>
      </p:sp>
      <p:sp>
        <p:nvSpPr>
          <p:cNvPr id="11266" name="Slide Number Placeholder 5"/>
          <p:cNvSpPr>
            <a:spLocks noGrp="1"/>
          </p:cNvSpPr>
          <p:nvPr>
            <p:ph type="sldNum" sz="quarter" idx="11"/>
          </p:nvPr>
        </p:nvSpPr>
        <p:spPr>
          <a:noFill/>
        </p:spPr>
        <p:txBody>
          <a:bodyPr/>
          <a:lstStyle/>
          <a:p>
            <a:fld id="{8AB9203B-227F-4AFF-A731-B8A2E231351E}" type="slidenum">
              <a:rPr lang="en-US"/>
              <a:pPr/>
              <a:t>11</a:t>
            </a:fld>
            <a:endParaRPr lang="en-US"/>
          </a:p>
        </p:txBody>
      </p:sp>
      <p:pic>
        <p:nvPicPr>
          <p:cNvPr id="11270" name="Picture 31" descr="Picture of binder depicting charts and graphs"/>
          <p:cNvPicPr>
            <a:picLocks noChangeAspect="1" noChangeArrowheads="1"/>
          </p:cNvPicPr>
          <p:nvPr/>
        </p:nvPicPr>
        <p:blipFill>
          <a:blip r:embed="rId3" cstate="print"/>
          <a:srcRect/>
          <a:stretch>
            <a:fillRect/>
          </a:stretch>
        </p:blipFill>
        <p:spPr bwMode="auto">
          <a:xfrm>
            <a:off x="5486400" y="3276600"/>
            <a:ext cx="3276600" cy="32496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FDD7EDD8-9E1F-4022-A581-1BA97874B277}" type="slidenum">
              <a:rPr lang="en-US"/>
              <a:pPr/>
              <a:t>12</a:t>
            </a:fld>
            <a:endParaRPr lang="en-US"/>
          </a:p>
        </p:txBody>
      </p:sp>
      <p:sp>
        <p:nvSpPr>
          <p:cNvPr id="12291" name="Rectangle 6"/>
          <p:cNvSpPr>
            <a:spLocks noGrp="1" noChangeArrowheads="1"/>
          </p:cNvSpPr>
          <p:nvPr>
            <p:ph type="title"/>
          </p:nvPr>
        </p:nvSpPr>
        <p:spPr>
          <a:xfrm>
            <a:off x="457200" y="457200"/>
            <a:ext cx="5791200" cy="1371600"/>
          </a:xfrm>
        </p:spPr>
        <p:txBody>
          <a:bodyPr/>
          <a:lstStyle/>
          <a:p>
            <a:pPr eaLnBrk="1" hangingPunct="1"/>
            <a:r>
              <a:rPr lang="en-US" dirty="0" smtClean="0">
                <a:solidFill>
                  <a:schemeClr val="hlink"/>
                </a:solidFill>
              </a:rPr>
              <a:t>Sources of facility level data</a:t>
            </a:r>
          </a:p>
        </p:txBody>
      </p:sp>
      <p:sp>
        <p:nvSpPr>
          <p:cNvPr id="12292" name="Content Placeholder 2"/>
          <p:cNvSpPr>
            <a:spLocks noGrp="1"/>
          </p:cNvSpPr>
          <p:nvPr>
            <p:ph type="body" idx="1"/>
          </p:nvPr>
        </p:nvSpPr>
        <p:spPr>
          <a:xfrm>
            <a:off x="304800" y="1905000"/>
            <a:ext cx="6019800" cy="4343400"/>
          </a:xfrm>
        </p:spPr>
        <p:txBody>
          <a:bodyPr/>
          <a:lstStyle/>
          <a:p>
            <a:pPr eaLnBrk="1" hangingPunct="1">
              <a:defRPr/>
            </a:pPr>
            <a:r>
              <a:rPr lang="en-US" dirty="0" smtClean="0"/>
              <a:t>In 2011-inpatient component:</a:t>
            </a:r>
            <a:endParaRPr lang="en-US" sz="2400" dirty="0" smtClean="0"/>
          </a:p>
          <a:p>
            <a:pPr lvl="1" eaLnBrk="1" hangingPunct="1">
              <a:buFont typeface="Wingdings" pitchFamily="2" charset="2"/>
              <a:buChar char="Ø"/>
              <a:defRPr/>
            </a:pPr>
            <a:r>
              <a:rPr lang="en-US" dirty="0" smtClean="0"/>
              <a:t>Telephone interviews</a:t>
            </a:r>
          </a:p>
          <a:p>
            <a:pPr lvl="1" eaLnBrk="1" hangingPunct="1">
              <a:buFont typeface="Wingdings" pitchFamily="2" charset="2"/>
              <a:buChar char="Ø"/>
              <a:defRPr/>
            </a:pPr>
            <a:r>
              <a:rPr lang="en-US" dirty="0" smtClean="0"/>
              <a:t>Facility questionnaire completed by hospital staff</a:t>
            </a:r>
          </a:p>
          <a:p>
            <a:pPr lvl="1" eaLnBrk="1" hangingPunct="1">
              <a:defRPr/>
            </a:pPr>
            <a:endParaRPr lang="en-US" sz="2000" dirty="0" smtClean="0"/>
          </a:p>
          <a:p>
            <a:pPr eaLnBrk="1" hangingPunct="1">
              <a:defRPr/>
            </a:pPr>
            <a:r>
              <a:rPr lang="en-US" dirty="0" smtClean="0"/>
              <a:t>Starting in 2013-ambulatory component:</a:t>
            </a:r>
          </a:p>
          <a:p>
            <a:pPr lvl="1" eaLnBrk="1" hangingPunct="1">
              <a:buFont typeface="Wingdings" pitchFamily="2" charset="2"/>
              <a:buChar char="Ø"/>
              <a:defRPr/>
            </a:pPr>
            <a:r>
              <a:rPr lang="en-US" dirty="0" smtClean="0"/>
              <a:t>In-person interviews</a:t>
            </a:r>
          </a:p>
          <a:p>
            <a:pPr marL="457200" indent="-457200" eaLnBrk="1" hangingPunct="1">
              <a:spcAft>
                <a:spcPct val="20000"/>
              </a:spcAft>
              <a:buFont typeface="Wingdings" pitchFamily="2" charset="2"/>
              <a:buNone/>
            </a:pPr>
            <a:endParaRPr lang="en-US" sz="2800" dirty="0" smtClean="0"/>
          </a:p>
        </p:txBody>
      </p:sp>
      <p:sp>
        <p:nvSpPr>
          <p:cNvPr id="12293" name="Text Box 4"/>
          <p:cNvSpPr txBox="1">
            <a:spLocks noChangeArrowheads="1"/>
          </p:cNvSpPr>
          <p:nvPr/>
        </p:nvSpPr>
        <p:spPr bwMode="auto">
          <a:xfrm>
            <a:off x="6003925" y="5218113"/>
            <a:ext cx="184150" cy="366712"/>
          </a:xfrm>
          <a:prstGeom prst="rect">
            <a:avLst/>
          </a:prstGeom>
          <a:noFill/>
          <a:ln w="9525">
            <a:noFill/>
            <a:miter lim="800000"/>
            <a:headEnd/>
            <a:tailEnd/>
          </a:ln>
        </p:spPr>
        <p:txBody>
          <a:bodyPr wrap="none">
            <a:spAutoFit/>
          </a:bodyPr>
          <a:lstStyle/>
          <a:p>
            <a:endParaRPr lang="en-US"/>
          </a:p>
        </p:txBody>
      </p:sp>
      <p:pic>
        <p:nvPicPr>
          <p:cNvPr id="12294" name="Picture 5" descr="picture of  a hospital"/>
          <p:cNvPicPr>
            <a:picLocks noChangeAspect="1" noChangeArrowheads="1"/>
          </p:cNvPicPr>
          <p:nvPr/>
        </p:nvPicPr>
        <p:blipFill>
          <a:blip r:embed="rId3" cstate="print"/>
          <a:srcRect/>
          <a:stretch>
            <a:fillRect/>
          </a:stretch>
        </p:blipFill>
        <p:spPr bwMode="auto">
          <a:xfrm>
            <a:off x="5943600" y="685800"/>
            <a:ext cx="2954338"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14AFE4D8-0485-4D61-921F-8CE1BA1E2354}" type="slidenum">
              <a:rPr lang="en-US"/>
              <a:pPr/>
              <a:t>13</a:t>
            </a:fld>
            <a:endParaRPr lang="en-US"/>
          </a:p>
        </p:txBody>
      </p:sp>
      <p:sp>
        <p:nvSpPr>
          <p:cNvPr id="13315" name="Rectangle 6"/>
          <p:cNvSpPr>
            <a:spLocks noGrp="1" noChangeArrowheads="1"/>
          </p:cNvSpPr>
          <p:nvPr>
            <p:ph type="body" idx="1"/>
          </p:nvPr>
        </p:nvSpPr>
        <p:spPr>
          <a:xfrm>
            <a:off x="457200" y="1905000"/>
            <a:ext cx="8229600" cy="4525963"/>
          </a:xfrm>
        </p:spPr>
        <p:txBody>
          <a:bodyPr/>
          <a:lstStyle/>
          <a:p>
            <a:pPr eaLnBrk="1" hangingPunct="1"/>
            <a:r>
              <a:rPr lang="en-US" sz="2800" dirty="0" smtClean="0"/>
              <a:t>Your participation is voluntary.  There is no penalty for not participating.</a:t>
            </a:r>
          </a:p>
          <a:p>
            <a:pPr eaLnBrk="1" hangingPunct="1"/>
            <a:endParaRPr lang="en-US" sz="2800" dirty="0" smtClean="0"/>
          </a:p>
          <a:p>
            <a:pPr eaLnBrk="1" hangingPunct="1"/>
            <a:r>
              <a:rPr lang="en-US" sz="2800" dirty="0" smtClean="0"/>
              <a:t>All information from your hospital or health care center will be used solely for research and statistical purposes.</a:t>
            </a:r>
          </a:p>
          <a:p>
            <a:pPr eaLnBrk="1" hangingPunct="1"/>
            <a:endParaRPr lang="en-US" sz="2800" dirty="0" smtClean="0"/>
          </a:p>
          <a:p>
            <a:pPr eaLnBrk="1" hangingPunct="1"/>
            <a:r>
              <a:rPr lang="en-US" sz="2800" dirty="0" smtClean="0"/>
              <a:t>All information will be kept strictly confidential.</a:t>
            </a:r>
          </a:p>
          <a:p>
            <a:pPr eaLnBrk="1" hangingPunct="1"/>
            <a:endParaRPr lang="en-US" dirty="0" smtClean="0"/>
          </a:p>
          <a:p>
            <a:pPr eaLnBrk="1" hangingPunct="1"/>
            <a:endParaRPr lang="en-US" dirty="0" smtClean="0"/>
          </a:p>
          <a:p>
            <a:pPr eaLnBrk="1" hangingPunct="1"/>
            <a:endParaRPr lang="en-US" dirty="0" smtClean="0"/>
          </a:p>
        </p:txBody>
      </p:sp>
      <p:sp>
        <p:nvSpPr>
          <p:cNvPr id="13316" name="Rectangle 7"/>
          <p:cNvSpPr>
            <a:spLocks noGrp="1" noChangeArrowheads="1"/>
          </p:cNvSpPr>
          <p:nvPr>
            <p:ph type="title"/>
          </p:nvPr>
        </p:nvSpPr>
        <p:spPr/>
        <p:txBody>
          <a:bodyPr/>
          <a:lstStyle/>
          <a:p>
            <a:pPr eaLnBrk="1" hangingPunct="1"/>
            <a:r>
              <a:rPr lang="en-US" sz="4000" dirty="0" smtClean="0">
                <a:solidFill>
                  <a:schemeClr val="hlink"/>
                </a:solidFill>
              </a:rPr>
              <a:t>We are asking for your participation in NHCS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54AD23EA-8A63-4179-9BCD-361B2F747A17}" type="slidenum">
              <a:rPr lang="en-US"/>
              <a:pPr/>
              <a:t>14</a:t>
            </a:fld>
            <a:endParaRPr lang="en-US"/>
          </a:p>
        </p:txBody>
      </p:sp>
      <p:sp>
        <p:nvSpPr>
          <p:cNvPr id="14339" name="Rectangle 2"/>
          <p:cNvSpPr>
            <a:spLocks noGrp="1" noChangeArrowheads="1"/>
          </p:cNvSpPr>
          <p:nvPr>
            <p:ph type="body" idx="1"/>
          </p:nvPr>
        </p:nvSpPr>
        <p:spPr>
          <a:xfrm>
            <a:off x="228600" y="2057400"/>
            <a:ext cx="8915400" cy="4525963"/>
          </a:xfrm>
        </p:spPr>
        <p:txBody>
          <a:bodyPr/>
          <a:lstStyle/>
          <a:p>
            <a:pPr eaLnBrk="1" hangingPunct="1">
              <a:lnSpc>
                <a:spcPct val="90000"/>
              </a:lnSpc>
              <a:buFont typeface="Wingdings" pitchFamily="2" charset="2"/>
              <a:buNone/>
            </a:pPr>
            <a:endParaRPr lang="en-US" dirty="0" smtClean="0"/>
          </a:p>
          <a:p>
            <a:pPr eaLnBrk="1" hangingPunct="1">
              <a:lnSpc>
                <a:spcPct val="90000"/>
              </a:lnSpc>
            </a:pPr>
            <a:r>
              <a:rPr lang="en-US" dirty="0" smtClean="0"/>
              <a:t>A $500 set-up fee for establishing the UB-04 electronic transmission and $500 after completion of each year of data collection. </a:t>
            </a:r>
          </a:p>
          <a:p>
            <a:pPr eaLnBrk="1" hangingPunct="1">
              <a:lnSpc>
                <a:spcPct val="90000"/>
              </a:lnSpc>
            </a:pPr>
            <a:endParaRPr lang="en-US" dirty="0" smtClean="0"/>
          </a:p>
          <a:p>
            <a:pPr eaLnBrk="1" hangingPunct="1">
              <a:lnSpc>
                <a:spcPct val="90000"/>
              </a:lnSpc>
            </a:pPr>
            <a:r>
              <a:rPr lang="en-US" dirty="0" smtClean="0"/>
              <a:t>Health care staff who are HIM professionals are eligible for CEU credit after completion of an on-line module at www.cdc.gov/nchs/continuing_education.htm</a:t>
            </a:r>
          </a:p>
        </p:txBody>
      </p:sp>
      <p:sp>
        <p:nvSpPr>
          <p:cNvPr id="14340" name="Rectangle 3"/>
          <p:cNvSpPr>
            <a:spLocks noGrp="1" noChangeArrowheads="1"/>
          </p:cNvSpPr>
          <p:nvPr>
            <p:ph type="title"/>
          </p:nvPr>
        </p:nvSpPr>
        <p:spPr/>
        <p:txBody>
          <a:bodyPr/>
          <a:lstStyle/>
          <a:p>
            <a:pPr eaLnBrk="1" hangingPunct="1"/>
            <a:r>
              <a:rPr lang="en-US" sz="4000" dirty="0" smtClean="0">
                <a:solidFill>
                  <a:schemeClr val="hlink"/>
                </a:solidFill>
              </a:rPr>
              <a:t>We are asking for your participation in NHCS </a:t>
            </a:r>
            <a:r>
              <a:rPr lang="en-US" sz="4000" i="1" dirty="0" smtClean="0">
                <a:solidFill>
                  <a:schemeClr val="hlink"/>
                </a:solidFill>
              </a:rPr>
              <a:t>(continued)</a:t>
            </a:r>
            <a:endParaRPr lang="en-US" sz="4000" dirty="0" smtClean="0">
              <a:solidFill>
                <a:schemeClr val="hlink"/>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69653D94-3422-42AE-AE75-804B8DF5DAAB}" type="slidenum">
              <a:rPr lang="en-US"/>
              <a:pPr/>
              <a:t>15</a:t>
            </a:fld>
            <a:endParaRPr lang="en-US"/>
          </a:p>
        </p:txBody>
      </p:sp>
      <p:sp>
        <p:nvSpPr>
          <p:cNvPr id="15363" name="Rectangle 2"/>
          <p:cNvSpPr>
            <a:spLocks noGrp="1" noChangeArrowheads="1"/>
          </p:cNvSpPr>
          <p:nvPr>
            <p:ph type="title"/>
          </p:nvPr>
        </p:nvSpPr>
        <p:spPr/>
        <p:txBody>
          <a:bodyPr/>
          <a:lstStyle/>
          <a:p>
            <a:pPr eaLnBrk="1" hangingPunct="1"/>
            <a:r>
              <a:rPr lang="en-US" sz="4000" dirty="0" smtClean="0">
                <a:solidFill>
                  <a:schemeClr val="hlink"/>
                </a:solidFill>
              </a:rPr>
              <a:t>How was my health care facility chosen?</a:t>
            </a:r>
          </a:p>
        </p:txBody>
      </p:sp>
      <p:sp>
        <p:nvSpPr>
          <p:cNvPr id="15364" name="Rectangle 3"/>
          <p:cNvSpPr>
            <a:spLocks noGrp="1" noChangeArrowheads="1"/>
          </p:cNvSpPr>
          <p:nvPr>
            <p:ph type="body" idx="1"/>
          </p:nvPr>
        </p:nvSpPr>
        <p:spPr/>
        <p:txBody>
          <a:bodyPr/>
          <a:lstStyle/>
          <a:p>
            <a:pPr eaLnBrk="1" hangingPunct="1"/>
            <a:r>
              <a:rPr lang="en-US" dirty="0" smtClean="0"/>
              <a:t>A sample of all hospitals in the United States was chosen to represent different kinds of </a:t>
            </a:r>
            <a:r>
              <a:rPr lang="en-US" dirty="0" err="1" smtClean="0"/>
              <a:t>hopsitals</a:t>
            </a:r>
            <a:r>
              <a:rPr lang="en-US" dirty="0" smtClean="0"/>
              <a:t>.</a:t>
            </a:r>
          </a:p>
          <a:p>
            <a:pPr eaLnBrk="1" hangingPunct="1">
              <a:buFont typeface="Wingdings" pitchFamily="2" charset="2"/>
              <a:buNone/>
            </a:pPr>
            <a:endParaRPr lang="en-US" dirty="0" smtClean="0"/>
          </a:p>
          <a:p>
            <a:pPr eaLnBrk="1" hangingPunct="1"/>
            <a:r>
              <a:rPr lang="en-US" dirty="0" smtClean="0"/>
              <a:t>We cannot replace your facility with another, as this would introduce a bias into the data we collect.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1"/>
          </p:nvPr>
        </p:nvSpPr>
        <p:spPr>
          <a:noFill/>
        </p:spPr>
        <p:txBody>
          <a:bodyPr/>
          <a:lstStyle/>
          <a:p>
            <a:fld id="{1DAA5BE1-7FE5-4689-9926-552683720684}" type="slidenum">
              <a:rPr lang="en-US"/>
              <a:pPr/>
              <a:t>16</a:t>
            </a:fld>
            <a:endParaRPr lang="en-US"/>
          </a:p>
        </p:txBody>
      </p:sp>
      <p:sp>
        <p:nvSpPr>
          <p:cNvPr id="16387" name="Rectangle 2"/>
          <p:cNvSpPr>
            <a:spLocks noGrp="1" noChangeArrowheads="1"/>
          </p:cNvSpPr>
          <p:nvPr>
            <p:ph type="title"/>
          </p:nvPr>
        </p:nvSpPr>
        <p:spPr/>
        <p:txBody>
          <a:bodyPr/>
          <a:lstStyle/>
          <a:p>
            <a:pPr eaLnBrk="1" hangingPunct="1"/>
            <a:r>
              <a:rPr lang="en-US" sz="4000" dirty="0" smtClean="0">
                <a:solidFill>
                  <a:schemeClr val="hlink"/>
                </a:solidFill>
              </a:rPr>
              <a:t>Response rate for NHCS</a:t>
            </a:r>
          </a:p>
        </p:txBody>
      </p:sp>
      <p:sp>
        <p:nvSpPr>
          <p:cNvPr id="16388" name="Rectangle 3"/>
          <p:cNvSpPr>
            <a:spLocks noGrp="1" noChangeArrowheads="1"/>
          </p:cNvSpPr>
          <p:nvPr>
            <p:ph type="body" idx="1"/>
          </p:nvPr>
        </p:nvSpPr>
        <p:spPr>
          <a:xfrm>
            <a:off x="457200" y="1524000"/>
            <a:ext cx="8229600" cy="4343400"/>
          </a:xfrm>
        </p:spPr>
        <p:txBody>
          <a:bodyPr/>
          <a:lstStyle/>
          <a:p>
            <a:pPr eaLnBrk="1" hangingPunct="1"/>
            <a:r>
              <a:rPr lang="en-US" dirty="0" smtClean="0"/>
              <a:t>Although facility participation in the NHCS is voluntary, in similar studies, over 90% of hospitals asked agreed to  participate.</a:t>
            </a:r>
          </a:p>
          <a:p>
            <a:pPr eaLnBrk="1" hangingPunct="1"/>
            <a:endParaRPr lang="en-US" dirty="0" smtClean="0"/>
          </a:p>
          <a:p>
            <a:pPr eaLnBrk="1" hangingPunct="1"/>
            <a:r>
              <a:rPr lang="en-US" dirty="0" smtClean="0"/>
              <a:t>A sample of hospitals has been drawn for this new survey and we hope to achieve comparable results.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2"/>
          <p:cNvSpPr>
            <a:spLocks noGrp="1"/>
          </p:cNvSpPr>
          <p:nvPr>
            <p:ph type="sldNum" sz="quarter" idx="11"/>
          </p:nvPr>
        </p:nvSpPr>
        <p:spPr>
          <a:noFill/>
        </p:spPr>
        <p:txBody>
          <a:bodyPr/>
          <a:lstStyle/>
          <a:p>
            <a:fld id="{82CB62FE-7A5B-4BBB-BA68-7ADD49B4D9DF}" type="slidenum">
              <a:rPr lang="en-US"/>
              <a:pPr/>
              <a:t>17</a:t>
            </a:fld>
            <a:endParaRPr lang="en-US"/>
          </a:p>
        </p:txBody>
      </p:sp>
      <p:sp>
        <p:nvSpPr>
          <p:cNvPr id="17411" name="Title 1"/>
          <p:cNvSpPr>
            <a:spLocks noGrp="1"/>
          </p:cNvSpPr>
          <p:nvPr>
            <p:ph type="title" idx="4294967295"/>
          </p:nvPr>
        </p:nvSpPr>
        <p:spPr>
          <a:xfrm>
            <a:off x="381000" y="609600"/>
            <a:ext cx="8534400" cy="914400"/>
          </a:xfrm>
        </p:spPr>
        <p:txBody>
          <a:bodyPr/>
          <a:lstStyle/>
          <a:p>
            <a:pPr eaLnBrk="1" hangingPunct="1"/>
            <a:r>
              <a:rPr lang="en-US" sz="4000" dirty="0" smtClean="0">
                <a:solidFill>
                  <a:schemeClr val="hlink"/>
                </a:solidFill>
              </a:rPr>
              <a:t>What is involved in participation?</a:t>
            </a:r>
          </a:p>
        </p:txBody>
      </p:sp>
      <p:sp>
        <p:nvSpPr>
          <p:cNvPr id="17412" name="Content Placeholder 2"/>
          <p:cNvSpPr>
            <a:spLocks noGrp="1"/>
          </p:cNvSpPr>
          <p:nvPr>
            <p:ph idx="4294967295"/>
          </p:nvPr>
        </p:nvSpPr>
        <p:spPr>
          <a:xfrm>
            <a:off x="304800" y="1905000"/>
            <a:ext cx="8382000" cy="4419600"/>
          </a:xfrm>
        </p:spPr>
        <p:txBody>
          <a:bodyPr/>
          <a:lstStyle/>
          <a:p>
            <a:pPr>
              <a:buNone/>
              <a:defRPr/>
            </a:pPr>
            <a:r>
              <a:rPr lang="en-US" sz="2800" dirty="0" smtClean="0"/>
              <a:t>Inpatient component starting in 2011:</a:t>
            </a:r>
          </a:p>
          <a:p>
            <a:pPr>
              <a:spcBef>
                <a:spcPts val="1800"/>
              </a:spcBef>
              <a:defRPr/>
            </a:pPr>
            <a:r>
              <a:rPr lang="en-US" sz="2800" dirty="0" smtClean="0"/>
              <a:t>Speaking with NCHS contractor staff to learn about the study and answer a few questions about your hospital.</a:t>
            </a:r>
          </a:p>
          <a:p>
            <a:pPr>
              <a:spcBef>
                <a:spcPts val="1800"/>
              </a:spcBef>
              <a:defRPr/>
            </a:pPr>
            <a:r>
              <a:rPr lang="en-US" sz="2800" dirty="0" smtClean="0"/>
              <a:t>Agreeing to participate.</a:t>
            </a:r>
          </a:p>
          <a:p>
            <a:pPr>
              <a:spcBef>
                <a:spcPts val="1800"/>
              </a:spcBef>
              <a:defRPr/>
            </a:pPr>
            <a:r>
              <a:rPr lang="en-US" sz="2800" dirty="0" smtClean="0"/>
              <a:t>Identifying a primary contact within the hospital who will coordinate the transmission of UB-04 data on a quarterly basis for all inpatient discharges.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p:spPr>
        <p:txBody>
          <a:bodyPr/>
          <a:lstStyle/>
          <a:p>
            <a:fld id="{F0751719-7246-4D96-9573-4116B40A2256}" type="slidenum">
              <a:rPr lang="en-US"/>
              <a:pPr/>
              <a:t>18</a:t>
            </a:fld>
            <a:endParaRPr lang="en-US"/>
          </a:p>
        </p:txBody>
      </p:sp>
      <p:sp>
        <p:nvSpPr>
          <p:cNvPr id="18435" name="Rectangle 2"/>
          <p:cNvSpPr>
            <a:spLocks noGrp="1" noChangeArrowheads="1"/>
          </p:cNvSpPr>
          <p:nvPr>
            <p:ph type="title"/>
          </p:nvPr>
        </p:nvSpPr>
        <p:spPr>
          <a:xfrm>
            <a:off x="533400" y="457200"/>
            <a:ext cx="8229600" cy="1371600"/>
          </a:xfrm>
        </p:spPr>
        <p:txBody>
          <a:bodyPr/>
          <a:lstStyle/>
          <a:p>
            <a:pPr eaLnBrk="1" hangingPunct="1"/>
            <a:r>
              <a:rPr lang="en-US" sz="4000" dirty="0" smtClean="0">
                <a:solidFill>
                  <a:schemeClr val="hlink"/>
                </a:solidFill>
              </a:rPr>
              <a:t>What is involved in participation?</a:t>
            </a:r>
            <a:br>
              <a:rPr lang="en-US" sz="4000" dirty="0" smtClean="0">
                <a:solidFill>
                  <a:schemeClr val="hlink"/>
                </a:solidFill>
              </a:rPr>
            </a:br>
            <a:r>
              <a:rPr lang="en-US" sz="3200" i="1" dirty="0" smtClean="0">
                <a:solidFill>
                  <a:schemeClr val="hlink"/>
                </a:solidFill>
              </a:rPr>
              <a:t> (continued)</a:t>
            </a:r>
          </a:p>
        </p:txBody>
      </p:sp>
      <p:sp>
        <p:nvSpPr>
          <p:cNvPr id="18436" name="Rectangle 3"/>
          <p:cNvSpPr>
            <a:spLocks noGrp="1" noChangeArrowheads="1"/>
          </p:cNvSpPr>
          <p:nvPr>
            <p:ph type="body" idx="1"/>
          </p:nvPr>
        </p:nvSpPr>
        <p:spPr>
          <a:xfrm>
            <a:off x="533400" y="1828800"/>
            <a:ext cx="8229600" cy="4724400"/>
          </a:xfrm>
        </p:spPr>
        <p:txBody>
          <a:bodyPr/>
          <a:lstStyle/>
          <a:p>
            <a:pPr>
              <a:defRPr/>
            </a:pPr>
            <a:r>
              <a:rPr lang="en-US" sz="2800" dirty="0" smtClean="0"/>
              <a:t>Working with NCHS’s contractor to establish procedures for transferring electronic UB-04 data to a secure server.</a:t>
            </a:r>
          </a:p>
          <a:p>
            <a:pPr>
              <a:spcBef>
                <a:spcPts val="2400"/>
              </a:spcBef>
              <a:defRPr/>
            </a:pPr>
            <a:r>
              <a:rPr lang="en-US" sz="2800" dirty="0" smtClean="0"/>
              <a:t>Providing additional information about the characteristics of the hospital by answering a self-administered facility questionnaire. </a:t>
            </a:r>
          </a:p>
          <a:p>
            <a:pPr>
              <a:spcBef>
                <a:spcPts val="2400"/>
              </a:spcBef>
              <a:defRPr/>
            </a:pPr>
            <a:r>
              <a:rPr lang="en-US" sz="2800" dirty="0" smtClean="0"/>
              <a:t>Occasionally participating in special studies.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C21F9140-EE48-4AC3-BF7C-6905424C909F}" type="slidenum">
              <a:rPr lang="en-US"/>
              <a:pPr/>
              <a:t>19</a:t>
            </a:fld>
            <a:endParaRPr lang="en-US"/>
          </a:p>
        </p:txBody>
      </p:sp>
      <p:sp>
        <p:nvSpPr>
          <p:cNvPr id="19459" name="Rectangle 2"/>
          <p:cNvSpPr>
            <a:spLocks noGrp="1" noChangeArrowheads="1"/>
          </p:cNvSpPr>
          <p:nvPr>
            <p:ph type="title"/>
          </p:nvPr>
        </p:nvSpPr>
        <p:spPr/>
        <p:txBody>
          <a:bodyPr/>
          <a:lstStyle/>
          <a:p>
            <a:pPr eaLnBrk="1" hangingPunct="1"/>
            <a:r>
              <a:rPr lang="en-US" sz="4000" dirty="0" smtClean="0">
                <a:solidFill>
                  <a:schemeClr val="hlink"/>
                </a:solidFill>
              </a:rPr>
              <a:t>What is involved in participation? </a:t>
            </a:r>
            <a:r>
              <a:rPr lang="en-US" sz="3200" i="1" dirty="0" smtClean="0">
                <a:solidFill>
                  <a:schemeClr val="hlink"/>
                </a:solidFill>
              </a:rPr>
              <a:t>(continued)</a:t>
            </a:r>
            <a:endParaRPr lang="en-US" sz="4000" dirty="0" smtClean="0">
              <a:solidFill>
                <a:schemeClr val="hlink"/>
              </a:solidFill>
            </a:endParaRPr>
          </a:p>
        </p:txBody>
      </p:sp>
      <p:sp>
        <p:nvSpPr>
          <p:cNvPr id="19460" name="Rectangle 3"/>
          <p:cNvSpPr>
            <a:spLocks noGrp="1" noChangeArrowheads="1"/>
          </p:cNvSpPr>
          <p:nvPr>
            <p:ph type="body" idx="1"/>
          </p:nvPr>
        </p:nvSpPr>
        <p:spPr>
          <a:xfrm>
            <a:off x="457200" y="2057400"/>
            <a:ext cx="8686800" cy="4221163"/>
          </a:xfrm>
        </p:spPr>
        <p:txBody>
          <a:bodyPr/>
          <a:lstStyle/>
          <a:p>
            <a:pPr>
              <a:buNone/>
              <a:defRPr/>
            </a:pPr>
            <a:r>
              <a:rPr lang="en-US" dirty="0" smtClean="0"/>
              <a:t>In 2013 inpatient and ambulatory components:</a:t>
            </a:r>
          </a:p>
          <a:p>
            <a:pPr>
              <a:defRPr/>
            </a:pPr>
            <a:r>
              <a:rPr lang="en-US" dirty="0" smtClean="0"/>
              <a:t>Continuing to provide UB-04 data on a quarterly basis for all inpatients discharged from the hospital.</a:t>
            </a:r>
          </a:p>
          <a:p>
            <a:pPr>
              <a:defRPr/>
            </a:pPr>
            <a:r>
              <a:rPr lang="en-US" dirty="0" smtClean="0"/>
              <a:t>Providing information to determine whether your hospital’s EDs, OPDs, and ASCs are eligible for participation.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p>
            <a:fld id="{588A4A42-2143-4BFE-A008-F69C87C94F72}" type="slidenum">
              <a:rPr lang="en-US"/>
              <a:pPr/>
              <a:t>2</a:t>
            </a:fld>
            <a:endParaRPr lang="en-US"/>
          </a:p>
        </p:txBody>
      </p:sp>
      <p:sp>
        <p:nvSpPr>
          <p:cNvPr id="7171" name="Rectangle 2"/>
          <p:cNvSpPr>
            <a:spLocks noGrp="1" noChangeArrowheads="1"/>
          </p:cNvSpPr>
          <p:nvPr>
            <p:ph type="title"/>
          </p:nvPr>
        </p:nvSpPr>
        <p:spPr/>
        <p:txBody>
          <a:bodyPr/>
          <a:lstStyle/>
          <a:p>
            <a:pPr eaLnBrk="1" hangingPunct="1"/>
            <a:r>
              <a:rPr lang="en-US" smtClean="0">
                <a:solidFill>
                  <a:schemeClr val="hlink"/>
                </a:solidFill>
              </a:rPr>
              <a:t>Overview</a:t>
            </a:r>
          </a:p>
        </p:txBody>
      </p:sp>
      <p:sp>
        <p:nvSpPr>
          <p:cNvPr id="7172" name="Rectangle 3"/>
          <p:cNvSpPr>
            <a:spLocks noGrp="1" noChangeArrowheads="1"/>
          </p:cNvSpPr>
          <p:nvPr>
            <p:ph type="body" idx="1"/>
          </p:nvPr>
        </p:nvSpPr>
        <p:spPr/>
        <p:txBody>
          <a:bodyPr/>
          <a:lstStyle/>
          <a:p>
            <a:pPr eaLnBrk="1" hangingPunct="1"/>
            <a:r>
              <a:rPr lang="en-US" dirty="0" smtClean="0"/>
              <a:t>What is the National Center for Health Statistics (NCHS)?</a:t>
            </a:r>
          </a:p>
          <a:p>
            <a:pPr eaLnBrk="1" hangingPunct="1"/>
            <a:r>
              <a:rPr lang="en-US" dirty="0" smtClean="0"/>
              <a:t>What is the National Hospital Care Survey (NHCS)?</a:t>
            </a:r>
          </a:p>
          <a:p>
            <a:pPr eaLnBrk="1" hangingPunct="1"/>
            <a:r>
              <a:rPr lang="en-US" dirty="0" smtClean="0"/>
              <a:t>What are we asking of you?</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C21F9140-EE48-4AC3-BF7C-6905424C909F}" type="slidenum">
              <a:rPr lang="en-US"/>
              <a:pPr/>
              <a:t>20</a:t>
            </a:fld>
            <a:endParaRPr lang="en-US"/>
          </a:p>
        </p:txBody>
      </p:sp>
      <p:sp>
        <p:nvSpPr>
          <p:cNvPr id="19459" name="Rectangle 2"/>
          <p:cNvSpPr>
            <a:spLocks noGrp="1" noChangeArrowheads="1"/>
          </p:cNvSpPr>
          <p:nvPr>
            <p:ph type="title"/>
          </p:nvPr>
        </p:nvSpPr>
        <p:spPr/>
        <p:txBody>
          <a:bodyPr/>
          <a:lstStyle/>
          <a:p>
            <a:pPr eaLnBrk="1" hangingPunct="1"/>
            <a:r>
              <a:rPr lang="en-US" sz="4000" dirty="0" smtClean="0">
                <a:solidFill>
                  <a:schemeClr val="hlink"/>
                </a:solidFill>
              </a:rPr>
              <a:t>What is involved in participation? </a:t>
            </a:r>
            <a:r>
              <a:rPr lang="en-US" sz="3200" i="1" dirty="0" smtClean="0">
                <a:solidFill>
                  <a:schemeClr val="hlink"/>
                </a:solidFill>
              </a:rPr>
              <a:t>(continued)</a:t>
            </a:r>
            <a:endParaRPr lang="en-US" sz="4000" dirty="0" smtClean="0">
              <a:solidFill>
                <a:schemeClr val="hlink"/>
              </a:solidFill>
            </a:endParaRPr>
          </a:p>
        </p:txBody>
      </p:sp>
      <p:sp>
        <p:nvSpPr>
          <p:cNvPr id="19460" name="Rectangle 3"/>
          <p:cNvSpPr>
            <a:spLocks noGrp="1" noChangeArrowheads="1"/>
          </p:cNvSpPr>
          <p:nvPr>
            <p:ph type="body" idx="1"/>
          </p:nvPr>
        </p:nvSpPr>
        <p:spPr>
          <a:xfrm>
            <a:off x="533400" y="1828800"/>
            <a:ext cx="8229600" cy="4221163"/>
          </a:xfrm>
        </p:spPr>
        <p:txBody>
          <a:bodyPr/>
          <a:lstStyle/>
          <a:p>
            <a:pPr>
              <a:defRPr/>
            </a:pPr>
            <a:r>
              <a:rPr lang="en-US" dirty="0" smtClean="0"/>
              <a:t>Identifying contacts within your  facility who will be responsible for enrolling the ambulatory units in NHCS.</a:t>
            </a:r>
          </a:p>
          <a:p>
            <a:pPr>
              <a:defRPr/>
            </a:pPr>
            <a:r>
              <a:rPr lang="en-US" dirty="0" smtClean="0"/>
              <a:t>Providing additional information about the sampled EDs, OPDs, and ASCs by answering a self-administered facility questionnaire. </a:t>
            </a:r>
          </a:p>
          <a:p>
            <a:pPr>
              <a:defRPr/>
            </a:pPr>
            <a:r>
              <a:rPr lang="en-US" dirty="0" smtClean="0"/>
              <a:t>Allowing abstraction and limited re-abstraction of medical records data.</a:t>
            </a:r>
          </a:p>
          <a:p>
            <a:pPr eaLnBrk="1" hangingPunct="1"/>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p:spPr>
        <p:txBody>
          <a:bodyPr/>
          <a:lstStyle/>
          <a:p>
            <a:fld id="{20FED7D2-29DC-49C9-8A55-F1E88E89AF9A}" type="slidenum">
              <a:rPr lang="en-US"/>
              <a:pPr/>
              <a:t>21</a:t>
            </a:fld>
            <a:endParaRPr lang="en-US"/>
          </a:p>
        </p:txBody>
      </p:sp>
      <p:sp>
        <p:nvSpPr>
          <p:cNvPr id="20483" name="Rectangle 9"/>
          <p:cNvSpPr>
            <a:spLocks noGrp="1" noChangeArrowheads="1"/>
          </p:cNvSpPr>
          <p:nvPr>
            <p:ph type="body" idx="1"/>
          </p:nvPr>
        </p:nvSpPr>
        <p:spPr>
          <a:xfrm>
            <a:off x="457200" y="2438400"/>
            <a:ext cx="8229600" cy="3733800"/>
          </a:xfrm>
        </p:spPr>
        <p:txBody>
          <a:bodyPr/>
          <a:lstStyle/>
          <a:p>
            <a:pPr eaLnBrk="1" hangingPunct="1">
              <a:defRPr/>
            </a:pPr>
            <a:r>
              <a:rPr lang="en-US" dirty="0" smtClean="0"/>
              <a:t>Work with your hospital to find the best way to transmit the UB-04 data over a secure network.</a:t>
            </a:r>
          </a:p>
          <a:p>
            <a:pPr eaLnBrk="1" hangingPunct="1">
              <a:defRPr/>
            </a:pPr>
            <a:endParaRPr lang="en-US" dirty="0" smtClean="0"/>
          </a:p>
          <a:p>
            <a:pPr eaLnBrk="1" hangingPunct="1">
              <a:defRPr/>
            </a:pPr>
            <a:r>
              <a:rPr lang="en-US" dirty="0" smtClean="0"/>
              <a:t>Take as little of your time as possible.</a:t>
            </a:r>
          </a:p>
          <a:p>
            <a:pPr eaLnBrk="1" hangingPunct="1">
              <a:defRPr/>
            </a:pPr>
            <a:endParaRPr lang="en-US" dirty="0" smtClean="0"/>
          </a:p>
          <a:p>
            <a:pPr eaLnBrk="1" hangingPunct="1">
              <a:defRPr/>
            </a:pPr>
            <a:r>
              <a:rPr lang="en-US" dirty="0" smtClean="0"/>
              <a:t>Promptly answer any questions you have.</a:t>
            </a:r>
          </a:p>
        </p:txBody>
      </p:sp>
      <p:sp>
        <p:nvSpPr>
          <p:cNvPr id="20484" name="Rectangle 10"/>
          <p:cNvSpPr>
            <a:spLocks noGrp="1" noChangeArrowheads="1"/>
          </p:cNvSpPr>
          <p:nvPr>
            <p:ph type="title"/>
          </p:nvPr>
        </p:nvSpPr>
        <p:spPr>
          <a:xfrm>
            <a:off x="457200" y="457200"/>
            <a:ext cx="8229600" cy="1600200"/>
          </a:xfrm>
        </p:spPr>
        <p:txBody>
          <a:bodyPr/>
          <a:lstStyle/>
          <a:p>
            <a:pPr eaLnBrk="1" hangingPunct="1"/>
            <a:r>
              <a:rPr lang="en-US" sz="4000" dirty="0" smtClean="0">
                <a:solidFill>
                  <a:schemeClr val="hlink"/>
                </a:solidFill>
              </a:rPr>
              <a:t>NCHS will provide competent, well-trained and experienced staff to</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8C3D150A-D94B-4526-8C5B-DB807B3CCD48}" type="slidenum">
              <a:rPr lang="en-US"/>
              <a:pPr/>
              <a:t>22</a:t>
            </a:fld>
            <a:endParaRPr lang="en-US"/>
          </a:p>
        </p:txBody>
      </p:sp>
      <p:sp>
        <p:nvSpPr>
          <p:cNvPr id="21507" name="Rectangle 2"/>
          <p:cNvSpPr>
            <a:spLocks noGrp="1" noChangeArrowheads="1"/>
          </p:cNvSpPr>
          <p:nvPr>
            <p:ph type="title"/>
          </p:nvPr>
        </p:nvSpPr>
        <p:spPr/>
        <p:txBody>
          <a:bodyPr/>
          <a:lstStyle/>
          <a:p>
            <a:pPr eaLnBrk="1" hangingPunct="1"/>
            <a:r>
              <a:rPr lang="en-US" dirty="0" smtClean="0">
                <a:solidFill>
                  <a:schemeClr val="hlink"/>
                </a:solidFill>
              </a:rPr>
              <a:t>How long will participation take?</a:t>
            </a:r>
          </a:p>
        </p:txBody>
      </p:sp>
      <p:sp>
        <p:nvSpPr>
          <p:cNvPr id="21508" name="Rectangle 3"/>
          <p:cNvSpPr>
            <a:spLocks noGrp="1" noChangeArrowheads="1"/>
          </p:cNvSpPr>
          <p:nvPr>
            <p:ph type="body" idx="1"/>
          </p:nvPr>
        </p:nvSpPr>
        <p:spPr>
          <a:xfrm>
            <a:off x="457200" y="1905000"/>
            <a:ext cx="8229600" cy="4373563"/>
          </a:xfrm>
        </p:spPr>
        <p:txBody>
          <a:bodyPr/>
          <a:lstStyle/>
          <a:p>
            <a:pPr eaLnBrk="1" hangingPunct="1">
              <a:lnSpc>
                <a:spcPct val="80000"/>
              </a:lnSpc>
              <a:buNone/>
              <a:defRPr/>
            </a:pPr>
            <a:r>
              <a:rPr lang="en-US" dirty="0" smtClean="0"/>
              <a:t>2011 inpatient component:</a:t>
            </a:r>
          </a:p>
          <a:p>
            <a:pPr eaLnBrk="1" hangingPunct="1">
              <a:lnSpc>
                <a:spcPct val="80000"/>
              </a:lnSpc>
              <a:buNone/>
              <a:defRPr/>
            </a:pPr>
            <a:endParaRPr lang="en-US" dirty="0" smtClean="0"/>
          </a:p>
          <a:p>
            <a:pPr eaLnBrk="1" hangingPunct="1">
              <a:lnSpc>
                <a:spcPct val="80000"/>
              </a:lnSpc>
              <a:defRPr/>
            </a:pPr>
            <a:r>
              <a:rPr lang="en-US" dirty="0" smtClean="0"/>
              <a:t>Telephone induction interviews: </a:t>
            </a:r>
          </a:p>
          <a:p>
            <a:pPr lvl="1" eaLnBrk="1" hangingPunct="1">
              <a:spcBef>
                <a:spcPts val="0"/>
              </a:spcBef>
              <a:spcAft>
                <a:spcPts val="1200"/>
              </a:spcAft>
              <a:buNone/>
              <a:defRPr/>
            </a:pPr>
            <a:r>
              <a:rPr lang="en-US" dirty="0" smtClean="0"/>
              <a:t>about 2 hours</a:t>
            </a:r>
          </a:p>
          <a:p>
            <a:pPr eaLnBrk="1" hangingPunct="1">
              <a:lnSpc>
                <a:spcPct val="80000"/>
              </a:lnSpc>
              <a:defRPr/>
            </a:pPr>
            <a:r>
              <a:rPr lang="en-US" dirty="0" smtClean="0"/>
              <a:t>Facility questionnaire: </a:t>
            </a:r>
          </a:p>
          <a:p>
            <a:pPr eaLnBrk="1" hangingPunct="1">
              <a:lnSpc>
                <a:spcPct val="80000"/>
              </a:lnSpc>
              <a:spcAft>
                <a:spcPts val="1200"/>
              </a:spcAft>
              <a:buNone/>
              <a:defRPr/>
            </a:pPr>
            <a:r>
              <a:rPr lang="en-US" dirty="0" smtClean="0"/>
              <a:t>	about 2 hours</a:t>
            </a:r>
          </a:p>
          <a:p>
            <a:pPr eaLnBrk="1" hangingPunct="1">
              <a:lnSpc>
                <a:spcPct val="80000"/>
              </a:lnSpc>
              <a:defRPr/>
            </a:pPr>
            <a:r>
              <a:rPr lang="en-US" dirty="0" smtClean="0"/>
              <a:t>Transfer of UB-04 data: </a:t>
            </a:r>
          </a:p>
          <a:p>
            <a:pPr eaLnBrk="1" hangingPunct="1">
              <a:lnSpc>
                <a:spcPct val="80000"/>
              </a:lnSpc>
              <a:buNone/>
              <a:defRPr/>
            </a:pPr>
            <a:r>
              <a:rPr lang="en-US" dirty="0" smtClean="0"/>
              <a:t>	1 hour every reporting  period</a:t>
            </a:r>
          </a:p>
          <a:p>
            <a:pPr eaLnBrk="1" hangingPunct="1">
              <a:lnSpc>
                <a:spcPct val="80000"/>
              </a:lnSpc>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p:spPr>
        <p:txBody>
          <a:bodyPr/>
          <a:lstStyle/>
          <a:p>
            <a:fld id="{F24DDA7C-135F-4589-BA1F-75879B50E21A}" type="slidenum">
              <a:rPr lang="en-US"/>
              <a:pPr/>
              <a:t>23</a:t>
            </a:fld>
            <a:endParaRPr lang="en-US"/>
          </a:p>
        </p:txBody>
      </p:sp>
      <p:sp>
        <p:nvSpPr>
          <p:cNvPr id="23555" name="Rectangle 2"/>
          <p:cNvSpPr>
            <a:spLocks noGrp="1" noChangeArrowheads="1"/>
          </p:cNvSpPr>
          <p:nvPr>
            <p:ph type="body" idx="1"/>
          </p:nvPr>
        </p:nvSpPr>
        <p:spPr>
          <a:xfrm>
            <a:off x="457200" y="1905000"/>
            <a:ext cx="8229600" cy="4343400"/>
          </a:xfrm>
        </p:spPr>
        <p:txBody>
          <a:bodyPr/>
          <a:lstStyle/>
          <a:p>
            <a:pPr eaLnBrk="1" hangingPunct="1">
              <a:defRPr/>
            </a:pPr>
            <a:r>
              <a:rPr lang="en-US" sz="2800" dirty="0" smtClean="0"/>
              <a:t>We will collect patients’ personal identifiers, such as name, address, zip code, social security number, and medical record number.</a:t>
            </a:r>
          </a:p>
          <a:p>
            <a:pPr eaLnBrk="1" hangingPunct="1">
              <a:defRPr/>
            </a:pPr>
            <a:endParaRPr lang="en-US" sz="1800" dirty="0" smtClean="0"/>
          </a:p>
          <a:p>
            <a:pPr eaLnBrk="1" hangingPunct="1">
              <a:defRPr/>
            </a:pPr>
            <a:r>
              <a:rPr lang="en-US" sz="2800" dirty="0" smtClean="0"/>
              <a:t>To adhere to </a:t>
            </a:r>
            <a:r>
              <a:rPr lang="en-US" sz="2800" u="sng" dirty="0" smtClean="0"/>
              <a:t>all requirements</a:t>
            </a:r>
            <a:r>
              <a:rPr lang="en-US" sz="2800" dirty="0" smtClean="0"/>
              <a:t> of federal privacy legislation, we will provide detailed written information for your records explaining your participation in this CDC research.</a:t>
            </a:r>
          </a:p>
        </p:txBody>
      </p:sp>
      <p:sp>
        <p:nvSpPr>
          <p:cNvPr id="23556" name="Rectangle 3"/>
          <p:cNvSpPr>
            <a:spLocks noGrp="1" noChangeArrowheads="1"/>
          </p:cNvSpPr>
          <p:nvPr>
            <p:ph type="title"/>
          </p:nvPr>
        </p:nvSpPr>
        <p:spPr/>
        <p:txBody>
          <a:bodyPr/>
          <a:lstStyle/>
          <a:p>
            <a:pPr algn="ctr" eaLnBrk="1" hangingPunct="1"/>
            <a:r>
              <a:rPr lang="en-US" sz="4000" dirty="0" smtClean="0">
                <a:solidFill>
                  <a:schemeClr val="hlink"/>
                </a:solidFill>
              </a:rPr>
              <a:t>Patient identifiers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p:spPr>
        <p:txBody>
          <a:bodyPr/>
          <a:lstStyle/>
          <a:p>
            <a:fld id="{7C8E1CCE-19BC-40CF-9536-947DECE344FC}" type="slidenum">
              <a:rPr lang="en-US"/>
              <a:pPr/>
              <a:t>24</a:t>
            </a:fld>
            <a:endParaRPr lang="en-US"/>
          </a:p>
        </p:txBody>
      </p:sp>
      <p:sp>
        <p:nvSpPr>
          <p:cNvPr id="24579" name="Rectangle 2"/>
          <p:cNvSpPr>
            <a:spLocks noGrp="1" noChangeArrowheads="1"/>
          </p:cNvSpPr>
          <p:nvPr>
            <p:ph type="title"/>
          </p:nvPr>
        </p:nvSpPr>
        <p:spPr/>
        <p:txBody>
          <a:bodyPr/>
          <a:lstStyle/>
          <a:p>
            <a:pPr eaLnBrk="1" hangingPunct="1"/>
            <a:r>
              <a:rPr lang="en-US" dirty="0" smtClean="0">
                <a:solidFill>
                  <a:schemeClr val="hlink"/>
                </a:solidFill>
              </a:rPr>
              <a:t>Why do we need this identifying information?</a:t>
            </a:r>
          </a:p>
        </p:txBody>
      </p:sp>
      <p:sp>
        <p:nvSpPr>
          <p:cNvPr id="24580" name="Rectangle 3"/>
          <p:cNvSpPr>
            <a:spLocks noGrp="1" noChangeArrowheads="1"/>
          </p:cNvSpPr>
          <p:nvPr>
            <p:ph type="body" idx="1"/>
          </p:nvPr>
        </p:nvSpPr>
        <p:spPr>
          <a:xfrm>
            <a:off x="457200" y="2133600"/>
            <a:ext cx="8229600" cy="3886200"/>
          </a:xfrm>
        </p:spPr>
        <p:txBody>
          <a:bodyPr/>
          <a:lstStyle/>
          <a:p>
            <a:pPr eaLnBrk="1" hangingPunct="1">
              <a:defRPr/>
            </a:pPr>
            <a:r>
              <a:rPr lang="en-US" sz="2800" dirty="0" smtClean="0"/>
              <a:t>To aggregate patient data over time for research purposes. </a:t>
            </a:r>
          </a:p>
          <a:p>
            <a:pPr eaLnBrk="1" hangingPunct="1">
              <a:spcBef>
                <a:spcPts val="1800"/>
              </a:spcBef>
              <a:defRPr/>
            </a:pPr>
            <a:r>
              <a:rPr lang="en-US" sz="2800" dirty="0" smtClean="0"/>
              <a:t>To link to other sources of data, such as the National Death Index and Medicare and Medicaid data. </a:t>
            </a:r>
          </a:p>
          <a:p>
            <a:pPr eaLnBrk="1" hangingPunct="1">
              <a:spcBef>
                <a:spcPts val="1800"/>
              </a:spcBef>
            </a:pPr>
            <a:r>
              <a:rPr lang="en-US" sz="2800" dirty="0" smtClean="0"/>
              <a:t>To learn more about the geographic and socioeconomic factors that affect patient lives and health by connecting to Census data.</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p:spPr>
        <p:txBody>
          <a:bodyPr/>
          <a:lstStyle/>
          <a:p>
            <a:fld id="{0500C136-04DC-4D80-95E5-C8675503DD91}" type="slidenum">
              <a:rPr lang="en-US"/>
              <a:pPr/>
              <a:t>25</a:t>
            </a:fld>
            <a:endParaRPr lang="en-US"/>
          </a:p>
        </p:txBody>
      </p:sp>
      <p:sp>
        <p:nvSpPr>
          <p:cNvPr id="25603" name="Rectangle 2"/>
          <p:cNvSpPr>
            <a:spLocks noGrp="1" noChangeArrowheads="1"/>
          </p:cNvSpPr>
          <p:nvPr>
            <p:ph type="title"/>
          </p:nvPr>
        </p:nvSpPr>
        <p:spPr/>
        <p:txBody>
          <a:bodyPr/>
          <a:lstStyle/>
          <a:p>
            <a:pPr eaLnBrk="1" hangingPunct="1"/>
            <a:r>
              <a:rPr lang="en-US" sz="4000" dirty="0" smtClean="0">
                <a:solidFill>
                  <a:schemeClr val="hlink"/>
                </a:solidFill>
              </a:rPr>
              <a:t>NCHS safeguards the privacy of data</a:t>
            </a:r>
          </a:p>
        </p:txBody>
      </p:sp>
      <p:sp>
        <p:nvSpPr>
          <p:cNvPr id="25604" name="Rectangle 3"/>
          <p:cNvSpPr>
            <a:spLocks noGrp="1" noChangeArrowheads="1"/>
          </p:cNvSpPr>
          <p:nvPr>
            <p:ph type="body" idx="1"/>
          </p:nvPr>
        </p:nvSpPr>
        <p:spPr>
          <a:xfrm>
            <a:off x="381000" y="1752600"/>
            <a:ext cx="8229600" cy="4876800"/>
          </a:xfrm>
        </p:spPr>
        <p:txBody>
          <a:bodyPr/>
          <a:lstStyle/>
          <a:p>
            <a:pPr eaLnBrk="1" hangingPunct="1">
              <a:defRPr/>
            </a:pPr>
            <a:r>
              <a:rPr lang="en-US" sz="2800" dirty="0" smtClean="0"/>
              <a:t>NCHS law and other privacy laws require us to</a:t>
            </a:r>
            <a:endParaRPr lang="en-US" dirty="0" smtClean="0"/>
          </a:p>
          <a:p>
            <a:pPr lvl="1" eaLnBrk="1" hangingPunct="1">
              <a:defRPr/>
            </a:pPr>
            <a:r>
              <a:rPr lang="en-US" sz="2400" dirty="0" smtClean="0"/>
              <a:t>Maintain very </a:t>
            </a:r>
            <a:r>
              <a:rPr lang="en-US" sz="2400" b="1" dirty="0" smtClean="0"/>
              <a:t>strict</a:t>
            </a:r>
            <a:r>
              <a:rPr lang="en-US" sz="2400" dirty="0" smtClean="0"/>
              <a:t> confidentiality of facility and patient data</a:t>
            </a:r>
          </a:p>
          <a:p>
            <a:pPr lvl="1" eaLnBrk="1" hangingPunct="1">
              <a:defRPr/>
            </a:pPr>
            <a:r>
              <a:rPr lang="en-US" sz="2400" dirty="0" smtClean="0"/>
              <a:t>Follow procedures to ensure confidentiality of all</a:t>
            </a:r>
            <a:r>
              <a:rPr lang="en-US" sz="2400" b="1" dirty="0" smtClean="0"/>
              <a:t> </a:t>
            </a:r>
            <a:r>
              <a:rPr lang="en-US" sz="2400" dirty="0" smtClean="0"/>
              <a:t>provider and patient records</a:t>
            </a:r>
          </a:p>
          <a:p>
            <a:pPr eaLnBrk="1" hangingPunct="1">
              <a:spcBef>
                <a:spcPts val="1800"/>
              </a:spcBef>
              <a:defRPr/>
            </a:pPr>
            <a:r>
              <a:rPr lang="en-US" sz="2800" dirty="0" smtClean="0"/>
              <a:t>Hospitals may participate in this research while strictly adhering to the requirements of Federal privacy legislation, including HIPAA</a:t>
            </a:r>
            <a:r>
              <a:rPr lang="en-US" dirty="0" smtClean="0"/>
              <a:t>.</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p:spPr>
        <p:txBody>
          <a:bodyPr/>
          <a:lstStyle/>
          <a:p>
            <a:fld id="{7C768C41-00EF-4D6D-AE75-A9DCD9E8329C}" type="slidenum">
              <a:rPr lang="en-US"/>
              <a:pPr/>
              <a:t>26</a:t>
            </a:fld>
            <a:endParaRPr lang="en-US"/>
          </a:p>
        </p:txBody>
      </p:sp>
      <p:sp>
        <p:nvSpPr>
          <p:cNvPr id="26627" name="Rectangle 7"/>
          <p:cNvSpPr>
            <a:spLocks noGrp="1" noChangeArrowheads="1"/>
          </p:cNvSpPr>
          <p:nvPr>
            <p:ph type="title"/>
          </p:nvPr>
        </p:nvSpPr>
        <p:spPr>
          <a:xfrm>
            <a:off x="457200" y="228600"/>
            <a:ext cx="8229600" cy="1371600"/>
          </a:xfrm>
        </p:spPr>
        <p:txBody>
          <a:bodyPr/>
          <a:lstStyle/>
          <a:p>
            <a:pPr eaLnBrk="1" hangingPunct="1"/>
            <a:r>
              <a:rPr lang="en-US" sz="4000" dirty="0" smtClean="0">
                <a:solidFill>
                  <a:schemeClr val="hlink"/>
                </a:solidFill>
              </a:rPr>
              <a:t>Why should you do this?</a:t>
            </a:r>
          </a:p>
        </p:txBody>
      </p:sp>
      <p:sp>
        <p:nvSpPr>
          <p:cNvPr id="26628" name="Rectangle 8"/>
          <p:cNvSpPr>
            <a:spLocks noGrp="1" noChangeArrowheads="1"/>
          </p:cNvSpPr>
          <p:nvPr>
            <p:ph type="body" idx="1"/>
          </p:nvPr>
        </p:nvSpPr>
        <p:spPr>
          <a:xfrm>
            <a:off x="304800" y="1828800"/>
            <a:ext cx="8229600" cy="4343400"/>
          </a:xfrm>
        </p:spPr>
        <p:txBody>
          <a:bodyPr/>
          <a:lstStyle/>
          <a:p>
            <a:pPr eaLnBrk="1" hangingPunct="1">
              <a:defRPr/>
            </a:pPr>
            <a:r>
              <a:rPr lang="en-US" sz="2800" dirty="0" smtClean="0"/>
              <a:t>Data from hospitals and ambulatory surgery centers such as yours contribute to the nation’s ability to make health care policy. </a:t>
            </a:r>
          </a:p>
          <a:p>
            <a:pPr eaLnBrk="1" hangingPunct="1">
              <a:spcBef>
                <a:spcPts val="2400"/>
              </a:spcBef>
              <a:defRPr/>
            </a:pPr>
            <a:r>
              <a:rPr lang="en-US" sz="2800" dirty="0" smtClean="0"/>
              <a:t>It is important to the public health community and hospitals to continue to collect national data about people cared for in the nation’s hospitals and ambulatory surgery centers to plan for future services.</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13628772-ACDA-45F1-B6F3-3CAB62107977}" type="slidenum">
              <a:rPr lang="en-US"/>
              <a:pPr/>
              <a:t>27</a:t>
            </a:fld>
            <a:endParaRPr lang="en-US"/>
          </a:p>
        </p:txBody>
      </p:sp>
      <p:sp>
        <p:nvSpPr>
          <p:cNvPr id="27651" name="Title 1"/>
          <p:cNvSpPr>
            <a:spLocks noGrp="1"/>
          </p:cNvSpPr>
          <p:nvPr>
            <p:ph type="title"/>
          </p:nvPr>
        </p:nvSpPr>
        <p:spPr>
          <a:xfrm>
            <a:off x="457200" y="304800"/>
            <a:ext cx="8229600" cy="1371600"/>
          </a:xfrm>
        </p:spPr>
        <p:txBody>
          <a:bodyPr/>
          <a:lstStyle/>
          <a:p>
            <a:pPr eaLnBrk="1" hangingPunct="1"/>
            <a:r>
              <a:rPr lang="en-US" sz="4000" dirty="0" smtClean="0">
                <a:solidFill>
                  <a:schemeClr val="hlink"/>
                </a:solidFill>
              </a:rPr>
              <a:t>What is the next step?</a:t>
            </a:r>
          </a:p>
        </p:txBody>
      </p:sp>
      <p:sp>
        <p:nvSpPr>
          <p:cNvPr id="27652" name="Rectangle 5"/>
          <p:cNvSpPr>
            <a:spLocks noGrp="1" noChangeArrowheads="1"/>
          </p:cNvSpPr>
          <p:nvPr>
            <p:ph type="body" idx="1"/>
          </p:nvPr>
        </p:nvSpPr>
        <p:spPr>
          <a:xfrm>
            <a:off x="457200" y="1524000"/>
            <a:ext cx="8229600" cy="4525963"/>
          </a:xfrm>
        </p:spPr>
        <p:txBody>
          <a:bodyPr/>
          <a:lstStyle/>
          <a:p>
            <a:pPr eaLnBrk="1" hangingPunct="1">
              <a:lnSpc>
                <a:spcPct val="90000"/>
              </a:lnSpc>
            </a:pPr>
            <a:r>
              <a:rPr lang="en-US" dirty="0" smtClean="0"/>
              <a:t>Designate a primary contact person</a:t>
            </a:r>
          </a:p>
          <a:p>
            <a:pPr eaLnBrk="1" hangingPunct="1">
              <a:lnSpc>
                <a:spcPct val="90000"/>
              </a:lnSpc>
              <a:buFont typeface="Wingdings" pitchFamily="2" charset="2"/>
              <a:buNone/>
            </a:pPr>
            <a:endParaRPr lang="en-US" dirty="0" smtClean="0"/>
          </a:p>
          <a:p>
            <a:pPr eaLnBrk="1" hangingPunct="1">
              <a:lnSpc>
                <a:spcPct val="90000"/>
              </a:lnSpc>
            </a:pPr>
            <a:r>
              <a:rPr lang="en-US" dirty="0" smtClean="0"/>
              <a:t>The NCHS contractor will work with the primary contact and the staff he/she recommends to</a:t>
            </a:r>
          </a:p>
          <a:p>
            <a:pPr lvl="1" eaLnBrk="1" hangingPunct="1">
              <a:lnSpc>
                <a:spcPct val="90000"/>
              </a:lnSpc>
            </a:pPr>
            <a:r>
              <a:rPr lang="en-US" dirty="0" smtClean="0"/>
              <a:t>Establish procedures for electronic transmission of UB-04 claims data. </a:t>
            </a:r>
          </a:p>
          <a:p>
            <a:pPr lvl="1" eaLnBrk="1" hangingPunct="1">
              <a:lnSpc>
                <a:spcPct val="90000"/>
              </a:lnSpc>
            </a:pPr>
            <a:r>
              <a:rPr lang="en-US" dirty="0" smtClean="0"/>
              <a:t>Complete the facility questionnaire</a:t>
            </a:r>
          </a:p>
          <a:p>
            <a:pPr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6C5D7961-08C4-4D95-A46D-B525398A1C3B}" type="slidenum">
              <a:rPr lang="en-US"/>
              <a:pPr/>
              <a:t>28</a:t>
            </a:fld>
            <a:endParaRPr lang="en-US"/>
          </a:p>
        </p:txBody>
      </p:sp>
      <p:sp>
        <p:nvSpPr>
          <p:cNvPr id="28675" name="Rectangle 2"/>
          <p:cNvSpPr>
            <a:spLocks noGrp="1" noChangeArrowheads="1"/>
          </p:cNvSpPr>
          <p:nvPr>
            <p:ph type="title"/>
          </p:nvPr>
        </p:nvSpPr>
        <p:spPr>
          <a:xfrm>
            <a:off x="533400" y="381000"/>
            <a:ext cx="8229600" cy="1600200"/>
          </a:xfrm>
        </p:spPr>
        <p:txBody>
          <a:bodyPr/>
          <a:lstStyle/>
          <a:p>
            <a:pPr eaLnBrk="1" hangingPunct="1"/>
            <a:r>
              <a:rPr lang="en-US" sz="4800" dirty="0" smtClean="0">
                <a:solidFill>
                  <a:schemeClr val="hlink"/>
                </a:solidFill>
              </a:rPr>
              <a:t>Questions</a:t>
            </a:r>
          </a:p>
        </p:txBody>
      </p:sp>
      <p:sp>
        <p:nvSpPr>
          <p:cNvPr id="28676" name="Rectangle 3"/>
          <p:cNvSpPr>
            <a:spLocks noGrp="1" noChangeArrowheads="1"/>
          </p:cNvSpPr>
          <p:nvPr>
            <p:ph type="body" idx="1"/>
          </p:nvPr>
        </p:nvSpPr>
        <p:spPr>
          <a:xfrm>
            <a:off x="2362200" y="3505200"/>
            <a:ext cx="5867400" cy="3352800"/>
          </a:xfrm>
        </p:spPr>
        <p:txBody>
          <a:bodyPr/>
          <a:lstStyle/>
          <a:p>
            <a:pPr eaLnBrk="1" hangingPunct="1"/>
            <a:endParaRPr lang="en-US" sz="3600"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pic>
        <p:nvPicPr>
          <p:cNvPr id="28677" name="Picture 5" descr="picture of a blue question mark"/>
          <p:cNvPicPr>
            <a:picLocks noChangeAspect="1" noChangeArrowheads="1"/>
          </p:cNvPicPr>
          <p:nvPr/>
        </p:nvPicPr>
        <p:blipFill>
          <a:blip r:embed="rId3" cstate="print"/>
          <a:srcRect/>
          <a:stretch>
            <a:fillRect/>
          </a:stretch>
        </p:blipFill>
        <p:spPr bwMode="auto">
          <a:xfrm>
            <a:off x="2895600" y="1981200"/>
            <a:ext cx="3352800"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sz="4800" b="1" i="1" dirty="0" smtClean="0">
                <a:solidFill>
                  <a:schemeClr val="hlink"/>
                </a:solidFill>
                <a:latin typeface="Verdana" pitchFamily="34" charset="0"/>
              </a:rPr>
              <a:t>Thank you so much!</a:t>
            </a:r>
            <a:endParaRPr lang="en-US" sz="3600" b="1" i="1" dirty="0" smtClean="0">
              <a:solidFill>
                <a:schemeClr val="hlink"/>
              </a:solidFill>
              <a:latin typeface="Verdana" pitchFamily="34" charset="0"/>
            </a:endParaRPr>
          </a:p>
        </p:txBody>
      </p:sp>
      <p:sp>
        <p:nvSpPr>
          <p:cNvPr id="13" name="Content Placeholder 12"/>
          <p:cNvSpPr>
            <a:spLocks noGrp="1"/>
          </p:cNvSpPr>
          <p:nvPr>
            <p:ph idx="1"/>
          </p:nvPr>
        </p:nvSpPr>
        <p:spPr>
          <a:xfrm>
            <a:off x="4114800" y="1981200"/>
            <a:ext cx="4191000" cy="2667000"/>
          </a:xfrm>
        </p:spPr>
        <p:txBody>
          <a:bodyPr/>
          <a:lstStyle/>
          <a:p>
            <a:pPr>
              <a:buNone/>
            </a:pPr>
            <a:r>
              <a:rPr lang="en-US" sz="3600" i="1" dirty="0" smtClean="0">
                <a:latin typeface="Verdana" pitchFamily="34" charset="0"/>
              </a:rPr>
              <a:t>Hope we can count on you!</a:t>
            </a:r>
          </a:p>
          <a:p>
            <a:pPr>
              <a:buNone/>
            </a:pPr>
            <a:endParaRPr lang="en-US" dirty="0"/>
          </a:p>
        </p:txBody>
      </p:sp>
      <p:sp>
        <p:nvSpPr>
          <p:cNvPr id="29698" name="Slide Number Placeholder 4"/>
          <p:cNvSpPr>
            <a:spLocks noGrp="1"/>
          </p:cNvSpPr>
          <p:nvPr>
            <p:ph type="sldNum" sz="quarter" idx="11"/>
          </p:nvPr>
        </p:nvSpPr>
        <p:spPr>
          <a:noFill/>
        </p:spPr>
        <p:txBody>
          <a:bodyPr/>
          <a:lstStyle/>
          <a:p>
            <a:fld id="{C3053F86-E1FF-4541-B81A-1E012126F9ED}" type="slidenum">
              <a:rPr lang="en-US"/>
              <a:pPr/>
              <a:t>29</a:t>
            </a:fld>
            <a:endParaRPr lang="en-US"/>
          </a:p>
        </p:txBody>
      </p:sp>
      <p:sp>
        <p:nvSpPr>
          <p:cNvPr id="29700" name="Text Box 3"/>
          <p:cNvSpPr txBox="1">
            <a:spLocks noChangeArrowheads="1"/>
          </p:cNvSpPr>
          <p:nvPr/>
        </p:nvSpPr>
        <p:spPr bwMode="auto">
          <a:xfrm>
            <a:off x="1660525" y="3008313"/>
            <a:ext cx="184150" cy="366712"/>
          </a:xfrm>
          <a:prstGeom prst="rect">
            <a:avLst/>
          </a:prstGeom>
          <a:noFill/>
          <a:ln w="9525">
            <a:noFill/>
            <a:miter lim="800000"/>
            <a:headEnd/>
            <a:tailEnd/>
          </a:ln>
        </p:spPr>
        <p:txBody>
          <a:bodyPr wrap="none">
            <a:spAutoFit/>
          </a:bodyPr>
          <a:lstStyle/>
          <a:p>
            <a:endParaRPr lang="en-US"/>
          </a:p>
        </p:txBody>
      </p:sp>
      <p:pic>
        <p:nvPicPr>
          <p:cNvPr id="29701" name="Picture 5" descr="graphic of a man holding a clipboard and pencil"/>
          <p:cNvPicPr>
            <a:picLocks noChangeAspect="1" noChangeArrowheads="1"/>
          </p:cNvPicPr>
          <p:nvPr/>
        </p:nvPicPr>
        <p:blipFill>
          <a:blip r:embed="rId3" cstate="print"/>
          <a:srcRect/>
          <a:stretch>
            <a:fillRect/>
          </a:stretch>
        </p:blipFill>
        <p:spPr bwMode="auto">
          <a:xfrm>
            <a:off x="1217613" y="1981200"/>
            <a:ext cx="2135187" cy="2590800"/>
          </a:xfrm>
          <a:prstGeom prst="rect">
            <a:avLst/>
          </a:prstGeom>
          <a:noFill/>
          <a:ln w="9525">
            <a:noFill/>
            <a:miter lim="800000"/>
            <a:headEnd/>
            <a:tailEnd/>
          </a:ln>
        </p:spPr>
      </p:pic>
      <p:sp>
        <p:nvSpPr>
          <p:cNvPr id="29702" name="Text Box 6"/>
          <p:cNvSpPr txBox="1">
            <a:spLocks noChangeArrowheads="1"/>
          </p:cNvSpPr>
          <p:nvPr/>
        </p:nvSpPr>
        <p:spPr bwMode="auto">
          <a:xfrm>
            <a:off x="822325" y="59864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sp>
        <p:nvSpPr>
          <p:cNvPr id="29703" name="Text Box 8"/>
          <p:cNvSpPr txBox="1">
            <a:spLocks noChangeArrowheads="1"/>
          </p:cNvSpPr>
          <p:nvPr/>
        </p:nvSpPr>
        <p:spPr bwMode="auto">
          <a:xfrm>
            <a:off x="7756525" y="62150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sp>
        <p:nvSpPr>
          <p:cNvPr id="29704" name="Text Box 10"/>
          <p:cNvSpPr txBox="1">
            <a:spLocks noChangeArrowheads="1"/>
          </p:cNvSpPr>
          <p:nvPr/>
        </p:nvSpPr>
        <p:spPr bwMode="auto">
          <a:xfrm>
            <a:off x="593725" y="5910263"/>
            <a:ext cx="184150" cy="366712"/>
          </a:xfrm>
          <a:prstGeom prst="rect">
            <a:avLst/>
          </a:prstGeom>
          <a:noFill/>
          <a:ln w="9525">
            <a:noFill/>
            <a:miter lim="800000"/>
            <a:headEnd/>
            <a:tailEnd/>
          </a:ln>
        </p:spPr>
        <p:txBody>
          <a:bodyPr wrap="none">
            <a:spAutoFit/>
          </a:bodyPr>
          <a:lstStyle/>
          <a:p>
            <a:endParaRPr lang="en-US">
              <a:latin typeface="Wide Latin" pitchFamily="18" charset="0"/>
            </a:endParaRPr>
          </a:p>
        </p:txBody>
      </p:sp>
      <p:pic>
        <p:nvPicPr>
          <p:cNvPr id="29705" name="Picture 12" descr="Centers for Disease Control and Prevention logo"/>
          <p:cNvPicPr>
            <a:picLocks noChangeAspect="1" noChangeArrowheads="1"/>
          </p:cNvPicPr>
          <p:nvPr/>
        </p:nvPicPr>
        <p:blipFill>
          <a:blip r:embed="rId4" cstate="print"/>
          <a:srcRect/>
          <a:stretch>
            <a:fillRect/>
          </a:stretch>
        </p:blipFill>
        <p:spPr bwMode="auto">
          <a:xfrm>
            <a:off x="5029200" y="5334000"/>
            <a:ext cx="1143000" cy="735013"/>
          </a:xfrm>
          <a:prstGeom prst="rect">
            <a:avLst/>
          </a:prstGeom>
          <a:noFill/>
          <a:ln w="9525">
            <a:noFill/>
            <a:miter lim="800000"/>
            <a:headEnd/>
            <a:tailEnd/>
          </a:ln>
        </p:spPr>
      </p:pic>
      <p:pic>
        <p:nvPicPr>
          <p:cNvPr id="29706" name="Picture 13" descr="Health and Human Services logo"/>
          <p:cNvPicPr>
            <a:picLocks noChangeAspect="1" noChangeArrowheads="1"/>
          </p:cNvPicPr>
          <p:nvPr/>
        </p:nvPicPr>
        <p:blipFill>
          <a:blip r:embed="rId5" cstate="print"/>
          <a:srcRect/>
          <a:stretch>
            <a:fillRect/>
          </a:stretch>
        </p:blipFill>
        <p:spPr bwMode="auto">
          <a:xfrm>
            <a:off x="2590800" y="5105400"/>
            <a:ext cx="981075" cy="99060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B75B8B6C-3688-472B-83F0-D74E24FA5D72}" type="slidenum">
              <a:rPr lang="en-US"/>
              <a:pPr/>
              <a:t>3</a:t>
            </a:fld>
            <a:endParaRPr lang="en-US"/>
          </a:p>
        </p:txBody>
      </p:sp>
      <p:sp>
        <p:nvSpPr>
          <p:cNvPr id="8195" name="Rectangle 3"/>
          <p:cNvSpPr>
            <a:spLocks noGrp="1" noChangeArrowheads="1"/>
          </p:cNvSpPr>
          <p:nvPr>
            <p:ph type="body" idx="1"/>
          </p:nvPr>
        </p:nvSpPr>
        <p:spPr>
          <a:xfrm>
            <a:off x="457200" y="2020888"/>
            <a:ext cx="8229600" cy="3362325"/>
          </a:xfrm>
        </p:spPr>
        <p:txBody>
          <a:bodyPr/>
          <a:lstStyle/>
          <a:p>
            <a:pPr eaLnBrk="1" hangingPunct="1">
              <a:spcBef>
                <a:spcPct val="0"/>
              </a:spcBef>
              <a:buFont typeface="Wingdings" pitchFamily="2" charset="2"/>
              <a:buNone/>
            </a:pPr>
            <a:r>
              <a:rPr lang="en-US" dirty="0" smtClean="0"/>
              <a:t>	We are the part of CDC, which monitors the health of the Nation by providing data on:</a:t>
            </a:r>
          </a:p>
          <a:p>
            <a:pPr lvl="1" eaLnBrk="1" hangingPunct="1">
              <a:buClr>
                <a:schemeClr val="bg2"/>
              </a:buClr>
              <a:buSzPct val="75000"/>
              <a:buFont typeface="Wingdings" pitchFamily="2" charset="2"/>
              <a:buChar char="n"/>
            </a:pPr>
            <a:r>
              <a:rPr lang="en-US" sz="3200" dirty="0" smtClean="0"/>
              <a:t>Health care trends</a:t>
            </a:r>
          </a:p>
          <a:p>
            <a:pPr lvl="1" eaLnBrk="1" hangingPunct="1">
              <a:buClr>
                <a:schemeClr val="bg2"/>
              </a:buClr>
              <a:buSzPct val="75000"/>
              <a:buFont typeface="Wingdings" pitchFamily="2" charset="2"/>
              <a:buChar char="n"/>
            </a:pPr>
            <a:r>
              <a:rPr lang="en-US" sz="3200" dirty="0" smtClean="0"/>
              <a:t>Health status of the population</a:t>
            </a:r>
          </a:p>
          <a:p>
            <a:pPr lvl="1" eaLnBrk="1" hangingPunct="1">
              <a:buClr>
                <a:schemeClr val="bg2"/>
              </a:buClr>
              <a:buSzPct val="75000"/>
              <a:buFont typeface="Wingdings" pitchFamily="2" charset="2"/>
              <a:buChar char="n"/>
            </a:pPr>
            <a:r>
              <a:rPr lang="en-US" sz="3200" dirty="0" smtClean="0"/>
              <a:t>Impact of health policy decisions and programs</a:t>
            </a:r>
          </a:p>
        </p:txBody>
      </p:sp>
      <p:pic>
        <p:nvPicPr>
          <p:cNvPr id="8196" name="Picture 14" descr="picture of several different people at bottom of slide"/>
          <p:cNvPicPr>
            <a:picLocks noChangeAspect="1" noChangeArrowheads="1"/>
          </p:cNvPicPr>
          <p:nvPr/>
        </p:nvPicPr>
        <p:blipFill>
          <a:blip r:embed="rId3" cstate="print"/>
          <a:srcRect/>
          <a:stretch>
            <a:fillRect/>
          </a:stretch>
        </p:blipFill>
        <p:spPr bwMode="auto">
          <a:xfrm>
            <a:off x="0" y="5943600"/>
            <a:ext cx="9144000" cy="942975"/>
          </a:xfrm>
          <a:prstGeom prst="rect">
            <a:avLst/>
          </a:prstGeom>
          <a:noFill/>
          <a:ln w="9525">
            <a:noFill/>
            <a:miter lim="800000"/>
            <a:headEnd/>
            <a:tailEnd/>
          </a:ln>
        </p:spPr>
      </p:pic>
      <p:sp>
        <p:nvSpPr>
          <p:cNvPr id="8197" name="Rectangle 15"/>
          <p:cNvSpPr>
            <a:spLocks noGrp="1" noChangeArrowheads="1"/>
          </p:cNvSpPr>
          <p:nvPr>
            <p:ph type="title"/>
          </p:nvPr>
        </p:nvSpPr>
        <p:spPr/>
        <p:txBody>
          <a:bodyPr/>
          <a:lstStyle/>
          <a:p>
            <a:pPr eaLnBrk="1" hangingPunct="1"/>
            <a:r>
              <a:rPr lang="en-US" sz="4000" dirty="0" smtClean="0">
                <a:solidFill>
                  <a:schemeClr val="hlink"/>
                </a:solidFill>
              </a:rPr>
              <a:t>What is the National Center for </a:t>
            </a:r>
            <a:br>
              <a:rPr lang="en-US" sz="4000" dirty="0" smtClean="0">
                <a:solidFill>
                  <a:schemeClr val="hlink"/>
                </a:solidFill>
              </a:rPr>
            </a:br>
            <a:r>
              <a:rPr lang="en-US" sz="4000" dirty="0" smtClean="0">
                <a:solidFill>
                  <a:schemeClr val="hlink"/>
                </a:solidFill>
              </a:rPr>
              <a:t>Health Statistics?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1EC4258B-E1E3-4B27-BED0-BC110101AD3E}" type="slidenum">
              <a:rPr lang="en-US"/>
              <a:pPr/>
              <a:t>30</a:t>
            </a:fld>
            <a:endParaRPr lang="en-US"/>
          </a:p>
        </p:txBody>
      </p:sp>
      <p:sp>
        <p:nvSpPr>
          <p:cNvPr id="30723" name="Rectangle 2"/>
          <p:cNvSpPr>
            <a:spLocks noGrp="1" noChangeArrowheads="1"/>
          </p:cNvSpPr>
          <p:nvPr>
            <p:ph type="title"/>
          </p:nvPr>
        </p:nvSpPr>
        <p:spPr>
          <a:xfrm>
            <a:off x="457200" y="2971800"/>
            <a:ext cx="8229600" cy="1371600"/>
          </a:xfrm>
        </p:spPr>
        <p:txBody>
          <a:bodyPr/>
          <a:lstStyle/>
          <a:p>
            <a:pPr eaLnBrk="1" hangingPunct="1">
              <a:lnSpc>
                <a:spcPct val="80000"/>
              </a:lnSpc>
            </a:pPr>
            <a:r>
              <a:rPr lang="en-US" sz="2000" b="1" dirty="0" smtClean="0"/>
              <a:t>Notice </a:t>
            </a:r>
            <a:r>
              <a:rPr lang="en-US" sz="2000" dirty="0" smtClean="0"/>
              <a:t>- Public reporting burden for this collection of information is estimated to average 1 hour per response, including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burden to: CDC/ATSDR Reports Clearance Officer; 1600 Clifton Road, MS D-74, Atlanta, GA 30333, ATTN: PRA (0920-0212).</a:t>
            </a:r>
            <a:br>
              <a:rPr lang="en-US" sz="2000" dirty="0" smtClean="0"/>
            </a:br>
            <a:r>
              <a:rPr lang="en-US" sz="2000" dirty="0" smtClean="0"/>
              <a:t/>
            </a:r>
            <a:br>
              <a:rPr lang="en-US" sz="2000" dirty="0" smtClean="0"/>
            </a:br>
            <a:r>
              <a:rPr lang="en-US" sz="2000" dirty="0" smtClean="0"/>
              <a:t/>
            </a:r>
            <a:br>
              <a:rPr lang="en-US" sz="2000" dirty="0" smtClean="0"/>
            </a:br>
            <a:r>
              <a:rPr lang="en-US" sz="2000" b="1" dirty="0" smtClean="0"/>
              <a:t>Assurances of Confidentiality</a:t>
            </a:r>
            <a:r>
              <a:rPr lang="en-US" sz="2000" dirty="0" smtClean="0"/>
              <a:t> –All information which would permit identification of any individual, a practice, or an establishment will be held confidential, will be used only by NCHS staff, contractors, and agents only when required and with necessary controls, and will not be disclosed or released to other persons without the consent of the individual or the establishment in accordance with section 308(d) of the Public Health Service Act (42 USC 242m) and the Confidential Information Protection and Statistical Efficiency Act (PL-107-347).</a:t>
            </a: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hlink"/>
                </a:solidFill>
              </a:rPr>
              <a:t>NCHS gathers data in many health care settings</a:t>
            </a:r>
            <a:endParaRPr lang="en-US" dirty="0"/>
          </a:p>
        </p:txBody>
      </p:sp>
      <p:sp>
        <p:nvSpPr>
          <p:cNvPr id="3" name="Content Placeholder 2"/>
          <p:cNvSpPr>
            <a:spLocks noGrp="1"/>
          </p:cNvSpPr>
          <p:nvPr>
            <p:ph idx="1"/>
          </p:nvPr>
        </p:nvSpPr>
        <p:spPr>
          <a:xfrm>
            <a:off x="304800" y="1981200"/>
            <a:ext cx="8610600" cy="3886200"/>
          </a:xfrm>
        </p:spPr>
        <p:txBody>
          <a:bodyPr/>
          <a:lstStyle/>
          <a:p>
            <a:pPr marL="508000" indent="-446088" eaLnBrk="1" hangingPunct="1">
              <a:lnSpc>
                <a:spcPct val="90000"/>
              </a:lnSpc>
              <a:defRPr/>
            </a:pPr>
            <a:r>
              <a:rPr lang="en-US" sz="2800" b="1" dirty="0" smtClean="0">
                <a:solidFill>
                  <a:schemeClr val="accent1"/>
                </a:solidFill>
              </a:rPr>
              <a:t>Inpatient settings</a:t>
            </a:r>
            <a:r>
              <a:rPr lang="en-US" sz="2800" b="1" dirty="0" smtClean="0">
                <a:solidFill>
                  <a:schemeClr val="hlink"/>
                </a:solidFill>
              </a:rPr>
              <a:t> </a:t>
            </a:r>
          </a:p>
          <a:p>
            <a:pPr marL="1247775" lvl="1" indent="-384175" eaLnBrk="1" hangingPunct="1">
              <a:lnSpc>
                <a:spcPct val="90000"/>
              </a:lnSpc>
              <a:buNone/>
              <a:defRPr/>
            </a:pPr>
            <a:r>
              <a:rPr lang="en-US" sz="2400" b="1" dirty="0" smtClean="0">
                <a:solidFill>
                  <a:schemeClr val="hlink"/>
                </a:solidFill>
              </a:rPr>
              <a:t>National Hospital Care Survey (NHCS) starting 2011</a:t>
            </a:r>
          </a:p>
          <a:p>
            <a:pPr marL="508000" indent="-446088" eaLnBrk="1" hangingPunct="1">
              <a:lnSpc>
                <a:spcPct val="90000"/>
              </a:lnSpc>
              <a:defRPr/>
            </a:pPr>
            <a:r>
              <a:rPr lang="en-US" sz="2400" dirty="0" smtClean="0"/>
              <a:t>Ambulatory care settings</a:t>
            </a:r>
          </a:p>
          <a:p>
            <a:pPr marL="908050" lvl="1" indent="-446088" eaLnBrk="1" hangingPunct="1">
              <a:lnSpc>
                <a:spcPct val="90000"/>
              </a:lnSpc>
              <a:defRPr/>
            </a:pPr>
            <a:r>
              <a:rPr lang="en-US" sz="2400" dirty="0" smtClean="0"/>
              <a:t>Emergency departments (EDs)</a:t>
            </a:r>
          </a:p>
          <a:p>
            <a:pPr marL="908050" lvl="1" indent="-446088" eaLnBrk="1" hangingPunct="1">
              <a:lnSpc>
                <a:spcPct val="90000"/>
              </a:lnSpc>
              <a:defRPr/>
            </a:pPr>
            <a:r>
              <a:rPr lang="en-US" sz="2400" dirty="0" smtClean="0"/>
              <a:t>Outpatient departments in hospitals (OPDs)</a:t>
            </a:r>
          </a:p>
          <a:p>
            <a:pPr marL="908050" lvl="1" indent="-446088" eaLnBrk="1" hangingPunct="1">
              <a:lnSpc>
                <a:spcPct val="90000"/>
              </a:lnSpc>
              <a:defRPr/>
            </a:pPr>
            <a:r>
              <a:rPr lang="en-US" sz="2400" dirty="0" smtClean="0"/>
              <a:t>Ambulatory surgery centers (ASCs)</a:t>
            </a:r>
          </a:p>
          <a:p>
            <a:pPr marL="508000" indent="-446088" eaLnBrk="1" hangingPunct="1">
              <a:lnSpc>
                <a:spcPct val="90000"/>
              </a:lnSpc>
              <a:defRPr/>
            </a:pPr>
            <a:r>
              <a:rPr lang="en-US" sz="2400" dirty="0" smtClean="0"/>
              <a:t>Doctors’ offices </a:t>
            </a:r>
          </a:p>
          <a:p>
            <a:pPr marL="508000" indent="-446088" eaLnBrk="1" hangingPunct="1">
              <a:lnSpc>
                <a:spcPct val="90000"/>
              </a:lnSpc>
              <a:defRPr/>
            </a:pPr>
            <a:r>
              <a:rPr lang="en-US" sz="2400" dirty="0" smtClean="0"/>
              <a:t>Nursing homes</a:t>
            </a:r>
          </a:p>
          <a:p>
            <a:pPr marL="508000" indent="-446088" eaLnBrk="1" hangingPunct="1">
              <a:lnSpc>
                <a:spcPct val="90000"/>
              </a:lnSpc>
              <a:defRPr/>
            </a:pPr>
            <a:r>
              <a:rPr lang="en-US" sz="2400" dirty="0" smtClean="0"/>
              <a:t>Home health care agencies</a:t>
            </a:r>
          </a:p>
          <a:p>
            <a:pPr marL="508000" indent="-446088" eaLnBrk="1" hangingPunct="1">
              <a:lnSpc>
                <a:spcPct val="90000"/>
              </a:lnSpc>
              <a:defRPr/>
            </a:pPr>
            <a:r>
              <a:rPr lang="en-US" sz="2400" dirty="0" smtClean="0"/>
              <a:t>Hospices</a:t>
            </a:r>
          </a:p>
          <a:p>
            <a:pPr marL="508000" indent="-446088" eaLnBrk="1" hangingPunct="1">
              <a:lnSpc>
                <a:spcPct val="90000"/>
              </a:lnSpc>
              <a:defRPr/>
            </a:pPr>
            <a:r>
              <a:rPr lang="en-US" sz="2400" dirty="0" smtClean="0"/>
              <a:t>Residential care facilities</a:t>
            </a:r>
          </a:p>
          <a:p>
            <a:pPr>
              <a:buNone/>
            </a:pPr>
            <a:endParaRPr lang="en-US" dirty="0"/>
          </a:p>
        </p:txBody>
      </p:sp>
      <p:sp>
        <p:nvSpPr>
          <p:cNvPr id="4" name="Slide Number Placeholder 3"/>
          <p:cNvSpPr>
            <a:spLocks noGrp="1"/>
          </p:cNvSpPr>
          <p:nvPr>
            <p:ph type="sldNum" sz="quarter" idx="11"/>
          </p:nvPr>
        </p:nvSpPr>
        <p:spPr/>
        <p:txBody>
          <a:bodyPr/>
          <a:lstStyle/>
          <a:p>
            <a:pPr>
              <a:defRPr/>
            </a:pPr>
            <a:fld id="{646DC526-B0E4-4381-B300-2E67AEF3DF97}" type="slidenum">
              <a:rPr lang="en-US" smtClean="0"/>
              <a:pPr>
                <a:defRPr/>
              </a:pPr>
              <a:t>4</a:t>
            </a:fld>
            <a:endParaRPr lang="en-US"/>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7200" y="3276600"/>
            <a:ext cx="56388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solidFill>
                  <a:schemeClr val="hlink"/>
                </a:solidFill>
              </a:rPr>
              <a:t>NCHS gathers data in many health care settings</a:t>
            </a:r>
            <a:endParaRPr lang="en-US" dirty="0"/>
          </a:p>
        </p:txBody>
      </p:sp>
      <p:sp>
        <p:nvSpPr>
          <p:cNvPr id="3" name="Content Placeholder 2"/>
          <p:cNvSpPr>
            <a:spLocks noGrp="1"/>
          </p:cNvSpPr>
          <p:nvPr>
            <p:ph idx="1"/>
          </p:nvPr>
        </p:nvSpPr>
        <p:spPr>
          <a:xfrm>
            <a:off x="457200" y="1981200"/>
            <a:ext cx="6705600" cy="3886200"/>
          </a:xfrm>
          <a:noFill/>
        </p:spPr>
        <p:txBody>
          <a:bodyPr/>
          <a:lstStyle/>
          <a:p>
            <a:pPr marL="508000" indent="-446088" eaLnBrk="1" hangingPunct="1">
              <a:lnSpc>
                <a:spcPct val="90000"/>
              </a:lnSpc>
            </a:pPr>
            <a:r>
              <a:rPr lang="en-US" sz="2800" b="1" dirty="0" smtClean="0">
                <a:solidFill>
                  <a:schemeClr val="hlink"/>
                </a:solidFill>
              </a:rPr>
              <a:t>Inpatient settings </a:t>
            </a:r>
          </a:p>
          <a:p>
            <a:pPr marL="1247775" lvl="1" indent="-384175" eaLnBrk="1" hangingPunct="1">
              <a:lnSpc>
                <a:spcPct val="90000"/>
              </a:lnSpc>
              <a:buNone/>
            </a:pPr>
            <a:r>
              <a:rPr lang="en-US" sz="2400" b="1" dirty="0" smtClean="0">
                <a:solidFill>
                  <a:srgbClr val="0000FF"/>
                </a:solidFill>
              </a:rPr>
              <a:t>National Hospital Care Survey (NHCS)</a:t>
            </a:r>
          </a:p>
          <a:p>
            <a:pPr marL="508000" indent="-446088" eaLnBrk="1" hangingPunct="1">
              <a:lnSpc>
                <a:spcPct val="90000"/>
              </a:lnSpc>
            </a:pPr>
            <a:r>
              <a:rPr lang="en-US" sz="2800" b="1" dirty="0" smtClean="0">
                <a:solidFill>
                  <a:schemeClr val="hlink"/>
                </a:solidFill>
              </a:rPr>
              <a:t>Ambulatory </a:t>
            </a:r>
            <a:r>
              <a:rPr lang="en-US" sz="2800" b="1" dirty="0" smtClean="0">
                <a:solidFill>
                  <a:schemeClr val="accent2">
                    <a:lumMod val="75000"/>
                  </a:schemeClr>
                </a:solidFill>
              </a:rPr>
              <a:t>care</a:t>
            </a:r>
            <a:r>
              <a:rPr lang="en-US" sz="2800" b="1" dirty="0" smtClean="0">
                <a:solidFill>
                  <a:schemeClr val="hlink"/>
                </a:solidFill>
              </a:rPr>
              <a:t> settings</a:t>
            </a:r>
          </a:p>
          <a:p>
            <a:pPr marL="908050" lvl="1" indent="-446088" eaLnBrk="1" hangingPunct="1">
              <a:lnSpc>
                <a:spcPct val="90000"/>
              </a:lnSpc>
            </a:pPr>
            <a:r>
              <a:rPr lang="en-US" sz="2000" dirty="0" smtClean="0">
                <a:solidFill>
                  <a:schemeClr val="accent2">
                    <a:lumMod val="75000"/>
                  </a:schemeClr>
                </a:solidFill>
              </a:rPr>
              <a:t>Emergency departments</a:t>
            </a:r>
          </a:p>
          <a:p>
            <a:pPr marL="908050" lvl="1" indent="-446088" eaLnBrk="1" hangingPunct="1">
              <a:lnSpc>
                <a:spcPct val="90000"/>
              </a:lnSpc>
            </a:pPr>
            <a:r>
              <a:rPr lang="en-US" sz="2000" dirty="0" smtClean="0">
                <a:solidFill>
                  <a:schemeClr val="accent2">
                    <a:lumMod val="75000"/>
                  </a:schemeClr>
                </a:solidFill>
              </a:rPr>
              <a:t>Outpatient departments in hospitals</a:t>
            </a:r>
          </a:p>
          <a:p>
            <a:pPr marL="908050" lvl="1" indent="-446088" eaLnBrk="1" hangingPunct="1">
              <a:lnSpc>
                <a:spcPct val="90000"/>
              </a:lnSpc>
            </a:pPr>
            <a:r>
              <a:rPr lang="en-US" sz="2000" dirty="0" smtClean="0">
                <a:solidFill>
                  <a:schemeClr val="accent2">
                    <a:lumMod val="75000"/>
                  </a:schemeClr>
                </a:solidFill>
              </a:rPr>
              <a:t>Ambulatory surgery centers</a:t>
            </a:r>
          </a:p>
          <a:p>
            <a:pPr marL="508000" indent="-446088" eaLnBrk="1" hangingPunct="1">
              <a:lnSpc>
                <a:spcPct val="90000"/>
              </a:lnSpc>
            </a:pPr>
            <a:r>
              <a:rPr lang="en-US" sz="2400" dirty="0" smtClean="0"/>
              <a:t>Doctors’ offices </a:t>
            </a:r>
          </a:p>
          <a:p>
            <a:pPr marL="508000" indent="-446088" eaLnBrk="1" hangingPunct="1">
              <a:lnSpc>
                <a:spcPct val="90000"/>
              </a:lnSpc>
            </a:pPr>
            <a:r>
              <a:rPr lang="en-US" sz="2400" dirty="0" smtClean="0"/>
              <a:t>Nursing homes</a:t>
            </a:r>
          </a:p>
          <a:p>
            <a:pPr marL="508000" indent="-446088" eaLnBrk="1" hangingPunct="1">
              <a:lnSpc>
                <a:spcPct val="90000"/>
              </a:lnSpc>
            </a:pPr>
            <a:r>
              <a:rPr lang="en-US" sz="2400" dirty="0" smtClean="0"/>
              <a:t>Home health care agencies</a:t>
            </a:r>
          </a:p>
          <a:p>
            <a:pPr marL="508000" indent="-446088" eaLnBrk="1" hangingPunct="1">
              <a:lnSpc>
                <a:spcPct val="90000"/>
              </a:lnSpc>
            </a:pPr>
            <a:r>
              <a:rPr lang="en-US" sz="2400" dirty="0" smtClean="0"/>
              <a:t>Hospices</a:t>
            </a:r>
          </a:p>
          <a:p>
            <a:pPr marL="508000" indent="-446088" eaLnBrk="1" hangingPunct="1">
              <a:lnSpc>
                <a:spcPct val="90000"/>
              </a:lnSpc>
            </a:pPr>
            <a:r>
              <a:rPr lang="en-US" sz="2400" dirty="0" smtClean="0"/>
              <a:t>Residential care facilities</a:t>
            </a:r>
          </a:p>
          <a:p>
            <a:pPr>
              <a:buNone/>
            </a:pPr>
            <a:endParaRPr lang="en-US" dirty="0"/>
          </a:p>
        </p:txBody>
      </p:sp>
      <p:sp>
        <p:nvSpPr>
          <p:cNvPr id="4" name="Slide Number Placeholder 3"/>
          <p:cNvSpPr>
            <a:spLocks noGrp="1"/>
          </p:cNvSpPr>
          <p:nvPr>
            <p:ph type="sldNum" sz="quarter" idx="11"/>
          </p:nvPr>
        </p:nvSpPr>
        <p:spPr/>
        <p:txBody>
          <a:bodyPr/>
          <a:lstStyle/>
          <a:p>
            <a:pPr>
              <a:defRPr/>
            </a:pPr>
            <a:fld id="{646DC526-B0E4-4381-B300-2E67AEF3DF97}" type="slidenum">
              <a:rPr lang="en-US" smtClean="0"/>
              <a:pPr>
                <a:defRPr/>
              </a:pPr>
              <a:t>5</a:t>
            </a:fld>
            <a:endParaRPr lang="en-US"/>
          </a:p>
        </p:txBody>
      </p:sp>
      <p:sp>
        <p:nvSpPr>
          <p:cNvPr id="8" name="TextBox 7"/>
          <p:cNvSpPr txBox="1"/>
          <p:nvPr/>
        </p:nvSpPr>
        <p:spPr>
          <a:xfrm>
            <a:off x="6096000" y="3352800"/>
            <a:ext cx="2743200" cy="1200329"/>
          </a:xfrm>
          <a:prstGeom prst="rect">
            <a:avLst/>
          </a:prstGeom>
          <a:noFill/>
        </p:spPr>
        <p:txBody>
          <a:bodyPr wrap="square" rtlCol="0">
            <a:spAutoFit/>
          </a:bodyPr>
          <a:lstStyle/>
          <a:p>
            <a:pPr algn="ctr"/>
            <a:r>
              <a:rPr lang="en-US" sz="2400" b="1" dirty="0" smtClean="0">
                <a:solidFill>
                  <a:srgbClr val="0000FF"/>
                </a:solidFill>
                <a:latin typeface="+mn-lt"/>
                <a:cs typeface="+mn-cs"/>
              </a:rPr>
              <a:t>Starting in 2013, these become part of the NHCS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p:txBody>
          <a:bodyPr/>
          <a:lstStyle/>
          <a:p>
            <a:pPr eaLnBrk="1" hangingPunct="1">
              <a:defRPr/>
            </a:pPr>
            <a:r>
              <a:rPr lang="en-US" dirty="0" smtClean="0">
                <a:solidFill>
                  <a:schemeClr val="hlink"/>
                </a:solidFill>
              </a:rPr>
              <a:t>NHCS Background</a:t>
            </a:r>
          </a:p>
        </p:txBody>
      </p:sp>
      <p:sp>
        <p:nvSpPr>
          <p:cNvPr id="58371" name="Rectangle 3"/>
          <p:cNvSpPr>
            <a:spLocks noGrp="1" noChangeArrowheads="1"/>
          </p:cNvSpPr>
          <p:nvPr>
            <p:ph idx="1"/>
          </p:nvPr>
        </p:nvSpPr>
        <p:spPr>
          <a:xfrm>
            <a:off x="457200" y="1600200"/>
            <a:ext cx="8534400" cy="4876800"/>
          </a:xfrm>
        </p:spPr>
        <p:txBody>
          <a:bodyPr/>
          <a:lstStyle/>
          <a:p>
            <a:pPr indent="0" eaLnBrk="1" hangingPunct="1">
              <a:buFont typeface="Wingdings" pitchFamily="2" charset="2"/>
              <a:buNone/>
              <a:defRPr/>
            </a:pPr>
            <a:r>
              <a:rPr lang="en-US" dirty="0" smtClean="0"/>
              <a:t>The National Hospital Care Survey integrates current hospital inpatient and ambulatory care surveys into one hospital care survey that includes:</a:t>
            </a:r>
          </a:p>
          <a:p>
            <a:pPr eaLnBrk="1" hangingPunct="1">
              <a:spcBef>
                <a:spcPts val="1200"/>
              </a:spcBef>
              <a:defRPr/>
            </a:pPr>
            <a:r>
              <a:rPr lang="en-US" sz="2800" dirty="0" smtClean="0"/>
              <a:t>NHDS, the longest continuously fielded sample of inpatient care - annually since 1965</a:t>
            </a:r>
          </a:p>
          <a:p>
            <a:pPr eaLnBrk="1" hangingPunct="1">
              <a:spcBef>
                <a:spcPts val="1200"/>
              </a:spcBef>
              <a:defRPr/>
            </a:pPr>
            <a:r>
              <a:rPr lang="en-US" sz="2800" dirty="0" smtClean="0"/>
              <a:t>NHAMCS surveying hospital EDs and OPDs since 1992, hospital ambulatory surgery locations since 2009, and freestanding  surgery centers since 2010</a:t>
            </a:r>
          </a:p>
        </p:txBody>
      </p:sp>
      <p:sp>
        <p:nvSpPr>
          <p:cNvPr id="20484" name="Slide Number Placeholder 3"/>
          <p:cNvSpPr>
            <a:spLocks noGrp="1"/>
          </p:cNvSpPr>
          <p:nvPr>
            <p:ph type="sldNum" sz="quarter" idx="11"/>
          </p:nvPr>
        </p:nvSpPr>
        <p:spPr>
          <a:noFill/>
        </p:spPr>
        <p:txBody>
          <a:bodyPr/>
          <a:lstStyle/>
          <a:p>
            <a:fld id="{AAC6A7F3-4A97-433A-9E19-62DE90D00BEC}" type="slidenum">
              <a:rPr lang="en-US" smtClean="0"/>
              <a:pPr/>
              <a:t>6</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subTnLst>
                                    <p:animClr>
                                      <p:cBhvr override="childStyle">
                                        <p:cTn dur="1" fill="hold" display="0" masterRel="nextClick" afterEffect="1"/>
                                        <p:tgtEl>
                                          <p:spTgt spid="58371">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childTnLst>
                                  <p:subTnLst>
                                    <p:animClr>
                                      <p:cBhvr override="childStyle">
                                        <p:cTn dur="1" fill="hold" display="0" masterRel="nextClick" afterEffect="1"/>
                                        <p:tgtEl>
                                          <p:spTgt spid="58371">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2" end="2"/>
                                            </p:txEl>
                                          </p:spTgt>
                                        </p:tgtEl>
                                        <p:attrNameLst>
                                          <p:attrName>style.visibility</p:attrName>
                                        </p:attrNameLst>
                                      </p:cBhvr>
                                      <p:to>
                                        <p:strVal val="visible"/>
                                      </p:to>
                                    </p:set>
                                  </p:childTnLst>
                                  <p:subTnLst>
                                    <p:animClr>
                                      <p:cBhvr override="childStyle">
                                        <p:cTn dur="1" fill="hold" display="0" masterRel="nextClick" afterEffect="1"/>
                                        <p:tgtEl>
                                          <p:spTgt spid="58371">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3E9EDD47-6DC7-47F5-A8F6-9C6B3B52288B}" type="slidenum">
              <a:rPr lang="en-US"/>
              <a:pPr/>
              <a:t>7</a:t>
            </a:fld>
            <a:endParaRPr lang="en-US"/>
          </a:p>
        </p:txBody>
      </p:sp>
      <p:sp>
        <p:nvSpPr>
          <p:cNvPr id="10243" name="Rectangle 2"/>
          <p:cNvSpPr>
            <a:spLocks noGrp="1" noChangeArrowheads="1"/>
          </p:cNvSpPr>
          <p:nvPr>
            <p:ph type="title"/>
          </p:nvPr>
        </p:nvSpPr>
        <p:spPr/>
        <p:txBody>
          <a:bodyPr/>
          <a:lstStyle/>
          <a:p>
            <a:pPr eaLnBrk="1" hangingPunct="1"/>
            <a:r>
              <a:rPr lang="en-US" sz="4000" dirty="0" smtClean="0">
                <a:solidFill>
                  <a:schemeClr val="hlink"/>
                </a:solidFill>
              </a:rPr>
              <a:t>What is the National Hospital Care Survey (NHCS)?</a:t>
            </a:r>
          </a:p>
        </p:txBody>
      </p:sp>
      <p:sp>
        <p:nvSpPr>
          <p:cNvPr id="10244" name="Rectangle 3"/>
          <p:cNvSpPr>
            <a:spLocks noGrp="1" noChangeArrowheads="1"/>
          </p:cNvSpPr>
          <p:nvPr>
            <p:ph type="body" idx="1"/>
          </p:nvPr>
        </p:nvSpPr>
        <p:spPr>
          <a:xfrm>
            <a:off x="533400" y="1981200"/>
            <a:ext cx="8077200" cy="4495800"/>
          </a:xfrm>
        </p:spPr>
        <p:txBody>
          <a:bodyPr/>
          <a:lstStyle/>
          <a:p>
            <a:pPr eaLnBrk="1" hangingPunct="1">
              <a:defRPr/>
            </a:pPr>
            <a:r>
              <a:rPr lang="en-US" sz="2400" dirty="0" smtClean="0"/>
              <a:t>Nationally representative sample of encounters in non-institutional, non-federal hospitals and freestanding ambulatory surgery centers.</a:t>
            </a:r>
          </a:p>
          <a:p>
            <a:pPr eaLnBrk="1" hangingPunct="1">
              <a:defRPr/>
            </a:pPr>
            <a:r>
              <a:rPr lang="en-US" sz="2400" dirty="0" smtClean="0"/>
              <a:t>Collects information on inpatient discharges and visits to emergency (EDs), and outpatient departments (OPDs), and ambulatory surgery centers (ASCs). </a:t>
            </a:r>
          </a:p>
          <a:p>
            <a:pPr eaLnBrk="1" hangingPunct="1">
              <a:defRPr/>
            </a:pPr>
            <a:r>
              <a:rPr lang="en-US" sz="2400" dirty="0" smtClean="0"/>
              <a:t>Serves as a valuable source of information for policymaking, health care researchers, academics, and the hospital industry. </a:t>
            </a:r>
          </a:p>
          <a:p>
            <a:pPr eaLnBrk="1" hangingPunct="1">
              <a:defRPr/>
            </a:pPr>
            <a:r>
              <a:rPr lang="en-US" sz="2400" dirty="0" smtClean="0"/>
              <a:t>Information about NHCS can be found at</a:t>
            </a:r>
          </a:p>
          <a:p>
            <a:pPr algn="ctr" eaLnBrk="1" hangingPunct="1">
              <a:buNone/>
              <a:defRPr/>
            </a:pPr>
            <a:r>
              <a:rPr lang="en-US" sz="2400" dirty="0" smtClean="0"/>
              <a:t>http://www.cdc.gov/nchs/nhcs.htm</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72400" cy="1143000"/>
          </a:xfrm>
        </p:spPr>
        <p:txBody>
          <a:bodyPr/>
          <a:lstStyle/>
          <a:p>
            <a:pPr>
              <a:defRPr/>
            </a:pPr>
            <a:r>
              <a:rPr lang="en-US" sz="2800" dirty="0" smtClean="0">
                <a:solidFill>
                  <a:schemeClr val="accent1">
                    <a:lumMod val="90000"/>
                  </a:schemeClr>
                </a:solidFill>
              </a:rPr>
              <a:t>Advanced medical imaging among non-injury emergency department visits for persons age 18 years and over: United States, 1999-2008.</a:t>
            </a:r>
            <a:endParaRPr lang="en-US" sz="2800" dirty="0">
              <a:solidFill>
                <a:schemeClr val="accent1">
                  <a:lumMod val="90000"/>
                </a:schemeClr>
              </a:solidFill>
            </a:endParaRPr>
          </a:p>
        </p:txBody>
      </p:sp>
      <p:sp>
        <p:nvSpPr>
          <p:cNvPr id="2052" name="Slide Number Placeholder 3"/>
          <p:cNvSpPr>
            <a:spLocks noGrp="1"/>
          </p:cNvSpPr>
          <p:nvPr>
            <p:ph type="sldNum" sz="quarter" idx="11"/>
          </p:nvPr>
        </p:nvSpPr>
        <p:spPr>
          <a:noFill/>
        </p:spPr>
        <p:txBody>
          <a:bodyPr/>
          <a:lstStyle/>
          <a:p>
            <a:endParaRPr lang="en-US" smtClean="0"/>
          </a:p>
        </p:txBody>
      </p:sp>
      <p:sp>
        <p:nvSpPr>
          <p:cNvPr id="2053" name="Text Box 6"/>
          <p:cNvSpPr txBox="1">
            <a:spLocks noChangeArrowheads="1"/>
          </p:cNvSpPr>
          <p:nvPr/>
        </p:nvSpPr>
        <p:spPr bwMode="auto">
          <a:xfrm>
            <a:off x="762000" y="5688449"/>
            <a:ext cx="7620000" cy="1169551"/>
          </a:xfrm>
          <a:prstGeom prst="rect">
            <a:avLst/>
          </a:prstGeom>
          <a:noFill/>
          <a:ln w="38100">
            <a:noFill/>
            <a:miter lim="800000"/>
            <a:headEnd/>
            <a:tailEnd/>
          </a:ln>
        </p:spPr>
        <p:txBody>
          <a:bodyPr wrap="square">
            <a:spAutoFit/>
          </a:bodyPr>
          <a:lstStyle/>
          <a:p>
            <a:r>
              <a:rPr lang="en-US" sz="1400" baseline="30000" dirty="0"/>
              <a:t>1</a:t>
            </a:r>
            <a:r>
              <a:rPr lang="en-US" sz="1400" dirty="0"/>
              <a:t>Trend is significant (p &lt; 0.05).</a:t>
            </a:r>
            <a:br>
              <a:rPr lang="en-US" sz="1400" dirty="0"/>
            </a:br>
            <a:r>
              <a:rPr lang="en-US" sz="1400" dirty="0"/>
              <a:t>NOTE: Figures are based on 2-year averages. </a:t>
            </a:r>
            <a:br>
              <a:rPr lang="en-US" sz="1400" dirty="0"/>
            </a:br>
            <a:r>
              <a:rPr lang="en-US" sz="1400" dirty="0"/>
              <a:t>Source: </a:t>
            </a:r>
            <a:r>
              <a:rPr lang="en-US" sz="1400" dirty="0" err="1"/>
              <a:t>Bhuiya</a:t>
            </a:r>
            <a:r>
              <a:rPr lang="en-US" sz="1400" dirty="0"/>
              <a:t> F, Pitts SR, </a:t>
            </a:r>
            <a:r>
              <a:rPr lang="en-US" sz="1400" dirty="0" err="1"/>
              <a:t>McCaig</a:t>
            </a:r>
            <a:r>
              <a:rPr lang="en-US" sz="1400" dirty="0"/>
              <a:t> LF. Emergency department visits for chest pain and abdominal pain: United States, 1999-2008. NCHS data brief, no 43. Hyattsville, MD: National Center for Health Statistics. 2010.</a:t>
            </a:r>
          </a:p>
        </p:txBody>
      </p:sp>
      <p:graphicFrame>
        <p:nvGraphicFramePr>
          <p:cNvPr id="2050" name="Content Placeholder 11"/>
          <p:cNvGraphicFramePr>
            <a:graphicFrameLocks noGrp="1"/>
          </p:cNvGraphicFramePr>
          <p:nvPr>
            <p:ph idx="1"/>
          </p:nvPr>
        </p:nvGraphicFramePr>
        <p:xfrm>
          <a:off x="704850" y="1620838"/>
          <a:ext cx="7959725" cy="4113212"/>
        </p:xfrm>
        <a:graphic>
          <a:graphicData uri="http://schemas.openxmlformats.org/presentationml/2006/ole">
            <p:oleObj spid="_x0000_s31746" name="Worksheet" r:id="rId4" imgW="8343934" imgH="4629167" progId="Excel.Sheet.8">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4"/>
          <p:cNvSpPr>
            <a:spLocks noGrp="1" noChangeArrowheads="1"/>
          </p:cNvSpPr>
          <p:nvPr>
            <p:ph type="title"/>
          </p:nvPr>
        </p:nvSpPr>
        <p:spPr/>
        <p:txBody>
          <a:bodyPr/>
          <a:lstStyle/>
          <a:p>
            <a:pPr eaLnBrk="1" hangingPunct="1"/>
            <a:r>
              <a:rPr lang="en-US" sz="3600" dirty="0" smtClean="0">
                <a:solidFill>
                  <a:schemeClr val="hlink"/>
                </a:solidFill>
              </a:rPr>
              <a:t>Trend in average length of inpatient stay by age: United States, 1970-2008</a:t>
            </a:r>
          </a:p>
        </p:txBody>
      </p:sp>
      <p:sp>
        <p:nvSpPr>
          <p:cNvPr id="6" name="Content Placeholder 5"/>
          <p:cNvSpPr>
            <a:spLocks noGrp="1"/>
          </p:cNvSpPr>
          <p:nvPr>
            <p:ph sz="half" idx="1"/>
          </p:nvPr>
        </p:nvSpPr>
        <p:spPr>
          <a:xfrm>
            <a:off x="2133600" y="6477000"/>
            <a:ext cx="4876800" cy="381000"/>
          </a:xfrm>
        </p:spPr>
        <p:txBody>
          <a:bodyPr/>
          <a:lstStyle/>
          <a:p>
            <a:pPr>
              <a:buNone/>
            </a:pPr>
            <a:r>
              <a:rPr lang="en-US" sz="1200" dirty="0" smtClean="0"/>
              <a:t>Source:  CDC/NCHS, National Hospital Discharge Survey (NHCS)</a:t>
            </a:r>
          </a:p>
          <a:p>
            <a:pPr>
              <a:buNone/>
            </a:pPr>
            <a:endParaRPr lang="en-US" dirty="0"/>
          </a:p>
        </p:txBody>
      </p:sp>
      <p:sp>
        <p:nvSpPr>
          <p:cNvPr id="2051" name="Slide Number Placeholder 3"/>
          <p:cNvSpPr>
            <a:spLocks noGrp="1"/>
          </p:cNvSpPr>
          <p:nvPr>
            <p:ph type="sldNum" sz="quarter" idx="11"/>
          </p:nvPr>
        </p:nvSpPr>
        <p:spPr>
          <a:noFill/>
        </p:spPr>
        <p:txBody>
          <a:bodyPr/>
          <a:lstStyle/>
          <a:p>
            <a:fld id="{F6D37FF9-A477-4314-B13B-D5720A5B7DE8}" type="slidenum">
              <a:rPr lang="en-US"/>
              <a:pPr/>
              <a:t>9</a:t>
            </a:fld>
            <a:endParaRPr lang="en-US"/>
          </a:p>
        </p:txBody>
      </p:sp>
      <p:graphicFrame>
        <p:nvGraphicFramePr>
          <p:cNvPr id="2" name="Object 2"/>
          <p:cNvGraphicFramePr>
            <a:graphicFrameLocks noChangeAspect="1"/>
          </p:cNvGraphicFramePr>
          <p:nvPr/>
        </p:nvGraphicFramePr>
        <p:xfrm>
          <a:off x="304800" y="1881188"/>
          <a:ext cx="8543925" cy="4976812"/>
        </p:xfrm>
        <a:graphic>
          <a:graphicData uri="http://schemas.openxmlformats.org/presentationml/2006/ole">
            <p:oleObj spid="_x0000_s2051" name="Chart" r:id="rId4" imgW="8534400" imgH="4972169" progId="MSGraph.Chart.8">
              <p:embed followColorScheme="full"/>
            </p:oleObj>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10745</TotalTime>
  <Words>3295</Words>
  <Application>Microsoft Office PowerPoint</Application>
  <PresentationFormat>On-screen Show (4:3)</PresentationFormat>
  <Paragraphs>331</Paragraphs>
  <Slides>30</Slides>
  <Notes>30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Pixel</vt:lpstr>
      <vt:lpstr>Worksheet</vt:lpstr>
      <vt:lpstr>Chart</vt:lpstr>
      <vt:lpstr>National Hospital  Care Survey (NHCS)  </vt:lpstr>
      <vt:lpstr>Overview</vt:lpstr>
      <vt:lpstr>What is the National Center for  Health Statistics?</vt:lpstr>
      <vt:lpstr>NCHS gathers data in many health care settings</vt:lpstr>
      <vt:lpstr>NCHS gathers data in many health care settings</vt:lpstr>
      <vt:lpstr>NHCS Background</vt:lpstr>
      <vt:lpstr>What is the National Hospital Care Survey (NHCS)?</vt:lpstr>
      <vt:lpstr>Advanced medical imaging among non-injury emergency department visits for persons age 18 years and over: United States, 1999-2008.</vt:lpstr>
      <vt:lpstr>Trend in average length of inpatient stay by age: United States, 1970-2008</vt:lpstr>
      <vt:lpstr>Hospitalization rates for inpatients with Clostridium difficile by age, 1996-2008</vt:lpstr>
      <vt:lpstr>Patient discharge level data </vt:lpstr>
      <vt:lpstr>Sources of facility level data</vt:lpstr>
      <vt:lpstr>We are asking for your participation in NHCS</vt:lpstr>
      <vt:lpstr>We are asking for your participation in NHCS (continued)</vt:lpstr>
      <vt:lpstr>How was my health care facility chosen?</vt:lpstr>
      <vt:lpstr>Response rate for NHCS</vt:lpstr>
      <vt:lpstr>What is involved in participation?</vt:lpstr>
      <vt:lpstr>What is involved in participation?  (continued)</vt:lpstr>
      <vt:lpstr>What is involved in participation? (continued)</vt:lpstr>
      <vt:lpstr>What is involved in participation? (continued)</vt:lpstr>
      <vt:lpstr>NCHS will provide competent, well-trained and experienced staff to</vt:lpstr>
      <vt:lpstr>How long will participation take?</vt:lpstr>
      <vt:lpstr>Patient identifiers</vt:lpstr>
      <vt:lpstr>Why do we need this identifying information?</vt:lpstr>
      <vt:lpstr>NCHS safeguards the privacy of data</vt:lpstr>
      <vt:lpstr>Why should you do this?</vt:lpstr>
      <vt:lpstr>What is the next step?</vt:lpstr>
      <vt:lpstr>Questions</vt:lpstr>
      <vt:lpstr>Thank you so much!</vt:lpstr>
      <vt:lpstr>Notice - Public reporting burden for this collection of information is estimated to average 1 hour per response, including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burden to: CDC/ATSDR Reports Clearance Officer; 1600 Clifton Road, MS D-74, Atlanta, GA 30333, ATTN: PRA (0920-0212).   Assurances of Confidentiality –All information which would permit identification of any individual, a practice, or an establishment will be held confidential, will be used only by NCHS staff, contractors, and agents only when required and with necessary controls, and will not be disclosed or released to other persons without the consent of the individual or the establishment in accordance with section 308(d) of the Public Health Service Act (42 USC 242m) and the Confidential Information Protection and Statistical Efficiency Act (PL-107-347). </vt:lpstr>
    </vt:vector>
  </TitlesOfParts>
  <Company>ITSO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National Discharge Survey</dc:title>
  <dc:subject>National Hospital Discharge Survey</dc:subject>
  <dc:creator>National Center for Health Statistics</dc:creator>
  <cp:keywords>induction, overview, NHDS</cp:keywords>
  <dc:description>Slide Presentation of National Hospital Discharge Survey.  Overview of survey and induction process.</dc:description>
  <cp:lastModifiedBy>mxm3</cp:lastModifiedBy>
  <cp:revision>334</cp:revision>
  <dcterms:created xsi:type="dcterms:W3CDTF">2008-08-14T15:48:32Z</dcterms:created>
  <dcterms:modified xsi:type="dcterms:W3CDTF">2011-04-01T19:38:22Z</dcterms:modified>
</cp:coreProperties>
</file>