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8" r:id="rId2"/>
    <p:sldId id="259" r:id="rId3"/>
  </p:sldIdLst>
  <p:sldSz cx="6858000" cy="9144000" type="letter"/>
  <p:notesSz cx="6881813" cy="9296400"/>
  <p:defaultTextStyle>
    <a:defPPr>
      <a:defRPr lang="en-US"/>
    </a:defPPr>
    <a:lvl1pPr algn="l" rtl="0" fontAlgn="base">
      <a:spcBef>
        <a:spcPct val="0"/>
      </a:spcBef>
      <a:spcAft>
        <a:spcPct val="0"/>
      </a:spcAft>
      <a:defRPr i="1" kern="1200">
        <a:solidFill>
          <a:schemeClr val="tx1"/>
        </a:solidFill>
        <a:latin typeface="Arial" charset="0"/>
        <a:ea typeface="+mn-ea"/>
        <a:cs typeface="+mn-cs"/>
      </a:defRPr>
    </a:lvl1pPr>
    <a:lvl2pPr marL="457200" algn="l" rtl="0" fontAlgn="base">
      <a:spcBef>
        <a:spcPct val="0"/>
      </a:spcBef>
      <a:spcAft>
        <a:spcPct val="0"/>
      </a:spcAft>
      <a:defRPr i="1" kern="1200">
        <a:solidFill>
          <a:schemeClr val="tx1"/>
        </a:solidFill>
        <a:latin typeface="Arial" charset="0"/>
        <a:ea typeface="+mn-ea"/>
        <a:cs typeface="+mn-cs"/>
      </a:defRPr>
    </a:lvl2pPr>
    <a:lvl3pPr marL="914400" algn="l" rtl="0" fontAlgn="base">
      <a:spcBef>
        <a:spcPct val="0"/>
      </a:spcBef>
      <a:spcAft>
        <a:spcPct val="0"/>
      </a:spcAft>
      <a:defRPr i="1" kern="1200">
        <a:solidFill>
          <a:schemeClr val="tx1"/>
        </a:solidFill>
        <a:latin typeface="Arial" charset="0"/>
        <a:ea typeface="+mn-ea"/>
        <a:cs typeface="+mn-cs"/>
      </a:defRPr>
    </a:lvl3pPr>
    <a:lvl4pPr marL="1371600" algn="l" rtl="0" fontAlgn="base">
      <a:spcBef>
        <a:spcPct val="0"/>
      </a:spcBef>
      <a:spcAft>
        <a:spcPct val="0"/>
      </a:spcAft>
      <a:defRPr i="1" kern="1200">
        <a:solidFill>
          <a:schemeClr val="tx1"/>
        </a:solidFill>
        <a:latin typeface="Arial" charset="0"/>
        <a:ea typeface="+mn-ea"/>
        <a:cs typeface="+mn-cs"/>
      </a:defRPr>
    </a:lvl4pPr>
    <a:lvl5pPr marL="1828800" algn="l" rtl="0" fontAlgn="base">
      <a:spcBef>
        <a:spcPct val="0"/>
      </a:spcBef>
      <a:spcAft>
        <a:spcPct val="0"/>
      </a:spcAft>
      <a:defRPr i="1" kern="1200">
        <a:solidFill>
          <a:schemeClr val="tx1"/>
        </a:solidFill>
        <a:latin typeface="Arial" charset="0"/>
        <a:ea typeface="+mn-ea"/>
        <a:cs typeface="+mn-cs"/>
      </a:defRPr>
    </a:lvl5pPr>
    <a:lvl6pPr marL="2286000" algn="l" defTabSz="914400" rtl="0" eaLnBrk="1" latinLnBrk="0" hangingPunct="1">
      <a:defRPr i="1" kern="1200">
        <a:solidFill>
          <a:schemeClr val="tx1"/>
        </a:solidFill>
        <a:latin typeface="Arial" charset="0"/>
        <a:ea typeface="+mn-ea"/>
        <a:cs typeface="+mn-cs"/>
      </a:defRPr>
    </a:lvl6pPr>
    <a:lvl7pPr marL="2743200" algn="l" defTabSz="914400" rtl="0" eaLnBrk="1" latinLnBrk="0" hangingPunct="1">
      <a:defRPr i="1" kern="1200">
        <a:solidFill>
          <a:schemeClr val="tx1"/>
        </a:solidFill>
        <a:latin typeface="Arial" charset="0"/>
        <a:ea typeface="+mn-ea"/>
        <a:cs typeface="+mn-cs"/>
      </a:defRPr>
    </a:lvl7pPr>
    <a:lvl8pPr marL="3200400" algn="l" defTabSz="914400" rtl="0" eaLnBrk="1" latinLnBrk="0" hangingPunct="1">
      <a:defRPr i="1" kern="1200">
        <a:solidFill>
          <a:schemeClr val="tx1"/>
        </a:solidFill>
        <a:latin typeface="Arial" charset="0"/>
        <a:ea typeface="+mn-ea"/>
        <a:cs typeface="+mn-cs"/>
      </a:defRPr>
    </a:lvl8pPr>
    <a:lvl9pPr marL="3657600" algn="l" defTabSz="914400" rtl="0" eaLnBrk="1" latinLnBrk="0" hangingPunct="1">
      <a:defRPr i="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EAEAEA"/>
    <a:srgbClr val="DDDDD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8359" autoAdjust="0"/>
    <p:restoredTop sz="93627" autoAdjust="0"/>
  </p:normalViewPr>
  <p:slideViewPr>
    <p:cSldViewPr snapToGrid="0">
      <p:cViewPr>
        <p:scale>
          <a:sx n="100" d="100"/>
          <a:sy n="100" d="100"/>
        </p:scale>
        <p:origin x="-2172" y="888"/>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82913" cy="46355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87">
              <a:defRPr sz="1300" i="0"/>
            </a:lvl1pPr>
          </a:lstStyle>
          <a:p>
            <a:pPr>
              <a:defRPr/>
            </a:pPr>
            <a:endParaRPr lang="en-US"/>
          </a:p>
        </p:txBody>
      </p:sp>
      <p:sp>
        <p:nvSpPr>
          <p:cNvPr id="5123" name="Rectangle 3"/>
          <p:cNvSpPr>
            <a:spLocks noGrp="1" noChangeArrowheads="1"/>
          </p:cNvSpPr>
          <p:nvPr>
            <p:ph type="dt" sz="quarter" idx="1"/>
          </p:nvPr>
        </p:nvSpPr>
        <p:spPr bwMode="auto">
          <a:xfrm>
            <a:off x="3897313" y="0"/>
            <a:ext cx="2982912" cy="46355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87">
              <a:defRPr sz="1300" i="0"/>
            </a:lvl1pPr>
          </a:lstStyle>
          <a:p>
            <a:pPr>
              <a:defRPr/>
            </a:pPr>
            <a:endParaRPr lang="en-US"/>
          </a:p>
        </p:txBody>
      </p:sp>
      <p:sp>
        <p:nvSpPr>
          <p:cNvPr id="5124" name="Rectangle 4"/>
          <p:cNvSpPr>
            <a:spLocks noGrp="1" noChangeArrowheads="1"/>
          </p:cNvSpPr>
          <p:nvPr>
            <p:ph type="ftr" sz="quarter" idx="2"/>
          </p:nvPr>
        </p:nvSpPr>
        <p:spPr bwMode="auto">
          <a:xfrm>
            <a:off x="0" y="8831263"/>
            <a:ext cx="2982913" cy="46355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87">
              <a:defRPr sz="1300" i="0"/>
            </a:lvl1pPr>
          </a:lstStyle>
          <a:p>
            <a:pPr>
              <a:defRPr/>
            </a:pPr>
            <a:endParaRPr lang="en-US"/>
          </a:p>
        </p:txBody>
      </p:sp>
      <p:sp>
        <p:nvSpPr>
          <p:cNvPr id="5125" name="Rectangle 5"/>
          <p:cNvSpPr>
            <a:spLocks noGrp="1" noChangeArrowheads="1"/>
          </p:cNvSpPr>
          <p:nvPr>
            <p:ph type="sldNum" sz="quarter" idx="3"/>
          </p:nvPr>
        </p:nvSpPr>
        <p:spPr bwMode="auto">
          <a:xfrm>
            <a:off x="3897313" y="8831263"/>
            <a:ext cx="2982912" cy="46355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87">
              <a:defRPr sz="1300" i="0"/>
            </a:lvl1pPr>
          </a:lstStyle>
          <a:p>
            <a:pPr>
              <a:defRPr/>
            </a:pPr>
            <a:fld id="{A30EEA9E-8FF3-4A7E-BA63-87F0439D6B89}"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82913" cy="46355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87">
              <a:defRPr sz="1300" i="0"/>
            </a:lvl1pPr>
          </a:lstStyle>
          <a:p>
            <a:pPr>
              <a:defRPr/>
            </a:pPr>
            <a:endParaRPr lang="en-US"/>
          </a:p>
        </p:txBody>
      </p:sp>
      <p:sp>
        <p:nvSpPr>
          <p:cNvPr id="4099" name="Rectangle 3"/>
          <p:cNvSpPr>
            <a:spLocks noGrp="1" noChangeArrowheads="1"/>
          </p:cNvSpPr>
          <p:nvPr>
            <p:ph type="dt" idx="1"/>
          </p:nvPr>
        </p:nvSpPr>
        <p:spPr bwMode="auto">
          <a:xfrm>
            <a:off x="3897313" y="0"/>
            <a:ext cx="2982912" cy="46355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87">
              <a:defRPr sz="1300" i="0"/>
            </a:lvl1pPr>
          </a:lstStyle>
          <a:p>
            <a:pPr>
              <a:defRPr/>
            </a:pPr>
            <a:endParaRPr lang="en-US"/>
          </a:p>
        </p:txBody>
      </p:sp>
      <p:sp>
        <p:nvSpPr>
          <p:cNvPr id="4100" name="Rectangle 4"/>
          <p:cNvSpPr>
            <a:spLocks noGrp="1" noRot="1" noChangeAspect="1" noChangeArrowheads="1" noTextEdit="1"/>
          </p:cNvSpPr>
          <p:nvPr>
            <p:ph type="sldImg" idx="2"/>
          </p:nvPr>
        </p:nvSpPr>
        <p:spPr bwMode="auto">
          <a:xfrm>
            <a:off x="2135188" y="698500"/>
            <a:ext cx="2613025"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8975" y="4416425"/>
            <a:ext cx="5503863" cy="4181475"/>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831263"/>
            <a:ext cx="2982913" cy="46355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87">
              <a:defRPr sz="1300" i="0"/>
            </a:lvl1pPr>
          </a:lstStyle>
          <a:p>
            <a:pPr>
              <a:defRPr/>
            </a:pPr>
            <a:endParaRPr lang="en-US"/>
          </a:p>
        </p:txBody>
      </p:sp>
      <p:sp>
        <p:nvSpPr>
          <p:cNvPr id="4103" name="Rectangle 7"/>
          <p:cNvSpPr>
            <a:spLocks noGrp="1" noChangeArrowheads="1"/>
          </p:cNvSpPr>
          <p:nvPr>
            <p:ph type="sldNum" sz="quarter" idx="5"/>
          </p:nvPr>
        </p:nvSpPr>
        <p:spPr bwMode="auto">
          <a:xfrm>
            <a:off x="3897313" y="8831263"/>
            <a:ext cx="2982912" cy="46355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87">
              <a:defRPr sz="1300" i="0"/>
            </a:lvl1pPr>
          </a:lstStyle>
          <a:p>
            <a:pPr>
              <a:defRPr/>
            </a:pPr>
            <a:fld id="{15FC52DD-E4FF-49D7-B6F5-1F81B8323C6C}"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p>
            <a:pPr defTabSz="931863"/>
            <a:fld id="{ECE2BC51-B57B-4C05-98E6-601055338C7E}" type="slidenum">
              <a:rPr lang="en-US" smtClean="0"/>
              <a:pPr defTabSz="931863"/>
              <a:t>1</a:t>
            </a:fld>
            <a:endParaRPr lang="en-US" smtClean="0"/>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p>
            <a:pPr defTabSz="931863"/>
            <a:fld id="{A981B06B-B97A-42DE-B3A1-96CCD22530EE}" type="slidenum">
              <a:rPr lang="en-US" smtClean="0"/>
              <a:pPr defTabSz="931863"/>
              <a:t>2</a:t>
            </a:fld>
            <a:endParaRPr lang="en-US" smtClean="0"/>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038"/>
            <a:ext cx="5829300" cy="1960562"/>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EFA3DB5-86E7-4112-820A-CE492A90C99F}"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FC38BA6-FD88-48DB-8C3D-3D4CE0EE763A}"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713"/>
            <a:ext cx="1543050" cy="7800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713"/>
            <a:ext cx="4476750" cy="7800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7534954-84BE-4B45-B98A-8820C6CCAB63}"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42900" y="366713"/>
            <a:ext cx="6172200" cy="7800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B582B9F-7E01-4EE5-97DD-A4DDC9F991B1}"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BB13667-8A5D-448A-95A2-346ADB50CBDC}"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5875338"/>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ED997AD-3221-4EBF-9DA0-4ACE6B3B1944}"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5052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DBEA221-4021-44E0-B3E3-28CC892A6A7D}"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D5ACA06-8FAF-4DD5-B161-9B859E400AA2}"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1C4FE14-57BA-4B2C-BB32-35DFA467A81C}"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C290612-9B42-499A-A11A-9B56F141922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3538"/>
            <a:ext cx="2255838"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BA1B6CB-7589-416F-9050-6475382AE165}"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400800"/>
            <a:ext cx="4114800" cy="7556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583A78A-864F-45DD-A2D2-A0CD26AC5BEF}"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66713"/>
            <a:ext cx="6172200" cy="1524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42900" y="2133600"/>
            <a:ext cx="6172200" cy="6034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42900" y="8326438"/>
            <a:ext cx="16002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lvl1pPr>
          </a:lstStyle>
          <a:p>
            <a:pPr>
              <a:defRPr/>
            </a:pPr>
            <a:endParaRPr lang="en-US"/>
          </a:p>
        </p:txBody>
      </p:sp>
      <p:sp>
        <p:nvSpPr>
          <p:cNvPr id="1029" name="Rectangle 5"/>
          <p:cNvSpPr>
            <a:spLocks noGrp="1" noChangeArrowheads="1"/>
          </p:cNvSpPr>
          <p:nvPr>
            <p:ph type="ftr" sz="quarter" idx="3"/>
          </p:nvPr>
        </p:nvSpPr>
        <p:spPr bwMode="auto">
          <a:xfrm>
            <a:off x="2343150" y="8326438"/>
            <a:ext cx="21717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lvl1pPr>
          </a:lstStyle>
          <a:p>
            <a:pPr>
              <a:defRPr/>
            </a:pPr>
            <a:endParaRPr lang="en-US"/>
          </a:p>
        </p:txBody>
      </p:sp>
      <p:sp>
        <p:nvSpPr>
          <p:cNvPr id="1030" name="Rectangle 6"/>
          <p:cNvSpPr>
            <a:spLocks noGrp="1" noChangeArrowheads="1"/>
          </p:cNvSpPr>
          <p:nvPr>
            <p:ph type="sldNum" sz="quarter" idx="4"/>
          </p:nvPr>
        </p:nvSpPr>
        <p:spPr bwMode="auto">
          <a:xfrm>
            <a:off x="4914900" y="8326438"/>
            <a:ext cx="16002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lvl1pPr>
          </a:lstStyle>
          <a:p>
            <a:pPr>
              <a:defRPr/>
            </a:pPr>
            <a:fld id="{91240347-2D2D-4ACB-840B-0D3F13551573}"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232" name="Group 1824"/>
          <p:cNvGraphicFramePr>
            <a:graphicFrameLocks noGrp="1"/>
          </p:cNvGraphicFramePr>
          <p:nvPr/>
        </p:nvGraphicFramePr>
        <p:xfrm>
          <a:off x="0" y="484188"/>
          <a:ext cx="6734175" cy="8743498"/>
        </p:xfrm>
        <a:graphic>
          <a:graphicData uri="http://schemas.openxmlformats.org/drawingml/2006/table">
            <a:tbl>
              <a:tblPr/>
              <a:tblGrid>
                <a:gridCol w="1936102"/>
                <a:gridCol w="818514"/>
                <a:gridCol w="3979559"/>
              </a:tblGrid>
              <a:tr h="165457">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 Facility ID:</a:t>
                      </a:r>
                    </a:p>
                  </a:txBody>
                  <a:tcPr marT="0" marB="0" anchor="ctr" horzOverflow="overflow">
                    <a:lnL w="28575" cap="flat" cmpd="sng" algn="ctr">
                      <a:solidFill>
                        <a:schemeClr val="tx1"/>
                      </a:solidFill>
                      <a:prstDash val="solid"/>
                      <a:round/>
                      <a:headEnd type="none" w="med" len="med"/>
                      <a:tailEnd type="none" w="med" len="med"/>
                    </a:lnL>
                    <a:lnR w="9525" cap="flat" cmpd="sng" algn="ctr">
                      <a:solidFill>
                        <a:srgbClr val="C0C0C0"/>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dirty="0"/>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Procedure #:</a:t>
                      </a:r>
                    </a:p>
                  </a:txBody>
                  <a:tcPr marT="0" marB="0" anchor="ctr" horzOverflow="overflow">
                    <a:lnL w="9525" cap="flat" cmpd="sng" algn="ctr">
                      <a:solidFill>
                        <a:srgbClr val="C0C0C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165457">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*Patient ID:</a:t>
                      </a:r>
                    </a:p>
                  </a:txBody>
                  <a:tcPr marT="0" marB="0" anchor="ctr" horzOverflow="overflow">
                    <a:lnL w="28575" cap="flat" cmpd="sng" algn="ctr">
                      <a:solidFill>
                        <a:schemeClr val="tx1"/>
                      </a:solidFill>
                      <a:prstDash val="solid"/>
                      <a:round/>
                      <a:headEnd type="none" w="med" len="med"/>
                      <a:tailEnd type="none" w="med" len="med"/>
                    </a:lnL>
                    <a:lnR w="9525" cap="flat" cmpd="sng" algn="ctr">
                      <a:solidFill>
                        <a:srgbClr val="C0C0C0"/>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Social Security #:</a:t>
                      </a:r>
                    </a:p>
                  </a:txBody>
                  <a:tcPr marT="0" marB="0" anchor="ctr" horzOverflow="overflow">
                    <a:lnL w="9525" cap="flat" cmpd="sng" algn="ctr">
                      <a:solidFill>
                        <a:srgbClr val="C0C0C0"/>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noFill/>
                  </a:tcPr>
                </a:tc>
              </a:tr>
              <a:tr h="165457">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Secondary ID:</a:t>
                      </a:r>
                    </a:p>
                  </a:txBody>
                  <a:tcPr marT="0" marB="0" anchor="ctr" horzOverflow="overflow">
                    <a:lnL w="28575" cap="flat" cmpd="sng" algn="ctr">
                      <a:solidFill>
                        <a:schemeClr val="tx1"/>
                      </a:solidFill>
                      <a:prstDash val="solid"/>
                      <a:round/>
                      <a:headEnd type="none" w="med" len="med"/>
                      <a:tailEnd type="none" w="med" len="med"/>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Verdana" pitchFamily="34" charset="0"/>
                      </a:endParaRPr>
                    </a:p>
                  </a:txBody>
                  <a:tcPr marT="0" marB="0" anchor="ctr" horzOverflow="overflow">
                    <a:lnL w="9525" cap="flat" cmpd="sng" algn="ctr">
                      <a:solidFill>
                        <a:srgbClr val="C0C0C0"/>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noFill/>
                  </a:tcPr>
                </a:tc>
              </a:tr>
              <a:tr h="166919">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Patient Name, Last:                              	First:                                   	Middle:</a:t>
                      </a:r>
                    </a:p>
                  </a:txBody>
                  <a:tcPr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163991">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*Gender:     F     M</a:t>
                      </a:r>
                    </a:p>
                  </a:txBody>
                  <a:tcPr marT="0" marB="0" anchor="ctr" horzOverflow="overflow">
                    <a:lnL w="28575" cap="flat" cmpd="sng" algn="ctr">
                      <a:solidFill>
                        <a:schemeClr val="tx1"/>
                      </a:solidFill>
                      <a:prstDash val="solid"/>
                      <a:round/>
                      <a:headEnd type="none" w="med" len="med"/>
                      <a:tailEnd type="none" w="med" len="med"/>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*Date of Birth:</a:t>
                      </a:r>
                    </a:p>
                  </a:txBody>
                  <a:tcPr marT="0" marB="0" anchor="ctr" horzOverflow="overflow">
                    <a:lnL w="9525" cap="flat" cmpd="sng" algn="ctr">
                      <a:solidFill>
                        <a:srgbClr val="C0C0C0"/>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166919">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Ethnicity (specify):</a:t>
                      </a:r>
                    </a:p>
                  </a:txBody>
                  <a:tcPr marT="0" marB="0" anchor="ctr" horzOverflow="overflow">
                    <a:lnL w="28575" cap="flat" cmpd="sng" algn="ctr">
                      <a:solidFill>
                        <a:schemeClr val="tx1"/>
                      </a:solidFill>
                      <a:prstDash val="solid"/>
                      <a:round/>
                      <a:headEnd type="none" w="med" len="med"/>
                      <a:tailEnd type="none" w="med" len="med"/>
                    </a:lnL>
                    <a:lnR w="9525"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Race (specify):</a:t>
                      </a:r>
                    </a:p>
                  </a:txBody>
                  <a:tcPr marT="0" marB="0" anchor="ctr" horzOverflow="overflow">
                    <a:lnL w="9525" cap="flat" cmpd="sng" algn="ctr">
                      <a:solidFill>
                        <a:srgbClr val="C0C0C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C0C0C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165457">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Event Type: PROC</a:t>
                      </a:r>
                    </a:p>
                  </a:txBody>
                  <a:tcPr marT="0" marB="0" anchor="ctr" horzOverflow="overflow">
                    <a:lnL w="28575" cap="flat" cmpd="sng" algn="ctr">
                      <a:solidFill>
                        <a:schemeClr val="tx1"/>
                      </a:solidFill>
                      <a:prstDash val="solid"/>
                      <a:round/>
                      <a:headEnd type="none" w="med" len="med"/>
                      <a:tailEnd type="none" w="med" len="med"/>
                    </a:lnL>
                    <a:lnR w="9525" cap="flat" cmpd="sng" algn="ctr">
                      <a:solidFill>
                        <a:srgbClr val="C0C0C0"/>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*NHSN Procedure Code:</a:t>
                      </a:r>
                    </a:p>
                  </a:txBody>
                  <a:tcPr marT="0" marB="0" anchor="ctr" horzOverflow="overflow">
                    <a:lnL w="9525" cap="flat" cmpd="sng" algn="ctr">
                      <a:solidFill>
                        <a:srgbClr val="C0C0C0"/>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noFill/>
                  </a:tcPr>
                </a:tc>
              </a:tr>
              <a:tr h="165457">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*Date of Procedure:</a:t>
                      </a:r>
                    </a:p>
                  </a:txBody>
                  <a:tcPr marT="0" marB="0" anchor="ctr" horzOverflow="overflow">
                    <a:lnL w="28575" cap="flat" cmpd="sng" algn="ctr">
                      <a:solidFill>
                        <a:schemeClr val="tx1"/>
                      </a:solidFill>
                      <a:prstDash val="solid"/>
                      <a:round/>
                      <a:headEnd type="none" w="med" len="med"/>
                      <a:tailEnd type="none" w="med" len="med"/>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ICD-9-CM Procedure Code:</a:t>
                      </a:r>
                    </a:p>
                  </a:txBody>
                  <a:tcPr marT="0" marB="0" anchor="ctr" horzOverflow="overflow">
                    <a:lnL w="9525" cap="flat" cmpd="sng" algn="ctr">
                      <a:solidFill>
                        <a:srgbClr val="C0C0C0"/>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noFill/>
                  </a:tcPr>
                </a:tc>
              </a:tr>
              <a:tr h="165457">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bg1"/>
                          </a:solidFill>
                          <a:effectLst/>
                          <a:latin typeface="Verdana" pitchFamily="34" charset="0"/>
                        </a:rPr>
                        <a:t>Risk Factors</a:t>
                      </a:r>
                    </a:p>
                  </a:txBody>
                  <a:tcPr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rgbClr val="C0C0C0"/>
                      </a:solidFill>
                      <a:prstDash val="solid"/>
                      <a:round/>
                      <a:headEnd type="none" w="med" len="med"/>
                      <a:tailEnd type="none" w="med" len="med"/>
                    </a:lnT>
                    <a:lnB>
                      <a:noFill/>
                    </a:lnB>
                    <a:lnTlToBr>
                      <a:noFill/>
                    </a:lnTlToBr>
                    <a:lnBlToTr>
                      <a:noFill/>
                    </a:lnBlToTr>
                    <a:solidFill>
                      <a:srgbClr val="C0C0C0"/>
                    </a:solidFill>
                  </a:tcPr>
                </a:tc>
                <a:tc hMerge="1">
                  <a:txBody>
                    <a:bodyPr/>
                    <a:lstStyle/>
                    <a:p>
                      <a:endParaRPr lang="en-US"/>
                    </a:p>
                  </a:txBody>
                  <a:tcPr/>
                </a:tc>
                <a:tc hMerge="1">
                  <a:txBody>
                    <a:bodyPr/>
                    <a:lstStyle/>
                    <a:p>
                      <a:endParaRPr lang="en-US"/>
                    </a:p>
                  </a:txBody>
                  <a:tcPr/>
                </a:tc>
              </a:tr>
              <a:tr h="1157151">
                <a:tc gridSpan="3">
                  <a:txBody>
                    <a:bodyPr/>
                    <a:lstStyle/>
                    <a:p>
                      <a:pPr marL="0" marR="0" lvl="0" indent="0" algn="l" defTabSz="914400" rtl="0" eaLnBrk="1" fontAlgn="base" latinLnBrk="0" hangingPunct="1">
                        <a:lnSpc>
                          <a:spcPct val="150000"/>
                        </a:lnSpc>
                        <a:spcBef>
                          <a:spcPts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*Outpatient:    Yes     No	                        Surgeon Code:_______________________</a:t>
                      </a:r>
                    </a:p>
                    <a:p>
                      <a:pPr marL="0" marR="0" lvl="0" indent="0" algn="l" defTabSz="914400" rtl="0" eaLnBrk="1" fontAlgn="base" latinLnBrk="0" hangingPunct="1">
                        <a:lnSpc>
                          <a:spcPct val="150000"/>
                        </a:lnSpc>
                        <a:spcBef>
                          <a:spcPts val="0"/>
                        </a:spcBef>
                        <a:spcAft>
                          <a:spcPct val="0"/>
                        </a:spcAft>
                        <a:buClrTx/>
                        <a:buSzTx/>
                        <a:buFontTx/>
                        <a:buNone/>
                        <a:tabLst/>
                        <a:defRPr/>
                      </a:pPr>
                      <a:r>
                        <a:rPr kumimoji="0" lang="en-US" sz="900" b="0" i="0" u="none" strike="noStrike" cap="none" normalizeH="0" baseline="0" dirty="0" smtClean="0">
                          <a:ln>
                            <a:noFill/>
                          </a:ln>
                          <a:solidFill>
                            <a:schemeClr val="tx1"/>
                          </a:solidFill>
                          <a:effectLst/>
                          <a:latin typeface="Verdana" pitchFamily="34" charset="0"/>
                        </a:rPr>
                        <a:t>*ASA Score:   1     2     3     4     5                   *Duration: _____hours   _____minutes     </a:t>
                      </a:r>
                    </a:p>
                    <a:p>
                      <a:pPr marL="0" marR="0" lvl="0" indent="0" algn="l" defTabSz="914400" rtl="0" eaLnBrk="1" fontAlgn="base" latinLnBrk="0" hangingPunct="1">
                        <a:lnSpc>
                          <a:spcPct val="150000"/>
                        </a:lnSpc>
                        <a:spcBef>
                          <a:spcPts val="0"/>
                        </a:spcBef>
                        <a:spcAft>
                          <a:spcPct val="0"/>
                        </a:spcAft>
                        <a:buClrTx/>
                        <a:buSzTx/>
                        <a:buFontTx/>
                        <a:buNone/>
                        <a:tabLst/>
                        <a:defRPr/>
                      </a:pPr>
                      <a:r>
                        <a:rPr kumimoji="0" lang="en-US" sz="900" b="0" i="0" u="none" strike="noStrike" cap="none" normalizeH="0" baseline="0" dirty="0" smtClean="0">
                          <a:ln>
                            <a:noFill/>
                          </a:ln>
                          <a:solidFill>
                            <a:schemeClr val="tx1"/>
                          </a:solidFill>
                          <a:effectLst/>
                          <a:latin typeface="Verdana" pitchFamily="34" charset="0"/>
                        </a:rPr>
                        <a:t>*Wound Class:  C     CC     CO     D   	 *Diabetes Mellitus:   Yes     No</a:t>
                      </a:r>
                    </a:p>
                    <a:p>
                      <a:pPr marL="0" marR="0" lvl="0" indent="0" algn="l" defTabSz="914400" rtl="0" eaLnBrk="1" fontAlgn="base" latinLnBrk="0" hangingPunct="1">
                        <a:lnSpc>
                          <a:spcPct val="150000"/>
                        </a:lnSpc>
                        <a:spcBef>
                          <a:spcPct val="20000"/>
                        </a:spcBef>
                        <a:spcAft>
                          <a:spcPct val="0"/>
                        </a:spcAft>
                        <a:buClrTx/>
                        <a:buSzTx/>
                        <a:buFontTx/>
                        <a:buNone/>
                        <a:tabLst/>
                        <a:defRPr/>
                      </a:pPr>
                      <a:r>
                        <a:rPr kumimoji="0" lang="en-US" sz="900" b="0" i="0" u="none" strike="noStrike" cap="none" normalizeH="0" baseline="0" dirty="0" smtClean="0">
                          <a:ln>
                            <a:noFill/>
                          </a:ln>
                          <a:solidFill>
                            <a:schemeClr val="tx1"/>
                          </a:solidFill>
                          <a:effectLst/>
                          <a:latin typeface="Verdana" pitchFamily="34" charset="0"/>
                        </a:rPr>
                        <a:t>*Height: ____ feet _____inches                       *Weight: _____ lbs / kgs </a:t>
                      </a:r>
                      <a:r>
                        <a:rPr kumimoji="0" lang="en-US" sz="700" b="0" i="0" u="none" strike="noStrike" cap="none" normalizeH="0" baseline="0" dirty="0" smtClean="0">
                          <a:ln>
                            <a:noFill/>
                          </a:ln>
                          <a:solidFill>
                            <a:schemeClr val="tx1"/>
                          </a:solidFill>
                          <a:effectLst/>
                          <a:latin typeface="Verdana" pitchFamily="34" charset="0"/>
                        </a:rPr>
                        <a:t>(circle one)</a:t>
                      </a:r>
                    </a:p>
                    <a:p>
                      <a:pPr marL="0" marR="0" lvl="0" indent="0" algn="l" defTabSz="914400" rtl="0" eaLnBrk="1" fontAlgn="base" latinLnBrk="0" hangingPunct="1">
                        <a:lnSpc>
                          <a:spcPct val="150000"/>
                        </a:lnSpc>
                        <a:spcBef>
                          <a:spcPct val="20000"/>
                        </a:spcBef>
                        <a:spcAft>
                          <a:spcPct val="0"/>
                        </a:spcAft>
                        <a:buClrTx/>
                        <a:buSzTx/>
                        <a:buFontTx/>
                        <a:buNone/>
                        <a:tabLst/>
                        <a:defRPr/>
                      </a:pPr>
                      <a:r>
                        <a:rPr kumimoji="0" lang="en-US" sz="900" b="0" i="0" u="none" strike="noStrike" cap="none" normalizeH="0" baseline="0" dirty="0" smtClean="0">
                          <a:ln>
                            <a:noFill/>
                          </a:ln>
                          <a:solidFill>
                            <a:schemeClr val="tx1"/>
                          </a:solidFill>
                          <a:effectLst/>
                          <a:latin typeface="Verdana" pitchFamily="34" charset="0"/>
                        </a:rPr>
                        <a:t>         or  ____ meters </a:t>
                      </a:r>
                      <a:r>
                        <a:rPr kumimoji="0" lang="en-US" sz="700" b="0" i="0" u="none" strike="noStrike" cap="none" normalizeH="0" baseline="0" dirty="0" smtClean="0">
                          <a:ln>
                            <a:noFill/>
                          </a:ln>
                          <a:solidFill>
                            <a:schemeClr val="tx1"/>
                          </a:solidFill>
                          <a:effectLst/>
                          <a:latin typeface="Verdana" pitchFamily="34" charset="0"/>
                        </a:rPr>
                        <a:t>(choose one)</a:t>
                      </a:r>
                      <a:r>
                        <a:rPr kumimoji="0" lang="en-US" sz="800" b="0" i="0" u="none" strike="noStrike" cap="none" normalizeH="0" baseline="0" dirty="0" smtClean="0">
                          <a:ln>
                            <a:noFill/>
                          </a:ln>
                          <a:solidFill>
                            <a:schemeClr val="tx1"/>
                          </a:solidFill>
                          <a:effectLst/>
                          <a:latin typeface="Verdana" pitchFamily="34" charset="0"/>
                        </a:rPr>
                        <a:t> </a:t>
                      </a:r>
                      <a:endParaRPr kumimoji="0" lang="en-US" sz="1000" b="0" i="0" u="none" strike="noStrike" cap="none" normalizeH="0" baseline="0" dirty="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9525" cap="flat" cmpd="sng" algn="ctr">
                      <a:solidFill>
                        <a:srgbClr val="C0C0C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76543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bg1"/>
                          </a:solidFill>
                          <a:effectLst/>
                          <a:latin typeface="Verdana" pitchFamily="34" charset="0"/>
                        </a:rPr>
                        <a:t>When NHSN Proc Code is one of those listed below, circle  the code and complete additional risk factor(s)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solidFill>
                      <a:srgbClr val="C0C0C0"/>
                    </a:solidFill>
                  </a:tcPr>
                </a:tc>
                <a:tc gridSpan="2">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n-US" sz="900" b="1" i="0" u="none" strike="noStrike" cap="none" normalizeH="0" baseline="0" dirty="0" smtClean="0">
                          <a:ln>
                            <a:noFill/>
                          </a:ln>
                          <a:solidFill>
                            <a:schemeClr val="bg1"/>
                          </a:solidFill>
                          <a:effectLst/>
                          <a:latin typeface="Verdana" pitchFamily="34" charset="0"/>
                        </a:rPr>
                        <a:t>Additional Risk Factors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solidFill>
                      <a:srgbClr val="C0C0C0"/>
                    </a:solidFill>
                  </a:tcPr>
                </a:tc>
                <a:tc hMerge="1">
                  <a:txBody>
                    <a:bodyPr/>
                    <a:lstStyle/>
                    <a:p>
                      <a:endParaRPr lang="en-US"/>
                    </a:p>
                  </a:txBody>
                  <a:tcPr/>
                </a:tc>
              </a:tr>
              <a:tr h="22512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AAA   CHOL  HER   NEPH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REC  VHYS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900" b="0" i="0" u="none" strike="noStrike" cap="none" normalizeH="0" baseline="0" dirty="0" smtClean="0">
                          <a:ln>
                            <a:noFill/>
                          </a:ln>
                          <a:solidFill>
                            <a:schemeClr val="tx1"/>
                          </a:solidFill>
                          <a:effectLst/>
                          <a:latin typeface="Verdana" pitchFamily="34" charset="0"/>
                        </a:rPr>
                        <a:t>*Endoscope:    Yes     No                *Implant:    Yes    No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noFill/>
                  </a:tcPr>
                </a:tc>
                <a:tc hMerge="1">
                  <a:txBody>
                    <a:bodyPr/>
                    <a:lstStyle/>
                    <a:p>
                      <a:endParaRPr lang="en-US"/>
                    </a:p>
                  </a:txBody>
                  <a:tcPr/>
                </a:tc>
              </a:tr>
              <a:tr h="22512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APPY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*Emergency:   Yes    No                 *Endoscope:    Yes    No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noFill/>
                  </a:tcPr>
                </a:tc>
                <a:tc hMerge="1">
                  <a:txBody>
                    <a:bodyPr/>
                    <a:lstStyle/>
                    <a:p>
                      <a:endParaRPr lang="en-US"/>
                    </a:p>
                  </a:txBody>
                  <a:tcPr/>
                </a:tc>
              </a:tr>
              <a:tr h="22512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BILI   OVRY   PRST   SB</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THOR   XLAP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*Endoscope:   Yes    No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noFill/>
                  </a:tcPr>
                </a:tc>
                <a:tc hMerge="1">
                  <a:txBody>
                    <a:bodyPr/>
                    <a:lstStyle/>
                    <a:p>
                      <a:endParaRPr lang="en-US"/>
                    </a:p>
                  </a:txBody>
                  <a:tcPr/>
                </a:tc>
              </a:tr>
              <a:tr h="22512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BRST  CEA  PVBY  VSHN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*Implant:    Yes    No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noFill/>
                  </a:tcPr>
                </a:tc>
                <a:tc hMerge="1">
                  <a:txBody>
                    <a:bodyPr/>
                    <a:lstStyle/>
                    <a:p>
                      <a:endParaRPr lang="en-US"/>
                    </a:p>
                  </a:txBody>
                  <a:tcPr/>
                </a:tc>
              </a:tr>
              <a:tr h="22512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CARD  LTP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*Emergency:   Yes     No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noFill/>
                  </a:tcPr>
                </a:tc>
                <a:tc hMerge="1">
                  <a:txBody>
                    <a:bodyPr/>
                    <a:lstStyle/>
                    <a:p>
                      <a:endParaRPr lang="en-US"/>
                    </a:p>
                  </a:txBody>
                  <a:tcPr/>
                </a:tc>
              </a:tr>
              <a:tr h="2708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CBGB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900" b="0" i="0" u="none" strike="noStrike" cap="none" normalizeH="0" baseline="0" dirty="0" smtClean="0">
                          <a:ln>
                            <a:noFill/>
                          </a:ln>
                          <a:solidFill>
                            <a:schemeClr val="tx1"/>
                          </a:solidFill>
                          <a:effectLst/>
                          <a:latin typeface="Verdana" pitchFamily="34" charset="0"/>
                        </a:rPr>
                        <a:t>*Endoscope (for CBGB donor site only):  Yes    No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noFill/>
                  </a:tcPr>
                </a:tc>
                <a:tc hMerge="1">
                  <a:txBody>
                    <a:bodyPr/>
                    <a:lstStyle/>
                    <a:p>
                      <a:endParaRPr lang="en-US"/>
                    </a:p>
                  </a:txBody>
                  <a:tcPr/>
                </a:tc>
              </a:tr>
              <a:tr h="38721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COLO  LAM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900" b="0" i="0" u="none" strike="noStrike" cap="none" normalizeH="0" baseline="0" dirty="0" smtClean="0">
                          <a:ln>
                            <a:noFill/>
                          </a:ln>
                          <a:solidFill>
                            <a:schemeClr val="tx1"/>
                          </a:solidFill>
                          <a:effectLst/>
                          <a:latin typeface="Verdana" pitchFamily="34" charset="0"/>
                        </a:rPr>
                        <a:t>*Endoscope:    Yes     No                 *Implant:    Yes    No    </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900" b="0" i="0" u="none" strike="noStrike" cap="none" normalizeH="0" baseline="0" dirty="0" smtClean="0">
                          <a:ln>
                            <a:noFill/>
                          </a:ln>
                          <a:solidFill>
                            <a:schemeClr val="tx1"/>
                          </a:solidFill>
                          <a:effectLst/>
                          <a:latin typeface="Verdana" pitchFamily="34" charset="0"/>
                        </a:rPr>
                        <a:t>*General Anesthesia:   Yes     No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noFill/>
                  </a:tcPr>
                </a:tc>
                <a:tc hMerge="1">
                  <a:txBody>
                    <a:bodyPr/>
                    <a:lstStyle/>
                    <a:p>
                      <a:endParaRPr lang="en-US"/>
                    </a:p>
                  </a:txBody>
                  <a:tcPr/>
                </a:tc>
              </a:tr>
              <a:tr h="22512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CRAN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900" b="0" i="0" u="none" strike="noStrike" cap="none" normalizeH="0" baseline="0" dirty="0" smtClean="0">
                          <a:ln>
                            <a:noFill/>
                          </a:ln>
                          <a:solidFill>
                            <a:schemeClr val="tx1"/>
                          </a:solidFill>
                          <a:effectLst/>
                          <a:latin typeface="Verdana" pitchFamily="34" charset="0"/>
                        </a:rPr>
                        <a:t>*Trauma:   Yes     No                       *Implant:    Yes    No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noFill/>
                  </a:tcPr>
                </a:tc>
                <a:tc hMerge="1">
                  <a:txBody>
                    <a:bodyPr/>
                    <a:lstStyle/>
                    <a:p>
                      <a:endParaRPr lang="en-US"/>
                    </a:p>
                  </a:txBody>
                  <a:tcPr/>
                </a:tc>
              </a:tr>
              <a:tr h="38521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CSEC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ts val="216"/>
                        </a:spcBef>
                        <a:spcAft>
                          <a:spcPct val="0"/>
                        </a:spcAft>
                        <a:buClrTx/>
                        <a:buSzTx/>
                        <a:buFontTx/>
                        <a:buNone/>
                        <a:tabLst/>
                        <a:defRPr/>
                      </a:pPr>
                      <a:r>
                        <a:rPr kumimoji="0" lang="en-US" sz="900" b="0" i="0" u="none" strike="noStrike" cap="none" normalizeH="0" baseline="0" dirty="0" smtClean="0">
                          <a:ln>
                            <a:noFill/>
                          </a:ln>
                          <a:solidFill>
                            <a:schemeClr val="tx1"/>
                          </a:solidFill>
                          <a:effectLst/>
                          <a:latin typeface="Verdana" pitchFamily="34" charset="0"/>
                        </a:rPr>
                        <a:t>*Emergency:    Yes   No                   *General Anesthesia:   Yes     No</a:t>
                      </a:r>
                    </a:p>
                    <a:p>
                      <a:pPr marL="0" marR="0" lvl="0" indent="0" algn="l" defTabSz="914400" rtl="0" eaLnBrk="1" fontAlgn="base" latinLnBrk="0" hangingPunct="1">
                        <a:lnSpc>
                          <a:spcPct val="100000"/>
                        </a:lnSpc>
                        <a:spcBef>
                          <a:spcPts val="216"/>
                        </a:spcBef>
                        <a:spcAft>
                          <a:spcPct val="0"/>
                        </a:spcAft>
                        <a:buClrTx/>
                        <a:buSzTx/>
                        <a:buFontTx/>
                        <a:buNone/>
                        <a:tabLst/>
                        <a:defRPr/>
                      </a:pPr>
                      <a:r>
                        <a:rPr kumimoji="0" lang="en-US" sz="900" b="0" i="0" u="none" strike="noStrike" cap="none" normalizeH="0" baseline="0" dirty="0" smtClean="0">
                          <a:ln>
                            <a:noFill/>
                          </a:ln>
                          <a:solidFill>
                            <a:schemeClr val="tx1"/>
                          </a:solidFill>
                          <a:effectLst/>
                          <a:latin typeface="Verdana" pitchFamily="34" charset="0"/>
                        </a:rPr>
                        <a:t>*Duration of Labor: _____hours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noFill/>
                  </a:tcPr>
                </a:tc>
                <a:tc hMerge="1">
                  <a:txBody>
                    <a:bodyPr/>
                    <a:lstStyle/>
                    <a:p>
                      <a:endParaRPr lang="en-US"/>
                    </a:p>
                  </a:txBody>
                  <a:tcPr/>
                </a:tc>
              </a:tr>
              <a:tr h="33693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GAST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900" b="0" i="0" u="none" strike="noStrike" cap="none" normalizeH="0" baseline="0" dirty="0" smtClean="0">
                          <a:ln>
                            <a:noFill/>
                          </a:ln>
                          <a:solidFill>
                            <a:schemeClr val="tx1"/>
                          </a:solidFill>
                          <a:effectLst/>
                          <a:latin typeface="Verdana" pitchFamily="34" charset="0"/>
                        </a:rPr>
                        <a:t>*Emergency:   Yes     No               *Endoscope:    Yes     No</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900" b="0" i="0" u="none" strike="noStrike" cap="none" normalizeH="0" baseline="0" dirty="0" smtClean="0">
                          <a:ln>
                            <a:noFill/>
                          </a:ln>
                          <a:solidFill>
                            <a:schemeClr val="tx1"/>
                          </a:solidFill>
                          <a:effectLst/>
                          <a:latin typeface="Verdana" pitchFamily="34" charset="0"/>
                        </a:rPr>
                        <a:t>*Implant:    Yes    No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noFill/>
                  </a:tcPr>
                </a:tc>
                <a:tc hMerge="1">
                  <a:txBody>
                    <a:bodyPr/>
                    <a:lstStyle/>
                    <a:p>
                      <a:endParaRPr lang="en-US"/>
                    </a:p>
                  </a:txBody>
                  <a:tcPr/>
                </a:tc>
              </a:tr>
              <a:tr h="549309">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900" b="0" i="0" u="none" strike="noStrike" cap="none" normalizeH="0" baseline="0" dirty="0" smtClean="0">
                          <a:ln>
                            <a:noFill/>
                          </a:ln>
                          <a:solidFill>
                            <a:schemeClr val="tx1"/>
                          </a:solidFill>
                          <a:effectLst/>
                          <a:latin typeface="Verdana" pitchFamily="34" charset="0"/>
                        </a:rPr>
                        <a:t>HPRO  KPRO</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900" b="0" i="0" u="none" strike="noStrike" cap="none" normalizeH="0" baseline="0" dirty="0" smtClean="0">
                          <a:ln>
                            <a:noFill/>
                          </a:ln>
                          <a:solidFill>
                            <a:schemeClr val="tx1"/>
                          </a:solidFill>
                          <a:effectLst/>
                          <a:latin typeface="Verdana" pitchFamily="34" charset="0"/>
                        </a:rPr>
                        <a:t>*General Anesthesia:   Yes     No      *Trauma:   Yes     No </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900" b="0" i="0" u="none" strike="noStrike" cap="none" normalizeH="0" baseline="0" dirty="0" smtClean="0">
                          <a:ln>
                            <a:noFill/>
                          </a:ln>
                          <a:solidFill>
                            <a:schemeClr val="tx1"/>
                          </a:solidFill>
                          <a:effectLst/>
                          <a:latin typeface="Verdana" pitchFamily="34" charset="0"/>
                        </a:rPr>
                        <a:t>*Check one:   ____Total   ____Hemi   ____ Resurfacing (HPRO only)</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900" b="0" i="0" u="none" strike="noStrike" cap="none" normalizeH="0" baseline="0" dirty="0" smtClean="0">
                          <a:ln>
                            <a:noFill/>
                          </a:ln>
                          <a:solidFill>
                            <a:schemeClr val="tx1"/>
                          </a:solidFill>
                          <a:effectLst/>
                          <a:latin typeface="Verdana" pitchFamily="34" charset="0"/>
                        </a:rPr>
                        <a:t>     If Total: ____Primary   ____Total Revision   ____Partial Revision</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900" b="0" i="0" u="none" strike="noStrike" cap="none" normalizeH="0" baseline="0" dirty="0" smtClean="0">
                          <a:ln>
                            <a:noFill/>
                          </a:ln>
                          <a:solidFill>
                            <a:schemeClr val="tx1"/>
                          </a:solidFill>
                          <a:effectLst/>
                          <a:latin typeface="Verdana" pitchFamily="34" charset="0"/>
                        </a:rPr>
                        <a:t>     If Hemi:  ____Primary   ____Total Revision   </a:t>
                      </a:r>
                      <a:r>
                        <a:rPr kumimoji="0" lang="en-US" sz="900" b="0" i="0" u="sng" strike="noStrike" cap="none" normalizeH="0" baseline="0" dirty="0" smtClean="0">
                          <a:ln>
                            <a:noFill/>
                          </a:ln>
                          <a:solidFill>
                            <a:schemeClr val="tx1"/>
                          </a:solidFill>
                          <a:effectLst/>
                          <a:latin typeface="Verdana" pitchFamily="34" charset="0"/>
                        </a:rPr>
                        <a:t>__ _ </a:t>
                      </a:r>
                      <a:r>
                        <a:rPr kumimoji="0" lang="en-US" sz="900" b="0" i="0" u="none" strike="noStrike" cap="none" normalizeH="0" baseline="0" dirty="0" smtClean="0">
                          <a:ln>
                            <a:noFill/>
                          </a:ln>
                          <a:solidFill>
                            <a:schemeClr val="tx1"/>
                          </a:solidFill>
                          <a:effectLst/>
                          <a:latin typeface="Verdana" pitchFamily="34" charset="0"/>
                        </a:rPr>
                        <a:t>Partial Revision</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900" b="0" i="0" u="none" strike="noStrike" cap="none" normalizeH="0" baseline="0" dirty="0" smtClean="0">
                          <a:ln>
                            <a:noFill/>
                          </a:ln>
                          <a:solidFill>
                            <a:schemeClr val="tx1"/>
                          </a:solidFill>
                          <a:effectLst/>
                          <a:latin typeface="Verdana" pitchFamily="34" charset="0"/>
                        </a:rPr>
                        <a:t>     If Resurfacing (HPRO only) :  ____Primary Total      ____Revision Total</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900" b="0" i="0" u="none" strike="noStrike" cap="none" normalizeH="0" baseline="0" dirty="0" smtClean="0">
                          <a:ln>
                            <a:noFill/>
                          </a:ln>
                          <a:solidFill>
                            <a:schemeClr val="tx1"/>
                          </a:solidFill>
                          <a:effectLst/>
                          <a:latin typeface="Verdana" pitchFamily="34" charset="0"/>
                        </a:rPr>
                        <a:t>                                                 ____Primary Partial    ____Revision Partial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noFill/>
                  </a:tcPr>
                </a:tc>
                <a:tc hMerge="1">
                  <a:txBody>
                    <a:bodyPr/>
                    <a:lstStyle/>
                    <a:p>
                      <a:endParaRPr lang="en-US"/>
                    </a:p>
                  </a:txBody>
                  <a:tcPr/>
                </a:tc>
              </a:tr>
              <a:tr h="22512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HYST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900" b="0" i="0" u="none" strike="noStrike" cap="none" normalizeH="0" baseline="0" dirty="0" smtClean="0">
                          <a:ln>
                            <a:noFill/>
                          </a:ln>
                          <a:solidFill>
                            <a:schemeClr val="tx1"/>
                          </a:solidFill>
                          <a:effectLst/>
                          <a:latin typeface="Verdana" pitchFamily="34" charset="0"/>
                        </a:rPr>
                        <a:t>*Endoscope:   Yes   No                     *General Anesthesia:   Yes     No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noFill/>
                  </a:tcPr>
                </a:tc>
                <a:tc hMerge="1">
                  <a:txBody>
                    <a:bodyPr/>
                    <a:lstStyle/>
                    <a:p>
                      <a:endParaRPr lang="en-US"/>
                    </a:p>
                  </a:txBody>
                  <a:tcPr/>
                </a:tc>
              </a:tr>
              <a:tr h="871340">
                <a:tc gridSpan="3">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600" b="0" i="0" u="none" strike="noStrike" cap="none" normalizeH="0" baseline="0" dirty="0" smtClean="0">
                          <a:ln>
                            <a:noFill/>
                          </a:ln>
                          <a:solidFill>
                            <a:schemeClr val="tx1"/>
                          </a:solidFill>
                          <a:effectLst/>
                          <a:latin typeface="Verdana" pitchFamily="34" charset="0"/>
                        </a:rPr>
                        <a:t>Continued &gt; &gt; &gt;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500" b="0" i="0" u="none" strike="noStrike" cap="none" normalizeH="0" baseline="0" dirty="0" smtClean="0">
                          <a:ln>
                            <a:noFill/>
                          </a:ln>
                          <a:solidFill>
                            <a:schemeClr val="tx1"/>
                          </a:solidFill>
                          <a:effectLst/>
                          <a:latin typeface="Verdana" pitchFamily="34" charset="0"/>
                        </a:rPr>
                        <a:t>Assurance of Confidentiality:  The voluntarily provided information obtained in this surveillance system that would permit identification of any individual or institution is collected with a guarantee that it will be held in strict confidence, will be used only for the purposes stated, and will not otherwise be disclosed or released without the consent of the individual, or the institution in accordance with Sections 304, 306 and 308(d) of the Public Health Service Act (42 USC 242b, 242k, and 242m(d)).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500" b="0" i="0" u="none" strike="noStrike" cap="none" normalizeH="0" baseline="0" dirty="0" smtClean="0">
                          <a:ln>
                            <a:noFill/>
                          </a:ln>
                          <a:solidFill>
                            <a:schemeClr val="tx1"/>
                          </a:solidFill>
                          <a:effectLst/>
                          <a:latin typeface="Verdana" pitchFamily="34" charset="0"/>
                        </a:rPr>
                        <a:t>Public reporting burden of this collection of information is estimated to average 10 minutes per response, including the time for reviewing instructions, searching existing data sources, gathering and maintaining the data needed, and completing and reviewing the collection of information.  An agency may not conduct or sponsor, and a person is not required to respond to a collection of information unless it displays a currently valid OMB control number.  Send comments regarding this burden estimate or any other aspect of this collection of information, including suggestions for reducing this burden to CDC, Reports Clearance Officer, 1600 Clifton Rd., MS D-74, Atlanta, GA 30333, ATTN:  PRA (0920-0666).</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500" b="0" i="0" u="none" strike="noStrike" cap="none" normalizeH="0" baseline="0" dirty="0" smtClean="0">
                          <a:ln>
                            <a:noFill/>
                          </a:ln>
                          <a:solidFill>
                            <a:schemeClr val="tx1"/>
                          </a:solidFill>
                          <a:effectLst/>
                          <a:latin typeface="Verdana" pitchFamily="34" charset="0"/>
                        </a:rPr>
                        <a:t>CDC 57.121 (Front) Rev. 4, v6.4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rgbClr val="C0C0C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dirty="0"/>
                    </a:p>
                  </a:txBody>
                  <a:tcPr/>
                </a:tc>
                <a:tc hMerge="1">
                  <a:txBody>
                    <a:bodyPr/>
                    <a:lstStyle/>
                    <a:p>
                      <a:endParaRPr lang="en-US"/>
                    </a:p>
                  </a:txBody>
                  <a:tcPr/>
                </a:tc>
              </a:tr>
            </a:tbl>
          </a:graphicData>
        </a:graphic>
      </p:graphicFrame>
      <p:sp>
        <p:nvSpPr>
          <p:cNvPr id="2124" name="Text Box 1672"/>
          <p:cNvSpPr txBox="1">
            <a:spLocks noChangeArrowheads="1"/>
          </p:cNvSpPr>
          <p:nvPr/>
        </p:nvSpPr>
        <p:spPr bwMode="auto">
          <a:xfrm>
            <a:off x="912813" y="0"/>
            <a:ext cx="5048250" cy="366713"/>
          </a:xfrm>
          <a:prstGeom prst="rect">
            <a:avLst/>
          </a:prstGeom>
          <a:noFill/>
          <a:ln w="9525">
            <a:noFill/>
            <a:miter lim="800000"/>
            <a:headEnd/>
            <a:tailEnd/>
          </a:ln>
        </p:spPr>
        <p:txBody>
          <a:bodyPr>
            <a:spAutoFit/>
          </a:bodyPr>
          <a:lstStyle/>
          <a:p>
            <a:pPr algn="ctr">
              <a:spcBef>
                <a:spcPct val="50000"/>
              </a:spcBef>
            </a:pPr>
            <a:r>
              <a:rPr lang="en-US" b="1" i="0"/>
              <a:t>Denominator for Procedure</a:t>
            </a:r>
          </a:p>
        </p:txBody>
      </p:sp>
      <p:pic>
        <p:nvPicPr>
          <p:cNvPr id="2125" name="Picture 1674" descr="NHSN Logo_sml"/>
          <p:cNvPicPr>
            <a:picLocks noGrp="1" noChangeAspect="1" noChangeArrowheads="1"/>
          </p:cNvPicPr>
          <p:nvPr>
            <p:ph/>
          </p:nvPr>
        </p:nvPicPr>
        <p:blipFill>
          <a:blip r:embed="rId3" cstate="print"/>
          <a:srcRect/>
          <a:stretch>
            <a:fillRect/>
          </a:stretch>
        </p:blipFill>
        <p:spPr>
          <a:xfrm>
            <a:off x="0" y="0"/>
            <a:ext cx="831850" cy="384175"/>
          </a:xfrm>
        </p:spPr>
      </p:pic>
      <p:sp>
        <p:nvSpPr>
          <p:cNvPr id="2126" name="Text Box 1756"/>
          <p:cNvSpPr txBox="1">
            <a:spLocks noChangeArrowheads="1"/>
          </p:cNvSpPr>
          <p:nvPr/>
        </p:nvSpPr>
        <p:spPr bwMode="auto">
          <a:xfrm>
            <a:off x="5280025" y="285750"/>
            <a:ext cx="1273175" cy="244475"/>
          </a:xfrm>
          <a:prstGeom prst="rect">
            <a:avLst/>
          </a:prstGeom>
          <a:noFill/>
          <a:ln w="9525">
            <a:noFill/>
            <a:miter lim="800000"/>
            <a:headEnd/>
            <a:tailEnd/>
          </a:ln>
        </p:spPr>
        <p:txBody>
          <a:bodyPr wrap="none">
            <a:spAutoFit/>
          </a:bodyPr>
          <a:lstStyle/>
          <a:p>
            <a:r>
              <a:rPr lang="en-US" sz="1000" i="0">
                <a:latin typeface="Verdana" pitchFamily="34" charset="0"/>
              </a:rPr>
              <a:t>*</a:t>
            </a:r>
            <a:r>
              <a:rPr lang="en-US" sz="800" i="0">
                <a:latin typeface="Verdana" pitchFamily="34" charset="0"/>
              </a:rPr>
              <a:t> required for saving</a:t>
            </a:r>
          </a:p>
        </p:txBody>
      </p:sp>
      <p:sp>
        <p:nvSpPr>
          <p:cNvPr id="2127" name="Text Box 1825"/>
          <p:cNvSpPr txBox="1">
            <a:spLocks noChangeArrowheads="1"/>
          </p:cNvSpPr>
          <p:nvPr/>
        </p:nvSpPr>
        <p:spPr bwMode="auto">
          <a:xfrm>
            <a:off x="5961063" y="31750"/>
            <a:ext cx="865187" cy="215900"/>
          </a:xfrm>
          <a:prstGeom prst="rect">
            <a:avLst/>
          </a:prstGeom>
          <a:noFill/>
          <a:ln w="9525">
            <a:noFill/>
            <a:miter lim="800000"/>
            <a:headEnd/>
            <a:tailEnd/>
          </a:ln>
        </p:spPr>
        <p:txBody>
          <a:bodyPr wrap="none" lIns="0" tIns="0" rIns="0" bIns="0">
            <a:spAutoFit/>
          </a:bodyPr>
          <a:lstStyle/>
          <a:p>
            <a:pPr algn="r"/>
            <a:r>
              <a:rPr lang="en-US" sz="700" i="0"/>
              <a:t>OMB No. 0920-0666</a:t>
            </a:r>
          </a:p>
          <a:p>
            <a:pPr algn="r"/>
            <a:r>
              <a:rPr lang="en-US" sz="700" i="0"/>
              <a:t>Exp. Date: xx-xx-xxxx</a:t>
            </a:r>
            <a:endParaRPr lang="en-US"/>
          </a:p>
        </p:txBody>
      </p:sp>
      <p:sp>
        <p:nvSpPr>
          <p:cNvPr id="2128" name="Text Box 506"/>
          <p:cNvSpPr txBox="1">
            <a:spLocks noChangeArrowheads="1"/>
          </p:cNvSpPr>
          <p:nvPr/>
        </p:nvSpPr>
        <p:spPr bwMode="auto">
          <a:xfrm>
            <a:off x="769938" y="292100"/>
            <a:ext cx="927100" cy="244475"/>
          </a:xfrm>
          <a:prstGeom prst="rect">
            <a:avLst/>
          </a:prstGeom>
          <a:noFill/>
          <a:ln w="9525">
            <a:noFill/>
            <a:miter lim="800000"/>
            <a:headEnd/>
            <a:tailEnd/>
          </a:ln>
        </p:spPr>
        <p:txBody>
          <a:bodyPr>
            <a:spAutoFit/>
          </a:bodyPr>
          <a:lstStyle/>
          <a:p>
            <a:pPr>
              <a:spcBef>
                <a:spcPct val="50000"/>
              </a:spcBef>
            </a:pPr>
            <a:r>
              <a:rPr lang="en-US" sz="1000" i="0"/>
              <a:t>Page 1 of 2</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232" name="Group 1824"/>
          <p:cNvGraphicFramePr>
            <a:graphicFrameLocks noGrp="1"/>
          </p:cNvGraphicFramePr>
          <p:nvPr/>
        </p:nvGraphicFramePr>
        <p:xfrm>
          <a:off x="0" y="706438"/>
          <a:ext cx="6753225" cy="8292684"/>
        </p:xfrm>
        <a:graphic>
          <a:graphicData uri="http://schemas.openxmlformats.org/drawingml/2006/table">
            <a:tbl>
              <a:tblPr/>
              <a:tblGrid>
                <a:gridCol w="1819275"/>
                <a:gridCol w="1609725"/>
                <a:gridCol w="1038225"/>
                <a:gridCol w="2286000"/>
              </a:tblGrid>
              <a:tr h="98059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bg1"/>
                          </a:solidFill>
                          <a:effectLst/>
                          <a:latin typeface="Verdana" pitchFamily="34" charset="0"/>
                        </a:rPr>
                        <a:t>When NHSN Proc Code is one of those listed below, circle the code and complete additional risk factor(s)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c gridSpan="3">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n-US" sz="900" b="1" i="0" u="none" strike="noStrike" kern="1200" cap="none" normalizeH="0" baseline="0" dirty="0" smtClean="0">
                          <a:ln>
                            <a:noFill/>
                          </a:ln>
                          <a:solidFill>
                            <a:schemeClr val="bg1"/>
                          </a:solidFill>
                          <a:effectLst/>
                          <a:latin typeface="Verdana" pitchFamily="34" charset="0"/>
                          <a:ea typeface="+mn-ea"/>
                          <a:cs typeface="+mn-cs"/>
                        </a:rPr>
                        <a:t>Additional Risk Factors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c hMerge="1">
                  <a:txBody>
                    <a:bodyPr/>
                    <a:lstStyle/>
                    <a:p>
                      <a:endParaRPr lang="en-US"/>
                    </a:p>
                  </a:txBody>
                  <a:tcPr/>
                </a:tc>
                <a:tc hMerge="1">
                  <a:txBody>
                    <a:bodyPr/>
                    <a:lstStyle/>
                    <a:p>
                      <a:endParaRPr lang="en-US"/>
                    </a:p>
                  </a:txBody>
                  <a:tcPr/>
                </a:tc>
              </a:tr>
              <a:tr h="1465745">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900" b="0" i="0" u="none" strike="noStrike" cap="none" normalizeH="0" baseline="0" dirty="0" smtClean="0">
                          <a:ln>
                            <a:noFill/>
                          </a:ln>
                          <a:solidFill>
                            <a:schemeClr val="tx1"/>
                          </a:solidFill>
                          <a:effectLst/>
                          <a:latin typeface="Verdana" pitchFamily="34" charset="0"/>
                        </a:rPr>
                        <a:t>FUSN   RFUSN</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l" defTabSz="5715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*Spinal Level: (check one)</a:t>
                      </a:r>
                      <a:br>
                        <a:rPr kumimoji="0" lang="en-US" sz="900" b="0" i="0" u="none" strike="noStrike" cap="none" normalizeH="0" baseline="0" dirty="0" smtClean="0">
                          <a:ln>
                            <a:noFill/>
                          </a:ln>
                          <a:solidFill>
                            <a:schemeClr val="tx1"/>
                          </a:solidFill>
                          <a:effectLst/>
                          <a:latin typeface="Verdana" pitchFamily="34" charset="0"/>
                        </a:rPr>
                      </a:br>
                      <a:r>
                        <a:rPr kumimoji="0" lang="en-US" sz="900" b="0" i="0" u="none" strike="noStrike" cap="none" normalizeH="0" baseline="0" dirty="0" smtClean="0">
                          <a:ln>
                            <a:noFill/>
                          </a:ln>
                          <a:solidFill>
                            <a:schemeClr val="tx1"/>
                          </a:solidFill>
                          <a:effectLst/>
                          <a:latin typeface="Verdana" pitchFamily="34" charset="0"/>
                        </a:rPr>
                        <a:t>	</a:t>
                      </a:r>
                      <a:r>
                        <a:rPr kumimoji="0" lang="en-US" sz="900" b="0" i="0" u="none" strike="noStrike" cap="none" normalizeH="0" baseline="0" dirty="0" smtClean="0">
                          <a:ln>
                            <a:noFill/>
                          </a:ln>
                          <a:solidFill>
                            <a:schemeClr val="tx1"/>
                          </a:solidFill>
                          <a:effectLst/>
                          <a:latin typeface="Arial" charset="0"/>
                          <a:sym typeface="Wingdings" pitchFamily="2" charset="2"/>
                        </a:rPr>
                        <a:t></a:t>
                      </a:r>
                      <a:r>
                        <a:rPr kumimoji="0" lang="en-US" sz="900" b="0" i="0" u="none" strike="noStrike" cap="none" normalizeH="0" baseline="0" dirty="0" smtClean="0">
                          <a:ln>
                            <a:noFill/>
                          </a:ln>
                          <a:solidFill>
                            <a:schemeClr val="tx1"/>
                          </a:solidFill>
                          <a:effectLst/>
                          <a:latin typeface="Verdana" pitchFamily="34" charset="0"/>
                          <a:sym typeface="Wingdings" pitchFamily="2" charset="2"/>
                        </a:rPr>
                        <a:t> </a:t>
                      </a:r>
                      <a:r>
                        <a:rPr kumimoji="0" lang="en-US" sz="900" b="0" i="0" u="none" strike="noStrike" cap="none" normalizeH="0" baseline="0" dirty="0" smtClean="0">
                          <a:ln>
                            <a:noFill/>
                          </a:ln>
                          <a:solidFill>
                            <a:schemeClr val="tx1"/>
                          </a:solidFill>
                          <a:effectLst/>
                          <a:latin typeface="Verdana" pitchFamily="34" charset="0"/>
                        </a:rPr>
                        <a:t>Atlas-axis</a:t>
                      </a:r>
                      <a:br>
                        <a:rPr kumimoji="0" lang="en-US" sz="900" b="0" i="0" u="none" strike="noStrike" cap="none" normalizeH="0" baseline="0" dirty="0" smtClean="0">
                          <a:ln>
                            <a:noFill/>
                          </a:ln>
                          <a:solidFill>
                            <a:schemeClr val="tx1"/>
                          </a:solidFill>
                          <a:effectLst/>
                          <a:latin typeface="Verdana" pitchFamily="34" charset="0"/>
                        </a:rPr>
                      </a:br>
                      <a:r>
                        <a:rPr kumimoji="0" lang="en-US" sz="900" b="0" i="0" u="none" strike="noStrike" cap="none" normalizeH="0" baseline="0" dirty="0" smtClean="0">
                          <a:ln>
                            <a:noFill/>
                          </a:ln>
                          <a:solidFill>
                            <a:schemeClr val="tx1"/>
                          </a:solidFill>
                          <a:effectLst/>
                          <a:latin typeface="Verdana" pitchFamily="34" charset="0"/>
                        </a:rPr>
                        <a:t>	</a:t>
                      </a:r>
                      <a:r>
                        <a:rPr kumimoji="0" lang="en-US" sz="900" b="0" i="0" u="none" strike="noStrike" cap="none" normalizeH="0" baseline="0" dirty="0" smtClean="0">
                          <a:ln>
                            <a:noFill/>
                          </a:ln>
                          <a:solidFill>
                            <a:schemeClr val="tx1"/>
                          </a:solidFill>
                          <a:effectLst/>
                          <a:latin typeface="Arial" charset="0"/>
                          <a:sym typeface="Wingdings" pitchFamily="2" charset="2"/>
                        </a:rPr>
                        <a:t></a:t>
                      </a:r>
                      <a:r>
                        <a:rPr kumimoji="0" lang="en-US" sz="900" b="0" i="0" u="none" strike="noStrike" cap="none" normalizeH="0" baseline="0" dirty="0" smtClean="0">
                          <a:ln>
                            <a:noFill/>
                          </a:ln>
                          <a:solidFill>
                            <a:schemeClr val="tx1"/>
                          </a:solidFill>
                          <a:effectLst/>
                          <a:latin typeface="Verdana" pitchFamily="34" charset="0"/>
                        </a:rPr>
                        <a:t> Atlas-axis/Cervical</a:t>
                      </a:r>
                    </a:p>
                    <a:p>
                      <a:pPr marL="0" marR="0" lvl="0" indent="0" algn="l" defTabSz="5715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	</a:t>
                      </a:r>
                      <a:r>
                        <a:rPr kumimoji="0" lang="en-US" sz="900" b="0" i="0" u="none" strike="noStrike" cap="none" normalizeH="0" baseline="0" dirty="0" smtClean="0">
                          <a:ln>
                            <a:noFill/>
                          </a:ln>
                          <a:solidFill>
                            <a:schemeClr val="tx1"/>
                          </a:solidFill>
                          <a:effectLst/>
                          <a:latin typeface="Arial" charset="0"/>
                          <a:sym typeface="Wingdings" pitchFamily="2" charset="2"/>
                        </a:rPr>
                        <a:t></a:t>
                      </a:r>
                      <a:r>
                        <a:rPr kumimoji="0" lang="en-US" sz="900" b="0" i="0" u="none" strike="noStrike" cap="none" normalizeH="0" baseline="0" dirty="0" smtClean="0">
                          <a:ln>
                            <a:noFill/>
                          </a:ln>
                          <a:solidFill>
                            <a:schemeClr val="tx1"/>
                          </a:solidFill>
                          <a:effectLst/>
                          <a:latin typeface="Verdana" pitchFamily="34" charset="0"/>
                        </a:rPr>
                        <a:t> Cervical</a:t>
                      </a:r>
                      <a:br>
                        <a:rPr kumimoji="0" lang="en-US" sz="900" b="0" i="0" u="none" strike="noStrike" cap="none" normalizeH="0" baseline="0" dirty="0" smtClean="0">
                          <a:ln>
                            <a:noFill/>
                          </a:ln>
                          <a:solidFill>
                            <a:schemeClr val="tx1"/>
                          </a:solidFill>
                          <a:effectLst/>
                          <a:latin typeface="Verdana" pitchFamily="34" charset="0"/>
                        </a:rPr>
                      </a:br>
                      <a:r>
                        <a:rPr kumimoji="0" lang="en-US" sz="900" b="0" i="0" u="none" strike="noStrike" cap="none" normalizeH="0" baseline="0" dirty="0" smtClean="0">
                          <a:ln>
                            <a:noFill/>
                          </a:ln>
                          <a:solidFill>
                            <a:schemeClr val="tx1"/>
                          </a:solidFill>
                          <a:effectLst/>
                          <a:latin typeface="Verdana" pitchFamily="34" charset="0"/>
                        </a:rPr>
                        <a:t>	</a:t>
                      </a:r>
                      <a:r>
                        <a:rPr kumimoji="0" lang="en-US" sz="900" b="0" i="0" u="none" strike="noStrike" cap="none" normalizeH="0" baseline="0" dirty="0" smtClean="0">
                          <a:ln>
                            <a:noFill/>
                          </a:ln>
                          <a:solidFill>
                            <a:schemeClr val="tx1"/>
                          </a:solidFill>
                          <a:effectLst/>
                          <a:latin typeface="Arial" charset="0"/>
                          <a:sym typeface="Wingdings" pitchFamily="2" charset="2"/>
                        </a:rPr>
                        <a:t></a:t>
                      </a:r>
                      <a:r>
                        <a:rPr kumimoji="0" lang="en-US" sz="900" b="0" i="0" u="none" strike="noStrike" cap="none" normalizeH="0" baseline="0" dirty="0" smtClean="0">
                          <a:ln>
                            <a:noFill/>
                          </a:ln>
                          <a:solidFill>
                            <a:schemeClr val="tx1"/>
                          </a:solidFill>
                          <a:effectLst/>
                          <a:latin typeface="Verdana" pitchFamily="34" charset="0"/>
                          <a:sym typeface="Wingdings" pitchFamily="2" charset="2"/>
                        </a:rPr>
                        <a:t> Cervical/Dorsal/Dorsolumbar</a:t>
                      </a:r>
                      <a:endParaRPr kumimoji="0" lang="en-US" sz="900" b="0" i="0" u="none" strike="noStrike" cap="none" normalizeH="0" baseline="0" dirty="0" smtClean="0">
                        <a:ln>
                          <a:noFill/>
                        </a:ln>
                        <a:solidFill>
                          <a:schemeClr val="tx1"/>
                        </a:solidFill>
                        <a:effectLst/>
                        <a:latin typeface="Verdana" pitchFamily="34" charset="0"/>
                      </a:endParaRPr>
                    </a:p>
                    <a:p>
                      <a:pPr marL="0" marR="0" lvl="0" indent="0" algn="l" defTabSz="5715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 	</a:t>
                      </a:r>
                      <a:r>
                        <a:rPr kumimoji="0" lang="en-US" sz="900" b="0" i="0" u="none" strike="noStrike" cap="none" normalizeH="0" baseline="0" dirty="0" smtClean="0">
                          <a:ln>
                            <a:noFill/>
                          </a:ln>
                          <a:solidFill>
                            <a:schemeClr val="tx1"/>
                          </a:solidFill>
                          <a:effectLst/>
                          <a:latin typeface="Arial" charset="0"/>
                          <a:sym typeface="Wingdings" pitchFamily="2" charset="2"/>
                        </a:rPr>
                        <a:t></a:t>
                      </a:r>
                      <a:r>
                        <a:rPr kumimoji="0" lang="en-US" sz="900" b="0" i="0" u="none" strike="noStrike" cap="none" normalizeH="0" baseline="0" dirty="0" smtClean="0">
                          <a:ln>
                            <a:noFill/>
                          </a:ln>
                          <a:solidFill>
                            <a:schemeClr val="tx1"/>
                          </a:solidFill>
                          <a:effectLst/>
                          <a:latin typeface="Verdana" pitchFamily="34" charset="0"/>
                        </a:rPr>
                        <a:t> Dorsal/Dorsolumbar</a:t>
                      </a:r>
                      <a:br>
                        <a:rPr kumimoji="0" lang="en-US" sz="900" b="0" i="0" u="none" strike="noStrike" cap="none" normalizeH="0" baseline="0" dirty="0" smtClean="0">
                          <a:ln>
                            <a:noFill/>
                          </a:ln>
                          <a:solidFill>
                            <a:schemeClr val="tx1"/>
                          </a:solidFill>
                          <a:effectLst/>
                          <a:latin typeface="Verdana" pitchFamily="34" charset="0"/>
                        </a:rPr>
                      </a:br>
                      <a:r>
                        <a:rPr kumimoji="0" lang="en-US" sz="900" b="0" i="0" u="none" strike="noStrike" cap="none" normalizeH="0" baseline="0" dirty="0" smtClean="0">
                          <a:ln>
                            <a:noFill/>
                          </a:ln>
                          <a:solidFill>
                            <a:schemeClr val="tx1"/>
                          </a:solidFill>
                          <a:effectLst/>
                          <a:latin typeface="Verdana" pitchFamily="34" charset="0"/>
                        </a:rPr>
                        <a:t>	</a:t>
                      </a:r>
                      <a:r>
                        <a:rPr kumimoji="0" lang="en-US" sz="900" b="0" i="0" u="none" strike="noStrike" cap="none" normalizeH="0" baseline="0" dirty="0" smtClean="0">
                          <a:ln>
                            <a:noFill/>
                          </a:ln>
                          <a:solidFill>
                            <a:schemeClr val="tx1"/>
                          </a:solidFill>
                          <a:effectLst/>
                          <a:latin typeface="Arial" charset="0"/>
                          <a:sym typeface="Wingdings" pitchFamily="2" charset="2"/>
                        </a:rPr>
                        <a:t></a:t>
                      </a:r>
                      <a:r>
                        <a:rPr kumimoji="0" lang="en-US" sz="900" b="0" i="0" u="none" strike="noStrike" cap="none" normalizeH="0" baseline="0" dirty="0" smtClean="0">
                          <a:ln>
                            <a:noFill/>
                          </a:ln>
                          <a:solidFill>
                            <a:schemeClr val="tx1"/>
                          </a:solidFill>
                          <a:effectLst/>
                          <a:latin typeface="Verdana" pitchFamily="34" charset="0"/>
                        </a:rPr>
                        <a:t> Lumbar/Lumbosacral</a:t>
                      </a:r>
                      <a:br>
                        <a:rPr kumimoji="0" lang="en-US" sz="900" b="0" i="0" u="none" strike="noStrike" cap="none" normalizeH="0" baseline="0" dirty="0" smtClean="0">
                          <a:ln>
                            <a:noFill/>
                          </a:ln>
                          <a:solidFill>
                            <a:schemeClr val="tx1"/>
                          </a:solidFill>
                          <a:effectLst/>
                          <a:latin typeface="Verdana" pitchFamily="34" charset="0"/>
                        </a:rPr>
                      </a:br>
                      <a:r>
                        <a:rPr kumimoji="0" lang="en-US" sz="900" b="0" i="0" u="none" strike="noStrike" cap="none" normalizeH="0" baseline="0" dirty="0" smtClean="0">
                          <a:ln>
                            <a:noFill/>
                          </a:ln>
                          <a:solidFill>
                            <a:schemeClr val="tx1"/>
                          </a:solidFill>
                          <a:effectLst/>
                          <a:latin typeface="Verdana" pitchFamily="34" charset="0"/>
                        </a:rPr>
                        <a:t>	</a:t>
                      </a:r>
                    </a:p>
                    <a:p>
                      <a:pPr marL="0" marR="0" lvl="0" indent="0" algn="l" defTabSz="5715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 *Implant:   Yes    No</a:t>
                      </a:r>
                      <a:br>
                        <a:rPr kumimoji="0" lang="en-US" sz="900" b="0" i="0" u="none" strike="noStrike" cap="none" normalizeH="0" baseline="0" dirty="0" smtClean="0">
                          <a:ln>
                            <a:noFill/>
                          </a:ln>
                          <a:solidFill>
                            <a:schemeClr val="tx1"/>
                          </a:solidFill>
                          <a:effectLst/>
                          <a:latin typeface="Verdana" pitchFamily="34" charset="0"/>
                        </a:rPr>
                      </a:br>
                      <a:endParaRPr kumimoji="0" lang="en-US" sz="900" b="0" i="0" u="none" strike="noStrike" cap="none" normalizeH="0" baseline="0" dirty="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a:txBody>
                    <a:bodyPr/>
                    <a:lstStyle/>
                    <a:p>
                      <a:pPr marL="0" marR="0" lvl="0" indent="0" algn="l" defTabSz="4572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*Approach/Technique: (check one)</a:t>
                      </a:r>
                      <a:br>
                        <a:rPr kumimoji="0" lang="en-US" sz="900" b="0" i="0" u="none" strike="noStrike" cap="none" normalizeH="0" baseline="0" dirty="0" smtClean="0">
                          <a:ln>
                            <a:noFill/>
                          </a:ln>
                          <a:solidFill>
                            <a:schemeClr val="tx1"/>
                          </a:solidFill>
                          <a:effectLst/>
                          <a:latin typeface="Verdana" pitchFamily="34" charset="0"/>
                        </a:rPr>
                      </a:br>
                      <a:r>
                        <a:rPr kumimoji="0" lang="en-US" sz="900" b="0" i="0" u="none" strike="noStrike" cap="none" normalizeH="0" baseline="0" dirty="0" smtClean="0">
                          <a:ln>
                            <a:noFill/>
                          </a:ln>
                          <a:solidFill>
                            <a:schemeClr val="tx1"/>
                          </a:solidFill>
                          <a:effectLst/>
                          <a:latin typeface="Verdana" pitchFamily="34" charset="0"/>
                        </a:rPr>
                        <a:t>	 </a:t>
                      </a:r>
                      <a:r>
                        <a:rPr kumimoji="0" lang="en-US" sz="900" b="0" i="0" u="none" strike="noStrike" cap="none" normalizeH="0" baseline="0" dirty="0" smtClean="0">
                          <a:ln>
                            <a:noFill/>
                          </a:ln>
                          <a:solidFill>
                            <a:schemeClr val="tx1"/>
                          </a:solidFill>
                          <a:effectLst/>
                          <a:latin typeface="Arial" charset="0"/>
                          <a:sym typeface="Wingdings" pitchFamily="2" charset="2"/>
                        </a:rPr>
                        <a:t></a:t>
                      </a:r>
                      <a:r>
                        <a:rPr kumimoji="0" lang="en-US" sz="900" b="0" i="0" u="none" strike="noStrike" cap="none" normalizeH="0" baseline="0" dirty="0" smtClean="0">
                          <a:ln>
                            <a:noFill/>
                          </a:ln>
                          <a:solidFill>
                            <a:schemeClr val="tx1"/>
                          </a:solidFill>
                          <a:effectLst/>
                          <a:latin typeface="Verdana" pitchFamily="34" charset="0"/>
                        </a:rPr>
                        <a:t> Anterior</a:t>
                      </a:r>
                      <a:br>
                        <a:rPr kumimoji="0" lang="en-US" sz="900" b="0" i="0" u="none" strike="noStrike" cap="none" normalizeH="0" baseline="0" dirty="0" smtClean="0">
                          <a:ln>
                            <a:noFill/>
                          </a:ln>
                          <a:solidFill>
                            <a:schemeClr val="tx1"/>
                          </a:solidFill>
                          <a:effectLst/>
                          <a:latin typeface="Verdana" pitchFamily="34" charset="0"/>
                        </a:rPr>
                      </a:br>
                      <a:r>
                        <a:rPr kumimoji="0" lang="en-US" sz="900" b="0" i="0" u="none" strike="noStrike" cap="none" normalizeH="0" baseline="0" dirty="0" smtClean="0">
                          <a:ln>
                            <a:noFill/>
                          </a:ln>
                          <a:solidFill>
                            <a:schemeClr val="tx1"/>
                          </a:solidFill>
                          <a:effectLst/>
                          <a:latin typeface="Verdana" pitchFamily="34" charset="0"/>
                        </a:rPr>
                        <a:t>	 </a:t>
                      </a:r>
                      <a:r>
                        <a:rPr kumimoji="0" lang="en-US" sz="900" b="0" i="0" u="none" strike="noStrike" cap="none" normalizeH="0" baseline="0" dirty="0" smtClean="0">
                          <a:ln>
                            <a:noFill/>
                          </a:ln>
                          <a:solidFill>
                            <a:schemeClr val="tx1"/>
                          </a:solidFill>
                          <a:effectLst/>
                          <a:latin typeface="Arial" charset="0"/>
                          <a:sym typeface="Wingdings" pitchFamily="2" charset="2"/>
                        </a:rPr>
                        <a:t></a:t>
                      </a:r>
                      <a:r>
                        <a:rPr kumimoji="0" lang="en-US" sz="900" b="0" i="0" u="none" strike="noStrike" cap="none" normalizeH="0" baseline="0" dirty="0" smtClean="0">
                          <a:ln>
                            <a:noFill/>
                          </a:ln>
                          <a:solidFill>
                            <a:schemeClr val="tx1"/>
                          </a:solidFill>
                          <a:effectLst/>
                          <a:latin typeface="Verdana" pitchFamily="34" charset="0"/>
                        </a:rPr>
                        <a:t> Posterior</a:t>
                      </a:r>
                      <a:br>
                        <a:rPr kumimoji="0" lang="en-US" sz="900" b="0" i="0" u="none" strike="noStrike" cap="none" normalizeH="0" baseline="0" dirty="0" smtClean="0">
                          <a:ln>
                            <a:noFill/>
                          </a:ln>
                          <a:solidFill>
                            <a:schemeClr val="tx1"/>
                          </a:solidFill>
                          <a:effectLst/>
                          <a:latin typeface="Verdana" pitchFamily="34" charset="0"/>
                        </a:rPr>
                      </a:br>
                      <a:r>
                        <a:rPr kumimoji="0" lang="en-US" sz="900" b="0" i="0" u="none" strike="noStrike" cap="none" normalizeH="0" baseline="0" dirty="0" smtClean="0">
                          <a:ln>
                            <a:noFill/>
                          </a:ln>
                          <a:solidFill>
                            <a:schemeClr val="tx1"/>
                          </a:solidFill>
                          <a:effectLst/>
                          <a:latin typeface="Verdana" pitchFamily="34" charset="0"/>
                        </a:rPr>
                        <a:t>	 </a:t>
                      </a:r>
                      <a:r>
                        <a:rPr kumimoji="0" lang="en-US" sz="900" b="0" i="0" u="none" strike="noStrike" cap="none" normalizeH="0" baseline="0" dirty="0" smtClean="0">
                          <a:ln>
                            <a:noFill/>
                          </a:ln>
                          <a:solidFill>
                            <a:schemeClr val="tx1"/>
                          </a:solidFill>
                          <a:effectLst/>
                          <a:latin typeface="Arial" charset="0"/>
                          <a:sym typeface="Wingdings" pitchFamily="2" charset="2"/>
                        </a:rPr>
                        <a:t></a:t>
                      </a:r>
                      <a:r>
                        <a:rPr kumimoji="0" lang="en-US" sz="900" b="0" i="0" u="none" strike="noStrike" cap="none" normalizeH="0" baseline="0" dirty="0" smtClean="0">
                          <a:ln>
                            <a:noFill/>
                          </a:ln>
                          <a:solidFill>
                            <a:schemeClr val="tx1"/>
                          </a:solidFill>
                          <a:effectLst/>
                          <a:latin typeface="Verdana" pitchFamily="34" charset="0"/>
                        </a:rPr>
                        <a:t> Anterior and Posterior</a:t>
                      </a:r>
                      <a:br>
                        <a:rPr kumimoji="0" lang="en-US" sz="900" b="0" i="0" u="none" strike="noStrike" cap="none" normalizeH="0" baseline="0" dirty="0" smtClean="0">
                          <a:ln>
                            <a:noFill/>
                          </a:ln>
                          <a:solidFill>
                            <a:schemeClr val="tx1"/>
                          </a:solidFill>
                          <a:effectLst/>
                          <a:latin typeface="Verdana" pitchFamily="34" charset="0"/>
                        </a:rPr>
                      </a:br>
                      <a:r>
                        <a:rPr kumimoji="0" lang="en-US" sz="900" b="0" i="0" u="none" strike="noStrike" cap="none" normalizeH="0" baseline="0" dirty="0" smtClean="0">
                          <a:ln>
                            <a:noFill/>
                          </a:ln>
                          <a:solidFill>
                            <a:schemeClr val="tx1"/>
                          </a:solidFill>
                          <a:effectLst/>
                          <a:latin typeface="Verdana" pitchFamily="34" charset="0"/>
                        </a:rPr>
                        <a:t>	 </a:t>
                      </a:r>
                      <a:r>
                        <a:rPr kumimoji="0" lang="en-US" sz="900" b="0" i="0" u="none" strike="noStrike" cap="none" normalizeH="0" baseline="0" dirty="0" smtClean="0">
                          <a:ln>
                            <a:noFill/>
                          </a:ln>
                          <a:solidFill>
                            <a:schemeClr val="tx1"/>
                          </a:solidFill>
                          <a:effectLst/>
                          <a:latin typeface="Arial" charset="0"/>
                          <a:sym typeface="Wingdings" pitchFamily="2" charset="2"/>
                        </a:rPr>
                        <a:t></a:t>
                      </a:r>
                      <a:r>
                        <a:rPr kumimoji="0" lang="en-US" sz="900" b="0" i="0" u="none" strike="noStrike" cap="none" normalizeH="0" baseline="0" dirty="0" smtClean="0">
                          <a:ln>
                            <a:noFill/>
                          </a:ln>
                          <a:solidFill>
                            <a:schemeClr val="tx1"/>
                          </a:solidFill>
                          <a:effectLst/>
                          <a:latin typeface="Verdana" pitchFamily="34" charset="0"/>
                        </a:rPr>
                        <a:t> Lateral transverse</a:t>
                      </a:r>
                      <a:br>
                        <a:rPr kumimoji="0" lang="en-US" sz="900" b="0" i="0" u="none" strike="noStrike" cap="none" normalizeH="0" baseline="0" dirty="0" smtClean="0">
                          <a:ln>
                            <a:noFill/>
                          </a:ln>
                          <a:solidFill>
                            <a:schemeClr val="tx1"/>
                          </a:solidFill>
                          <a:effectLst/>
                          <a:latin typeface="Verdana" pitchFamily="34" charset="0"/>
                        </a:rPr>
                      </a:br>
                      <a:r>
                        <a:rPr kumimoji="0" lang="en-US" sz="900" b="0" i="0" u="none" strike="noStrike" cap="none" normalizeH="0" baseline="0" dirty="0" smtClean="0">
                          <a:ln>
                            <a:noFill/>
                          </a:ln>
                          <a:solidFill>
                            <a:schemeClr val="tx1"/>
                          </a:solidFill>
                          <a:effectLst/>
                          <a:latin typeface="Verdana" pitchFamily="34" charset="0"/>
                        </a:rPr>
                        <a:t>	</a:t>
                      </a:r>
                    </a:p>
                    <a:p>
                      <a:pPr marL="0" marR="0" lvl="0" indent="0" algn="l" defTabSz="4572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Verdana" pitchFamily="34" charset="0"/>
                      </a:endParaRPr>
                    </a:p>
                    <a:p>
                      <a:pPr marL="0" marR="0" lvl="0" indent="0" algn="l" defTabSz="4572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Verdana" pitchFamily="34" charset="0"/>
                        </a:rPr>
                        <a:t>*Trauma:   Yes     No </a:t>
                      </a:r>
                    </a:p>
                    <a:p>
                      <a:pPr marL="0" marR="0" lvl="0" indent="0" algn="l" defTabSz="457200" rtl="0" eaLnBrk="1" fontAlgn="base" latinLnBrk="0" hangingPunct="1">
                        <a:lnSpc>
                          <a:spcPct val="100000"/>
                        </a:lnSpc>
                        <a:spcBef>
                          <a:spcPct val="20000"/>
                        </a:spcBef>
                        <a:spcAft>
                          <a:spcPct val="0"/>
                        </a:spcAft>
                        <a:buClrTx/>
                        <a:buSzTx/>
                        <a:buFontTx/>
                        <a:buNone/>
                        <a:tabLst/>
                      </a:pPr>
                      <a:endParaRPr kumimoji="0" lang="en-US" sz="900" b="1" i="0" u="none" strike="noStrike" cap="none" normalizeH="0" baseline="0" dirty="0" smtClean="0">
                        <a:ln>
                          <a:noFill/>
                        </a:ln>
                        <a:solidFill>
                          <a:schemeClr val="bg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C0C0C0"/>
                      </a:solidFill>
                      <a:prstDash val="solid"/>
                      <a:round/>
                      <a:headEnd type="none" w="med" len="med"/>
                      <a:tailEnd type="none" w="med" len="med"/>
                    </a:lnB>
                    <a:lnTlToBr>
                      <a:noFill/>
                    </a:lnTlToBr>
                    <a:lnBlToTr>
                      <a:noFill/>
                    </a:lnBlToTr>
                    <a:solidFill>
                      <a:schemeClr val="bg1"/>
                    </a:solidFill>
                  </a:tcPr>
                </a:tc>
              </a:tr>
              <a:tr h="357628">
                <a:tc grid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bg1"/>
                          </a:solidFill>
                          <a:effectLst/>
                          <a:latin typeface="Verdana" pitchFamily="34" charset="0"/>
                        </a:rPr>
                        <a:t>Custom Fields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800" b="1" i="0" u="none" strike="noStrike" cap="none" normalizeH="0" baseline="0" dirty="0" smtClean="0">
                        <a:ln>
                          <a:noFill/>
                        </a:ln>
                        <a:solidFill>
                          <a:schemeClr val="bg1"/>
                        </a:solidFill>
                        <a:effectLst/>
                        <a:latin typeface="Verdana" pitchFamily="34" charset="0"/>
                      </a:endParaRPr>
                    </a:p>
                  </a:txBody>
                  <a:tcPr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rgbClr val="C0C0C0"/>
                      </a:solidFill>
                      <a:prstDash val="solid"/>
                      <a:round/>
                      <a:headEnd type="none" w="med" len="med"/>
                      <a:tailEnd type="none" w="med" len="med"/>
                    </a:lnT>
                    <a:lnB>
                      <a:noFill/>
                    </a:lnB>
                    <a:lnTlToBr>
                      <a:noFill/>
                    </a:lnTlToBr>
                    <a:lnBlToTr>
                      <a:noFill/>
                    </a:lnBlToTr>
                    <a:solidFill>
                      <a:srgbClr val="C0C0C0"/>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673194">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Verdana" pitchFamily="34" charset="0"/>
                        </a:rPr>
                        <a:t>Label</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Verdana" pitchFamily="34" charset="0"/>
                        </a:rPr>
                        <a:t>________________________   ___/___/____</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Verdana" pitchFamily="34" charset="0"/>
                        </a:rPr>
                        <a:t>________________________   ___________</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Verdana" pitchFamily="34" charset="0"/>
                        </a:rPr>
                        <a:t>________________________   ___________</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Verdana" pitchFamily="34" charset="0"/>
                        </a:rPr>
                        <a:t>________________________   ___________</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Verdana" pitchFamily="34" charset="0"/>
                        </a:rPr>
                        <a:t>________________________   ___________</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Verdana" pitchFamily="34" charset="0"/>
                        </a:rPr>
                        <a:t>________________________   ___________</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Verdana" pitchFamily="34" charset="0"/>
                        </a:rPr>
                        <a:t>________________________   ___________</a:t>
                      </a:r>
                    </a:p>
                  </a:txBody>
                  <a:tcPr horzOverflow="overflow">
                    <a:lnL w="28575" cap="flat" cmpd="sng" algn="ctr">
                      <a:solidFill>
                        <a:schemeClr val="tx1"/>
                      </a:solidFill>
                      <a:prstDash val="solid"/>
                      <a:round/>
                      <a:headEnd type="none" w="med" len="med"/>
                      <a:tailEnd type="none" w="med" len="med"/>
                    </a:lnL>
                    <a:lnR w="9525" cap="flat" cmpd="sng" algn="ctr">
                      <a:solidFill>
                        <a:srgbClr val="C0C0C0"/>
                      </a:solidFill>
                      <a:prstDash val="solid"/>
                      <a:round/>
                      <a:headEnd type="none" w="med" len="med"/>
                      <a:tailEnd type="none" w="med" len="med"/>
                    </a:lnR>
                    <a:lnT>
                      <a:noFill/>
                    </a:lnT>
                    <a:lnB>
                      <a:noFill/>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Verdana" pitchFamily="34" charset="0"/>
                        </a:rPr>
                        <a:t>  Label</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Verdana" pitchFamily="34" charset="0"/>
                        </a:rPr>
                        <a:t>  ________________________   ___/___/____</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Verdana" pitchFamily="34" charset="0"/>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Verdana" pitchFamily="34" charset="0"/>
                        </a:rPr>
                        <a:t>  ________________________   ___________</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Verdana" pitchFamily="34" charset="0"/>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Verdana" pitchFamily="34" charset="0"/>
                        </a:rPr>
                        <a:t>  ________________________   ___________</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Verdana" pitchFamily="34" charset="0"/>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Verdana" pitchFamily="34" charset="0"/>
                        </a:rPr>
                        <a:t>  ________________________   ___________</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Verdana" pitchFamily="34" charset="0"/>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Verdana" pitchFamily="34" charset="0"/>
                        </a:rPr>
                        <a:t>  ________________________   ___________</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Verdana" pitchFamily="34" charset="0"/>
                        </a:rPr>
                        <a:t>  ________________________   ___________</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Verdana" pitchFamily="34" charset="0"/>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tx1"/>
                          </a:solidFill>
                          <a:effectLst/>
                          <a:latin typeface="Verdana" pitchFamily="34" charset="0"/>
                        </a:rPr>
                        <a:t>  ________________________   ___________</a:t>
                      </a:r>
                    </a:p>
                  </a:txBody>
                  <a:tcPr horzOverflow="overflow">
                    <a:lnL w="9525" cap="flat" cmpd="sng" algn="ctr">
                      <a:solidFill>
                        <a:srgbClr val="C0C0C0"/>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hMerge="1">
                  <a:txBody>
                    <a:bodyPr/>
                    <a:lstStyle/>
                    <a:p>
                      <a:endParaRPr lang="en-US"/>
                    </a:p>
                  </a:txBody>
                  <a:tcPr/>
                </a:tc>
              </a:tr>
              <a:tr h="338400">
                <a:tc grid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800" b="1" i="0" u="none" strike="noStrike" cap="none" normalizeH="0" baseline="0" dirty="0" smtClean="0">
                          <a:ln>
                            <a:noFill/>
                          </a:ln>
                          <a:solidFill>
                            <a:schemeClr val="bg1"/>
                          </a:solidFill>
                          <a:effectLst/>
                          <a:latin typeface="Verdana" pitchFamily="34" charset="0"/>
                        </a:rPr>
                        <a:t>Comments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800" b="1" i="0" u="none" strike="noStrike" cap="none" normalizeH="0" baseline="0" dirty="0" smtClean="0">
                        <a:ln>
                          <a:noFill/>
                        </a:ln>
                        <a:solidFill>
                          <a:schemeClr val="bg1"/>
                        </a:solidFill>
                        <a:effectLst/>
                        <a:latin typeface="Verdana" pitchFamily="34" charset="0"/>
                      </a:endParaRPr>
                    </a:p>
                  </a:txBody>
                  <a:tcPr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solidFill>
                      <a:srgbClr val="C0C0C0"/>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672955">
                <a:tc grid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500" b="0" i="0" u="none" strike="noStrike" cap="none" normalizeH="0" baseline="0" dirty="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500" b="0" i="0" u="none" strike="noStrike" cap="none" normalizeH="0" baseline="0" dirty="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500" b="0" i="0" u="none" strike="noStrike" cap="none" normalizeH="0" baseline="0" dirty="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500" b="0" i="0" u="none" strike="noStrike" cap="none" normalizeH="0" baseline="0" dirty="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500" b="0" i="0" u="none" strike="noStrike" cap="none" normalizeH="0" baseline="0" dirty="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500" b="0" i="0" u="none" strike="noStrike" cap="none" normalizeH="0" baseline="0" dirty="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500" b="0" i="0" u="none" strike="noStrike" cap="none" normalizeH="0" baseline="0" dirty="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500" b="0" i="0" u="none" strike="noStrike" cap="none" normalizeH="0" baseline="0" dirty="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500" b="0" i="0" u="none" strike="noStrike" cap="none" normalizeH="0" baseline="0" dirty="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500" b="0" i="0" u="none" strike="noStrike" cap="none" normalizeH="0" baseline="0" dirty="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500" b="0" i="0" u="none" strike="noStrike" cap="none" normalizeH="0" baseline="0" dirty="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500" b="0" i="0" u="none" strike="noStrike" cap="none" normalizeH="0" baseline="0" dirty="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500" b="0" i="0" u="none" strike="noStrike" cap="none" normalizeH="0" baseline="0" dirty="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500" b="0" i="0" u="none" strike="noStrike" cap="none" normalizeH="0" baseline="0" dirty="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500" b="0" i="0" u="none" strike="noStrike" cap="none" normalizeH="0" baseline="0" dirty="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500" b="0" i="0" u="none" strike="noStrike" cap="none" normalizeH="0" baseline="0" dirty="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500" b="0" i="0" u="none" strike="noStrike" cap="none" normalizeH="0" baseline="0" dirty="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500" b="0" i="0" u="none" strike="noStrike" cap="none" normalizeH="0" baseline="0" dirty="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500" b="0" i="0" u="none" strike="noStrike" cap="none" normalizeH="0" baseline="0" dirty="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500" b="0" i="0" u="none" strike="noStrike" cap="none" normalizeH="0" baseline="0" dirty="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500" b="0" i="0" u="none" strike="noStrike" cap="none" normalizeH="0" baseline="0" dirty="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500" b="0" i="0" u="none" strike="noStrike" cap="none" normalizeH="0" baseline="0" dirty="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364517">
                <a:tc gridSpan="4">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500" b="0" i="0" u="none" strike="noStrike" cap="none" normalizeH="0" baseline="0" dirty="0" smtClean="0">
                          <a:ln>
                            <a:noFill/>
                          </a:ln>
                          <a:solidFill>
                            <a:schemeClr val="tx1"/>
                          </a:solidFill>
                          <a:effectLst/>
                          <a:latin typeface="Verdana" pitchFamily="34" charset="0"/>
                        </a:rPr>
                        <a:t>CDC 57.121 (Back)  Rev. 4, v6.4</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500" b="0" i="0" u="none" strike="noStrike" cap="none" normalizeH="0" baseline="0" dirty="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3095" name="Text Box 1672"/>
          <p:cNvSpPr txBox="1">
            <a:spLocks noChangeArrowheads="1"/>
          </p:cNvSpPr>
          <p:nvPr/>
        </p:nvSpPr>
        <p:spPr bwMode="auto">
          <a:xfrm>
            <a:off x="912813" y="0"/>
            <a:ext cx="5048250" cy="366713"/>
          </a:xfrm>
          <a:prstGeom prst="rect">
            <a:avLst/>
          </a:prstGeom>
          <a:noFill/>
          <a:ln w="9525">
            <a:noFill/>
            <a:miter lim="800000"/>
            <a:headEnd/>
            <a:tailEnd/>
          </a:ln>
        </p:spPr>
        <p:txBody>
          <a:bodyPr>
            <a:spAutoFit/>
          </a:bodyPr>
          <a:lstStyle/>
          <a:p>
            <a:pPr algn="ctr">
              <a:spcBef>
                <a:spcPct val="50000"/>
              </a:spcBef>
            </a:pPr>
            <a:r>
              <a:rPr lang="en-US" b="1" i="0"/>
              <a:t>Denominator for Procedure</a:t>
            </a:r>
          </a:p>
        </p:txBody>
      </p:sp>
      <p:pic>
        <p:nvPicPr>
          <p:cNvPr id="3096" name="Picture 1674" descr="NHSN Logo_sml"/>
          <p:cNvPicPr>
            <a:picLocks noGrp="1" noChangeAspect="1" noChangeArrowheads="1"/>
          </p:cNvPicPr>
          <p:nvPr>
            <p:ph/>
          </p:nvPr>
        </p:nvPicPr>
        <p:blipFill>
          <a:blip r:embed="rId3" cstate="print"/>
          <a:srcRect/>
          <a:stretch>
            <a:fillRect/>
          </a:stretch>
        </p:blipFill>
        <p:spPr>
          <a:xfrm>
            <a:off x="0" y="0"/>
            <a:ext cx="831850" cy="384175"/>
          </a:xfrm>
        </p:spPr>
      </p:pic>
      <p:sp>
        <p:nvSpPr>
          <p:cNvPr id="3097" name="Text Box 1756"/>
          <p:cNvSpPr txBox="1">
            <a:spLocks noChangeArrowheads="1"/>
          </p:cNvSpPr>
          <p:nvPr/>
        </p:nvSpPr>
        <p:spPr bwMode="auto">
          <a:xfrm>
            <a:off x="5280025" y="285750"/>
            <a:ext cx="1273175" cy="244475"/>
          </a:xfrm>
          <a:prstGeom prst="rect">
            <a:avLst/>
          </a:prstGeom>
          <a:noFill/>
          <a:ln w="9525">
            <a:noFill/>
            <a:miter lim="800000"/>
            <a:headEnd/>
            <a:tailEnd/>
          </a:ln>
        </p:spPr>
        <p:txBody>
          <a:bodyPr wrap="none">
            <a:spAutoFit/>
          </a:bodyPr>
          <a:lstStyle/>
          <a:p>
            <a:r>
              <a:rPr lang="en-US" sz="1000" i="0">
                <a:latin typeface="Verdana" pitchFamily="34" charset="0"/>
              </a:rPr>
              <a:t>*</a:t>
            </a:r>
            <a:r>
              <a:rPr lang="en-US" sz="800" i="0">
                <a:latin typeface="Verdana" pitchFamily="34" charset="0"/>
              </a:rPr>
              <a:t> required for saving</a:t>
            </a:r>
          </a:p>
        </p:txBody>
      </p:sp>
      <p:sp>
        <p:nvSpPr>
          <p:cNvPr id="3098" name="Text Box 1825"/>
          <p:cNvSpPr txBox="1">
            <a:spLocks noChangeArrowheads="1"/>
          </p:cNvSpPr>
          <p:nvPr/>
        </p:nvSpPr>
        <p:spPr bwMode="auto">
          <a:xfrm>
            <a:off x="5935663" y="31750"/>
            <a:ext cx="890587" cy="215900"/>
          </a:xfrm>
          <a:prstGeom prst="rect">
            <a:avLst/>
          </a:prstGeom>
          <a:noFill/>
          <a:ln w="9525">
            <a:noFill/>
            <a:miter lim="800000"/>
            <a:headEnd/>
            <a:tailEnd/>
          </a:ln>
        </p:spPr>
        <p:txBody>
          <a:bodyPr wrap="none" lIns="0" tIns="0" rIns="0" bIns="0">
            <a:spAutoFit/>
          </a:bodyPr>
          <a:lstStyle/>
          <a:p>
            <a:pPr algn="r"/>
            <a:r>
              <a:rPr lang="en-US" sz="700" i="0"/>
              <a:t>OMB No. 0920-0666</a:t>
            </a:r>
          </a:p>
          <a:p>
            <a:pPr algn="r"/>
            <a:r>
              <a:rPr lang="en-US" sz="700" i="0"/>
              <a:t>Exp. Date:  xx-xx-xxxx</a:t>
            </a:r>
            <a:endParaRPr lang="en-US"/>
          </a:p>
        </p:txBody>
      </p:sp>
      <p:sp>
        <p:nvSpPr>
          <p:cNvPr id="3099" name="Text Box 506"/>
          <p:cNvSpPr txBox="1">
            <a:spLocks noChangeArrowheads="1"/>
          </p:cNvSpPr>
          <p:nvPr/>
        </p:nvSpPr>
        <p:spPr bwMode="auto">
          <a:xfrm>
            <a:off x="712788" y="330200"/>
            <a:ext cx="927100" cy="244475"/>
          </a:xfrm>
          <a:prstGeom prst="rect">
            <a:avLst/>
          </a:prstGeom>
          <a:noFill/>
          <a:ln w="9525">
            <a:noFill/>
            <a:miter lim="800000"/>
            <a:headEnd/>
            <a:tailEnd/>
          </a:ln>
        </p:spPr>
        <p:txBody>
          <a:bodyPr>
            <a:spAutoFit/>
          </a:bodyPr>
          <a:lstStyle/>
          <a:p>
            <a:pPr>
              <a:spcBef>
                <a:spcPct val="50000"/>
              </a:spcBef>
            </a:pPr>
            <a:r>
              <a:rPr lang="en-US" sz="1000" i="0"/>
              <a:t>Page 2 of 2</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2453</TotalTime>
  <Words>666</Words>
  <Application>Microsoft Office PowerPoint</Application>
  <PresentationFormat>Letter Paper (8.5x11 in)</PresentationFormat>
  <Paragraphs>133</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Slide 1</vt:lpstr>
      <vt:lpstr>Slide 2</vt:lpstr>
    </vt:vector>
  </TitlesOfParts>
  <Company>CDC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CDC</dc:creator>
  <cp:lastModifiedBy>fom7</cp:lastModifiedBy>
  <cp:revision>190</cp:revision>
  <dcterms:created xsi:type="dcterms:W3CDTF">2004-07-27T14:00:58Z</dcterms:created>
  <dcterms:modified xsi:type="dcterms:W3CDTF">2011-02-04T20:05:12Z</dcterms:modified>
</cp:coreProperties>
</file>