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1" r:id="rId2"/>
    <p:sldId id="303" r:id="rId3"/>
    <p:sldId id="312" r:id="rId4"/>
    <p:sldId id="313" r:id="rId5"/>
    <p:sldId id="275" r:id="rId6"/>
    <p:sldId id="307" r:id="rId7"/>
    <p:sldId id="314" r:id="rId8"/>
    <p:sldId id="315" r:id="rId9"/>
    <p:sldId id="308" r:id="rId10"/>
    <p:sldId id="309" r:id="rId11"/>
    <p:sldId id="316" r:id="rId12"/>
    <p:sldId id="318" r:id="rId13"/>
    <p:sldId id="319" r:id="rId14"/>
    <p:sldId id="321" r:id="rId15"/>
    <p:sldId id="320" r:id="rId16"/>
    <p:sldId id="322"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FF0000"/>
    <a:srgbClr val="66FF33"/>
    <a:srgbClr val="FFC5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78073" autoAdjust="0"/>
  </p:normalViewPr>
  <p:slideViewPr>
    <p:cSldViewPr snapToGrid="0" snapToObjects="1">
      <p:cViewPr varScale="1">
        <p:scale>
          <a:sx n="106" d="100"/>
          <a:sy n="106" d="100"/>
        </p:scale>
        <p:origin x="-96" y="-186"/>
      </p:cViewPr>
      <p:guideLst>
        <p:guide orient="horz" pos="3514"/>
        <p:guide pos="47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4B41586-1553-42DD-A5B3-AC359DC349C3}" type="datetime1">
              <a:rPr lang="en-US"/>
              <a:pPr/>
              <a:t>2/14/2012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1D3E6CF-D38A-4AE5-B920-2CACD3368C14}" type="slidenum">
              <a:rPr lang="en-US"/>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A761A85-4878-47EA-AEFF-5F25784E4010}" type="datetime1">
              <a:rPr lang="en-US"/>
              <a:pPr/>
              <a:t>2/14/2012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40A2EF6-FE47-4FC7-B6A7-E99A6B22F306}" type="slidenum">
              <a:rPr lang="en-US"/>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175FFBD7-6F81-499F-9E16-D71A8A7E046F}" type="slidenum">
              <a:rPr lang="en-US"/>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7A9F312B-3012-49BB-89C1-87FF21FCFD4E}"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EBC56174-F2FA-4AD7-9FC1-9D4EBCCB2F10}" type="slidenum">
              <a:rPr lang="en-US"/>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7A9F312B-3012-49BB-89C1-87FF21FCFD4E}" type="slidenum">
              <a:rPr lang="en-US"/>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EBC56174-F2FA-4AD7-9FC1-9D4EBCCB2F10}"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3710C64-210F-472A-BD12-57538F4607E4}" type="datetime1">
              <a:rPr lang="en-US"/>
              <a:pPr/>
              <a:t>2/14/2012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7BADECF-E008-4A8F-92AC-7384375E9F5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2440B5-0F97-4FFC-ABCB-DC57F33D68C9}" type="datetime1">
              <a:rPr lang="en-US"/>
              <a:pPr/>
              <a:t>2/14/2012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C73B590-D07B-401C-8926-120D6DA8FCE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1978CA-FD9E-4643-B9F6-1945323D501D}" type="datetime1">
              <a:rPr lang="en-US"/>
              <a:pPr/>
              <a:t>2/14/2012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598E717-5B8E-4F64-A873-40D4858B91C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rgbClr val="FFC5C5"/>
              </a:buClr>
              <a:buSzPct val="75000"/>
              <a:buFont typeface="Courier New" pitchFamily="49" charset="0"/>
              <a:buChar char="o"/>
              <a:defRPr/>
            </a:lvl1pPr>
            <a:lvl2pPr>
              <a:buClr>
                <a:srgbClr val="FFC5C5"/>
              </a:buClr>
              <a:buSzPct val="75000"/>
              <a:defRPr/>
            </a:lvl2pPr>
            <a:lvl3pPr>
              <a:buClr>
                <a:srgbClr val="FFC5C5"/>
              </a:buClr>
              <a:buSzPct val="75000"/>
              <a:defRPr/>
            </a:lvl3pPr>
            <a:lvl4pPr>
              <a:buClr>
                <a:srgbClr val="FFC5C5"/>
              </a:buClr>
              <a:buSzPct val="7500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3508F114-087F-46DD-B387-F3D3152ECF5A}" type="datetime1">
              <a:rPr lang="en-US"/>
              <a:pPr/>
              <a:t>2/14/2012</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0878FA6-AF0C-4A6D-8EF5-0183B7375525}" type="datetime1">
              <a:rPr lang="en-US"/>
              <a:pPr/>
              <a:t>2/14/2012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A6607EB-C792-469B-86E5-28D2048877B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A133D6D-8D5F-4BB0-9BBB-1BF4F0BC28EF}" type="datetime1">
              <a:rPr lang="en-US"/>
              <a:pPr/>
              <a:t>2/14/2012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2939E1B-70BA-4CE2-997E-5811C01A663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3985B18-D357-4E69-973A-D3D20E72A93C}" type="datetime1">
              <a:rPr lang="en-US"/>
              <a:pPr/>
              <a:t>2/14/2012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CD040C7F-B8F7-4175-A2E0-8F51C2D6A9C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9BE4D5-A057-416E-A6C7-823DF17B97F0}" type="datetime1">
              <a:rPr lang="en-US"/>
              <a:pPr/>
              <a:t>2/14/2012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52FE9362-7896-4848-9103-A23A8C4E2FA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DD616A1-5CA1-4531-9500-D4E9C59407AD}" type="datetime1">
              <a:rPr lang="en-US"/>
              <a:pPr/>
              <a:t>2/14/2012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BD84EA0B-B448-43AD-BCC5-D1B44997A04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BB3CBB9-2671-47AC-8E1C-CB048EC5ADC0}" type="datetime1">
              <a:rPr lang="en-US"/>
              <a:pPr/>
              <a:t>2/14/2012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B2DF8DE-9064-4DCD-ADB7-4BED8849FE0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ABAA27-9114-4EFE-97BF-541612431A67}" type="datetime1">
              <a:rPr lang="en-US"/>
              <a:pPr/>
              <a:t>2/14/2012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E3754C9-131C-4EF0-A43B-359A8D6A941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B78E02E-C6FE-49CF-9A3C-1637444BF8F5}" type="datetime1">
              <a:rPr lang="en-US"/>
              <a:pPr/>
              <a:t>2/14/2012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394F4FA-757B-4D78-8B0D-299AA212A017}" type="slidenum">
              <a:rPr lang="en-US"/>
              <a:pPr/>
              <a:t>‹#›</a:t>
            </a:fld>
            <a:endParaRPr lang="en-US" dirty="0"/>
          </a:p>
        </p:txBody>
      </p:sp>
      <p:pic>
        <p:nvPicPr>
          <p:cNvPr id="1031" name="Picture 6" descr="Ogilvy_Signature.png"/>
          <p:cNvPicPr>
            <a:picLocks noChangeAspect="1"/>
          </p:cNvPicPr>
          <p:nvPr userDrawn="1"/>
        </p:nvPicPr>
        <p:blipFill>
          <a:blip r:embed="rId13"/>
          <a:srcRect/>
          <a:stretch>
            <a:fillRect/>
          </a:stretch>
        </p:blipFill>
        <p:spPr bwMode="auto">
          <a:xfrm>
            <a:off x="381000" y="6362700"/>
            <a:ext cx="609600" cy="449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0" r:id="rId1"/>
    <p:sldLayoutId id="2147484201"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hf hdr="0" ftr="0" dt="0"/>
  <p:txStyles>
    <p:titleStyle>
      <a:lvl1pPr algn="ctr" defTabSz="457200" rtl="0" eaLnBrk="0" fontAlgn="base" hangingPunct="0">
        <a:spcBef>
          <a:spcPct val="0"/>
        </a:spcBef>
        <a:spcAft>
          <a:spcPct val="0"/>
        </a:spcAft>
        <a:defRPr sz="4400" kern="1200">
          <a:solidFill>
            <a:schemeClr val="tx1"/>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Arial"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Arial"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Arial"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imesaver.com/images/timesaver-center.png"/>
          <p:cNvPicPr>
            <a:picLocks noChangeAspect="1" noChangeArrowheads="1"/>
          </p:cNvPicPr>
          <p:nvPr/>
        </p:nvPicPr>
        <p:blipFill>
          <a:blip r:embed="rId3"/>
          <a:srcRect l="2413" r="17587"/>
          <a:stretch>
            <a:fillRect/>
          </a:stretch>
        </p:blipFill>
        <p:spPr bwMode="auto">
          <a:xfrm>
            <a:off x="0" y="0"/>
            <a:ext cx="9144000" cy="6858000"/>
          </a:xfrm>
          <a:prstGeom prst="rect">
            <a:avLst/>
          </a:prstGeom>
          <a:noFill/>
        </p:spPr>
      </p:pic>
      <p:sp>
        <p:nvSpPr>
          <p:cNvPr id="74755" name="Slide Number Placeholder 12"/>
          <p:cNvSpPr txBox="1">
            <a:spLocks/>
          </p:cNvSpPr>
          <p:nvPr/>
        </p:nvSpPr>
        <p:spPr bwMode="auto">
          <a:xfrm>
            <a:off x="7800975" y="6381750"/>
            <a:ext cx="2133600" cy="365125"/>
          </a:xfrm>
          <a:prstGeom prst="rect">
            <a:avLst/>
          </a:prstGeom>
          <a:noFill/>
          <a:ln w="9525">
            <a:noFill/>
            <a:miter lim="800000"/>
            <a:headEnd/>
            <a:tailEnd/>
          </a:ln>
        </p:spPr>
        <p:txBody>
          <a:bodyPr anchor="ctr"/>
          <a:lstStyle/>
          <a:p>
            <a:pPr algn="r"/>
            <a:r>
              <a:rPr lang="en-US" sz="1200" dirty="0">
                <a:solidFill>
                  <a:srgbClr val="898989"/>
                </a:solidFill>
                <a:latin typeface="Calibri" charset="0"/>
              </a:rPr>
              <a:t>16</a:t>
            </a:r>
          </a:p>
          <a:p>
            <a:pPr algn="r"/>
            <a:endParaRPr lang="en-US" sz="1200" dirty="0">
              <a:solidFill>
                <a:srgbClr val="898989"/>
              </a:solidFill>
              <a:latin typeface="Calibri" charset="0"/>
            </a:endParaRPr>
          </a:p>
          <a:p>
            <a:pPr algn="r"/>
            <a:endParaRPr lang="en-US" sz="1200" dirty="0">
              <a:solidFill>
                <a:srgbClr val="898989"/>
              </a:solidFill>
              <a:latin typeface="Calibri" charset="0"/>
            </a:endParaRPr>
          </a:p>
        </p:txBody>
      </p:sp>
      <p:sp>
        <p:nvSpPr>
          <p:cNvPr id="5" name="Title 1"/>
          <p:cNvSpPr>
            <a:spLocks noGrp="1"/>
          </p:cNvSpPr>
          <p:nvPr>
            <p:ph type="title"/>
          </p:nvPr>
        </p:nvSpPr>
        <p:spPr>
          <a:xfrm>
            <a:off x="0" y="4846638"/>
            <a:ext cx="9144000" cy="1143000"/>
          </a:xfrm>
          <a:solidFill>
            <a:schemeClr val="tx1">
              <a:lumMod val="75000"/>
              <a:lumOff val="25000"/>
              <a:alpha val="85000"/>
            </a:schemeClr>
          </a:solidFill>
        </p:spPr>
        <p:txBody>
          <a:bodyPr/>
          <a:lstStyle/>
          <a:p>
            <a:pPr eaLnBrk="1" hangingPunct="1"/>
            <a:r>
              <a:rPr lang="en-US" sz="4000" b="1" dirty="0" smtClean="0">
                <a:solidFill>
                  <a:schemeClr val="bg1"/>
                </a:solidFill>
                <a:latin typeface="Arial" charset="0"/>
              </a:rPr>
              <a:t>Engagement Strategy 1: </a:t>
            </a:r>
            <a:r>
              <a:rPr lang="en-US" sz="4000" dirty="0" smtClean="0">
                <a:solidFill>
                  <a:schemeClr val="bg1"/>
                </a:solidFill>
                <a:latin typeface="Arial" charset="0"/>
              </a:rPr>
              <a:t>Time-Saver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1" name="Content Placeholder 2"/>
          <p:cNvSpPr>
            <a:spLocks noGrp="1"/>
          </p:cNvSpPr>
          <p:nvPr>
            <p:ph idx="1"/>
          </p:nvPr>
        </p:nvSpPr>
        <p:spPr>
          <a:xfrm>
            <a:off x="457200" y="1811338"/>
            <a:ext cx="8229600" cy="4013200"/>
          </a:xfrm>
        </p:spPr>
        <p:txBody>
          <a:bodyPr/>
          <a:lstStyle/>
          <a:p>
            <a:pPr marL="0" algn="ctr" eaLnBrk="1" hangingPunct="1">
              <a:buFont typeface="Arial" charset="0"/>
              <a:buNone/>
            </a:pPr>
            <a:r>
              <a:rPr lang="en-US" sz="2400" dirty="0" smtClean="0">
                <a:solidFill>
                  <a:schemeClr val="bg1"/>
                </a:solidFill>
                <a:latin typeface="Arial" charset="0"/>
              </a:rPr>
              <a:t>HPs and patients often talk at cross purposes. They use different words for symptoms and conditions, and don’t always understand each other. Clinical communication is hampered by low health literacy and cultural competency, which makes it hard to review and decide upon treatment options. How can HPs be sure they are understood by patients, and vice versa, without expending time and effort they simply don’t have? What they really need is a common platform, a way for them to literally be on the same page. </a:t>
            </a:r>
            <a:endParaRPr lang="en-US" sz="2400" dirty="0" smtClean="0">
              <a:solidFill>
                <a:srgbClr val="558ED5"/>
              </a:solidFill>
              <a:latin typeface="Arial" charset="0"/>
            </a:endParaRPr>
          </a:p>
          <a:p>
            <a:pPr marL="0" eaLnBrk="1" hangingPunct="1">
              <a:buFont typeface="Arial" charset="0"/>
              <a:buNone/>
            </a:pPr>
            <a:r>
              <a:rPr lang="en-US" sz="2400" dirty="0" smtClean="0">
                <a:solidFill>
                  <a:srgbClr val="FF0000"/>
                </a:solidFill>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RQ_HCP_Platform Ads_V78.jpg"/>
          <p:cNvPicPr>
            <a:picLocks noChangeAspect="1"/>
          </p:cNvPicPr>
          <p:nvPr/>
        </p:nvPicPr>
        <p:blipFill>
          <a:blip r:embed="rId2"/>
          <a:stretch>
            <a:fillRect/>
          </a:stretch>
        </p:blipFill>
        <p:spPr>
          <a:xfrm>
            <a:off x="2154548" y="174168"/>
            <a:ext cx="4899396" cy="6340394"/>
          </a:xfrm>
          <a:prstGeom prst="rect">
            <a:avLst/>
          </a:prstGeom>
          <a:ln cmpd="sng">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RQ_HCP_Platform Ads_V710.jpg"/>
          <p:cNvPicPr>
            <a:picLocks noChangeAspect="1"/>
          </p:cNvPicPr>
          <p:nvPr/>
        </p:nvPicPr>
        <p:blipFill>
          <a:blip r:embed="rId2"/>
          <a:stretch>
            <a:fillRect/>
          </a:stretch>
        </p:blipFill>
        <p:spPr>
          <a:xfrm>
            <a:off x="2052944" y="174168"/>
            <a:ext cx="4901211" cy="634274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RQ_HCP_Platform Ads_V711.jpg"/>
          <p:cNvPicPr>
            <a:picLocks noChangeAspect="1"/>
          </p:cNvPicPr>
          <p:nvPr/>
        </p:nvPicPr>
        <p:blipFill>
          <a:blip r:embed="rId2"/>
          <a:stretch>
            <a:fillRect/>
          </a:stretch>
        </p:blipFill>
        <p:spPr>
          <a:xfrm>
            <a:off x="1922318" y="145146"/>
            <a:ext cx="5063837" cy="655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Title 1"/>
          <p:cNvSpPr txBox="1">
            <a:spLocks/>
          </p:cNvSpPr>
          <p:nvPr/>
        </p:nvSpPr>
        <p:spPr bwMode="auto">
          <a:xfrm>
            <a:off x="457200" y="665163"/>
            <a:ext cx="8229600" cy="1143000"/>
          </a:xfrm>
          <a:prstGeom prst="rect">
            <a:avLst/>
          </a:prstGeom>
          <a:noFill/>
          <a:ln w="9525">
            <a:noFill/>
            <a:miter lim="800000"/>
            <a:headEnd/>
            <a:tailEnd/>
          </a:ln>
        </p:spPr>
        <p:txBody>
          <a:bodyPr anchor="ctr"/>
          <a:lstStyle/>
          <a:p>
            <a:pPr algn="ctr"/>
            <a:r>
              <a:rPr lang="en-US" sz="4200" dirty="0" smtClean="0">
                <a:solidFill>
                  <a:schemeClr val="bg1"/>
                </a:solidFill>
                <a:cs typeface="Arial" charset="0"/>
              </a:rPr>
              <a:t>#4: Combined Platform Messages</a:t>
            </a:r>
            <a:endParaRPr lang="en-US" sz="4200"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HRQ_HCP_Platform Ads_V8a12.jpg"/>
          <p:cNvPicPr>
            <a:picLocks noChangeAspect="1"/>
          </p:cNvPicPr>
          <p:nvPr/>
        </p:nvPicPr>
        <p:blipFill>
          <a:blip r:embed="rId2"/>
          <a:stretch>
            <a:fillRect/>
          </a:stretch>
        </p:blipFill>
        <p:spPr>
          <a:xfrm>
            <a:off x="2009402" y="188690"/>
            <a:ext cx="4996543" cy="646611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RQ_HCP_Platform Ads_V714.jpg"/>
          <p:cNvPicPr>
            <a:picLocks noChangeAspect="1"/>
          </p:cNvPicPr>
          <p:nvPr/>
        </p:nvPicPr>
        <p:blipFill>
          <a:blip r:embed="rId2"/>
          <a:stretch>
            <a:fillRect/>
          </a:stretch>
        </p:blipFill>
        <p:spPr>
          <a:xfrm>
            <a:off x="2052944" y="174168"/>
            <a:ext cx="5007759" cy="648062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75771" y="1763713"/>
            <a:ext cx="8621485" cy="3711575"/>
          </a:xfrm>
        </p:spPr>
        <p:txBody>
          <a:bodyPr/>
          <a:lstStyle/>
          <a:p>
            <a:pPr marL="0" algn="ctr" eaLnBrk="1" hangingPunct="1">
              <a:lnSpc>
                <a:spcPct val="90000"/>
              </a:lnSpc>
              <a:buNone/>
            </a:pPr>
            <a:r>
              <a:rPr lang="en-US" sz="2400" dirty="0" smtClean="0">
                <a:solidFill>
                  <a:schemeClr val="bg1"/>
                </a:solidFill>
                <a:latin typeface="Arial" charset="0"/>
              </a:rPr>
              <a:t>Health professionals have far too much to do, and far too    little time in which to do it. Patients are more informed than ever, and want to spend time discussing their options and decisions—but how do HPs find the time to spend? HPs feel they are already making the best decisions for their patients. </a:t>
            </a:r>
            <a:r>
              <a:rPr lang="en-US" sz="2400" dirty="0" smtClean="0">
                <a:solidFill>
                  <a:schemeClr val="bg1"/>
                </a:solidFill>
              </a:rPr>
              <a:t>While they understand the importance of evidence to guide their decisions, t</a:t>
            </a:r>
            <a:r>
              <a:rPr lang="en-US" sz="2400" dirty="0" smtClean="0">
                <a:solidFill>
                  <a:schemeClr val="bg1"/>
                </a:solidFill>
                <a:latin typeface="Arial" charset="0"/>
              </a:rPr>
              <a:t>hey don’t have time to review individual comparative studies to make evidence-based decisions about which works best, or to explain their recommendation with their patients. How to  make this process more productive and, above all else, more efficient? </a:t>
            </a:r>
            <a:endParaRPr lang="en-US" sz="2400" dirty="0" smtClean="0">
              <a:solidFill>
                <a:srgbClr val="FF0000"/>
              </a:solidFill>
              <a:latin typeface="Arial" charset="0"/>
            </a:endParaRPr>
          </a:p>
          <a:p>
            <a:pPr marL="0" algn="ctr" eaLnBrk="1" hangingPunct="1">
              <a:lnSpc>
                <a:spcPct val="90000"/>
              </a:lnSpc>
              <a:buFont typeface="Courier New" charset="0"/>
              <a:buNone/>
            </a:pPr>
            <a:endParaRPr lang="en-US" sz="3000" dirty="0" smtClean="0">
              <a:solidFill>
                <a:srgbClr val="FF0000"/>
              </a:solidFill>
              <a:latin typeface="Arial" charset="0"/>
            </a:endParaRPr>
          </a:p>
          <a:p>
            <a:pPr marL="0" eaLnBrk="1" hangingPunct="1">
              <a:lnSpc>
                <a:spcPct val="90000"/>
              </a:lnSpc>
              <a:buFont typeface="Arial" charset="0"/>
              <a:buNone/>
            </a:pPr>
            <a:endParaRPr lang="en-US" sz="2400" dirty="0" smtClean="0">
              <a:solidFill>
                <a:srgbClr val="FF0000"/>
              </a:solidFill>
              <a:latin typeface="Arial" charset="0"/>
            </a:endParaRPr>
          </a:p>
          <a:p>
            <a:pPr marL="0" eaLnBrk="1" hangingPunct="1">
              <a:lnSpc>
                <a:spcPct val="90000"/>
              </a:lnSpc>
              <a:buFont typeface="Arial" charset="0"/>
              <a:buNone/>
            </a:pPr>
            <a:endParaRPr lang="en-US" sz="2700" dirty="0" smtClean="0">
              <a:solidFill>
                <a:schemeClr val="bg1"/>
              </a:solidFill>
              <a:latin typeface="Arial" charset="0"/>
            </a:endParaRPr>
          </a:p>
          <a:p>
            <a:pPr marL="0" eaLnBrk="1" hangingPunct="1">
              <a:lnSpc>
                <a:spcPct val="90000"/>
              </a:lnSpc>
              <a:buFont typeface="Courier New" charset="0"/>
              <a:buChar char="o"/>
            </a:pPr>
            <a:endParaRPr lang="en-US" sz="27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RQ_HCP_Platform Ads_V72.jpg"/>
          <p:cNvPicPr>
            <a:picLocks noChangeAspect="1"/>
          </p:cNvPicPr>
          <p:nvPr/>
        </p:nvPicPr>
        <p:blipFill>
          <a:blip r:embed="rId2"/>
          <a:stretch>
            <a:fillRect/>
          </a:stretch>
        </p:blipFill>
        <p:spPr>
          <a:xfrm>
            <a:off x="2183575" y="362856"/>
            <a:ext cx="4794663" cy="620485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HRQ_HCP_Platform Ads_V73.jpg"/>
          <p:cNvPicPr>
            <a:picLocks noChangeAspect="1"/>
          </p:cNvPicPr>
          <p:nvPr/>
        </p:nvPicPr>
        <p:blipFill>
          <a:blip r:embed="rId2"/>
          <a:stretch>
            <a:fillRect/>
          </a:stretch>
        </p:blipFill>
        <p:spPr>
          <a:xfrm>
            <a:off x="2227118" y="195033"/>
            <a:ext cx="4861956" cy="629194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l="3797" r="11407" b="3273"/>
          <a:stretch>
            <a:fillRect/>
          </a:stretch>
        </p:blipFill>
        <p:spPr bwMode="auto">
          <a:xfrm>
            <a:off x="0" y="-72576"/>
            <a:ext cx="9144000" cy="6930576"/>
          </a:xfrm>
          <a:prstGeom prst="rect">
            <a:avLst/>
          </a:prstGeom>
          <a:noFill/>
          <a:ln w="9525">
            <a:noFill/>
            <a:miter lim="800000"/>
            <a:headEnd/>
            <a:tailEnd/>
          </a:ln>
        </p:spPr>
      </p:pic>
      <p:sp>
        <p:nvSpPr>
          <p:cNvPr id="78851" name="Title 1"/>
          <p:cNvSpPr>
            <a:spLocks noGrp="1"/>
          </p:cNvSpPr>
          <p:nvPr>
            <p:ph type="title"/>
          </p:nvPr>
        </p:nvSpPr>
        <p:spPr>
          <a:xfrm>
            <a:off x="0" y="4846638"/>
            <a:ext cx="9144000" cy="1143000"/>
          </a:xfrm>
          <a:solidFill>
            <a:schemeClr val="tx1">
              <a:lumMod val="75000"/>
              <a:lumOff val="25000"/>
              <a:alpha val="85000"/>
            </a:schemeClr>
          </a:solidFill>
        </p:spPr>
        <p:txBody>
          <a:bodyPr/>
          <a:lstStyle/>
          <a:p>
            <a:pPr eaLnBrk="1" hangingPunct="1"/>
            <a:r>
              <a:rPr lang="en-US" sz="4000" b="1" dirty="0" smtClean="0">
                <a:solidFill>
                  <a:schemeClr val="bg1"/>
                </a:solidFill>
                <a:latin typeface="Arial" charset="0"/>
              </a:rPr>
              <a:t>Engagement Strategy 2: </a:t>
            </a:r>
            <a:r>
              <a:rPr lang="en-US" sz="4000" dirty="0" smtClean="0">
                <a:solidFill>
                  <a:schemeClr val="bg1"/>
                </a:solidFill>
                <a:latin typeface="Arial" charset="0"/>
              </a:rPr>
              <a:t>Built for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261257" y="1647601"/>
            <a:ext cx="8636000" cy="3711575"/>
          </a:xfrm>
        </p:spPr>
        <p:txBody>
          <a:bodyPr/>
          <a:lstStyle/>
          <a:p>
            <a:pPr marL="0" algn="ctr" eaLnBrk="1" hangingPunct="1">
              <a:lnSpc>
                <a:spcPct val="90000"/>
              </a:lnSpc>
              <a:buFont typeface="Arial" charset="0"/>
              <a:buNone/>
            </a:pPr>
            <a:r>
              <a:rPr lang="en-US" sz="2400" dirty="0" smtClean="0">
                <a:solidFill>
                  <a:schemeClr val="bg1"/>
                </a:solidFill>
                <a:latin typeface="Arial" charset="0"/>
              </a:rPr>
              <a:t>Health professionals are worried about one-size-fits-all medicine, about comparative research and guidelines that don’t match their patient’s particular situation. The same holds true for information that isn’t tailored to their needs: it’s always either too much detail, or not enough. AHRQ’s investment in very rigorous research, and its commitment to making that research available in a wide variety of forms, allows HPs to find as much (or as little) information as they want, when they want it. From in-depth reports to at-a-glance summaries, AHRQ’s CER can be expanded or condensed to suit HP needs—and always lets them decide when and how to use it.</a:t>
            </a:r>
            <a:endParaRPr lang="en-US" sz="2400" dirty="0" smtClean="0">
              <a:solidFill>
                <a:srgbClr val="FF0000"/>
              </a:solidFill>
              <a:latin typeface="Arial" charset="0"/>
            </a:endParaRPr>
          </a:p>
          <a:p>
            <a:pPr marL="0" algn="ctr" eaLnBrk="1" hangingPunct="1">
              <a:lnSpc>
                <a:spcPct val="90000"/>
              </a:lnSpc>
              <a:buFont typeface="Courier New" charset="0"/>
              <a:buNone/>
            </a:pPr>
            <a:endParaRPr lang="en-US" sz="2400" dirty="0" smtClean="0">
              <a:solidFill>
                <a:srgbClr val="FF0000"/>
              </a:solidFill>
              <a:latin typeface="Arial" charset="0"/>
            </a:endParaRPr>
          </a:p>
          <a:p>
            <a:pPr marL="0" eaLnBrk="1" hangingPunct="1">
              <a:lnSpc>
                <a:spcPct val="90000"/>
              </a:lnSpc>
              <a:buFont typeface="Arial" charset="0"/>
              <a:buNone/>
            </a:pPr>
            <a:endParaRPr lang="en-US" sz="2400" dirty="0" smtClean="0">
              <a:solidFill>
                <a:srgbClr val="FF0000"/>
              </a:solidFill>
              <a:latin typeface="Arial" charset="0"/>
            </a:endParaRPr>
          </a:p>
          <a:p>
            <a:pPr marL="0" eaLnBrk="1" hangingPunct="1">
              <a:lnSpc>
                <a:spcPct val="90000"/>
              </a:lnSpc>
              <a:buFont typeface="Arial" charset="0"/>
              <a:buNone/>
            </a:pPr>
            <a:endParaRPr lang="en-US" sz="2700" dirty="0" smtClean="0">
              <a:solidFill>
                <a:schemeClr val="bg1"/>
              </a:solidFill>
              <a:latin typeface="Arial" charset="0"/>
            </a:endParaRPr>
          </a:p>
          <a:p>
            <a:pPr marL="0" eaLnBrk="1" hangingPunct="1">
              <a:lnSpc>
                <a:spcPct val="90000"/>
              </a:lnSpc>
              <a:buFont typeface="Courier New" charset="0"/>
              <a:buChar char="o"/>
            </a:pPr>
            <a:endParaRPr lang="en-US" sz="27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HRQ_HCP_Platform Ads_V75.jpg"/>
          <p:cNvPicPr>
            <a:picLocks noChangeAspect="1"/>
          </p:cNvPicPr>
          <p:nvPr/>
        </p:nvPicPr>
        <p:blipFill>
          <a:blip r:embed="rId2"/>
          <a:stretch>
            <a:fillRect/>
          </a:stretch>
        </p:blipFill>
        <p:spPr>
          <a:xfrm>
            <a:off x="2096490" y="203200"/>
            <a:ext cx="4971968" cy="6434311"/>
          </a:xfrm>
          <a:prstGeom prst="rect">
            <a:avLst/>
          </a:prstGeom>
          <a:ln cmpd="sng">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HRQ_HCP_Platform Ads_V8a6.jpg"/>
          <p:cNvPicPr>
            <a:picLocks noChangeAspect="1"/>
          </p:cNvPicPr>
          <p:nvPr/>
        </p:nvPicPr>
        <p:blipFill>
          <a:blip r:embed="rId2"/>
          <a:stretch>
            <a:fillRect/>
          </a:stretch>
        </p:blipFill>
        <p:spPr>
          <a:xfrm>
            <a:off x="2140036" y="217710"/>
            <a:ext cx="4899396" cy="634039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heezaredhead.files.wordpress.com/2011/01/common-language.jpg"/>
          <p:cNvPicPr>
            <a:picLocks noChangeAspect="1" noChangeArrowheads="1"/>
          </p:cNvPicPr>
          <p:nvPr/>
        </p:nvPicPr>
        <p:blipFill>
          <a:blip r:embed="rId3"/>
          <a:srcRect t="2697"/>
          <a:stretch>
            <a:fillRect/>
          </a:stretch>
        </p:blipFill>
        <p:spPr bwMode="auto">
          <a:xfrm>
            <a:off x="0" y="0"/>
            <a:ext cx="9144000" cy="6807866"/>
          </a:xfrm>
          <a:prstGeom prst="rect">
            <a:avLst/>
          </a:prstGeom>
          <a:noFill/>
        </p:spPr>
      </p:pic>
      <p:sp>
        <p:nvSpPr>
          <p:cNvPr id="78851" name="Title 1"/>
          <p:cNvSpPr>
            <a:spLocks noGrp="1"/>
          </p:cNvSpPr>
          <p:nvPr>
            <p:ph type="title"/>
          </p:nvPr>
        </p:nvSpPr>
        <p:spPr>
          <a:xfrm>
            <a:off x="0" y="4991778"/>
            <a:ext cx="9144000" cy="1143000"/>
          </a:xfrm>
          <a:solidFill>
            <a:schemeClr val="tx1">
              <a:lumMod val="75000"/>
              <a:lumOff val="25000"/>
              <a:alpha val="85000"/>
            </a:schemeClr>
          </a:solidFill>
        </p:spPr>
        <p:txBody>
          <a:bodyPr/>
          <a:lstStyle/>
          <a:p>
            <a:pPr eaLnBrk="1" hangingPunct="1"/>
            <a:r>
              <a:rPr lang="en-US" sz="4000" b="1" dirty="0" smtClean="0">
                <a:solidFill>
                  <a:schemeClr val="bg1"/>
                </a:solidFill>
                <a:latin typeface="Arial" charset="0"/>
              </a:rPr>
              <a:t>Engagement Strategy 3: </a:t>
            </a:r>
            <a:br>
              <a:rPr lang="en-US" sz="4000" b="1" dirty="0" smtClean="0">
                <a:solidFill>
                  <a:schemeClr val="bg1"/>
                </a:solidFill>
                <a:latin typeface="Arial" charset="0"/>
              </a:rPr>
            </a:br>
            <a:r>
              <a:rPr lang="en-US" sz="4000" dirty="0" smtClean="0">
                <a:solidFill>
                  <a:schemeClr val="bg1"/>
                </a:solidFill>
                <a:latin typeface="Arial" charset="0"/>
              </a:rPr>
              <a:t>Shared Language</a:t>
            </a:r>
          </a:p>
        </p:txBody>
      </p:sp>
      <p:sp>
        <p:nvSpPr>
          <p:cNvPr id="78852" name="Slide Number Placeholder 12"/>
          <p:cNvSpPr txBox="1">
            <a:spLocks/>
          </p:cNvSpPr>
          <p:nvPr/>
        </p:nvSpPr>
        <p:spPr bwMode="auto">
          <a:xfrm>
            <a:off x="6654800" y="6199188"/>
            <a:ext cx="2133600" cy="365125"/>
          </a:xfrm>
          <a:prstGeom prst="rect">
            <a:avLst/>
          </a:prstGeom>
          <a:noFill/>
          <a:ln w="9525">
            <a:noFill/>
            <a:miter lim="800000"/>
            <a:headEnd/>
            <a:tailEnd/>
          </a:ln>
        </p:spPr>
        <p:txBody>
          <a:bodyPr anchor="ctr"/>
          <a:lstStyle/>
          <a:p>
            <a:pPr algn="r"/>
            <a:endParaRPr lang="en-US" sz="1200" dirty="0">
              <a:solidFill>
                <a:srgbClr val="898989"/>
              </a:solidFill>
              <a:latin typeface="Calibri" charset="0"/>
            </a:endParaRPr>
          </a:p>
          <a:p>
            <a:pPr algn="r"/>
            <a:endParaRPr lang="en-US" sz="1200" dirty="0">
              <a:solidFill>
                <a:srgbClr val="898989"/>
              </a:solidFill>
              <a:latin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7409</TotalTime>
  <Words>355</Words>
  <Application>Microsoft Office PowerPoint</Application>
  <PresentationFormat>On-screen Show (4:3)</PresentationFormat>
  <Paragraphs>18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Engagement Strategy 1: Time-Saver</vt:lpstr>
      <vt:lpstr>Slide 2</vt:lpstr>
      <vt:lpstr>Slide 3</vt:lpstr>
      <vt:lpstr>Slide 4</vt:lpstr>
      <vt:lpstr>Engagement Strategy 2: Built for You</vt:lpstr>
      <vt:lpstr>Slide 6</vt:lpstr>
      <vt:lpstr>Slide 7</vt:lpstr>
      <vt:lpstr>Slide 8</vt:lpstr>
      <vt:lpstr>Engagement Strategy 3:  Shared Language</vt:lpstr>
      <vt:lpstr>Slide 10</vt:lpstr>
      <vt:lpstr>Slide 11</vt:lpstr>
      <vt:lpstr>Slide 12</vt:lpstr>
      <vt:lpstr>Slide 13</vt:lpstr>
      <vt:lpstr>Slide 14</vt:lpstr>
      <vt:lpstr>Slide 15</vt:lpstr>
      <vt:lpstr>Slide 16</vt:lpstr>
    </vt:vector>
  </TitlesOfParts>
  <Company>Hagen,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Creative Strategy</dc:title>
  <dc:creator>Wendy  Hagen</dc:creator>
  <cp:lastModifiedBy>Jennifer Alexander</cp:lastModifiedBy>
  <cp:revision>154</cp:revision>
  <cp:lastPrinted>2011-08-03T15:32:14Z</cp:lastPrinted>
  <dcterms:created xsi:type="dcterms:W3CDTF">2011-08-08T14:30:20Z</dcterms:created>
  <dcterms:modified xsi:type="dcterms:W3CDTF">2012-02-14T15:39:21Z</dcterms:modified>
</cp:coreProperties>
</file>