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7"/>
  </p:notesMasterIdLst>
  <p:handoutMasterIdLst>
    <p:handoutMasterId r:id="rId38"/>
  </p:handoutMasterIdLst>
  <p:sldIdLst>
    <p:sldId id="264" r:id="rId2"/>
    <p:sldId id="297" r:id="rId3"/>
    <p:sldId id="256" r:id="rId4"/>
    <p:sldId id="265"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66" r:id="rId31"/>
    <p:sldId id="263" r:id="rId32"/>
    <p:sldId id="267" r:id="rId33"/>
    <p:sldId id="270" r:id="rId34"/>
    <p:sldId id="268" r:id="rId35"/>
    <p:sldId id="269"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58069A95-7262-4037-94B1-9B0824E287FA}" type="datetimeFigureOut">
              <a:rPr lang="en-US" smtClean="0"/>
              <a:pPr/>
              <a:t>6/14/2011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50F98A8-8D19-403A-B87F-0926929C8D9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B67AFF6-436C-4D3F-9BB5-0EACC32A6D6B}" type="datetimeFigureOut">
              <a:rPr lang="en-US" smtClean="0"/>
              <a:pPr/>
              <a:t>6/14/2011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6E01A8E-11A3-4DA5-8E1A-F9985303045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169536-9775-49C4-8476-45315A0D3403}" type="datetime1">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5627B-AFB3-4210-B255-5B4871B068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A970FD-5AD4-4266-B69E-0EBE1BE86894}" type="datetime1">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5627B-AFB3-4210-B255-5B4871B068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6B92F-AC64-4B7B-A2C7-9D495EB24553}" type="datetime1">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5627B-AFB3-4210-B255-5B4871B068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D082C8-48D8-4793-9D1F-130D6626E548}" type="datetime1">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5627B-AFB3-4210-B255-5B4871B068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BC4A2D-2CBB-47CE-A3EA-EF2CF6860B31}" type="datetime1">
              <a:rPr lang="en-US" smtClean="0"/>
              <a:pPr/>
              <a:t>6/14/2011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5627B-AFB3-4210-B255-5B4871B068D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135318-A02F-45A0-9B0C-3EFB87397324}" type="datetime1">
              <a:rPr lang="en-US" smtClean="0"/>
              <a:pPr/>
              <a:t>6/14/2011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5627B-AFB3-4210-B255-5B4871B068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0713B5-AA82-4644-AD23-0F2393BF037D}" type="datetime1">
              <a:rPr lang="en-US" smtClean="0"/>
              <a:pPr/>
              <a:t>6/14/2011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45627B-AFB3-4210-B255-5B4871B068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9DB31C-24FD-4B4E-9384-6F56E21388AD}" type="datetime1">
              <a:rPr lang="en-US" smtClean="0"/>
              <a:pPr/>
              <a:t>6/14/2011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45627B-AFB3-4210-B255-5B4871B068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D5670-CFC7-4C43-A355-EA4A31A20032}" type="datetime1">
              <a:rPr lang="en-US" smtClean="0"/>
              <a:pPr/>
              <a:t>6/14/2011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45627B-AFB3-4210-B255-5B4871B068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CAA230-D417-4212-9EB4-B524F33D0A8A}" type="datetime1">
              <a:rPr lang="en-US" smtClean="0"/>
              <a:pPr/>
              <a:t>6/14/2011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5627B-AFB3-4210-B255-5B4871B068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625F24-89D0-422D-9354-69C1FFF2C7EC}" type="datetime1">
              <a:rPr lang="en-US" smtClean="0"/>
              <a:pPr/>
              <a:t>6/14/2011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5627B-AFB3-4210-B255-5B4871B068D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B01D89-0B52-484B-AD25-A95FFEA5FC5D}" type="datetime1">
              <a:rPr lang="en-US" smtClean="0"/>
              <a:pPr/>
              <a:t>6/14/2011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45627B-AFB3-4210-B255-5B4871B068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2760583"/>
            <a:ext cx="7543800" cy="1354217"/>
          </a:xfrm>
          <a:prstGeom prst="rect">
            <a:avLst/>
          </a:prstGeom>
          <a:noFill/>
        </p:spPr>
        <p:txBody>
          <a:bodyPr wrap="square" rtlCol="0">
            <a:spAutoFit/>
          </a:bodyPr>
          <a:lstStyle/>
          <a:p>
            <a:pPr algn="ctr"/>
            <a:r>
              <a:rPr lang="en-US" sz="3200" b="1" dirty="0" smtClean="0"/>
              <a:t>Appendix F:</a:t>
            </a:r>
          </a:p>
          <a:p>
            <a:pPr algn="ctr"/>
            <a:r>
              <a:rPr lang="en-US" sz="3200" b="1" dirty="0" smtClean="0"/>
              <a:t>Fuel Economy Workbook</a:t>
            </a:r>
          </a:p>
          <a:p>
            <a:pPr algn="ctr"/>
            <a:r>
              <a:rPr lang="en-US" b="1" dirty="0" smtClean="0"/>
              <a:t>Handouts For Use During Focus Group Research</a:t>
            </a:r>
            <a:endParaRPr lang="en-US" b="1" dirty="0"/>
          </a:p>
        </p:txBody>
      </p:sp>
      <p:sp>
        <p:nvSpPr>
          <p:cNvPr id="1026" name="Text Box 2"/>
          <p:cNvSpPr txBox="1">
            <a:spLocks noChangeArrowheads="1"/>
          </p:cNvSpPr>
          <p:nvPr/>
        </p:nvSpPr>
        <p:spPr bwMode="auto">
          <a:xfrm>
            <a:off x="228600" y="6019800"/>
            <a:ext cx="4406900" cy="53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cs typeface="Arial" pitchFamily="34" charset="0"/>
              </a:rPr>
              <a:t>NHTSA Fuel Economy, GHG, Other Emissions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cs typeface="Arial" pitchFamily="34" charset="0"/>
              </a:rPr>
              <a:t>and Alternative Fuels Education Program ICR Package</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dirty="0" smtClean="0">
                <a:ln>
                  <a:noFill/>
                </a:ln>
                <a:solidFill>
                  <a:schemeClr val="tx1"/>
                </a:solidFill>
                <a:effectLst/>
                <a:cs typeface="Arial" pitchFamily="34" charset="0"/>
              </a:rPr>
              <a:t>Submitted: January</a:t>
            </a:r>
            <a:r>
              <a:rPr kumimoji="0" lang="en-US" sz="1100" b="0" i="0" u="none" strike="noStrike" cap="none" normalizeH="0" dirty="0" smtClean="0">
                <a:ln>
                  <a:noFill/>
                </a:ln>
                <a:solidFill>
                  <a:schemeClr val="tx1"/>
                </a:solidFill>
                <a:effectLst/>
                <a:cs typeface="Arial" pitchFamily="34" charset="0"/>
              </a:rPr>
              <a:t> 4, 2011; REVISED: June 13, 2011</a:t>
            </a:r>
            <a:endParaRPr kumimoji="0" lang="en-US" sz="1100" b="0" i="0" u="none" strike="noStrike" cap="none" normalizeH="0" baseline="0" dirty="0" smtClean="0">
              <a:ln>
                <a:noFill/>
              </a:ln>
              <a:solidFill>
                <a:schemeClr val="tx1"/>
              </a:solidFill>
              <a:effectLst/>
              <a:cs typeface="Arial" pitchFamily="34" charset="0"/>
            </a:endParaRPr>
          </a:p>
        </p:txBody>
      </p:sp>
      <p:sp>
        <p:nvSpPr>
          <p:cNvPr id="5" name="Slide Number Placeholder 4"/>
          <p:cNvSpPr>
            <a:spLocks noGrp="1"/>
          </p:cNvSpPr>
          <p:nvPr>
            <p:ph type="sldNum" sz="quarter" idx="12"/>
          </p:nvPr>
        </p:nvSpPr>
        <p:spPr/>
        <p:txBody>
          <a:bodyPr/>
          <a:lstStyle/>
          <a:p>
            <a:fld id="{8B45627B-AFB3-4210-B255-5B4871B068D4}"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2000" y="1828800"/>
            <a:ext cx="7696200" cy="2400657"/>
          </a:xfrm>
          <a:prstGeom prst="rect">
            <a:avLst/>
          </a:prstGeom>
        </p:spPr>
        <p:txBody>
          <a:bodyPr wrap="square">
            <a:spAutoFit/>
          </a:bodyPr>
          <a:lstStyle/>
          <a:p>
            <a:pPr algn="ctr">
              <a:lnSpc>
                <a:spcPct val="150000"/>
              </a:lnSpc>
            </a:pPr>
            <a:r>
              <a:rPr lang="en-US" sz="2000" b="1" dirty="0" smtClean="0"/>
              <a:t>Shift into high gear to save fuel.</a:t>
            </a:r>
            <a:r>
              <a:rPr lang="en-US" sz="2000" dirty="0" smtClean="0"/>
              <a:t> Vehicles are designed to start in the lowest gear possible, because that's where they have the most power; however, power means fuel consumption. By using overdrive gearing where possible, such as on the highway, your vehicle's engine speed goes down, saving fuel and engine wear while reducing CO2 emissions.</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38200" y="2057400"/>
            <a:ext cx="7467600" cy="2400657"/>
          </a:xfrm>
          <a:prstGeom prst="rect">
            <a:avLst/>
          </a:prstGeom>
        </p:spPr>
        <p:txBody>
          <a:bodyPr wrap="square">
            <a:spAutoFit/>
          </a:bodyPr>
          <a:lstStyle/>
          <a:p>
            <a:pPr algn="ctr">
              <a:lnSpc>
                <a:spcPct val="150000"/>
              </a:lnSpc>
            </a:pPr>
            <a:r>
              <a:rPr lang="en-US" sz="2000" b="1" dirty="0" smtClean="0"/>
              <a:t>Drive your vehicle to warm it up. </a:t>
            </a:r>
            <a:r>
              <a:rPr lang="en-US" sz="2000" dirty="0" smtClean="0"/>
              <a:t>Even on the coldest morning, running your engine for 30 seconds is all today’s vehicles need before they are ready to drive. Additionally, your vehicle will reach its optimum operating temperature much faster when you are driving, rather than idling.</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57200" y="990600"/>
            <a:ext cx="8077200" cy="3785652"/>
          </a:xfrm>
          <a:prstGeom prst="rect">
            <a:avLst/>
          </a:prstGeom>
        </p:spPr>
        <p:txBody>
          <a:bodyPr wrap="square">
            <a:spAutoFit/>
          </a:bodyPr>
          <a:lstStyle/>
          <a:p>
            <a:pPr algn="ctr">
              <a:lnSpc>
                <a:spcPct val="150000"/>
              </a:lnSpc>
            </a:pPr>
            <a:r>
              <a:rPr lang="en-US" sz="2000" b="1" dirty="0" smtClean="0"/>
              <a:t>Keep your vehicle cool on hot days. </a:t>
            </a:r>
            <a:r>
              <a:rPr lang="en-US" sz="2000" dirty="0" smtClean="0"/>
              <a:t>The inside of a vehicle heats up quickly in the summer sun, reaching 120 - 130 degrees Fahrenheit in just 10 minutes. That can mean more air conditioning use, which means more fuel use and CO2 emissions. Always roll down the windows when getting into a hot car to blow out the hot air, try to park in the shade and consider investing in a heat reflector or window shades to shield your vehicle's interior from the sun. Parking in your garage instead of outdoors can also help keep your vehicle cooler in the summer.</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219200" y="1752600"/>
            <a:ext cx="6858000" cy="2400657"/>
          </a:xfrm>
          <a:prstGeom prst="rect">
            <a:avLst/>
          </a:prstGeom>
        </p:spPr>
        <p:txBody>
          <a:bodyPr wrap="square">
            <a:spAutoFit/>
          </a:bodyPr>
          <a:lstStyle/>
          <a:p>
            <a:pPr algn="ctr">
              <a:lnSpc>
                <a:spcPct val="150000"/>
              </a:lnSpc>
            </a:pPr>
            <a:r>
              <a:rPr lang="en-US" sz="2000" b="1" dirty="0" smtClean="0"/>
              <a:t>Use the recommended motor oil.</a:t>
            </a:r>
            <a:r>
              <a:rPr lang="en-US" sz="2000" dirty="0" smtClean="0"/>
              <a:t> According to the EPA, you can improve your fuel economy by 1-2% by using the manufacturer's recommended grade of motor oil. Additionally, motor oil that says “energy conserving” contains friction-reducing additives that can provide additional benefits.</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90600" y="1524000"/>
            <a:ext cx="7391400" cy="3323987"/>
          </a:xfrm>
          <a:prstGeom prst="rect">
            <a:avLst/>
          </a:prstGeom>
        </p:spPr>
        <p:txBody>
          <a:bodyPr wrap="square">
            <a:spAutoFit/>
          </a:bodyPr>
          <a:lstStyle/>
          <a:p>
            <a:pPr algn="ctr">
              <a:lnSpc>
                <a:spcPct val="150000"/>
              </a:lnSpc>
            </a:pPr>
            <a:r>
              <a:rPr lang="en-US" sz="2000" b="1" dirty="0" smtClean="0"/>
              <a:t>Follow the manufacturer recommended maintenance schedule.</a:t>
            </a:r>
            <a:r>
              <a:rPr lang="en-US" sz="2000" dirty="0" smtClean="0"/>
              <a:t> To keep your vehicle running at peak performance, visit your local dealership or auto shop on a regular basis. Manufacturers recommend different maintenance schedules based on how you drive and use your vehicle – make sure you follow the correct schedule based on your usage to prevent changing your oil too early and wasting good oil or potential damage from driving too far.</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371600" y="1447800"/>
            <a:ext cx="6477000" cy="3323987"/>
          </a:xfrm>
          <a:prstGeom prst="rect">
            <a:avLst/>
          </a:prstGeom>
        </p:spPr>
        <p:txBody>
          <a:bodyPr wrap="square">
            <a:spAutoFit/>
          </a:bodyPr>
          <a:lstStyle/>
          <a:p>
            <a:pPr algn="ctr">
              <a:lnSpc>
                <a:spcPct val="150000"/>
              </a:lnSpc>
            </a:pPr>
            <a:r>
              <a:rPr lang="en-US" sz="2000" b="1" dirty="0" smtClean="0"/>
              <a:t>For modern cars, replacing an air filter will improve performance but not fuel economy.</a:t>
            </a:r>
            <a:r>
              <a:rPr lang="en-US" sz="2000" dirty="0" smtClean="0"/>
              <a:t> For modern computer-controlled, fuel-injected engines, changing a clogged air filter has no measurable effect on fuel economy but does affect ultimate performance. In a study conducted by the Department of Energy, average acceleration times for vehicles improved by 6-11% when running on a clean filter.</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90600" y="1447800"/>
            <a:ext cx="7086600" cy="3785652"/>
          </a:xfrm>
          <a:prstGeom prst="rect">
            <a:avLst/>
          </a:prstGeom>
        </p:spPr>
        <p:txBody>
          <a:bodyPr wrap="square">
            <a:spAutoFit/>
          </a:bodyPr>
          <a:lstStyle/>
          <a:p>
            <a:pPr algn="ctr">
              <a:lnSpc>
                <a:spcPct val="150000"/>
              </a:lnSpc>
            </a:pPr>
            <a:r>
              <a:rPr lang="en-US" sz="2000" b="1" dirty="0" smtClean="0"/>
              <a:t>Check your tire pressure monthly.</a:t>
            </a:r>
            <a:r>
              <a:rPr lang="en-US" sz="2000" dirty="0" smtClean="0"/>
              <a:t> Tire pressure increases when driving, so to get an accurate reading, check your pressure when you haven't driven for three or more hours. The Department of Energy estimates that 1.2 billion gallons of fuel were wasted in 2005 as a result of driving on underinflated tires. Even if your vehicle is equipped with an onboard Tire Pressure Monitoring System (TPMS), tires can still fall below their optimum pressure affecting fuel economy.</a:t>
            </a:r>
            <a:endParaRPr lang="en-US" sz="2000" dirty="0"/>
          </a:p>
        </p:txBody>
      </p:sp>
      <p:sp>
        <p:nvSpPr>
          <p:cNvPr id="5" name="Slide Number Placeholder 4"/>
          <p:cNvSpPr>
            <a:spLocks noGrp="1"/>
          </p:cNvSpPr>
          <p:nvPr>
            <p:ph type="sldNum" sz="quarter" idx="12"/>
          </p:nvPr>
        </p:nvSpPr>
        <p:spPr/>
        <p:txBody>
          <a:bodyPr/>
          <a:lstStyle/>
          <a:p>
            <a:fld id="{8B45627B-AFB3-4210-B255-5B4871B068D4}"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752600" y="1600200"/>
            <a:ext cx="5943600" cy="2862322"/>
          </a:xfrm>
          <a:prstGeom prst="rect">
            <a:avLst/>
          </a:prstGeom>
        </p:spPr>
        <p:txBody>
          <a:bodyPr wrap="square">
            <a:spAutoFit/>
          </a:bodyPr>
          <a:lstStyle/>
          <a:p>
            <a:pPr algn="ctr">
              <a:lnSpc>
                <a:spcPct val="150000"/>
              </a:lnSpc>
            </a:pPr>
            <a:r>
              <a:rPr lang="en-US" sz="2000" b="1" dirty="0" smtClean="0"/>
              <a:t>Consider purchasing fuel-efficient tires.</a:t>
            </a:r>
            <a:r>
              <a:rPr lang="en-US" sz="2000" dirty="0" smtClean="0"/>
              <a:t> “Lower rolling resistance” tires can improve mileage. However, tire traction and handling characteristics should be priorities when considering these tires, so talk to your dealer or a tire expert, and consult your vehicle's owner guide to see if these tires make sense for you.</a:t>
            </a:r>
            <a:endParaRPr lang="en-US" sz="2000" dirty="0"/>
          </a:p>
        </p:txBody>
      </p:sp>
      <p:sp>
        <p:nvSpPr>
          <p:cNvPr id="5" name="Slide Number Placeholder 4"/>
          <p:cNvSpPr>
            <a:spLocks noGrp="1"/>
          </p:cNvSpPr>
          <p:nvPr>
            <p:ph type="sldNum" sz="quarter" idx="12"/>
          </p:nvPr>
        </p:nvSpPr>
        <p:spPr/>
        <p:txBody>
          <a:bodyPr/>
          <a:lstStyle/>
          <a:p>
            <a:fld id="{8B45627B-AFB3-4210-B255-5B4871B068D4}"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828800" y="2057400"/>
            <a:ext cx="5943600" cy="1938992"/>
          </a:xfrm>
          <a:prstGeom prst="rect">
            <a:avLst/>
          </a:prstGeom>
        </p:spPr>
        <p:txBody>
          <a:bodyPr wrap="square">
            <a:spAutoFit/>
          </a:bodyPr>
          <a:lstStyle/>
          <a:p>
            <a:pPr algn="ctr">
              <a:lnSpc>
                <a:spcPct val="150000"/>
              </a:lnSpc>
            </a:pPr>
            <a:r>
              <a:rPr lang="en-US" sz="2000" b="1" dirty="0" smtClean="0"/>
              <a:t>Reduce aerodynamic drag.</a:t>
            </a:r>
            <a:r>
              <a:rPr lang="en-US" sz="2000" dirty="0" smtClean="0"/>
              <a:t> Wind resistance can reduce mileage, so you can maximize your mileage by removing luggage racks, roof-top carriers and ski racks when they are not needed.</a:t>
            </a:r>
            <a:endParaRPr lang="en-US" sz="2000" dirty="0"/>
          </a:p>
        </p:txBody>
      </p:sp>
      <p:sp>
        <p:nvSpPr>
          <p:cNvPr id="5" name="Slide Number Placeholder 4"/>
          <p:cNvSpPr>
            <a:spLocks noGrp="1"/>
          </p:cNvSpPr>
          <p:nvPr>
            <p:ph type="sldNum" sz="quarter" idx="12"/>
          </p:nvPr>
        </p:nvSpPr>
        <p:spPr/>
        <p:txBody>
          <a:bodyPr/>
          <a:lstStyle/>
          <a:p>
            <a:fld id="{8B45627B-AFB3-4210-B255-5B4871B068D4}"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828800" y="1981200"/>
            <a:ext cx="5334000" cy="1938992"/>
          </a:xfrm>
          <a:prstGeom prst="rect">
            <a:avLst/>
          </a:prstGeom>
        </p:spPr>
        <p:txBody>
          <a:bodyPr wrap="square">
            <a:spAutoFit/>
          </a:bodyPr>
          <a:lstStyle/>
          <a:p>
            <a:pPr algn="ctr">
              <a:lnSpc>
                <a:spcPct val="150000"/>
              </a:lnSpc>
            </a:pPr>
            <a:r>
              <a:rPr lang="en-US" sz="2000" b="1" dirty="0" smtClean="0"/>
              <a:t>Remove excess weight from your vehicle.</a:t>
            </a:r>
            <a:r>
              <a:rPr lang="en-US" sz="2000" dirty="0" smtClean="0"/>
              <a:t> A vehicle’s weight affects fuel economy and CO2 emissions. An extra 100 pounds in the trunk typically reduces fuel mileage by about 2%.</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592050"/>
            <a:ext cx="9144000" cy="1446550"/>
          </a:xfrm>
          <a:prstGeom prst="rect">
            <a:avLst/>
          </a:prstGeom>
          <a:noFill/>
        </p:spPr>
        <p:txBody>
          <a:bodyPr wrap="square" rtlCol="0">
            <a:spAutoFit/>
          </a:bodyPr>
          <a:lstStyle/>
          <a:p>
            <a:pPr algn="ctr"/>
            <a:r>
              <a:rPr lang="en-US" sz="4400" b="1" u="sng" dirty="0" smtClean="0"/>
              <a:t>Fuel Economy </a:t>
            </a:r>
          </a:p>
          <a:p>
            <a:pPr algn="ctr"/>
            <a:r>
              <a:rPr lang="en-US" sz="4400" b="1" u="sng" dirty="0" smtClean="0"/>
              <a:t>Highlighting Exercise</a:t>
            </a:r>
            <a:endParaRPr lang="en-US" sz="4400" b="1" u="sng" dirty="0"/>
          </a:p>
        </p:txBody>
      </p:sp>
      <p:sp>
        <p:nvSpPr>
          <p:cNvPr id="5" name="Slide Number Placeholder 4"/>
          <p:cNvSpPr>
            <a:spLocks noGrp="1"/>
          </p:cNvSpPr>
          <p:nvPr>
            <p:ph type="sldNum" sz="quarter" idx="12"/>
          </p:nvPr>
        </p:nvSpPr>
        <p:spPr/>
        <p:txBody>
          <a:bodyPr/>
          <a:lstStyle/>
          <a:p>
            <a:fld id="{8B45627B-AFB3-4210-B255-5B4871B068D4}"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438400"/>
            <a:ext cx="9144000" cy="1446550"/>
          </a:xfrm>
          <a:prstGeom prst="rect">
            <a:avLst/>
          </a:prstGeom>
          <a:noFill/>
        </p:spPr>
        <p:txBody>
          <a:bodyPr wrap="square" rtlCol="0">
            <a:spAutoFit/>
          </a:bodyPr>
          <a:lstStyle/>
          <a:p>
            <a:pPr algn="ctr"/>
            <a:r>
              <a:rPr lang="en-US" sz="4400" b="1" u="sng" dirty="0" smtClean="0"/>
              <a:t>Alternative Fuels </a:t>
            </a:r>
            <a:br>
              <a:rPr lang="en-US" sz="4400" b="1" u="sng" dirty="0" smtClean="0"/>
            </a:br>
            <a:r>
              <a:rPr lang="en-US" sz="4400" b="1" u="sng" dirty="0" smtClean="0"/>
              <a:t>Content Print-Outs</a:t>
            </a:r>
            <a:endParaRPr lang="en-US" sz="4400" b="1" u="sng" dirty="0"/>
          </a:p>
        </p:txBody>
      </p:sp>
      <p:sp>
        <p:nvSpPr>
          <p:cNvPr id="3" name="Slide Number Placeholder 2"/>
          <p:cNvSpPr>
            <a:spLocks noGrp="1"/>
          </p:cNvSpPr>
          <p:nvPr>
            <p:ph type="sldNum" sz="quarter" idx="12"/>
          </p:nvPr>
        </p:nvSpPr>
        <p:spPr/>
        <p:txBody>
          <a:bodyPr/>
          <a:lstStyle/>
          <a:p>
            <a:fld id="{8B45627B-AFB3-4210-B255-5B4871B068D4}"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B45627B-AFB3-4210-B255-5B4871B068D4}" type="slidenum">
              <a:rPr lang="en-US" smtClean="0"/>
              <a:pPr/>
              <a:t>21</a:t>
            </a:fld>
            <a:endParaRPr lang="en-US"/>
          </a:p>
        </p:txBody>
      </p:sp>
      <p:sp>
        <p:nvSpPr>
          <p:cNvPr id="5" name="Rectangle 4"/>
          <p:cNvSpPr/>
          <p:nvPr/>
        </p:nvSpPr>
        <p:spPr>
          <a:xfrm>
            <a:off x="1257300" y="2228672"/>
            <a:ext cx="6629400" cy="2400657"/>
          </a:xfrm>
          <a:prstGeom prst="rect">
            <a:avLst/>
          </a:prstGeom>
        </p:spPr>
        <p:txBody>
          <a:bodyPr wrap="square">
            <a:spAutoFit/>
          </a:bodyPr>
          <a:lstStyle/>
          <a:p>
            <a:pPr algn="ctr" fontAlgn="base">
              <a:lnSpc>
                <a:spcPct val="150000"/>
              </a:lnSpc>
              <a:spcBef>
                <a:spcPct val="0"/>
              </a:spcBef>
              <a:spcAft>
                <a:spcPct val="0"/>
              </a:spcAft>
              <a:tabLst>
                <a:tab pos="685800" algn="l"/>
              </a:tabLst>
            </a:pPr>
            <a:r>
              <a:rPr lang="en-US" sz="2000" b="1" dirty="0" smtClean="0"/>
              <a:t>Ethanol</a:t>
            </a:r>
            <a:r>
              <a:rPr lang="en-US" sz="2000" dirty="0" smtClean="0"/>
              <a:t> is most commonly produced domestically from corn. Pure ethanol has the potential to be renewable if production and distribution does not rely on any nonrenewable energy source or fossil fuel. Additionally, it provides economic development for most Mid-Western States in the US.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B45627B-AFB3-4210-B255-5B4871B068D4}" type="slidenum">
              <a:rPr lang="en-US" smtClean="0"/>
              <a:pPr/>
              <a:t>22</a:t>
            </a:fld>
            <a:endParaRPr lang="en-US"/>
          </a:p>
        </p:txBody>
      </p:sp>
      <p:sp>
        <p:nvSpPr>
          <p:cNvPr id="4" name="Rectangle 3"/>
          <p:cNvSpPr/>
          <p:nvPr/>
        </p:nvSpPr>
        <p:spPr>
          <a:xfrm>
            <a:off x="1981200" y="2459504"/>
            <a:ext cx="5181600" cy="1938992"/>
          </a:xfrm>
          <a:prstGeom prst="rect">
            <a:avLst/>
          </a:prstGeom>
        </p:spPr>
        <p:txBody>
          <a:bodyPr wrap="square">
            <a:spAutoFit/>
          </a:bodyPr>
          <a:lstStyle/>
          <a:p>
            <a:pPr lvl="0" algn="ctr" eaLnBrk="0" fontAlgn="base" hangingPunct="0">
              <a:lnSpc>
                <a:spcPct val="150000"/>
              </a:lnSpc>
              <a:spcBef>
                <a:spcPct val="0"/>
              </a:spcBef>
              <a:spcAft>
                <a:spcPct val="0"/>
              </a:spcAft>
              <a:tabLst>
                <a:tab pos="685800" algn="l"/>
              </a:tabLst>
            </a:pPr>
            <a:r>
              <a:rPr lang="en-US" sz="2000" b="1" dirty="0" smtClean="0">
                <a:latin typeface="+mj-lt"/>
                <a:ea typeface="Calibri" pitchFamily="34" charset="0"/>
                <a:cs typeface="Times New Roman" pitchFamily="18" charset="0"/>
              </a:rPr>
              <a:t>Biodiesel</a:t>
            </a:r>
            <a:r>
              <a:rPr lang="en-US" sz="2000" dirty="0" smtClean="0">
                <a:latin typeface="+mj-lt"/>
                <a:ea typeface="Calibri" pitchFamily="34" charset="0"/>
                <a:cs typeface="Times New Roman" pitchFamily="18" charset="0"/>
              </a:rPr>
              <a:t> can be derived from recycled cooking oil or from natural oils in plants. It can be used in most diesel engines when blended with regular diesel fuel.</a:t>
            </a:r>
            <a:endParaRPr lang="en-US" sz="2000" dirty="0" smtClean="0">
              <a:latin typeface="+mj-lt"/>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B45627B-AFB3-4210-B255-5B4871B068D4}" type="slidenum">
              <a:rPr lang="en-US" smtClean="0"/>
              <a:pPr/>
              <a:t>23</a:t>
            </a:fld>
            <a:endParaRPr lang="en-US"/>
          </a:p>
        </p:txBody>
      </p:sp>
      <p:sp>
        <p:nvSpPr>
          <p:cNvPr id="4" name="Rectangle 3"/>
          <p:cNvSpPr/>
          <p:nvPr/>
        </p:nvSpPr>
        <p:spPr>
          <a:xfrm>
            <a:off x="1638300" y="2459504"/>
            <a:ext cx="5867400" cy="1938992"/>
          </a:xfrm>
          <a:prstGeom prst="rect">
            <a:avLst/>
          </a:prstGeom>
        </p:spPr>
        <p:txBody>
          <a:bodyPr wrap="square">
            <a:spAutoFit/>
          </a:bodyPr>
          <a:lstStyle/>
          <a:p>
            <a:pPr lvl="0" algn="ctr" eaLnBrk="0" fontAlgn="base" hangingPunct="0">
              <a:lnSpc>
                <a:spcPct val="150000"/>
              </a:lnSpc>
              <a:spcBef>
                <a:spcPct val="0"/>
              </a:spcBef>
              <a:spcAft>
                <a:spcPct val="0"/>
              </a:spcAft>
              <a:tabLst>
                <a:tab pos="685800" algn="l"/>
              </a:tabLst>
            </a:pPr>
            <a:r>
              <a:rPr lang="en-US" sz="2000" b="1" dirty="0" smtClean="0">
                <a:ea typeface="Calibri" pitchFamily="34" charset="0"/>
                <a:cs typeface="Times New Roman" pitchFamily="18" charset="0"/>
              </a:rPr>
              <a:t>Natural gas</a:t>
            </a:r>
            <a:r>
              <a:rPr lang="en-US" sz="2000" dirty="0" smtClean="0">
                <a:ea typeface="Calibri" pitchFamily="34" charset="0"/>
                <a:cs typeface="Times New Roman" pitchFamily="18" charset="0"/>
              </a:rPr>
              <a:t> is primarily sourced from fossil fuel reservoirs. It can also be derived from landfills, sewage treatment plants and animal waste. Additionally, natural gas vehicles have very thick and strong tanks.</a:t>
            </a:r>
            <a:endParaRPr lang="en-US" sz="2000" dirty="0" smtClean="0">
              <a:cs typeface="Arial"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B45627B-AFB3-4210-B255-5B4871B068D4}" type="slidenum">
              <a:rPr lang="en-US" smtClean="0"/>
              <a:pPr/>
              <a:t>24</a:t>
            </a:fld>
            <a:endParaRPr lang="en-US"/>
          </a:p>
        </p:txBody>
      </p:sp>
      <p:sp>
        <p:nvSpPr>
          <p:cNvPr id="4" name="Rectangle 3"/>
          <p:cNvSpPr/>
          <p:nvPr/>
        </p:nvSpPr>
        <p:spPr>
          <a:xfrm>
            <a:off x="1485900" y="2228672"/>
            <a:ext cx="6172200" cy="2400657"/>
          </a:xfrm>
          <a:prstGeom prst="rect">
            <a:avLst/>
          </a:prstGeom>
        </p:spPr>
        <p:txBody>
          <a:bodyPr wrap="square">
            <a:spAutoFit/>
          </a:bodyPr>
          <a:lstStyle/>
          <a:p>
            <a:pPr lvl="0" algn="ctr" eaLnBrk="0" fontAlgn="base" hangingPunct="0">
              <a:lnSpc>
                <a:spcPct val="150000"/>
              </a:lnSpc>
              <a:spcBef>
                <a:spcPct val="0"/>
              </a:spcBef>
              <a:spcAft>
                <a:spcPct val="0"/>
              </a:spcAft>
              <a:tabLst>
                <a:tab pos="685800" algn="l"/>
              </a:tabLst>
            </a:pPr>
            <a:r>
              <a:rPr lang="en-US" sz="2000" b="1" dirty="0" smtClean="0">
                <a:ea typeface="Calibri" pitchFamily="34" charset="0"/>
                <a:cs typeface="Times New Roman" pitchFamily="18" charset="0"/>
              </a:rPr>
              <a:t>Electricity </a:t>
            </a:r>
            <a:r>
              <a:rPr lang="en-US" sz="2000" dirty="0" smtClean="0">
                <a:ea typeface="Calibri" pitchFamily="34" charset="0"/>
                <a:cs typeface="Times New Roman" pitchFamily="18" charset="0"/>
              </a:rPr>
              <a:t>can be generated from a wide range of sources including fossil fuels, nuclear power and renewable sources such as tidal, solar and wind power. Electricity is readily available. Additionally, most automobiles using electricity are very quiet.</a:t>
            </a:r>
            <a:endParaRPr lang="en-US" sz="2000" dirty="0" smtClean="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362200"/>
            <a:ext cx="9144000" cy="1446550"/>
          </a:xfrm>
          <a:prstGeom prst="rect">
            <a:avLst/>
          </a:prstGeom>
          <a:noFill/>
        </p:spPr>
        <p:txBody>
          <a:bodyPr wrap="square" rtlCol="0">
            <a:spAutoFit/>
          </a:bodyPr>
          <a:lstStyle/>
          <a:p>
            <a:pPr algn="ctr"/>
            <a:r>
              <a:rPr lang="en-US" sz="4400" b="1" u="sng" dirty="0" smtClean="0"/>
              <a:t>Thermal Management Technologies Content Print-Outs</a:t>
            </a:r>
            <a:endParaRPr lang="en-US" sz="4400" b="1" u="sng" dirty="0"/>
          </a:p>
        </p:txBody>
      </p:sp>
      <p:sp>
        <p:nvSpPr>
          <p:cNvPr id="3" name="Slide Number Placeholder 2"/>
          <p:cNvSpPr>
            <a:spLocks noGrp="1"/>
          </p:cNvSpPr>
          <p:nvPr>
            <p:ph type="sldNum" sz="quarter" idx="12"/>
          </p:nvPr>
        </p:nvSpPr>
        <p:spPr/>
        <p:txBody>
          <a:bodyPr/>
          <a:lstStyle/>
          <a:p>
            <a:fld id="{8B45627B-AFB3-4210-B255-5B4871B068D4}"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14400" y="1447800"/>
            <a:ext cx="7620000" cy="2862322"/>
          </a:xfrm>
          <a:prstGeom prst="rect">
            <a:avLst/>
          </a:prstGeom>
        </p:spPr>
        <p:txBody>
          <a:bodyPr wrap="square">
            <a:spAutoFit/>
          </a:bodyPr>
          <a:lstStyle/>
          <a:p>
            <a:pPr algn="ctr">
              <a:lnSpc>
                <a:spcPct val="150000"/>
              </a:lnSpc>
            </a:pPr>
            <a:r>
              <a:rPr lang="en-US" sz="2000" b="1" dirty="0" smtClean="0"/>
              <a:t>Thermal-management technologies, such as energy-efficient glass, can reduce your vehicle heating and cooling needs. </a:t>
            </a:r>
            <a:r>
              <a:rPr lang="en-US" sz="2000" dirty="0" smtClean="0"/>
              <a:t>In the winter months, if you have energy-efficient glass in your vehicle, much of the warmth inside the vehicle is bounced back in. In the summer, the same thing happens but in reverse. With energy-efficient glass, much of the heat outside of your vehicle bounces off the glass and stays outside.</a:t>
            </a:r>
            <a:endParaRPr lang="en-US" sz="2000" dirty="0"/>
          </a:p>
        </p:txBody>
      </p:sp>
      <p:sp>
        <p:nvSpPr>
          <p:cNvPr id="3" name="Slide Number Placeholder 2"/>
          <p:cNvSpPr>
            <a:spLocks noGrp="1"/>
          </p:cNvSpPr>
          <p:nvPr>
            <p:ph type="sldNum" sz="quarter" idx="12"/>
          </p:nvPr>
        </p:nvSpPr>
        <p:spPr/>
        <p:txBody>
          <a:bodyPr/>
          <a:lstStyle/>
          <a:p>
            <a:fld id="{8B45627B-AFB3-4210-B255-5B4871B068D4}"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2000" y="1143000"/>
            <a:ext cx="7696200" cy="3785652"/>
          </a:xfrm>
          <a:prstGeom prst="rect">
            <a:avLst/>
          </a:prstGeom>
        </p:spPr>
        <p:txBody>
          <a:bodyPr wrap="square">
            <a:spAutoFit/>
          </a:bodyPr>
          <a:lstStyle/>
          <a:p>
            <a:pPr algn="ctr">
              <a:lnSpc>
                <a:spcPct val="150000"/>
              </a:lnSpc>
            </a:pPr>
            <a:r>
              <a:rPr lang="en-US" sz="2000" b="1" dirty="0" smtClean="0"/>
              <a:t>Thermal-management technologies, such as energy-efficient air conditioning systems, can make your vehicle more efficient. </a:t>
            </a:r>
            <a:r>
              <a:rPr lang="en-US" sz="2000" dirty="0" smtClean="0"/>
              <a:t>According to the National Renewable Energy Laboratory, 7 billion gallons of gasoline – a volume representing nearly 5% of total fuel consumption in the United States – are used annually to run the air conditioners of passenger vehicles alone. By improving engine thermal efficiency and reducing overall energy use, vehicles will achieve better gas mileage and release fewer emissions.</a:t>
            </a:r>
            <a:endParaRPr lang="en-US" sz="2000" dirty="0"/>
          </a:p>
        </p:txBody>
      </p:sp>
      <p:sp>
        <p:nvSpPr>
          <p:cNvPr id="3" name="Slide Number Placeholder 2"/>
          <p:cNvSpPr>
            <a:spLocks noGrp="1"/>
          </p:cNvSpPr>
          <p:nvPr>
            <p:ph type="sldNum" sz="quarter" idx="12"/>
          </p:nvPr>
        </p:nvSpPr>
        <p:spPr/>
        <p:txBody>
          <a:bodyPr/>
          <a:lstStyle/>
          <a:p>
            <a:fld id="{8B45627B-AFB3-4210-B255-5B4871B068D4}"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209800"/>
            <a:ext cx="9144000" cy="1446550"/>
          </a:xfrm>
          <a:prstGeom prst="rect">
            <a:avLst/>
          </a:prstGeom>
          <a:noFill/>
        </p:spPr>
        <p:txBody>
          <a:bodyPr wrap="square" rtlCol="0">
            <a:spAutoFit/>
          </a:bodyPr>
          <a:lstStyle/>
          <a:p>
            <a:pPr algn="ctr"/>
            <a:r>
              <a:rPr lang="en-US" sz="4400" b="1" u="sng" dirty="0" smtClean="0"/>
              <a:t>GHG &amp; Other Emissions </a:t>
            </a:r>
            <a:br>
              <a:rPr lang="en-US" sz="4400" b="1" u="sng" dirty="0" smtClean="0"/>
            </a:br>
            <a:r>
              <a:rPr lang="en-US" sz="4400" b="1" u="sng" dirty="0" smtClean="0"/>
              <a:t>Content Print-Outs</a:t>
            </a:r>
            <a:endParaRPr lang="en-US" sz="4400" b="1" u="sng" dirty="0"/>
          </a:p>
        </p:txBody>
      </p:sp>
      <p:sp>
        <p:nvSpPr>
          <p:cNvPr id="3" name="Slide Number Placeholder 2"/>
          <p:cNvSpPr>
            <a:spLocks noGrp="1"/>
          </p:cNvSpPr>
          <p:nvPr>
            <p:ph type="sldNum" sz="quarter" idx="12"/>
          </p:nvPr>
        </p:nvSpPr>
        <p:spPr/>
        <p:txBody>
          <a:bodyPr/>
          <a:lstStyle/>
          <a:p>
            <a:fld id="{8B45627B-AFB3-4210-B255-5B4871B068D4}"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66800" y="1676400"/>
            <a:ext cx="7086600" cy="3323987"/>
          </a:xfrm>
          <a:prstGeom prst="rect">
            <a:avLst/>
          </a:prstGeom>
        </p:spPr>
        <p:txBody>
          <a:bodyPr wrap="square">
            <a:spAutoFit/>
          </a:bodyPr>
          <a:lstStyle/>
          <a:p>
            <a:pPr algn="ctr">
              <a:lnSpc>
                <a:spcPct val="150000"/>
              </a:lnSpc>
            </a:pPr>
            <a:r>
              <a:rPr lang="en-US" sz="2000" b="1" dirty="0" smtClean="0"/>
              <a:t>There is a direct relationship between the fuel economy of your vehicle and its greenhouse gas (GHG) emissions.</a:t>
            </a:r>
            <a:r>
              <a:rPr lang="en-US" sz="2000" dirty="0" smtClean="0"/>
              <a:t> Every gallon of fuel burned produces GHG. In fact, the EPA actually measures vehicle GHG output during testing and converts it to the Fuel Economy number you see on the label. Improving your driving behavior and vehicle operation will result in the reduction of GHG and saving fuel.</a:t>
            </a:r>
            <a:endParaRPr lang="en-US" sz="2000" dirty="0"/>
          </a:p>
        </p:txBody>
      </p:sp>
      <p:sp>
        <p:nvSpPr>
          <p:cNvPr id="3" name="Slide Number Placeholder 2"/>
          <p:cNvSpPr>
            <a:spLocks noGrp="1"/>
          </p:cNvSpPr>
          <p:nvPr>
            <p:ph type="sldNum" sz="quarter" idx="12"/>
          </p:nvPr>
        </p:nvSpPr>
        <p:spPr/>
        <p:txBody>
          <a:bodyPr/>
          <a:lstStyle/>
          <a:p>
            <a:fld id="{8B45627B-AFB3-4210-B255-5B4871B068D4}"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52400"/>
            <a:ext cx="8686800" cy="738664"/>
          </a:xfrm>
          <a:prstGeom prst="rect">
            <a:avLst/>
          </a:prstGeom>
          <a:noFill/>
        </p:spPr>
        <p:txBody>
          <a:bodyPr wrap="square" rtlCol="0">
            <a:spAutoFit/>
          </a:bodyPr>
          <a:lstStyle/>
          <a:p>
            <a:r>
              <a:rPr lang="en-US" sz="1400" dirty="0" smtClean="0"/>
              <a:t>Using the highlighters provided to you, please highlight in </a:t>
            </a:r>
            <a:r>
              <a:rPr lang="en-US" sz="1400" b="1" dirty="0" smtClean="0">
                <a:solidFill>
                  <a:schemeClr val="accent3"/>
                </a:solidFill>
              </a:rPr>
              <a:t>GREEN </a:t>
            </a:r>
            <a:r>
              <a:rPr lang="en-US" sz="1400" dirty="0" smtClean="0"/>
              <a:t>the things listed below that you can do to positively impact the fuel economy of your vehicle. Highlight in </a:t>
            </a:r>
            <a:r>
              <a:rPr lang="en-US" sz="1400" b="1" dirty="0" smtClean="0">
                <a:solidFill>
                  <a:schemeClr val="accent6"/>
                </a:solidFill>
              </a:rPr>
              <a:t>ORANGE</a:t>
            </a:r>
            <a:r>
              <a:rPr lang="en-US" sz="1400" dirty="0" smtClean="0">
                <a:solidFill>
                  <a:schemeClr val="accent6"/>
                </a:solidFill>
              </a:rPr>
              <a:t> </a:t>
            </a:r>
            <a:r>
              <a:rPr lang="en-US" sz="1400" dirty="0" smtClean="0"/>
              <a:t>the things listed below that would negatively impact your vehicle’s fuel economy. If you think it has no impact on your fuel economy, do not highlight it.</a:t>
            </a:r>
            <a:endParaRPr lang="en-US" sz="1400" b="1" dirty="0">
              <a:solidFill>
                <a:schemeClr val="accent6"/>
              </a:solidFill>
            </a:endParaRPr>
          </a:p>
        </p:txBody>
      </p:sp>
      <p:sp>
        <p:nvSpPr>
          <p:cNvPr id="5" name="TextBox 4"/>
          <p:cNvSpPr txBox="1"/>
          <p:nvPr/>
        </p:nvSpPr>
        <p:spPr>
          <a:xfrm>
            <a:off x="228600" y="1066800"/>
            <a:ext cx="2514600" cy="646331"/>
          </a:xfrm>
          <a:prstGeom prst="rect">
            <a:avLst/>
          </a:prstGeom>
          <a:noFill/>
        </p:spPr>
        <p:txBody>
          <a:bodyPr wrap="square" rtlCol="0">
            <a:spAutoFit/>
          </a:bodyPr>
          <a:lstStyle/>
          <a:p>
            <a:pPr algn="ctr"/>
            <a:r>
              <a:rPr lang="en-US" dirty="0" smtClean="0"/>
              <a:t>Avoiding sudden starts and stops</a:t>
            </a:r>
            <a:endParaRPr lang="en-US" dirty="0"/>
          </a:p>
        </p:txBody>
      </p:sp>
      <p:sp>
        <p:nvSpPr>
          <p:cNvPr id="6" name="TextBox 5"/>
          <p:cNvSpPr txBox="1"/>
          <p:nvPr/>
        </p:nvSpPr>
        <p:spPr>
          <a:xfrm>
            <a:off x="2590800" y="3839170"/>
            <a:ext cx="3581400" cy="369332"/>
          </a:xfrm>
          <a:prstGeom prst="rect">
            <a:avLst/>
          </a:prstGeom>
          <a:noFill/>
        </p:spPr>
        <p:txBody>
          <a:bodyPr wrap="square" rtlCol="0">
            <a:spAutoFit/>
          </a:bodyPr>
          <a:lstStyle/>
          <a:p>
            <a:pPr algn="ctr"/>
            <a:r>
              <a:rPr lang="en-US" dirty="0" smtClean="0"/>
              <a:t>Maintaining a constant speed</a:t>
            </a:r>
            <a:endParaRPr lang="en-US" dirty="0"/>
          </a:p>
        </p:txBody>
      </p:sp>
      <p:sp>
        <p:nvSpPr>
          <p:cNvPr id="7" name="TextBox 6"/>
          <p:cNvSpPr txBox="1"/>
          <p:nvPr/>
        </p:nvSpPr>
        <p:spPr>
          <a:xfrm>
            <a:off x="228600" y="3124200"/>
            <a:ext cx="2895600" cy="369332"/>
          </a:xfrm>
          <a:prstGeom prst="rect">
            <a:avLst/>
          </a:prstGeom>
          <a:noFill/>
        </p:spPr>
        <p:txBody>
          <a:bodyPr wrap="square" rtlCol="0">
            <a:spAutoFit/>
          </a:bodyPr>
          <a:lstStyle/>
          <a:p>
            <a:pPr algn="ctr"/>
            <a:r>
              <a:rPr lang="en-US" dirty="0" smtClean="0"/>
              <a:t>Using the A/C</a:t>
            </a:r>
            <a:endParaRPr lang="en-US" dirty="0"/>
          </a:p>
        </p:txBody>
      </p:sp>
      <p:sp>
        <p:nvSpPr>
          <p:cNvPr id="9" name="TextBox 8"/>
          <p:cNvSpPr txBox="1"/>
          <p:nvPr/>
        </p:nvSpPr>
        <p:spPr>
          <a:xfrm>
            <a:off x="4724400" y="1905000"/>
            <a:ext cx="2819400" cy="923330"/>
          </a:xfrm>
          <a:prstGeom prst="rect">
            <a:avLst/>
          </a:prstGeom>
          <a:noFill/>
        </p:spPr>
        <p:txBody>
          <a:bodyPr wrap="square" rtlCol="0">
            <a:spAutoFit/>
          </a:bodyPr>
          <a:lstStyle/>
          <a:p>
            <a:pPr algn="ctr"/>
            <a:r>
              <a:rPr lang="en-US" dirty="0" smtClean="0"/>
              <a:t>Driving 70 MPH on the highway instead of the posted 65 MPH speed limit</a:t>
            </a:r>
            <a:endParaRPr lang="en-US" dirty="0"/>
          </a:p>
        </p:txBody>
      </p:sp>
      <p:sp>
        <p:nvSpPr>
          <p:cNvPr id="10" name="TextBox 9"/>
          <p:cNvSpPr txBox="1"/>
          <p:nvPr/>
        </p:nvSpPr>
        <p:spPr>
          <a:xfrm>
            <a:off x="0" y="3839170"/>
            <a:ext cx="2362200" cy="369332"/>
          </a:xfrm>
          <a:prstGeom prst="rect">
            <a:avLst/>
          </a:prstGeom>
          <a:noFill/>
        </p:spPr>
        <p:txBody>
          <a:bodyPr wrap="square" rtlCol="0">
            <a:spAutoFit/>
          </a:bodyPr>
          <a:lstStyle/>
          <a:p>
            <a:pPr algn="ctr"/>
            <a:r>
              <a:rPr lang="en-US" dirty="0" smtClean="0"/>
              <a:t>Idling while parked</a:t>
            </a:r>
            <a:endParaRPr lang="en-US" dirty="0"/>
          </a:p>
        </p:txBody>
      </p:sp>
      <p:sp>
        <p:nvSpPr>
          <p:cNvPr id="11" name="TextBox 10"/>
          <p:cNvSpPr txBox="1"/>
          <p:nvPr/>
        </p:nvSpPr>
        <p:spPr>
          <a:xfrm>
            <a:off x="6172200" y="3124200"/>
            <a:ext cx="2438400" cy="369332"/>
          </a:xfrm>
          <a:prstGeom prst="rect">
            <a:avLst/>
          </a:prstGeom>
          <a:noFill/>
        </p:spPr>
        <p:txBody>
          <a:bodyPr wrap="square" rtlCol="0">
            <a:spAutoFit/>
          </a:bodyPr>
          <a:lstStyle/>
          <a:p>
            <a:pPr algn="ctr"/>
            <a:r>
              <a:rPr lang="en-US" dirty="0" smtClean="0"/>
              <a:t>Using overdrive</a:t>
            </a:r>
            <a:endParaRPr lang="en-US" dirty="0"/>
          </a:p>
        </p:txBody>
      </p:sp>
      <p:sp>
        <p:nvSpPr>
          <p:cNvPr id="12" name="TextBox 11"/>
          <p:cNvSpPr txBox="1"/>
          <p:nvPr/>
        </p:nvSpPr>
        <p:spPr>
          <a:xfrm>
            <a:off x="6096000" y="5477470"/>
            <a:ext cx="2895600" cy="923330"/>
          </a:xfrm>
          <a:prstGeom prst="rect">
            <a:avLst/>
          </a:prstGeom>
          <a:noFill/>
        </p:spPr>
        <p:txBody>
          <a:bodyPr wrap="square" rtlCol="0">
            <a:spAutoFit/>
          </a:bodyPr>
          <a:lstStyle/>
          <a:p>
            <a:pPr algn="ctr"/>
            <a:r>
              <a:rPr lang="en-US" dirty="0" smtClean="0"/>
              <a:t>Keeping your windows open in the summertime when parked</a:t>
            </a:r>
            <a:endParaRPr lang="en-US" dirty="0"/>
          </a:p>
        </p:txBody>
      </p:sp>
      <p:sp>
        <p:nvSpPr>
          <p:cNvPr id="13" name="TextBox 12"/>
          <p:cNvSpPr txBox="1"/>
          <p:nvPr/>
        </p:nvSpPr>
        <p:spPr>
          <a:xfrm>
            <a:off x="1447800" y="4486870"/>
            <a:ext cx="2895600" cy="646331"/>
          </a:xfrm>
          <a:prstGeom prst="rect">
            <a:avLst/>
          </a:prstGeom>
          <a:noFill/>
        </p:spPr>
        <p:txBody>
          <a:bodyPr wrap="square" rtlCol="0">
            <a:spAutoFit/>
          </a:bodyPr>
          <a:lstStyle/>
          <a:p>
            <a:pPr algn="ctr"/>
            <a:r>
              <a:rPr lang="en-US" dirty="0" smtClean="0"/>
              <a:t>Parking in the shade in the summertime</a:t>
            </a:r>
            <a:endParaRPr lang="en-US" dirty="0"/>
          </a:p>
        </p:txBody>
      </p:sp>
      <p:sp>
        <p:nvSpPr>
          <p:cNvPr id="14" name="TextBox 13"/>
          <p:cNvSpPr txBox="1"/>
          <p:nvPr/>
        </p:nvSpPr>
        <p:spPr>
          <a:xfrm>
            <a:off x="2933700" y="3124200"/>
            <a:ext cx="2895600" cy="369332"/>
          </a:xfrm>
          <a:prstGeom prst="rect">
            <a:avLst/>
          </a:prstGeom>
          <a:noFill/>
        </p:spPr>
        <p:txBody>
          <a:bodyPr wrap="square" rtlCol="0">
            <a:spAutoFit/>
          </a:bodyPr>
          <a:lstStyle/>
          <a:p>
            <a:pPr algn="ctr"/>
            <a:r>
              <a:rPr lang="en-US" dirty="0" smtClean="0"/>
              <a:t>Parking in a garage</a:t>
            </a:r>
            <a:endParaRPr lang="en-US" dirty="0"/>
          </a:p>
        </p:txBody>
      </p:sp>
      <p:sp>
        <p:nvSpPr>
          <p:cNvPr id="15" name="TextBox 14"/>
          <p:cNvSpPr txBox="1"/>
          <p:nvPr/>
        </p:nvSpPr>
        <p:spPr>
          <a:xfrm>
            <a:off x="76200" y="5477470"/>
            <a:ext cx="2895600" cy="923330"/>
          </a:xfrm>
          <a:prstGeom prst="rect">
            <a:avLst/>
          </a:prstGeom>
          <a:noFill/>
        </p:spPr>
        <p:txBody>
          <a:bodyPr wrap="square" rtlCol="0">
            <a:spAutoFit/>
          </a:bodyPr>
          <a:lstStyle/>
          <a:p>
            <a:pPr algn="ctr"/>
            <a:r>
              <a:rPr lang="en-US" dirty="0" smtClean="0"/>
              <a:t>Using your manufacturer’s recommended grade of motor oil</a:t>
            </a:r>
            <a:endParaRPr lang="en-US" dirty="0"/>
          </a:p>
        </p:txBody>
      </p:sp>
      <p:sp>
        <p:nvSpPr>
          <p:cNvPr id="16" name="TextBox 15"/>
          <p:cNvSpPr txBox="1"/>
          <p:nvPr/>
        </p:nvSpPr>
        <p:spPr>
          <a:xfrm>
            <a:off x="1524000" y="1905000"/>
            <a:ext cx="2971800" cy="923330"/>
          </a:xfrm>
          <a:prstGeom prst="rect">
            <a:avLst/>
          </a:prstGeom>
          <a:noFill/>
        </p:spPr>
        <p:txBody>
          <a:bodyPr wrap="square" rtlCol="0">
            <a:spAutoFit/>
          </a:bodyPr>
          <a:lstStyle/>
          <a:p>
            <a:pPr algn="ctr"/>
            <a:r>
              <a:rPr lang="en-US" dirty="0" smtClean="0"/>
              <a:t>Following your vehicle’s recommended maintenance schedule</a:t>
            </a:r>
            <a:endParaRPr lang="en-US" dirty="0"/>
          </a:p>
        </p:txBody>
      </p:sp>
      <p:sp>
        <p:nvSpPr>
          <p:cNvPr id="17" name="TextBox 16"/>
          <p:cNvSpPr txBox="1"/>
          <p:nvPr/>
        </p:nvSpPr>
        <p:spPr>
          <a:xfrm>
            <a:off x="6248400" y="3839170"/>
            <a:ext cx="2895600" cy="369332"/>
          </a:xfrm>
          <a:prstGeom prst="rect">
            <a:avLst/>
          </a:prstGeom>
          <a:noFill/>
        </p:spPr>
        <p:txBody>
          <a:bodyPr wrap="square" rtlCol="0">
            <a:spAutoFit/>
          </a:bodyPr>
          <a:lstStyle/>
          <a:p>
            <a:pPr algn="ctr"/>
            <a:r>
              <a:rPr lang="en-US" dirty="0" smtClean="0"/>
              <a:t>Replacing an air filter</a:t>
            </a:r>
            <a:endParaRPr lang="en-US" dirty="0"/>
          </a:p>
        </p:txBody>
      </p:sp>
      <p:sp>
        <p:nvSpPr>
          <p:cNvPr id="18" name="TextBox 17"/>
          <p:cNvSpPr txBox="1"/>
          <p:nvPr/>
        </p:nvSpPr>
        <p:spPr>
          <a:xfrm>
            <a:off x="3124200" y="5477470"/>
            <a:ext cx="2895600" cy="923330"/>
          </a:xfrm>
          <a:prstGeom prst="rect">
            <a:avLst/>
          </a:prstGeom>
          <a:noFill/>
        </p:spPr>
        <p:txBody>
          <a:bodyPr wrap="square" rtlCol="0">
            <a:spAutoFit/>
          </a:bodyPr>
          <a:lstStyle/>
          <a:p>
            <a:pPr algn="ctr"/>
            <a:r>
              <a:rPr lang="en-US" dirty="0" smtClean="0"/>
              <a:t>Regularly inflating your tires to the recommended tire pressure level</a:t>
            </a:r>
            <a:endParaRPr lang="en-US" dirty="0"/>
          </a:p>
        </p:txBody>
      </p:sp>
      <p:sp>
        <p:nvSpPr>
          <p:cNvPr id="19" name="TextBox 18"/>
          <p:cNvSpPr txBox="1"/>
          <p:nvPr/>
        </p:nvSpPr>
        <p:spPr>
          <a:xfrm>
            <a:off x="4724400" y="4486870"/>
            <a:ext cx="2895600" cy="646331"/>
          </a:xfrm>
          <a:prstGeom prst="rect">
            <a:avLst/>
          </a:prstGeom>
          <a:noFill/>
        </p:spPr>
        <p:txBody>
          <a:bodyPr wrap="square" rtlCol="0">
            <a:spAutoFit/>
          </a:bodyPr>
          <a:lstStyle/>
          <a:p>
            <a:pPr algn="ctr"/>
            <a:r>
              <a:rPr lang="en-US" dirty="0" smtClean="0"/>
              <a:t>Purchasing lower rolling resistance tires</a:t>
            </a:r>
            <a:endParaRPr lang="en-US" dirty="0"/>
          </a:p>
        </p:txBody>
      </p:sp>
      <p:sp>
        <p:nvSpPr>
          <p:cNvPr id="20" name="TextBox 19"/>
          <p:cNvSpPr txBox="1"/>
          <p:nvPr/>
        </p:nvSpPr>
        <p:spPr>
          <a:xfrm>
            <a:off x="6553200" y="1066800"/>
            <a:ext cx="2362200" cy="646331"/>
          </a:xfrm>
          <a:prstGeom prst="rect">
            <a:avLst/>
          </a:prstGeom>
          <a:noFill/>
        </p:spPr>
        <p:txBody>
          <a:bodyPr wrap="square" rtlCol="0">
            <a:spAutoFit/>
          </a:bodyPr>
          <a:lstStyle/>
          <a:p>
            <a:pPr algn="ctr"/>
            <a:r>
              <a:rPr lang="en-US" dirty="0" smtClean="0"/>
              <a:t>Removing excess items from your trunk</a:t>
            </a:r>
            <a:endParaRPr lang="en-US" dirty="0"/>
          </a:p>
        </p:txBody>
      </p:sp>
      <p:sp>
        <p:nvSpPr>
          <p:cNvPr id="21" name="TextBox 20"/>
          <p:cNvSpPr txBox="1"/>
          <p:nvPr/>
        </p:nvSpPr>
        <p:spPr>
          <a:xfrm>
            <a:off x="3124200" y="1066800"/>
            <a:ext cx="2895600" cy="646331"/>
          </a:xfrm>
          <a:prstGeom prst="rect">
            <a:avLst/>
          </a:prstGeom>
          <a:noFill/>
        </p:spPr>
        <p:txBody>
          <a:bodyPr wrap="square" rtlCol="0">
            <a:spAutoFit/>
          </a:bodyPr>
          <a:lstStyle/>
          <a:p>
            <a:pPr algn="ctr"/>
            <a:r>
              <a:rPr lang="en-US" dirty="0" smtClean="0"/>
              <a:t>Driving with roof racks or rooftop carriers</a:t>
            </a:r>
            <a:endParaRPr lang="en-US" dirty="0"/>
          </a:p>
        </p:txBody>
      </p:sp>
      <p:cxnSp>
        <p:nvCxnSpPr>
          <p:cNvPr id="23" name="Straight Connector 22"/>
          <p:cNvCxnSpPr/>
          <p:nvPr/>
        </p:nvCxnSpPr>
        <p:spPr>
          <a:xfrm>
            <a:off x="152400" y="990600"/>
            <a:ext cx="8839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Slide Number Placeholder 4"/>
          <p:cNvSpPr>
            <a:spLocks noGrp="1"/>
          </p:cNvSpPr>
          <p:nvPr>
            <p:ph type="sldNum" sz="quarter" idx="12"/>
          </p:nvPr>
        </p:nvSpPr>
        <p:spPr>
          <a:xfrm>
            <a:off x="6553200" y="6356350"/>
            <a:ext cx="2133600" cy="365125"/>
          </a:xfrm>
        </p:spPr>
        <p:txBody>
          <a:bodyPr/>
          <a:lstStyle/>
          <a:p>
            <a:fld id="{8B45627B-AFB3-4210-B255-5B4871B068D4}"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2743200"/>
            <a:ext cx="7543800" cy="1446550"/>
          </a:xfrm>
          <a:prstGeom prst="rect">
            <a:avLst/>
          </a:prstGeom>
          <a:noFill/>
        </p:spPr>
        <p:txBody>
          <a:bodyPr wrap="square" rtlCol="0">
            <a:spAutoFit/>
          </a:bodyPr>
          <a:lstStyle/>
          <a:p>
            <a:pPr algn="ctr"/>
            <a:r>
              <a:rPr lang="en-US" sz="4400" b="1" u="sng" dirty="0" smtClean="0"/>
              <a:t>Message Testing</a:t>
            </a:r>
          </a:p>
          <a:p>
            <a:pPr algn="ctr"/>
            <a:r>
              <a:rPr lang="en-US" sz="4400" b="1" u="sng" dirty="0" smtClean="0"/>
              <a:t>Booklet</a:t>
            </a:r>
            <a:endParaRPr lang="en-US" sz="4400" b="1" u="sng" dirty="0"/>
          </a:p>
        </p:txBody>
      </p:sp>
      <p:sp>
        <p:nvSpPr>
          <p:cNvPr id="3" name="Slide Number Placeholder 2"/>
          <p:cNvSpPr>
            <a:spLocks noGrp="1"/>
          </p:cNvSpPr>
          <p:nvPr>
            <p:ph type="sldNum" sz="quarter" idx="12"/>
          </p:nvPr>
        </p:nvSpPr>
        <p:spPr/>
        <p:txBody>
          <a:bodyPr/>
          <a:lstStyle/>
          <a:p>
            <a:fld id="{8B45627B-AFB3-4210-B255-5B4871B068D4}"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1219200"/>
            <a:ext cx="7848600" cy="4524315"/>
          </a:xfrm>
          <a:prstGeom prst="rect">
            <a:avLst/>
          </a:prstGeom>
          <a:noFill/>
        </p:spPr>
        <p:txBody>
          <a:bodyPr wrap="square" rtlCol="0">
            <a:spAutoFit/>
          </a:bodyPr>
          <a:lstStyle/>
          <a:p>
            <a:pPr algn="ctr">
              <a:lnSpc>
                <a:spcPct val="150000"/>
              </a:lnSpc>
            </a:pPr>
            <a:r>
              <a:rPr lang="en-US" sz="2400" b="1" dirty="0" smtClean="0"/>
              <a:t>Is your windshield smart enough to keep warm air inside in the winter and prevent hot air from entering in the summer?</a:t>
            </a:r>
          </a:p>
          <a:p>
            <a:pPr algn="ctr">
              <a:lnSpc>
                <a:spcPct val="150000"/>
              </a:lnSpc>
            </a:pPr>
            <a:endParaRPr lang="en-US" sz="2400" b="1" dirty="0" smtClean="0"/>
          </a:p>
          <a:p>
            <a:pPr algn="ctr">
              <a:lnSpc>
                <a:spcPct val="150000"/>
              </a:lnSpc>
            </a:pPr>
            <a:r>
              <a:rPr lang="en-US" sz="2400" b="1" dirty="0" smtClean="0"/>
              <a:t>It can be with energy efficient glass.</a:t>
            </a:r>
          </a:p>
          <a:p>
            <a:pPr algn="ctr">
              <a:lnSpc>
                <a:spcPct val="150000"/>
              </a:lnSpc>
            </a:pPr>
            <a:endParaRPr lang="en-US" sz="2400" dirty="0" smtClean="0"/>
          </a:p>
          <a:p>
            <a:pPr algn="ctr">
              <a:lnSpc>
                <a:spcPct val="150000"/>
              </a:lnSpc>
            </a:pPr>
            <a:r>
              <a:rPr lang="en-US" sz="2400" dirty="0" smtClean="0"/>
              <a:t>Learn how your windshield can make your vehicle more fuel efficient at SaferCar.gov.</a:t>
            </a:r>
          </a:p>
        </p:txBody>
      </p:sp>
      <p:sp>
        <p:nvSpPr>
          <p:cNvPr id="4" name="Slide Number Placeholder 3"/>
          <p:cNvSpPr>
            <a:spLocks noGrp="1"/>
          </p:cNvSpPr>
          <p:nvPr>
            <p:ph type="sldNum" sz="quarter" idx="12"/>
          </p:nvPr>
        </p:nvSpPr>
        <p:spPr/>
        <p:txBody>
          <a:bodyPr/>
          <a:lstStyle/>
          <a:p>
            <a:fld id="{8B45627B-AFB3-4210-B255-5B4871B068D4}"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752600"/>
            <a:ext cx="7010400" cy="2308324"/>
          </a:xfrm>
          <a:prstGeom prst="rect">
            <a:avLst/>
          </a:prstGeom>
          <a:noFill/>
        </p:spPr>
        <p:txBody>
          <a:bodyPr wrap="square" rtlCol="0">
            <a:spAutoFit/>
          </a:bodyPr>
          <a:lstStyle/>
          <a:p>
            <a:pPr algn="ctr">
              <a:lnSpc>
                <a:spcPct val="150000"/>
              </a:lnSpc>
            </a:pPr>
            <a:r>
              <a:rPr lang="en-US" sz="2400" b="1" dirty="0" smtClean="0"/>
              <a:t>Sudden starts and stops waste fuel.</a:t>
            </a:r>
          </a:p>
          <a:p>
            <a:pPr algn="ctr">
              <a:lnSpc>
                <a:spcPct val="150000"/>
              </a:lnSpc>
            </a:pPr>
            <a:endParaRPr lang="en-US" sz="2400" dirty="0" smtClean="0"/>
          </a:p>
          <a:p>
            <a:pPr algn="ctr">
              <a:lnSpc>
                <a:spcPct val="150000"/>
              </a:lnSpc>
            </a:pPr>
            <a:r>
              <a:rPr lang="en-US" sz="2400" dirty="0" smtClean="0"/>
              <a:t>Learn smart driving habits that can improve your vehicle’s fuel economy by up to 33% at SaferCar.gov.</a:t>
            </a:r>
          </a:p>
        </p:txBody>
      </p:sp>
      <p:sp>
        <p:nvSpPr>
          <p:cNvPr id="4" name="Slide Number Placeholder 3"/>
          <p:cNvSpPr>
            <a:spLocks noGrp="1"/>
          </p:cNvSpPr>
          <p:nvPr>
            <p:ph type="sldNum" sz="quarter" idx="12"/>
          </p:nvPr>
        </p:nvSpPr>
        <p:spPr/>
        <p:txBody>
          <a:bodyPr/>
          <a:lstStyle/>
          <a:p>
            <a:fld id="{8B45627B-AFB3-4210-B255-5B4871B068D4}"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71600" y="1752600"/>
            <a:ext cx="7010400" cy="2862322"/>
          </a:xfrm>
          <a:prstGeom prst="rect">
            <a:avLst/>
          </a:prstGeom>
          <a:noFill/>
        </p:spPr>
        <p:txBody>
          <a:bodyPr wrap="square" rtlCol="0">
            <a:spAutoFit/>
          </a:bodyPr>
          <a:lstStyle/>
          <a:p>
            <a:pPr algn="ctr">
              <a:lnSpc>
                <a:spcPct val="150000"/>
              </a:lnSpc>
            </a:pPr>
            <a:r>
              <a:rPr lang="en-US" sz="2400" b="1" dirty="0" smtClean="0"/>
              <a:t>Alternative fuels burn cleaner and improve environmental sustainability</a:t>
            </a:r>
          </a:p>
          <a:p>
            <a:pPr algn="ctr">
              <a:lnSpc>
                <a:spcPct val="150000"/>
              </a:lnSpc>
            </a:pPr>
            <a:endParaRPr lang="en-US" sz="2400" dirty="0" smtClean="0"/>
          </a:p>
          <a:p>
            <a:pPr algn="ctr">
              <a:lnSpc>
                <a:spcPct val="150000"/>
              </a:lnSpc>
            </a:pPr>
            <a:r>
              <a:rPr lang="en-US" sz="2400" dirty="0" smtClean="0"/>
              <a:t>Learn more about the benefits of using alternative fuels at SaferCar.gov.</a:t>
            </a:r>
          </a:p>
        </p:txBody>
      </p:sp>
      <p:sp>
        <p:nvSpPr>
          <p:cNvPr id="4" name="Slide Number Placeholder 3"/>
          <p:cNvSpPr>
            <a:spLocks noGrp="1"/>
          </p:cNvSpPr>
          <p:nvPr>
            <p:ph type="sldNum" sz="quarter" idx="12"/>
          </p:nvPr>
        </p:nvSpPr>
        <p:spPr/>
        <p:txBody>
          <a:bodyPr/>
          <a:lstStyle/>
          <a:p>
            <a:fld id="{8B45627B-AFB3-4210-B255-5B4871B068D4}"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47800" y="1828800"/>
            <a:ext cx="6553200" cy="2862322"/>
          </a:xfrm>
          <a:prstGeom prst="rect">
            <a:avLst/>
          </a:prstGeom>
          <a:noFill/>
        </p:spPr>
        <p:txBody>
          <a:bodyPr wrap="square" rtlCol="0">
            <a:spAutoFit/>
          </a:bodyPr>
          <a:lstStyle/>
          <a:p>
            <a:pPr algn="ctr">
              <a:lnSpc>
                <a:spcPct val="150000"/>
              </a:lnSpc>
            </a:pPr>
            <a:r>
              <a:rPr lang="en-US" sz="2400" b="1" dirty="0" smtClean="0"/>
              <a:t>Regular vehicle maintenance can save you money and reduce CO</a:t>
            </a:r>
            <a:r>
              <a:rPr lang="en-US" sz="2400" b="1" baseline="-25000" dirty="0" smtClean="0"/>
              <a:t>2</a:t>
            </a:r>
            <a:r>
              <a:rPr lang="en-US" sz="2400" b="1" dirty="0" smtClean="0"/>
              <a:t> emissions.</a:t>
            </a:r>
            <a:endParaRPr lang="en-US" sz="2400" b="1" baseline="-25000" dirty="0" smtClean="0"/>
          </a:p>
          <a:p>
            <a:pPr algn="ctr">
              <a:lnSpc>
                <a:spcPct val="150000"/>
              </a:lnSpc>
            </a:pPr>
            <a:endParaRPr lang="en-US" sz="2400" dirty="0" smtClean="0"/>
          </a:p>
          <a:p>
            <a:pPr algn="ctr">
              <a:lnSpc>
                <a:spcPct val="150000"/>
              </a:lnSpc>
            </a:pPr>
            <a:r>
              <a:rPr lang="en-US" sz="2400" dirty="0" smtClean="0"/>
              <a:t>Learn vehicle maintenance tips that can improve your fuel economy at SaferCar.gov.</a:t>
            </a:r>
          </a:p>
        </p:txBody>
      </p:sp>
      <p:sp>
        <p:nvSpPr>
          <p:cNvPr id="4" name="Slide Number Placeholder 3"/>
          <p:cNvSpPr>
            <a:spLocks noGrp="1"/>
          </p:cNvSpPr>
          <p:nvPr>
            <p:ph type="sldNum" sz="quarter" idx="12"/>
          </p:nvPr>
        </p:nvSpPr>
        <p:spPr/>
        <p:txBody>
          <a:bodyPr/>
          <a:lstStyle/>
          <a:p>
            <a:fld id="{8B45627B-AFB3-4210-B255-5B4871B068D4}"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9200" y="1676400"/>
            <a:ext cx="6781800" cy="2862322"/>
          </a:xfrm>
          <a:prstGeom prst="rect">
            <a:avLst/>
          </a:prstGeom>
          <a:noFill/>
        </p:spPr>
        <p:txBody>
          <a:bodyPr wrap="square" rtlCol="0">
            <a:spAutoFit/>
          </a:bodyPr>
          <a:lstStyle/>
          <a:p>
            <a:pPr algn="ctr">
              <a:lnSpc>
                <a:spcPct val="150000"/>
              </a:lnSpc>
            </a:pPr>
            <a:r>
              <a:rPr lang="en-US" sz="2400" b="1" dirty="0" smtClean="0"/>
              <a:t>Every gallon of fuel burned produces greenhouse gas emissions.</a:t>
            </a:r>
            <a:endParaRPr lang="en-US" sz="2400" b="1" baseline="-25000" dirty="0" smtClean="0"/>
          </a:p>
          <a:p>
            <a:pPr algn="ctr">
              <a:lnSpc>
                <a:spcPct val="150000"/>
              </a:lnSpc>
            </a:pPr>
            <a:endParaRPr lang="en-US" sz="2400" dirty="0" smtClean="0"/>
          </a:p>
          <a:p>
            <a:pPr algn="ctr">
              <a:lnSpc>
                <a:spcPct val="150000"/>
              </a:lnSpc>
            </a:pPr>
            <a:r>
              <a:rPr lang="en-US" sz="2400" dirty="0" smtClean="0"/>
              <a:t>Learn about ways to reduce your emissions at SaferCar.gov.</a:t>
            </a:r>
          </a:p>
        </p:txBody>
      </p:sp>
      <p:sp>
        <p:nvSpPr>
          <p:cNvPr id="4" name="Slide Number Placeholder 3"/>
          <p:cNvSpPr>
            <a:spLocks noGrp="1"/>
          </p:cNvSpPr>
          <p:nvPr>
            <p:ph type="sldNum" sz="quarter" idx="12"/>
          </p:nvPr>
        </p:nvSpPr>
        <p:spPr/>
        <p:txBody>
          <a:bodyPr/>
          <a:lstStyle/>
          <a:p>
            <a:fld id="{8B45627B-AFB3-4210-B255-5B4871B068D4}" type="slidenum">
              <a:rPr lang="en-US" smtClean="0"/>
              <a:pPr/>
              <a:t>35</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592050"/>
            <a:ext cx="9144000" cy="1446550"/>
          </a:xfrm>
          <a:prstGeom prst="rect">
            <a:avLst/>
          </a:prstGeom>
          <a:noFill/>
        </p:spPr>
        <p:txBody>
          <a:bodyPr wrap="square" rtlCol="0">
            <a:spAutoFit/>
          </a:bodyPr>
          <a:lstStyle/>
          <a:p>
            <a:pPr algn="ctr"/>
            <a:r>
              <a:rPr lang="en-US" sz="4400" b="1" u="sng" dirty="0" smtClean="0"/>
              <a:t>Fuel Economy </a:t>
            </a:r>
          </a:p>
          <a:p>
            <a:pPr algn="ctr"/>
            <a:r>
              <a:rPr lang="en-US" sz="4400" b="1" u="sng" dirty="0" smtClean="0"/>
              <a:t>Content Print-Outs</a:t>
            </a:r>
            <a:endParaRPr lang="en-US" sz="4400" b="1" u="sng" dirty="0"/>
          </a:p>
        </p:txBody>
      </p:sp>
      <p:sp>
        <p:nvSpPr>
          <p:cNvPr id="5" name="Slide Number Placeholder 4"/>
          <p:cNvSpPr>
            <a:spLocks noGrp="1"/>
          </p:cNvSpPr>
          <p:nvPr>
            <p:ph type="sldNum" sz="quarter" idx="12"/>
          </p:nvPr>
        </p:nvSpPr>
        <p:spPr/>
        <p:txBody>
          <a:bodyPr/>
          <a:lstStyle/>
          <a:p>
            <a:fld id="{8B45627B-AFB3-4210-B255-5B4871B068D4}"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38200" y="1905000"/>
            <a:ext cx="7696200" cy="1938992"/>
          </a:xfrm>
          <a:prstGeom prst="rect">
            <a:avLst/>
          </a:prstGeom>
        </p:spPr>
        <p:txBody>
          <a:bodyPr wrap="square">
            <a:spAutoFit/>
          </a:bodyPr>
          <a:lstStyle/>
          <a:p>
            <a:pPr algn="ctr">
              <a:lnSpc>
                <a:spcPct val="150000"/>
              </a:lnSpc>
            </a:pPr>
            <a:r>
              <a:rPr lang="en-US" sz="2000" b="1" dirty="0" smtClean="0"/>
              <a:t>Avoid sudden starts and stops.</a:t>
            </a:r>
            <a:r>
              <a:rPr lang="en-US" sz="2000" dirty="0" smtClean="0"/>
              <a:t> Gentle acceleration and braking can save more than $1 per gallon, according to the Environmental Protection Agency (EPA). A few seconds of high-powered driving can use as much gas as driving for several minutes at more measured speeds.</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9600" y="1143000"/>
            <a:ext cx="8077200" cy="3323987"/>
          </a:xfrm>
          <a:prstGeom prst="rect">
            <a:avLst/>
          </a:prstGeom>
        </p:spPr>
        <p:txBody>
          <a:bodyPr wrap="square">
            <a:spAutoFit/>
          </a:bodyPr>
          <a:lstStyle/>
          <a:p>
            <a:pPr algn="ctr">
              <a:lnSpc>
                <a:spcPct val="150000"/>
              </a:lnSpc>
            </a:pPr>
            <a:r>
              <a:rPr lang="en-US" sz="2000" b="1" dirty="0" smtClean="0"/>
              <a:t>Maintain a constant speed.</a:t>
            </a:r>
            <a:r>
              <a:rPr lang="en-US" sz="2000" dirty="0" smtClean="0"/>
              <a:t> Maintaining a constant speed increases fuel economy, because it takes much more energy to move a stopped vehicle than to keep a vehicle moving. In fact, it can take 20% more fuel to accelerate from a full stop than from 5 mph. This can also make your commute smoother, since traffic lights are often synchronized so that a motorist driving at a specific speed will pass through a series of green lights without stopping.</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85800" y="1371600"/>
            <a:ext cx="7848600" cy="3323987"/>
          </a:xfrm>
          <a:prstGeom prst="rect">
            <a:avLst/>
          </a:prstGeom>
        </p:spPr>
        <p:txBody>
          <a:bodyPr wrap="square">
            <a:spAutoFit/>
          </a:bodyPr>
          <a:lstStyle/>
          <a:p>
            <a:pPr algn="ctr">
              <a:lnSpc>
                <a:spcPct val="150000"/>
              </a:lnSpc>
            </a:pPr>
            <a:r>
              <a:rPr lang="en-US" sz="2000" b="1" dirty="0" smtClean="0"/>
              <a:t>Open the windows at slow speeds and turn on the A/C at higher speeds. </a:t>
            </a:r>
            <a:r>
              <a:rPr lang="en-US" sz="2000" dirty="0" smtClean="0"/>
              <a:t>Air conditioning can reduce fuel mileage significantly – by as much as 20%. In fact, your air conditioner can consume up to one gallon of gas per tank to cool the vehicle. But driving with your windows open can produce aerodynamic drag, which reduces fuel economy. So, when driving at speeds of less than 40 mph, open your windows. At speeds over 40 mph, turn on the air conditioner instead.</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43000" y="1905000"/>
            <a:ext cx="7086600" cy="2862322"/>
          </a:xfrm>
          <a:prstGeom prst="rect">
            <a:avLst/>
          </a:prstGeom>
        </p:spPr>
        <p:txBody>
          <a:bodyPr wrap="square">
            <a:spAutoFit/>
          </a:bodyPr>
          <a:lstStyle/>
          <a:p>
            <a:pPr algn="ctr">
              <a:lnSpc>
                <a:spcPct val="150000"/>
              </a:lnSpc>
            </a:pPr>
            <a:r>
              <a:rPr lang="en-US" sz="2000" b="1" dirty="0" smtClean="0"/>
              <a:t>Maintain an optimum highway speed.</a:t>
            </a:r>
            <a:r>
              <a:rPr lang="en-US" sz="2000" dirty="0" smtClean="0"/>
              <a:t> Highway driving that exceeds 60 mph uses more fuel. According to the EPA, every 5 miles over the 60 mph level is equivalent to paying 20 extra cents per gallon for gas. Observing the speed limit and not exceeding 60 mph (where legally allowed) can improve mileage by 7-23%. Using cruise control can also help maintain a steady speed.</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295400" y="2209800"/>
            <a:ext cx="6477000" cy="1891287"/>
          </a:xfrm>
          <a:prstGeom prst="rect">
            <a:avLst/>
          </a:prstGeom>
        </p:spPr>
        <p:txBody>
          <a:bodyPr wrap="square">
            <a:spAutoFit/>
          </a:bodyPr>
          <a:lstStyle/>
          <a:p>
            <a:pPr algn="ctr">
              <a:lnSpc>
                <a:spcPct val="150000"/>
              </a:lnSpc>
            </a:pPr>
            <a:r>
              <a:rPr lang="en-US" sz="2000" b="1" dirty="0" smtClean="0"/>
              <a:t>Avoid idling and turn off the engine. </a:t>
            </a:r>
            <a:r>
              <a:rPr lang="en-US" sz="2000" dirty="0" smtClean="0"/>
              <a:t>An automobile may burn more than half a gallon of fuel for every hour spent idling. Make it a habit to turn your engine off when waiting at the curb – even if it’s just for a short period.</a:t>
            </a:r>
            <a:endParaRPr lang="en-US" sz="2000" dirty="0"/>
          </a:p>
        </p:txBody>
      </p:sp>
      <p:sp>
        <p:nvSpPr>
          <p:cNvPr id="4" name="Slide Number Placeholder 3"/>
          <p:cNvSpPr>
            <a:spLocks noGrp="1"/>
          </p:cNvSpPr>
          <p:nvPr>
            <p:ph type="sldNum" sz="quarter" idx="12"/>
          </p:nvPr>
        </p:nvSpPr>
        <p:spPr/>
        <p:txBody>
          <a:bodyPr/>
          <a:lstStyle/>
          <a:p>
            <a:fld id="{8B45627B-AFB3-4210-B255-5B4871B068D4}"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1091</TotalTime>
  <Words>1751</Words>
  <Application>Microsoft Office PowerPoint</Application>
  <PresentationFormat>On-screen Show (4:3)</PresentationFormat>
  <Paragraphs>106</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vector>
  </TitlesOfParts>
  <Company>Edelman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Ellen Rienzi</dc:creator>
  <cp:lastModifiedBy>walter.culbreath</cp:lastModifiedBy>
  <cp:revision>90</cp:revision>
  <dcterms:created xsi:type="dcterms:W3CDTF">2010-12-16T16:30:12Z</dcterms:created>
  <dcterms:modified xsi:type="dcterms:W3CDTF">2011-06-14T22:42:28Z</dcterms:modified>
</cp:coreProperties>
</file>