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59" r:id="rId3"/>
  </p:sldIdLst>
  <p:sldSz cx="6858000" cy="9144000" type="letter"/>
  <p:notesSz cx="6881813" cy="9296400"/>
  <p:defaultTextStyle>
    <a:defPPr>
      <a:defRPr lang="en-US"/>
    </a:defPPr>
    <a:lvl1pPr algn="l" rtl="0" fontAlgn="base">
      <a:spcBef>
        <a:spcPct val="0"/>
      </a:spcBef>
      <a:spcAft>
        <a:spcPct val="0"/>
      </a:spcAft>
      <a:defRPr i="1" kern="1200">
        <a:solidFill>
          <a:schemeClr val="tx1"/>
        </a:solidFill>
        <a:latin typeface="Arial" charset="0"/>
        <a:ea typeface="+mn-ea"/>
        <a:cs typeface="+mn-cs"/>
      </a:defRPr>
    </a:lvl1pPr>
    <a:lvl2pPr marL="457200" algn="l" rtl="0" fontAlgn="base">
      <a:spcBef>
        <a:spcPct val="0"/>
      </a:spcBef>
      <a:spcAft>
        <a:spcPct val="0"/>
      </a:spcAft>
      <a:defRPr i="1" kern="1200">
        <a:solidFill>
          <a:schemeClr val="tx1"/>
        </a:solidFill>
        <a:latin typeface="Arial" charset="0"/>
        <a:ea typeface="+mn-ea"/>
        <a:cs typeface="+mn-cs"/>
      </a:defRPr>
    </a:lvl2pPr>
    <a:lvl3pPr marL="914400" algn="l" rtl="0" fontAlgn="base">
      <a:spcBef>
        <a:spcPct val="0"/>
      </a:spcBef>
      <a:spcAft>
        <a:spcPct val="0"/>
      </a:spcAft>
      <a:defRPr i="1" kern="1200">
        <a:solidFill>
          <a:schemeClr val="tx1"/>
        </a:solidFill>
        <a:latin typeface="Arial" charset="0"/>
        <a:ea typeface="+mn-ea"/>
        <a:cs typeface="+mn-cs"/>
      </a:defRPr>
    </a:lvl3pPr>
    <a:lvl4pPr marL="1371600" algn="l" rtl="0" fontAlgn="base">
      <a:spcBef>
        <a:spcPct val="0"/>
      </a:spcBef>
      <a:spcAft>
        <a:spcPct val="0"/>
      </a:spcAft>
      <a:defRPr i="1" kern="1200">
        <a:solidFill>
          <a:schemeClr val="tx1"/>
        </a:solidFill>
        <a:latin typeface="Arial" charset="0"/>
        <a:ea typeface="+mn-ea"/>
        <a:cs typeface="+mn-cs"/>
      </a:defRPr>
    </a:lvl4pPr>
    <a:lvl5pPr marL="1828800" algn="l" rtl="0" fontAlgn="base">
      <a:spcBef>
        <a:spcPct val="0"/>
      </a:spcBef>
      <a:spcAft>
        <a:spcPct val="0"/>
      </a:spcAft>
      <a:defRPr i="1" kern="1200">
        <a:solidFill>
          <a:schemeClr val="tx1"/>
        </a:solidFill>
        <a:latin typeface="Arial" charset="0"/>
        <a:ea typeface="+mn-ea"/>
        <a:cs typeface="+mn-cs"/>
      </a:defRPr>
    </a:lvl5pPr>
    <a:lvl6pPr marL="2286000" algn="l" defTabSz="914400" rtl="0" eaLnBrk="1" latinLnBrk="0" hangingPunct="1">
      <a:defRPr i="1" kern="1200">
        <a:solidFill>
          <a:schemeClr val="tx1"/>
        </a:solidFill>
        <a:latin typeface="Arial" charset="0"/>
        <a:ea typeface="+mn-ea"/>
        <a:cs typeface="+mn-cs"/>
      </a:defRPr>
    </a:lvl6pPr>
    <a:lvl7pPr marL="2743200" algn="l" defTabSz="914400" rtl="0" eaLnBrk="1" latinLnBrk="0" hangingPunct="1">
      <a:defRPr i="1" kern="1200">
        <a:solidFill>
          <a:schemeClr val="tx1"/>
        </a:solidFill>
        <a:latin typeface="Arial" charset="0"/>
        <a:ea typeface="+mn-ea"/>
        <a:cs typeface="+mn-cs"/>
      </a:defRPr>
    </a:lvl7pPr>
    <a:lvl8pPr marL="3200400" algn="l" defTabSz="914400" rtl="0" eaLnBrk="1" latinLnBrk="0" hangingPunct="1">
      <a:defRPr i="1" kern="1200">
        <a:solidFill>
          <a:schemeClr val="tx1"/>
        </a:solidFill>
        <a:latin typeface="Arial" charset="0"/>
        <a:ea typeface="+mn-ea"/>
        <a:cs typeface="+mn-cs"/>
      </a:defRPr>
    </a:lvl8pPr>
    <a:lvl9pPr marL="3657600" algn="l" defTabSz="914400" rtl="0" eaLnBrk="1" latinLnBrk="0" hangingPunct="1">
      <a:defRPr i="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C0C0"/>
    <a:srgbClr val="EAEAEA"/>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8359" autoAdjust="0"/>
    <p:restoredTop sz="93627" autoAdjust="0"/>
  </p:normalViewPr>
  <p:slideViewPr>
    <p:cSldViewPr snapToGrid="0">
      <p:cViewPr>
        <p:scale>
          <a:sx n="100" d="100"/>
          <a:sy n="100" d="100"/>
        </p:scale>
        <p:origin x="-2172" y="888"/>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82913"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87">
              <a:defRPr sz="1300" i="0"/>
            </a:lvl1pPr>
          </a:lstStyle>
          <a:p>
            <a:pPr>
              <a:defRPr/>
            </a:pPr>
            <a:endParaRPr lang="en-US"/>
          </a:p>
        </p:txBody>
      </p:sp>
      <p:sp>
        <p:nvSpPr>
          <p:cNvPr id="5123" name="Rectangle 3"/>
          <p:cNvSpPr>
            <a:spLocks noGrp="1" noChangeArrowheads="1"/>
          </p:cNvSpPr>
          <p:nvPr>
            <p:ph type="dt" sz="quarter" idx="1"/>
          </p:nvPr>
        </p:nvSpPr>
        <p:spPr bwMode="auto">
          <a:xfrm>
            <a:off x="3897313" y="0"/>
            <a:ext cx="2982912"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87">
              <a:defRPr sz="1300" i="0"/>
            </a:lvl1pPr>
          </a:lstStyle>
          <a:p>
            <a:pPr>
              <a:defRPr/>
            </a:pPr>
            <a:endParaRPr lang="en-US"/>
          </a:p>
        </p:txBody>
      </p:sp>
      <p:sp>
        <p:nvSpPr>
          <p:cNvPr id="5124" name="Rectangle 4"/>
          <p:cNvSpPr>
            <a:spLocks noGrp="1" noChangeArrowheads="1"/>
          </p:cNvSpPr>
          <p:nvPr>
            <p:ph type="ftr" sz="quarter" idx="2"/>
          </p:nvPr>
        </p:nvSpPr>
        <p:spPr bwMode="auto">
          <a:xfrm>
            <a:off x="0" y="8831263"/>
            <a:ext cx="2982913"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87">
              <a:defRPr sz="1300" i="0"/>
            </a:lvl1pPr>
          </a:lstStyle>
          <a:p>
            <a:pPr>
              <a:defRPr/>
            </a:pPr>
            <a:endParaRPr lang="en-US"/>
          </a:p>
        </p:txBody>
      </p:sp>
      <p:sp>
        <p:nvSpPr>
          <p:cNvPr id="5125" name="Rectangle 5"/>
          <p:cNvSpPr>
            <a:spLocks noGrp="1" noChangeArrowheads="1"/>
          </p:cNvSpPr>
          <p:nvPr>
            <p:ph type="sldNum" sz="quarter" idx="3"/>
          </p:nvPr>
        </p:nvSpPr>
        <p:spPr bwMode="auto">
          <a:xfrm>
            <a:off x="3897313" y="8831263"/>
            <a:ext cx="2982912"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87">
              <a:defRPr sz="1300" i="0"/>
            </a:lvl1pPr>
          </a:lstStyle>
          <a:p>
            <a:pPr>
              <a:defRPr/>
            </a:pPr>
            <a:fld id="{A30EEA9E-8FF3-4A7E-BA63-87F0439D6B89}"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82913"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defTabSz="931887">
              <a:defRPr sz="1300" i="0"/>
            </a:lvl1pPr>
          </a:lstStyle>
          <a:p>
            <a:pPr>
              <a:defRPr/>
            </a:pPr>
            <a:endParaRPr lang="en-US"/>
          </a:p>
        </p:txBody>
      </p:sp>
      <p:sp>
        <p:nvSpPr>
          <p:cNvPr id="4099" name="Rectangle 3"/>
          <p:cNvSpPr>
            <a:spLocks noGrp="1" noChangeArrowheads="1"/>
          </p:cNvSpPr>
          <p:nvPr>
            <p:ph type="dt" idx="1"/>
          </p:nvPr>
        </p:nvSpPr>
        <p:spPr bwMode="auto">
          <a:xfrm>
            <a:off x="3897313" y="0"/>
            <a:ext cx="2982912" cy="46355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defTabSz="931887">
              <a:defRPr sz="1300" i="0"/>
            </a:lvl1pPr>
          </a:lstStyle>
          <a:p>
            <a:pPr>
              <a:defRPr/>
            </a:pPr>
            <a:endParaRPr lang="en-US"/>
          </a:p>
        </p:txBody>
      </p:sp>
      <p:sp>
        <p:nvSpPr>
          <p:cNvPr id="4100" name="Rectangle 4"/>
          <p:cNvSpPr>
            <a:spLocks noGrp="1" noRot="1" noChangeAspect="1" noChangeArrowheads="1" noTextEdit="1"/>
          </p:cNvSpPr>
          <p:nvPr>
            <p:ph type="sldImg" idx="2"/>
          </p:nvPr>
        </p:nvSpPr>
        <p:spPr bwMode="auto">
          <a:xfrm>
            <a:off x="2135188" y="698500"/>
            <a:ext cx="2613025"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8975" y="4416425"/>
            <a:ext cx="5503863" cy="4181475"/>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31263"/>
            <a:ext cx="2982913"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defTabSz="931887">
              <a:defRPr sz="1300" i="0"/>
            </a:lvl1pPr>
          </a:lstStyle>
          <a:p>
            <a:pPr>
              <a:defRPr/>
            </a:pPr>
            <a:endParaRPr lang="en-US"/>
          </a:p>
        </p:txBody>
      </p:sp>
      <p:sp>
        <p:nvSpPr>
          <p:cNvPr id="4103" name="Rectangle 7"/>
          <p:cNvSpPr>
            <a:spLocks noGrp="1" noChangeArrowheads="1"/>
          </p:cNvSpPr>
          <p:nvPr>
            <p:ph type="sldNum" sz="quarter" idx="5"/>
          </p:nvPr>
        </p:nvSpPr>
        <p:spPr bwMode="auto">
          <a:xfrm>
            <a:off x="3897313" y="8831263"/>
            <a:ext cx="2982912" cy="46355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defTabSz="931887">
              <a:defRPr sz="1300" i="0"/>
            </a:lvl1pPr>
          </a:lstStyle>
          <a:p>
            <a:pPr>
              <a:defRPr/>
            </a:pPr>
            <a:fld id="{15FC52DD-E4FF-49D7-B6F5-1F81B8323C6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pPr defTabSz="931863"/>
            <a:fld id="{ECE2BC51-B57B-4C05-98E6-601055338C7E}" type="slidenum">
              <a:rPr lang="en-US" smtClean="0"/>
              <a:pPr defTabSz="931863"/>
              <a:t>1</a:t>
            </a:fld>
            <a:endParaRPr lang="en-US" smtClean="0"/>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pPr defTabSz="931863"/>
            <a:fld id="{A981B06B-B97A-42DE-B3A1-96CCD22530EE}" type="slidenum">
              <a:rPr lang="en-US" smtClean="0"/>
              <a:pPr defTabSz="931863"/>
              <a:t>2</a:t>
            </a:fld>
            <a:endParaRPr 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FA3DB5-86E7-4112-820A-CE492A90C99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C38BA6-FD88-48DB-8C3D-3D4CE0EE763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34954-84BE-4B45-B98A-8820C6CCAB63}"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42900" y="366713"/>
            <a:ext cx="6172200" cy="7800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B582B9F-7E01-4EE5-97DD-A4DDC9F991B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BB13667-8A5D-448A-95A2-346ADB50CBD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ED997AD-3221-4EBF-9DA0-4ACE6B3B19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DBEA221-4021-44E0-B3E3-28CC892A6A7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D5ACA06-8FAF-4DD5-B161-9B859E400AA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1C4FE14-57BA-4B2C-BB32-35DFA467A81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C290612-9B42-499A-A11A-9B56F141922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BA1B6CB-7589-416F-9050-6475382AE16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83A78A-864F-45DD-A2D2-A0CD26AC5BE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lvl1pPr>
          </a:lstStyle>
          <a:p>
            <a:pPr>
              <a:defRPr/>
            </a:pPr>
            <a:endParaRPr lang="en-US"/>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lvl1pPr>
          </a:lstStyle>
          <a:p>
            <a:pPr>
              <a:defRPr/>
            </a:pPr>
            <a:endParaRPr lang="en-US"/>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lvl1pPr>
          </a:lstStyle>
          <a:p>
            <a:pPr>
              <a:defRPr/>
            </a:pPr>
            <a:fld id="{91240347-2D2D-4ACB-840B-0D3F1355157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232" name="Group 1824"/>
          <p:cNvGraphicFramePr>
            <a:graphicFrameLocks noGrp="1"/>
          </p:cNvGraphicFramePr>
          <p:nvPr/>
        </p:nvGraphicFramePr>
        <p:xfrm>
          <a:off x="0" y="484188"/>
          <a:ext cx="6734175" cy="8743498"/>
        </p:xfrm>
        <a:graphic>
          <a:graphicData uri="http://schemas.openxmlformats.org/drawingml/2006/table">
            <a:tbl>
              <a:tblPr/>
              <a:tblGrid>
                <a:gridCol w="1936102"/>
                <a:gridCol w="818514"/>
                <a:gridCol w="3979559"/>
              </a:tblGrid>
              <a:tr h="165457">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 Facility ID:</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dirty="0"/>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Procedure #:</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165457">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*Patient ID:</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Social Security #:</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r>
              <a:tr h="165457">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Secondary ID:</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Verdana" pitchFamily="34" charset="0"/>
                      </a:endParaRP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r>
              <a:tr h="166919">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Patient Name, Last:                              	First:                                   	Middle:</a:t>
                      </a:r>
                    </a:p>
                  </a:txBody>
                  <a:tcPr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163991">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*Gender:     F     M</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*Date of Birth:</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12700" cap="flat" cmpd="sng" algn="ctr">
                      <a:solidFill>
                        <a:srgbClr val="C0C0C0"/>
                      </a:solidFill>
                      <a:prstDash val="solid"/>
                      <a:round/>
                      <a:headEnd type="none" w="med" len="med"/>
                      <a:tailEnd type="none" w="med" len="med"/>
                    </a:lnB>
                    <a:lnTlToBr>
                      <a:noFill/>
                    </a:lnTlToBr>
                    <a:lnBlToTr>
                      <a:noFill/>
                    </a:lnBlToTr>
                    <a:noFill/>
                  </a:tcPr>
                </a:tc>
              </a:tr>
              <a:tr h="166919">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Ethnicity (specify):</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12700" cap="flat" cmpd="sng" algn="ctr">
                      <a:solidFill>
                        <a:srgbClr val="C0C0C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Race (specify):</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rgbClr val="C0C0C0"/>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r>
              <a:tr h="165457">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Event Type: PROC</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*NHSN Procedure Code:</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r>
              <a:tr h="165457">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*Date of Procedure:</a:t>
                      </a:r>
                    </a:p>
                  </a:txBody>
                  <a:tcPr marT="0" marB="0" anchor="ct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ICD-9-CM Procedure Code:</a:t>
                      </a:r>
                    </a:p>
                  </a:txBody>
                  <a:tcPr marT="0" marB="0" anchor="ct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r>
              <a:tr h="165457">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bg1"/>
                          </a:solidFill>
                          <a:effectLst/>
                          <a:latin typeface="Verdana" pitchFamily="34" charset="0"/>
                        </a:rPr>
                        <a:t>Risk Factors</a:t>
                      </a:r>
                    </a:p>
                  </a:txBody>
                  <a:tcPr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a:noFill/>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r>
              <a:tr h="1157151">
                <a:tc gridSpan="3">
                  <a:txBody>
                    <a:bodyPr/>
                    <a:lstStyle/>
                    <a:p>
                      <a:pPr marL="0" marR="0" lvl="0" indent="0" algn="l" defTabSz="914400" rtl="0" eaLnBrk="1" fontAlgn="base" latinLnBrk="0" hangingPunct="1">
                        <a:lnSpc>
                          <a:spcPct val="150000"/>
                        </a:lnSpc>
                        <a:spcBef>
                          <a:spcPts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*Outpatient:    Yes     No	                        Surgeon Code:_______________________</a:t>
                      </a:r>
                    </a:p>
                    <a:p>
                      <a:pPr marL="0" marR="0" lvl="0" indent="0" algn="l" defTabSz="914400" rtl="0" eaLnBrk="1" fontAlgn="base" latinLnBrk="0" hangingPunct="1">
                        <a:lnSpc>
                          <a:spcPct val="150000"/>
                        </a:lnSpc>
                        <a:spcBef>
                          <a:spcPts val="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*ASA Score:   1     2     3     4     5                   *Duration: _____hours   _____minutes     </a:t>
                      </a:r>
                    </a:p>
                    <a:p>
                      <a:pPr marL="0" marR="0" lvl="0" indent="0" algn="l" defTabSz="914400" rtl="0" eaLnBrk="1" fontAlgn="base" latinLnBrk="0" hangingPunct="1">
                        <a:lnSpc>
                          <a:spcPct val="150000"/>
                        </a:lnSpc>
                        <a:spcBef>
                          <a:spcPts val="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*Wound Class:  C     CC     CO     D   	 *Diabetes Mellitus:   Yes     No</a:t>
                      </a:r>
                    </a:p>
                    <a:p>
                      <a:pPr marL="0" marR="0" lvl="0" indent="0" algn="l" defTabSz="914400" rtl="0" eaLnBrk="1" fontAlgn="base" latinLnBrk="0" hangingPunct="1">
                        <a:lnSpc>
                          <a:spcPct val="15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*Height: ____ feet _____inches                       *Weight: _____ lbs / kgs </a:t>
                      </a:r>
                      <a:r>
                        <a:rPr kumimoji="0" lang="en-US" sz="700" b="0" i="0" u="none" strike="noStrike" cap="none" normalizeH="0" baseline="0" dirty="0" smtClean="0">
                          <a:ln>
                            <a:noFill/>
                          </a:ln>
                          <a:solidFill>
                            <a:schemeClr val="tx1"/>
                          </a:solidFill>
                          <a:effectLst/>
                          <a:latin typeface="Verdana" pitchFamily="34" charset="0"/>
                        </a:rPr>
                        <a:t>(circle one)</a:t>
                      </a:r>
                    </a:p>
                    <a:p>
                      <a:pPr marL="0" marR="0" lvl="0" indent="0" algn="l" defTabSz="914400" rtl="0" eaLnBrk="1" fontAlgn="base" latinLnBrk="0" hangingPunct="1">
                        <a:lnSpc>
                          <a:spcPct val="15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         or  ____ meters </a:t>
                      </a:r>
                      <a:r>
                        <a:rPr kumimoji="0" lang="en-US" sz="700" b="0" i="0" u="none" strike="noStrike" cap="none" normalizeH="0" baseline="0" dirty="0" smtClean="0">
                          <a:ln>
                            <a:noFill/>
                          </a:ln>
                          <a:solidFill>
                            <a:schemeClr val="tx1"/>
                          </a:solidFill>
                          <a:effectLst/>
                          <a:latin typeface="Verdana" pitchFamily="34" charset="0"/>
                        </a:rPr>
                        <a:t>(choose one)</a:t>
                      </a:r>
                      <a:r>
                        <a:rPr kumimoji="0" lang="en-US" sz="800" b="0" i="0" u="none" strike="noStrike" cap="none" normalizeH="0" baseline="0" dirty="0" smtClean="0">
                          <a:ln>
                            <a:noFill/>
                          </a:ln>
                          <a:solidFill>
                            <a:schemeClr val="tx1"/>
                          </a:solidFill>
                          <a:effectLst/>
                          <a:latin typeface="Verdana" pitchFamily="34" charset="0"/>
                        </a:rPr>
                        <a:t> </a:t>
                      </a:r>
                      <a:endParaRPr kumimoji="0" lang="en-US" sz="10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7654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bg1"/>
                          </a:solidFill>
                          <a:effectLst/>
                          <a:latin typeface="Verdana" pitchFamily="34" charset="0"/>
                        </a:rPr>
                        <a:t>When NHSN Proc Code is one of those listed below, circle  the code and complete additional risk factor(s)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C0C0C0"/>
                    </a:solidFill>
                  </a:tcPr>
                </a:tc>
                <a:tc gridSpan="2">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900" b="1" i="0" u="none" strike="noStrike" cap="none" normalizeH="0" baseline="0" dirty="0" smtClean="0">
                          <a:ln>
                            <a:noFill/>
                          </a:ln>
                          <a:solidFill>
                            <a:schemeClr val="bg1"/>
                          </a:solidFill>
                          <a:effectLst/>
                          <a:latin typeface="Verdana" pitchFamily="34" charset="0"/>
                        </a:rPr>
                        <a:t>Additional Risk Factors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rgbClr val="C0C0C0"/>
                    </a:solid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AAA   CHOL  HER   NEPH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REC  VHYS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*Endoscope:    Yes     No                *Implant: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APPY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*Emergency:   Yes    No                 *Endoscope:    Yes    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BILI   OVRY   PRST   SB</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THOR   XLAP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*Endoscope:   Yes    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BRST  CEA  PVBY  VSHN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*Implant: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CARD  LTP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*Emergency: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7085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CBGB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*Endoscope (for CBGB donor site only):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38721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COLO  LAM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*Endoscope:    Yes     No                 *Implant:    Yes    No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*General Anesthesia:   Yes     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CRAN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*Trauma:   Yes     No                       *Implant: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38521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CSEC</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ts val="216"/>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*Emergency:    Yes   No                   *General Anesthesia:   Yes     No</a:t>
                      </a:r>
                    </a:p>
                    <a:p>
                      <a:pPr marL="0" marR="0" lvl="0" indent="0" algn="l" defTabSz="914400" rtl="0" eaLnBrk="1" fontAlgn="base" latinLnBrk="0" hangingPunct="1">
                        <a:lnSpc>
                          <a:spcPct val="100000"/>
                        </a:lnSpc>
                        <a:spcBef>
                          <a:spcPts val="216"/>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*Duration of Labor: _____hours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3369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GAST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*Emergency:   Yes     No               *Endoscope:    Yes     No</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*Implant:    Yes    No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549309">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HPRO  KPRO</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*General Anesthesia:   Yes     No      *Trauma:   Yes     No </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*Check one:   ____Total   ____Hemi   ____ Resurfacing (HPRO only)</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     If Total: ____Primary   ____Total Revision   ____Partial Revision</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     If Hemi:  ____Primary   ____Total Revision   </a:t>
                      </a:r>
                      <a:r>
                        <a:rPr kumimoji="0" lang="en-US" sz="900" b="0" i="0" u="sng" strike="noStrike" cap="none" normalizeH="0" baseline="0" dirty="0" smtClean="0">
                          <a:ln>
                            <a:noFill/>
                          </a:ln>
                          <a:solidFill>
                            <a:schemeClr val="tx1"/>
                          </a:solidFill>
                          <a:effectLst/>
                          <a:latin typeface="Verdana" pitchFamily="34" charset="0"/>
                        </a:rPr>
                        <a:t>__ _ </a:t>
                      </a:r>
                      <a:r>
                        <a:rPr kumimoji="0" lang="en-US" sz="900" b="0" i="0" u="none" strike="noStrike" cap="none" normalizeH="0" baseline="0" dirty="0" smtClean="0">
                          <a:ln>
                            <a:noFill/>
                          </a:ln>
                          <a:solidFill>
                            <a:schemeClr val="tx1"/>
                          </a:solidFill>
                          <a:effectLst/>
                          <a:latin typeface="Verdana" pitchFamily="34" charset="0"/>
                        </a:rPr>
                        <a:t>Partial Revision</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     If Resurfacing (HPRO only) :  ____Primary Total      ____Revision Total</a:t>
                      </a:r>
                    </a:p>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                                                 ____Primary Partial    ____Revision Partial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2251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HYST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*Endoscope:   Yes   No                     *General Anesthesia:   Yes     No</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noFill/>
                  </a:tcPr>
                </a:tc>
                <a:tc hMerge="1">
                  <a:txBody>
                    <a:bodyPr/>
                    <a:lstStyle/>
                    <a:p>
                      <a:endParaRPr lang="en-US"/>
                    </a:p>
                  </a:txBody>
                  <a:tcPr/>
                </a:tc>
              </a:tr>
              <a:tr h="871340">
                <a:tc gridSpan="3">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600" b="0" i="0" u="none" strike="noStrike" cap="none" normalizeH="0" baseline="0" dirty="0" smtClean="0">
                          <a:ln>
                            <a:noFill/>
                          </a:ln>
                          <a:solidFill>
                            <a:schemeClr val="tx1"/>
                          </a:solidFill>
                          <a:effectLst/>
                          <a:latin typeface="Verdana" pitchFamily="34" charset="0"/>
                        </a:rPr>
                        <a:t>Continued &gt; &gt; &gt;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500" b="0" i="0" u="none" strike="noStrike" cap="none" normalizeH="0" baseline="0" dirty="0" smtClean="0">
                          <a:ln>
                            <a:noFill/>
                          </a:ln>
                          <a:solidFill>
                            <a:schemeClr val="tx1"/>
                          </a:solidFill>
                          <a:effectLst/>
                          <a:latin typeface="Verdana" pitchFamily="34" charset="0"/>
                        </a:rPr>
                        <a:t>Assurance of Confidentiality:  The voluntarily provided information obtained in this surveillance system that would permit identification of any individual or institution is collected with a guarantee that it will be held in strict confidence, will be used only for the purposes stated, and will not otherwise be disclosed or released without the consent of the individual, or the institution in accordance with Sections 304, 306 and 308(d) of the Public Health Service Act (42 USC 242b, 242k, and 242m(d)).</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500" b="0" i="0" u="none" strike="noStrike" cap="none" normalizeH="0" baseline="0" dirty="0" smtClean="0">
                          <a:ln>
                            <a:noFill/>
                          </a:ln>
                          <a:solidFill>
                            <a:schemeClr val="tx1"/>
                          </a:solidFill>
                          <a:effectLst/>
                          <a:latin typeface="Verdana" pitchFamily="34" charset="0"/>
                        </a:rPr>
                        <a:t>Public reporting burden of this collection of information is estimated to average 10 minutes per response, including the time for reviewing instructions, searching existing data sources, gathering and maintaining the data needed, and completing and reviewing the collection of information.  An agency may not conduct or sponsor, and a person is not required to respond to a collection of information unless it displays a currently valid OMB control number.  Send comments regarding this burden estimate or any other aspect of this collection of information, including suggestions for reducing this burden to CDC, Reports Clearance Officer, 1600 Clifton Rd., MS D-74, Atlanta, GA 30333, ATTN:  PRA (0920-0666).</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500" b="0" i="0" u="none" strike="noStrike" cap="none" normalizeH="0" baseline="0" dirty="0" smtClean="0">
                          <a:ln>
                            <a:noFill/>
                          </a:ln>
                          <a:solidFill>
                            <a:schemeClr val="tx1"/>
                          </a:solidFill>
                          <a:effectLst/>
                          <a:latin typeface="Verdana" pitchFamily="34" charset="0"/>
                        </a:rPr>
                        <a:t>CDC 57.121 (Front) Rev. 4, v6.4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dirty="0"/>
                    </a:p>
                  </a:txBody>
                  <a:tcPr/>
                </a:tc>
                <a:tc hMerge="1">
                  <a:txBody>
                    <a:bodyPr/>
                    <a:lstStyle/>
                    <a:p>
                      <a:endParaRPr lang="en-US"/>
                    </a:p>
                  </a:txBody>
                  <a:tcPr/>
                </a:tc>
              </a:tr>
            </a:tbl>
          </a:graphicData>
        </a:graphic>
      </p:graphicFrame>
      <p:sp>
        <p:nvSpPr>
          <p:cNvPr id="2124" name="Text Box 1672"/>
          <p:cNvSpPr txBox="1">
            <a:spLocks noChangeArrowheads="1"/>
          </p:cNvSpPr>
          <p:nvPr/>
        </p:nvSpPr>
        <p:spPr bwMode="auto">
          <a:xfrm>
            <a:off x="912813" y="0"/>
            <a:ext cx="5048250" cy="366713"/>
          </a:xfrm>
          <a:prstGeom prst="rect">
            <a:avLst/>
          </a:prstGeom>
          <a:noFill/>
          <a:ln w="9525">
            <a:noFill/>
            <a:miter lim="800000"/>
            <a:headEnd/>
            <a:tailEnd/>
          </a:ln>
        </p:spPr>
        <p:txBody>
          <a:bodyPr>
            <a:spAutoFit/>
          </a:bodyPr>
          <a:lstStyle/>
          <a:p>
            <a:pPr algn="ctr">
              <a:spcBef>
                <a:spcPct val="50000"/>
              </a:spcBef>
            </a:pPr>
            <a:r>
              <a:rPr lang="en-US" b="1" i="0"/>
              <a:t>Denominator for Procedure</a:t>
            </a:r>
          </a:p>
        </p:txBody>
      </p:sp>
      <p:pic>
        <p:nvPicPr>
          <p:cNvPr id="2125" name="Picture 1674" descr="NHSN Logo_sml"/>
          <p:cNvPicPr>
            <a:picLocks noGrp="1" noChangeAspect="1" noChangeArrowheads="1"/>
          </p:cNvPicPr>
          <p:nvPr>
            <p:ph/>
          </p:nvPr>
        </p:nvPicPr>
        <p:blipFill>
          <a:blip r:embed="rId3" cstate="print"/>
          <a:srcRect/>
          <a:stretch>
            <a:fillRect/>
          </a:stretch>
        </p:blipFill>
        <p:spPr>
          <a:xfrm>
            <a:off x="0" y="0"/>
            <a:ext cx="831850" cy="384175"/>
          </a:xfrm>
        </p:spPr>
      </p:pic>
      <p:sp>
        <p:nvSpPr>
          <p:cNvPr id="2126" name="Text Box 1756"/>
          <p:cNvSpPr txBox="1">
            <a:spLocks noChangeArrowheads="1"/>
          </p:cNvSpPr>
          <p:nvPr/>
        </p:nvSpPr>
        <p:spPr bwMode="auto">
          <a:xfrm>
            <a:off x="5280025" y="285750"/>
            <a:ext cx="1273175" cy="244475"/>
          </a:xfrm>
          <a:prstGeom prst="rect">
            <a:avLst/>
          </a:prstGeom>
          <a:noFill/>
          <a:ln w="9525">
            <a:noFill/>
            <a:miter lim="800000"/>
            <a:headEnd/>
            <a:tailEnd/>
          </a:ln>
        </p:spPr>
        <p:txBody>
          <a:bodyPr wrap="none">
            <a:spAutoFit/>
          </a:bodyPr>
          <a:lstStyle/>
          <a:p>
            <a:r>
              <a:rPr lang="en-US" sz="1000" i="0">
                <a:latin typeface="Verdana" pitchFamily="34" charset="0"/>
              </a:rPr>
              <a:t>*</a:t>
            </a:r>
            <a:r>
              <a:rPr lang="en-US" sz="800" i="0">
                <a:latin typeface="Verdana" pitchFamily="34" charset="0"/>
              </a:rPr>
              <a:t> required for saving</a:t>
            </a:r>
          </a:p>
        </p:txBody>
      </p:sp>
      <p:sp>
        <p:nvSpPr>
          <p:cNvPr id="2127" name="Text Box 1825"/>
          <p:cNvSpPr txBox="1">
            <a:spLocks noChangeArrowheads="1"/>
          </p:cNvSpPr>
          <p:nvPr/>
        </p:nvSpPr>
        <p:spPr bwMode="auto">
          <a:xfrm>
            <a:off x="5961063" y="31750"/>
            <a:ext cx="865187" cy="215900"/>
          </a:xfrm>
          <a:prstGeom prst="rect">
            <a:avLst/>
          </a:prstGeom>
          <a:noFill/>
          <a:ln w="9525">
            <a:noFill/>
            <a:miter lim="800000"/>
            <a:headEnd/>
            <a:tailEnd/>
          </a:ln>
        </p:spPr>
        <p:txBody>
          <a:bodyPr wrap="none" lIns="0" tIns="0" rIns="0" bIns="0">
            <a:spAutoFit/>
          </a:bodyPr>
          <a:lstStyle/>
          <a:p>
            <a:pPr algn="r"/>
            <a:r>
              <a:rPr lang="en-US" sz="700" i="0"/>
              <a:t>OMB No. 0920-0666</a:t>
            </a:r>
          </a:p>
          <a:p>
            <a:pPr algn="r"/>
            <a:r>
              <a:rPr lang="en-US" sz="700" i="0"/>
              <a:t>Exp. Date: xx-xx-xxxx</a:t>
            </a:r>
            <a:endParaRPr lang="en-US"/>
          </a:p>
        </p:txBody>
      </p:sp>
      <p:sp>
        <p:nvSpPr>
          <p:cNvPr id="2128" name="Text Box 506"/>
          <p:cNvSpPr txBox="1">
            <a:spLocks noChangeArrowheads="1"/>
          </p:cNvSpPr>
          <p:nvPr/>
        </p:nvSpPr>
        <p:spPr bwMode="auto">
          <a:xfrm>
            <a:off x="769938" y="292100"/>
            <a:ext cx="927100" cy="244475"/>
          </a:xfrm>
          <a:prstGeom prst="rect">
            <a:avLst/>
          </a:prstGeom>
          <a:noFill/>
          <a:ln w="9525">
            <a:noFill/>
            <a:miter lim="800000"/>
            <a:headEnd/>
            <a:tailEnd/>
          </a:ln>
        </p:spPr>
        <p:txBody>
          <a:bodyPr>
            <a:spAutoFit/>
          </a:bodyPr>
          <a:lstStyle/>
          <a:p>
            <a:pPr>
              <a:spcBef>
                <a:spcPct val="50000"/>
              </a:spcBef>
            </a:pPr>
            <a:r>
              <a:rPr lang="en-US" sz="1000" i="0"/>
              <a:t>Page 1 of 2</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232" name="Group 1824"/>
          <p:cNvGraphicFramePr>
            <a:graphicFrameLocks noGrp="1"/>
          </p:cNvGraphicFramePr>
          <p:nvPr/>
        </p:nvGraphicFramePr>
        <p:xfrm>
          <a:off x="0" y="706438"/>
          <a:ext cx="6753225" cy="8292684"/>
        </p:xfrm>
        <a:graphic>
          <a:graphicData uri="http://schemas.openxmlformats.org/drawingml/2006/table">
            <a:tbl>
              <a:tblPr/>
              <a:tblGrid>
                <a:gridCol w="1819275"/>
                <a:gridCol w="1609725"/>
                <a:gridCol w="1038225"/>
                <a:gridCol w="2286000"/>
              </a:tblGrid>
              <a:tr h="98059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bg1"/>
                          </a:solidFill>
                          <a:effectLst/>
                          <a:latin typeface="Verdana" pitchFamily="34" charset="0"/>
                        </a:rPr>
                        <a:t>When NHSN Proc Code is one of those listed below, circle the code and complete additional risk factor(s)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gridSpan="3">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900" b="1" i="0" u="none" strike="noStrike" kern="1200" cap="none" normalizeH="0" baseline="0" dirty="0" smtClean="0">
                          <a:ln>
                            <a:noFill/>
                          </a:ln>
                          <a:solidFill>
                            <a:schemeClr val="bg1"/>
                          </a:solidFill>
                          <a:effectLst/>
                          <a:latin typeface="Verdana" pitchFamily="34" charset="0"/>
                          <a:ea typeface="+mn-ea"/>
                          <a:cs typeface="+mn-cs"/>
                        </a:rPr>
                        <a:t>Additional Risk Factors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r>
              <a:tr h="1465745">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900" b="0" i="0" u="none" strike="noStrike" cap="none" normalizeH="0" baseline="0" dirty="0" smtClean="0">
                          <a:ln>
                            <a:noFill/>
                          </a:ln>
                          <a:solidFill>
                            <a:schemeClr val="tx1"/>
                          </a:solidFill>
                          <a:effectLst/>
                          <a:latin typeface="Verdana" pitchFamily="34" charset="0"/>
                        </a:rPr>
                        <a:t>FUSN   RFUSN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l" defTabSz="5715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*Spinal Level: (check one)</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sym typeface="Wingdings" pitchFamily="2" charset="2"/>
                        </a:rPr>
                        <a:t> </a:t>
                      </a:r>
                      <a:r>
                        <a:rPr kumimoji="0" lang="en-US" sz="900" b="0" i="0" u="none" strike="noStrike" cap="none" normalizeH="0" baseline="0" dirty="0" smtClean="0">
                          <a:ln>
                            <a:noFill/>
                          </a:ln>
                          <a:solidFill>
                            <a:schemeClr val="tx1"/>
                          </a:solidFill>
                          <a:effectLst/>
                          <a:latin typeface="Verdana" pitchFamily="34" charset="0"/>
                        </a:rPr>
                        <a:t>Atlas-axis</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Atlas-axis/Cervical</a:t>
                      </a:r>
                    </a:p>
                    <a:p>
                      <a:pPr marL="0" marR="0" lvl="0" indent="0" algn="l" defTabSz="5715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Cervical</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sym typeface="Wingdings" pitchFamily="2" charset="2"/>
                        </a:rPr>
                        <a:t> Cervical/Dorsal/Dorsolumbar</a:t>
                      </a:r>
                      <a:endParaRPr kumimoji="0" lang="en-US" sz="900" b="0" i="0" u="none" strike="noStrike" cap="none" normalizeH="0" baseline="0" dirty="0" smtClean="0">
                        <a:ln>
                          <a:noFill/>
                        </a:ln>
                        <a:solidFill>
                          <a:schemeClr val="tx1"/>
                        </a:solidFill>
                        <a:effectLst/>
                        <a:latin typeface="Verdana" pitchFamily="34" charset="0"/>
                      </a:endParaRPr>
                    </a:p>
                    <a:p>
                      <a:pPr marL="0" marR="0" lvl="0" indent="0" algn="l" defTabSz="5715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Dorsal/Dorsolumbar</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Lumbar/Lumbosacral</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p>
                    <a:p>
                      <a:pPr marL="0" marR="0" lvl="0" indent="0" algn="l" defTabSz="5715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 *Implant:   Yes    No</a:t>
                      </a:r>
                      <a:br>
                        <a:rPr kumimoji="0" lang="en-US" sz="900" b="0" i="0" u="none" strike="noStrike" cap="none" normalizeH="0" baseline="0" dirty="0" smtClean="0">
                          <a:ln>
                            <a:noFill/>
                          </a:ln>
                          <a:solidFill>
                            <a:schemeClr val="tx1"/>
                          </a:solidFill>
                          <a:effectLst/>
                          <a:latin typeface="Verdana" pitchFamily="34" charset="0"/>
                        </a:rPr>
                      </a:br>
                      <a:endParaRPr kumimoji="0" lang="en-US" sz="900" b="0" i="0" u="none" strike="noStrike" cap="none" normalizeH="0" baseline="0" dirty="0" smtClean="0">
                        <a:ln>
                          <a:noFill/>
                        </a:ln>
                        <a:solidFill>
                          <a:schemeClr val="tx1"/>
                        </a:solidFill>
                        <a:effectLst/>
                        <a:latin typeface="Verdana"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chemeClr val="bg1"/>
                    </a:solidFill>
                  </a:tcPr>
                </a:tc>
                <a:tc hMerge="1">
                  <a:txBody>
                    <a:bodyPr/>
                    <a:lstStyle/>
                    <a:p>
                      <a:endParaRPr lang="en-US"/>
                    </a:p>
                  </a:txBody>
                  <a:tcPr/>
                </a:tc>
                <a:tc>
                  <a:txBody>
                    <a:bodyPr/>
                    <a:lstStyle/>
                    <a:p>
                      <a:pPr marL="0" marR="0" lvl="0" indent="0" algn="l" defTabSz="4572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*Approach/Technique: (check one)</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Anterior</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Posterior</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Anterior and Posterior</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r>
                        <a:rPr kumimoji="0" lang="en-US" sz="900" b="0" i="0" u="none" strike="noStrike" cap="none" normalizeH="0" baseline="0" dirty="0" smtClean="0">
                          <a:ln>
                            <a:noFill/>
                          </a:ln>
                          <a:solidFill>
                            <a:schemeClr val="tx1"/>
                          </a:solidFill>
                          <a:effectLst/>
                          <a:latin typeface="Arial" charset="0"/>
                          <a:sym typeface="Wingdings" pitchFamily="2" charset="2"/>
                        </a:rPr>
                        <a:t></a:t>
                      </a:r>
                      <a:r>
                        <a:rPr kumimoji="0" lang="en-US" sz="900" b="0" i="0" u="none" strike="noStrike" cap="none" normalizeH="0" baseline="0" dirty="0" smtClean="0">
                          <a:ln>
                            <a:noFill/>
                          </a:ln>
                          <a:solidFill>
                            <a:schemeClr val="tx1"/>
                          </a:solidFill>
                          <a:effectLst/>
                          <a:latin typeface="Verdana" pitchFamily="34" charset="0"/>
                        </a:rPr>
                        <a:t> Lateral transverse</a:t>
                      </a:r>
                      <a:br>
                        <a:rPr kumimoji="0" lang="en-US" sz="900" b="0" i="0" u="none" strike="noStrike" cap="none" normalizeH="0" baseline="0" dirty="0" smtClean="0">
                          <a:ln>
                            <a:noFill/>
                          </a:ln>
                          <a:solidFill>
                            <a:schemeClr val="tx1"/>
                          </a:solidFill>
                          <a:effectLst/>
                          <a:latin typeface="Verdana" pitchFamily="34" charset="0"/>
                        </a:rPr>
                      </a:br>
                      <a:r>
                        <a:rPr kumimoji="0" lang="en-US" sz="900" b="0" i="0" u="none" strike="noStrike" cap="none" normalizeH="0" baseline="0" dirty="0" smtClean="0">
                          <a:ln>
                            <a:noFill/>
                          </a:ln>
                          <a:solidFill>
                            <a:schemeClr val="tx1"/>
                          </a:solidFill>
                          <a:effectLst/>
                          <a:latin typeface="Verdana" pitchFamily="34" charset="0"/>
                        </a:rPr>
                        <a:t>	</a:t>
                      </a:r>
                    </a:p>
                    <a:p>
                      <a:pPr marL="0" marR="0" lvl="0" indent="0" algn="l" defTabSz="457200" rtl="0" eaLnBrk="1" fontAlgn="base" latinLnBrk="0" hangingPunct="1">
                        <a:lnSpc>
                          <a:spcPct val="100000"/>
                        </a:lnSpc>
                        <a:spcBef>
                          <a:spcPct val="20000"/>
                        </a:spcBef>
                        <a:spcAft>
                          <a:spcPct val="0"/>
                        </a:spcAft>
                        <a:buClrTx/>
                        <a:buSzTx/>
                        <a:buFontTx/>
                        <a:buNone/>
                        <a:tabLst/>
                      </a:pPr>
                      <a:endParaRPr kumimoji="0" lang="en-US" sz="900" b="0" i="0" u="none" strike="noStrike" cap="none" normalizeH="0" baseline="0" dirty="0" smtClean="0">
                        <a:ln>
                          <a:noFill/>
                        </a:ln>
                        <a:solidFill>
                          <a:schemeClr val="tx1"/>
                        </a:solidFill>
                        <a:effectLst/>
                        <a:latin typeface="Verdana" pitchFamily="34" charset="0"/>
                      </a:endParaRPr>
                    </a:p>
                    <a:p>
                      <a:pPr marL="0" marR="0" lvl="0" indent="0" algn="l" defTabSz="457200" rtl="0" eaLnBrk="1" fontAlgn="base" latinLnBrk="0" hangingPunct="1">
                        <a:lnSpc>
                          <a:spcPct val="100000"/>
                        </a:lnSpc>
                        <a:spcBef>
                          <a:spcPct val="20000"/>
                        </a:spcBef>
                        <a:spcAft>
                          <a:spcPct val="0"/>
                        </a:spcAft>
                        <a:buClrTx/>
                        <a:buSzTx/>
                        <a:buFontTx/>
                        <a:buNone/>
                        <a:tabLst/>
                      </a:pPr>
                      <a:r>
                        <a:rPr kumimoji="0" lang="en-US" sz="900" b="0" i="0" u="none" strike="noStrike" cap="none" normalizeH="0" baseline="0" dirty="0" smtClean="0">
                          <a:ln>
                            <a:noFill/>
                          </a:ln>
                          <a:solidFill>
                            <a:schemeClr val="tx1"/>
                          </a:solidFill>
                          <a:effectLst/>
                          <a:latin typeface="Verdana" pitchFamily="34" charset="0"/>
                        </a:rPr>
                        <a:t>*Trauma:   Yes     No </a:t>
                      </a:r>
                    </a:p>
                    <a:p>
                      <a:pPr marL="0" marR="0" lvl="0" indent="0" algn="l" defTabSz="457200" rtl="0" eaLnBrk="1" fontAlgn="base" latinLnBrk="0" hangingPunct="1">
                        <a:lnSpc>
                          <a:spcPct val="100000"/>
                        </a:lnSpc>
                        <a:spcBef>
                          <a:spcPct val="20000"/>
                        </a:spcBef>
                        <a:spcAft>
                          <a:spcPct val="0"/>
                        </a:spcAft>
                        <a:buClrTx/>
                        <a:buSzTx/>
                        <a:buFontTx/>
                        <a:buNone/>
                        <a:tabLst/>
                      </a:pPr>
                      <a:endParaRPr kumimoji="0" lang="en-US" sz="900" b="1" i="0" u="none" strike="noStrike" cap="none" normalizeH="0" baseline="0" dirty="0" smtClean="0">
                        <a:ln>
                          <a:noFill/>
                        </a:ln>
                        <a:solidFill>
                          <a:schemeClr val="bg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rgbClr val="C0C0C0"/>
                      </a:solidFill>
                      <a:prstDash val="solid"/>
                      <a:round/>
                      <a:headEnd type="none" w="med" len="med"/>
                      <a:tailEnd type="none" w="med" len="med"/>
                    </a:lnB>
                    <a:lnTlToBr>
                      <a:noFill/>
                    </a:lnTlToBr>
                    <a:lnBlToTr>
                      <a:noFill/>
                    </a:lnBlToTr>
                    <a:solidFill>
                      <a:schemeClr val="bg1"/>
                    </a:solidFill>
                  </a:tcPr>
                </a:tc>
              </a:tr>
              <a:tr h="357628">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900" b="1" i="0" u="none" strike="noStrike" cap="none" normalizeH="0" baseline="0" dirty="0" smtClean="0">
                          <a:ln>
                            <a:noFill/>
                          </a:ln>
                          <a:solidFill>
                            <a:schemeClr val="bg1"/>
                          </a:solidFill>
                          <a:effectLst/>
                          <a:latin typeface="Verdana" pitchFamily="34" charset="0"/>
                        </a:rPr>
                        <a:t>Custom Fields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1" i="0" u="none" strike="noStrike" cap="none" normalizeH="0" baseline="0" dirty="0" smtClean="0">
                        <a:ln>
                          <a:noFill/>
                        </a:ln>
                        <a:solidFill>
                          <a:schemeClr val="bg1"/>
                        </a:solidFill>
                        <a:effectLst/>
                        <a:latin typeface="Verdana" pitchFamily="34" charset="0"/>
                      </a:endParaRPr>
                    </a:p>
                  </a:txBody>
                  <a:tcPr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9525" cap="flat" cmpd="sng" algn="ctr">
                      <a:solidFill>
                        <a:srgbClr val="C0C0C0"/>
                      </a:solidFill>
                      <a:prstDash val="solid"/>
                      <a:round/>
                      <a:headEnd type="none" w="med" len="med"/>
                      <a:tailEnd type="none" w="med" len="med"/>
                    </a:lnT>
                    <a:lnB>
                      <a:noFill/>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2673194">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Label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________________________   ___________</a:t>
                      </a:r>
                    </a:p>
                  </a:txBody>
                  <a:tcPr horzOverflow="overflow">
                    <a:lnL w="28575" cap="flat" cmpd="sng" algn="ctr">
                      <a:solidFill>
                        <a:schemeClr val="tx1"/>
                      </a:solidFill>
                      <a:prstDash val="solid"/>
                      <a:round/>
                      <a:headEnd type="none" w="med" len="med"/>
                      <a:tailEnd type="none" w="med" len="med"/>
                    </a:lnL>
                    <a:lnR w="9525" cap="flat" cmpd="sng" algn="ctr">
                      <a:solidFill>
                        <a:srgbClr val="C0C0C0"/>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gridSpan="2">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Label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tx1"/>
                          </a:solidFill>
                          <a:effectLst/>
                          <a:latin typeface="Verdana" pitchFamily="34" charset="0"/>
                        </a:rPr>
                        <a:t>  ________________________   ___________</a:t>
                      </a:r>
                    </a:p>
                  </a:txBody>
                  <a:tcPr horzOverflow="overflow">
                    <a:lnL w="9525" cap="flat" cmpd="sng" algn="ctr">
                      <a:solidFill>
                        <a:srgbClr val="C0C0C0"/>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r>
              <a:tr h="338400">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800" b="1" i="0" u="none" strike="noStrike" cap="none" normalizeH="0" baseline="0" dirty="0" smtClean="0">
                          <a:ln>
                            <a:noFill/>
                          </a:ln>
                          <a:solidFill>
                            <a:schemeClr val="bg1"/>
                          </a:solidFill>
                          <a:effectLst/>
                          <a:latin typeface="Verdana" pitchFamily="34" charset="0"/>
                        </a:rPr>
                        <a:t>Comments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800" b="1" i="0" u="none" strike="noStrike" cap="none" normalizeH="0" baseline="0" dirty="0" smtClean="0">
                        <a:ln>
                          <a:noFill/>
                        </a:ln>
                        <a:solidFill>
                          <a:schemeClr val="bg1"/>
                        </a:solidFill>
                        <a:effectLst/>
                        <a:latin typeface="Verdana" pitchFamily="34" charset="0"/>
                      </a:endParaRPr>
                    </a:p>
                  </a:txBody>
                  <a:tcPr marT="0" marB="0"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C0C0C0"/>
                    </a:solidFill>
                  </a:tcPr>
                </a:tc>
                <a:tc hMerge="1">
                  <a:txBody>
                    <a:bodyPr/>
                    <a:lstStyle/>
                    <a:p>
                      <a:endParaRPr lang="en-US"/>
                    </a:p>
                  </a:txBody>
                  <a:tcPr/>
                </a:tc>
                <a:tc hMerge="1">
                  <a:txBody>
                    <a:bodyPr/>
                    <a:lstStyle/>
                    <a:p>
                      <a:endParaRPr lang="en-US"/>
                    </a:p>
                  </a:txBody>
                  <a:tcPr/>
                </a:tc>
                <a:tc hMerge="1">
                  <a:txBody>
                    <a:bodyPr/>
                    <a:lstStyle/>
                    <a:p>
                      <a:endParaRPr lang="en-US"/>
                    </a:p>
                  </a:txBody>
                  <a:tcPr/>
                </a:tc>
              </a:tr>
              <a:tr h="672955">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a:noFill/>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364517">
                <a:tc gridSpan="4">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500" b="0" i="0" u="none" strike="noStrike" cap="none" normalizeH="0" baseline="0" dirty="0" smtClean="0">
                          <a:ln>
                            <a:noFill/>
                          </a:ln>
                          <a:solidFill>
                            <a:schemeClr val="tx1"/>
                          </a:solidFill>
                          <a:effectLst/>
                          <a:latin typeface="Verdana" pitchFamily="34" charset="0"/>
                        </a:rPr>
                        <a:t>CDC 57.121 (Back)  Rev. 4, v6.4</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500" b="0" i="0" u="none" strike="noStrike" cap="none" normalizeH="0" baseline="0" dirty="0" smtClean="0">
                        <a:ln>
                          <a:noFill/>
                        </a:ln>
                        <a:solidFill>
                          <a:schemeClr val="tx1"/>
                        </a:solidFill>
                        <a:effectLst/>
                        <a:latin typeface="Verdana" pitchFamily="34"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3095" name="Text Box 1672"/>
          <p:cNvSpPr txBox="1">
            <a:spLocks noChangeArrowheads="1"/>
          </p:cNvSpPr>
          <p:nvPr/>
        </p:nvSpPr>
        <p:spPr bwMode="auto">
          <a:xfrm>
            <a:off x="912813" y="0"/>
            <a:ext cx="5048250" cy="366713"/>
          </a:xfrm>
          <a:prstGeom prst="rect">
            <a:avLst/>
          </a:prstGeom>
          <a:noFill/>
          <a:ln w="9525">
            <a:noFill/>
            <a:miter lim="800000"/>
            <a:headEnd/>
            <a:tailEnd/>
          </a:ln>
        </p:spPr>
        <p:txBody>
          <a:bodyPr>
            <a:spAutoFit/>
          </a:bodyPr>
          <a:lstStyle/>
          <a:p>
            <a:pPr algn="ctr">
              <a:spcBef>
                <a:spcPct val="50000"/>
              </a:spcBef>
            </a:pPr>
            <a:r>
              <a:rPr lang="en-US" b="1" i="0"/>
              <a:t>Denominator for Procedure</a:t>
            </a:r>
          </a:p>
        </p:txBody>
      </p:sp>
      <p:pic>
        <p:nvPicPr>
          <p:cNvPr id="3096" name="Picture 1674" descr="NHSN Logo_sml"/>
          <p:cNvPicPr>
            <a:picLocks noGrp="1" noChangeAspect="1" noChangeArrowheads="1"/>
          </p:cNvPicPr>
          <p:nvPr>
            <p:ph/>
          </p:nvPr>
        </p:nvPicPr>
        <p:blipFill>
          <a:blip r:embed="rId3" cstate="print"/>
          <a:srcRect/>
          <a:stretch>
            <a:fillRect/>
          </a:stretch>
        </p:blipFill>
        <p:spPr>
          <a:xfrm>
            <a:off x="0" y="0"/>
            <a:ext cx="831850" cy="384175"/>
          </a:xfrm>
        </p:spPr>
      </p:pic>
      <p:sp>
        <p:nvSpPr>
          <p:cNvPr id="3097" name="Text Box 1756"/>
          <p:cNvSpPr txBox="1">
            <a:spLocks noChangeArrowheads="1"/>
          </p:cNvSpPr>
          <p:nvPr/>
        </p:nvSpPr>
        <p:spPr bwMode="auto">
          <a:xfrm>
            <a:off x="5280025" y="285750"/>
            <a:ext cx="1273175" cy="244475"/>
          </a:xfrm>
          <a:prstGeom prst="rect">
            <a:avLst/>
          </a:prstGeom>
          <a:noFill/>
          <a:ln w="9525">
            <a:noFill/>
            <a:miter lim="800000"/>
            <a:headEnd/>
            <a:tailEnd/>
          </a:ln>
        </p:spPr>
        <p:txBody>
          <a:bodyPr wrap="none">
            <a:spAutoFit/>
          </a:bodyPr>
          <a:lstStyle/>
          <a:p>
            <a:r>
              <a:rPr lang="en-US" sz="1000" i="0">
                <a:latin typeface="Verdana" pitchFamily="34" charset="0"/>
              </a:rPr>
              <a:t>*</a:t>
            </a:r>
            <a:r>
              <a:rPr lang="en-US" sz="800" i="0">
                <a:latin typeface="Verdana" pitchFamily="34" charset="0"/>
              </a:rPr>
              <a:t> required for saving</a:t>
            </a:r>
          </a:p>
        </p:txBody>
      </p:sp>
      <p:sp>
        <p:nvSpPr>
          <p:cNvPr id="3098" name="Text Box 1825"/>
          <p:cNvSpPr txBox="1">
            <a:spLocks noChangeArrowheads="1"/>
          </p:cNvSpPr>
          <p:nvPr/>
        </p:nvSpPr>
        <p:spPr bwMode="auto">
          <a:xfrm>
            <a:off x="5935663" y="31750"/>
            <a:ext cx="890587" cy="215900"/>
          </a:xfrm>
          <a:prstGeom prst="rect">
            <a:avLst/>
          </a:prstGeom>
          <a:noFill/>
          <a:ln w="9525">
            <a:noFill/>
            <a:miter lim="800000"/>
            <a:headEnd/>
            <a:tailEnd/>
          </a:ln>
        </p:spPr>
        <p:txBody>
          <a:bodyPr wrap="none" lIns="0" tIns="0" rIns="0" bIns="0">
            <a:spAutoFit/>
          </a:bodyPr>
          <a:lstStyle/>
          <a:p>
            <a:pPr algn="r"/>
            <a:r>
              <a:rPr lang="en-US" sz="700" i="0"/>
              <a:t>OMB No. 0920-0666</a:t>
            </a:r>
          </a:p>
          <a:p>
            <a:pPr algn="r"/>
            <a:r>
              <a:rPr lang="en-US" sz="700" i="0"/>
              <a:t>Exp. Date:  xx-xx-xxxx</a:t>
            </a:r>
            <a:endParaRPr lang="en-US"/>
          </a:p>
        </p:txBody>
      </p:sp>
      <p:sp>
        <p:nvSpPr>
          <p:cNvPr id="3099" name="Text Box 506"/>
          <p:cNvSpPr txBox="1">
            <a:spLocks noChangeArrowheads="1"/>
          </p:cNvSpPr>
          <p:nvPr/>
        </p:nvSpPr>
        <p:spPr bwMode="auto">
          <a:xfrm>
            <a:off x="712788" y="330200"/>
            <a:ext cx="927100" cy="244475"/>
          </a:xfrm>
          <a:prstGeom prst="rect">
            <a:avLst/>
          </a:prstGeom>
          <a:noFill/>
          <a:ln w="9525">
            <a:noFill/>
            <a:miter lim="800000"/>
            <a:headEnd/>
            <a:tailEnd/>
          </a:ln>
        </p:spPr>
        <p:txBody>
          <a:bodyPr>
            <a:spAutoFit/>
          </a:bodyPr>
          <a:lstStyle/>
          <a:p>
            <a:pPr>
              <a:spcBef>
                <a:spcPct val="50000"/>
              </a:spcBef>
            </a:pPr>
            <a:r>
              <a:rPr lang="en-US" sz="1000" i="0"/>
              <a:t>Page 2 of 2</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1"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2453</TotalTime>
  <Words>666</Words>
  <Application>Microsoft Office PowerPoint</Application>
  <PresentationFormat>Letter Paper (8.5x11 in)</PresentationFormat>
  <Paragraphs>133</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Slide 1</vt:lpstr>
      <vt:lpstr>Slide 2</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CDC</dc:creator>
  <cp:lastModifiedBy>fom7</cp:lastModifiedBy>
  <cp:revision>190</cp:revision>
  <dcterms:created xsi:type="dcterms:W3CDTF">2004-07-27T14:00:58Z</dcterms:created>
  <dcterms:modified xsi:type="dcterms:W3CDTF">2011-02-04T20:05:12Z</dcterms:modified>
</cp:coreProperties>
</file>