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5" r:id="rId4"/>
    <p:sldId id="276" r:id="rId5"/>
    <p:sldId id="277" r:id="rId6"/>
    <p:sldId id="272" r:id="rId7"/>
    <p:sldId id="281" r:id="rId8"/>
    <p:sldId id="278" r:id="rId9"/>
    <p:sldId id="280" r:id="rId10"/>
  </p:sldIdLst>
  <p:sldSz cx="10058400" cy="7772400"/>
  <p:notesSz cx="7010400" cy="92964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58" y="-9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BA91B5-F1FB-4367-BA60-135038AD8734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98CCCC-C595-4699-AEEB-0E81D7205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FF03-F54E-41E7-96A1-27CBCA9402A6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88E-1F4C-4EF6-AE36-70B931983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3C08-CD35-441E-9B72-0CDF19076A1F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88E-1F4C-4EF6-AE36-70B931983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5695-87CF-418C-A87D-D67B6155AAC0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88E-1F4C-4EF6-AE36-70B931983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00DA-8EB5-465E-9920-057A69062758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88E-1F4C-4EF6-AE36-70B931983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643D-124A-4BD0-89AD-D920E9F67114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88E-1F4C-4EF6-AE36-70B931983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A0F7-E25A-4247-A49A-3BD67D429495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88E-1F4C-4EF6-AE36-70B931983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D63D-A75F-4AA9-8359-8C1C0818C620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88E-1F4C-4EF6-AE36-70B931983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29C7-6B52-456F-86B4-BF094819BD25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88E-1F4C-4EF6-AE36-70B931983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8D65-536F-4175-8245-06613867F505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88E-1F4C-4EF6-AE36-70B931983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783-4E4C-409C-9E2E-F9588C8F11C7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88E-1F4C-4EF6-AE36-70B931983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7A0C-229F-4BF6-9C8C-3B9889837C43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88E-1F4C-4EF6-AE36-70B931983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B5D4A-15D1-403A-BADC-00AD28A47375}" type="datetime1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EB88E-1F4C-4EF6-AE36-70B931983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Tire Purchase 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Workbook Activity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05600" y="6908800"/>
            <a:ext cx="2849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18860" y="6563360"/>
            <a:ext cx="150876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City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8600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/>
              <a:t>Please assume that all tires are both appropriate for your vehicle and are the same price.</a:t>
            </a:r>
            <a:endParaRPr lang="en-US" b="1" dirty="0"/>
          </a:p>
        </p:txBody>
      </p:sp>
      <p:grpSp>
        <p:nvGrpSpPr>
          <p:cNvPr id="76" name="Group 75"/>
          <p:cNvGrpSpPr/>
          <p:nvPr/>
        </p:nvGrpSpPr>
        <p:grpSpPr>
          <a:xfrm>
            <a:off x="838200" y="3733800"/>
            <a:ext cx="8549640" cy="3779522"/>
            <a:chOff x="838200" y="3505200"/>
            <a:chExt cx="8549640" cy="3779522"/>
          </a:xfrm>
        </p:grpSpPr>
        <p:sp>
          <p:nvSpPr>
            <p:cNvPr id="77" name="TextBox 76"/>
            <p:cNvSpPr txBox="1"/>
            <p:nvPr/>
          </p:nvSpPr>
          <p:spPr>
            <a:xfrm>
              <a:off x="838200" y="3505200"/>
              <a:ext cx="8214360" cy="3303753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marL="382059" indent="-382059">
                <a:buAutoNum type="arabicParenR"/>
              </a:pPr>
              <a:r>
                <a:rPr lang="en-US" sz="1300" dirty="0" smtClean="0"/>
                <a:t>Based on these ratings, please circle above which tire you would choose to purchase.</a:t>
              </a:r>
            </a:p>
            <a:p>
              <a:pPr marL="382059" indent="-382059">
                <a:buAutoNum type="arabicParenR"/>
              </a:pPr>
              <a:r>
                <a:rPr lang="en-US" sz="1300" dirty="0" smtClean="0"/>
                <a:t>In your own words, please explain why you selected the tire you did.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 a scale from 1 to 10, how helpful is this rating scale to your tire purchase decision?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 a scale from 1 to 10, how likely are you to look up this rating scale during your tire purchase decision?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One a scale from 1 to 10, how important are these ratings to your tire purchase decision?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1341120" y="4196080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341120" y="4483947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341120" y="4771813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116"/>
            <p:cNvGrpSpPr/>
            <p:nvPr/>
          </p:nvGrpSpPr>
          <p:grpSpPr>
            <a:xfrm>
              <a:off x="1314450" y="5125721"/>
              <a:ext cx="7749540" cy="528146"/>
              <a:chOff x="1314450" y="5125721"/>
              <a:chExt cx="7749540" cy="528146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1817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5158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214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39128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4611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531241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6018079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723748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429418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141970" y="5305053"/>
                <a:ext cx="41910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7639050" y="5125721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Helpful</a:t>
                </a:r>
                <a:endParaRPr lang="en-US" sz="1300" b="1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1314450" y="5157229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Helpful</a:t>
                </a:r>
                <a:endParaRPr lang="en-US" sz="1300" b="1" dirty="0"/>
              </a:p>
            </p:txBody>
          </p:sp>
        </p:grpSp>
        <p:grpSp>
          <p:nvGrpSpPr>
            <p:cNvPr id="82" name="Group 117"/>
            <p:cNvGrpSpPr/>
            <p:nvPr/>
          </p:nvGrpSpPr>
          <p:grpSpPr>
            <a:xfrm>
              <a:off x="1299825" y="5979336"/>
              <a:ext cx="7778791" cy="528146"/>
              <a:chOff x="1299825" y="5979336"/>
              <a:chExt cx="7778791" cy="528146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1814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5132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211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9102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608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530982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015498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721167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7426837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8137669" y="6158668"/>
                <a:ext cx="427703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7624425" y="5979336"/>
                <a:ext cx="145419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Likely</a:t>
                </a:r>
                <a:endParaRPr lang="en-US" sz="1300" b="1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1299825" y="6010844"/>
                <a:ext cx="145419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Likely</a:t>
                </a:r>
                <a:endParaRPr lang="en-US" sz="1300" b="1" dirty="0"/>
              </a:p>
            </p:txBody>
          </p:sp>
        </p:grpSp>
        <p:grpSp>
          <p:nvGrpSpPr>
            <p:cNvPr id="83" name="Group 118"/>
            <p:cNvGrpSpPr/>
            <p:nvPr/>
          </p:nvGrpSpPr>
          <p:grpSpPr>
            <a:xfrm>
              <a:off x="1188720" y="6756576"/>
              <a:ext cx="7875270" cy="528146"/>
              <a:chOff x="1188720" y="6756576"/>
              <a:chExt cx="7875270" cy="528146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1817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5158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214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9128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611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31241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018079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6723748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429418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141970" y="6935908"/>
                <a:ext cx="41910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639050" y="6756576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Important</a:t>
                </a:r>
                <a:endParaRPr lang="en-US" sz="1300" b="1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1188720" y="6788084"/>
                <a:ext cx="167640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Important</a:t>
                </a:r>
                <a:endParaRPr lang="en-US" sz="1300" b="1" dirty="0"/>
              </a:p>
            </p:txBody>
          </p:sp>
        </p:grpSp>
      </p:grpSp>
      <p:sp>
        <p:nvSpPr>
          <p:cNvPr id="120" name="Slide Number Placeholder 1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2880360" cy="270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0920" y="838200"/>
            <a:ext cx="2880360" cy="27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0840" y="838200"/>
            <a:ext cx="2880360" cy="270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8600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/>
              <a:t>Please assume that all tires are both appropriate for your vehicle and are the same price.</a:t>
            </a:r>
            <a:endParaRPr lang="en-US" b="1" dirty="0"/>
          </a:p>
        </p:txBody>
      </p:sp>
      <p:pic>
        <p:nvPicPr>
          <p:cNvPr id="61" name="Picture 4"/>
          <p:cNvPicPr>
            <a:picLocks noChangeArrowheads="1"/>
          </p:cNvPicPr>
          <p:nvPr/>
        </p:nvPicPr>
        <p:blipFill>
          <a:blip r:embed="rId2" cstate="print"/>
          <a:srcRect l="19181" t="31235" r="15329" b="21358"/>
          <a:stretch>
            <a:fillRect/>
          </a:stretch>
        </p:blipFill>
        <p:spPr bwMode="auto">
          <a:xfrm>
            <a:off x="444321" y="813516"/>
            <a:ext cx="2880360" cy="281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9262" t="36148" r="15409" b="16000"/>
          <a:stretch>
            <a:fillRect/>
          </a:stretch>
        </p:blipFill>
        <p:spPr bwMode="auto">
          <a:xfrm>
            <a:off x="3589020" y="801289"/>
            <a:ext cx="2880360" cy="284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"/>
          <p:cNvPicPr>
            <a:picLocks noChangeArrowheads="1"/>
          </p:cNvPicPr>
          <p:nvPr/>
        </p:nvPicPr>
        <p:blipFill>
          <a:blip r:embed="rId4" cstate="print"/>
          <a:srcRect l="19181" t="35185" r="15329" b="16420"/>
          <a:stretch>
            <a:fillRect/>
          </a:stretch>
        </p:blipFill>
        <p:spPr bwMode="auto">
          <a:xfrm>
            <a:off x="6733719" y="807262"/>
            <a:ext cx="2880360" cy="28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1" name="Group 120"/>
          <p:cNvGrpSpPr/>
          <p:nvPr/>
        </p:nvGrpSpPr>
        <p:grpSpPr>
          <a:xfrm>
            <a:off x="838200" y="3764278"/>
            <a:ext cx="8549640" cy="3779522"/>
            <a:chOff x="838200" y="3505200"/>
            <a:chExt cx="8549640" cy="3779522"/>
          </a:xfrm>
        </p:grpSpPr>
        <p:sp>
          <p:nvSpPr>
            <p:cNvPr id="122" name="TextBox 121"/>
            <p:cNvSpPr txBox="1"/>
            <p:nvPr/>
          </p:nvSpPr>
          <p:spPr>
            <a:xfrm>
              <a:off x="838200" y="3505200"/>
              <a:ext cx="8214360" cy="3303753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marL="382059" indent="-382059">
                <a:buAutoNum type="arabicParenR"/>
              </a:pPr>
              <a:r>
                <a:rPr lang="en-US" sz="1300" dirty="0" smtClean="0"/>
                <a:t>Based on these ratings, please circle above which tire you would choose to purchase.</a:t>
              </a:r>
            </a:p>
            <a:p>
              <a:pPr marL="382059" indent="-382059">
                <a:buAutoNum type="arabicParenR"/>
              </a:pPr>
              <a:r>
                <a:rPr lang="en-US" sz="1300" dirty="0" smtClean="0"/>
                <a:t>In your own words, please explain why you selected the tire you did.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 a scale from 1 to 10, how helpful is this rating scale to your tire purchase decision?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 a scale from 1 to 10, how likely are you to look up this rating scale during your tire purchase decision?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One a scale from 1 to 10, how important are these ratings to your tire purchase decision?</a:t>
              </a:r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1341120" y="4196080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341120" y="4483947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341120" y="4771813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oup 116"/>
            <p:cNvGrpSpPr/>
            <p:nvPr/>
          </p:nvGrpSpPr>
          <p:grpSpPr>
            <a:xfrm>
              <a:off x="1314450" y="5125721"/>
              <a:ext cx="7749540" cy="528146"/>
              <a:chOff x="1314450" y="5125721"/>
              <a:chExt cx="7749540" cy="528146"/>
            </a:xfrm>
          </p:grpSpPr>
          <p:sp>
            <p:nvSpPr>
              <p:cNvPr id="153" name="TextBox 152"/>
              <p:cNvSpPr txBox="1"/>
              <p:nvPr/>
            </p:nvSpPr>
            <p:spPr>
              <a:xfrm>
                <a:off x="1817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25158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3214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39128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4611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531241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6018079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6723748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7429418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8141970" y="5305053"/>
                <a:ext cx="41910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7639050" y="5125721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Helpful</a:t>
                </a:r>
                <a:endParaRPr lang="en-US" sz="1300" b="1" dirty="0"/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1314450" y="5157229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Helpful</a:t>
                </a:r>
                <a:endParaRPr lang="en-US" sz="1300" b="1" dirty="0"/>
              </a:p>
            </p:txBody>
          </p:sp>
        </p:grpSp>
        <p:grpSp>
          <p:nvGrpSpPr>
            <p:cNvPr id="127" name="Group 117"/>
            <p:cNvGrpSpPr/>
            <p:nvPr/>
          </p:nvGrpSpPr>
          <p:grpSpPr>
            <a:xfrm>
              <a:off x="1299825" y="5979336"/>
              <a:ext cx="7778791" cy="528146"/>
              <a:chOff x="1299825" y="5979336"/>
              <a:chExt cx="7778791" cy="528146"/>
            </a:xfrm>
          </p:grpSpPr>
          <p:sp>
            <p:nvSpPr>
              <p:cNvPr id="141" name="TextBox 140"/>
              <p:cNvSpPr txBox="1"/>
              <p:nvPr/>
            </p:nvSpPr>
            <p:spPr>
              <a:xfrm>
                <a:off x="1814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25132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3211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39102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4608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530982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6015498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6721167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7426837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8137669" y="6158668"/>
                <a:ext cx="427703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7624425" y="5979336"/>
                <a:ext cx="145419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Likely</a:t>
                </a:r>
                <a:endParaRPr lang="en-US" sz="1300" b="1" dirty="0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299825" y="6010844"/>
                <a:ext cx="145419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Likely</a:t>
                </a:r>
                <a:endParaRPr lang="en-US" sz="1300" b="1" dirty="0"/>
              </a:p>
            </p:txBody>
          </p:sp>
        </p:grpSp>
        <p:grpSp>
          <p:nvGrpSpPr>
            <p:cNvPr id="128" name="Group 118"/>
            <p:cNvGrpSpPr/>
            <p:nvPr/>
          </p:nvGrpSpPr>
          <p:grpSpPr>
            <a:xfrm>
              <a:off x="1188720" y="6756576"/>
              <a:ext cx="7875270" cy="528146"/>
              <a:chOff x="1188720" y="6756576"/>
              <a:chExt cx="7875270" cy="528146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1817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5158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3214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39128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4611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531241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6018079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6723748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7429418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8141970" y="6935908"/>
                <a:ext cx="41910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7639050" y="6756576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Important</a:t>
                </a:r>
                <a:endParaRPr lang="en-US" sz="1300" b="1" dirty="0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188720" y="6788084"/>
                <a:ext cx="167640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Important</a:t>
                </a:r>
                <a:endParaRPr lang="en-US" sz="1300" b="1" dirty="0"/>
              </a:p>
            </p:txBody>
          </p:sp>
        </p:grpSp>
      </p:grpSp>
      <p:sp>
        <p:nvSpPr>
          <p:cNvPr id="165" name="Slide Number Placeholder 1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37160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/>
              <a:t>Please assume that all tires are both appropriate for your vehicle and are the same price.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181" t="32222" r="15329" b="20370"/>
          <a:stretch>
            <a:fillRect/>
          </a:stretch>
        </p:blipFill>
        <p:spPr bwMode="auto">
          <a:xfrm>
            <a:off x="434877" y="845789"/>
            <a:ext cx="2880360" cy="271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9181" t="31235" r="15329" b="21358"/>
          <a:stretch>
            <a:fillRect/>
          </a:stretch>
        </p:blipFill>
        <p:spPr bwMode="auto">
          <a:xfrm>
            <a:off x="3589020" y="831836"/>
            <a:ext cx="2880360" cy="271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19181" t="30247" r="15329" b="22346"/>
          <a:stretch>
            <a:fillRect/>
          </a:stretch>
        </p:blipFill>
        <p:spPr bwMode="auto">
          <a:xfrm>
            <a:off x="6743163" y="838200"/>
            <a:ext cx="2880360" cy="271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9" name="Group 118"/>
          <p:cNvGrpSpPr/>
          <p:nvPr/>
        </p:nvGrpSpPr>
        <p:grpSpPr>
          <a:xfrm>
            <a:off x="838200" y="3688078"/>
            <a:ext cx="8549640" cy="3779522"/>
            <a:chOff x="838200" y="3505200"/>
            <a:chExt cx="8549640" cy="3779522"/>
          </a:xfrm>
        </p:grpSpPr>
        <p:sp>
          <p:nvSpPr>
            <p:cNvPr id="120" name="TextBox 119"/>
            <p:cNvSpPr txBox="1"/>
            <p:nvPr/>
          </p:nvSpPr>
          <p:spPr>
            <a:xfrm>
              <a:off x="838200" y="3505200"/>
              <a:ext cx="8214360" cy="3303753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marL="382059" indent="-382059">
                <a:buAutoNum type="arabicParenR"/>
              </a:pPr>
              <a:r>
                <a:rPr lang="en-US" sz="1300" dirty="0" smtClean="0"/>
                <a:t>Based on these ratings, please circle above which tire you would choose to purchase.</a:t>
              </a:r>
            </a:p>
            <a:p>
              <a:pPr marL="382059" indent="-382059">
                <a:buAutoNum type="arabicParenR"/>
              </a:pPr>
              <a:r>
                <a:rPr lang="en-US" sz="1300" dirty="0" smtClean="0"/>
                <a:t>In your own words, please explain why you selected the tire you did.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 a scale from 1 to 10, how helpful is this rating scale to your tire purchase decision?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 a scale from 1 to 10, how likely are you to look up this rating scale during your tire purchase decision?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One a scale from 1 to 10, how important are these ratings to your tire purchase decision?</a:t>
              </a: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1341120" y="4196080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341120" y="4483947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341120" y="4771813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 116"/>
            <p:cNvGrpSpPr/>
            <p:nvPr/>
          </p:nvGrpSpPr>
          <p:grpSpPr>
            <a:xfrm>
              <a:off x="1314450" y="5125721"/>
              <a:ext cx="7749540" cy="528146"/>
              <a:chOff x="1314450" y="5125721"/>
              <a:chExt cx="7749540" cy="528146"/>
            </a:xfrm>
          </p:grpSpPr>
          <p:sp>
            <p:nvSpPr>
              <p:cNvPr id="151" name="TextBox 150"/>
              <p:cNvSpPr txBox="1"/>
              <p:nvPr/>
            </p:nvSpPr>
            <p:spPr>
              <a:xfrm>
                <a:off x="1817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25158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214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39128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611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531241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6018079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6723748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7429418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8141970" y="5305053"/>
                <a:ext cx="41910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7639050" y="5125721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Helpful</a:t>
                </a:r>
                <a:endParaRPr lang="en-US" sz="1300" b="1" dirty="0"/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1314450" y="5157229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Helpful</a:t>
                </a:r>
                <a:endParaRPr lang="en-US" sz="1300" b="1" dirty="0"/>
              </a:p>
            </p:txBody>
          </p:sp>
        </p:grpSp>
        <p:grpSp>
          <p:nvGrpSpPr>
            <p:cNvPr id="125" name="Group 117"/>
            <p:cNvGrpSpPr/>
            <p:nvPr/>
          </p:nvGrpSpPr>
          <p:grpSpPr>
            <a:xfrm>
              <a:off x="1299825" y="5979336"/>
              <a:ext cx="7778791" cy="528146"/>
              <a:chOff x="1299825" y="5979336"/>
              <a:chExt cx="7778791" cy="528146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1814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25132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3211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39102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4608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530982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6015498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6721167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7426837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8137669" y="6158668"/>
                <a:ext cx="427703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7624425" y="5979336"/>
                <a:ext cx="145419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Likely</a:t>
                </a:r>
                <a:endParaRPr lang="en-US" sz="1300" b="1" dirty="0"/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1299825" y="6010844"/>
                <a:ext cx="145419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Likely</a:t>
                </a:r>
                <a:endParaRPr lang="en-US" sz="1300" b="1" dirty="0"/>
              </a:p>
            </p:txBody>
          </p:sp>
        </p:grpSp>
        <p:grpSp>
          <p:nvGrpSpPr>
            <p:cNvPr id="126" name="Group 118"/>
            <p:cNvGrpSpPr/>
            <p:nvPr/>
          </p:nvGrpSpPr>
          <p:grpSpPr>
            <a:xfrm>
              <a:off x="1188720" y="6756576"/>
              <a:ext cx="7875270" cy="528146"/>
              <a:chOff x="1188720" y="6756576"/>
              <a:chExt cx="7875270" cy="528146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1817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5158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3214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39128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611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531241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6018079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6723748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7429418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8141970" y="6935908"/>
                <a:ext cx="41910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7639050" y="6756576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Important</a:t>
                </a:r>
                <a:endParaRPr lang="en-US" sz="1300" b="1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1188720" y="6788084"/>
                <a:ext cx="167640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Important</a:t>
                </a:r>
                <a:endParaRPr lang="en-US" sz="1300" b="1" dirty="0"/>
              </a:p>
            </p:txBody>
          </p:sp>
        </p:grpSp>
      </p:grpSp>
      <p:sp>
        <p:nvSpPr>
          <p:cNvPr id="163" name="Slide Number Placeholder 1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37160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/>
              <a:t>Please assume that all tires are both appropriate for your vehicle and are the same price.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181" t="30247" r="15329" b="22346"/>
          <a:stretch>
            <a:fillRect/>
          </a:stretch>
        </p:blipFill>
        <p:spPr bwMode="auto">
          <a:xfrm>
            <a:off x="432516" y="863958"/>
            <a:ext cx="2880360" cy="271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9262" t="30222" r="15409" b="22400"/>
          <a:stretch>
            <a:fillRect/>
          </a:stretch>
        </p:blipFill>
        <p:spPr bwMode="auto">
          <a:xfrm>
            <a:off x="3570776" y="876837"/>
            <a:ext cx="2880360" cy="271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19181" t="26296" r="15329" b="26296"/>
          <a:stretch>
            <a:fillRect/>
          </a:stretch>
        </p:blipFill>
        <p:spPr bwMode="auto">
          <a:xfrm>
            <a:off x="6709035" y="863958"/>
            <a:ext cx="2880360" cy="271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TextBox 117"/>
          <p:cNvSpPr txBox="1"/>
          <p:nvPr/>
        </p:nvSpPr>
        <p:spPr>
          <a:xfrm>
            <a:off x="838200" y="3657600"/>
            <a:ext cx="8214360" cy="330375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82059" indent="-382059">
              <a:buAutoNum type="arabicParenR"/>
            </a:pPr>
            <a:r>
              <a:rPr lang="en-US" sz="1300" dirty="0" smtClean="0"/>
              <a:t>Based on these ratings, please circle above which tire you would choose to purchase.</a:t>
            </a:r>
          </a:p>
          <a:p>
            <a:pPr marL="382059" indent="-382059">
              <a:buAutoNum type="arabicParenR"/>
            </a:pPr>
            <a:r>
              <a:rPr lang="en-US" sz="1300" dirty="0" smtClean="0"/>
              <a:t>In your own words, please explain why you selected the tire you did.</a:t>
            </a:r>
          </a:p>
          <a:p>
            <a:pPr marL="382059" indent="-382059">
              <a:buAutoNum type="arabicParenR"/>
            </a:pPr>
            <a:endParaRPr lang="en-US" sz="1300" dirty="0"/>
          </a:p>
          <a:p>
            <a:pPr marL="382059" indent="-382059">
              <a:buAutoNum type="arabicParenR"/>
            </a:pPr>
            <a:endParaRPr lang="en-US" sz="1300" dirty="0" smtClean="0"/>
          </a:p>
          <a:p>
            <a:pPr marL="382059" indent="-382059">
              <a:buAutoNum type="arabicParenR"/>
            </a:pPr>
            <a:endParaRPr lang="en-US" sz="1300" dirty="0" smtClean="0"/>
          </a:p>
          <a:p>
            <a:pPr marL="382059" indent="-382059">
              <a:buAutoNum type="arabicParenR"/>
            </a:pPr>
            <a:endParaRPr lang="en-US" sz="1300" dirty="0"/>
          </a:p>
          <a:p>
            <a:pPr marL="382059" indent="-382059">
              <a:buAutoNum type="arabicParenR"/>
            </a:pPr>
            <a:endParaRPr lang="en-US" sz="1300" dirty="0" smtClean="0"/>
          </a:p>
          <a:p>
            <a:pPr marL="382059" indent="-382059">
              <a:buAutoNum type="arabicParenR"/>
            </a:pPr>
            <a:r>
              <a:rPr lang="en-US" sz="1300" dirty="0" smtClean="0"/>
              <a:t>On a scale from 1 to 10, how helpful is this rating scale to your tire purchase decision?</a:t>
            </a:r>
          </a:p>
          <a:p>
            <a:pPr marL="382059" indent="-382059">
              <a:buAutoNum type="arabicParenR"/>
            </a:pPr>
            <a:endParaRPr lang="en-US" sz="1300" dirty="0"/>
          </a:p>
          <a:p>
            <a:pPr marL="382059" indent="-382059">
              <a:buAutoNum type="arabicParenR"/>
            </a:pPr>
            <a:endParaRPr lang="en-US" sz="1300" dirty="0" smtClean="0"/>
          </a:p>
          <a:p>
            <a:pPr marL="382059" indent="-382059">
              <a:buAutoNum type="arabicParenR"/>
            </a:pPr>
            <a:endParaRPr lang="en-US" sz="1300" dirty="0"/>
          </a:p>
          <a:p>
            <a:pPr marL="382059" indent="-382059">
              <a:buAutoNum type="arabicParenR"/>
            </a:pPr>
            <a:r>
              <a:rPr lang="en-US" sz="1300" dirty="0" smtClean="0"/>
              <a:t>On a scale from 1 to 10, how likely are you to look up this rating scale during your tire purchase decision?</a:t>
            </a:r>
          </a:p>
          <a:p>
            <a:pPr marL="382059" indent="-382059">
              <a:buAutoNum type="arabicParenR"/>
            </a:pPr>
            <a:endParaRPr lang="en-US" sz="1300" dirty="0"/>
          </a:p>
          <a:p>
            <a:pPr marL="382059" indent="-382059">
              <a:buAutoNum type="arabicParenR"/>
            </a:pPr>
            <a:endParaRPr lang="en-US" sz="1300" dirty="0" smtClean="0"/>
          </a:p>
          <a:p>
            <a:pPr marL="382059" indent="-382059">
              <a:buAutoNum type="arabicParenR"/>
            </a:pPr>
            <a:endParaRPr lang="en-US" sz="1300" dirty="0" smtClean="0"/>
          </a:p>
          <a:p>
            <a:pPr marL="382059" indent="-382059">
              <a:buAutoNum type="arabicParenR"/>
            </a:pPr>
            <a:r>
              <a:rPr lang="en-US" sz="1300" dirty="0" smtClean="0"/>
              <a:t>One a scale from 1 to 10, how important are these ratings to your tire purchase decision?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1341120" y="4348480"/>
            <a:ext cx="8046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341120" y="4636347"/>
            <a:ext cx="8046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341120" y="4924213"/>
            <a:ext cx="8046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1314450" y="5278121"/>
            <a:ext cx="7749540" cy="528146"/>
            <a:chOff x="1314450" y="5125721"/>
            <a:chExt cx="7749540" cy="528146"/>
          </a:xfrm>
        </p:grpSpPr>
        <p:sp>
          <p:nvSpPr>
            <p:cNvPr id="123" name="TextBox 122"/>
            <p:cNvSpPr txBox="1"/>
            <p:nvPr/>
          </p:nvSpPr>
          <p:spPr>
            <a:xfrm>
              <a:off x="1817370" y="5305053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515870" y="5305053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2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214370" y="5305053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3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912870" y="5305053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4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611370" y="5305053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5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312410" y="5305053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018079" y="5305053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</a:t>
              </a:r>
              <a:endParaRPr lang="en-US" sz="1600" b="1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723748" y="5305053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429418" y="5305053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141970" y="5305053"/>
              <a:ext cx="41910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</a:t>
              </a:r>
              <a:endParaRPr lang="en-US" sz="160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639050" y="5125721"/>
              <a:ext cx="142494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Very Helpful</a:t>
              </a:r>
              <a:endParaRPr lang="en-US" sz="1300" b="1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314450" y="5157229"/>
              <a:ext cx="142494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Not at all Helpful</a:t>
              </a:r>
              <a:endParaRPr lang="en-US" sz="1300" b="1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299825" y="6131736"/>
            <a:ext cx="7778791" cy="528146"/>
            <a:chOff x="1299825" y="5979336"/>
            <a:chExt cx="7778791" cy="528146"/>
          </a:xfrm>
        </p:grpSpPr>
        <p:sp>
          <p:nvSpPr>
            <p:cNvPr id="136" name="TextBox 135"/>
            <p:cNvSpPr txBox="1"/>
            <p:nvPr/>
          </p:nvSpPr>
          <p:spPr>
            <a:xfrm>
              <a:off x="1814789" y="6158668"/>
              <a:ext cx="256622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513289" y="6158668"/>
              <a:ext cx="256622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2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211789" y="6158668"/>
              <a:ext cx="256622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3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910289" y="6158668"/>
              <a:ext cx="256622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4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608789" y="6158668"/>
              <a:ext cx="256622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5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309829" y="6158668"/>
              <a:ext cx="256622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015498" y="6158668"/>
              <a:ext cx="256622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</a:t>
              </a:r>
              <a:endParaRPr lang="en-US" sz="1600" b="1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721167" y="6158668"/>
              <a:ext cx="256622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426837" y="6158668"/>
              <a:ext cx="256622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8137669" y="6158668"/>
              <a:ext cx="427703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</a:t>
              </a:r>
              <a:endParaRPr lang="en-US" sz="1600" b="1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624425" y="5979336"/>
              <a:ext cx="145419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Very Likely</a:t>
              </a:r>
              <a:endParaRPr lang="en-US" sz="1300" b="1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299825" y="6010844"/>
              <a:ext cx="145419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Not at all Likely</a:t>
              </a:r>
              <a:endParaRPr lang="en-US" sz="1300" b="1" dirty="0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188720" y="6908976"/>
            <a:ext cx="7875270" cy="528146"/>
            <a:chOff x="1188720" y="6756576"/>
            <a:chExt cx="7875270" cy="528146"/>
          </a:xfrm>
        </p:grpSpPr>
        <p:sp>
          <p:nvSpPr>
            <p:cNvPr id="149" name="TextBox 148"/>
            <p:cNvSpPr txBox="1"/>
            <p:nvPr/>
          </p:nvSpPr>
          <p:spPr>
            <a:xfrm>
              <a:off x="1817370" y="6935908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515870" y="6935908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2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214370" y="6935908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3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912870" y="6935908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4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611370" y="6935908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5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312410" y="6935908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018079" y="6935908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7</a:t>
              </a:r>
              <a:endParaRPr lang="en-US" sz="1600" b="1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723748" y="6935908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7429418" y="6935908"/>
              <a:ext cx="25146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8141970" y="6935908"/>
              <a:ext cx="41910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</a:t>
              </a:r>
              <a:endParaRPr lang="en-US" sz="1600" b="1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7639050" y="6756576"/>
              <a:ext cx="142494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Very Important</a:t>
              </a:r>
              <a:endParaRPr lang="en-US" sz="1300" b="1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188720" y="6788084"/>
              <a:ext cx="16764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Not at all Important</a:t>
              </a:r>
              <a:endParaRPr lang="en-US" sz="1300" b="1" dirty="0"/>
            </a:p>
          </p:txBody>
        </p:sp>
      </p:grpSp>
      <p:sp>
        <p:nvSpPr>
          <p:cNvPr id="161" name="Slide Number Placeholder 1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144780" y="735612"/>
            <a:ext cx="2598420" cy="2526707"/>
            <a:chOff x="144780" y="735612"/>
            <a:chExt cx="2598420" cy="2526707"/>
          </a:xfrm>
        </p:grpSpPr>
        <p:pic>
          <p:nvPicPr>
            <p:cNvPr id="4" name="Picture 3" descr="EnergyStar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970" y="735612"/>
              <a:ext cx="1844040" cy="189992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44780" y="2667000"/>
              <a:ext cx="2598420" cy="595319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algn="ctr"/>
              <a:r>
                <a:rPr lang="en-US" sz="1600" b="1" dirty="0" smtClean="0"/>
                <a:t>Tire 1 is marked with an </a:t>
              </a:r>
              <a:r>
                <a:rPr lang="en-US" sz="1600" b="1" dirty="0" err="1" smtClean="0"/>
                <a:t>EnergyStar</a:t>
              </a:r>
              <a:r>
                <a:rPr lang="en-US" sz="1600" b="1" dirty="0" smtClean="0"/>
                <a:t> label</a:t>
              </a:r>
              <a:endParaRPr lang="en-US" sz="1600" b="1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736080" y="1319318"/>
            <a:ext cx="3017520" cy="1997892"/>
            <a:chOff x="6736080" y="1319318"/>
            <a:chExt cx="3017520" cy="1997892"/>
          </a:xfrm>
        </p:grpSpPr>
        <p:sp>
          <p:nvSpPr>
            <p:cNvPr id="8" name="TextBox 7"/>
            <p:cNvSpPr txBox="1"/>
            <p:nvPr/>
          </p:nvSpPr>
          <p:spPr>
            <a:xfrm>
              <a:off x="6736080" y="2721891"/>
              <a:ext cx="3017520" cy="595319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algn="ctr"/>
              <a:r>
                <a:rPr lang="en-US" sz="1600" b="1" dirty="0" smtClean="0"/>
                <a:t>Tire 3 is not marked with an </a:t>
              </a:r>
              <a:r>
                <a:rPr lang="en-US" sz="1600" b="1" dirty="0" err="1" smtClean="0"/>
                <a:t>EnergyStar</a:t>
              </a:r>
              <a:r>
                <a:rPr lang="en-US" sz="1600" b="1" dirty="0" smtClean="0"/>
                <a:t> or </a:t>
              </a:r>
              <a:r>
                <a:rPr lang="en-US" sz="1600" b="1" dirty="0" err="1" smtClean="0"/>
                <a:t>SmartWay</a:t>
              </a:r>
              <a:r>
                <a:rPr lang="en-US" sz="1600" b="1" dirty="0" smtClean="0"/>
                <a:t> label</a:t>
              </a:r>
              <a:endParaRPr lang="en-US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36080" y="1319318"/>
              <a:ext cx="3017520" cy="732508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algn="ctr"/>
              <a:r>
                <a:rPr lang="en-US" sz="4000" b="1" dirty="0" smtClean="0"/>
                <a:t>TIRE 3</a:t>
              </a:r>
              <a:endParaRPr lang="en-US" sz="4000" b="1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353785" y="1302350"/>
            <a:ext cx="2771710" cy="1959969"/>
            <a:chOff x="3552890" y="1302350"/>
            <a:chExt cx="2771710" cy="1959969"/>
          </a:xfrm>
        </p:grpSpPr>
        <p:pic>
          <p:nvPicPr>
            <p:cNvPr id="68" name="Picture 67"/>
            <p:cNvPicPr/>
            <p:nvPr/>
          </p:nvPicPr>
          <p:blipFill>
            <a:blip r:embed="rId3" cstate="print"/>
            <a:srcRect r="45902"/>
            <a:stretch>
              <a:fillRect/>
            </a:stretch>
          </p:blipFill>
          <p:spPr bwMode="auto">
            <a:xfrm>
              <a:off x="3552890" y="1302350"/>
              <a:ext cx="2771710" cy="766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Box 68"/>
            <p:cNvSpPr txBox="1"/>
            <p:nvPr/>
          </p:nvSpPr>
          <p:spPr>
            <a:xfrm>
              <a:off x="3639535" y="2667000"/>
              <a:ext cx="2598420" cy="595319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algn="ctr"/>
              <a:r>
                <a:rPr lang="en-US" sz="1600" b="1" dirty="0" smtClean="0"/>
                <a:t>Tire 2 is marked with an </a:t>
              </a:r>
              <a:r>
                <a:rPr lang="en-US" sz="1600" b="1" dirty="0" err="1" smtClean="0"/>
                <a:t>SmartWay</a:t>
              </a:r>
              <a:r>
                <a:rPr lang="en-US" sz="1600" b="1" dirty="0" smtClean="0"/>
                <a:t> label</a:t>
              </a:r>
              <a:endParaRPr lang="en-US" sz="1600" b="1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28600" y="149705"/>
            <a:ext cx="96012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/>
              <a:t>Please assume that all tires are both appropriate for your vehicle and are the same price.</a:t>
            </a:r>
            <a:endParaRPr lang="en-US" b="1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838200" y="3505200"/>
            <a:ext cx="8549640" cy="3779522"/>
            <a:chOff x="838200" y="3505200"/>
            <a:chExt cx="8549640" cy="3779522"/>
          </a:xfrm>
        </p:grpSpPr>
        <p:sp>
          <p:nvSpPr>
            <p:cNvPr id="74" name="TextBox 73"/>
            <p:cNvSpPr txBox="1"/>
            <p:nvPr/>
          </p:nvSpPr>
          <p:spPr>
            <a:xfrm>
              <a:off x="838200" y="3505200"/>
              <a:ext cx="8214360" cy="3303753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marL="382059" indent="-382059">
                <a:buAutoNum type="arabicParenR"/>
              </a:pPr>
              <a:r>
                <a:rPr lang="en-US" sz="1300" dirty="0" smtClean="0"/>
                <a:t>Based on these ratings, please circle above which tire you would choose to purchase.</a:t>
              </a:r>
            </a:p>
            <a:p>
              <a:pPr marL="382059" indent="-382059">
                <a:buAutoNum type="arabicParenR"/>
              </a:pPr>
              <a:r>
                <a:rPr lang="en-US" sz="1300" dirty="0" smtClean="0"/>
                <a:t>In your own words, please explain why you selected the tire you did.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 a scale from 1 to 10, how helpful is this rating scale to your tire purchase decision?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 a scale from 1 to 10, how likely are you to look up this rating scale during your tire purchase decision?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One a scale from 1 to 10, how important are these ratings to your tire purchase decision?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341120" y="4196080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341120" y="4483947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341120" y="4771813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1314450" y="5125721"/>
              <a:ext cx="7749540" cy="528146"/>
              <a:chOff x="1314450" y="5125721"/>
              <a:chExt cx="7749540" cy="528146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1817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5158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214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9128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611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31241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018079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723748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429418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8141970" y="5305053"/>
                <a:ext cx="41910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639050" y="5125721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Helpful</a:t>
                </a:r>
                <a:endParaRPr lang="en-US" sz="1300" b="1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314450" y="5157229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Helpful</a:t>
                </a:r>
                <a:endParaRPr lang="en-US" sz="1300" b="1" dirty="0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1299825" y="5979336"/>
              <a:ext cx="7778791" cy="528146"/>
              <a:chOff x="1299825" y="5979336"/>
              <a:chExt cx="7778791" cy="528146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1814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25132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211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9102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608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30982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015498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721167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426837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137669" y="6158668"/>
                <a:ext cx="427703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7624425" y="5979336"/>
                <a:ext cx="145419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Likely</a:t>
                </a:r>
                <a:endParaRPr lang="en-US" sz="1300" b="1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299825" y="6010844"/>
                <a:ext cx="145419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Likely</a:t>
                </a:r>
                <a:endParaRPr lang="en-US" sz="1300" b="1" dirty="0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1188720" y="6756576"/>
              <a:ext cx="7875270" cy="528146"/>
              <a:chOff x="1188720" y="6756576"/>
              <a:chExt cx="7875270" cy="528146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1817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5158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214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39128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4611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531241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6018079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6723748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7429418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8141970" y="6935908"/>
                <a:ext cx="41910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639050" y="6756576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Important</a:t>
                </a:r>
                <a:endParaRPr lang="en-US" sz="1300" b="1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188720" y="6788084"/>
                <a:ext cx="167640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Important</a:t>
                </a:r>
                <a:endParaRPr lang="en-US" sz="1300" b="1" dirty="0"/>
              </a:p>
            </p:txBody>
          </p:sp>
        </p:grpSp>
      </p:grpSp>
      <p:sp>
        <p:nvSpPr>
          <p:cNvPr id="121" name="Slide Number Placeholder 1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228600" y="149705"/>
            <a:ext cx="96012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/>
              <a:t>Please assume that all tires are both appropriate for your vehicle and are the same price.</a:t>
            </a:r>
            <a:endParaRPr lang="en-US" b="1" dirty="0"/>
          </a:p>
        </p:txBody>
      </p:sp>
      <p:grpSp>
        <p:nvGrpSpPr>
          <p:cNvPr id="6" name="Group 119"/>
          <p:cNvGrpSpPr/>
          <p:nvPr/>
        </p:nvGrpSpPr>
        <p:grpSpPr>
          <a:xfrm>
            <a:off x="838200" y="3505200"/>
            <a:ext cx="8549640" cy="3779522"/>
            <a:chOff x="838200" y="3505200"/>
            <a:chExt cx="8549640" cy="3779522"/>
          </a:xfrm>
        </p:grpSpPr>
        <p:sp>
          <p:nvSpPr>
            <p:cNvPr id="74" name="TextBox 73"/>
            <p:cNvSpPr txBox="1"/>
            <p:nvPr/>
          </p:nvSpPr>
          <p:spPr>
            <a:xfrm>
              <a:off x="838200" y="3505200"/>
              <a:ext cx="8214360" cy="3303753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pPr marL="382059" indent="-382059">
                <a:buAutoNum type="arabicParenR"/>
              </a:pPr>
              <a:r>
                <a:rPr lang="en-US" sz="1300" dirty="0" smtClean="0"/>
                <a:t>Based on these ratings, please circle above which tire you would choose to purchase.</a:t>
              </a:r>
            </a:p>
            <a:p>
              <a:pPr marL="382059" indent="-382059">
                <a:buAutoNum type="arabicParenR"/>
              </a:pPr>
              <a:r>
                <a:rPr lang="en-US" sz="1300" dirty="0" smtClean="0"/>
                <a:t>In your own words, please explain why you selected the tire you did.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 a scale from 1 to 10, how helpful is this rating scale to your tire purchase decision?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 a scale from 1 to 10, how likely are you to look up this rating scale during your tire purchase decision?</a:t>
              </a:r>
            </a:p>
            <a:p>
              <a:pPr marL="382059" indent="-382059">
                <a:buAutoNum type="arabicParenR"/>
              </a:pPr>
              <a:endParaRPr lang="en-US" sz="1300" dirty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endParaRPr lang="en-US" sz="1300" dirty="0" smtClean="0"/>
            </a:p>
            <a:p>
              <a:pPr marL="382059" indent="-382059">
                <a:buAutoNum type="arabicParenR"/>
              </a:pPr>
              <a:r>
                <a:rPr lang="en-US" sz="1300" dirty="0" smtClean="0"/>
                <a:t>One a scale from 1 to 10, how important are these ratings to your tire purchase decision?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341120" y="4196080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341120" y="4483947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341120" y="4771813"/>
              <a:ext cx="80467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116"/>
            <p:cNvGrpSpPr/>
            <p:nvPr/>
          </p:nvGrpSpPr>
          <p:grpSpPr>
            <a:xfrm>
              <a:off x="1314450" y="5125721"/>
              <a:ext cx="7749540" cy="528146"/>
              <a:chOff x="1314450" y="5125721"/>
              <a:chExt cx="7749540" cy="528146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1817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5158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214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9128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61137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312410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018079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723748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429418" y="5305053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8141970" y="5305053"/>
                <a:ext cx="41910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639050" y="5125721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Helpful</a:t>
                </a:r>
                <a:endParaRPr lang="en-US" sz="1300" b="1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314450" y="5157229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Helpful</a:t>
                </a:r>
                <a:endParaRPr lang="en-US" sz="1300" b="1" dirty="0"/>
              </a:p>
            </p:txBody>
          </p:sp>
        </p:grpSp>
        <p:grpSp>
          <p:nvGrpSpPr>
            <p:cNvPr id="11" name="Group 117"/>
            <p:cNvGrpSpPr/>
            <p:nvPr/>
          </p:nvGrpSpPr>
          <p:grpSpPr>
            <a:xfrm>
              <a:off x="1299825" y="5979336"/>
              <a:ext cx="7778791" cy="528146"/>
              <a:chOff x="1299825" y="5979336"/>
              <a:chExt cx="7778791" cy="528146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1814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25132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211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9102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60878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309829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015498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721167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426837" y="6158668"/>
                <a:ext cx="256622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137669" y="6158668"/>
                <a:ext cx="427703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7624425" y="5979336"/>
                <a:ext cx="145419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Likely</a:t>
                </a:r>
                <a:endParaRPr lang="en-US" sz="1300" b="1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299825" y="6010844"/>
                <a:ext cx="145419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Likely</a:t>
                </a:r>
                <a:endParaRPr lang="en-US" sz="1300" b="1" dirty="0"/>
              </a:p>
            </p:txBody>
          </p:sp>
        </p:grpSp>
        <p:grpSp>
          <p:nvGrpSpPr>
            <p:cNvPr id="12" name="Group 118"/>
            <p:cNvGrpSpPr/>
            <p:nvPr/>
          </p:nvGrpSpPr>
          <p:grpSpPr>
            <a:xfrm>
              <a:off x="1188720" y="6756576"/>
              <a:ext cx="7875270" cy="528146"/>
              <a:chOff x="1188720" y="6756576"/>
              <a:chExt cx="7875270" cy="528146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1817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5158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214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39128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461137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5312410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6018079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6723748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7429418" y="6935908"/>
                <a:ext cx="25146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8141970" y="6935908"/>
                <a:ext cx="419100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10</a:t>
                </a:r>
                <a:endParaRPr lang="en-US" sz="1600" b="1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639050" y="6756576"/>
                <a:ext cx="14249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Very Important</a:t>
                </a:r>
                <a:endParaRPr lang="en-US" sz="1300" b="1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188720" y="6788084"/>
                <a:ext cx="167640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Not at all Important</a:t>
                </a:r>
                <a:endParaRPr lang="en-US" sz="1300" b="1" dirty="0"/>
              </a:p>
            </p:txBody>
          </p:sp>
        </p:grpSp>
      </p:grpSp>
      <p:sp>
        <p:nvSpPr>
          <p:cNvPr id="121" name="Slide Number Placeholder 1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946" y="685800"/>
            <a:ext cx="266828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6173" y="685800"/>
            <a:ext cx="266828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Additional Handouts for Group Discussion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88E-1F4C-4EF6-AE36-70B93198378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9181" t="30247" r="15329" b="22345"/>
          <a:stretch>
            <a:fillRect/>
          </a:stretch>
        </p:blipFill>
        <p:spPr bwMode="auto">
          <a:xfrm>
            <a:off x="1020249" y="876300"/>
            <a:ext cx="34004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19181" t="29259" r="15329" b="23333"/>
          <a:stretch>
            <a:fillRect/>
          </a:stretch>
        </p:blipFill>
        <p:spPr bwMode="auto">
          <a:xfrm>
            <a:off x="5628738" y="876300"/>
            <a:ext cx="34004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 l="19262" t="28272" r="15249" b="24321"/>
          <a:stretch>
            <a:fillRect/>
          </a:stretch>
        </p:blipFill>
        <p:spPr bwMode="auto">
          <a:xfrm>
            <a:off x="3327042" y="4267200"/>
            <a:ext cx="34004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381000"/>
            <a:ext cx="100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Sample of Label with an Overall Score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1008</Words>
  <Application>Microsoft Office PowerPoint</Application>
  <PresentationFormat>Custom</PresentationFormat>
  <Paragraphs>334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Tire Purchase Discussion</vt:lpstr>
      <vt:lpstr>Slide 2</vt:lpstr>
      <vt:lpstr>Slide 3</vt:lpstr>
      <vt:lpstr>Slide 4</vt:lpstr>
      <vt:lpstr>Slide 5</vt:lpstr>
      <vt:lpstr>Slide 6</vt:lpstr>
      <vt:lpstr>Slide 7</vt:lpstr>
      <vt:lpstr>Additional Handouts for Group Discussion</vt:lpstr>
      <vt:lpstr>Slide 9</vt:lpstr>
    </vt:vector>
  </TitlesOfParts>
  <Company>Edelman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Tire Purchase Discussion</dc:title>
  <dc:creator>Edelman</dc:creator>
  <cp:lastModifiedBy>Ellen Rienzi</cp:lastModifiedBy>
  <cp:revision>54</cp:revision>
  <dcterms:created xsi:type="dcterms:W3CDTF">2010-09-10T20:58:08Z</dcterms:created>
  <dcterms:modified xsi:type="dcterms:W3CDTF">2011-03-23T20:12:58Z</dcterms:modified>
</cp:coreProperties>
</file>