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308" r:id="rId2"/>
    <p:sldId id="296" r:id="rId3"/>
    <p:sldId id="309" r:id="rId4"/>
    <p:sldId id="315" r:id="rId5"/>
    <p:sldId id="304" r:id="rId6"/>
    <p:sldId id="300" r:id="rId7"/>
    <p:sldId id="301" r:id="rId8"/>
    <p:sldId id="311" r:id="rId9"/>
    <p:sldId id="277" r:id="rId10"/>
    <p:sldId id="307" r:id="rId11"/>
    <p:sldId id="305" r:id="rId12"/>
    <p:sldId id="310" r:id="rId13"/>
    <p:sldId id="313" r:id="rId14"/>
    <p:sldId id="312" r:id="rId15"/>
    <p:sldId id="314" r:id="rId16"/>
    <p:sldId id="316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5E1E5"/>
    <a:srgbClr val="60C858"/>
    <a:srgbClr val="58E268"/>
    <a:srgbClr val="3399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>
        <p:scale>
          <a:sx n="70" d="100"/>
          <a:sy n="70" d="100"/>
        </p:scale>
        <p:origin x="42" y="1134"/>
      </p:cViewPr>
      <p:guideLst>
        <p:guide orient="horz" pos="1152"/>
        <p:guide pos="55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26T14:54:51.890" idx="9">
    <p:pos x="5314" y="3681"/>
    <p:text>The page number alignment for 10+ is different from through #9.  Should be consistently placed.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DA2E303-FDEF-4901-A754-4A8480337850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6755C765-7E0A-414A-A087-FFD451578C4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1059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949290C-BEA4-41CB-BF68-F62A323E4C96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63AE699-31D8-4679-B826-338B8E657D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451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dirty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4085E4-A01A-445E-BE69-49B8405247E5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l003544 PP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33600" y="4191000"/>
            <a:ext cx="6324600" cy="1470025"/>
          </a:xfrm>
        </p:spPr>
        <p:txBody>
          <a:bodyPr anchor="t"/>
          <a:lstStyle>
            <a:lvl1pPr>
              <a:lnSpc>
                <a:spcPct val="135000"/>
              </a:lnSpc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57188"/>
            <a:ext cx="2000250" cy="5616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7188"/>
            <a:ext cx="5848350" cy="5616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072B76-2045-42BD-BC57-9D99AA149B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39243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676400"/>
            <a:ext cx="39243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hl003544 PPT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7188"/>
            <a:ext cx="8001000" cy="4048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001000" cy="4297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F8D97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F8D97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F8D97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F8D97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F8D97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F8D97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F8D97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F8D97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F8D97"/>
          </a:solidFill>
          <a:latin typeface="Gill Sans M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ct val="0"/>
        </a:spcBef>
        <a:spcAft>
          <a:spcPct val="100000"/>
        </a:spcAft>
        <a:buBlip>
          <a:blip r:embed="rId15"/>
        </a:buBlip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ct val="0"/>
        </a:spcBef>
        <a:spcAft>
          <a:spcPct val="10000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34950" algn="l" rtl="0" eaLnBrk="1" fontAlgn="base" hangingPunct="1">
        <a:lnSpc>
          <a:spcPct val="90000"/>
        </a:lnSpc>
        <a:spcBef>
          <a:spcPct val="0"/>
        </a:spcBef>
        <a:spcAft>
          <a:spcPct val="100000"/>
        </a:spcAft>
        <a:buChar char="–"/>
        <a:defRPr sz="2200">
          <a:solidFill>
            <a:schemeClr val="tx1"/>
          </a:solidFill>
          <a:latin typeface="+mn-lt"/>
        </a:defRPr>
      </a:lvl3pPr>
      <a:lvl4pPr marL="1543050" indent="-171450" algn="l" rtl="0" eaLnBrk="1" fontAlgn="base" hangingPunct="1">
        <a:lnSpc>
          <a:spcPct val="90000"/>
        </a:lnSpc>
        <a:spcBef>
          <a:spcPct val="0"/>
        </a:spcBef>
        <a:spcAft>
          <a:spcPct val="100000"/>
        </a:spcAft>
        <a:buChar char="–"/>
        <a:defRPr sz="2200">
          <a:solidFill>
            <a:schemeClr val="tx1"/>
          </a:solidFill>
          <a:latin typeface="+mn-lt"/>
        </a:defRPr>
      </a:lvl4pPr>
      <a:lvl5pPr marL="1828800" indent="-171450" algn="l" rtl="0" eaLnBrk="1" fontAlgn="base" hangingPunct="1">
        <a:lnSpc>
          <a:spcPct val="90000"/>
        </a:lnSpc>
        <a:spcBef>
          <a:spcPct val="0"/>
        </a:spcBef>
        <a:spcAft>
          <a:spcPct val="100000"/>
        </a:spcAft>
        <a:buChar char="»"/>
        <a:defRPr sz="2200">
          <a:solidFill>
            <a:schemeClr val="tx1"/>
          </a:solidFill>
          <a:latin typeface="+mn-lt"/>
        </a:defRPr>
      </a:lvl5pPr>
      <a:lvl6pPr marL="2286000" indent="-171450" algn="l" rtl="0" eaLnBrk="1" fontAlgn="base" hangingPunct="1">
        <a:lnSpc>
          <a:spcPct val="90000"/>
        </a:lnSpc>
        <a:spcBef>
          <a:spcPct val="0"/>
        </a:spcBef>
        <a:spcAft>
          <a:spcPct val="100000"/>
        </a:spcAft>
        <a:buChar char="»"/>
        <a:defRPr sz="2200">
          <a:solidFill>
            <a:schemeClr val="tx1"/>
          </a:solidFill>
          <a:latin typeface="+mn-lt"/>
        </a:defRPr>
      </a:lvl6pPr>
      <a:lvl7pPr marL="2743200" indent="-171450" algn="l" rtl="0" eaLnBrk="1" fontAlgn="base" hangingPunct="1">
        <a:lnSpc>
          <a:spcPct val="90000"/>
        </a:lnSpc>
        <a:spcBef>
          <a:spcPct val="0"/>
        </a:spcBef>
        <a:spcAft>
          <a:spcPct val="100000"/>
        </a:spcAft>
        <a:buChar char="»"/>
        <a:defRPr sz="2200">
          <a:solidFill>
            <a:schemeClr val="tx1"/>
          </a:solidFill>
          <a:latin typeface="+mn-lt"/>
        </a:defRPr>
      </a:lvl7pPr>
      <a:lvl8pPr marL="3200400" indent="-171450" algn="l" rtl="0" eaLnBrk="1" fontAlgn="base" hangingPunct="1">
        <a:lnSpc>
          <a:spcPct val="90000"/>
        </a:lnSpc>
        <a:spcBef>
          <a:spcPct val="0"/>
        </a:spcBef>
        <a:spcAft>
          <a:spcPct val="100000"/>
        </a:spcAft>
        <a:buChar char="»"/>
        <a:defRPr sz="2200">
          <a:solidFill>
            <a:schemeClr val="tx1"/>
          </a:solidFill>
          <a:latin typeface="+mn-lt"/>
        </a:defRPr>
      </a:lvl8pPr>
      <a:lvl9pPr marL="3657600" indent="-171450" algn="l" rtl="0" eaLnBrk="1" fontAlgn="base" hangingPunct="1">
        <a:lnSpc>
          <a:spcPct val="90000"/>
        </a:lnSpc>
        <a:spcBef>
          <a:spcPct val="0"/>
        </a:spcBef>
        <a:spcAft>
          <a:spcPct val="10000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it.gov/patients-families/protecting-your-privacy-security" TargetMode="External"/><Relationship Id="rId2" Type="http://schemas.openxmlformats.org/officeDocument/2006/relationships/hyperlink" Target="http://healthit.hhs.gov/portal/server.pt/community/healthit_hhs_gov__regulations_and_guidance/149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hs.gov/ocr/privacy/hipaa/understanding/coveredentities/nprmhitech.pdf" TargetMode="External"/><Relationship Id="rId5" Type="http://schemas.openxmlformats.org/officeDocument/2006/relationships/hyperlink" Target="http://www.hhs.gov/ocr/privacy/hipaa/administrative/enforcementrule/hitechenforcementifr.html" TargetMode="External"/><Relationship Id="rId4" Type="http://schemas.openxmlformats.org/officeDocument/2006/relationships/hyperlink" Target="http://www.hhs.gov/ocr/privacy/hipaa/understanding/consumers/index.html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ehealth.org/images/files/File_Repository16/heal5/PrivSec_PPs_V2.pdf" TargetMode="External"/><Relationship Id="rId2" Type="http://schemas.openxmlformats.org/officeDocument/2006/relationships/hyperlink" Target="http://www.health.ny.gov/technology/statewide_policy_guidance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nyhealthelink.com/files/HEALTHeLINK_Policies_09-16-11_v1.pdf" TargetMode="External"/><Relationship Id="rId4" Type="http://schemas.openxmlformats.org/officeDocument/2006/relationships/hyperlink" Target="http://wnyhealthelink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28600" y="1066800"/>
            <a:ext cx="8763000" cy="2971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 smtClean="0">
                <a:solidFill>
                  <a:srgbClr val="4F8D97"/>
                </a:solidFill>
                <a:latin typeface="+mj-lt"/>
                <a:ea typeface="+mj-ea"/>
                <a:cs typeface="+mj-cs"/>
              </a:rPr>
              <a:t>Consent Focus Group: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200" b="1" kern="0" dirty="0">
              <a:solidFill>
                <a:srgbClr val="4F8D97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 smtClean="0">
                <a:solidFill>
                  <a:srgbClr val="4F8D97"/>
                </a:solidFill>
                <a:latin typeface="+mj-lt"/>
                <a:ea typeface="+mj-ea"/>
                <a:cs typeface="+mj-cs"/>
              </a:rPr>
              <a:t>Understanding What Factors </a:t>
            </a:r>
            <a:br>
              <a:rPr lang="en-US" sz="3200" b="1" kern="0" dirty="0" smtClean="0">
                <a:solidFill>
                  <a:srgbClr val="4F8D97"/>
                </a:solidFill>
                <a:latin typeface="+mj-lt"/>
                <a:ea typeface="+mj-ea"/>
                <a:cs typeface="+mj-cs"/>
              </a:rPr>
            </a:br>
            <a:r>
              <a:rPr lang="en-US" sz="3200" b="1" kern="0" dirty="0" smtClean="0">
                <a:solidFill>
                  <a:srgbClr val="4F8D97"/>
                </a:solidFill>
                <a:latin typeface="+mj-lt"/>
                <a:ea typeface="+mj-ea"/>
                <a:cs typeface="+mj-cs"/>
              </a:rPr>
              <a:t>Are Most Important</a:t>
            </a:r>
            <a:br>
              <a:rPr lang="en-US" sz="3200" b="1" kern="0" dirty="0" smtClean="0">
                <a:solidFill>
                  <a:srgbClr val="4F8D97"/>
                </a:solidFill>
                <a:latin typeface="+mj-lt"/>
                <a:ea typeface="+mj-ea"/>
                <a:cs typeface="+mj-cs"/>
              </a:rPr>
            </a:br>
            <a:r>
              <a:rPr lang="en-US" sz="3200" b="1" kern="0" dirty="0" smtClean="0">
                <a:solidFill>
                  <a:srgbClr val="4F8D97"/>
                </a:solidFill>
                <a:latin typeface="+mj-lt"/>
                <a:ea typeface="+mj-ea"/>
                <a:cs typeface="+mj-cs"/>
              </a:rPr>
              <a:t>To Make </a:t>
            </a:r>
            <a:r>
              <a:rPr lang="en-US" sz="3200" b="1" u="sng" kern="0" dirty="0" smtClean="0">
                <a:solidFill>
                  <a:srgbClr val="4F8D97"/>
                </a:solidFill>
                <a:latin typeface="+mj-lt"/>
                <a:ea typeface="+mj-ea"/>
                <a:cs typeface="+mj-cs"/>
              </a:rPr>
              <a:t>Informed Consent Decisions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200" b="1" kern="0" dirty="0" smtClean="0">
              <a:solidFill>
                <a:srgbClr val="4F8D97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200" b="1" kern="0" dirty="0" smtClean="0">
              <a:solidFill>
                <a:srgbClr val="4F8D97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200" b="1" kern="0" dirty="0" smtClean="0">
              <a:solidFill>
                <a:srgbClr val="4F8D97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4F8D9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810000"/>
            <a:ext cx="8001000" cy="14017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algn="ctr" fontAlgn="base">
              <a:lnSpc>
                <a:spcPct val="90000"/>
              </a:lnSpc>
              <a:spcBef>
                <a:spcPct val="0"/>
              </a:spcBef>
              <a:spcAft>
                <a:spcPct val="100000"/>
              </a:spcAf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APP Design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Team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2012 Patient Focus Groups</a:t>
            </a:r>
            <a:b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</a:b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Supporting U.S. Department 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of Health and Human Services</a:t>
            </a:r>
            <a:b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</a:b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eConsent Trials Contract # </a:t>
            </a:r>
            <a:r>
              <a:rPr lang="en-US" sz="2000" kern="0" dirty="0" smtClean="0"/>
              <a:t>HHSP23320110023WC</a:t>
            </a:r>
          </a:p>
          <a:p>
            <a:pPr lvl="0" algn="ctr" fontAlgn="base">
              <a:lnSpc>
                <a:spcPct val="90000"/>
              </a:lnSpc>
              <a:spcBef>
                <a:spcPct val="0"/>
              </a:spcBef>
              <a:spcAft>
                <a:spcPct val="100000"/>
              </a:spcAft>
              <a:defRPr/>
            </a:pPr>
            <a:r>
              <a:rPr lang="en-US" sz="2000" kern="0" dirty="0" smtClean="0"/>
              <a:t>OMB Approval: XXXXXXXXX</a:t>
            </a:r>
            <a:r>
              <a:rPr lang="en-US" sz="2800" kern="0" dirty="0"/>
              <a:t/>
            </a:r>
            <a:br>
              <a:rPr lang="en-US" sz="2800" kern="0" dirty="0"/>
            </a:b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01000" cy="404812"/>
          </a:xfrm>
        </p:spPr>
        <p:txBody>
          <a:bodyPr/>
          <a:lstStyle/>
          <a:p>
            <a:pPr algn="ctr"/>
            <a:r>
              <a:rPr lang="en-US" sz="3200" dirty="0" smtClean="0"/>
              <a:t>What are My Health Care Information Sharing Consent Options?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01000" cy="480060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b="1" dirty="0" smtClean="0"/>
              <a:t>Yes</a:t>
            </a:r>
            <a:r>
              <a:rPr lang="en-US" sz="2000" dirty="0" smtClean="0"/>
              <a:t>:  I give consent for all Participants who are </a:t>
            </a:r>
            <a:r>
              <a:rPr lang="en-US" sz="2000" u="sng" dirty="0" smtClean="0"/>
              <a:t>involved in my care</a:t>
            </a:r>
            <a:r>
              <a:rPr lang="en-US" sz="2000" dirty="0" smtClean="0"/>
              <a:t> to access </a:t>
            </a:r>
            <a:r>
              <a:rPr lang="en-US" sz="2000" u="sng" dirty="0" smtClean="0"/>
              <a:t>ALL</a:t>
            </a:r>
            <a:r>
              <a:rPr lang="en-US" sz="2000" dirty="0" smtClean="0"/>
              <a:t> of my electronic health information through HEALTHeLINK.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endParaRPr lang="en-US" sz="2000" dirty="0" smtClean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b="1" dirty="0" smtClean="0"/>
              <a:t>Yes/Except</a:t>
            </a:r>
            <a:r>
              <a:rPr lang="en-US" sz="2000" dirty="0"/>
              <a:t>:  I give consent for all Participants who are </a:t>
            </a:r>
            <a:r>
              <a:rPr lang="en-US" sz="2000" u="sng" dirty="0"/>
              <a:t>involved in my care</a:t>
            </a:r>
            <a:r>
              <a:rPr lang="en-US" sz="2000" dirty="0"/>
              <a:t> to access ALL of my electronic health information through </a:t>
            </a:r>
            <a:r>
              <a:rPr lang="en-US" sz="2000" dirty="0" smtClean="0"/>
              <a:t>HEALTHeLINK </a:t>
            </a:r>
            <a:r>
              <a:rPr lang="en-US" sz="2000" u="sng" dirty="0"/>
              <a:t>EXCEPT</a:t>
            </a:r>
            <a:r>
              <a:rPr lang="en-US" sz="2000" dirty="0" smtClean="0"/>
              <a:t> the following Participants (Participants Name/Address to be listed by patient).</a:t>
            </a:r>
            <a:endParaRPr lang="en-US" sz="2000" dirty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endParaRPr lang="en-US" sz="2000" dirty="0" smtClean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b="1" dirty="0" smtClean="0"/>
              <a:t>No/Except</a:t>
            </a:r>
            <a:r>
              <a:rPr lang="en-US" sz="2000" dirty="0" smtClean="0"/>
              <a:t>: I deny consent for </a:t>
            </a:r>
            <a:r>
              <a:rPr lang="en-US" sz="2000" dirty="0"/>
              <a:t>all Participants who are </a:t>
            </a:r>
            <a:r>
              <a:rPr lang="en-US" sz="2000" u="sng" dirty="0"/>
              <a:t>involved in my care</a:t>
            </a:r>
            <a:r>
              <a:rPr lang="en-US" sz="2000" dirty="0"/>
              <a:t> to </a:t>
            </a:r>
            <a:r>
              <a:rPr lang="en-US" sz="2000" dirty="0" smtClean="0"/>
              <a:t>access my electronic health information through HEALTHeLINK for any purpose, </a:t>
            </a:r>
            <a:r>
              <a:rPr lang="en-US" sz="2000" u="sng" dirty="0" smtClean="0"/>
              <a:t>EXCEPT</a:t>
            </a:r>
            <a:r>
              <a:rPr lang="en-US" sz="2000" dirty="0" smtClean="0"/>
              <a:t> </a:t>
            </a:r>
            <a:r>
              <a:rPr lang="en-US" sz="2000" i="1" dirty="0" smtClean="0"/>
              <a:t>in a medical emergency</a:t>
            </a:r>
            <a:r>
              <a:rPr lang="en-US" sz="2000" dirty="0" smtClean="0"/>
              <a:t>.</a:t>
            </a:r>
            <a:endParaRPr lang="en-US" sz="2000" u="sng" dirty="0" smtClean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endParaRPr lang="en-US" sz="2000" dirty="0" smtClean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b="1" dirty="0"/>
              <a:t>No/Never</a:t>
            </a:r>
            <a:r>
              <a:rPr lang="en-US" sz="2000" dirty="0" smtClean="0"/>
              <a:t>:  I </a:t>
            </a:r>
            <a:r>
              <a:rPr lang="en-US" sz="2000" dirty="0"/>
              <a:t>deny consent for all Participants who are </a:t>
            </a:r>
            <a:r>
              <a:rPr lang="en-US" sz="2000" u="sng" dirty="0"/>
              <a:t>involved in my care</a:t>
            </a:r>
            <a:r>
              <a:rPr lang="en-US" sz="2000" dirty="0"/>
              <a:t> to access my electronic health information through HEALTHeLINK for any purpose, </a:t>
            </a:r>
            <a:r>
              <a:rPr lang="en-US" sz="2000" u="sng" dirty="0" smtClean="0"/>
              <a:t>INCLUDING</a:t>
            </a:r>
            <a:r>
              <a:rPr lang="en-US" sz="2000" dirty="0" smtClean="0"/>
              <a:t> </a:t>
            </a:r>
            <a:r>
              <a:rPr lang="en-US" sz="2000" i="1" dirty="0"/>
              <a:t>in a medical emergency</a:t>
            </a:r>
            <a:r>
              <a:rPr lang="en-US" sz="2000" dirty="0"/>
              <a:t>.</a:t>
            </a:r>
            <a:endParaRPr lang="en-US" sz="2000" u="sng" dirty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endParaRPr lang="en-US" sz="2000" dirty="0" smtClean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F40848-7123-432B-8056-0F5BB6459132}" type="slidenum">
              <a:rPr lang="en-US">
                <a:cs typeface="Arial" charset="0"/>
              </a:rPr>
              <a:pPr algn="r"/>
              <a:t>10</a:t>
            </a:fld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525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57188"/>
            <a:ext cx="8001000" cy="404812"/>
          </a:xfrm>
        </p:spPr>
        <p:txBody>
          <a:bodyPr/>
          <a:lstStyle/>
          <a:p>
            <a:pPr algn="ctr"/>
            <a:r>
              <a:rPr lang="en-US" sz="3200" dirty="0" smtClean="0"/>
              <a:t>Focus Group Discussion</a:t>
            </a:r>
            <a:endParaRPr lang="en-US" sz="3200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7010400" y="64008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F40848-7123-432B-8056-0F5BB6459132}" type="slidenum">
              <a:rPr lang="en-US">
                <a:cs typeface="Arial" charset="0"/>
              </a:rPr>
              <a:pPr algn="r"/>
              <a:t>11</a:t>
            </a:fld>
            <a:endParaRPr lang="en-US" dirty="0"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828800"/>
            <a:ext cx="4693587" cy="3123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43200" y="51054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Placeholder graphic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123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85788"/>
            <a:ext cx="8001000" cy="404812"/>
          </a:xfrm>
        </p:spPr>
        <p:txBody>
          <a:bodyPr/>
          <a:lstStyle/>
          <a:p>
            <a:pPr algn="ctr"/>
            <a:r>
              <a:rPr lang="en-US" sz="4400" dirty="0" smtClean="0"/>
              <a:t>THANK YOU </a:t>
            </a:r>
            <a:br>
              <a:rPr lang="en-US" sz="4400" dirty="0" smtClean="0"/>
            </a:br>
            <a:r>
              <a:rPr lang="en-US" sz="4400" dirty="0" smtClean="0"/>
              <a:t>FOR YOUR TIME!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8001000" cy="3763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 smtClean="0"/>
              <a:t>Your support </a:t>
            </a:r>
            <a:r>
              <a:rPr lang="en-US" sz="3200" i="1" dirty="0" smtClean="0"/>
              <a:t>TODAY </a:t>
            </a:r>
            <a:r>
              <a:rPr lang="en-US" sz="3200" dirty="0" smtClean="0"/>
              <a:t>will help us build</a:t>
            </a:r>
            <a:br>
              <a:rPr lang="en-US" sz="3200" dirty="0" smtClean="0"/>
            </a:br>
            <a:r>
              <a:rPr lang="en-US" sz="3200" u="sng" dirty="0" smtClean="0"/>
              <a:t>better educational material and technology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to enable informed consent decisions </a:t>
            </a:r>
            <a:br>
              <a:rPr lang="en-US" sz="3200" dirty="0" smtClean="0"/>
            </a:br>
            <a:r>
              <a:rPr lang="en-US" sz="3200" i="1" dirty="0" smtClean="0"/>
              <a:t>TOMORROW</a:t>
            </a:r>
          </a:p>
        </p:txBody>
      </p:sp>
      <p:sp>
        <p:nvSpPr>
          <p:cNvPr id="28674" name="AutoShape 2" descr="data:image/jpeg;base64,/9j/4AAQSkZJRgABAQAAAQABAAD/2wBDAAkGBwgHBgkIBwgKCgkLDRYPDQwMDRsUFRAWIB0iIiAdHx8kKDQsJCYxJx8fLT0tMTU3Ojo6Iys/RD84QzQ5Ojf/2wBDAQoKCg0MDRoPDxo3JR8lNzc3Nzc3Nzc3Nzc3Nzc3Nzc3Nzc3Nzc3Nzc3Nzc3Nzc3Nzc3Nzc3Nzc3Nzc3Nzc3Nzf/wAARCACMAIwDASIAAhEBAxEB/8QAHAAAAgMBAQEBAAAAAAAAAAAAAAYEBQcDAgEI/8QAORAAAgEDAgMGBAQFAwUAAAAAAQIDAAQRBSEGEjETIkFRYXEHgZGhFCMywUJScrHwYoLRFZKy0uH/xAAaAQEAAwEBAQAAAAAAAAAAAAAAAQIDBAUG/8QAJBEAAgMAAgICAQUAAAAAAAAAAAECAxEEMRIhIkEFEzJRcYH/2gAMAwEAAhEDEQA/ANwooooAooooAooooArnPNHbxNLM4SNBlmJwAK6Vk3HGtS65rcOm2haS2j5h2StgSMOpOOoGfln1rOyagtNK63ZLET+IviYwE1rw3ZiW5VuVbm6wIPcYOWPpVbpnF3F8ozfPaqM7GNOXPyKnb51DsuFI7eMlZW7djlmUnlXyAHgB0qctlq1rEyw3oVfSME1wy5enpLg4hp0TjVJR2esRG3I2/EAYjY+3UGmqzvba+hE1nPHPGTjnjYMM1iN7aakcvdYumB7pdjt7CodhxBd8NapHqFirRlgFubNz3ZlHl6jfcfcVrVyk3hhdwpRWn6BoqHpOo2+q6dBfWj80M6B1z1HofUdDUyu1HB0FFFFAFfK+0VDAUUUVICiiigCiiigKPjDUn0vRZZYWCzSMsSMT05jufkMn5VnOn2/Z6pJNKgDCMJGMdAdzj54+lX/xc7WePR7RCyRtctIzDoeVSAD/AN31AqosiZ7hCABhevl5Vw8tno8FLRhso1/i8a6XSpjAFR7S4hbpMhI22apPcJyWBHvXEusO975aU12oAalDiCMGJJCoLQyK6n2O4+YyKc75ogxAYDO+5pU1RvzU7Re4xzVI+prDWT2D0cvg6Wg03VbAH8iG9MkAz0R1Bx6d4NtWhVlfwgn7PUtTtw3Ms6CZR/KVJBH3H3rVK9ut7E+etWTYUUUVczCiiigCiiigCiiigCiiigM3+KlxOLiO3AxD+EeRXBwVfmwfqPpS7brO+mx9k7B2XmYKNz6Cnv4iaSNSs7Z+UZjkwT6dd/Tak3QGVXWNnbAHKufKvL5Ump4z2uHGLrUl2Luq6fqsjIyx2Fpg5VkuHMrn1OQPtV7JLqFnwpNJPKJL5CeUjofKmLULmwtmUzCD8TL3Y8KOZqrNYjA0QNzZLNnA8aym9zEdEF/Jnk9pxDJyXc5uJFkzvHKoCfI9f86VY9tcS6XIs2BIiEq3kabdIgtbuzEhywUYIVjjPqKp9ZijWbs1VVVsggDwxUOxNr0SoNb7Lj4OODqM8oBzNb5I/l3GTWuVmfwWsJm0+71a4TkEjmC3wMBo1OSw9yftWlgV6tK+Hs8PkYrGkfaKKK1MAooooAooooAooooAooooCLqVot9aSW7My83Rh1U+BrGNXjnsdVu7eA5aBnHlzYNbhWR8aAWHGkxJ7k6o526ZGD9x964uZBOKkej+Osam4/Qq6DqdmZbhtVuGW/uFO0iHaPHRdum2T7VX3ouAyx2uswSWoPdPbd8Y86buxNmkE6yNFIqFVliVSyA9ccwI8Bsdtq8anrUlxGI/xlvMcYDS2C8/QjqDjxPhWEXFrvD0Zfqb6W/6LdvrP/SZY1imEnad10U5yfOrG3S51q8FtZJ2k8oPIucb4J6n51DsdOtrW5mvpEU5LOzYxzMfLyFPXwl0zt7u61eRe4n5UXuep+n96pGuM7FFFbbpVVuUuzRdHsl07S7WzQACCJUwOmQN/vUyiivWSxYeA3r1hRRRUkBRRRQBRRRQBRRRQBRRVbcvLeXJtYXKRqPzHHX2FASJLyJZ1hVgzHJbB2QDqTWRfEf8QvEU7TnOURoj/p5f/YNWn6XbIsl4Mc38ADeW9VvF/Dsev2YQOsdzFvFIRkHzU+h+1Z31eccRvxrVXZ5MR9F1C2v7BFuSA691lJ6V6udP0xSXyo/3Ul6nY3ul3csDLJFKnVcb48/UetRLe5nnYrJcc5H8Ibf515jg12e5GxMv9cnhcJa2vdj6beXia1L4ez2tpw/aWZKxS9SCcczMOb64P2rKNE02fVL5Yo1PZqQZ5MfpHkPXritJGk/j7S9t4ZDDh4+ycD9BRVx/nrXVxa2vkzz+fankEPlFK3CmvSyh9O1TIu4CV5/5wP8AOvjTOrKw7pzXaeYeqKKKAKKKKAKKKKAKKK+M3KpPlQHyRwkbMeigmoOjrmF5W/U7nfzA/wANe9Vl7HT5WJ3Ix9a52DSi0hWJVIVRzk+J6n+9T9D7C1/L1W4jPRhzf59a6dQCPKoUV2k2toFDK3Z4ZWHQ7/8AyrBl5HKDYZyP3qSr6KXiLh2y1yEduojuEBEU4XvJnw9R4kelZBZ8I3t5xI9hJfW8Kd7E8SMTIFIyEJAAJ9fUjmwcPvxR4ruNCsYLHSkaTULpssFQt2UIPebA89h8yapZr1brT7bU4Mo7gMGXYo46/erx40bPky8eTZWvFMZdL0W20i0W2tFxGg6k5LeZJ8Sf+PKrvRIydPeVhgySsR7A4z9qqOHdVTiHRba/jwHkBSRR/DIpKsPqDj3pvigWG1SJR+lce5qs0ksKptvWKOp2x0/VbfUI12duV/U4/wCM/SmqLcBlPUZzUbW7H8XpciKpaRQHUDYkqc4+fT5150S6iuLKN4OfstwvP1wDtn5VHaJLJXI/VuK6Ag9K5tsK8OxjAcfMVUEiiviMGUMOhr7QBXiUkISOo3r3Xgd9DnxoD1mvEh3RfM15hbKqD1BxXobzf0igF/jXUZLK2sIorWa4a6uhFyxKCF7rElskYAANWNhLb2dlFDNMvbcoaQdWLHcnHXqa960CbaPHTtk5vUZqfgDJwM+dAJ2i6JIvHF/rS6jcvbyIQLR8hEyEUYB8cxv7Z9TlrulJUOuMrUfSVUxvOv6pm5ifff8AepzDmBB6GgFO20ENrNxqt+Fe4lkAUdQiDIUDPoAfcmkK+l59RvrGyaIWqD8T2ZjJI5ieXBzgAhSeniK0Him9MNstmp78vccg9FGM/XI+prP9Ps3FzeXzjv3XMGI8OViFHtiu6pNrWYSfsd+D7BbeKD8NjsXw7Dpvvv8APA+lOPhSj8O5u2sJ0Oc28nJ9dx/em4nAJPTxrmu/fhrHrSr1LWDpvOZ7OVo1GQ0ZB5h7VTcJalb3yzyWaSJbyP2kaSAAqD1FXNzeQ3LPbheZMHvHx9qVdE5bDU5IE2QSsvyJz+4qsUmmWHhjlRXK9k5FjjB3c17Q80YPnUPUHAlhPiM4qgJOnScyMh6qamVUWkvZ3qg9HyDVvUA5zNyx++1co5OWYof4txXm5kzPHGOg7x/auUzYZXHgasgds8kuPDIrsn63PtUaVt43HicGu6n9Z9jQHHVQDbqD/Op+m/7VLOy59Kg6ucQxDzc/+DH9qlzHlt3Pkh/tUAg6dAwtLeSFyrCMBgeje9T45A+QQQw6qajaUc2MP9ArtcwiRMqSrjdWHUUAo8eQNFPBdKMrKvIfQjJ+4J+lKsl4HtzEkfKoOWbzNaBxBby6hoV3byKDcxr2kRA/UV3GPfp86zNpVkh5lPdIyCK7uM9jhjYh9+HyJb6BLdSHlE07tk+IHd/arOeeW+nESApCDvjx96gabbtHpGn24HKEjDMo8zufuavLWMLvjfFcdj8ptmsViRwS0RSx8RSXrsn4PWjygntVDLjx8P2FP5ADuPDFZxxpqdzba/Z2+m2nazFW7OQyMg5uYAqSBsMZ3B6Ui8JY96bcCeyVxtneo2pvh4P6qRuEuOZTxInD9/axrCw7FbuOQujXIUMUBPUEHYnc4+jhq0g7S3H+v9qqD3dOY2ikHUEGmKNxIiuOjAEUr3zApHykGrfRbpGsFV270ZK1BJ4EwluWk8M7e1epX5kYeRqLbncVI8Hq5B8ab8kZ8xU1WyGx4rVRIT2Z9DVlCdh/RUAqeKdYt7GXTbaZ/wA66kfslwdwsZLH5A9PGlP4kapr2oz2dpwnqK20CyCOWZDkzzsNokG5blGS22FG5Oxw56/pVjq+nCPULdZREeeMnqjYxkHqDSXw/IdP1Sa3gCHlGEkdAXUfyg42FQDR9PjEFvHBz83ZoF5vPA61Lqt04lhzMSTVj4UBHuVOeZVZiPAVkdzZm316bSyeVRcrGqnqFYgr9mFbC+wJrI9aYn4shD+k3Fpkf7Uro48sk/6KTXo023iwSCOm1S0HKa5w/oBrrXOaM5ue+1ZX8RbHUHv5Bb3M0du0LZjjJHaAlWK8w3ByvQdQaeeKtTn0jSru9tljaSPlwJASNyB4EeddbyJLk4lUEFQenShBkXDfBsv4zTr+KGW3W3lSYornlLAYyQfHrv1rQ9duQEiYH+MgfSmJYIra05YkAA26UkcWyMr2qjYdpU/ZJeMwFtD/AE1EWdoxyhyN+ma6OT+Hi9hUCTd2z51VhH//2Q=="/>
          <p:cNvSpPr>
            <a:spLocks noChangeAspect="1" noChangeArrowheads="1"/>
          </p:cNvSpPr>
          <p:nvPr/>
        </p:nvSpPr>
        <p:spPr bwMode="auto">
          <a:xfrm>
            <a:off x="63500" y="-642938"/>
            <a:ext cx="1323975" cy="1323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F40848-7123-432B-8056-0F5BB6459132}" type="slidenum">
              <a:rPr lang="en-US">
                <a:cs typeface="Arial" charset="0"/>
              </a:rPr>
              <a:pPr algn="r"/>
              <a:t>12</a:t>
            </a:fld>
            <a:endParaRPr lang="en-US" dirty="0">
              <a:cs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5886" y="3910797"/>
            <a:ext cx="1970314" cy="29608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24188"/>
            <a:ext cx="8001000" cy="404812"/>
          </a:xfrm>
        </p:spPr>
        <p:txBody>
          <a:bodyPr/>
          <a:lstStyle/>
          <a:p>
            <a:pPr algn="ctr"/>
            <a:r>
              <a:rPr lang="en-US" sz="4400" dirty="0" smtClean="0"/>
              <a:t>BACKUP SLIDES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307612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304800"/>
            <a:ext cx="8001000" cy="404812"/>
          </a:xfrm>
        </p:spPr>
        <p:txBody>
          <a:bodyPr/>
          <a:lstStyle/>
          <a:p>
            <a:pPr algn="ctr"/>
            <a:r>
              <a:rPr lang="en-US" dirty="0" smtClean="0"/>
              <a:t>References – Acronyms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03666304"/>
              </p:ext>
            </p:extLst>
          </p:nvPr>
        </p:nvGraphicFramePr>
        <p:xfrm>
          <a:off x="990600" y="1676400"/>
          <a:ext cx="7086600" cy="3270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840"/>
                <a:gridCol w="5826760"/>
              </a:tblGrid>
              <a:tr h="53145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Acronym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Definition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459">
                <a:tc>
                  <a:txBody>
                    <a:bodyPr/>
                    <a:lstStyle/>
                    <a:p>
                      <a:r>
                        <a:rPr lang="en-US" dirty="0" smtClean="0"/>
                        <a:t>ECMC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Erie County Medical</a:t>
                      </a:r>
                      <a:r>
                        <a:rPr lang="en-US" baseline="0" dirty="0" smtClean="0"/>
                        <a:t> Center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459">
                <a:tc>
                  <a:txBody>
                    <a:bodyPr/>
                    <a:lstStyle/>
                    <a:p>
                      <a:r>
                        <a:rPr lang="en-US" dirty="0" smtClean="0"/>
                        <a:t>HIE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Health Information</a:t>
                      </a:r>
                      <a:r>
                        <a:rPr lang="en-US" baseline="0" dirty="0" smtClean="0"/>
                        <a:t> Exchange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HIV/AIDS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Human Immunodeficiency</a:t>
                      </a:r>
                      <a:r>
                        <a:rPr lang="en-US" baseline="0" dirty="0" smtClean="0"/>
                        <a:t> Virus/Acquired Immunodeficiency Syndrome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MRI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Magnetic Resonance Imaging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WCA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Women’s Christian</a:t>
                      </a:r>
                      <a:r>
                        <a:rPr lang="en-US" baseline="0" dirty="0" smtClean="0"/>
                        <a:t> Association (Hospital in Jamestown, NY)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8054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09588"/>
            <a:ext cx="8001000" cy="404812"/>
          </a:xfrm>
        </p:spPr>
        <p:txBody>
          <a:bodyPr/>
          <a:lstStyle/>
          <a:p>
            <a:pPr algn="ctr"/>
            <a:r>
              <a:rPr lang="en-US" dirty="0" smtClean="0"/>
              <a:t>References – Links to Additional Information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297363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dirty="0" smtClean="0"/>
              <a:t>For additional information on the following topics, please refer to the links provided:</a:t>
            </a:r>
          </a:p>
          <a:p>
            <a:pPr marL="457200" lvl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General Information on Federal Laws, Regulations, and Guidance Related to Health Information</a:t>
            </a:r>
            <a:endParaRPr lang="en-US" sz="2000" dirty="0"/>
          </a:p>
          <a:p>
            <a:pPr marL="914400" lvl="2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hlinkClick r:id="rId2"/>
              </a:rPr>
              <a:t>http://healthit.hhs.gov/portal/server.pt/community/healthit_hhs_gov__regulations_and_guidance/1496</a:t>
            </a:r>
            <a:r>
              <a:rPr lang="en-US" sz="1600" dirty="0"/>
              <a:t> </a:t>
            </a:r>
            <a:endParaRPr lang="en-US" sz="1600" dirty="0" smtClean="0"/>
          </a:p>
          <a:p>
            <a:pPr marL="914400" lvl="2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>
                <a:hlinkClick r:id="rId3"/>
              </a:rPr>
              <a:t>http://www.healthit.gov/patients-families/protecting-your-privacy-security</a:t>
            </a:r>
            <a:r>
              <a:rPr lang="en-US" sz="1600" dirty="0" smtClean="0"/>
              <a:t> </a:t>
            </a:r>
            <a:endParaRPr lang="en-US" sz="1600" dirty="0"/>
          </a:p>
          <a:p>
            <a:pPr marL="457200" lvl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Health </a:t>
            </a:r>
            <a:r>
              <a:rPr lang="en-US" sz="2000" dirty="0"/>
              <a:t>Insurance Portability and Accountability </a:t>
            </a:r>
            <a:r>
              <a:rPr lang="en-US" sz="2000" dirty="0" smtClean="0"/>
              <a:t>Act </a:t>
            </a:r>
            <a:r>
              <a:rPr lang="en-US" sz="2000" dirty="0"/>
              <a:t>(HIPAA</a:t>
            </a:r>
            <a:r>
              <a:rPr lang="en-US" sz="2000" dirty="0" smtClean="0"/>
              <a:t>) of 1996</a:t>
            </a:r>
          </a:p>
          <a:p>
            <a:pPr marL="914400" lvl="2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>
                <a:hlinkClick r:id="rId4"/>
              </a:rPr>
              <a:t>http://www.hhs.gov/ocr/privacy/hipaa/understanding/consumers/index.html</a:t>
            </a:r>
            <a:r>
              <a:rPr lang="en-US" sz="1600" dirty="0" smtClean="0"/>
              <a:t> </a:t>
            </a:r>
          </a:p>
          <a:p>
            <a:pPr marL="457200" lvl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/>
              <a:t>Health Information Technology for Economic and Clinical </a:t>
            </a:r>
            <a:r>
              <a:rPr lang="en-US" sz="2000" dirty="0" smtClean="0"/>
              <a:t>Health (HITECH) Notice of Proposed Rule</a:t>
            </a:r>
            <a:endParaRPr lang="en-US" sz="2000" dirty="0"/>
          </a:p>
          <a:p>
            <a:pPr marL="914400" lvl="2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hlinkClick r:id="rId5"/>
              </a:rPr>
              <a:t>http://</a:t>
            </a:r>
            <a:r>
              <a:rPr lang="en-US" sz="1600" dirty="0" smtClean="0">
                <a:hlinkClick r:id="rId5"/>
              </a:rPr>
              <a:t>www.hhs.gov/ocr/privacy/hipaa/administrative/enforcementrule/hitechenforcementifr.html</a:t>
            </a:r>
            <a:r>
              <a:rPr lang="en-US" sz="1600" dirty="0" smtClean="0"/>
              <a:t> </a:t>
            </a:r>
          </a:p>
          <a:p>
            <a:pPr marL="914400" lvl="2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u="sng" dirty="0">
                <a:hlinkClick r:id="rId6"/>
              </a:rPr>
              <a:t>http://www.hhs.gov/ocr/privacy/hipaa/understanding/coveredentities/nprmhitech.pdf</a:t>
            </a:r>
            <a:r>
              <a:rPr lang="en-US" sz="1600" dirty="0"/>
              <a:t>. </a:t>
            </a:r>
            <a:endParaRPr lang="en-US" sz="16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92338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09588"/>
            <a:ext cx="8001000" cy="404812"/>
          </a:xfrm>
        </p:spPr>
        <p:txBody>
          <a:bodyPr/>
          <a:lstStyle/>
          <a:p>
            <a:pPr algn="ctr"/>
            <a:r>
              <a:rPr lang="en-US" dirty="0" smtClean="0"/>
              <a:t>References – Links to Additional Information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297363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dirty="0" smtClean="0"/>
              <a:t>For additional information on the following topics, please refer to the links provided:</a:t>
            </a:r>
          </a:p>
          <a:p>
            <a:pPr marL="457200" lvl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New York State Statutes/</a:t>
            </a:r>
            <a:r>
              <a:rPr lang="en-US" sz="2000" dirty="0"/>
              <a:t>P</a:t>
            </a:r>
            <a:r>
              <a:rPr lang="en-US" sz="2000" dirty="0" smtClean="0"/>
              <a:t>olicies </a:t>
            </a:r>
            <a:r>
              <a:rPr lang="en-US" sz="2000" dirty="0"/>
              <a:t>R</a:t>
            </a:r>
            <a:r>
              <a:rPr lang="en-US" sz="2000" dirty="0" smtClean="0"/>
              <a:t>elated to Personal </a:t>
            </a:r>
            <a:r>
              <a:rPr lang="en-US" sz="2000" dirty="0"/>
              <a:t>H</a:t>
            </a:r>
            <a:r>
              <a:rPr lang="en-US" sz="2000" dirty="0" smtClean="0"/>
              <a:t>ealth </a:t>
            </a:r>
            <a:r>
              <a:rPr lang="en-US" sz="2000" dirty="0"/>
              <a:t>I</a:t>
            </a:r>
            <a:r>
              <a:rPr lang="en-US" sz="2000" dirty="0" smtClean="0"/>
              <a:t>nformation</a:t>
            </a:r>
          </a:p>
          <a:p>
            <a:pPr marL="914400" lvl="2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hlinkClick r:id="rId2"/>
              </a:rPr>
              <a:t>http://</a:t>
            </a:r>
            <a:r>
              <a:rPr lang="en-US" sz="1600" dirty="0" smtClean="0">
                <a:solidFill>
                  <a:srgbClr val="002060"/>
                </a:solidFill>
                <a:hlinkClick r:id="rId2"/>
              </a:rPr>
              <a:t>www.health.ny.gov/technology/statewide_policy_guidance.htm</a:t>
            </a:r>
            <a:r>
              <a:rPr lang="en-US" sz="1600" dirty="0" smtClean="0">
                <a:solidFill>
                  <a:srgbClr val="002060"/>
                </a:solidFill>
              </a:rPr>
              <a:t>  </a:t>
            </a:r>
            <a:endParaRPr lang="en-US" sz="1600" dirty="0">
              <a:solidFill>
                <a:srgbClr val="002060"/>
              </a:solidFill>
            </a:endParaRPr>
          </a:p>
          <a:p>
            <a:pPr marL="914400" lvl="2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hlinkClick r:id="rId3"/>
              </a:rPr>
              <a:t>http://</a:t>
            </a:r>
            <a:r>
              <a:rPr lang="en-US" sz="1600" dirty="0" smtClean="0">
                <a:solidFill>
                  <a:srgbClr val="002060"/>
                </a:solidFill>
                <a:hlinkClick r:id="rId3"/>
              </a:rPr>
              <a:t>www.nyehealth.org/images/files/File_Repository16/heal5/PrivSec_PPs_V2.pdf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endParaRPr lang="en-US" sz="1600" dirty="0">
              <a:solidFill>
                <a:srgbClr val="002060"/>
              </a:solidFill>
            </a:endParaRPr>
          </a:p>
          <a:p>
            <a:pPr marL="4572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HEALTHeLINK Information and Policies</a:t>
            </a:r>
          </a:p>
          <a:p>
            <a:pPr marL="914400" lvl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hlinkClick r:id="rId4"/>
              </a:rPr>
              <a:t>http://wnyhealthelink.com</a:t>
            </a:r>
            <a:r>
              <a:rPr lang="en-US" sz="1600" dirty="0" smtClean="0">
                <a:hlinkClick r:id="rId4"/>
              </a:rPr>
              <a:t>/</a:t>
            </a:r>
            <a:r>
              <a:rPr lang="en-US" sz="1600" dirty="0" smtClean="0"/>
              <a:t> </a:t>
            </a:r>
            <a:endParaRPr lang="en-US" sz="1600" dirty="0"/>
          </a:p>
          <a:p>
            <a:pPr marL="914400" lvl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>
                <a:hlinkClick r:id="rId5"/>
              </a:rPr>
              <a:t>http</a:t>
            </a:r>
            <a:r>
              <a:rPr lang="en-US" sz="1600" dirty="0">
                <a:hlinkClick r:id="rId5"/>
              </a:rPr>
              <a:t>://</a:t>
            </a:r>
            <a:r>
              <a:rPr lang="en-US" sz="1600" dirty="0" smtClean="0">
                <a:hlinkClick r:id="rId5"/>
              </a:rPr>
              <a:t>wnyhealthelink.com/files/HEALTHeLINK_Policies_09-16-11_v1.pdf</a:t>
            </a:r>
            <a:r>
              <a:rPr lang="en-US" sz="1600" dirty="0" smtClean="0"/>
              <a:t> </a:t>
            </a:r>
            <a:endParaRPr lang="en-US" sz="16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27252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001000" cy="404812"/>
          </a:xfrm>
        </p:spPr>
        <p:txBody>
          <a:bodyPr/>
          <a:lstStyle/>
          <a:p>
            <a:pPr algn="ctr"/>
            <a:r>
              <a:rPr lang="en-US" sz="3200" dirty="0" smtClean="0"/>
              <a:t>Our Goal Today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4906963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2800" dirty="0" smtClean="0"/>
              <a:t>We want to better </a:t>
            </a:r>
            <a:r>
              <a:rPr lang="en-US" sz="2800" b="1" dirty="0" smtClean="0"/>
              <a:t>understand</a:t>
            </a:r>
            <a:r>
              <a:rPr lang="en-US" sz="2800" dirty="0" smtClean="0"/>
              <a:t> </a:t>
            </a:r>
            <a:r>
              <a:rPr lang="en-US" sz="2800" b="1" dirty="0" smtClean="0"/>
              <a:t>what information</a:t>
            </a:r>
            <a:r>
              <a:rPr lang="en-US" sz="2800" dirty="0" smtClean="0"/>
              <a:t> </a:t>
            </a:r>
            <a:r>
              <a:rPr lang="en-US" sz="2800" b="1" dirty="0" smtClean="0"/>
              <a:t>you need so you can make informed decisions</a:t>
            </a:r>
            <a:r>
              <a:rPr lang="en-US" sz="2800" dirty="0" smtClean="0"/>
              <a:t> about providing others access to your health information.</a:t>
            </a:r>
            <a:endParaRPr lang="en-US" sz="3200" dirty="0"/>
          </a:p>
          <a:p>
            <a:pPr marL="457200" lvl="1" indent="0">
              <a:buNone/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15 Minutes:  </a:t>
            </a:r>
            <a:r>
              <a:rPr lang="en-US" sz="2400" dirty="0" smtClean="0"/>
              <a:t>Introduction to Consent and How Health Care Professionals and Health Care Payers might electronically access your Health Care Information</a:t>
            </a:r>
          </a:p>
          <a:p>
            <a:pPr marL="457200" lvl="1" indent="0">
              <a:buNone/>
            </a:pPr>
            <a:r>
              <a:rPr lang="en-US" sz="2400" b="1" dirty="0" smtClean="0"/>
              <a:t>40 Minutes:  </a:t>
            </a:r>
            <a:r>
              <a:rPr lang="en-US" sz="2400" dirty="0" smtClean="0"/>
              <a:t>Group discussion</a:t>
            </a:r>
          </a:p>
          <a:p>
            <a:pPr marL="457200" lvl="1" indent="0">
              <a:buNone/>
            </a:pPr>
            <a:r>
              <a:rPr lang="en-US" sz="2400" b="1" dirty="0" smtClean="0"/>
              <a:t>5 Minutes:  </a:t>
            </a:r>
            <a:r>
              <a:rPr lang="en-US" sz="2400" dirty="0" smtClean="0"/>
              <a:t>Wrap up and thank you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F40848-7123-432B-8056-0F5BB6459132}" type="slidenum">
              <a:rPr lang="en-US">
                <a:cs typeface="Arial" charset="0"/>
              </a:rPr>
              <a:pPr algn="r"/>
              <a:t>2</a:t>
            </a:fld>
            <a:endParaRPr lang="en-US" dirty="0"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2719388"/>
            <a:ext cx="8001000" cy="4048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4F8D97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4F8D97"/>
                </a:solidFill>
                <a:latin typeface="Gill Sans MT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4F8D97"/>
                </a:solidFill>
                <a:latin typeface="Gill Sans MT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4F8D97"/>
                </a:solidFill>
                <a:latin typeface="Gill Sans MT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4F8D97"/>
                </a:solidFill>
                <a:latin typeface="Gill Sans MT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4F8D97"/>
                </a:solidFill>
                <a:latin typeface="Gill Sans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4F8D97"/>
                </a:solidFill>
                <a:latin typeface="Gill Sans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4F8D97"/>
                </a:solidFill>
                <a:latin typeface="Gill Sans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4F8D97"/>
                </a:solidFill>
                <a:latin typeface="Gill Sans MT" pitchFamily="34" charset="0"/>
              </a:defRPr>
            </a:lvl9pPr>
          </a:lstStyle>
          <a:p>
            <a:pPr algn="ctr"/>
            <a:r>
              <a:rPr lang="en-US" sz="3200" dirty="0" smtClean="0"/>
              <a:t>Our Agenda for the Next Hour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43040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429736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U.S. Department of Health and Human Services contracted the APP Design Team</a:t>
            </a:r>
            <a:r>
              <a:rPr lang="en-US" b="1" dirty="0" smtClean="0"/>
              <a:t> to develop Consent educational materials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and technology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We are conducting focus groups with New Yorkers (YOU!) to help us identify </a:t>
            </a:r>
            <a:r>
              <a:rPr lang="en-US" b="1" dirty="0" smtClean="0"/>
              <a:t>what Consent topics are most important to you</a:t>
            </a:r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results of the focus groups will </a:t>
            </a:r>
            <a:r>
              <a:rPr lang="en-US" b="1" dirty="0" smtClean="0"/>
              <a:t>help us to develop better Consent educational materials and technology</a:t>
            </a: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09600" y="304800"/>
            <a:ext cx="8001000" cy="4048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4F8D9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About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4F8D9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Us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4F8D9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4191000"/>
            <a:ext cx="2133600" cy="2286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FACILITATOR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1 </a:t>
            </a:r>
            <a:b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PHOTO AND NAME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486400" y="4191000"/>
            <a:ext cx="2133600" cy="2286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FACILITATOR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2 </a:t>
            </a:r>
            <a:b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PHOTO AND NAME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F40848-7123-432B-8056-0F5BB6459132}" type="slidenum">
              <a:rPr lang="en-US">
                <a:cs typeface="Arial" charset="0"/>
              </a:rPr>
              <a:pPr algn="r"/>
              <a:t>3</a:t>
            </a:fld>
            <a:endParaRPr lang="en-US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52400" y="439738"/>
            <a:ext cx="9067800" cy="6270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How Might My Health Care Information</a:t>
            </a:r>
            <a:b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Be Electronically Collected and Accessed?</a:t>
            </a:r>
          </a:p>
        </p:txBody>
      </p:sp>
      <p:pic>
        <p:nvPicPr>
          <p:cNvPr id="5123" name="Picture 16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1582" y="4114800"/>
            <a:ext cx="1328481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3733800"/>
            <a:ext cx="1981200" cy="1327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2" name="Down Arrow 223"/>
          <p:cNvSpPr>
            <a:spLocks noChangeArrowheads="1"/>
          </p:cNvSpPr>
          <p:nvPr/>
        </p:nvSpPr>
        <p:spPr bwMode="auto">
          <a:xfrm>
            <a:off x="4154527" y="2786953"/>
            <a:ext cx="762000" cy="6858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33803" name="TextBox 224"/>
          <p:cNvSpPr txBox="1">
            <a:spLocks noChangeArrowheads="1"/>
          </p:cNvSpPr>
          <p:nvPr/>
        </p:nvSpPr>
        <p:spPr bwMode="auto">
          <a:xfrm>
            <a:off x="1447800" y="4191000"/>
            <a:ext cx="106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Health Facility</a:t>
            </a:r>
            <a:br>
              <a:rPr lang="en-US" sz="1600" dirty="0" smtClean="0"/>
            </a:br>
            <a:r>
              <a:rPr lang="en-US" sz="1600" dirty="0" smtClean="0"/>
              <a:t>Visits</a:t>
            </a:r>
            <a:endParaRPr lang="en-US" sz="1600" dirty="0"/>
          </a:p>
        </p:txBody>
      </p:sp>
      <p:sp>
        <p:nvSpPr>
          <p:cNvPr id="33804" name="TextBox 225"/>
          <p:cNvSpPr txBox="1">
            <a:spLocks noChangeArrowheads="1"/>
          </p:cNvSpPr>
          <p:nvPr/>
        </p:nvSpPr>
        <p:spPr bwMode="auto">
          <a:xfrm>
            <a:off x="725527" y="1828800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 smtClean="0"/>
              <a:t>Pharmacy </a:t>
            </a:r>
          </a:p>
          <a:p>
            <a:pPr algn="ctr"/>
            <a:r>
              <a:rPr lang="en-US" sz="1600" dirty="0" smtClean="0"/>
              <a:t>Visits</a:t>
            </a:r>
            <a:endParaRPr lang="en-US" sz="1600" dirty="0"/>
          </a:p>
        </p:txBody>
      </p:sp>
      <p:sp>
        <p:nvSpPr>
          <p:cNvPr id="33806" name="TextBox 227"/>
          <p:cNvSpPr txBox="1">
            <a:spLocks noChangeArrowheads="1"/>
          </p:cNvSpPr>
          <p:nvPr/>
        </p:nvSpPr>
        <p:spPr bwMode="auto">
          <a:xfrm>
            <a:off x="7086600" y="4125453"/>
            <a:ext cx="129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smtClean="0"/>
              <a:t>Radiology</a:t>
            </a:r>
            <a:br>
              <a:rPr lang="en-US" dirty="0" smtClean="0"/>
            </a:br>
            <a:r>
              <a:rPr lang="en-US" dirty="0" smtClean="0"/>
              <a:t>Visits</a:t>
            </a:r>
            <a:endParaRPr lang="en-US" dirty="0"/>
          </a:p>
        </p:txBody>
      </p:sp>
      <p:cxnSp>
        <p:nvCxnSpPr>
          <p:cNvPr id="33807" name="Straight Arrow Connector 233"/>
          <p:cNvCxnSpPr>
            <a:cxnSpLocks noChangeShapeType="1"/>
            <a:stCxn id="33820" idx="1"/>
          </p:cNvCxnSpPr>
          <p:nvPr/>
        </p:nvCxnSpPr>
        <p:spPr bwMode="auto">
          <a:xfrm flipH="1" flipV="1">
            <a:off x="5486400" y="1638300"/>
            <a:ext cx="1560469" cy="873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33808" name="Straight Arrow Connector 242"/>
          <p:cNvCxnSpPr>
            <a:cxnSpLocks noChangeShapeType="1"/>
            <a:stCxn id="32" idx="3"/>
          </p:cNvCxnSpPr>
          <p:nvPr/>
        </p:nvCxnSpPr>
        <p:spPr bwMode="auto">
          <a:xfrm flipH="1" flipV="1">
            <a:off x="5495965" y="2513444"/>
            <a:ext cx="1253907" cy="80122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33809" name="Straight Arrow Connector 244"/>
          <p:cNvCxnSpPr>
            <a:cxnSpLocks noChangeShapeType="1"/>
          </p:cNvCxnSpPr>
          <p:nvPr/>
        </p:nvCxnSpPr>
        <p:spPr bwMode="auto">
          <a:xfrm flipV="1">
            <a:off x="2406340" y="2754985"/>
            <a:ext cx="1479860" cy="90261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33810" name="Straight Arrow Connector 248"/>
          <p:cNvCxnSpPr>
            <a:cxnSpLocks noChangeShapeType="1"/>
          </p:cNvCxnSpPr>
          <p:nvPr/>
        </p:nvCxnSpPr>
        <p:spPr bwMode="auto">
          <a:xfrm>
            <a:off x="1792327" y="1676400"/>
            <a:ext cx="1767513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pic>
        <p:nvPicPr>
          <p:cNvPr id="33820" name="Picture 28" descr="MCj0397048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46869" y="1219200"/>
            <a:ext cx="857250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21" name="Picture 29" descr="MCj0198488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00" y="2958859"/>
            <a:ext cx="1447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22" name="Picture 30" descr="MPj0438706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76400" y="3553460"/>
            <a:ext cx="609600" cy="713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23" name="Oval 31"/>
          <p:cNvSpPr>
            <a:spLocks noChangeArrowheads="1"/>
          </p:cNvSpPr>
          <p:nvPr/>
        </p:nvSpPr>
        <p:spPr bwMode="auto">
          <a:xfrm>
            <a:off x="3392527" y="1339153"/>
            <a:ext cx="2286000" cy="1524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40" name="Slide Number Placeholder 3"/>
          <p:cNvSpPr txBox="1">
            <a:spLocks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F40848-7123-432B-8056-0F5BB6459132}" type="slidenum">
              <a:rPr lang="en-US">
                <a:cs typeface="Arial" charset="0"/>
              </a:rPr>
              <a:pPr algn="r"/>
              <a:t>4</a:t>
            </a:fld>
            <a:endParaRPr lang="en-US" dirty="0">
              <a:cs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12269" y="1618890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Health Information</a:t>
            </a:r>
            <a:br>
              <a:rPr lang="en-US" sz="2000" b="1" dirty="0" smtClean="0"/>
            </a:br>
            <a:r>
              <a:rPr lang="en-US" sz="2000" b="1" dirty="0" smtClean="0"/>
              <a:t>Exchange (HIE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10242" name="AutoShape 2" descr="data:image/jpeg;base64,/9j/4AAQSkZJRgABAQAAAQABAAD/2wCEAAkGBhIGDhMQERQWFRUVGRYaGRQXFRETHhgRFxgZFhccFBUZGyYfGBojHxcWIDAkIycpLC04FyI9NTAqOyYrLSoBCQoKBQUFDQUFDSkYEhgpKSkpKSkpKSkpKSkpKSkpKSkpKSkpKSkpKSkpKSkpKSkpKSkpKSkpKSkpKSkpKSkpKf/AABEIAJIAsAMBIgACEQEDEQH/xAAcAAEAAwADAQEAAAAAAAAAAAAABgcIAgQFAwH/xABEEAABAwIDBAMLCgYBBQAAAAABAAIDBBEFBiEHEjFhQVFUExUXIjJxgZOU0tMIFBYjUmKCkZKhNUJjcnSzwTNTc4Ox/8QAFAEBAAAAAAAAAAAAAAAAAAAAAP/EABQRAQAAAAAAAAAAAAAAAAAAAAD/2gAMAwEAAhEDEQA/ALxREQEREBERAREQEREBERAREQEREBERB0MehmqaSdlO7dmdHII3cLSlpDTfo1tr0LKdFmzE8kVjvrZo5Wn6yOUvcHHp7oxxs6/Xz0KvTbLtF+iFL83gdaqnBsRxjiOhfyJ1DfSehUpQ55ZisbabFozUxAbrKhpAqIR9yQ/9Rv3X386C68hba6XNW7DUWp6g6brj4j3f03ngT9l2vUSrHWRMbyM+lhNXRyCrpOmaMEOi5VEXlRHmdOak2zfbLU5ekjpqpxmpiQ27iS+JpNrsdxLR9k34aWQaVREQEREBERAREQEREBERAREQEREBeLm/NMWTqKSrm4N0ay9i+Q+S1vM/sAT0L15pm07S9xDWtBJcSAA0C5JJ4ABZX2rbQXZ5rfqyRTRXbE3hvfakcOt1tOoW5oIxmDHZcy1UlVO68khueoDgGtHQ0CwHmXnIiCUbNoqyqxSGKikdFI82c8agRDV5kadHtAvodDotFu2S4U6qFV82aHhwdYFzWF4NwTEDu8dbWtyUa2C5J7yUZrpW/W1IG5fi2n4j9Z8bzBqtVAREQEREBERAREQEREBERAREQERQnartAbkaiO4QamW7Ym8bdcjh1Nv6SRzQQTbxtGtfCqZ3V84ePzEQP5F3oHWqNXOaZ1S9z3kuc4klxNyXE3JJ6SSuCApbsxyac64lHC4HuLPHmP8ASafJv1uNm+k9SiS1VshyV9DsNb3Rtp57Pl01GniMP9oP5ucgm8cYiAa0AAAAAaAAaAAdS5IiAiIgIiICIiAiIgIiICIiAiL8Jsg6GP47Dlulkqp3bscYuesnoa0dLibADmsj5wzVLnKtkqptN7RrL3DIh5LW+b9ySelS7bNtG+l1V82gdelhJsQdJZeBfzaNQ30npVbICIvrSUr66RkUbS573BrWjiXONgBzJKCw9iGSfpNiAqJG3gpiHG/B03GNvO1t4/2jrWm1HshZTbkvD4qUWLgN6Rw/mmd5R83ADk0KQoCIiDLL9t2MsJHzlun9Cm9xfnhwxntLfUU3uKJ5hpfmNbURfYllb+l7h/wvPQTzw4Yz2lvqKb3E8OGM9pb6im9xQNEE88OGM9pb6im9xPDhjPaW+opvcUDRBPPDhjPaW+opvcTw4Yz2lvqKb3FA0QTzw4Yz2lvqKb3E8OGM9pb6im9xeLkjJE2e6h8EDmNcxheS8uA3Q5rdLA63cFND8nPEf+9T/qk9xB4vhwxntLfUU3uJ4cMZ7S31FN7i7eJbBMVoGF7WxTW/ljk8b0BwF/zVeTwOpnuY9pa5pIc1wLSHDQgg6ghBOPDhjPaW+opvcX4/bbjEoLTUNIIsQYKUgg8QR3NQREEo8JFZ1U3sNB8JPCRWdVN7DQfCUXRBKPCRWdVN7DQfCX0g2n19K4PYadrhqHNo6FpB5ERXCiaIJ54cMZ7S31FN7ieHDGe0t9RTe4oGiDZGScRlxfDKWeZ29JJExznWDbucL8AAB6F7a8jJ9MaLDaOMixbBCCPvCNt/3uvXQZN2u4Z3rxyrbawe8SDzSNDj+5Khyun5SGAmOamrmjR7XRPP3mnfZfmQ5/6FSyAiIgIiICIiC2Pk4fxWo/xnf7YlbO1DPUmQaWKeONshfLuFri5thuOdcEdPiqpvk4fxWo/xnf7YlcW0HIjM/wBPHA+V0QZJv3a0OJ8VzbakW8r9kHz2b5/btApXzdz7k+N+49m9vjUbwLXWGhHWOgqpvlGYKyirqepYAHTscH26XxFoDjz3XtH4VbOWsuUOyqhcDKGMLt580z2N3n2sB0DgNGjXzlUJtbzw3PdeDAHGCFpYwkEFxJu59uIBNgL9DRwQQRFzMTmi5B/IrggIiICIiAu9geHHGKuCnHGWRjP1uDf+V0VYmwnA++2NMkI8Wna6Q/3eQz93X9CDTzGhgAHAf/F+oiCK7Tcs/SzCZ4Gi8gG/H/5WagDmRdv4lkc6LcSy/tryYcsYk6ZjbQ1Jc9tuDZL/AFjfzO8OTuSCvEREBERAREQWx8nD+K1H+M7/AGxKzdreaX5OjoatlyG1ID2XtvxGKQPb57ajmAqG2cZ78H9VJUdy7tvxmPd39y13sfe9j9n917G0fa34QKaOD5v3Hck397um/fxXNtbdH2v2QaDxPD6bP+GlhIfDUMBa8cRcXY5vU5psfRY9K8DZXs3GRaZ/dd19RK477xqBG0kMa0kcLeMebuQUa+TpilTU0c8D2k08Th3OQng92r2DrHB3Le56WNnPE5sGw2pnpmb8scbi1vHX7VundF3W6d1BS23zO4rZxhkBG5EQ6Yi3jTdDdOhgOvM/dVPrnNM6oc57yXOcSS4m5Libkk9JJXBAREQEREBaV2BZY7zYYal4s+qcHf8ApZdsf5kvd+IKjMhZTdnPEYqUXDSd6Rw/lhb5R8/QObgte09O2kY2NgDWtAa1o0Aa0WAHIAIPoiIgKP56yjHnWgkpX2Dj40b7X3JR5J83EHkSpAiDE+K4XLgk8lPM0skjcWuaesdXWDxB6QV1Fpra9svGcovnNOAKuIcNB3aMa7hP2h/KfQei2aJoXU7ix4LXNJBaQQQ4aEEHgUHBERAREQF38CwWXMVVFSwi75XBo6h1k9QAuT5l0F6GC49UZdl7tTSGJ9i3eba+6bXAuNOAQa7yzgEOT6GOmjIDIm+M82G87i97vObnl6EyxmqnzhTmemdvMD3sN9CHNNtR1EWcOTgss120nE8SifDLVyuY8Frm3aLtPEGw4FdHAs21mWQ8Uk74g+28Gkalt7XBHMoJXtkyF9EK7usTbU1QS5luDJOL4+XG45HkVXq97GM91+YIu41NQ+WO4O67dI3hwI00K8FAREQFyYwyENAJJ0AGpJPAALir42KbKjSbmJ1jLO4wROHkg8JHg8D9kdHHqsEv2RZA+hVFvSgfOZ7Ok+43+WMHlck8yeoKeIiAiIgIiICqHbdlDDLR1tRI6mle7cLooxKZdCfGj3m6gDyr8jfS1vLL+27Nn0kxV0TDeKlvG3qMl/rXfmA38AQeN3pwjt9T7E346d6cI7fU+xN+OoqiCVd6cI7fU+xN+OnenCO31PsTfjqKoglXenCO31PsTfjp3pwjt9T7E346iqIJV3pwjt9T7E346d6cI7fU+xN+OoqiCVd6cI7fU+xN+OnenCO31PsTfjqKoglXenCO31PsTfjp3pwjt9T7E346iqILo2QZJwnF6t8zJ31LoA1wilhEIuSbPLd93dACPMCRe+ivtZC2c5qOT8ThqCfq77ko64X6O06baO/CtdseJACDcHUEa3HJByREQEREBERB8K5xZE8jQhrtedisSOdvG51KIg/EREBERAREQEREBERAREQFr7ZtIZcFoS4knuEepN+AsERBJUREBERB/9k="/>
          <p:cNvSpPr>
            <a:spLocks noChangeAspect="1" noChangeArrowheads="1"/>
          </p:cNvSpPr>
          <p:nvPr/>
        </p:nvSpPr>
        <p:spPr bwMode="auto">
          <a:xfrm>
            <a:off x="63500" y="-627063"/>
            <a:ext cx="1543050" cy="12858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" name="Picture 24" descr="untitled.bmp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182727" y="1371600"/>
            <a:ext cx="562523" cy="466638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1792327" y="1413545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Medication</a:t>
            </a:r>
            <a:br>
              <a:rPr lang="en-US" sz="1400" dirty="0" smtClean="0"/>
            </a:br>
            <a:r>
              <a:rPr lang="en-US" sz="1400" dirty="0" smtClean="0"/>
              <a:t>History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5714996" y="14097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Lab</a:t>
            </a:r>
            <a:br>
              <a:rPr lang="en-US" sz="1400" dirty="0" smtClean="0"/>
            </a:br>
            <a:r>
              <a:rPr lang="en-US" sz="1400" dirty="0" smtClean="0"/>
              <a:t>Results</a:t>
            </a:r>
            <a:endParaRPr lang="en-US" sz="1400" dirty="0"/>
          </a:p>
        </p:txBody>
      </p:sp>
      <p:sp>
        <p:nvSpPr>
          <p:cNvPr id="31" name="TextBox 30"/>
          <p:cNvSpPr txBox="1"/>
          <p:nvPr/>
        </p:nvSpPr>
        <p:spPr>
          <a:xfrm rot="19716681">
            <a:off x="2402507" y="3013708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Treatment</a:t>
            </a:r>
            <a:br>
              <a:rPr lang="en-US" sz="1400" dirty="0" smtClean="0"/>
            </a:br>
            <a:r>
              <a:rPr lang="en-US" sz="1400" dirty="0" smtClean="0"/>
              <a:t>History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 rot="1932671">
            <a:off x="5483824" y="2687496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Radiology</a:t>
            </a:r>
            <a:br>
              <a:rPr lang="en-US" sz="1400" dirty="0" smtClean="0"/>
            </a:br>
            <a:r>
              <a:rPr lang="en-US" sz="1400" dirty="0" smtClean="0"/>
              <a:t>Results</a:t>
            </a:r>
            <a:endParaRPr lang="en-US" sz="1400" dirty="0"/>
          </a:p>
        </p:txBody>
      </p:sp>
      <p:sp>
        <p:nvSpPr>
          <p:cNvPr id="33" name="Title 1"/>
          <p:cNvSpPr txBox="1">
            <a:spLocks/>
          </p:cNvSpPr>
          <p:nvPr/>
        </p:nvSpPr>
        <p:spPr bwMode="auto">
          <a:xfrm>
            <a:off x="609600" y="5562600"/>
            <a:ext cx="8077200" cy="838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In most cases within</a:t>
            </a:r>
            <a:r>
              <a:rPr kumimoji="0" lang="en-US" sz="3200" b="1" i="1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New York</a:t>
            </a: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, sharing</a:t>
            </a:r>
            <a:r>
              <a:rPr kumimoji="0" lang="en-US" sz="3200" b="1" i="1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your Health Care Information </a:t>
            </a:r>
            <a:r>
              <a:rPr kumimoji="0" lang="en-US" sz="3200" b="1" i="1" u="sng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requires your written consent</a:t>
            </a:r>
            <a:endParaRPr kumimoji="0" lang="en-US" sz="3200" b="1" i="1" u="sng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352800" y="3429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Complete Health Record</a:t>
            </a:r>
            <a:endParaRPr lang="en-US" dirty="0"/>
          </a:p>
        </p:txBody>
      </p:sp>
      <p:sp>
        <p:nvSpPr>
          <p:cNvPr id="33805" name="TextBox 226"/>
          <p:cNvSpPr txBox="1">
            <a:spLocks noChangeArrowheads="1"/>
          </p:cNvSpPr>
          <p:nvPr/>
        </p:nvSpPr>
        <p:spPr bwMode="auto">
          <a:xfrm>
            <a:off x="6970669" y="1944469"/>
            <a:ext cx="12302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Laboratory</a:t>
            </a:r>
          </a:p>
          <a:p>
            <a:pPr algn="ctr"/>
            <a:r>
              <a:rPr lang="en-US" dirty="0" smtClean="0"/>
              <a:t>Visits</a:t>
            </a:r>
            <a:endParaRPr lang="en-US" dirty="0"/>
          </a:p>
        </p:txBody>
      </p:sp>
      <p:sp>
        <p:nvSpPr>
          <p:cNvPr id="35" name="TextBox 225"/>
          <p:cNvSpPr txBox="1">
            <a:spLocks noChangeArrowheads="1"/>
          </p:cNvSpPr>
          <p:nvPr/>
        </p:nvSpPr>
        <p:spPr bwMode="auto">
          <a:xfrm>
            <a:off x="457200" y="3072825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 smtClean="0"/>
              <a:t>Health Insurance</a:t>
            </a:r>
          </a:p>
        </p:txBody>
      </p:sp>
      <p:cxnSp>
        <p:nvCxnSpPr>
          <p:cNvPr id="36" name="Straight Arrow Connector 248"/>
          <p:cNvCxnSpPr>
            <a:cxnSpLocks noChangeShapeType="1"/>
          </p:cNvCxnSpPr>
          <p:nvPr/>
        </p:nvCxnSpPr>
        <p:spPr bwMode="auto">
          <a:xfrm flipV="1">
            <a:off x="1480248" y="2502862"/>
            <a:ext cx="1978113" cy="360291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sp>
        <p:nvSpPr>
          <p:cNvPr id="38" name="TextBox 37"/>
          <p:cNvSpPr txBox="1"/>
          <p:nvPr/>
        </p:nvSpPr>
        <p:spPr>
          <a:xfrm rot="20948285">
            <a:off x="1791788" y="2410548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Insurance</a:t>
            </a:r>
            <a:br>
              <a:rPr lang="en-US" sz="1400" dirty="0" smtClean="0"/>
            </a:br>
            <a:r>
              <a:rPr lang="en-US" sz="1400" dirty="0" smtClean="0"/>
              <a:t>Records</a:t>
            </a:r>
            <a:endParaRPr lang="en-US" sz="1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4082" y="2502859"/>
            <a:ext cx="646166" cy="64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955902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2" grpId="0" animBg="1"/>
      <p:bldP spid="33803" grpId="0"/>
      <p:bldP spid="33804" grpId="0"/>
      <p:bldP spid="33806" grpId="0"/>
      <p:bldP spid="33823" grpId="0" animBg="1"/>
      <p:bldP spid="33805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86000"/>
            <a:ext cx="3810000" cy="3166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404812"/>
          </a:xfrm>
        </p:spPr>
        <p:txBody>
          <a:bodyPr/>
          <a:lstStyle/>
          <a:p>
            <a:pPr algn="ctr"/>
            <a:r>
              <a:rPr lang="en-US" sz="3200" dirty="0" smtClean="0"/>
              <a:t>Who is My Health Information Exchange?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001000" cy="4906963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2800" dirty="0" smtClean="0"/>
              <a:t>HEALTHeLINK is the </a:t>
            </a:r>
            <a:r>
              <a:rPr lang="en-US" sz="2800" b="1" dirty="0" smtClean="0"/>
              <a:t>H</a:t>
            </a:r>
            <a:r>
              <a:rPr lang="en-US" sz="2800" dirty="0" smtClean="0"/>
              <a:t>ealth </a:t>
            </a:r>
            <a:r>
              <a:rPr lang="en-US" sz="2800" b="1" dirty="0" smtClean="0"/>
              <a:t>I</a:t>
            </a:r>
            <a:r>
              <a:rPr lang="en-US" sz="2800" dirty="0" smtClean="0"/>
              <a:t>nformation </a:t>
            </a:r>
            <a:br>
              <a:rPr lang="en-US" sz="2800" dirty="0" smtClean="0"/>
            </a:br>
            <a:r>
              <a:rPr lang="en-US" sz="2800" b="1" dirty="0" smtClean="0"/>
              <a:t>E</a:t>
            </a:r>
            <a:r>
              <a:rPr lang="en-US" sz="2800" dirty="0" smtClean="0"/>
              <a:t>xchange (HIE) for Western New York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/>
              <a:t>Collaborates with health care providers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   in Western New York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/>
              <a:t>Provides a safe, secure network for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 </a:t>
            </a:r>
            <a:r>
              <a:rPr lang="en-US" dirty="0" smtClean="0"/>
              <a:t>  exchange of data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/>
              <a:t>Non-Profit organization focused on </a:t>
            </a:r>
            <a:br>
              <a:rPr lang="en-US" dirty="0" smtClean="0"/>
            </a:br>
            <a:r>
              <a:rPr lang="en-US" dirty="0" smtClean="0"/>
              <a:t>improving the quality of health care</a:t>
            </a:r>
            <a:endParaRPr lang="en-US" dirty="0"/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276599"/>
            <a:ext cx="1219200" cy="1219201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 bwMode="auto">
          <a:xfrm>
            <a:off x="3505200" y="2743200"/>
            <a:ext cx="1676400" cy="762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8" name="Slide Number Placeholder 3"/>
          <p:cNvSpPr txBox="1">
            <a:spLocks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F40848-7123-432B-8056-0F5BB6459132}" type="slidenum">
              <a:rPr lang="en-US">
                <a:cs typeface="Arial" charset="0"/>
              </a:rPr>
              <a:pPr algn="r"/>
              <a:t>5</a:t>
            </a:fld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433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01000" cy="1066800"/>
          </a:xfrm>
        </p:spPr>
        <p:txBody>
          <a:bodyPr/>
          <a:lstStyle/>
          <a:p>
            <a:pPr algn="ctr"/>
            <a:r>
              <a:rPr lang="en-US" sz="2800" dirty="0" smtClean="0"/>
              <a:t>In this Area, Health Information Exchange Participants Include: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46759742"/>
              </p:ext>
            </p:extLst>
          </p:nvPr>
        </p:nvGraphicFramePr>
        <p:xfrm>
          <a:off x="533400" y="1448524"/>
          <a:ext cx="8001000" cy="4799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667000"/>
                <a:gridCol w="2667000"/>
              </a:tblGrid>
              <a:tr h="23038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Hospitals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Radiology Centers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Labs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86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Kaleida Health System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latin typeface="+mn-lt"/>
                          <a:cs typeface="Calibri" pitchFamily="34" charset="0"/>
                        </a:rPr>
                        <a:t>Windsong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latin typeface="+mn-lt"/>
                          <a:cs typeface="Calibri" pitchFamily="34" charset="0"/>
                        </a:rPr>
                        <a:t>Quest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1086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Catholic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 Health System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kern="1200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Spectrum Radiology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kern="1200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X-Cell Laboratories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ECMC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kern="1200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Southtowns Radiology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kern="1200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Genetic Diagnostic Laboratories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Roswell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 Park Cancer Institute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kern="1200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Buffalo MRI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1086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latin typeface="+mn-lt"/>
                          <a:cs typeface="Calibri" pitchFamily="34" charset="0"/>
                        </a:rPr>
                        <a:t>Niagara Falls</a:t>
                      </a:r>
                      <a:r>
                        <a:rPr lang="en-US" sz="1600" b="0" baseline="0" dirty="0" smtClean="0">
                          <a:latin typeface="+mn-lt"/>
                          <a:cs typeface="Calibri" pitchFamily="34" charset="0"/>
                        </a:rPr>
                        <a:t> Memorial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kern="1200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Diagnostic Imaging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1086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latin typeface="+mn-lt"/>
                          <a:cs typeface="Calibri" pitchFamily="34" charset="0"/>
                        </a:rPr>
                        <a:t>WCA (Jamestown)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1086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kern="1200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Mt. Saint Mary's 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kern="1200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United Memorial Medical Center</a:t>
                      </a:r>
                      <a:endParaRPr lang="en-US" sz="1600" b="0" dirty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Upper Allegheny Health System (Olean)</a:t>
                      </a:r>
                      <a:endParaRPr lang="en-US" sz="4000" b="0" dirty="0" smtClean="0">
                        <a:latin typeface="+mn-lt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1086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kern="12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Brooks  Memorial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0" y="6412468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New participants are added each month</a:t>
            </a:r>
            <a:endParaRPr lang="en-US" i="1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F40848-7123-432B-8056-0F5BB6459132}" type="slidenum">
              <a:rPr lang="en-US">
                <a:cs typeface="Arial" charset="0"/>
              </a:rPr>
              <a:pPr algn="r"/>
              <a:t>6</a:t>
            </a:fld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153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001000" cy="914400"/>
          </a:xfrm>
        </p:spPr>
        <p:txBody>
          <a:bodyPr/>
          <a:lstStyle/>
          <a:p>
            <a:pPr algn="ctr"/>
            <a:r>
              <a:rPr lang="en-US" dirty="0" smtClean="0"/>
              <a:t>What Parts of My Health Care Information Might Be Electronically Accessible?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01000" cy="5105400"/>
          </a:xfrm>
        </p:spPr>
        <p:txBody>
          <a:bodyPr/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Diagnosis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Health history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Laboratory tests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Radiology reports and images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Medication history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May include Sensitive Personal Health Information such as: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68025545"/>
              </p:ext>
            </p:extLst>
          </p:nvPr>
        </p:nvGraphicFramePr>
        <p:xfrm>
          <a:off x="990600" y="4419600"/>
          <a:ext cx="7620000" cy="1302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733800"/>
              </a:tblGrid>
              <a:tr h="389479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Alcohol or drug abuse problems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Mental health conditions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2961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Genetic diseases or tests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Birth control and abortion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2961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HIV/AIDS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</a:rPr>
                        <a:t>Sexually transmitted infections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Slide Number Placeholder 3"/>
          <p:cNvSpPr txBox="1">
            <a:spLocks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F40848-7123-432B-8056-0F5BB6459132}" type="slidenum">
              <a:rPr lang="en-US">
                <a:cs typeface="Arial" charset="0"/>
              </a:rPr>
              <a:pPr algn="r"/>
              <a:t>7</a:t>
            </a:fld>
            <a:endParaRPr lang="en-US" dirty="0">
              <a:cs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524000"/>
            <a:ext cx="2702257" cy="216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5397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001000" cy="404812"/>
          </a:xfrm>
        </p:spPr>
        <p:txBody>
          <a:bodyPr/>
          <a:lstStyle/>
          <a:p>
            <a:pPr algn="ctr"/>
            <a:r>
              <a:rPr lang="en-US" dirty="0" smtClean="0"/>
              <a:t>Legal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191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Storing, transmitting and accessing patient Health Care Information is subject to specific requirements and guidelines:</a:t>
            </a:r>
          </a:p>
          <a:p>
            <a:pPr lvl="4">
              <a:buFont typeface="Arial" pitchFamily="34" charset="0"/>
              <a:buChar char="•"/>
            </a:pPr>
            <a:r>
              <a:rPr lang="en-US" sz="2400" dirty="0" smtClean="0"/>
              <a:t>Statutes</a:t>
            </a:r>
          </a:p>
          <a:p>
            <a:pPr marL="1371600" lvl="3" indent="0">
              <a:buNone/>
            </a:pPr>
            <a:endParaRPr lang="en-US" sz="2400" dirty="0"/>
          </a:p>
          <a:p>
            <a:pPr lvl="4">
              <a:buFont typeface="Arial" pitchFamily="34" charset="0"/>
              <a:buChar char="•"/>
            </a:pPr>
            <a:r>
              <a:rPr lang="en-US" sz="2400" dirty="0" smtClean="0"/>
              <a:t>Laws</a:t>
            </a:r>
            <a:endParaRPr lang="en-US" sz="2400" dirty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… at the Federal, State, and Local levels</a:t>
            </a:r>
          </a:p>
          <a:p>
            <a:pPr marL="0" indent="0" algn="ctr">
              <a:buNone/>
            </a:pPr>
            <a:r>
              <a:rPr lang="en-US" b="1" dirty="0" smtClean="0"/>
              <a:t>Consent is a very complex topic!</a:t>
            </a:r>
            <a:endParaRPr lang="en-US" b="1" dirty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962400"/>
            <a:ext cx="1290883" cy="768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590800"/>
            <a:ext cx="1290883" cy="748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67200" y="2057400"/>
            <a:ext cx="4267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Regulations</a:t>
            </a:r>
            <a:endParaRPr lang="en-US" sz="2400" dirty="0"/>
          </a:p>
          <a:p>
            <a:pPr lvl="3"/>
            <a:endParaRPr lang="en-US" sz="2400" dirty="0" smtClean="0"/>
          </a:p>
          <a:p>
            <a:pPr lvl="3"/>
            <a:endParaRPr lang="en-US" sz="2400" dirty="0"/>
          </a:p>
          <a:p>
            <a:pPr lvl="3"/>
            <a:endParaRPr lang="en-US" sz="2400" dirty="0"/>
          </a:p>
          <a:p>
            <a:pPr lvl="2"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Policies</a:t>
            </a:r>
            <a:endParaRPr lang="en-US" sz="2400" dirty="0"/>
          </a:p>
          <a:p>
            <a:endParaRPr lang="en-US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502150" y="2306267"/>
            <a:ext cx="802183" cy="12908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507002" y="3713199"/>
            <a:ext cx="792479" cy="12908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Slide Number Placeholder 3"/>
          <p:cNvSpPr txBox="1">
            <a:spLocks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F40848-7123-432B-8056-0F5BB6459132}" type="slidenum">
              <a:rPr lang="en-US">
                <a:cs typeface="Arial" charset="0"/>
              </a:rPr>
              <a:pPr algn="r"/>
              <a:t>8</a:t>
            </a:fld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918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10600" cy="404812"/>
          </a:xfrm>
        </p:spPr>
        <p:txBody>
          <a:bodyPr/>
          <a:lstStyle/>
          <a:p>
            <a:pPr algn="ctr"/>
            <a:r>
              <a:rPr lang="en-US" sz="3200" dirty="0" smtClean="0"/>
              <a:t>Who Might Have Access to My </a:t>
            </a:r>
            <a:br>
              <a:rPr lang="en-US" sz="3200" dirty="0" smtClean="0"/>
            </a:br>
            <a:r>
              <a:rPr lang="en-US" sz="3200" dirty="0" smtClean="0"/>
              <a:t>Health Care Information?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001000" cy="38862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Health Care Providers, Health Insurance Payer Case Managers, and Health Insurance Payer Disease Management Nurses may access your information:</a:t>
            </a:r>
            <a:br>
              <a:rPr lang="en-US" sz="2800" dirty="0" smtClean="0"/>
            </a:br>
            <a:endParaRPr lang="en-US" sz="2800" dirty="0" smtClean="0"/>
          </a:p>
          <a:p>
            <a:pPr marL="855663" lvl="1" indent="-398463">
              <a:buFont typeface="Wingdings" pitchFamily="2" charset="2"/>
              <a:buChar char="Ø"/>
            </a:pPr>
            <a:r>
              <a:rPr lang="en-US" sz="2800" dirty="0" smtClean="0"/>
              <a:t>IF you have given permission and they are </a:t>
            </a:r>
            <a:r>
              <a:rPr lang="en-US" sz="2800" u="sng" dirty="0" smtClean="0"/>
              <a:t>directly</a:t>
            </a:r>
            <a:r>
              <a:rPr lang="en-US" sz="2800" dirty="0" smtClean="0"/>
              <a:t> </a:t>
            </a:r>
            <a:r>
              <a:rPr lang="en-US" sz="2800" u="sng" dirty="0" smtClean="0"/>
              <a:t>involved</a:t>
            </a:r>
            <a:r>
              <a:rPr lang="en-US" sz="2800" dirty="0" smtClean="0"/>
              <a:t> in your care,</a:t>
            </a:r>
          </a:p>
          <a:p>
            <a:pPr marL="457200" lvl="1" indent="0" algn="ctr">
              <a:buNone/>
            </a:pPr>
            <a:r>
              <a:rPr lang="en-US" sz="2800" dirty="0" smtClean="0"/>
              <a:t>OR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sz="2800" dirty="0" smtClean="0"/>
              <a:t>In the event of a medical emergency, unless you have specifically denied medical emergency access.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376" y="5423679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Important Note: </a:t>
            </a:r>
            <a:r>
              <a:rPr lang="en-US" dirty="0" smtClean="0"/>
              <a:t>The only Health Care Payer personnel that can see your Health Care Information through HEALTHeLINK are </a:t>
            </a:r>
            <a:r>
              <a:rPr lang="en-US" u="sng" dirty="0" smtClean="0"/>
              <a:t>Case Managers and Disease Management Nurses.</a:t>
            </a:r>
            <a:endParaRPr lang="en-US" u="sng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6F40848-7123-432B-8056-0F5BB6459132}" type="slidenum">
              <a:rPr lang="en-US">
                <a:cs typeface="Arial" charset="0"/>
              </a:rPr>
              <a:pPr algn="r"/>
              <a:t>9</a:t>
            </a:fld>
            <a:endParaRPr lang="en-US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LTHeLI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4E3E6"/>
      </a:accent1>
      <a:accent2>
        <a:srgbClr val="4F8D97"/>
      </a:accent2>
      <a:accent3>
        <a:srgbClr val="FFFFFF"/>
      </a:accent3>
      <a:accent4>
        <a:srgbClr val="000000"/>
      </a:accent4>
      <a:accent5>
        <a:srgbClr val="E6EFF0"/>
      </a:accent5>
      <a:accent6>
        <a:srgbClr val="477F88"/>
      </a:accent6>
      <a:hlink>
        <a:srgbClr val="002060"/>
      </a:hlink>
      <a:folHlink>
        <a:srgbClr val="87B8C0"/>
      </a:folHlink>
    </a:clrScheme>
    <a:fontScheme name="Custom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4E3E6"/>
        </a:accent1>
        <a:accent2>
          <a:srgbClr val="4F8D97"/>
        </a:accent2>
        <a:accent3>
          <a:srgbClr val="FFFFFF"/>
        </a:accent3>
        <a:accent4>
          <a:srgbClr val="000000"/>
        </a:accent4>
        <a:accent5>
          <a:srgbClr val="E6EFF0"/>
        </a:accent5>
        <a:accent6>
          <a:srgbClr val="477F88"/>
        </a:accent6>
        <a:hlink>
          <a:srgbClr val="A1A0A5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HEALTHeLINK</Template>
  <TotalTime>0</TotalTime>
  <Words>692</Words>
  <Application>Microsoft Office PowerPoint</Application>
  <PresentationFormat>On-screen Show (4:3)</PresentationFormat>
  <Paragraphs>162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HEALTHeLINK</vt:lpstr>
      <vt:lpstr>Slide 1</vt:lpstr>
      <vt:lpstr>Our Goal Today</vt:lpstr>
      <vt:lpstr>Slide 3</vt:lpstr>
      <vt:lpstr>How Might My Health Care Information Be Electronically Collected and Accessed?</vt:lpstr>
      <vt:lpstr>Who is My Health Information Exchange?</vt:lpstr>
      <vt:lpstr>In this Area, Health Information Exchange Participants Include:</vt:lpstr>
      <vt:lpstr>What Parts of My Health Care Information Might Be Electronically Accessible? </vt:lpstr>
      <vt:lpstr>Legal Considerations</vt:lpstr>
      <vt:lpstr>Who Might Have Access to My  Health Care Information?</vt:lpstr>
      <vt:lpstr>What are My Health Care Information Sharing Consent Options?</vt:lpstr>
      <vt:lpstr>Focus Group Discussion</vt:lpstr>
      <vt:lpstr>THANK YOU  FOR YOUR TIME!</vt:lpstr>
      <vt:lpstr>BACKUP SLIDES</vt:lpstr>
      <vt:lpstr>References – Acronyms</vt:lpstr>
      <vt:lpstr>References – Links to Additional Information</vt:lpstr>
      <vt:lpstr>References – Links to Additional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2012-01-16T15:54:19Z</dcterms:created>
  <dcterms:modified xsi:type="dcterms:W3CDTF">2012-04-03T20:04:41Z</dcterms:modified>
</cp:coreProperties>
</file>