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32"/>
  </p:notesMasterIdLst>
  <p:handoutMasterIdLst>
    <p:handoutMasterId r:id="rId33"/>
  </p:handoutMasterIdLst>
  <p:sldIdLst>
    <p:sldId id="288" r:id="rId5"/>
    <p:sldId id="289" r:id="rId6"/>
    <p:sldId id="290" r:id="rId7"/>
    <p:sldId id="264" r:id="rId8"/>
    <p:sldId id="265" r:id="rId9"/>
    <p:sldId id="291" r:id="rId10"/>
    <p:sldId id="299" r:id="rId11"/>
    <p:sldId id="314" r:id="rId12"/>
    <p:sldId id="292" r:id="rId13"/>
    <p:sldId id="259" r:id="rId14"/>
    <p:sldId id="279" r:id="rId15"/>
    <p:sldId id="260" r:id="rId16"/>
    <p:sldId id="293" r:id="rId17"/>
    <p:sldId id="261" r:id="rId18"/>
    <p:sldId id="262" r:id="rId19"/>
    <p:sldId id="294" r:id="rId20"/>
    <p:sldId id="267" r:id="rId21"/>
    <p:sldId id="268" r:id="rId22"/>
    <p:sldId id="273" r:id="rId23"/>
    <p:sldId id="296" r:id="rId24"/>
    <p:sldId id="269" r:id="rId25"/>
    <p:sldId id="270" r:id="rId26"/>
    <p:sldId id="275" r:id="rId27"/>
    <p:sldId id="297" r:id="rId28"/>
    <p:sldId id="271" r:id="rId29"/>
    <p:sldId id="298" r:id="rId30"/>
    <p:sldId id="272"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660" autoAdjust="0"/>
  </p:normalViewPr>
  <p:slideViewPr>
    <p:cSldViewPr>
      <p:cViewPr>
        <p:scale>
          <a:sx n="100" d="100"/>
          <a:sy n="100" d="100"/>
        </p:scale>
        <p:origin x="-2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299" tIns="47649" rIns="95299" bIns="47649" numCol="1" anchor="t" anchorCtr="0" compatLnSpc="1">
            <a:prstTxWarp prst="textNoShape">
              <a:avLst/>
            </a:prstTxWarp>
          </a:bodyPr>
          <a:lstStyle>
            <a:lvl1pPr defTabSz="952500">
              <a:defRPr sz="1300"/>
            </a:lvl1pPr>
          </a:lstStyle>
          <a:p>
            <a:endParaRPr lang="en-US"/>
          </a:p>
        </p:txBody>
      </p:sp>
      <p:sp>
        <p:nvSpPr>
          <p:cNvPr id="901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5299" tIns="47649" rIns="95299" bIns="47649" numCol="1" anchor="t" anchorCtr="0" compatLnSpc="1">
            <a:prstTxWarp prst="textNoShape">
              <a:avLst/>
            </a:prstTxWarp>
          </a:bodyPr>
          <a:lstStyle>
            <a:lvl1pPr algn="r" defTabSz="952500">
              <a:defRPr sz="1300"/>
            </a:lvl1pPr>
          </a:lstStyle>
          <a:p>
            <a:endParaRPr lang="en-US"/>
          </a:p>
        </p:txBody>
      </p:sp>
      <p:sp>
        <p:nvSpPr>
          <p:cNvPr id="901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5299" tIns="47649" rIns="95299" bIns="47649" numCol="1" anchor="b" anchorCtr="0" compatLnSpc="1">
            <a:prstTxWarp prst="textNoShape">
              <a:avLst/>
            </a:prstTxWarp>
          </a:bodyPr>
          <a:lstStyle>
            <a:lvl1pPr defTabSz="952500">
              <a:defRPr sz="1300"/>
            </a:lvl1pPr>
          </a:lstStyle>
          <a:p>
            <a:endParaRPr lang="en-US"/>
          </a:p>
        </p:txBody>
      </p:sp>
      <p:sp>
        <p:nvSpPr>
          <p:cNvPr id="901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5299" tIns="47649" rIns="95299" bIns="47649" numCol="1" anchor="b" anchorCtr="0" compatLnSpc="1">
            <a:prstTxWarp prst="textNoShape">
              <a:avLst/>
            </a:prstTxWarp>
          </a:bodyPr>
          <a:lstStyle>
            <a:lvl1pPr algn="r" defTabSz="952500">
              <a:defRPr sz="1300"/>
            </a:lvl1pPr>
          </a:lstStyle>
          <a:p>
            <a:fld id="{73CBAD94-7741-47B0-BFF2-1FD6D8D8067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299" tIns="47649" rIns="95299" bIns="47649" numCol="1" anchor="t" anchorCtr="0" compatLnSpc="1">
            <a:prstTxWarp prst="textNoShape">
              <a:avLst/>
            </a:prstTxWarp>
          </a:bodyPr>
          <a:lstStyle>
            <a:lvl1pPr defTabSz="952500">
              <a:defRPr sz="1300"/>
            </a:lvl1pPr>
          </a:lstStyle>
          <a:p>
            <a:endParaRPr lang="en-US"/>
          </a:p>
        </p:txBody>
      </p:sp>
      <p:sp>
        <p:nvSpPr>
          <p:cNvPr id="839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5299" tIns="47649" rIns="95299" bIns="47649" numCol="1" anchor="t" anchorCtr="0" compatLnSpc="1">
            <a:prstTxWarp prst="textNoShape">
              <a:avLst/>
            </a:prstTxWarp>
          </a:bodyPr>
          <a:lstStyle>
            <a:lvl1pPr algn="r" defTabSz="952500">
              <a:defRPr sz="1300"/>
            </a:lvl1pPr>
          </a:lstStyle>
          <a:p>
            <a:endParaRPr lang="en-US"/>
          </a:p>
        </p:txBody>
      </p:sp>
      <p:sp>
        <p:nvSpPr>
          <p:cNvPr id="839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5299" tIns="47649" rIns="95299" bIns="476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5299" tIns="47649" rIns="95299" bIns="47649" numCol="1" anchor="b" anchorCtr="0" compatLnSpc="1">
            <a:prstTxWarp prst="textNoShape">
              <a:avLst/>
            </a:prstTxWarp>
          </a:bodyPr>
          <a:lstStyle>
            <a:lvl1pPr defTabSz="952500">
              <a:defRPr sz="1300"/>
            </a:lvl1pPr>
          </a:lstStyle>
          <a:p>
            <a:endParaRPr lang="en-US"/>
          </a:p>
        </p:txBody>
      </p:sp>
      <p:sp>
        <p:nvSpPr>
          <p:cNvPr id="839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5299" tIns="47649" rIns="95299" bIns="47649" numCol="1" anchor="b" anchorCtr="0" compatLnSpc="1">
            <a:prstTxWarp prst="textNoShape">
              <a:avLst/>
            </a:prstTxWarp>
          </a:bodyPr>
          <a:lstStyle>
            <a:lvl1pPr algn="r" defTabSz="952500">
              <a:defRPr sz="1300"/>
            </a:lvl1pPr>
          </a:lstStyle>
          <a:p>
            <a:fld id="{9D067C23-B894-478D-85C0-4A85FCF98AF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0"/>
            <a:ext cx="9144000" cy="6858000"/>
            <a:chOff x="0" y="0"/>
            <a:chExt cx="5760" cy="4320"/>
          </a:xfrm>
        </p:grpSpPr>
        <p:sp>
          <p:nvSpPr>
            <p:cNvPr id="5837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5837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58373" name="Group 5"/>
            <p:cNvGrpSpPr>
              <a:grpSpLocks/>
            </p:cNvGrpSpPr>
            <p:nvPr/>
          </p:nvGrpSpPr>
          <p:grpSpPr bwMode="auto">
            <a:xfrm>
              <a:off x="0" y="672"/>
              <a:ext cx="1806" cy="1989"/>
              <a:chOff x="0" y="672"/>
              <a:chExt cx="1806" cy="1989"/>
            </a:xfrm>
          </p:grpSpPr>
          <p:sp>
            <p:nvSpPr>
              <p:cNvPr id="5837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5837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5837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5837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5837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5837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5838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5838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5838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5838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5838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58385" name="Rectangle 17"/>
          <p:cNvSpPr>
            <a:spLocks noGrp="1" noChangeArrowheads="1"/>
          </p:cNvSpPr>
          <p:nvPr>
            <p:ph type="ftr" sz="quarter" idx="3"/>
          </p:nvPr>
        </p:nvSpPr>
        <p:spPr/>
        <p:txBody>
          <a:bodyPr/>
          <a:lstStyle>
            <a:lvl1pPr>
              <a:defRPr/>
            </a:lvl1pPr>
          </a:lstStyle>
          <a:p>
            <a:endParaRPr lang="en-US"/>
          </a:p>
        </p:txBody>
      </p:sp>
      <p:sp>
        <p:nvSpPr>
          <p:cNvPr id="58386" name="Rectangle 18"/>
          <p:cNvSpPr>
            <a:spLocks noGrp="1" noChangeArrowheads="1"/>
          </p:cNvSpPr>
          <p:nvPr>
            <p:ph type="sldNum" sz="quarter" idx="4"/>
          </p:nvPr>
        </p:nvSpPr>
        <p:spPr/>
        <p:txBody>
          <a:bodyPr/>
          <a:lstStyle>
            <a:lvl1pPr>
              <a:defRPr/>
            </a:lvl1pPr>
          </a:lstStyle>
          <a:p>
            <a:fld id="{ADFC0B28-C1ED-4450-8835-3AAFD7148267}" type="slidenum">
              <a:rPr lang="en-US"/>
              <a:pPr/>
              <a:t>‹#›</a:t>
            </a:fld>
            <a:endParaRPr lang="en-US"/>
          </a:p>
        </p:txBody>
      </p:sp>
      <p:sp>
        <p:nvSpPr>
          <p:cNvPr id="583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83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3D1D22C-60AB-4A63-A947-543681D3C08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D23FABB-A903-4A90-91FD-AA981CA3E79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27691398-0E03-484B-83F7-7399CD9FA957}"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4C5E9A4-35A3-4F03-A852-4D5F6BDEBEE1}"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96C47BD-DFC5-410B-BCAF-85D15DCF195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9EBB2F-1D94-4F75-9B33-C2322B2B6FD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B0F7E03-3EF2-4E53-8A07-A0AC658FCAED}"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BC4AC5C-C36F-4165-8B08-8EA23A92FEA6}"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0F42D3C7-F6F9-4472-A6C7-B0CD60F82D25}"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A2EBE00-4C71-4083-9F87-5159C5A9D80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B894D3C-824C-4786-87F0-634E9805737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573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EF8BE06E-4184-4E62-ABFD-348190333BA2}" type="slidenum">
              <a:rPr lang="en-US"/>
              <a:pPr/>
              <a:t>‹#›</a:t>
            </a:fld>
            <a:endParaRPr lang="en-US"/>
          </a:p>
        </p:txBody>
      </p:sp>
      <p:grpSp>
        <p:nvGrpSpPr>
          <p:cNvPr id="57348" name="Group 4"/>
          <p:cNvGrpSpPr>
            <a:grpSpLocks/>
          </p:cNvGrpSpPr>
          <p:nvPr/>
        </p:nvGrpSpPr>
        <p:grpSpPr bwMode="auto">
          <a:xfrm>
            <a:off x="0" y="0"/>
            <a:ext cx="9144000" cy="546100"/>
            <a:chOff x="0" y="0"/>
            <a:chExt cx="5760" cy="344"/>
          </a:xfrm>
        </p:grpSpPr>
        <p:sp>
          <p:nvSpPr>
            <p:cNvPr id="5734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5735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5735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5735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5735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5735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5735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5735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5735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5735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5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6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B22A6449-B3BD-4D1A-A92B-5DA000D64B1A}" type="slidenum">
              <a:rPr lang="en-US"/>
              <a:pPr/>
              <a:t>1</a:t>
            </a:fld>
            <a:endParaRPr lang="en-US"/>
          </a:p>
        </p:txBody>
      </p:sp>
      <p:sp>
        <p:nvSpPr>
          <p:cNvPr id="67588" name="Rectangle 4"/>
          <p:cNvSpPr>
            <a:spLocks noGrp="1" noChangeArrowheads="1"/>
          </p:cNvSpPr>
          <p:nvPr>
            <p:ph type="title"/>
          </p:nvPr>
        </p:nvSpPr>
        <p:spPr>
          <a:xfrm>
            <a:off x="457200" y="457200"/>
            <a:ext cx="8229600" cy="838200"/>
          </a:xfrm>
        </p:spPr>
        <p:txBody>
          <a:bodyPr/>
          <a:lstStyle/>
          <a:p>
            <a:r>
              <a:rPr lang="en-US" dirty="0" err="1"/>
              <a:t>Govt</a:t>
            </a:r>
            <a:r>
              <a:rPr lang="en-US" dirty="0"/>
              <a:t> to </a:t>
            </a:r>
            <a:r>
              <a:rPr lang="en-US" dirty="0" err="1"/>
              <a:t>Govt</a:t>
            </a:r>
            <a:r>
              <a:rPr lang="en-US" dirty="0"/>
              <a:t> Services Online</a:t>
            </a:r>
          </a:p>
        </p:txBody>
      </p:sp>
      <p:sp>
        <p:nvSpPr>
          <p:cNvPr id="67593" name="Text Box 9"/>
          <p:cNvSpPr txBox="1">
            <a:spLocks noChangeArrowheads="1"/>
          </p:cNvSpPr>
          <p:nvPr/>
        </p:nvSpPr>
        <p:spPr bwMode="auto">
          <a:xfrm>
            <a:off x="365125" y="1712913"/>
            <a:ext cx="1098550" cy="366712"/>
          </a:xfrm>
          <a:prstGeom prst="rect">
            <a:avLst/>
          </a:prstGeom>
          <a:noFill/>
          <a:ln w="9525">
            <a:noFill/>
            <a:miter lim="800000"/>
            <a:headEnd/>
            <a:tailEnd/>
          </a:ln>
          <a:effectLst/>
        </p:spPr>
        <p:txBody>
          <a:bodyPr wrap="none">
            <a:spAutoFit/>
          </a:bodyPr>
          <a:lstStyle/>
          <a:p>
            <a:r>
              <a:rPr lang="en-US"/>
              <a:t>Screen 1</a:t>
            </a:r>
          </a:p>
        </p:txBody>
      </p:sp>
      <p:pic>
        <p:nvPicPr>
          <p:cNvPr id="67594" name="Picture 10"/>
          <p:cNvPicPr>
            <a:picLocks noChangeAspect="1" noChangeArrowheads="1"/>
          </p:cNvPicPr>
          <p:nvPr/>
        </p:nvPicPr>
        <p:blipFill>
          <a:blip r:embed="rId3" cstate="print"/>
          <a:srcRect b="2663"/>
          <a:stretch>
            <a:fillRect/>
          </a:stretch>
        </p:blipFill>
        <p:spPr bwMode="auto">
          <a:xfrm>
            <a:off x="2057400" y="1133475"/>
            <a:ext cx="4730750" cy="55721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srcRect t="10762"/>
          <a:stretch>
            <a:fillRect/>
          </a:stretch>
        </p:blipFill>
        <p:spPr bwMode="auto">
          <a:xfrm>
            <a:off x="1363684" y="1714870"/>
            <a:ext cx="7627916" cy="4751840"/>
          </a:xfrm>
          <a:prstGeom prst="rect">
            <a:avLst/>
          </a:prstGeom>
          <a:noFill/>
          <a:ln w="9525">
            <a:noFill/>
            <a:miter lim="800000"/>
            <a:headEnd/>
            <a:tailEnd/>
          </a:ln>
        </p:spPr>
      </p:pic>
      <p:sp>
        <p:nvSpPr>
          <p:cNvPr id="5" name="Slide Number Placeholder 3"/>
          <p:cNvSpPr>
            <a:spLocks noGrp="1"/>
          </p:cNvSpPr>
          <p:nvPr>
            <p:ph type="sldNum" sz="quarter" idx="11"/>
          </p:nvPr>
        </p:nvSpPr>
        <p:spPr/>
        <p:txBody>
          <a:bodyPr/>
          <a:lstStyle/>
          <a:p>
            <a:fld id="{52209DCF-ADC8-4BB3-9A4F-99D01C141ED3}" type="slidenum">
              <a:rPr lang="en-US"/>
              <a:pPr/>
              <a:t>10</a:t>
            </a:fld>
            <a:endParaRPr lang="en-US"/>
          </a:p>
        </p:txBody>
      </p:sp>
      <p:sp>
        <p:nvSpPr>
          <p:cNvPr id="8196" name="Rectangle 4"/>
          <p:cNvSpPr>
            <a:spLocks noGrp="1" noChangeArrowheads="1"/>
          </p:cNvSpPr>
          <p:nvPr>
            <p:ph type="title"/>
          </p:nvPr>
        </p:nvSpPr>
        <p:spPr>
          <a:xfrm>
            <a:off x="457200" y="457200"/>
            <a:ext cx="8229600" cy="685800"/>
          </a:xfrm>
        </p:spPr>
        <p:txBody>
          <a:bodyPr/>
          <a:lstStyle/>
          <a:p>
            <a:r>
              <a:rPr lang="en-US" sz="4000" dirty="0"/>
              <a:t>Submit Payment Info step 2</a:t>
            </a:r>
          </a:p>
        </p:txBody>
      </p:sp>
      <p:sp>
        <p:nvSpPr>
          <p:cNvPr id="8198" name="Text Box 6"/>
          <p:cNvSpPr txBox="1">
            <a:spLocks noChangeArrowheads="1"/>
          </p:cNvSpPr>
          <p:nvPr/>
        </p:nvSpPr>
        <p:spPr bwMode="auto">
          <a:xfrm>
            <a:off x="228600" y="1143000"/>
            <a:ext cx="1098550" cy="366712"/>
          </a:xfrm>
          <a:prstGeom prst="rect">
            <a:avLst/>
          </a:prstGeom>
          <a:noFill/>
          <a:ln w="9525">
            <a:noFill/>
            <a:miter lim="800000"/>
            <a:headEnd/>
            <a:tailEnd/>
          </a:ln>
          <a:effectLst/>
        </p:spPr>
        <p:txBody>
          <a:bodyPr wrap="none">
            <a:spAutoFit/>
          </a:bodyPr>
          <a:lstStyle/>
          <a:p>
            <a:r>
              <a:rPr lang="en-US" dirty="0"/>
              <a:t>Screen 7</a:t>
            </a:r>
          </a:p>
        </p:txBody>
      </p:sp>
      <p:pic>
        <p:nvPicPr>
          <p:cNvPr id="7" name="Picture 2"/>
          <p:cNvPicPr>
            <a:picLocks noChangeAspect="1" noChangeArrowheads="1"/>
          </p:cNvPicPr>
          <p:nvPr/>
        </p:nvPicPr>
        <p:blipFill>
          <a:blip r:embed="rId3" cstate="print"/>
          <a:srcRect t="12903" r="13058" b="78999"/>
          <a:stretch>
            <a:fillRect/>
          </a:stretch>
        </p:blipFill>
        <p:spPr bwMode="auto">
          <a:xfrm>
            <a:off x="1371600" y="1219200"/>
            <a:ext cx="7620000" cy="4960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C412B8B0-F62C-4AB2-AE49-23C7292C32C2}" type="slidenum">
              <a:rPr lang="en-US"/>
              <a:pPr/>
              <a:t>11</a:t>
            </a:fld>
            <a:endParaRPr lang="en-US"/>
          </a:p>
        </p:txBody>
      </p:sp>
      <p:sp>
        <p:nvSpPr>
          <p:cNvPr id="46084" name="Rectangle 4"/>
          <p:cNvSpPr>
            <a:spLocks noGrp="1" noChangeArrowheads="1"/>
          </p:cNvSpPr>
          <p:nvPr>
            <p:ph type="title"/>
          </p:nvPr>
        </p:nvSpPr>
        <p:spPr>
          <a:xfrm>
            <a:off x="457200" y="457200"/>
            <a:ext cx="8229600" cy="685800"/>
          </a:xfrm>
        </p:spPr>
        <p:txBody>
          <a:bodyPr/>
          <a:lstStyle/>
          <a:p>
            <a:r>
              <a:rPr lang="en-US" sz="4000"/>
              <a:t>(If acknowledgements are pending)</a:t>
            </a:r>
          </a:p>
        </p:txBody>
      </p:sp>
      <p:sp>
        <p:nvSpPr>
          <p:cNvPr id="46088" name="Text Box 8"/>
          <p:cNvSpPr txBox="1">
            <a:spLocks noChangeArrowheads="1"/>
          </p:cNvSpPr>
          <p:nvPr/>
        </p:nvSpPr>
        <p:spPr bwMode="auto">
          <a:xfrm>
            <a:off x="152400" y="1371600"/>
            <a:ext cx="1098550" cy="366712"/>
          </a:xfrm>
          <a:prstGeom prst="rect">
            <a:avLst/>
          </a:prstGeom>
          <a:noFill/>
          <a:ln w="9525">
            <a:noFill/>
            <a:miter lim="800000"/>
            <a:headEnd/>
            <a:tailEnd/>
          </a:ln>
          <a:effectLst/>
        </p:spPr>
        <p:txBody>
          <a:bodyPr wrap="none">
            <a:spAutoFit/>
          </a:bodyPr>
          <a:lstStyle/>
          <a:p>
            <a:r>
              <a:rPr lang="en-US" dirty="0"/>
              <a:t>Screen 8</a:t>
            </a:r>
          </a:p>
        </p:txBody>
      </p:sp>
      <p:pic>
        <p:nvPicPr>
          <p:cNvPr id="7" name="Picture 4"/>
          <p:cNvPicPr>
            <a:picLocks noChangeAspect="1" noChangeArrowheads="1"/>
          </p:cNvPicPr>
          <p:nvPr/>
        </p:nvPicPr>
        <p:blipFill>
          <a:blip r:embed="rId2" cstate="print"/>
          <a:srcRect l="208" t="14229"/>
          <a:stretch>
            <a:fillRect/>
          </a:stretch>
        </p:blipFill>
        <p:spPr bwMode="auto">
          <a:xfrm>
            <a:off x="1371600" y="1828799"/>
            <a:ext cx="7620000" cy="34448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12903" r="13058" b="78999"/>
          <a:stretch>
            <a:fillRect/>
          </a:stretch>
        </p:blipFill>
        <p:spPr bwMode="auto">
          <a:xfrm>
            <a:off x="1371600" y="1371600"/>
            <a:ext cx="7620000" cy="49609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2C2EFD85-2464-4BA4-B605-8181CAFA2EBC}" type="slidenum">
              <a:rPr lang="en-US"/>
              <a:pPr/>
              <a:t>12</a:t>
            </a:fld>
            <a:endParaRPr lang="en-US"/>
          </a:p>
        </p:txBody>
      </p:sp>
      <p:sp>
        <p:nvSpPr>
          <p:cNvPr id="10242" name="Rectangle 2"/>
          <p:cNvSpPr>
            <a:spLocks noGrp="1" noChangeArrowheads="1"/>
          </p:cNvSpPr>
          <p:nvPr>
            <p:ph type="title"/>
          </p:nvPr>
        </p:nvSpPr>
        <p:spPr>
          <a:xfrm>
            <a:off x="457200" y="457200"/>
            <a:ext cx="8229600" cy="685800"/>
          </a:xfrm>
        </p:spPr>
        <p:txBody>
          <a:bodyPr/>
          <a:lstStyle/>
          <a:p>
            <a:r>
              <a:rPr lang="en-US" sz="4000"/>
              <a:t>Submit Payment Info step 3</a:t>
            </a:r>
          </a:p>
        </p:txBody>
      </p:sp>
      <p:sp>
        <p:nvSpPr>
          <p:cNvPr id="10248" name="Text Box 8"/>
          <p:cNvSpPr txBox="1">
            <a:spLocks noChangeArrowheads="1"/>
          </p:cNvSpPr>
          <p:nvPr/>
        </p:nvSpPr>
        <p:spPr bwMode="auto">
          <a:xfrm>
            <a:off x="228600" y="1219200"/>
            <a:ext cx="1098550" cy="366712"/>
          </a:xfrm>
          <a:prstGeom prst="rect">
            <a:avLst/>
          </a:prstGeom>
          <a:noFill/>
          <a:ln w="9525">
            <a:noFill/>
            <a:miter lim="800000"/>
            <a:headEnd/>
            <a:tailEnd/>
          </a:ln>
          <a:effectLst/>
        </p:spPr>
        <p:txBody>
          <a:bodyPr wrap="none">
            <a:spAutoFit/>
          </a:bodyPr>
          <a:lstStyle/>
          <a:p>
            <a:r>
              <a:rPr lang="en-US" dirty="0"/>
              <a:t>Screen 9</a:t>
            </a:r>
          </a:p>
        </p:txBody>
      </p:sp>
      <p:pic>
        <p:nvPicPr>
          <p:cNvPr id="6" name="Picture 4"/>
          <p:cNvPicPr>
            <a:picLocks noChangeAspect="1" noChangeArrowheads="1"/>
          </p:cNvPicPr>
          <p:nvPr/>
        </p:nvPicPr>
        <p:blipFill>
          <a:blip r:embed="rId2" cstate="print"/>
          <a:srcRect/>
          <a:stretch>
            <a:fillRect/>
          </a:stretch>
        </p:blipFill>
        <p:spPr bwMode="auto">
          <a:xfrm>
            <a:off x="1295400" y="1371600"/>
            <a:ext cx="7622787" cy="4343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20386" t="23898" r="3743" b="7532"/>
          <a:stretch>
            <a:fillRect/>
          </a:stretch>
        </p:blipFill>
        <p:spPr bwMode="auto">
          <a:xfrm>
            <a:off x="1524000" y="1828800"/>
            <a:ext cx="7489038" cy="4876800"/>
          </a:xfrm>
          <a:prstGeom prst="rect">
            <a:avLst/>
          </a:prstGeom>
          <a:noFill/>
          <a:ln w="9525">
            <a:noFill/>
            <a:miter lim="800000"/>
            <a:headEnd/>
            <a:tailEnd/>
          </a:ln>
        </p:spPr>
      </p:pic>
      <p:sp>
        <p:nvSpPr>
          <p:cNvPr id="6" name="Slide Number Placeholder 3"/>
          <p:cNvSpPr>
            <a:spLocks noGrp="1"/>
          </p:cNvSpPr>
          <p:nvPr>
            <p:ph type="sldNum" sz="quarter" idx="11"/>
          </p:nvPr>
        </p:nvSpPr>
        <p:spPr/>
        <p:txBody>
          <a:bodyPr/>
          <a:lstStyle/>
          <a:p>
            <a:fld id="{3BE7AB99-899D-46C7-94C2-3F1DA221EAA3}" type="slidenum">
              <a:rPr lang="en-US"/>
              <a:pPr/>
              <a:t>13</a:t>
            </a:fld>
            <a:endParaRPr lang="en-US"/>
          </a:p>
        </p:txBody>
      </p:sp>
      <p:sp>
        <p:nvSpPr>
          <p:cNvPr id="76804" name="Rectangle 4"/>
          <p:cNvSpPr>
            <a:spLocks noGrp="1" noChangeArrowheads="1"/>
          </p:cNvSpPr>
          <p:nvPr>
            <p:ph type="title"/>
          </p:nvPr>
        </p:nvSpPr>
        <p:spPr>
          <a:xfrm>
            <a:off x="0" y="533400"/>
            <a:ext cx="8229600" cy="533400"/>
          </a:xfrm>
        </p:spPr>
        <p:txBody>
          <a:bodyPr/>
          <a:lstStyle/>
          <a:p>
            <a:r>
              <a:rPr lang="en-US" sz="4000"/>
              <a:t>IAR Guidelines</a:t>
            </a:r>
          </a:p>
        </p:txBody>
      </p:sp>
      <p:sp>
        <p:nvSpPr>
          <p:cNvPr id="76808" name="Text Box 8"/>
          <p:cNvSpPr txBox="1">
            <a:spLocks noChangeArrowheads="1"/>
          </p:cNvSpPr>
          <p:nvPr/>
        </p:nvSpPr>
        <p:spPr bwMode="auto">
          <a:xfrm>
            <a:off x="228600" y="1371600"/>
            <a:ext cx="1225550" cy="366712"/>
          </a:xfrm>
          <a:prstGeom prst="rect">
            <a:avLst/>
          </a:prstGeom>
          <a:noFill/>
          <a:ln w="9525">
            <a:noFill/>
            <a:miter lim="800000"/>
            <a:headEnd/>
            <a:tailEnd/>
          </a:ln>
          <a:effectLst/>
        </p:spPr>
        <p:txBody>
          <a:bodyPr wrap="none">
            <a:spAutoFit/>
          </a:bodyPr>
          <a:lstStyle/>
          <a:p>
            <a:r>
              <a:rPr lang="en-US" dirty="0"/>
              <a:t>Screen 10</a:t>
            </a:r>
          </a:p>
        </p:txBody>
      </p:sp>
      <p:pic>
        <p:nvPicPr>
          <p:cNvPr id="8" name="Picture 2"/>
          <p:cNvPicPr>
            <a:picLocks noChangeAspect="1" noChangeArrowheads="1"/>
          </p:cNvPicPr>
          <p:nvPr/>
        </p:nvPicPr>
        <p:blipFill>
          <a:blip r:embed="rId3" cstate="print"/>
          <a:srcRect t="12903" r="13058" b="78999"/>
          <a:stretch>
            <a:fillRect/>
          </a:stretch>
        </p:blipFill>
        <p:spPr bwMode="auto">
          <a:xfrm>
            <a:off x="1524000" y="1295400"/>
            <a:ext cx="7620000" cy="49609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srcRect/>
          <a:stretch>
            <a:fillRect/>
          </a:stretch>
        </p:blipFill>
        <p:spPr bwMode="auto">
          <a:xfrm>
            <a:off x="1143000" y="1143000"/>
            <a:ext cx="8001000" cy="5715000"/>
          </a:xfrm>
          <a:prstGeom prst="rect">
            <a:avLst/>
          </a:prstGeom>
          <a:noFill/>
          <a:ln w="9525">
            <a:noFill/>
            <a:miter lim="800000"/>
            <a:headEnd/>
            <a:tailEnd/>
          </a:ln>
        </p:spPr>
      </p:pic>
      <p:sp>
        <p:nvSpPr>
          <p:cNvPr id="5" name="Slide Number Placeholder 3"/>
          <p:cNvSpPr>
            <a:spLocks noGrp="1"/>
          </p:cNvSpPr>
          <p:nvPr>
            <p:ph type="sldNum" sz="quarter" idx="11"/>
          </p:nvPr>
        </p:nvSpPr>
        <p:spPr/>
        <p:txBody>
          <a:bodyPr/>
          <a:lstStyle/>
          <a:p>
            <a:fld id="{1292A4E3-D849-4502-A58D-39FBEDBFB1CD}" type="slidenum">
              <a:rPr lang="en-US"/>
              <a:pPr/>
              <a:t>14</a:t>
            </a:fld>
            <a:endParaRPr lang="en-US"/>
          </a:p>
        </p:txBody>
      </p:sp>
      <p:sp>
        <p:nvSpPr>
          <p:cNvPr id="12292" name="Rectangle 4"/>
          <p:cNvSpPr>
            <a:spLocks noGrp="1" noChangeArrowheads="1"/>
          </p:cNvSpPr>
          <p:nvPr>
            <p:ph type="title"/>
          </p:nvPr>
        </p:nvSpPr>
        <p:spPr>
          <a:xfrm>
            <a:off x="457200" y="457200"/>
            <a:ext cx="8229600" cy="685800"/>
          </a:xfrm>
        </p:spPr>
        <p:txBody>
          <a:bodyPr/>
          <a:lstStyle/>
          <a:p>
            <a:r>
              <a:rPr lang="en-US" sz="4000"/>
              <a:t>Submit Payment Info step 4	</a:t>
            </a:r>
          </a:p>
        </p:txBody>
      </p:sp>
      <p:sp>
        <p:nvSpPr>
          <p:cNvPr id="12295" name="Text Box 7"/>
          <p:cNvSpPr txBox="1">
            <a:spLocks noChangeArrowheads="1"/>
          </p:cNvSpPr>
          <p:nvPr/>
        </p:nvSpPr>
        <p:spPr bwMode="auto">
          <a:xfrm>
            <a:off x="0" y="1524000"/>
            <a:ext cx="1362075" cy="366712"/>
          </a:xfrm>
          <a:prstGeom prst="rect">
            <a:avLst/>
          </a:prstGeom>
          <a:noFill/>
          <a:ln w="9525">
            <a:noFill/>
            <a:miter lim="800000"/>
            <a:headEnd/>
            <a:tailEnd/>
          </a:ln>
          <a:effectLst/>
        </p:spPr>
        <p:txBody>
          <a:bodyPr>
            <a:spAutoFit/>
          </a:bodyPr>
          <a:lstStyle/>
          <a:p>
            <a:r>
              <a:rPr lang="en-US" dirty="0"/>
              <a:t>Screen 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A0DEDBCE-E18B-4504-BA17-C49916BF541F}" type="slidenum">
              <a:rPr lang="en-US"/>
              <a:pPr/>
              <a:t>15</a:t>
            </a:fld>
            <a:endParaRPr lang="en-US"/>
          </a:p>
        </p:txBody>
      </p:sp>
      <p:sp>
        <p:nvSpPr>
          <p:cNvPr id="14338" name="Rectangle 2"/>
          <p:cNvSpPr>
            <a:spLocks noGrp="1" noChangeArrowheads="1"/>
          </p:cNvSpPr>
          <p:nvPr>
            <p:ph type="title"/>
          </p:nvPr>
        </p:nvSpPr>
        <p:spPr>
          <a:xfrm>
            <a:off x="457200" y="457200"/>
            <a:ext cx="8229600" cy="762000"/>
          </a:xfrm>
        </p:spPr>
        <p:txBody>
          <a:bodyPr/>
          <a:lstStyle/>
          <a:p>
            <a:r>
              <a:rPr lang="en-US"/>
              <a:t>Submit Payment Info step 5</a:t>
            </a:r>
          </a:p>
        </p:txBody>
      </p:sp>
      <p:sp>
        <p:nvSpPr>
          <p:cNvPr id="14342" name="Text Box 6"/>
          <p:cNvSpPr txBox="1">
            <a:spLocks noChangeArrowheads="1"/>
          </p:cNvSpPr>
          <p:nvPr/>
        </p:nvSpPr>
        <p:spPr bwMode="auto">
          <a:xfrm>
            <a:off x="228600" y="1219200"/>
            <a:ext cx="1438275" cy="366712"/>
          </a:xfrm>
          <a:prstGeom prst="rect">
            <a:avLst/>
          </a:prstGeom>
          <a:noFill/>
          <a:ln w="9525">
            <a:noFill/>
            <a:miter lim="800000"/>
            <a:headEnd/>
            <a:tailEnd/>
          </a:ln>
          <a:effectLst/>
        </p:spPr>
        <p:txBody>
          <a:bodyPr>
            <a:spAutoFit/>
          </a:bodyPr>
          <a:lstStyle/>
          <a:p>
            <a:r>
              <a:rPr lang="en-US" dirty="0"/>
              <a:t>Screen 12</a:t>
            </a:r>
          </a:p>
        </p:txBody>
      </p:sp>
      <p:pic>
        <p:nvPicPr>
          <p:cNvPr id="6" name="Picture 6"/>
          <p:cNvPicPr>
            <a:picLocks noChangeAspect="1" noChangeArrowheads="1"/>
          </p:cNvPicPr>
          <p:nvPr/>
        </p:nvPicPr>
        <p:blipFill>
          <a:blip r:embed="rId2" cstate="print"/>
          <a:srcRect t="10631" r="12991"/>
          <a:stretch>
            <a:fillRect/>
          </a:stretch>
        </p:blipFill>
        <p:spPr bwMode="auto">
          <a:xfrm>
            <a:off x="1524001" y="1752601"/>
            <a:ext cx="7216238" cy="464792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12903" r="13058" b="78999"/>
          <a:stretch>
            <a:fillRect/>
          </a:stretch>
        </p:blipFill>
        <p:spPr bwMode="auto">
          <a:xfrm>
            <a:off x="1524000" y="1295400"/>
            <a:ext cx="7239000" cy="47128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A67DCF32-014B-413F-BAB0-4BA57A600F25}" type="slidenum">
              <a:rPr lang="en-US"/>
              <a:pPr/>
              <a:t>16</a:t>
            </a:fld>
            <a:endParaRPr lang="en-US"/>
          </a:p>
        </p:txBody>
      </p:sp>
      <p:sp>
        <p:nvSpPr>
          <p:cNvPr id="78850" name="Rectangle 2"/>
          <p:cNvSpPr>
            <a:spLocks noGrp="1" noChangeArrowheads="1"/>
          </p:cNvSpPr>
          <p:nvPr>
            <p:ph type="title"/>
          </p:nvPr>
        </p:nvSpPr>
        <p:spPr>
          <a:xfrm>
            <a:off x="457200" y="457200"/>
            <a:ext cx="8229600" cy="914400"/>
          </a:xfrm>
        </p:spPr>
        <p:txBody>
          <a:bodyPr/>
          <a:lstStyle/>
          <a:p>
            <a:r>
              <a:rPr lang="en-US" sz="3600"/>
              <a:t>IAR Menu – Queries for State/Local IA workers	</a:t>
            </a:r>
          </a:p>
        </p:txBody>
      </p:sp>
      <p:sp>
        <p:nvSpPr>
          <p:cNvPr id="78854" name="Text Box 6"/>
          <p:cNvSpPr txBox="1">
            <a:spLocks noChangeArrowheads="1"/>
          </p:cNvSpPr>
          <p:nvPr/>
        </p:nvSpPr>
        <p:spPr bwMode="auto">
          <a:xfrm>
            <a:off x="212725" y="1941513"/>
            <a:ext cx="1225550" cy="366712"/>
          </a:xfrm>
          <a:prstGeom prst="rect">
            <a:avLst/>
          </a:prstGeom>
          <a:noFill/>
          <a:ln w="9525">
            <a:noFill/>
            <a:miter lim="800000"/>
            <a:headEnd/>
            <a:tailEnd/>
          </a:ln>
          <a:effectLst/>
        </p:spPr>
        <p:txBody>
          <a:bodyPr wrap="none">
            <a:spAutoFit/>
          </a:bodyPr>
          <a:lstStyle/>
          <a:p>
            <a:r>
              <a:rPr lang="en-US"/>
              <a:t>Screen 13</a:t>
            </a:r>
          </a:p>
        </p:txBody>
      </p:sp>
      <p:grpSp>
        <p:nvGrpSpPr>
          <p:cNvPr id="78860" name="Group 12"/>
          <p:cNvGrpSpPr>
            <a:grpSpLocks/>
          </p:cNvGrpSpPr>
          <p:nvPr/>
        </p:nvGrpSpPr>
        <p:grpSpPr bwMode="auto">
          <a:xfrm>
            <a:off x="1752600" y="1447800"/>
            <a:ext cx="6858000" cy="4268788"/>
            <a:chOff x="1104" y="912"/>
            <a:chExt cx="4320" cy="2689"/>
          </a:xfrm>
        </p:grpSpPr>
        <p:pic>
          <p:nvPicPr>
            <p:cNvPr id="78856" name="Picture 8"/>
            <p:cNvPicPr>
              <a:picLocks noChangeAspect="1" noChangeArrowheads="1"/>
            </p:cNvPicPr>
            <p:nvPr/>
          </p:nvPicPr>
          <p:blipFill>
            <a:blip r:embed="rId2" cstate="print"/>
            <a:srcRect/>
            <a:stretch>
              <a:fillRect/>
            </a:stretch>
          </p:blipFill>
          <p:spPr bwMode="auto">
            <a:xfrm>
              <a:off x="1104" y="912"/>
              <a:ext cx="4320" cy="2689"/>
            </a:xfrm>
            <a:prstGeom prst="rect">
              <a:avLst/>
            </a:prstGeom>
            <a:noFill/>
            <a:ln w="9525">
              <a:noFill/>
              <a:miter lim="800000"/>
              <a:headEnd/>
              <a:tailEnd/>
            </a:ln>
          </p:spPr>
        </p:pic>
        <p:pic>
          <p:nvPicPr>
            <p:cNvPr id="78857" name="Picture 9"/>
            <p:cNvPicPr>
              <a:picLocks noChangeAspect="1" noChangeArrowheads="1"/>
            </p:cNvPicPr>
            <p:nvPr/>
          </p:nvPicPr>
          <p:blipFill>
            <a:blip r:embed="rId3" cstate="print"/>
            <a:srcRect l="25000" t="40335" r="31944" b="52942"/>
            <a:stretch>
              <a:fillRect/>
            </a:stretch>
          </p:blipFill>
          <p:spPr bwMode="auto">
            <a:xfrm>
              <a:off x="2160" y="1776"/>
              <a:ext cx="2208" cy="214"/>
            </a:xfrm>
            <a:prstGeom prst="rect">
              <a:avLst/>
            </a:prstGeom>
            <a:noFill/>
            <a:ln w="9525">
              <a:noFill/>
              <a:miter lim="800000"/>
              <a:headEnd/>
              <a:tailEnd/>
            </a:ln>
          </p:spPr>
        </p:pic>
        <p:sp>
          <p:nvSpPr>
            <p:cNvPr id="78858" name="AutoShape 10"/>
            <p:cNvSpPr>
              <a:spLocks noChangeArrowheads="1"/>
            </p:cNvSpPr>
            <p:nvPr/>
          </p:nvSpPr>
          <p:spPr bwMode="auto">
            <a:xfrm>
              <a:off x="2880" y="2352"/>
              <a:ext cx="288" cy="192"/>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pic>
          <p:nvPicPr>
            <p:cNvPr id="78859" name="Picture 11"/>
            <p:cNvPicPr>
              <a:picLocks noChangeAspect="1" noChangeArrowheads="1"/>
            </p:cNvPicPr>
            <p:nvPr/>
          </p:nvPicPr>
          <p:blipFill>
            <a:blip r:embed="rId3" cstate="print"/>
            <a:srcRect l="72223" t="78432" b="11464"/>
            <a:stretch>
              <a:fillRect/>
            </a:stretch>
          </p:blipFill>
          <p:spPr bwMode="auto">
            <a:xfrm>
              <a:off x="3936" y="2882"/>
              <a:ext cx="1296" cy="292"/>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95B5E71C-0740-42D3-8E9C-7338BF813C51}" type="slidenum">
              <a:rPr lang="en-US"/>
              <a:pPr/>
              <a:t>17</a:t>
            </a:fld>
            <a:endParaRPr lang="en-US"/>
          </a:p>
        </p:txBody>
      </p:sp>
      <p:sp>
        <p:nvSpPr>
          <p:cNvPr id="23554" name="Rectangle 2"/>
          <p:cNvSpPr>
            <a:spLocks noGrp="1" noChangeArrowheads="1"/>
          </p:cNvSpPr>
          <p:nvPr>
            <p:ph type="title"/>
          </p:nvPr>
        </p:nvSpPr>
        <p:spPr>
          <a:xfrm>
            <a:off x="457200" y="457200"/>
            <a:ext cx="8229600" cy="838200"/>
          </a:xfrm>
        </p:spPr>
        <p:txBody>
          <a:bodyPr/>
          <a:lstStyle/>
          <a:p>
            <a:r>
              <a:rPr lang="en-US" sz="4000"/>
              <a:t>Queries for state/local IA workers</a:t>
            </a:r>
          </a:p>
        </p:txBody>
      </p:sp>
      <p:sp>
        <p:nvSpPr>
          <p:cNvPr id="23557" name="Text Box 5"/>
          <p:cNvSpPr txBox="1">
            <a:spLocks noChangeArrowheads="1"/>
          </p:cNvSpPr>
          <p:nvPr/>
        </p:nvSpPr>
        <p:spPr bwMode="auto">
          <a:xfrm>
            <a:off x="152400" y="1447800"/>
            <a:ext cx="1225550" cy="366712"/>
          </a:xfrm>
          <a:prstGeom prst="rect">
            <a:avLst/>
          </a:prstGeom>
          <a:noFill/>
          <a:ln w="9525">
            <a:noFill/>
            <a:miter lim="800000"/>
            <a:headEnd/>
            <a:tailEnd/>
          </a:ln>
          <a:effectLst/>
        </p:spPr>
        <p:txBody>
          <a:bodyPr wrap="none">
            <a:spAutoFit/>
          </a:bodyPr>
          <a:lstStyle/>
          <a:p>
            <a:r>
              <a:rPr lang="en-US" dirty="0"/>
              <a:t>Screen 14</a:t>
            </a:r>
          </a:p>
        </p:txBody>
      </p:sp>
      <p:pic>
        <p:nvPicPr>
          <p:cNvPr id="1026" name="Picture 2"/>
          <p:cNvPicPr>
            <a:picLocks noChangeAspect="1" noChangeArrowheads="1"/>
          </p:cNvPicPr>
          <p:nvPr/>
        </p:nvPicPr>
        <p:blipFill>
          <a:blip r:embed="rId2" cstate="print"/>
          <a:srcRect l="550" t="11538" r="2100" b="24669"/>
          <a:stretch>
            <a:fillRect/>
          </a:stretch>
        </p:blipFill>
        <p:spPr bwMode="auto">
          <a:xfrm>
            <a:off x="1295400" y="1447800"/>
            <a:ext cx="7727156" cy="4191000"/>
          </a:xfrm>
          <a:prstGeom prst="rect">
            <a:avLst/>
          </a:prstGeom>
          <a:noFill/>
          <a:ln w="9525">
            <a:noFill/>
            <a:miter lim="800000"/>
            <a:headEnd/>
            <a:tailEnd/>
          </a:ln>
        </p:spPr>
      </p:pic>
      <p:sp>
        <p:nvSpPr>
          <p:cNvPr id="6" name="AutoShape 10"/>
          <p:cNvSpPr>
            <a:spLocks noChangeArrowheads="1"/>
          </p:cNvSpPr>
          <p:nvPr/>
        </p:nvSpPr>
        <p:spPr bwMode="auto">
          <a:xfrm>
            <a:off x="5105400" y="2971800"/>
            <a:ext cx="457200" cy="304800"/>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7634E604-0E59-4409-892D-C7B092E9EDB2}" type="slidenum">
              <a:rPr lang="en-US"/>
              <a:pPr/>
              <a:t>18</a:t>
            </a:fld>
            <a:endParaRPr lang="en-US"/>
          </a:p>
        </p:txBody>
      </p:sp>
      <p:sp>
        <p:nvSpPr>
          <p:cNvPr id="25604" name="Rectangle 4"/>
          <p:cNvSpPr>
            <a:spLocks noGrp="1" noChangeArrowheads="1"/>
          </p:cNvSpPr>
          <p:nvPr>
            <p:ph type="title"/>
          </p:nvPr>
        </p:nvSpPr>
        <p:spPr>
          <a:xfrm>
            <a:off x="457200" y="457200"/>
            <a:ext cx="8229600" cy="990600"/>
          </a:xfrm>
        </p:spPr>
        <p:txBody>
          <a:bodyPr/>
          <a:lstStyle/>
          <a:p>
            <a:r>
              <a:rPr lang="en-US"/>
              <a:t>IA reimbursements paid by SSA</a:t>
            </a:r>
          </a:p>
        </p:txBody>
      </p:sp>
      <p:sp>
        <p:nvSpPr>
          <p:cNvPr id="25606" name="Text Box 6"/>
          <p:cNvSpPr txBox="1">
            <a:spLocks noChangeArrowheads="1"/>
          </p:cNvSpPr>
          <p:nvPr/>
        </p:nvSpPr>
        <p:spPr bwMode="auto">
          <a:xfrm>
            <a:off x="152400" y="1524000"/>
            <a:ext cx="1225550" cy="366712"/>
          </a:xfrm>
          <a:prstGeom prst="rect">
            <a:avLst/>
          </a:prstGeom>
          <a:noFill/>
          <a:ln w="9525">
            <a:noFill/>
            <a:miter lim="800000"/>
            <a:headEnd/>
            <a:tailEnd/>
          </a:ln>
          <a:effectLst/>
        </p:spPr>
        <p:txBody>
          <a:bodyPr wrap="none">
            <a:spAutoFit/>
          </a:bodyPr>
          <a:lstStyle/>
          <a:p>
            <a:r>
              <a:rPr lang="en-US" dirty="0"/>
              <a:t>Screen 15</a:t>
            </a:r>
          </a:p>
        </p:txBody>
      </p:sp>
      <p:pic>
        <p:nvPicPr>
          <p:cNvPr id="6" name="Picture 4"/>
          <p:cNvPicPr>
            <a:picLocks noChangeAspect="1" noChangeArrowheads="1"/>
          </p:cNvPicPr>
          <p:nvPr/>
        </p:nvPicPr>
        <p:blipFill>
          <a:blip r:embed="rId2" cstate="print"/>
          <a:srcRect/>
          <a:stretch>
            <a:fillRect/>
          </a:stretch>
        </p:blipFill>
        <p:spPr bwMode="auto">
          <a:xfrm>
            <a:off x="1600200" y="1905000"/>
            <a:ext cx="7086600" cy="45720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12903" r="13058" b="78999"/>
          <a:stretch>
            <a:fillRect/>
          </a:stretch>
        </p:blipFill>
        <p:spPr bwMode="auto">
          <a:xfrm>
            <a:off x="1603248" y="1447800"/>
            <a:ext cx="7239000" cy="47128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950ED800-C77A-47F4-8E77-0C953D4A949F}" type="slidenum">
              <a:rPr lang="en-US"/>
              <a:pPr/>
              <a:t>19</a:t>
            </a:fld>
            <a:endParaRPr lang="en-US"/>
          </a:p>
        </p:txBody>
      </p:sp>
      <p:sp>
        <p:nvSpPr>
          <p:cNvPr id="35844" name="Rectangle 4"/>
          <p:cNvSpPr>
            <a:spLocks noGrp="1" noChangeArrowheads="1"/>
          </p:cNvSpPr>
          <p:nvPr>
            <p:ph type="title"/>
          </p:nvPr>
        </p:nvSpPr>
        <p:spPr>
          <a:xfrm>
            <a:off x="457200" y="457200"/>
            <a:ext cx="8229600" cy="838200"/>
          </a:xfrm>
        </p:spPr>
        <p:txBody>
          <a:bodyPr/>
          <a:lstStyle/>
          <a:p>
            <a:r>
              <a:rPr lang="en-US"/>
              <a:t>Reimbursement detail</a:t>
            </a:r>
          </a:p>
        </p:txBody>
      </p:sp>
      <p:sp>
        <p:nvSpPr>
          <p:cNvPr id="35846" name="Text Box 6"/>
          <p:cNvSpPr txBox="1">
            <a:spLocks noChangeArrowheads="1"/>
          </p:cNvSpPr>
          <p:nvPr/>
        </p:nvSpPr>
        <p:spPr bwMode="auto">
          <a:xfrm>
            <a:off x="1828800" y="2514600"/>
            <a:ext cx="1219200" cy="2481263"/>
          </a:xfrm>
          <a:prstGeom prst="rect">
            <a:avLst/>
          </a:prstGeom>
          <a:noFill/>
          <a:ln w="9525">
            <a:noFill/>
            <a:miter lim="800000"/>
            <a:headEnd/>
            <a:tailEnd/>
          </a:ln>
          <a:effectLst/>
        </p:spPr>
        <p:txBody>
          <a:bodyPr>
            <a:spAutoFit/>
          </a:bodyPr>
          <a:lstStyle/>
          <a:p>
            <a:pPr>
              <a:spcBef>
                <a:spcPct val="50000"/>
              </a:spcBef>
            </a:pPr>
            <a:r>
              <a:rPr lang="en-US" sz="900" dirty="0"/>
              <a:t>The reimbursement amount is the </a:t>
            </a:r>
            <a:r>
              <a:rPr lang="en-US" sz="900" u="sng" dirty="0"/>
              <a:t>lesser</a:t>
            </a:r>
            <a:r>
              <a:rPr lang="en-US" sz="900" dirty="0"/>
              <a:t> of the </a:t>
            </a:r>
            <a:r>
              <a:rPr lang="en-US" sz="900" u="sng" dirty="0"/>
              <a:t>total</a:t>
            </a:r>
            <a:r>
              <a:rPr lang="en-US" sz="900" dirty="0"/>
              <a:t> eligible for reimbursement or the </a:t>
            </a:r>
            <a:r>
              <a:rPr lang="en-US" sz="900" u="sng" dirty="0"/>
              <a:t>total</a:t>
            </a:r>
            <a:r>
              <a:rPr lang="en-US" sz="900" dirty="0"/>
              <a:t> of SSI available.</a:t>
            </a:r>
          </a:p>
          <a:p>
            <a:pPr>
              <a:spcBef>
                <a:spcPct val="50000"/>
              </a:spcBef>
            </a:pPr>
            <a:r>
              <a:rPr lang="en-US" sz="900" dirty="0"/>
              <a:t>For one or more months, the amount of IA eligible for reimbursement is less than the amount reported paid for the month.  The reason for this is listed in the 'Reason for Reduction' column.</a:t>
            </a:r>
          </a:p>
        </p:txBody>
      </p:sp>
      <p:sp>
        <p:nvSpPr>
          <p:cNvPr id="35847" name="Text Box 7"/>
          <p:cNvSpPr txBox="1">
            <a:spLocks noChangeArrowheads="1"/>
          </p:cNvSpPr>
          <p:nvPr/>
        </p:nvSpPr>
        <p:spPr bwMode="auto">
          <a:xfrm>
            <a:off x="152400" y="1295400"/>
            <a:ext cx="1225550" cy="366712"/>
          </a:xfrm>
          <a:prstGeom prst="rect">
            <a:avLst/>
          </a:prstGeom>
          <a:noFill/>
          <a:ln w="9525">
            <a:noFill/>
            <a:miter lim="800000"/>
            <a:headEnd/>
            <a:tailEnd/>
          </a:ln>
          <a:effectLst/>
        </p:spPr>
        <p:txBody>
          <a:bodyPr wrap="none">
            <a:spAutoFit/>
          </a:bodyPr>
          <a:lstStyle/>
          <a:p>
            <a:r>
              <a:rPr lang="en-US" dirty="0"/>
              <a:t>Screen 16</a:t>
            </a:r>
          </a:p>
        </p:txBody>
      </p:sp>
      <p:pic>
        <p:nvPicPr>
          <p:cNvPr id="7" name="Picture 2"/>
          <p:cNvPicPr>
            <a:picLocks noChangeAspect="1" noChangeArrowheads="1"/>
          </p:cNvPicPr>
          <p:nvPr/>
        </p:nvPicPr>
        <p:blipFill>
          <a:blip r:embed="rId2" cstate="print"/>
          <a:srcRect/>
          <a:stretch>
            <a:fillRect/>
          </a:stretch>
        </p:blipFill>
        <p:spPr bwMode="auto">
          <a:xfrm>
            <a:off x="1527048" y="1752600"/>
            <a:ext cx="7235952" cy="4572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12903" r="13058" b="78999"/>
          <a:stretch>
            <a:fillRect/>
          </a:stretch>
        </p:blipFill>
        <p:spPr bwMode="auto">
          <a:xfrm>
            <a:off x="1524000" y="1295400"/>
            <a:ext cx="7239000" cy="47128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1656A4F3-D7F0-4BC9-9E4F-C6C7D35053FC}" type="slidenum">
              <a:rPr lang="en-US"/>
              <a:pPr/>
              <a:t>2</a:t>
            </a:fld>
            <a:endParaRPr lang="en-US"/>
          </a:p>
        </p:txBody>
      </p:sp>
      <p:sp>
        <p:nvSpPr>
          <p:cNvPr id="69636" name="Rectangle 4"/>
          <p:cNvSpPr>
            <a:spLocks noGrp="1" noChangeArrowheads="1"/>
          </p:cNvSpPr>
          <p:nvPr>
            <p:ph type="title"/>
          </p:nvPr>
        </p:nvSpPr>
        <p:spPr>
          <a:xfrm>
            <a:off x="457200" y="457200"/>
            <a:ext cx="8229600" cy="685800"/>
          </a:xfrm>
        </p:spPr>
        <p:txBody>
          <a:bodyPr/>
          <a:lstStyle/>
          <a:p>
            <a:r>
              <a:rPr lang="en-US" sz="4000"/>
              <a:t>GSO Login</a:t>
            </a:r>
          </a:p>
        </p:txBody>
      </p:sp>
      <p:pic>
        <p:nvPicPr>
          <p:cNvPr id="69637" name="Picture 5"/>
          <p:cNvPicPr>
            <a:picLocks noChangeAspect="1" noChangeArrowheads="1"/>
          </p:cNvPicPr>
          <p:nvPr/>
        </p:nvPicPr>
        <p:blipFill>
          <a:blip r:embed="rId2" cstate="print"/>
          <a:srcRect/>
          <a:stretch>
            <a:fillRect/>
          </a:stretch>
        </p:blipFill>
        <p:spPr bwMode="auto">
          <a:xfrm>
            <a:off x="2590800" y="1219200"/>
            <a:ext cx="3668713" cy="5638800"/>
          </a:xfrm>
          <a:prstGeom prst="rect">
            <a:avLst/>
          </a:prstGeom>
          <a:noFill/>
          <a:ln w="9525">
            <a:noFill/>
            <a:miter lim="800000"/>
            <a:headEnd/>
            <a:tailEnd/>
          </a:ln>
        </p:spPr>
      </p:pic>
      <p:sp>
        <p:nvSpPr>
          <p:cNvPr id="69638" name="Text Box 6"/>
          <p:cNvSpPr txBox="1">
            <a:spLocks noChangeArrowheads="1"/>
          </p:cNvSpPr>
          <p:nvPr/>
        </p:nvSpPr>
        <p:spPr bwMode="auto">
          <a:xfrm>
            <a:off x="517525" y="1560513"/>
            <a:ext cx="1098550" cy="366712"/>
          </a:xfrm>
          <a:prstGeom prst="rect">
            <a:avLst/>
          </a:prstGeom>
          <a:noFill/>
          <a:ln w="9525">
            <a:noFill/>
            <a:miter lim="800000"/>
            <a:headEnd/>
            <a:tailEnd/>
          </a:ln>
          <a:effectLst/>
        </p:spPr>
        <p:txBody>
          <a:bodyPr wrap="none">
            <a:spAutoFit/>
          </a:bodyPr>
          <a:lstStyle/>
          <a:p>
            <a:r>
              <a:rPr lang="en-US"/>
              <a:t>Screen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9F5FFB0D-E144-48ED-89B2-D73FC5A4E107}" type="slidenum">
              <a:rPr lang="en-US"/>
              <a:pPr/>
              <a:t>20</a:t>
            </a:fld>
            <a:endParaRPr lang="en-US"/>
          </a:p>
        </p:txBody>
      </p:sp>
      <p:sp>
        <p:nvSpPr>
          <p:cNvPr id="80898" name="Rectangle 2"/>
          <p:cNvSpPr>
            <a:spLocks noGrp="1" noChangeArrowheads="1"/>
          </p:cNvSpPr>
          <p:nvPr>
            <p:ph type="title"/>
          </p:nvPr>
        </p:nvSpPr>
        <p:spPr>
          <a:xfrm>
            <a:off x="457200" y="457200"/>
            <a:ext cx="8229600" cy="838200"/>
          </a:xfrm>
        </p:spPr>
        <p:txBody>
          <a:bodyPr/>
          <a:lstStyle/>
          <a:p>
            <a:r>
              <a:rPr lang="en-US" sz="4000"/>
              <a:t>Queries for state/local IA workers</a:t>
            </a:r>
          </a:p>
        </p:txBody>
      </p:sp>
      <p:sp>
        <p:nvSpPr>
          <p:cNvPr id="80902" name="Text Box 6"/>
          <p:cNvSpPr txBox="1">
            <a:spLocks noChangeArrowheads="1"/>
          </p:cNvSpPr>
          <p:nvPr/>
        </p:nvSpPr>
        <p:spPr bwMode="auto">
          <a:xfrm>
            <a:off x="152400" y="1371600"/>
            <a:ext cx="1438275" cy="366712"/>
          </a:xfrm>
          <a:prstGeom prst="rect">
            <a:avLst/>
          </a:prstGeom>
          <a:noFill/>
          <a:ln w="9525">
            <a:noFill/>
            <a:miter lim="800000"/>
            <a:headEnd/>
            <a:tailEnd/>
          </a:ln>
          <a:effectLst/>
        </p:spPr>
        <p:txBody>
          <a:bodyPr>
            <a:spAutoFit/>
          </a:bodyPr>
          <a:lstStyle/>
          <a:p>
            <a:r>
              <a:rPr lang="en-US" dirty="0"/>
              <a:t>Screen 17</a:t>
            </a:r>
          </a:p>
        </p:txBody>
      </p:sp>
      <p:pic>
        <p:nvPicPr>
          <p:cNvPr id="7" name="Picture 2"/>
          <p:cNvPicPr>
            <a:picLocks noChangeAspect="1" noChangeArrowheads="1"/>
          </p:cNvPicPr>
          <p:nvPr/>
        </p:nvPicPr>
        <p:blipFill>
          <a:blip r:embed="rId2" cstate="print"/>
          <a:srcRect l="550" t="11538" r="2100" b="24669"/>
          <a:stretch>
            <a:fillRect/>
          </a:stretch>
        </p:blipFill>
        <p:spPr bwMode="auto">
          <a:xfrm>
            <a:off x="1295400" y="1447800"/>
            <a:ext cx="7727156" cy="4191000"/>
          </a:xfrm>
          <a:prstGeom prst="rect">
            <a:avLst/>
          </a:prstGeom>
          <a:noFill/>
          <a:ln w="9525">
            <a:noFill/>
            <a:miter lim="800000"/>
            <a:headEnd/>
            <a:tailEnd/>
          </a:ln>
        </p:spPr>
      </p:pic>
      <p:sp>
        <p:nvSpPr>
          <p:cNvPr id="8" name="AutoShape 10"/>
          <p:cNvSpPr>
            <a:spLocks noChangeArrowheads="1"/>
          </p:cNvSpPr>
          <p:nvPr/>
        </p:nvSpPr>
        <p:spPr bwMode="auto">
          <a:xfrm>
            <a:off x="4800600" y="3581400"/>
            <a:ext cx="457200" cy="304800"/>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202E38BD-085F-40C8-8D3B-5838C68BD8F1}" type="slidenum">
              <a:rPr lang="en-US"/>
              <a:pPr/>
              <a:t>21</a:t>
            </a:fld>
            <a:endParaRPr lang="en-US"/>
          </a:p>
        </p:txBody>
      </p:sp>
      <p:sp>
        <p:nvSpPr>
          <p:cNvPr id="27652" name="Rectangle 4"/>
          <p:cNvSpPr>
            <a:spLocks noGrp="1" noChangeArrowheads="1"/>
          </p:cNvSpPr>
          <p:nvPr>
            <p:ph type="title"/>
          </p:nvPr>
        </p:nvSpPr>
        <p:spPr>
          <a:xfrm>
            <a:off x="457200" y="457200"/>
            <a:ext cx="8229600" cy="685800"/>
          </a:xfrm>
        </p:spPr>
        <p:txBody>
          <a:bodyPr/>
          <a:lstStyle/>
          <a:p>
            <a:r>
              <a:rPr lang="en-US" sz="4000"/>
              <a:t>IA reports not yet reimbursed</a:t>
            </a:r>
          </a:p>
        </p:txBody>
      </p:sp>
      <p:sp>
        <p:nvSpPr>
          <p:cNvPr id="27656" name="Text Box 8"/>
          <p:cNvSpPr txBox="1">
            <a:spLocks noChangeArrowheads="1"/>
          </p:cNvSpPr>
          <p:nvPr/>
        </p:nvSpPr>
        <p:spPr bwMode="auto">
          <a:xfrm>
            <a:off x="152400" y="1219200"/>
            <a:ext cx="1225550" cy="366713"/>
          </a:xfrm>
          <a:prstGeom prst="rect">
            <a:avLst/>
          </a:prstGeom>
          <a:noFill/>
          <a:ln w="9525">
            <a:noFill/>
            <a:miter lim="800000"/>
            <a:headEnd/>
            <a:tailEnd/>
          </a:ln>
          <a:effectLst/>
        </p:spPr>
        <p:txBody>
          <a:bodyPr wrap="none">
            <a:spAutoFit/>
          </a:bodyPr>
          <a:lstStyle/>
          <a:p>
            <a:r>
              <a:rPr lang="en-US" dirty="0"/>
              <a:t>Screen 18</a:t>
            </a:r>
          </a:p>
        </p:txBody>
      </p:sp>
      <p:pic>
        <p:nvPicPr>
          <p:cNvPr id="7" name="Picture 2"/>
          <p:cNvPicPr>
            <a:picLocks noChangeAspect="1" noChangeArrowheads="1"/>
          </p:cNvPicPr>
          <p:nvPr/>
        </p:nvPicPr>
        <p:blipFill>
          <a:blip r:embed="rId2" cstate="print"/>
          <a:srcRect/>
          <a:stretch>
            <a:fillRect/>
          </a:stretch>
        </p:blipFill>
        <p:spPr bwMode="auto">
          <a:xfrm>
            <a:off x="1517904" y="1743456"/>
            <a:ext cx="7431666" cy="3361944"/>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t="12903" r="13058" b="78999"/>
          <a:stretch>
            <a:fillRect/>
          </a:stretch>
        </p:blipFill>
        <p:spPr bwMode="auto">
          <a:xfrm>
            <a:off x="1524000" y="1295400"/>
            <a:ext cx="7239000" cy="471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85"/>
          <a:stretch>
            <a:fillRect/>
          </a:stretch>
        </p:blipFill>
        <p:spPr bwMode="auto">
          <a:xfrm>
            <a:off x="3244132" y="1799646"/>
            <a:ext cx="4857419" cy="2247900"/>
          </a:xfrm>
          <a:prstGeom prst="rect">
            <a:avLst/>
          </a:prstGeom>
          <a:noFill/>
          <a:ln w="9525">
            <a:noFill/>
            <a:miter lim="800000"/>
            <a:headEnd/>
            <a:tailEnd/>
          </a:ln>
        </p:spPr>
      </p:pic>
      <p:sp>
        <p:nvSpPr>
          <p:cNvPr id="5" name="Slide Number Placeholder 3"/>
          <p:cNvSpPr>
            <a:spLocks noGrp="1"/>
          </p:cNvSpPr>
          <p:nvPr>
            <p:ph type="sldNum" sz="quarter" idx="11"/>
          </p:nvPr>
        </p:nvSpPr>
        <p:spPr/>
        <p:txBody>
          <a:bodyPr/>
          <a:lstStyle/>
          <a:p>
            <a:fld id="{1D2AC64A-5D98-4C67-8BAB-82B8F332E72F}" type="slidenum">
              <a:rPr lang="en-US"/>
              <a:pPr/>
              <a:t>22</a:t>
            </a:fld>
            <a:endParaRPr lang="en-US"/>
          </a:p>
        </p:txBody>
      </p:sp>
      <p:sp>
        <p:nvSpPr>
          <p:cNvPr id="29700" name="Rectangle 4"/>
          <p:cNvSpPr>
            <a:spLocks noGrp="1" noChangeArrowheads="1"/>
          </p:cNvSpPr>
          <p:nvPr>
            <p:ph type="title"/>
          </p:nvPr>
        </p:nvSpPr>
        <p:spPr>
          <a:xfrm>
            <a:off x="457200" y="457200"/>
            <a:ext cx="8229600" cy="1066800"/>
          </a:xfrm>
        </p:spPr>
        <p:txBody>
          <a:bodyPr/>
          <a:lstStyle/>
          <a:p>
            <a:r>
              <a:rPr lang="en-US" dirty="0"/>
              <a:t>Detail of IA not yet </a:t>
            </a:r>
            <a:r>
              <a:rPr lang="en-US" dirty="0" smtClean="0"/>
              <a:t>reimbursed</a:t>
            </a:r>
            <a:endParaRPr lang="en-US" dirty="0"/>
          </a:p>
        </p:txBody>
      </p:sp>
      <p:sp>
        <p:nvSpPr>
          <p:cNvPr id="29703" name="Text Box 7"/>
          <p:cNvSpPr txBox="1">
            <a:spLocks noChangeArrowheads="1"/>
          </p:cNvSpPr>
          <p:nvPr/>
        </p:nvSpPr>
        <p:spPr bwMode="auto">
          <a:xfrm>
            <a:off x="152400" y="1371600"/>
            <a:ext cx="1438275" cy="366712"/>
          </a:xfrm>
          <a:prstGeom prst="rect">
            <a:avLst/>
          </a:prstGeom>
          <a:noFill/>
          <a:ln w="9525">
            <a:noFill/>
            <a:miter lim="800000"/>
            <a:headEnd/>
            <a:tailEnd/>
          </a:ln>
          <a:effectLst/>
        </p:spPr>
        <p:txBody>
          <a:bodyPr>
            <a:spAutoFit/>
          </a:bodyPr>
          <a:lstStyle/>
          <a:p>
            <a:r>
              <a:rPr lang="en-US" dirty="0"/>
              <a:t>Screen 19</a:t>
            </a:r>
          </a:p>
        </p:txBody>
      </p:sp>
      <p:pic>
        <p:nvPicPr>
          <p:cNvPr id="8" name="Picture 6"/>
          <p:cNvPicPr>
            <a:picLocks noChangeAspect="1" noChangeArrowheads="1"/>
          </p:cNvPicPr>
          <p:nvPr/>
        </p:nvPicPr>
        <p:blipFill>
          <a:blip r:embed="rId3" cstate="print"/>
          <a:srcRect l="411" t="2217" r="821" b="2262"/>
          <a:stretch>
            <a:fillRect/>
          </a:stretch>
        </p:blipFill>
        <p:spPr bwMode="auto">
          <a:xfrm>
            <a:off x="3200400" y="2438400"/>
            <a:ext cx="4440413" cy="1218037"/>
          </a:xfrm>
          <a:prstGeom prst="rect">
            <a:avLst/>
          </a:prstGeom>
          <a:noFill/>
          <a:ln w="0" cap="sq">
            <a:noFill/>
            <a:miter lim="800000"/>
          </a:ln>
          <a:effectLst/>
        </p:spPr>
      </p:pic>
      <p:pic>
        <p:nvPicPr>
          <p:cNvPr id="7" name="Picture 2"/>
          <p:cNvPicPr>
            <a:picLocks noChangeAspect="1" noChangeArrowheads="1"/>
          </p:cNvPicPr>
          <p:nvPr/>
        </p:nvPicPr>
        <p:blipFill>
          <a:blip r:embed="rId4" cstate="print"/>
          <a:srcRect r="73341" b="70535"/>
          <a:stretch>
            <a:fillRect/>
          </a:stretch>
        </p:blipFill>
        <p:spPr bwMode="auto">
          <a:xfrm>
            <a:off x="1528638" y="1757901"/>
            <a:ext cx="1684352" cy="842176"/>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t="12903" r="13058" b="78999"/>
          <a:stretch>
            <a:fillRect/>
          </a:stretch>
        </p:blipFill>
        <p:spPr bwMode="auto">
          <a:xfrm>
            <a:off x="1524000" y="1295400"/>
            <a:ext cx="7239000" cy="4712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1858947-B133-4E48-B90C-BFCEECD44960}" type="slidenum">
              <a:rPr lang="en-US"/>
              <a:pPr/>
              <a:t>23</a:t>
            </a:fld>
            <a:endParaRPr lang="en-US"/>
          </a:p>
        </p:txBody>
      </p:sp>
      <p:sp>
        <p:nvSpPr>
          <p:cNvPr id="39941" name="Rectangle 5"/>
          <p:cNvSpPr>
            <a:spLocks noGrp="1" noChangeArrowheads="1"/>
          </p:cNvSpPr>
          <p:nvPr>
            <p:ph type="title"/>
          </p:nvPr>
        </p:nvSpPr>
        <p:spPr>
          <a:xfrm>
            <a:off x="457200" y="457200"/>
            <a:ext cx="8229600" cy="838200"/>
          </a:xfrm>
        </p:spPr>
        <p:txBody>
          <a:bodyPr/>
          <a:lstStyle/>
          <a:p>
            <a:r>
              <a:rPr lang="en-US" dirty="0"/>
              <a:t>Delete Confirmation</a:t>
            </a:r>
          </a:p>
        </p:txBody>
      </p:sp>
      <p:sp>
        <p:nvSpPr>
          <p:cNvPr id="39942" name="Text Box 6"/>
          <p:cNvSpPr txBox="1">
            <a:spLocks noChangeArrowheads="1"/>
          </p:cNvSpPr>
          <p:nvPr/>
        </p:nvSpPr>
        <p:spPr bwMode="auto">
          <a:xfrm>
            <a:off x="152400" y="1295400"/>
            <a:ext cx="1225550" cy="366712"/>
          </a:xfrm>
          <a:prstGeom prst="rect">
            <a:avLst/>
          </a:prstGeom>
          <a:noFill/>
          <a:ln w="9525">
            <a:noFill/>
            <a:miter lim="800000"/>
            <a:headEnd/>
            <a:tailEnd/>
          </a:ln>
          <a:effectLst/>
        </p:spPr>
        <p:txBody>
          <a:bodyPr wrap="none">
            <a:spAutoFit/>
          </a:bodyPr>
          <a:lstStyle/>
          <a:p>
            <a:r>
              <a:rPr lang="en-US" dirty="0"/>
              <a:t>Screen 20</a:t>
            </a:r>
          </a:p>
        </p:txBody>
      </p:sp>
      <p:pic>
        <p:nvPicPr>
          <p:cNvPr id="6" name="Picture 5"/>
          <p:cNvPicPr>
            <a:picLocks noChangeAspect="1" noChangeArrowheads="1"/>
          </p:cNvPicPr>
          <p:nvPr/>
        </p:nvPicPr>
        <p:blipFill>
          <a:blip r:embed="rId2" cstate="print"/>
          <a:srcRect/>
          <a:stretch>
            <a:fillRect/>
          </a:stretch>
        </p:blipFill>
        <p:spPr bwMode="auto">
          <a:xfrm>
            <a:off x="1518699" y="1756917"/>
            <a:ext cx="6634701" cy="333910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12903" r="13058" b="78999"/>
          <a:stretch>
            <a:fillRect/>
          </a:stretch>
        </p:blipFill>
        <p:spPr bwMode="auto">
          <a:xfrm>
            <a:off x="1524000" y="1295400"/>
            <a:ext cx="7239000" cy="47128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Queries for state/local IA workers</a:t>
            </a:r>
          </a:p>
        </p:txBody>
      </p:sp>
      <p:sp>
        <p:nvSpPr>
          <p:cNvPr id="5" name="Slide Number Placeholder 3"/>
          <p:cNvSpPr>
            <a:spLocks noGrp="1"/>
          </p:cNvSpPr>
          <p:nvPr>
            <p:ph type="sldNum" sz="quarter" idx="11"/>
          </p:nvPr>
        </p:nvSpPr>
        <p:spPr/>
        <p:txBody>
          <a:bodyPr/>
          <a:lstStyle/>
          <a:p>
            <a:fld id="{8D24D5F8-6BB4-4AB2-8DAF-C7D03F26AE0C}" type="slidenum">
              <a:rPr lang="en-US"/>
              <a:pPr/>
              <a:t>24</a:t>
            </a:fld>
            <a:endParaRPr lang="en-US"/>
          </a:p>
        </p:txBody>
      </p:sp>
      <p:sp>
        <p:nvSpPr>
          <p:cNvPr id="81924" name="Text Box 4"/>
          <p:cNvSpPr txBox="1">
            <a:spLocks noChangeArrowheads="1"/>
          </p:cNvSpPr>
          <p:nvPr/>
        </p:nvSpPr>
        <p:spPr bwMode="auto">
          <a:xfrm>
            <a:off x="152400" y="1524000"/>
            <a:ext cx="1236236" cy="369332"/>
          </a:xfrm>
          <a:prstGeom prst="rect">
            <a:avLst/>
          </a:prstGeom>
          <a:noFill/>
          <a:ln w="9525">
            <a:noFill/>
            <a:miter lim="800000"/>
            <a:headEnd/>
            <a:tailEnd/>
          </a:ln>
          <a:effectLst/>
        </p:spPr>
        <p:txBody>
          <a:bodyPr wrap="none">
            <a:spAutoFit/>
          </a:bodyPr>
          <a:lstStyle/>
          <a:p>
            <a:r>
              <a:rPr lang="en-US" dirty="0"/>
              <a:t>Screen </a:t>
            </a:r>
            <a:r>
              <a:rPr lang="en-US" dirty="0" smtClean="0"/>
              <a:t>21</a:t>
            </a:r>
            <a:endParaRPr lang="en-US" dirty="0"/>
          </a:p>
        </p:txBody>
      </p:sp>
      <p:pic>
        <p:nvPicPr>
          <p:cNvPr id="8" name="Picture 2"/>
          <p:cNvPicPr>
            <a:picLocks noChangeAspect="1" noChangeArrowheads="1"/>
          </p:cNvPicPr>
          <p:nvPr/>
        </p:nvPicPr>
        <p:blipFill>
          <a:blip r:embed="rId2" cstate="print"/>
          <a:srcRect l="550" t="11538" r="2100" b="24669"/>
          <a:stretch>
            <a:fillRect/>
          </a:stretch>
        </p:blipFill>
        <p:spPr bwMode="auto">
          <a:xfrm>
            <a:off x="1295400" y="1447800"/>
            <a:ext cx="7727156" cy="4191000"/>
          </a:xfrm>
          <a:prstGeom prst="rect">
            <a:avLst/>
          </a:prstGeom>
          <a:noFill/>
          <a:ln w="9525">
            <a:noFill/>
            <a:miter lim="800000"/>
            <a:headEnd/>
            <a:tailEnd/>
          </a:ln>
        </p:spPr>
      </p:pic>
      <p:sp>
        <p:nvSpPr>
          <p:cNvPr id="9" name="AutoShape 10"/>
          <p:cNvSpPr>
            <a:spLocks noChangeArrowheads="1"/>
          </p:cNvSpPr>
          <p:nvPr/>
        </p:nvSpPr>
        <p:spPr bwMode="auto">
          <a:xfrm>
            <a:off x="3962400" y="4114800"/>
            <a:ext cx="457200" cy="304800"/>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D748F9EF-83CB-46AF-8BEE-0E3A70761240}" type="slidenum">
              <a:rPr lang="en-US"/>
              <a:pPr/>
              <a:t>25</a:t>
            </a:fld>
            <a:endParaRPr lang="en-US"/>
          </a:p>
        </p:txBody>
      </p:sp>
      <p:sp>
        <p:nvSpPr>
          <p:cNvPr id="31748" name="Rectangle 4"/>
          <p:cNvSpPr>
            <a:spLocks noGrp="1" noChangeArrowheads="1"/>
          </p:cNvSpPr>
          <p:nvPr>
            <p:ph type="title"/>
          </p:nvPr>
        </p:nvSpPr>
        <p:spPr>
          <a:xfrm>
            <a:off x="457200" y="457200"/>
            <a:ext cx="8229600" cy="1066800"/>
          </a:xfrm>
        </p:spPr>
        <p:txBody>
          <a:bodyPr/>
          <a:lstStyle/>
          <a:p>
            <a:r>
              <a:rPr lang="en-US"/>
              <a:t>IA Case History</a:t>
            </a:r>
          </a:p>
        </p:txBody>
      </p:sp>
      <p:sp>
        <p:nvSpPr>
          <p:cNvPr id="31750" name="Text Box 6"/>
          <p:cNvSpPr txBox="1">
            <a:spLocks noChangeArrowheads="1"/>
          </p:cNvSpPr>
          <p:nvPr/>
        </p:nvSpPr>
        <p:spPr bwMode="auto">
          <a:xfrm>
            <a:off x="228600" y="1371600"/>
            <a:ext cx="1236236" cy="369332"/>
          </a:xfrm>
          <a:prstGeom prst="rect">
            <a:avLst/>
          </a:prstGeom>
          <a:noFill/>
          <a:ln w="9525">
            <a:noFill/>
            <a:miter lim="800000"/>
            <a:headEnd/>
            <a:tailEnd/>
          </a:ln>
          <a:effectLst/>
        </p:spPr>
        <p:txBody>
          <a:bodyPr wrap="none">
            <a:spAutoFit/>
          </a:bodyPr>
          <a:lstStyle/>
          <a:p>
            <a:r>
              <a:rPr lang="en-US" dirty="0"/>
              <a:t>Screen </a:t>
            </a:r>
            <a:r>
              <a:rPr lang="en-US" dirty="0" smtClean="0"/>
              <a:t>22</a:t>
            </a:r>
            <a:endParaRPr lang="en-US" dirty="0"/>
          </a:p>
        </p:txBody>
      </p:sp>
      <p:pic>
        <p:nvPicPr>
          <p:cNvPr id="6" name="Picture 3"/>
          <p:cNvPicPr>
            <a:picLocks noChangeAspect="1" noChangeArrowheads="1"/>
          </p:cNvPicPr>
          <p:nvPr/>
        </p:nvPicPr>
        <p:blipFill>
          <a:blip r:embed="rId2" cstate="print"/>
          <a:srcRect t="12392"/>
          <a:stretch>
            <a:fillRect/>
          </a:stretch>
        </p:blipFill>
        <p:spPr bwMode="auto">
          <a:xfrm>
            <a:off x="1524000" y="1752600"/>
            <a:ext cx="7010400" cy="388129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12903" r="13058" b="78999"/>
          <a:stretch>
            <a:fillRect/>
          </a:stretch>
        </p:blipFill>
        <p:spPr bwMode="auto">
          <a:xfrm>
            <a:off x="1524000" y="1295400"/>
            <a:ext cx="7239000" cy="47128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4000" dirty="0"/>
              <a:t>Queries for state/local IA workers</a:t>
            </a:r>
          </a:p>
        </p:txBody>
      </p:sp>
      <p:sp>
        <p:nvSpPr>
          <p:cNvPr id="5" name="Slide Number Placeholder 3"/>
          <p:cNvSpPr>
            <a:spLocks noGrp="1"/>
          </p:cNvSpPr>
          <p:nvPr>
            <p:ph type="sldNum" sz="quarter" idx="11"/>
          </p:nvPr>
        </p:nvSpPr>
        <p:spPr/>
        <p:txBody>
          <a:bodyPr/>
          <a:lstStyle/>
          <a:p>
            <a:fld id="{D3FD8B63-734A-4CB2-86ED-4C95F18D90E6}" type="slidenum">
              <a:rPr lang="en-US"/>
              <a:pPr/>
              <a:t>26</a:t>
            </a:fld>
            <a:endParaRPr lang="en-US"/>
          </a:p>
        </p:txBody>
      </p:sp>
      <p:sp>
        <p:nvSpPr>
          <p:cNvPr id="82949" name="Text Box 5"/>
          <p:cNvSpPr txBox="1">
            <a:spLocks noChangeArrowheads="1"/>
          </p:cNvSpPr>
          <p:nvPr/>
        </p:nvSpPr>
        <p:spPr bwMode="auto">
          <a:xfrm>
            <a:off x="0" y="1600200"/>
            <a:ext cx="1438275" cy="366712"/>
          </a:xfrm>
          <a:prstGeom prst="rect">
            <a:avLst/>
          </a:prstGeom>
          <a:noFill/>
          <a:ln w="9525">
            <a:noFill/>
            <a:miter lim="800000"/>
            <a:headEnd/>
            <a:tailEnd/>
          </a:ln>
          <a:effectLst/>
        </p:spPr>
        <p:txBody>
          <a:bodyPr>
            <a:spAutoFit/>
          </a:bodyPr>
          <a:lstStyle/>
          <a:p>
            <a:r>
              <a:rPr lang="en-US" dirty="0"/>
              <a:t>Screen </a:t>
            </a:r>
            <a:r>
              <a:rPr lang="en-US" dirty="0" smtClean="0"/>
              <a:t>23</a:t>
            </a:r>
            <a:endParaRPr lang="en-US" dirty="0"/>
          </a:p>
        </p:txBody>
      </p:sp>
      <p:pic>
        <p:nvPicPr>
          <p:cNvPr id="7" name="Picture 2"/>
          <p:cNvPicPr>
            <a:picLocks noChangeAspect="1" noChangeArrowheads="1"/>
          </p:cNvPicPr>
          <p:nvPr/>
        </p:nvPicPr>
        <p:blipFill>
          <a:blip r:embed="rId2" cstate="print"/>
          <a:srcRect l="550" t="11538" r="2100" b="24669"/>
          <a:stretch>
            <a:fillRect/>
          </a:stretch>
        </p:blipFill>
        <p:spPr bwMode="auto">
          <a:xfrm>
            <a:off x="1295400" y="1447800"/>
            <a:ext cx="7727156" cy="4191000"/>
          </a:xfrm>
          <a:prstGeom prst="rect">
            <a:avLst/>
          </a:prstGeom>
          <a:noFill/>
          <a:ln w="9525">
            <a:noFill/>
            <a:miter lim="800000"/>
            <a:headEnd/>
            <a:tailEnd/>
          </a:ln>
        </p:spPr>
      </p:pic>
      <p:sp>
        <p:nvSpPr>
          <p:cNvPr id="8" name="AutoShape 10"/>
          <p:cNvSpPr>
            <a:spLocks noChangeArrowheads="1"/>
          </p:cNvSpPr>
          <p:nvPr/>
        </p:nvSpPr>
        <p:spPr bwMode="auto">
          <a:xfrm>
            <a:off x="7105650" y="4629150"/>
            <a:ext cx="457200" cy="304800"/>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99C5C3F6-A12F-497E-AFE4-E395BE90AC69}" type="slidenum">
              <a:rPr lang="en-US"/>
              <a:pPr/>
              <a:t>27</a:t>
            </a:fld>
            <a:endParaRPr lang="en-US"/>
          </a:p>
        </p:txBody>
      </p:sp>
      <p:sp>
        <p:nvSpPr>
          <p:cNvPr id="33796" name="Rectangle 4"/>
          <p:cNvSpPr>
            <a:spLocks noGrp="1" noChangeArrowheads="1"/>
          </p:cNvSpPr>
          <p:nvPr>
            <p:ph type="title"/>
          </p:nvPr>
        </p:nvSpPr>
        <p:spPr>
          <a:xfrm>
            <a:off x="457200" y="457200"/>
            <a:ext cx="8229600" cy="685800"/>
          </a:xfrm>
        </p:spPr>
        <p:txBody>
          <a:bodyPr/>
          <a:lstStyle/>
          <a:p>
            <a:r>
              <a:rPr lang="en-US" sz="4000" dirty="0"/>
              <a:t>Cases pending SSI determination</a:t>
            </a:r>
          </a:p>
        </p:txBody>
      </p:sp>
      <p:sp>
        <p:nvSpPr>
          <p:cNvPr id="33798" name="Text Box 6"/>
          <p:cNvSpPr txBox="1">
            <a:spLocks noChangeArrowheads="1"/>
          </p:cNvSpPr>
          <p:nvPr/>
        </p:nvSpPr>
        <p:spPr bwMode="auto">
          <a:xfrm>
            <a:off x="152400" y="1219200"/>
            <a:ext cx="1236236" cy="369332"/>
          </a:xfrm>
          <a:prstGeom prst="rect">
            <a:avLst/>
          </a:prstGeom>
          <a:noFill/>
          <a:ln w="9525">
            <a:noFill/>
            <a:miter lim="800000"/>
            <a:headEnd/>
            <a:tailEnd/>
          </a:ln>
          <a:effectLst/>
        </p:spPr>
        <p:txBody>
          <a:bodyPr wrap="none">
            <a:spAutoFit/>
          </a:bodyPr>
          <a:lstStyle/>
          <a:p>
            <a:r>
              <a:rPr lang="en-US" dirty="0"/>
              <a:t>Screen </a:t>
            </a:r>
            <a:r>
              <a:rPr lang="en-US" dirty="0" smtClean="0"/>
              <a:t>24</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828800" y="1143000"/>
            <a:ext cx="6419850" cy="48761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39D78350-2250-4B55-B973-7BD0B529A811}" type="slidenum">
              <a:rPr lang="en-US"/>
              <a:pPr/>
              <a:t>3</a:t>
            </a:fld>
            <a:endParaRPr lang="en-US"/>
          </a:p>
        </p:txBody>
      </p:sp>
      <p:sp>
        <p:nvSpPr>
          <p:cNvPr id="71684" name="Rectangle 4"/>
          <p:cNvSpPr>
            <a:spLocks noGrp="1" noChangeArrowheads="1"/>
          </p:cNvSpPr>
          <p:nvPr>
            <p:ph type="title"/>
          </p:nvPr>
        </p:nvSpPr>
        <p:spPr>
          <a:xfrm>
            <a:off x="457200" y="457200"/>
            <a:ext cx="8229600" cy="762000"/>
          </a:xfrm>
        </p:spPr>
        <p:txBody>
          <a:bodyPr/>
          <a:lstStyle/>
          <a:p>
            <a:r>
              <a:rPr lang="en-US"/>
              <a:t>GSO Menu</a:t>
            </a:r>
          </a:p>
        </p:txBody>
      </p:sp>
      <p:pic>
        <p:nvPicPr>
          <p:cNvPr id="71685" name="Picture 5"/>
          <p:cNvPicPr>
            <a:picLocks noChangeAspect="1" noChangeArrowheads="1"/>
          </p:cNvPicPr>
          <p:nvPr/>
        </p:nvPicPr>
        <p:blipFill>
          <a:blip r:embed="rId2" cstate="print"/>
          <a:srcRect/>
          <a:stretch>
            <a:fillRect/>
          </a:stretch>
        </p:blipFill>
        <p:spPr bwMode="auto">
          <a:xfrm>
            <a:off x="1828800" y="1371600"/>
            <a:ext cx="5603875" cy="6815138"/>
          </a:xfrm>
          <a:prstGeom prst="rect">
            <a:avLst/>
          </a:prstGeom>
          <a:noFill/>
          <a:ln w="9525">
            <a:noFill/>
            <a:miter lim="800000"/>
            <a:headEnd/>
            <a:tailEnd/>
          </a:ln>
        </p:spPr>
      </p:pic>
      <p:sp>
        <p:nvSpPr>
          <p:cNvPr id="71686" name="Text Box 6"/>
          <p:cNvSpPr txBox="1">
            <a:spLocks noChangeArrowheads="1"/>
          </p:cNvSpPr>
          <p:nvPr/>
        </p:nvSpPr>
        <p:spPr bwMode="auto">
          <a:xfrm>
            <a:off x="441325" y="1636713"/>
            <a:ext cx="1098550" cy="366712"/>
          </a:xfrm>
          <a:prstGeom prst="rect">
            <a:avLst/>
          </a:prstGeom>
          <a:noFill/>
          <a:ln w="9525">
            <a:noFill/>
            <a:miter lim="800000"/>
            <a:headEnd/>
            <a:tailEnd/>
          </a:ln>
          <a:effectLst/>
        </p:spPr>
        <p:txBody>
          <a:bodyPr wrap="none">
            <a:spAutoFit/>
          </a:bodyPr>
          <a:lstStyle/>
          <a:p>
            <a:r>
              <a:rPr lang="en-US"/>
              <a:t>Screen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FEFFDEC0-8EAC-4138-A945-D724913CDEB4}" type="slidenum">
              <a:rPr lang="en-US"/>
              <a:pPr/>
              <a:t>4</a:t>
            </a:fld>
            <a:endParaRPr lang="en-US"/>
          </a:p>
        </p:txBody>
      </p:sp>
      <p:sp>
        <p:nvSpPr>
          <p:cNvPr id="17412" name="Rectangle 4"/>
          <p:cNvSpPr>
            <a:spLocks noGrp="1" noChangeArrowheads="1"/>
          </p:cNvSpPr>
          <p:nvPr>
            <p:ph type="title"/>
          </p:nvPr>
        </p:nvSpPr>
        <p:spPr>
          <a:xfrm>
            <a:off x="457200" y="457200"/>
            <a:ext cx="8229600" cy="914400"/>
          </a:xfrm>
        </p:spPr>
        <p:txBody>
          <a:bodyPr/>
          <a:lstStyle/>
          <a:p>
            <a:r>
              <a:rPr lang="en-US"/>
              <a:t>IAR Menu</a:t>
            </a:r>
          </a:p>
        </p:txBody>
      </p:sp>
      <p:sp>
        <p:nvSpPr>
          <p:cNvPr id="17416" name="Text Box 8"/>
          <p:cNvSpPr txBox="1">
            <a:spLocks noChangeArrowheads="1"/>
          </p:cNvSpPr>
          <p:nvPr/>
        </p:nvSpPr>
        <p:spPr bwMode="auto">
          <a:xfrm>
            <a:off x="288925" y="1560513"/>
            <a:ext cx="1098550" cy="366712"/>
          </a:xfrm>
          <a:prstGeom prst="rect">
            <a:avLst/>
          </a:prstGeom>
          <a:noFill/>
          <a:ln w="9525">
            <a:noFill/>
            <a:miter lim="800000"/>
            <a:headEnd/>
            <a:tailEnd/>
          </a:ln>
          <a:effectLst/>
        </p:spPr>
        <p:txBody>
          <a:bodyPr wrap="none">
            <a:spAutoFit/>
          </a:bodyPr>
          <a:lstStyle/>
          <a:p>
            <a:r>
              <a:rPr lang="en-US"/>
              <a:t>Screen 4</a:t>
            </a:r>
          </a:p>
        </p:txBody>
      </p:sp>
      <p:grpSp>
        <p:nvGrpSpPr>
          <p:cNvPr id="17419" name="Group 11"/>
          <p:cNvGrpSpPr>
            <a:grpSpLocks/>
          </p:cNvGrpSpPr>
          <p:nvPr/>
        </p:nvGrpSpPr>
        <p:grpSpPr bwMode="auto">
          <a:xfrm>
            <a:off x="1447800" y="1447800"/>
            <a:ext cx="6858000" cy="4268788"/>
            <a:chOff x="912" y="912"/>
            <a:chExt cx="4320" cy="2689"/>
          </a:xfrm>
        </p:grpSpPr>
        <p:pic>
          <p:nvPicPr>
            <p:cNvPr id="17413" name="Picture 5"/>
            <p:cNvPicPr>
              <a:picLocks noChangeAspect="1" noChangeArrowheads="1"/>
            </p:cNvPicPr>
            <p:nvPr/>
          </p:nvPicPr>
          <p:blipFill>
            <a:blip r:embed="rId2" cstate="print"/>
            <a:srcRect/>
            <a:stretch>
              <a:fillRect/>
            </a:stretch>
          </p:blipFill>
          <p:spPr bwMode="auto">
            <a:xfrm>
              <a:off x="912" y="912"/>
              <a:ext cx="4320" cy="2689"/>
            </a:xfrm>
            <a:prstGeom prst="rect">
              <a:avLst/>
            </a:prstGeom>
            <a:noFill/>
            <a:ln w="9525">
              <a:noFill/>
              <a:miter lim="800000"/>
              <a:headEnd/>
              <a:tailEnd/>
            </a:ln>
          </p:spPr>
        </p:pic>
        <p:pic>
          <p:nvPicPr>
            <p:cNvPr id="17417" name="Picture 9"/>
            <p:cNvPicPr>
              <a:picLocks noChangeAspect="1" noChangeArrowheads="1"/>
            </p:cNvPicPr>
            <p:nvPr/>
          </p:nvPicPr>
          <p:blipFill>
            <a:blip r:embed="rId3" cstate="print"/>
            <a:srcRect l="25000" t="40335" r="31944" b="52942"/>
            <a:stretch>
              <a:fillRect/>
            </a:stretch>
          </p:blipFill>
          <p:spPr bwMode="auto">
            <a:xfrm>
              <a:off x="1968" y="1776"/>
              <a:ext cx="2208" cy="214"/>
            </a:xfrm>
            <a:prstGeom prst="rect">
              <a:avLst/>
            </a:prstGeom>
            <a:noFill/>
            <a:ln w="9525">
              <a:noFill/>
              <a:miter lim="800000"/>
              <a:headEnd/>
              <a:tailEnd/>
            </a:ln>
          </p:spPr>
        </p:pic>
        <p:sp>
          <p:nvSpPr>
            <p:cNvPr id="17414" name="AutoShape 6"/>
            <p:cNvSpPr>
              <a:spLocks noChangeArrowheads="1"/>
            </p:cNvSpPr>
            <p:nvPr/>
          </p:nvSpPr>
          <p:spPr bwMode="auto">
            <a:xfrm>
              <a:off x="3600" y="1920"/>
              <a:ext cx="288" cy="192"/>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pic>
          <p:nvPicPr>
            <p:cNvPr id="17418" name="Picture 10"/>
            <p:cNvPicPr>
              <a:picLocks noChangeAspect="1" noChangeArrowheads="1"/>
            </p:cNvPicPr>
            <p:nvPr/>
          </p:nvPicPr>
          <p:blipFill>
            <a:blip r:embed="rId3" cstate="print"/>
            <a:srcRect l="72223" t="78432" b="11464"/>
            <a:stretch>
              <a:fillRect/>
            </a:stretch>
          </p:blipFill>
          <p:spPr bwMode="auto">
            <a:xfrm>
              <a:off x="3744" y="2882"/>
              <a:ext cx="1296" cy="292"/>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6C2247A9-0633-4838-A9D6-6AD6C3485FEE}" type="slidenum">
              <a:rPr lang="en-US"/>
              <a:pPr/>
              <a:t>5</a:t>
            </a:fld>
            <a:endParaRPr lang="en-US"/>
          </a:p>
        </p:txBody>
      </p:sp>
      <p:sp>
        <p:nvSpPr>
          <p:cNvPr id="19458" name="Rectangle 2"/>
          <p:cNvSpPr>
            <a:spLocks noGrp="1" noChangeArrowheads="1"/>
          </p:cNvSpPr>
          <p:nvPr>
            <p:ph type="title"/>
          </p:nvPr>
        </p:nvSpPr>
        <p:spPr>
          <a:xfrm>
            <a:off x="457200" y="457200"/>
            <a:ext cx="8229600" cy="762000"/>
          </a:xfrm>
        </p:spPr>
        <p:txBody>
          <a:bodyPr/>
          <a:lstStyle/>
          <a:p>
            <a:r>
              <a:rPr lang="en-US" sz="4000"/>
              <a:t>Acknowledge SSA communications</a:t>
            </a:r>
          </a:p>
        </p:txBody>
      </p:sp>
      <p:pic>
        <p:nvPicPr>
          <p:cNvPr id="19461" name="Picture 5"/>
          <p:cNvPicPr>
            <a:picLocks noChangeAspect="1" noChangeArrowheads="1"/>
          </p:cNvPicPr>
          <p:nvPr/>
        </p:nvPicPr>
        <p:blipFill>
          <a:blip r:embed="rId2" cstate="print"/>
          <a:srcRect r="4000" b="88312"/>
          <a:stretch>
            <a:fillRect/>
          </a:stretch>
        </p:blipFill>
        <p:spPr bwMode="auto">
          <a:xfrm>
            <a:off x="1143000" y="1143000"/>
            <a:ext cx="7239000" cy="1064940"/>
          </a:xfrm>
          <a:prstGeom prst="rect">
            <a:avLst/>
          </a:prstGeom>
          <a:noFill/>
          <a:ln w="9525">
            <a:noFill/>
            <a:miter lim="800000"/>
            <a:headEnd/>
            <a:tailEnd/>
          </a:ln>
        </p:spPr>
      </p:pic>
      <p:sp>
        <p:nvSpPr>
          <p:cNvPr id="19462" name="Text Box 6"/>
          <p:cNvSpPr txBox="1">
            <a:spLocks noChangeArrowheads="1"/>
          </p:cNvSpPr>
          <p:nvPr/>
        </p:nvSpPr>
        <p:spPr bwMode="auto">
          <a:xfrm>
            <a:off x="228600" y="1371600"/>
            <a:ext cx="1098550" cy="366712"/>
          </a:xfrm>
          <a:prstGeom prst="rect">
            <a:avLst/>
          </a:prstGeom>
          <a:noFill/>
          <a:ln w="9525">
            <a:noFill/>
            <a:miter lim="800000"/>
            <a:headEnd/>
            <a:tailEnd/>
          </a:ln>
          <a:effectLst/>
        </p:spPr>
        <p:txBody>
          <a:bodyPr wrap="none">
            <a:spAutoFit/>
          </a:bodyPr>
          <a:lstStyle/>
          <a:p>
            <a:r>
              <a:rPr lang="en-US" dirty="0"/>
              <a:t>Screen 5</a:t>
            </a:r>
          </a:p>
        </p:txBody>
      </p:sp>
      <p:pic>
        <p:nvPicPr>
          <p:cNvPr id="6" name="Picture 2"/>
          <p:cNvPicPr>
            <a:picLocks noChangeAspect="1" noChangeArrowheads="1"/>
          </p:cNvPicPr>
          <p:nvPr/>
        </p:nvPicPr>
        <p:blipFill>
          <a:blip r:embed="rId3" cstate="print"/>
          <a:srcRect t="11153"/>
          <a:stretch>
            <a:fillRect/>
          </a:stretch>
        </p:blipFill>
        <p:spPr bwMode="auto">
          <a:xfrm>
            <a:off x="1330036" y="2240477"/>
            <a:ext cx="7051964" cy="4054879"/>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l="78471" t="90169" r="2083" b="4077"/>
          <a:stretch>
            <a:fillRect/>
          </a:stretch>
        </p:blipFill>
        <p:spPr bwMode="auto">
          <a:xfrm>
            <a:off x="5715000" y="6172200"/>
            <a:ext cx="2133600" cy="45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4"/>
          <p:cNvSpPr>
            <a:spLocks noGrp="1"/>
          </p:cNvSpPr>
          <p:nvPr>
            <p:ph type="sldNum" sz="quarter" idx="11"/>
          </p:nvPr>
        </p:nvSpPr>
        <p:spPr/>
        <p:txBody>
          <a:bodyPr/>
          <a:lstStyle/>
          <a:p>
            <a:fld id="{03F7160B-00D3-4109-B185-E135167FD9F3}" type="slidenum">
              <a:rPr lang="en-US"/>
              <a:pPr/>
              <a:t>6</a:t>
            </a:fld>
            <a:endParaRPr lang="en-US"/>
          </a:p>
        </p:txBody>
      </p:sp>
      <p:sp>
        <p:nvSpPr>
          <p:cNvPr id="73732" name="Rectangle 4"/>
          <p:cNvSpPr>
            <a:spLocks noGrp="1" noChangeArrowheads="1"/>
          </p:cNvSpPr>
          <p:nvPr>
            <p:ph type="title"/>
          </p:nvPr>
        </p:nvSpPr>
        <p:spPr>
          <a:xfrm>
            <a:off x="457200" y="457200"/>
            <a:ext cx="8229600" cy="685800"/>
          </a:xfrm>
        </p:spPr>
        <p:txBody>
          <a:bodyPr/>
          <a:lstStyle/>
          <a:p>
            <a:r>
              <a:rPr lang="en-US" sz="4000"/>
              <a:t>Event descriptions (1)</a:t>
            </a:r>
          </a:p>
        </p:txBody>
      </p:sp>
      <p:graphicFrame>
        <p:nvGraphicFramePr>
          <p:cNvPr id="74290" name="Group 562"/>
          <p:cNvGraphicFramePr>
            <a:graphicFrameLocks noGrp="1"/>
          </p:cNvGraphicFramePr>
          <p:nvPr>
            <p:ph idx="1"/>
          </p:nvPr>
        </p:nvGraphicFramePr>
        <p:xfrm>
          <a:off x="381000" y="1295400"/>
          <a:ext cx="8229600" cy="5191380"/>
        </p:xfrm>
        <a:graphic>
          <a:graphicData uri="http://schemas.openxmlformats.org/drawingml/2006/table">
            <a:tbl>
              <a:tblPr/>
              <a:tblGrid>
                <a:gridCol w="381000"/>
                <a:gridCol w="2193925"/>
                <a:gridCol w="5654675"/>
              </a:tblGrid>
              <a:tr h="274638">
                <a:tc>
                  <a:txBody>
                    <a:bodyPr/>
                    <a:lstStyle/>
                    <a:p>
                      <a:pPr marL="0" marR="0">
                        <a:lnSpc>
                          <a:spcPct val="115000"/>
                        </a:lnSpc>
                        <a:spcBef>
                          <a:spcPts val="0"/>
                        </a:spcBef>
                        <a:spcAft>
                          <a:spcPts val="0"/>
                        </a:spcAft>
                      </a:pPr>
                      <a:r>
                        <a:rPr lang="en-US" sz="1100" dirty="0" smtClean="0">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Event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Explanation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GR code added to SSI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SSA received an electronic notification of receipt or a paper copy of an IA authorization from your agency and added your agency’s GR Code to the related SSI claim record.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013">
                <a:tc>
                  <a:txBody>
                    <a:bodyPr/>
                    <a:lstStyle/>
                    <a:p>
                      <a:pPr marL="0" marR="0">
                        <a:lnSpc>
                          <a:spcPct val="115000"/>
                        </a:lnSpc>
                        <a:spcBef>
                          <a:spcPts val="0"/>
                        </a:spcBef>
                        <a:spcAft>
                          <a:spcPts val="0"/>
                        </a:spcAft>
                      </a:pPr>
                      <a:r>
                        <a:rPr lang="en-US" sz="11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SSI claim denied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determined the claimant is not eligible for SSI benefits.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GR code added – SSI record showing a denial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received an electronic notification of receipt or a paper copy of an IA authorization from your agency and added your agency’s GR Code to the related SSI claim. SSA has already determined the claimant is not eligible for SSI benefits.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No retroactive payments available for IAR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determined the person is eligible for SSI. Also, SSA determined no retroactive amount is available for IA reimbursement.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a:lnSpc>
                          <a:spcPct val="115000"/>
                        </a:lnSpc>
                        <a:spcBef>
                          <a:spcPts val="0"/>
                        </a:spcBef>
                        <a:spcAft>
                          <a:spcPts val="0"/>
                        </a:spcAft>
                      </a:pPr>
                      <a:r>
                        <a:rPr lang="en-US" sz="11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GR code deleted from SSI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removed your agency’s GR code from the SSI pending record because SSA erroneously recorded your agency’s GR code.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Changed from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added your agency’s GR Code to a SSI pending record and removed another agency’s GR Code because SSA recorded the wrong GR code.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013">
                <a:tc>
                  <a:txBody>
                    <a:bodyPr/>
                    <a:lstStyle/>
                    <a:p>
                      <a:pPr marL="0" marR="0">
                        <a:lnSpc>
                          <a:spcPct val="115000"/>
                        </a:lnSpc>
                        <a:spcBef>
                          <a:spcPts val="0"/>
                        </a:spcBef>
                        <a:spcAft>
                          <a:spcPts val="0"/>
                        </a:spcAft>
                      </a:pPr>
                      <a:r>
                        <a:rPr lang="en-US" sz="11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Ineligible for IAR – GR code not reported timely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received an electronic notification of receipt or a paper copy of the IA Authorization for this SSI claim later than the 30-calendar-day deadline. Because your agency missed the deadline, your agency is not eligible for Interim Assistance reimbursement.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a:lnSpc>
                          <a:spcPct val="115000"/>
                        </a:lnSpc>
                        <a:spcBef>
                          <a:spcPts val="0"/>
                        </a:spcBef>
                        <a:spcAft>
                          <a:spcPts val="0"/>
                        </a:spcAft>
                      </a:pPr>
                      <a:r>
                        <a:rPr lang="en-US" sz="11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Appeal filed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determined the claimant was not eligible for SSI benefits and the claimant has appealed SSA’s denial determination.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425">
                <a:tc>
                  <a:txBody>
                    <a:bodyPr/>
                    <a:lstStyle/>
                    <a:p>
                      <a:pPr marL="0" marR="0">
                        <a:lnSpc>
                          <a:spcPct val="115000"/>
                        </a:lnSpc>
                        <a:spcBef>
                          <a:spcPts val="0"/>
                        </a:spcBef>
                        <a:spcAft>
                          <a:spcPts val="0"/>
                        </a:spcAft>
                      </a:pPr>
                      <a:r>
                        <a:rPr lang="en-US" sz="11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Unfavorable appeal decision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The SSI claimant appealed SSA’s denial determination and SSA upheld on appeal the original denial determination.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SSI making presumptive disability or blind payments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The SSI record shows this claimant is receiving payments based on the strong likelihood that the claim will be allowed. The payments are made prior to SSA’s final determination of eligibility and are payable for up to 6 months. The payments are not used to determine the amount of IA reimbursement. Click on the communication description hyperlink for more information on presumptive payments.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1"/>
          </p:nvPr>
        </p:nvSpPr>
        <p:spPr/>
        <p:txBody>
          <a:bodyPr/>
          <a:lstStyle/>
          <a:p>
            <a:fld id="{09700428-827C-422C-A942-2AB5CDF2FE8D}" type="slidenum">
              <a:rPr lang="en-US"/>
              <a:pPr/>
              <a:t>7</a:t>
            </a:fld>
            <a:endParaRPr lang="en-US"/>
          </a:p>
        </p:txBody>
      </p:sp>
      <p:sp>
        <p:nvSpPr>
          <p:cNvPr id="86018" name="Rectangle 2"/>
          <p:cNvSpPr>
            <a:spLocks noGrp="1" noChangeArrowheads="1"/>
          </p:cNvSpPr>
          <p:nvPr>
            <p:ph type="title"/>
          </p:nvPr>
        </p:nvSpPr>
        <p:spPr>
          <a:xfrm>
            <a:off x="457200" y="457200"/>
            <a:ext cx="8229600" cy="685800"/>
          </a:xfrm>
        </p:spPr>
        <p:txBody>
          <a:bodyPr/>
          <a:lstStyle/>
          <a:p>
            <a:r>
              <a:rPr lang="en-US" sz="4000" dirty="0"/>
              <a:t>Event descriptions (2)</a:t>
            </a:r>
          </a:p>
        </p:txBody>
      </p:sp>
      <p:graphicFrame>
        <p:nvGraphicFramePr>
          <p:cNvPr id="86174" name="Group 158"/>
          <p:cNvGraphicFramePr>
            <a:graphicFrameLocks noGrp="1"/>
          </p:cNvGraphicFramePr>
          <p:nvPr>
            <p:ph idx="1"/>
          </p:nvPr>
        </p:nvGraphicFramePr>
        <p:xfrm>
          <a:off x="396834" y="1138052"/>
          <a:ext cx="8229600" cy="5596256"/>
        </p:xfrm>
        <a:graphic>
          <a:graphicData uri="http://schemas.openxmlformats.org/drawingml/2006/table">
            <a:tbl>
              <a:tblPr/>
              <a:tblGrid>
                <a:gridCol w="381000"/>
                <a:gridCol w="2193925"/>
                <a:gridCol w="5654675"/>
              </a:tblGrid>
              <a:tr h="274638">
                <a:tc>
                  <a:txBody>
                    <a:bodyPr/>
                    <a:lstStyle/>
                    <a:p>
                      <a:pPr marL="0" marR="0">
                        <a:lnSpc>
                          <a:spcPct val="115000"/>
                        </a:lnSpc>
                        <a:spcBef>
                          <a:spcPts val="0"/>
                        </a:spcBef>
                        <a:spcAft>
                          <a:spcPts val="0"/>
                        </a:spcAft>
                      </a:pPr>
                      <a:r>
                        <a:rPr lang="en-US" sz="1100" dirty="0" smtClean="0">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Event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Explanation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dirty="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SSI record terminated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closed the SSI claim for this person on this record. Usually, the reason is that the person is no longer eligible for SSI benefits.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Claimant’s name has changed on SSI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changed the person’s name on the person’s SSI claim. Either an error was recorded in the name or the person legally changed his/her name.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Changed to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replaced your agency’s GR code with another agency’s GR Code because SSA erroneously recorded your agency’s GR Code.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a:lnSpc>
                          <a:spcPct val="115000"/>
                        </a:lnSpc>
                        <a:spcBef>
                          <a:spcPts val="0"/>
                        </a:spcBef>
                        <a:spcAft>
                          <a:spcPts val="0"/>
                        </a:spcAft>
                      </a:pPr>
                      <a:r>
                        <a:rPr lang="en-US" sz="11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GR code added – SSI record showing appeal filed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determined the claimant was not eligible for SSI benefits and the claimant has appealed SSA’s denial determination.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a:lnSpc>
                          <a:spcPct val="115000"/>
                        </a:lnSpc>
                        <a:spcBef>
                          <a:spcPts val="0"/>
                        </a:spcBef>
                        <a:spcAft>
                          <a:spcPts val="0"/>
                        </a:spcAft>
                      </a:pPr>
                      <a:r>
                        <a:rPr lang="en-US" sz="1100" dirty="0">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SSI awarded – case review pending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SSA determined the person is eligible for SSI. However, SSA must review the case to determine how to distribute the retroactive SSI payments due on the claim. If SSA determines retroactive SSI money remains to reimburse the State, SSA will notify your agency requesting the amount of any IA paid.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a:lnSpc>
                          <a:spcPct val="115000"/>
                        </a:lnSpc>
                        <a:spcBef>
                          <a:spcPts val="0"/>
                        </a:spcBef>
                        <a:spcAft>
                          <a:spcPts val="0"/>
                        </a:spcAft>
                      </a:pPr>
                      <a:r>
                        <a:rPr lang="en-US" sz="11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SSI case awarded – Request for IA payments State paid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SSA determined the person is eligible for SSI. SSA will send a notification to your agency requesting any IA paid.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a:lnSpc>
                          <a:spcPct val="115000"/>
                        </a:lnSpc>
                        <a:spcBef>
                          <a:spcPts val="0"/>
                        </a:spcBef>
                        <a:spcAft>
                          <a:spcPts val="0"/>
                        </a:spcAft>
                      </a:pPr>
                      <a:r>
                        <a:rPr lang="en-US" sz="110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SSI case reinstated – Request for IA payments State paid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SSA determined the person is eligible for SSI. SSA will send a notification to your agency requesting the amount of any IA paid.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a:lnSpc>
                          <a:spcPct val="115000"/>
                        </a:lnSpc>
                        <a:spcBef>
                          <a:spcPts val="0"/>
                        </a:spcBef>
                        <a:spcAft>
                          <a:spcPts val="0"/>
                        </a:spcAft>
                      </a:pPr>
                      <a:r>
                        <a:rPr lang="en-US" sz="11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GR code added – SSI record showing appeal denied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SSA received an electronic notification of receipt or a paper copy of the IA authorization from your agency and added your agency’s GR Code to the related SSI record. The SSI record shows the claimant appealed SSA’s denial determination and SSA upheld on appeal the original denial determination.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a:lnSpc>
                          <a:spcPct val="115000"/>
                        </a:lnSpc>
                        <a:spcBef>
                          <a:spcPts val="0"/>
                        </a:spcBef>
                        <a:spcAft>
                          <a:spcPts val="0"/>
                        </a:spcAft>
                      </a:pPr>
                      <a:r>
                        <a:rPr lang="en-US" sz="1100">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GR code added – SSI making presumptive payments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SSA received an electronic notification of receipt or a paper copy of the IA authorization from your agency. SSA added your agency’s GR Code to the related SSI claim. The SSI record shows this claimant is receiving payments based on the strong likelihood that the claim will be allowed. The payments are made prior to SSA’s final determination of eligibility and are payable for up to 6 months. Click on the communication description hyperlink for more information on presumptive payments.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1"/>
          </p:nvPr>
        </p:nvSpPr>
        <p:spPr/>
        <p:txBody>
          <a:bodyPr/>
          <a:lstStyle/>
          <a:p>
            <a:fld id="{09700428-827C-422C-A942-2AB5CDF2FE8D}" type="slidenum">
              <a:rPr lang="en-US"/>
              <a:pPr/>
              <a:t>8</a:t>
            </a:fld>
            <a:endParaRPr lang="en-US"/>
          </a:p>
        </p:txBody>
      </p:sp>
      <p:sp>
        <p:nvSpPr>
          <p:cNvPr id="86018" name="Rectangle 2"/>
          <p:cNvSpPr>
            <a:spLocks noGrp="1" noChangeArrowheads="1"/>
          </p:cNvSpPr>
          <p:nvPr>
            <p:ph type="title"/>
          </p:nvPr>
        </p:nvSpPr>
        <p:spPr>
          <a:xfrm>
            <a:off x="457200" y="457200"/>
            <a:ext cx="8229600" cy="685800"/>
          </a:xfrm>
        </p:spPr>
        <p:txBody>
          <a:bodyPr/>
          <a:lstStyle/>
          <a:p>
            <a:r>
              <a:rPr lang="en-US" sz="4000" dirty="0"/>
              <a:t>Event descriptions (2)</a:t>
            </a:r>
          </a:p>
        </p:txBody>
      </p:sp>
      <p:graphicFrame>
        <p:nvGraphicFramePr>
          <p:cNvPr id="86174" name="Group 158"/>
          <p:cNvGraphicFramePr>
            <a:graphicFrameLocks noGrp="1"/>
          </p:cNvGraphicFramePr>
          <p:nvPr>
            <p:ph idx="1"/>
          </p:nvPr>
        </p:nvGraphicFramePr>
        <p:xfrm>
          <a:off x="457200" y="1600200"/>
          <a:ext cx="8229600" cy="4572001"/>
        </p:xfrm>
        <a:graphic>
          <a:graphicData uri="http://schemas.openxmlformats.org/drawingml/2006/table">
            <a:tbl>
              <a:tblPr/>
              <a:tblGrid>
                <a:gridCol w="381000"/>
                <a:gridCol w="2193925"/>
                <a:gridCol w="5654675"/>
              </a:tblGrid>
              <a:tr h="228600">
                <a:tc>
                  <a:txBody>
                    <a:bodyPr/>
                    <a:lstStyle/>
                    <a:p>
                      <a:pPr marL="0" marR="0">
                        <a:lnSpc>
                          <a:spcPct val="115000"/>
                        </a:lnSpc>
                        <a:spcBef>
                          <a:spcPts val="0"/>
                        </a:spcBef>
                        <a:spcAft>
                          <a:spcPts val="0"/>
                        </a:spcAft>
                      </a:pPr>
                      <a:r>
                        <a:rPr lang="en-US" sz="1100" dirty="0" smtClean="0">
                          <a:latin typeface="Calibri"/>
                          <a:ea typeface="Calibri"/>
                          <a:cs typeface="Times New Roman"/>
                        </a:rPr>
                        <a: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Event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Explanation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3263">
                <a:tc>
                  <a:txBody>
                    <a:bodyPr/>
                    <a:lstStyle/>
                    <a:p>
                      <a:pPr marL="0" marR="0">
                        <a:lnSpc>
                          <a:spcPct val="115000"/>
                        </a:lnSpc>
                        <a:spcBef>
                          <a:spcPts val="0"/>
                        </a:spcBef>
                        <a:spcAft>
                          <a:spcPts val="0"/>
                        </a:spcAft>
                      </a:pPr>
                      <a:r>
                        <a:rPr lang="en-US" sz="1100" dirty="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dirty="0">
                          <a:latin typeface="Calibri"/>
                          <a:ea typeface="Calibri"/>
                          <a:cs typeface="Times New Roman"/>
                        </a:rPr>
                        <a:t>Ineligible for IAR – IA payments not reported timely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received an electronic notification of receipt or a paper copy of the IA Authorization for this SSI claim later than the 30-calendar-day deadline. Because your agency missed the deadline, your agency is not eligible for Interim Assistance reimbursement.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632">
                <a:tc>
                  <a:txBody>
                    <a:bodyPr/>
                    <a:lstStyle/>
                    <a:p>
                      <a:pPr marL="0" marR="0">
                        <a:lnSpc>
                          <a:spcPct val="115000"/>
                        </a:lnSpc>
                        <a:spcBef>
                          <a:spcPts val="0"/>
                        </a:spcBef>
                        <a:spcAft>
                          <a:spcPts val="0"/>
                        </a:spcAft>
                      </a:pPr>
                      <a:r>
                        <a:rPr lang="en-US" sz="1100">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{$9,999.99} in IA reimbursement paid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has paid the appropriate amount of the IAR to the agency.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2045">
                <a:tc>
                  <a:txBody>
                    <a:bodyPr/>
                    <a:lstStyle/>
                    <a:p>
                      <a:pPr marL="0" marR="0">
                        <a:lnSpc>
                          <a:spcPct val="115000"/>
                        </a:lnSpc>
                        <a:spcBef>
                          <a:spcPts val="0"/>
                        </a:spcBef>
                        <a:spcAft>
                          <a:spcPts val="0"/>
                        </a:spcAft>
                      </a:pPr>
                      <a:r>
                        <a:rPr lang="en-US" sz="1100">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No IA due to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There are no agency IA payments during the IAR period or there is no reimbursement amount computed and due the agency.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2045">
                <a:tc>
                  <a:txBody>
                    <a:bodyPr/>
                    <a:lstStyle/>
                    <a:p>
                      <a:pPr marL="0" marR="0">
                        <a:lnSpc>
                          <a:spcPct val="115000"/>
                        </a:lnSpc>
                        <a:spcBef>
                          <a:spcPts val="0"/>
                        </a:spcBef>
                        <a:spcAft>
                          <a:spcPts val="0"/>
                        </a:spcAft>
                      </a:pPr>
                      <a:r>
                        <a:rPr lang="en-US" sz="1100">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Claimant’s SSN has changed on SSI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changed the person’s name on the person’s SSI claim. Either an error was recorded in the name or the person legally changed his/her name.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927">
                <a:tc>
                  <a:txBody>
                    <a:bodyPr/>
                    <a:lstStyle/>
                    <a:p>
                      <a:pPr marL="0" marR="0">
                        <a:lnSpc>
                          <a:spcPct val="115000"/>
                        </a:lnSpc>
                        <a:spcBef>
                          <a:spcPts val="0"/>
                        </a:spcBef>
                        <a:spcAft>
                          <a:spcPts val="0"/>
                        </a:spcAft>
                      </a:pPr>
                      <a:r>
                        <a:rPr lang="en-US" sz="1100">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IAR payment returned to SSA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a:latin typeface="Calibri"/>
                          <a:ea typeface="Calibri"/>
                          <a:cs typeface="Times New Roman"/>
                        </a:rPr>
                        <a:t>SSA paid the IAR amount to the agency, but for some reason, the amount was returned to SSA, usually by the agency’s financial institution.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489">
                <a:tc>
                  <a:txBody>
                    <a:bodyPr/>
                    <a:lstStyle/>
                    <a:p>
                      <a:pPr marL="0" marR="0">
                        <a:lnSpc>
                          <a:spcPct val="115000"/>
                        </a:lnSpc>
                        <a:spcBef>
                          <a:spcPts val="0"/>
                        </a:spcBef>
                        <a:spcAft>
                          <a:spcPts val="0"/>
                        </a:spcAft>
                      </a:pPr>
                      <a:r>
                        <a:rPr lang="en-US" sz="110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00">
                          <a:latin typeface="Calibri"/>
                          <a:ea typeface="Calibri"/>
                          <a:cs typeface="Times New Roman"/>
                        </a:rPr>
                        <a:t>State sent IA payment amount to 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1150" dirty="0">
                          <a:latin typeface="Calibri"/>
                          <a:ea typeface="Calibri"/>
                          <a:cs typeface="Times New Roman"/>
                        </a:rPr>
                        <a:t>The agency sent to SSA the monthly IA payment amount paid to the recipient.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a:blip r:embed="rId2" cstate="print"/>
          <a:srcRect t="31219" r="3125" b="986"/>
          <a:stretch>
            <a:fillRect/>
          </a:stretch>
        </p:blipFill>
        <p:spPr bwMode="auto">
          <a:xfrm>
            <a:off x="1295400" y="2186050"/>
            <a:ext cx="7623959" cy="3780214"/>
          </a:xfrm>
          <a:prstGeom prst="rect">
            <a:avLst/>
          </a:prstGeom>
          <a:noFill/>
          <a:ln w="9525">
            <a:noFill/>
            <a:miter lim="800000"/>
            <a:headEnd/>
            <a:tailEnd/>
          </a:ln>
        </p:spPr>
      </p:pic>
      <p:sp>
        <p:nvSpPr>
          <p:cNvPr id="9" name="Slide Number Placeholder 3"/>
          <p:cNvSpPr>
            <a:spLocks noGrp="1"/>
          </p:cNvSpPr>
          <p:nvPr>
            <p:ph type="sldNum" sz="quarter" idx="11"/>
          </p:nvPr>
        </p:nvSpPr>
        <p:spPr/>
        <p:txBody>
          <a:bodyPr/>
          <a:lstStyle/>
          <a:p>
            <a:fld id="{97309B81-56E6-4DF9-BDBD-9FADB865E5C2}" type="slidenum">
              <a:rPr lang="en-US"/>
              <a:pPr/>
              <a:t>9</a:t>
            </a:fld>
            <a:endParaRPr lang="en-US"/>
          </a:p>
        </p:txBody>
      </p:sp>
      <p:sp>
        <p:nvSpPr>
          <p:cNvPr id="75778" name="Rectangle 2"/>
          <p:cNvSpPr>
            <a:spLocks noGrp="1" noChangeArrowheads="1"/>
          </p:cNvSpPr>
          <p:nvPr>
            <p:ph type="title"/>
          </p:nvPr>
        </p:nvSpPr>
        <p:spPr>
          <a:xfrm>
            <a:off x="457200" y="457200"/>
            <a:ext cx="8229600" cy="1066800"/>
          </a:xfrm>
        </p:spPr>
        <p:txBody>
          <a:bodyPr/>
          <a:lstStyle/>
          <a:p>
            <a:r>
              <a:rPr lang="en-US" sz="4000"/>
              <a:t>IAR Menu – Submit payment info step 1</a:t>
            </a:r>
          </a:p>
        </p:txBody>
      </p:sp>
      <p:sp>
        <p:nvSpPr>
          <p:cNvPr id="75781" name="Text Box 5"/>
          <p:cNvSpPr txBox="1">
            <a:spLocks noChangeArrowheads="1"/>
          </p:cNvSpPr>
          <p:nvPr/>
        </p:nvSpPr>
        <p:spPr bwMode="auto">
          <a:xfrm>
            <a:off x="152400" y="1752600"/>
            <a:ext cx="1098550" cy="366712"/>
          </a:xfrm>
          <a:prstGeom prst="rect">
            <a:avLst/>
          </a:prstGeom>
          <a:noFill/>
          <a:ln w="9525">
            <a:noFill/>
            <a:miter lim="800000"/>
            <a:headEnd/>
            <a:tailEnd/>
          </a:ln>
          <a:effectLst/>
        </p:spPr>
        <p:txBody>
          <a:bodyPr wrap="none">
            <a:spAutoFit/>
          </a:bodyPr>
          <a:lstStyle/>
          <a:p>
            <a:r>
              <a:rPr lang="en-US" dirty="0"/>
              <a:t>Screen 6</a:t>
            </a:r>
          </a:p>
        </p:txBody>
      </p:sp>
      <p:sp>
        <p:nvSpPr>
          <p:cNvPr id="75785" name="AutoShape 9"/>
          <p:cNvSpPr>
            <a:spLocks noChangeArrowheads="1"/>
          </p:cNvSpPr>
          <p:nvPr/>
        </p:nvSpPr>
        <p:spPr bwMode="auto">
          <a:xfrm>
            <a:off x="5486400" y="3276600"/>
            <a:ext cx="457200" cy="304800"/>
          </a:xfrm>
          <a:prstGeom prst="leftArrow">
            <a:avLst>
              <a:gd name="adj1" fmla="val 50000"/>
              <a:gd name="adj2" fmla="val 37500"/>
            </a:avLst>
          </a:prstGeom>
          <a:solidFill>
            <a:srgbClr val="FF9900"/>
          </a:solidFill>
          <a:ln w="9525">
            <a:solidFill>
              <a:schemeClr val="tx1"/>
            </a:solidFill>
            <a:miter lim="800000"/>
            <a:headEnd/>
            <a:tailEnd/>
          </a:ln>
          <a:effectLst/>
        </p:spPr>
        <p:txBody>
          <a:bodyPr wrap="none" anchor="ctr"/>
          <a:lstStyle/>
          <a:p>
            <a:endParaRPr lang="en-US"/>
          </a:p>
        </p:txBody>
      </p:sp>
      <p:pic>
        <p:nvPicPr>
          <p:cNvPr id="11" name="Picture 2"/>
          <p:cNvPicPr>
            <a:picLocks noChangeAspect="1" noChangeArrowheads="1"/>
          </p:cNvPicPr>
          <p:nvPr/>
        </p:nvPicPr>
        <p:blipFill>
          <a:blip r:embed="rId3" cstate="print"/>
          <a:srcRect t="12903" r="13058" b="78999"/>
          <a:stretch>
            <a:fillRect/>
          </a:stretch>
        </p:blipFill>
        <p:spPr bwMode="auto">
          <a:xfrm>
            <a:off x="1295400" y="1676400"/>
            <a:ext cx="7620000" cy="49609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48371063045F41BFAF1C41B3BDE6FD" ma:contentTypeVersion="0" ma:contentTypeDescription="Create a new document." ma:contentTypeScope="" ma:versionID="df70f532a2eeb0f2e7f5de14d65fe4d8">
  <xsd:schema xmlns:xsd="http://www.w3.org/2001/XMLSchema" xmlns:p="http://schemas.microsoft.com/office/2006/metadata/properties" targetNamespace="http://schemas.microsoft.com/office/2006/metadata/properties" ma:root="true" ma:fieldsID="e72a4c2a83b5cb199997c4c93caa9c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0DE05B9-1302-4CC1-B5BF-687CB14D9E5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CF6ADCAC-A0D8-42C9-8EB7-3EB83163B4D4}">
  <ds:schemaRefs>
    <ds:schemaRef ds:uri="http://schemas.microsoft.com/sharepoint/v3/contenttype/forms"/>
  </ds:schemaRefs>
</ds:datastoreItem>
</file>

<file path=customXml/itemProps3.xml><?xml version="1.0" encoding="utf-8"?>
<ds:datastoreItem xmlns:ds="http://schemas.openxmlformats.org/officeDocument/2006/customXml" ds:itemID="{46B44D6C-9A80-40AD-8AFC-53698DE05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Pixel</Template>
  <TotalTime>769</TotalTime>
  <Words>1224</Words>
  <Application>Microsoft Office PowerPoint</Application>
  <PresentationFormat>On-screen Show (4:3)</PresentationFormat>
  <Paragraphs>164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Pixel</vt:lpstr>
      <vt:lpstr>Govt to Govt Services Online</vt:lpstr>
      <vt:lpstr>GSO Login</vt:lpstr>
      <vt:lpstr>GSO Menu</vt:lpstr>
      <vt:lpstr>IAR Menu</vt:lpstr>
      <vt:lpstr>Acknowledge SSA communications</vt:lpstr>
      <vt:lpstr>Event descriptions (1)</vt:lpstr>
      <vt:lpstr>Event descriptions (2)</vt:lpstr>
      <vt:lpstr>Event descriptions (2)</vt:lpstr>
      <vt:lpstr>IAR Menu – Submit payment info step 1</vt:lpstr>
      <vt:lpstr>Submit Payment Info step 2</vt:lpstr>
      <vt:lpstr>(If acknowledgements are pending)</vt:lpstr>
      <vt:lpstr>Submit Payment Info step 3</vt:lpstr>
      <vt:lpstr>IAR Guidelines</vt:lpstr>
      <vt:lpstr>Submit Payment Info step 4 </vt:lpstr>
      <vt:lpstr>Submit Payment Info step 5</vt:lpstr>
      <vt:lpstr>IAR Menu – Queries for State/Local IA workers </vt:lpstr>
      <vt:lpstr>Queries for state/local IA workers</vt:lpstr>
      <vt:lpstr>IA reimbursements paid by SSA</vt:lpstr>
      <vt:lpstr>Reimbursement detail</vt:lpstr>
      <vt:lpstr>Queries for state/local IA workers</vt:lpstr>
      <vt:lpstr>IA reports not yet reimbursed</vt:lpstr>
      <vt:lpstr>Detail of IA not yet reimbursed</vt:lpstr>
      <vt:lpstr>Delete Confirmation</vt:lpstr>
      <vt:lpstr>Queries for state/local IA workers</vt:lpstr>
      <vt:lpstr>IA Case History</vt:lpstr>
      <vt:lpstr>Queries for state/local IA workers</vt:lpstr>
      <vt:lpstr>Cases pending SSI determination</vt:lpstr>
    </vt:vector>
  </TitlesOfParts>
  <Company>Social Security Administration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eIAR 2.4 Internet Screens for OMB in PROGRESS</dc:title>
  <dc:creator>Caroline Foty</dc:creator>
  <cp:lastModifiedBy>889123</cp:lastModifiedBy>
  <cp:revision>70</cp:revision>
  <dcterms:created xsi:type="dcterms:W3CDTF">2008-04-16T14:20:48Z</dcterms:created>
  <dcterms:modified xsi:type="dcterms:W3CDTF">2011-09-26T12:05:21Z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-2031537372</vt:i4>
  </property>
  <property fmtid="{D5CDD505-2E9C-101B-9397-08002B2CF9AE}" pid="3" name="_NewReviewCycle">
    <vt:lpwstr/>
  </property>
  <property fmtid="{D5CDD505-2E9C-101B-9397-08002B2CF9AE}" pid="4" name="_EmailSubject">
    <vt:lpwstr>Expiration Notice: 0960-0546  SSA-L8125-F6, SSA-8125</vt:lpwstr>
  </property>
  <property fmtid="{D5CDD505-2E9C-101B-9397-08002B2CF9AE}" pid="5" name="_AuthorEmail">
    <vt:lpwstr>Nancy.Boguski@ssa.gov</vt:lpwstr>
  </property>
  <property fmtid="{D5CDD505-2E9C-101B-9397-08002B2CF9AE}" pid="6" name="_AuthorEmailDisplayName">
    <vt:lpwstr>Boguski, Nancy</vt:lpwstr>
  </property>
  <property fmtid="{D5CDD505-2E9C-101B-9397-08002B2CF9AE}" pid="7" name="ContentTypeId">
    <vt:lpwstr>0x0101007C48371063045F41BFAF1C41B3BDE6FD</vt:lpwstr>
  </property>
</Properties>
</file>