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59" r:id="rId4"/>
    <p:sldId id="264"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1224" y="349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D2D1F-526C-4E3A-8EF3-75C417B216C5}" type="datetimeFigureOut">
              <a:rPr lang="en-US" smtClean="0"/>
              <a:t>7/8/2011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FFCE02-EA38-42FC-819E-2725AE82067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AB51B3-83FA-469B-BD2F-400740BFD567}" type="datetime1">
              <a:rPr lang="en-US" smtClean="0"/>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DC118-0E8F-4DAB-A4B8-582546ECFC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DF275E-1AB7-4B3C-8DFD-3581A6A55E52}" type="datetime1">
              <a:rPr lang="en-US" smtClean="0"/>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DC118-0E8F-4DAB-A4B8-582546ECFC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CF568A-3817-4D2B-AE23-1CC73A8625CF}" type="datetime1">
              <a:rPr lang="en-US" smtClean="0"/>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DC118-0E8F-4DAB-A4B8-582546ECFC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54E2B-6F74-4FE0-964B-8B640EA84B40}" type="datetime1">
              <a:rPr lang="en-US" smtClean="0"/>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DC118-0E8F-4DAB-A4B8-582546ECFC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C7BA37-6756-4823-9B56-09499A8C02A5}" type="datetime1">
              <a:rPr lang="en-US" smtClean="0"/>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DC118-0E8F-4DAB-A4B8-582546ECFCC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56619E-4355-4B07-922D-09E2EC500FEE}" type="datetime1">
              <a:rPr lang="en-US" smtClean="0"/>
              <a:t>7/8/2011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DC118-0E8F-4DAB-A4B8-582546ECFC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35F285-82FB-42C3-918F-03F86DC7BFFE}" type="datetime1">
              <a:rPr lang="en-US" smtClean="0"/>
              <a:t>7/8/2011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1DC118-0E8F-4DAB-A4B8-582546ECFC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E468BD-4388-47F4-BB23-DCFA818D4C03}" type="datetime1">
              <a:rPr lang="en-US" smtClean="0"/>
              <a:t>7/8/2011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1DC118-0E8F-4DAB-A4B8-582546ECFC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90D629-A49E-4B14-BA41-43E5FEFA6FDD}" type="datetime1">
              <a:rPr lang="en-US" smtClean="0"/>
              <a:t>7/8/2011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1DC118-0E8F-4DAB-A4B8-582546ECFC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2CB6C8-E3FF-4ACF-8C91-4DA48523E40A}" type="datetime1">
              <a:rPr lang="en-US" smtClean="0"/>
              <a:t>7/8/2011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DC118-0E8F-4DAB-A4B8-582546ECFC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32CA4B-D649-493F-8992-79EE9376B9F1}" type="datetime1">
              <a:rPr lang="en-US" smtClean="0"/>
              <a:t>7/8/2011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DC118-0E8F-4DAB-A4B8-582546ECFC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4C88C-F54B-442E-9DB1-AF6CE9002F72}" type="datetime1">
              <a:rPr lang="en-US" smtClean="0"/>
              <a:t>7/8/2011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DC118-0E8F-4DAB-A4B8-582546ECFC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ebdev.nccd.cdc.gov/diabetes/prevention/dprp/standards.htm"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685800" y="76200"/>
            <a:ext cx="8001000" cy="6743700"/>
            <a:chOff x="685800" y="76200"/>
            <a:chExt cx="8001000" cy="6743700"/>
          </a:xfrm>
        </p:grpSpPr>
        <p:pic>
          <p:nvPicPr>
            <p:cNvPr id="5122" name="Picture 2"/>
            <p:cNvPicPr>
              <a:picLocks noChangeAspect="1" noChangeArrowheads="1"/>
            </p:cNvPicPr>
            <p:nvPr/>
          </p:nvPicPr>
          <p:blipFill>
            <a:blip r:embed="rId2" cstate="print"/>
            <a:srcRect l="10000" t="11719" r="11875" b="7031"/>
            <a:stretch>
              <a:fillRect/>
            </a:stretch>
          </p:blipFill>
          <p:spPr bwMode="auto">
            <a:xfrm>
              <a:off x="685800" y="76200"/>
              <a:ext cx="8001000" cy="6656832"/>
            </a:xfrm>
            <a:prstGeom prst="rect">
              <a:avLst/>
            </a:prstGeom>
            <a:noFill/>
            <a:ln w="9525">
              <a:noFill/>
              <a:miter lim="800000"/>
              <a:headEnd/>
              <a:tailEnd/>
            </a:ln>
          </p:spPr>
        </p:pic>
        <p:sp>
          <p:nvSpPr>
            <p:cNvPr id="5" name="TextBox 4"/>
            <p:cNvSpPr txBox="1"/>
            <p:nvPr/>
          </p:nvSpPr>
          <p:spPr>
            <a:xfrm>
              <a:off x="2209800" y="3400502"/>
              <a:ext cx="5029200" cy="3419398"/>
            </a:xfrm>
            <a:prstGeom prst="rect">
              <a:avLst/>
            </a:prstGeom>
            <a:solidFill>
              <a:schemeClr val="bg1"/>
            </a:solidFill>
          </p:spPr>
          <p:txBody>
            <a:bodyPr wrap="square" lIns="0" tIns="0" rIns="0" bIns="0" rtlCol="0" anchor="t" anchorCtr="0">
              <a:spAutoFit/>
            </a:bodyPr>
            <a:lstStyle/>
            <a:p>
              <a:r>
                <a:rPr lang="en-US" sz="1010" dirty="0" smtClean="0"/>
                <a:t>Before you apply, you should read the</a:t>
              </a:r>
              <a:r>
                <a:rPr lang="en-US" sz="1010" i="1" dirty="0" smtClean="0"/>
                <a:t> </a:t>
              </a:r>
              <a:r>
                <a:rPr lang="en-US" sz="1010" i="1" u="sng" dirty="0" smtClean="0">
                  <a:hlinkClick r:id="rId3"/>
                </a:rPr>
                <a:t>Diabetes Prevention Recognition Program: Standards and Operating Procedures</a:t>
              </a:r>
              <a:r>
                <a:rPr lang="en-US" sz="1010" dirty="0" smtClean="0"/>
                <a:t>. This document spells out the criteria for delivering lifestyle interventions that meet the standards for full recognition by the DPRP. The standards document also contains a capacity assessment—a list of six questions to ask about your organization’s readiness to participate in the national program. You are strongly encouraged to conduct this assessment. Answering those questions will help you decide if your organization has the resources to start and maintain lifestyle classes that fit the requirements for full recognition.</a:t>
              </a:r>
            </a:p>
            <a:p>
              <a:endParaRPr lang="en-US" sz="1010" dirty="0" smtClean="0"/>
            </a:p>
            <a:p>
              <a:r>
                <a:rPr lang="en-US" sz="1010" dirty="0" smtClean="0"/>
                <a:t>To apply for recognition, complete the form on this page. After you submit the application form, you will receive a confirmation e-mail. This e-mail will include instructions for submitting an alternative curriculum, if applicable. </a:t>
              </a:r>
            </a:p>
            <a:p>
              <a:endParaRPr lang="en-US" sz="1010" dirty="0" smtClean="0"/>
            </a:p>
            <a:p>
              <a:r>
                <a:rPr lang="en-US" sz="1010" dirty="0" smtClean="0"/>
                <a:t>If you are using the recommended </a:t>
              </a:r>
              <a:r>
                <a:rPr lang="en-US" sz="1010" i="1" u="sng" dirty="0" smtClean="0"/>
                <a:t>National Diabetes Prevention Program Curriculum</a:t>
              </a:r>
              <a:r>
                <a:rPr lang="en-US" sz="1010" dirty="0" smtClean="0"/>
                <a:t>, DPRP staff will notify you by e-mail of the outcome of your application within 15 working days. If you are using an alternative curriculum, DPRP staff will review your alternative curriculum along with your application. In this case, DPRP staff will notify you by e-mail of the outcome of your application within 30 working days of receiving your curriculum. </a:t>
              </a:r>
            </a:p>
            <a:p>
              <a:r>
                <a:rPr lang="en-US" sz="1010" dirty="0" smtClean="0"/>
                <a:t>If you have any questions about your application or the DPRP, please call the Centers for Disease Control and Prevention’s help line, CDC-Info. Contact information for CDC-Info is given on the right-hand side of this Web page. Please ask the help desk staff for information about applying to the Diabetes Prevention Recognition Program. You may also send an e-mail to the CDC help desk with the subject line “Diabetes Prevention Recognition Program Application.”</a:t>
              </a:r>
              <a:endParaRPr lang="en-US" sz="1010" dirty="0"/>
            </a:p>
          </p:txBody>
        </p:sp>
      </p:grpSp>
      <p:sp>
        <p:nvSpPr>
          <p:cNvPr id="7" name="Slide Number Placeholder 6"/>
          <p:cNvSpPr>
            <a:spLocks noGrp="1"/>
          </p:cNvSpPr>
          <p:nvPr>
            <p:ph type="sldNum" sz="quarter" idx="12"/>
          </p:nvPr>
        </p:nvSpPr>
        <p:spPr/>
        <p:txBody>
          <a:bodyPr/>
          <a:lstStyle/>
          <a:p>
            <a:fld id="{3A1DC118-0E8F-4DAB-A4B8-582546ECFCC8}" type="slidenum">
              <a:rPr lang="en-US" smtClean="0"/>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l="10000" t="11719" r="11875" b="13281"/>
          <a:stretch>
            <a:fillRect/>
          </a:stretch>
        </p:blipFill>
        <p:spPr bwMode="auto">
          <a:xfrm>
            <a:off x="341578" y="82857"/>
            <a:ext cx="8534400" cy="6554419"/>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3A1DC118-0E8F-4DAB-A4B8-582546ECFCC8}"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633255" y="31532"/>
            <a:ext cx="7858431" cy="6763404"/>
            <a:chOff x="633255" y="31532"/>
            <a:chExt cx="7858431" cy="6763404"/>
          </a:xfrm>
        </p:grpSpPr>
        <p:grpSp>
          <p:nvGrpSpPr>
            <p:cNvPr id="10" name="Group 9"/>
            <p:cNvGrpSpPr/>
            <p:nvPr/>
          </p:nvGrpSpPr>
          <p:grpSpPr>
            <a:xfrm>
              <a:off x="633255" y="31532"/>
              <a:ext cx="7858431" cy="6763404"/>
              <a:chOff x="633255" y="31532"/>
              <a:chExt cx="7858431" cy="6763404"/>
            </a:xfrm>
          </p:grpSpPr>
          <p:pic>
            <p:nvPicPr>
              <p:cNvPr id="7170" name="Picture 2"/>
              <p:cNvPicPr>
                <a:picLocks noChangeAspect="1" noChangeArrowheads="1"/>
              </p:cNvPicPr>
              <p:nvPr/>
            </p:nvPicPr>
            <p:blipFill>
              <a:blip r:embed="rId2" cstate="print"/>
              <a:srcRect l="11250" t="11719" r="12500" b="6250"/>
              <a:stretch>
                <a:fillRect/>
              </a:stretch>
            </p:blipFill>
            <p:spPr bwMode="auto">
              <a:xfrm>
                <a:off x="633255" y="31532"/>
                <a:ext cx="7858431" cy="6763404"/>
              </a:xfrm>
              <a:prstGeom prst="rect">
                <a:avLst/>
              </a:prstGeom>
              <a:noFill/>
              <a:ln w="9525">
                <a:noFill/>
                <a:miter lim="800000"/>
                <a:headEnd/>
                <a:tailEnd/>
              </a:ln>
            </p:spPr>
          </p:pic>
          <p:pic>
            <p:nvPicPr>
              <p:cNvPr id="5" name="Picture 2"/>
              <p:cNvPicPr>
                <a:picLocks noChangeAspect="1" noChangeArrowheads="1"/>
              </p:cNvPicPr>
              <p:nvPr/>
            </p:nvPicPr>
            <p:blipFill>
              <a:blip r:embed="rId2" cstate="print"/>
              <a:srcRect l="29597" t="66365" r="30570" b="32287"/>
              <a:stretch>
                <a:fillRect/>
              </a:stretch>
            </p:blipFill>
            <p:spPr bwMode="auto">
              <a:xfrm>
                <a:off x="2130425" y="4540250"/>
                <a:ext cx="4105275" cy="111125"/>
              </a:xfrm>
              <a:prstGeom prst="rect">
                <a:avLst/>
              </a:prstGeom>
              <a:noFill/>
              <a:ln w="9525">
                <a:noFill/>
                <a:miter lim="800000"/>
                <a:headEnd/>
                <a:tailEnd/>
              </a:ln>
            </p:spPr>
          </p:pic>
          <p:sp>
            <p:nvSpPr>
              <p:cNvPr id="6" name="Rectangle 5"/>
              <p:cNvSpPr/>
              <p:nvPr/>
            </p:nvSpPr>
            <p:spPr>
              <a:xfrm flipV="1">
                <a:off x="4267200" y="4419600"/>
                <a:ext cx="914400" cy="457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248400" y="45720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203950" y="4572000"/>
                <a:ext cx="82550" cy="457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133600" y="4572000"/>
                <a:ext cx="18288"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Box 10"/>
            <p:cNvSpPr txBox="1"/>
            <p:nvPr/>
          </p:nvSpPr>
          <p:spPr>
            <a:xfrm>
              <a:off x="2133600" y="5153025"/>
              <a:ext cx="1447800" cy="126188"/>
            </a:xfrm>
            <a:prstGeom prst="rect">
              <a:avLst/>
            </a:prstGeom>
            <a:solidFill>
              <a:schemeClr val="bg1"/>
            </a:solidFill>
          </p:spPr>
          <p:txBody>
            <a:bodyPr wrap="square" lIns="0" tIns="0" rIns="0" bIns="0" rtlCol="0">
              <a:spAutoFit/>
            </a:bodyPr>
            <a:lstStyle/>
            <a:p>
              <a:r>
                <a:rPr lang="en-US" sz="820" b="1" dirty="0" smtClean="0">
                  <a:latin typeface="Arial" pitchFamily="34" charset="0"/>
                  <a:cs typeface="Arial" pitchFamily="34" charset="0"/>
                </a:rPr>
                <a:t>10. Contact E-mail Address</a:t>
              </a:r>
              <a:r>
                <a:rPr lang="en-US" sz="820" b="1" dirty="0" smtClean="0">
                  <a:solidFill>
                    <a:srgbClr val="FF0000"/>
                  </a:solidFill>
                  <a:latin typeface="Arial" pitchFamily="34" charset="0"/>
                  <a:cs typeface="Arial" pitchFamily="34" charset="0"/>
                </a:rPr>
                <a:t>*</a:t>
              </a:r>
              <a:endParaRPr lang="en-US" sz="820" b="1" dirty="0">
                <a:solidFill>
                  <a:srgbClr val="FF0000"/>
                </a:solidFill>
                <a:latin typeface="Arial" pitchFamily="34" charset="0"/>
                <a:cs typeface="Arial" pitchFamily="34" charset="0"/>
              </a:endParaRPr>
            </a:p>
          </p:txBody>
        </p:sp>
      </p:grpSp>
      <p:sp>
        <p:nvSpPr>
          <p:cNvPr id="13" name="Slide Number Placeholder 12"/>
          <p:cNvSpPr>
            <a:spLocks noGrp="1"/>
          </p:cNvSpPr>
          <p:nvPr>
            <p:ph type="sldNum" sz="quarter" idx="12"/>
          </p:nvPr>
        </p:nvSpPr>
        <p:spPr/>
        <p:txBody>
          <a:bodyPr/>
          <a:lstStyle/>
          <a:p>
            <a:fld id="{3A1DC118-0E8F-4DAB-A4B8-582546ECFCC8}"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521495" y="0"/>
            <a:ext cx="8077200" cy="6784848"/>
            <a:chOff x="521495" y="0"/>
            <a:chExt cx="8077200" cy="6784848"/>
          </a:xfrm>
        </p:grpSpPr>
        <p:grpSp>
          <p:nvGrpSpPr>
            <p:cNvPr id="9" name="Group 8"/>
            <p:cNvGrpSpPr/>
            <p:nvPr/>
          </p:nvGrpSpPr>
          <p:grpSpPr>
            <a:xfrm>
              <a:off x="521495" y="0"/>
              <a:ext cx="8077200" cy="6784848"/>
              <a:chOff x="521495" y="0"/>
              <a:chExt cx="8077200" cy="6784848"/>
            </a:xfrm>
          </p:grpSpPr>
          <p:pic>
            <p:nvPicPr>
              <p:cNvPr id="1026" name="Picture 2"/>
              <p:cNvPicPr>
                <a:picLocks noChangeAspect="1" noChangeArrowheads="1"/>
              </p:cNvPicPr>
              <p:nvPr/>
            </p:nvPicPr>
            <p:blipFill>
              <a:blip r:embed="rId2" cstate="print"/>
              <a:srcRect l="10000" t="11719" r="11875" b="6250"/>
              <a:stretch>
                <a:fillRect/>
              </a:stretch>
            </p:blipFill>
            <p:spPr bwMode="auto">
              <a:xfrm>
                <a:off x="521495" y="0"/>
                <a:ext cx="8077200" cy="6784848"/>
              </a:xfrm>
              <a:prstGeom prst="rect">
                <a:avLst/>
              </a:prstGeom>
              <a:noFill/>
              <a:ln w="9525">
                <a:noFill/>
                <a:miter lim="800000"/>
                <a:headEnd/>
                <a:tailEnd/>
              </a:ln>
            </p:spPr>
          </p:pic>
          <p:pic>
            <p:nvPicPr>
              <p:cNvPr id="7" name="Picture 6"/>
              <p:cNvPicPr>
                <a:picLocks noChangeAspect="1" noChangeArrowheads="1"/>
              </p:cNvPicPr>
              <p:nvPr/>
            </p:nvPicPr>
            <p:blipFill>
              <a:blip r:embed="rId3" cstate="print"/>
              <a:srcRect l="59886" t="51752" r="39416" b="47376"/>
              <a:stretch>
                <a:fillRect/>
              </a:stretch>
            </p:blipFill>
            <p:spPr bwMode="auto">
              <a:xfrm>
                <a:off x="3062922" y="3627395"/>
                <a:ext cx="42128" cy="73152"/>
              </a:xfrm>
              <a:prstGeom prst="rect">
                <a:avLst/>
              </a:prstGeom>
              <a:noFill/>
              <a:ln w="9525">
                <a:noFill/>
                <a:miter lim="800000"/>
                <a:headEnd/>
                <a:tailEnd/>
              </a:ln>
            </p:spPr>
          </p:pic>
        </p:grpSp>
        <p:sp>
          <p:nvSpPr>
            <p:cNvPr id="6" name="TextBox 5"/>
            <p:cNvSpPr txBox="1"/>
            <p:nvPr/>
          </p:nvSpPr>
          <p:spPr>
            <a:xfrm>
              <a:off x="2105025" y="3553427"/>
              <a:ext cx="1905000" cy="135422"/>
            </a:xfrm>
            <a:prstGeom prst="rect">
              <a:avLst/>
            </a:prstGeom>
            <a:solidFill>
              <a:schemeClr val="bg1"/>
            </a:solidFill>
          </p:spPr>
          <p:txBody>
            <a:bodyPr wrap="square" lIns="0" tIns="0" rIns="0" bIns="0" rtlCol="0" anchor="ctr" anchorCtr="0">
              <a:spAutoFit/>
            </a:bodyPr>
            <a:lstStyle/>
            <a:p>
              <a:r>
                <a:rPr lang="en-US" sz="860" b="1" dirty="0" smtClean="0">
                  <a:latin typeface="Arial" pitchFamily="34" charset="0"/>
                  <a:cs typeface="Arial" pitchFamily="34" charset="0"/>
                </a:rPr>
                <a:t>Today’s Date (e.g., 06/22/2011)</a:t>
              </a:r>
              <a:r>
                <a:rPr lang="en-US" sz="860" b="1" dirty="0" smtClean="0">
                  <a:solidFill>
                    <a:srgbClr val="FF0000"/>
                  </a:solidFill>
                  <a:latin typeface="Arial" pitchFamily="34" charset="0"/>
                  <a:cs typeface="Arial" pitchFamily="34" charset="0"/>
                </a:rPr>
                <a:t>*</a:t>
              </a:r>
              <a:endParaRPr lang="en-US" sz="860" b="1" dirty="0">
                <a:solidFill>
                  <a:srgbClr val="FF0000"/>
                </a:solidFill>
                <a:latin typeface="Arial" pitchFamily="34" charset="0"/>
                <a:cs typeface="Arial" pitchFamily="34" charset="0"/>
              </a:endParaRPr>
            </a:p>
          </p:txBody>
        </p:sp>
        <p:sp>
          <p:nvSpPr>
            <p:cNvPr id="8" name="TextBox 7"/>
            <p:cNvSpPr txBox="1"/>
            <p:nvPr/>
          </p:nvSpPr>
          <p:spPr>
            <a:xfrm>
              <a:off x="2095501" y="1367610"/>
              <a:ext cx="4952999" cy="830997"/>
            </a:xfrm>
            <a:prstGeom prst="rect">
              <a:avLst/>
            </a:prstGeom>
            <a:solidFill>
              <a:schemeClr val="bg1"/>
            </a:solidFill>
          </p:spPr>
          <p:txBody>
            <a:bodyPr wrap="square" lIns="0" tIns="0" rIns="0" bIns="0" rtlCol="0" anchor="ctr" anchorCtr="0">
              <a:spAutoFit/>
            </a:bodyPr>
            <a:lstStyle/>
            <a:p>
              <a:r>
                <a:rPr lang="en-US" sz="900" b="1" dirty="0" smtClean="0"/>
                <a:t>Electronic signature: </a:t>
              </a:r>
              <a:r>
                <a:rPr lang="en-US" sz="900" dirty="0" smtClean="0"/>
                <a:t>By submitting this application, your organization asserts that it has thoroughly reviewed the </a:t>
              </a:r>
              <a:r>
                <a:rPr lang="en-US" sz="900" i="1" dirty="0" smtClean="0"/>
                <a:t>CDC Diabetes Prevention Recognition Program: Standards and Operating Procedures</a:t>
              </a:r>
              <a:r>
                <a:rPr lang="en-US" sz="900" dirty="0" smtClean="0"/>
                <a:t> and would like to participate in the CDC’s voluntary recognition program. Your organization agrees to comply with all of the recognition criteria contained in the standards document, including the transmission of data to CDC every 6 months from the date of the initial lifestyle class for the purpose of program evaluation, continuing recognition, and technical assistance.</a:t>
              </a:r>
              <a:endParaRPr lang="en-US" sz="900" dirty="0"/>
            </a:p>
          </p:txBody>
        </p:sp>
      </p:grpSp>
      <p:sp>
        <p:nvSpPr>
          <p:cNvPr id="11" name="Slide Number Placeholder 10"/>
          <p:cNvSpPr>
            <a:spLocks noGrp="1"/>
          </p:cNvSpPr>
          <p:nvPr>
            <p:ph type="sldNum" sz="quarter" idx="12"/>
          </p:nvPr>
        </p:nvSpPr>
        <p:spPr/>
        <p:txBody>
          <a:bodyPr/>
          <a:lstStyle/>
          <a:p>
            <a:fld id="{3A1DC118-0E8F-4DAB-A4B8-582546ECFCC8}" type="slidenum">
              <a:rPr lang="en-US" smtClean="0"/>
              <a:pPr/>
              <a:t>4</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401</Words>
  <Application>Microsoft Office PowerPoint</Application>
  <PresentationFormat>On-screen Show (4:3)</PresentationFormat>
  <Paragraphs>13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 Bratton</dc:creator>
  <cp:lastModifiedBy>zqi7</cp:lastModifiedBy>
  <cp:revision>14</cp:revision>
  <dcterms:created xsi:type="dcterms:W3CDTF">2011-07-05T18:04:41Z</dcterms:created>
  <dcterms:modified xsi:type="dcterms:W3CDTF">2011-07-08T23:21:25Z</dcterms:modified>
</cp:coreProperties>
</file>