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73" r:id="rId10"/>
    <p:sldId id="269" r:id="rId11"/>
    <p:sldId id="274" r:id="rId12"/>
    <p:sldId id="278" r:id="rId13"/>
    <p:sldId id="271" r:id="rId14"/>
    <p:sldId id="275" r:id="rId15"/>
    <p:sldId id="276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uber-Schatz, Erin K. (CDC/ONDIEH/NCIPC)" initials="EKSS" lastIdx="6" clrIdx="0"/>
  <p:cmAuthor id="1" name="Bergen, Gwendolyn (CDC/ONDIEH/NCIPC)" initials="GSB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0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044" y="-7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1"/>
          <c:order val="0"/>
          <c:tx>
            <c:strRef>
              <c:f>'Question 26'!$C$36</c:f>
              <c:strCache>
                <c:ptCount val="1"/>
                <c:pt idx="0">
                  <c:v>1 Yr or less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'Question 26'!$A$37:$A$39</c:f>
              <c:strCache>
                <c:ptCount val="3"/>
                <c:pt idx="0">
                  <c:v>Crash</c:v>
                </c:pt>
                <c:pt idx="1">
                  <c:v>Inpatient Hospital</c:v>
                </c:pt>
                <c:pt idx="2">
                  <c:v>ED</c:v>
                </c:pt>
              </c:strCache>
            </c:strRef>
          </c:cat>
          <c:val>
            <c:numRef>
              <c:f>'Question 26'!$C$37:$C$39</c:f>
              <c:numCache>
                <c:formatCode>General</c:formatCode>
                <c:ptCount val="3"/>
                <c:pt idx="0">
                  <c:v>18</c:v>
                </c:pt>
                <c:pt idx="1">
                  <c:v>14</c:v>
                </c:pt>
                <c:pt idx="2">
                  <c:v>14</c:v>
                </c:pt>
              </c:numCache>
            </c:numRef>
          </c:val>
        </c:ser>
        <c:ser>
          <c:idx val="2"/>
          <c:order val="1"/>
          <c:tx>
            <c:strRef>
              <c:f>'Question 26'!$D$36</c:f>
              <c:strCache>
                <c:ptCount val="1"/>
                <c:pt idx="0">
                  <c:v>1-2 yrs</c:v>
                </c:pt>
              </c:strCache>
            </c:strRef>
          </c:tx>
          <c:invertIfNegative val="0"/>
          <c:cat>
            <c:strRef>
              <c:f>'Question 26'!$A$37:$A$39</c:f>
              <c:strCache>
                <c:ptCount val="3"/>
                <c:pt idx="0">
                  <c:v>Crash</c:v>
                </c:pt>
                <c:pt idx="1">
                  <c:v>Inpatient Hospital</c:v>
                </c:pt>
                <c:pt idx="2">
                  <c:v>ED</c:v>
                </c:pt>
              </c:strCache>
            </c:strRef>
          </c:cat>
          <c:val>
            <c:numRef>
              <c:f>'Question 26'!$D$37:$D$39</c:f>
              <c:numCache>
                <c:formatCode>General</c:formatCode>
                <c:ptCount val="3"/>
                <c:pt idx="0">
                  <c:v>5</c:v>
                </c:pt>
                <c:pt idx="1">
                  <c:v>8</c:v>
                </c:pt>
                <c:pt idx="2">
                  <c:v>6</c:v>
                </c:pt>
              </c:numCache>
            </c:numRef>
          </c:val>
        </c:ser>
        <c:ser>
          <c:idx val="3"/>
          <c:order val="2"/>
          <c:tx>
            <c:strRef>
              <c:f>'Question 26'!$E$36</c:f>
              <c:strCache>
                <c:ptCount val="1"/>
                <c:pt idx="0">
                  <c:v>more than 
2 yrs</c:v>
                </c:pt>
              </c:strCache>
            </c:strRef>
          </c:tx>
          <c:invertIfNegative val="0"/>
          <c:cat>
            <c:strRef>
              <c:f>'Question 26'!$A$37:$A$39</c:f>
              <c:strCache>
                <c:ptCount val="3"/>
                <c:pt idx="0">
                  <c:v>Crash</c:v>
                </c:pt>
                <c:pt idx="1">
                  <c:v>Inpatient Hospital</c:v>
                </c:pt>
                <c:pt idx="2">
                  <c:v>ED</c:v>
                </c:pt>
              </c:strCache>
            </c:strRef>
          </c:cat>
          <c:val>
            <c:numRef>
              <c:f>'Question 26'!$E$37:$E$39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492544"/>
        <c:axId val="32519296"/>
      </c:barChart>
      <c:catAx>
        <c:axId val="32492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19296"/>
        <c:crosses val="autoZero"/>
        <c:auto val="1"/>
        <c:lblAlgn val="ctr"/>
        <c:lblOffset val="100"/>
        <c:noMultiLvlLbl val="0"/>
      </c:catAx>
      <c:valAx>
        <c:axId val="325192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492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376465441819767"/>
          <c:y val="0.22068678915135609"/>
          <c:w val="0.16956867891513561"/>
          <c:h val="0.4428856809565471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B4F5B-F89A-4C26-89E4-1BD8A7B9DE5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03F7A-AD63-4729-AEF6-3177678EA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090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3E810-B685-4731-BC00-2E7C780E050D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ECCC6-3F85-4379-A801-BB81F4A86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948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EB60AD-55FE-4F8E-A333-ACE372F3D2EA}" type="datetime1">
              <a:rPr lang="en-US" smtClean="0"/>
              <a:t>3/19/2013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F2E833-6872-46EF-806A-BA90E57B53FE}" type="datetime1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65239-6EC2-45A1-A2D6-E0FF6964454B}" type="datetime1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A9089-2E86-41D2-A668-8C1D97566FA0}" type="datetime1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688208-2E3A-4C41-8018-D38B9F9849D0}" type="datetime1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C5392-0CBB-485E-9A30-A0839327DB6F}" type="datetime1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D0DEC-ACB0-4E75-B8B5-2F156AD5E268}" type="datetime1">
              <a:rPr lang="en-US" smtClean="0"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C9E072-F952-427B-AEBF-98E609C3629F}" type="datetime1">
              <a:rPr lang="en-US" smtClean="0"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8AEA0-A7D7-42A9-A017-64446AE96766}" type="datetime1">
              <a:rPr lang="en-US" smtClean="0"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1E5C383-3E0F-4569-8944-62BEF2BF1DE6}" type="datetime1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4B5C2B-6720-42E0-8924-FD02609B36DE}" type="datetime1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55FF6F-9358-4322-962D-73FCB7DEF428}" type="datetime1">
              <a:rPr lang="en-US" smtClean="0"/>
              <a:t>3/19/2013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2F59B6-C52A-4AFD-A4C1-C403468B57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Linkage Focus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Date/Time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6096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Attachment </a:t>
            </a:r>
            <a:r>
              <a:rPr lang="en-US"/>
              <a:t>I</a:t>
            </a:r>
            <a:r>
              <a:rPr lang="en-US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Powerpoint</a:t>
            </a:r>
            <a:r>
              <a:rPr lang="en-US" dirty="0" smtClean="0"/>
              <a:t> slides for focus group</a:t>
            </a:r>
          </a:p>
          <a:p>
            <a:pPr algn="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702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736094"/>
              </p:ext>
            </p:extLst>
          </p:nvPr>
        </p:nvGraphicFramePr>
        <p:xfrm>
          <a:off x="457200" y="1481138"/>
          <a:ext cx="8229599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1676400"/>
                <a:gridCol w="1600200"/>
                <a:gridCol w="1371599"/>
              </a:tblGrid>
              <a:tr h="370840">
                <a:tc rowSpan="2"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Purpose</a:t>
                      </a:r>
                      <a:endParaRPr lang="en-US" dirty="0"/>
                    </a:p>
                  </a:txBody>
                  <a:tcPr marL="91439" marR="91439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Use data </a:t>
                      </a:r>
                    </a:p>
                    <a:p>
                      <a:pPr algn="ctr"/>
                      <a:r>
                        <a:rPr lang="en-US" dirty="0" smtClean="0"/>
                        <a:t>N=22</a:t>
                      </a:r>
                      <a:endParaRPr lang="en-US" dirty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Ongoing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basis/ several times a year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Occasionally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Rarely/ Never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 identify traffic safety problems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55% (12)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32% (7)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14% (3)</a:t>
                      </a:r>
                      <a:endParaRPr lang="en-US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 support traffic safety decision makers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36% (8)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41% (9)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23% (5)</a:t>
                      </a:r>
                      <a:endParaRPr lang="en-US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 educate the public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41% (9)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36% (8)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23% (5)</a:t>
                      </a: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For use in legislative decision making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36% (8)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41% (9)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23% (5)</a:t>
                      </a:r>
                      <a:endParaRPr lang="en-US" dirty="0"/>
                    </a:p>
                  </a:txBody>
                  <a:tcPr marL="91439" marR="91439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10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Frequency of using linked data by purpose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79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023361"/>
              </p:ext>
            </p:extLst>
          </p:nvPr>
        </p:nvGraphicFramePr>
        <p:xfrm>
          <a:off x="457200" y="1481138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Software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Proficiency in linking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Proficiency</a:t>
                      </a:r>
                      <a:r>
                        <a:rPr lang="en-US" baseline="0" dirty="0" smtClean="0"/>
                        <a:t> analysis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Expert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Beg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Beg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Linksolv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15%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CODES2000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13%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IVEWARE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SAS/ACCESS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EXCEL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State’s capability in software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44196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*Those who don’t use these software indicated: ArcGIS, </a:t>
            </a:r>
            <a:r>
              <a:rPr lang="en-US" dirty="0" err="1" smtClean="0"/>
              <a:t>LinkPro</a:t>
            </a:r>
            <a:r>
              <a:rPr lang="en-US" dirty="0" smtClean="0"/>
              <a:t>, STATA, </a:t>
            </a:r>
            <a:r>
              <a:rPr lang="en-US" dirty="0" err="1" smtClean="0"/>
              <a:t>LinkPlus</a:t>
            </a:r>
            <a:r>
              <a:rPr lang="en-US" dirty="0" smtClean="0"/>
              <a:t>, Statistical </a:t>
            </a:r>
            <a:r>
              <a:rPr lang="en-US" dirty="0"/>
              <a:t>software program R</a:t>
            </a:r>
          </a:p>
        </p:txBody>
      </p:sp>
    </p:spTree>
    <p:extLst>
      <p:ext uri="{BB962C8B-B14F-4D97-AF65-F5344CB8AC3E}">
        <p14:creationId xmlns:p14="http://schemas.microsoft.com/office/powerpoint/2010/main" val="62371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259329"/>
              </p:ext>
            </p:extLst>
          </p:nvPr>
        </p:nvGraphicFramePr>
        <p:xfrm>
          <a:off x="457200" y="1600200"/>
          <a:ext cx="8153400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5105400"/>
                <a:gridCol w="1447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Area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Data</a:t>
                      </a:r>
                      <a:r>
                        <a:rPr lang="en-US" baseline="0" dirty="0" smtClean="0"/>
                        <a:t> Preparation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Understanding the structure and content of crash data (n=22)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59% (13)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Creating clean useable datasets for analysis: using linkage results (n=21)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57% (12)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dirty="0" smtClean="0"/>
                        <a:t>Linkage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Linkage using CODES2000 (n=22)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77% (17)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Linkage using </a:t>
                      </a:r>
                      <a:r>
                        <a:rPr lang="en-US" dirty="0" err="1" smtClean="0"/>
                        <a:t>Linksolv</a:t>
                      </a:r>
                      <a:r>
                        <a:rPr lang="en-US" dirty="0" smtClean="0"/>
                        <a:t> (n=20)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50% (10)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Linkage using other linkage software (n=17)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18%   (3)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Analysis</a:t>
                      </a:r>
                      <a:endParaRPr lang="en-US" dirty="0"/>
                    </a:p>
                  </a:txBody>
                  <a:tcP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Missing data imputation (n=22)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77% (17)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Analyzing linked, imputed data (n=21)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71% (15)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12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Areas in which state received technical assistance or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98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13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Lag times for receiving data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822999"/>
              </p:ext>
            </p:extLst>
          </p:nvPr>
        </p:nvGraphicFramePr>
        <p:xfrm>
          <a:off x="609600" y="1752600"/>
          <a:ext cx="7772400" cy="387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28800" y="5523384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N=24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5523384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N=23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715000" y="54864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N=23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70448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Data problems </a:t>
            </a:r>
          </a:p>
          <a:p>
            <a:pPr lvl="1"/>
            <a:r>
              <a:rPr lang="en-US" dirty="0"/>
              <a:t>q</a:t>
            </a:r>
            <a:r>
              <a:rPr lang="en-US" dirty="0" smtClean="0"/>
              <a:t>uality</a:t>
            </a:r>
            <a:endParaRPr lang="en-US" dirty="0"/>
          </a:p>
          <a:p>
            <a:pPr lvl="1"/>
            <a:r>
              <a:rPr lang="en-US" dirty="0" smtClean="0"/>
              <a:t>lack of identifier</a:t>
            </a:r>
          </a:p>
          <a:p>
            <a:pPr lvl="1"/>
            <a:r>
              <a:rPr lang="en-US" dirty="0" smtClean="0"/>
              <a:t>prepping source data</a:t>
            </a:r>
          </a:p>
          <a:p>
            <a:r>
              <a:rPr lang="en-US" dirty="0" smtClean="0"/>
              <a:t>Linkage software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uggy</a:t>
            </a:r>
          </a:p>
          <a:p>
            <a:pPr lvl="1"/>
            <a:r>
              <a:rPr lang="en-US" dirty="0" smtClean="0"/>
              <a:t>hard to learn</a:t>
            </a:r>
          </a:p>
          <a:p>
            <a:pPr lvl="1"/>
            <a:r>
              <a:rPr lang="en-US" dirty="0" smtClean="0"/>
              <a:t>lack of timely technical assistance</a:t>
            </a:r>
          </a:p>
          <a:p>
            <a:r>
              <a:rPr lang="en-US" dirty="0" smtClean="0"/>
              <a:t>Staffing</a:t>
            </a:r>
          </a:p>
          <a:p>
            <a:pPr lvl="1"/>
            <a:r>
              <a:rPr lang="en-US" dirty="0" smtClean="0"/>
              <a:t>hard to obtain </a:t>
            </a:r>
          </a:p>
          <a:p>
            <a:pPr lvl="1"/>
            <a:r>
              <a:rPr lang="en-US" dirty="0" smtClean="0"/>
              <a:t>turnover</a:t>
            </a:r>
          </a:p>
          <a:p>
            <a:r>
              <a:rPr lang="en-US" dirty="0" smtClean="0"/>
              <a:t>Funding issues</a:t>
            </a:r>
          </a:p>
          <a:p>
            <a:r>
              <a:rPr lang="en-US" dirty="0" smtClean="0"/>
              <a:t>Computer capabilities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peed</a:t>
            </a:r>
          </a:p>
          <a:p>
            <a:pPr lvl="1"/>
            <a:r>
              <a:rPr lang="en-US" dirty="0" smtClean="0"/>
              <a:t>memory, etc.</a:t>
            </a:r>
          </a:p>
          <a:p>
            <a:r>
              <a:rPr lang="en-US" dirty="0" smtClean="0"/>
              <a:t>Competing priorities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linking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236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Data limitations</a:t>
            </a:r>
          </a:p>
          <a:p>
            <a:pPr lvl="1"/>
            <a:r>
              <a:rPr lang="en-US" dirty="0" smtClean="0"/>
              <a:t>lacking variables of interest</a:t>
            </a:r>
          </a:p>
          <a:p>
            <a:pPr lvl="1"/>
            <a:r>
              <a:rPr lang="en-US" dirty="0" smtClean="0"/>
              <a:t>converting linked data to analytical database</a:t>
            </a:r>
          </a:p>
          <a:p>
            <a:pPr lvl="1"/>
            <a:r>
              <a:rPr lang="en-US" dirty="0" smtClean="0"/>
              <a:t>lack of data dictionary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 quality</a:t>
            </a:r>
          </a:p>
          <a:p>
            <a:r>
              <a:rPr lang="en-US" dirty="0"/>
              <a:t>Staffing </a:t>
            </a:r>
            <a:endParaRPr lang="en-US" dirty="0" smtClean="0"/>
          </a:p>
          <a:p>
            <a:pPr lvl="1"/>
            <a:r>
              <a:rPr lang="en-US" dirty="0" smtClean="0"/>
              <a:t>not enough time </a:t>
            </a:r>
          </a:p>
          <a:p>
            <a:pPr lvl="1"/>
            <a:r>
              <a:rPr lang="en-US" dirty="0" smtClean="0"/>
              <a:t>high turnover </a:t>
            </a:r>
          </a:p>
          <a:p>
            <a:pPr lvl="1"/>
            <a:r>
              <a:rPr lang="en-US" dirty="0" smtClean="0"/>
              <a:t>need high level staff</a:t>
            </a:r>
            <a:endParaRPr lang="en-US" dirty="0"/>
          </a:p>
          <a:p>
            <a:r>
              <a:rPr lang="en-US" dirty="0"/>
              <a:t>Funding </a:t>
            </a:r>
            <a:r>
              <a:rPr lang="en-US" dirty="0" smtClean="0"/>
              <a:t>issues</a:t>
            </a:r>
          </a:p>
          <a:p>
            <a:r>
              <a:rPr lang="en-US" dirty="0" smtClean="0"/>
              <a:t>Statistical knowledge lacking</a:t>
            </a:r>
          </a:p>
          <a:p>
            <a:r>
              <a:rPr lang="en-US" dirty="0" smtClean="0"/>
              <a:t>Lack understanding of databases</a:t>
            </a:r>
          </a:p>
          <a:p>
            <a:r>
              <a:rPr lang="en-US" dirty="0" smtClean="0"/>
              <a:t>Training others to understand analysis</a:t>
            </a:r>
          </a:p>
          <a:p>
            <a:r>
              <a:rPr lang="en-US" dirty="0" smtClean="0"/>
              <a:t>Competing priorities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analyzing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072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let us know</a:t>
            </a:r>
          </a:p>
          <a:p>
            <a:pPr lvl="1"/>
            <a:r>
              <a:rPr lang="en-US" dirty="0" smtClean="0"/>
              <a:t>Your name</a:t>
            </a:r>
          </a:p>
          <a:p>
            <a:pPr lvl="1"/>
            <a:r>
              <a:rPr lang="en-US" dirty="0" smtClean="0"/>
              <a:t>Job title</a:t>
            </a:r>
          </a:p>
          <a:p>
            <a:pPr lvl="1"/>
            <a:r>
              <a:rPr lang="en-US" dirty="0" smtClean="0"/>
              <a:t>Duties in relation </a:t>
            </a:r>
            <a:r>
              <a:rPr lang="en-US" smtClean="0"/>
              <a:t>to CODES/linkage</a:t>
            </a:r>
            <a:endParaRPr lang="en-US" dirty="0" smtClean="0"/>
          </a:p>
          <a:p>
            <a:pPr lvl="1"/>
            <a:r>
              <a:rPr lang="en-US" dirty="0" smtClean="0"/>
              <a:t>Organization</a:t>
            </a:r>
          </a:p>
          <a:p>
            <a:r>
              <a:rPr lang="en-US" dirty="0" smtClean="0"/>
              <a:t>Please give your assent to be recorded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181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 objectives</a:t>
            </a:r>
          </a:p>
          <a:p>
            <a:r>
              <a:rPr lang="en-US" dirty="0" smtClean="0"/>
              <a:t>Establish ground rules</a:t>
            </a:r>
          </a:p>
          <a:p>
            <a:r>
              <a:rPr lang="en-US" dirty="0" smtClean="0"/>
              <a:t>Actual question and answer session</a:t>
            </a:r>
          </a:p>
          <a:p>
            <a:endParaRPr lang="en-US" dirty="0"/>
          </a:p>
          <a:p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Length of focus group – Two hours maximum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for Focus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224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gain a better understanding of the characteristics </a:t>
            </a:r>
            <a:r>
              <a:rPr lang="en-US" dirty="0" smtClean="0"/>
              <a:t>of successful linkage and analysis programs in your state.</a:t>
            </a:r>
            <a:endParaRPr lang="en-US" dirty="0"/>
          </a:p>
          <a:p>
            <a:r>
              <a:rPr lang="en-US" dirty="0"/>
              <a:t>To identify </a:t>
            </a:r>
            <a:r>
              <a:rPr lang="en-US" dirty="0" smtClean="0"/>
              <a:t>barriers and facilitators of </a:t>
            </a:r>
            <a:r>
              <a:rPr lang="en-US" dirty="0"/>
              <a:t>current linkage and </a:t>
            </a:r>
            <a:r>
              <a:rPr lang="en-US" dirty="0" smtClean="0"/>
              <a:t>analysis programs in your state.</a:t>
            </a:r>
            <a:endParaRPr lang="en-US" dirty="0"/>
          </a:p>
          <a:p>
            <a:r>
              <a:rPr lang="en-US" dirty="0"/>
              <a:t>To </a:t>
            </a:r>
            <a:r>
              <a:rPr lang="en-US" dirty="0" smtClean="0"/>
              <a:t>learn more about the sustainability of </a:t>
            </a:r>
            <a:r>
              <a:rPr lang="en-US" dirty="0"/>
              <a:t>linkage </a:t>
            </a:r>
            <a:r>
              <a:rPr lang="en-US" dirty="0" smtClean="0"/>
              <a:t>and analysis programs for </a:t>
            </a:r>
            <a:r>
              <a:rPr lang="en-US" dirty="0"/>
              <a:t>the future.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9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The focus group session will run for </a:t>
            </a:r>
            <a:r>
              <a:rPr lang="en-US" dirty="0" smtClean="0"/>
              <a:t>two </a:t>
            </a:r>
            <a:r>
              <a:rPr lang="en-US" dirty="0"/>
              <a:t>hours and no longer. </a:t>
            </a:r>
          </a:p>
          <a:p>
            <a:pPr lvl="0"/>
            <a:r>
              <a:rPr lang="en-US" dirty="0"/>
              <a:t>There are </a:t>
            </a:r>
            <a:r>
              <a:rPr lang="en-US" dirty="0" smtClean="0"/>
              <a:t>six </a:t>
            </a:r>
            <a:r>
              <a:rPr lang="en-US" dirty="0"/>
              <a:t>areas that will need to be </a:t>
            </a:r>
            <a:r>
              <a:rPr lang="en-US" dirty="0" smtClean="0"/>
              <a:t>covered.  </a:t>
            </a:r>
            <a:r>
              <a:rPr lang="en-US" dirty="0"/>
              <a:t>We will have a separate person serve as time keeper </a:t>
            </a:r>
            <a:r>
              <a:rPr lang="en-US" dirty="0" smtClean="0"/>
              <a:t>for the </a:t>
            </a:r>
            <a:r>
              <a:rPr lang="en-US" dirty="0"/>
              <a:t>session to help us stay on task.</a:t>
            </a:r>
          </a:p>
          <a:p>
            <a:pPr lvl="0"/>
            <a:r>
              <a:rPr lang="en-US" dirty="0"/>
              <a:t>No answer is a bad answer.</a:t>
            </a:r>
          </a:p>
          <a:p>
            <a:pPr lvl="0"/>
            <a:r>
              <a:rPr lang="en-US" dirty="0"/>
              <a:t>All participants will be asked to give some information. We will </a:t>
            </a:r>
            <a:r>
              <a:rPr lang="en-US" dirty="0" smtClean="0"/>
              <a:t>go </a:t>
            </a:r>
            <a:r>
              <a:rPr lang="en-US" dirty="0"/>
              <a:t>around the room encouraging everyone to respond to each question in some manner.</a:t>
            </a:r>
          </a:p>
          <a:p>
            <a:pPr lvl="0"/>
            <a:r>
              <a:rPr lang="en-US" dirty="0" smtClean="0"/>
              <a:t>All </a:t>
            </a:r>
            <a:r>
              <a:rPr lang="en-US" dirty="0"/>
              <a:t>information and ideas will be recorded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algn="ctr"/>
            <a:r>
              <a:rPr lang="en-US" dirty="0" smtClean="0"/>
              <a:t>Any additional ground </a:t>
            </a:r>
            <a:r>
              <a:rPr lang="en-US" dirty="0"/>
              <a:t>rules?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Ground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52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317120"/>
              </p:ext>
            </p:extLst>
          </p:nvPr>
        </p:nvGraphicFramePr>
        <p:xfrm>
          <a:off x="1485900" y="1219200"/>
          <a:ext cx="6096000" cy="2535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1976"/>
                <a:gridCol w="1019088"/>
                <a:gridCol w="1328636"/>
                <a:gridCol w="876300"/>
              </a:tblGrid>
              <a:tr h="4369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State Department of Public </a:t>
                      </a:r>
                      <a:r>
                        <a:rPr lang="en-US" sz="1100" dirty="0" smtClean="0">
                          <a:effectLst/>
                        </a:rPr>
                        <a:t>Health (n)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*Transportation-related state agency (n)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**Other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(n)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The coordination of your overall linkage/CODES project?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48% (12)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4% (</a:t>
                      </a:r>
                      <a:r>
                        <a:rPr lang="en-US" sz="1100" dirty="0">
                          <a:effectLst/>
                        </a:rPr>
                        <a:t>1</a:t>
                      </a:r>
                      <a:r>
                        <a:rPr lang="en-US" sz="1100" dirty="0" smtClean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48% (12)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42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Your primary linkage/CODES project linkage?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60% (15)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4% (</a:t>
                      </a:r>
                      <a:r>
                        <a:rPr lang="en-US" sz="1100" dirty="0">
                          <a:effectLst/>
                        </a:rPr>
                        <a:t>1</a:t>
                      </a:r>
                      <a:r>
                        <a:rPr lang="en-US" sz="1100" dirty="0" smtClean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36% (</a:t>
                      </a:r>
                      <a:r>
                        <a:rPr lang="en-US" sz="1100" dirty="0">
                          <a:effectLst/>
                        </a:rPr>
                        <a:t>9</a:t>
                      </a:r>
                      <a:r>
                        <a:rPr lang="en-US" sz="1100" dirty="0" smtClean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6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Your primary linkage/CODES project data analysis?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56% (14)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4% (1)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40%</a:t>
                      </a:r>
                      <a:r>
                        <a:rPr lang="en-US" sz="1100" baseline="0" dirty="0" smtClean="0">
                          <a:effectLst/>
                        </a:rPr>
                        <a:t> </a:t>
                      </a:r>
                      <a:r>
                        <a:rPr lang="en-US" sz="1100" dirty="0" smtClean="0">
                          <a:effectLst/>
                        </a:rPr>
                        <a:t>(10)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Agency Roles </a:t>
            </a:r>
            <a:r>
              <a:rPr lang="en-US" sz="2000" dirty="0" smtClean="0"/>
              <a:t>N=25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4002426"/>
            <a:ext cx="7924800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200" dirty="0" smtClean="0"/>
              <a:t>*Transportation – related state agency: Includes </a:t>
            </a:r>
            <a:r>
              <a:rPr lang="en-US" sz="1200" dirty="0"/>
              <a:t>state DOT, Office of Traffic Safety, Highway Safety Office, Traffic Safety Bureau, </a:t>
            </a:r>
            <a:r>
              <a:rPr lang="en-US" sz="1200" dirty="0" smtClean="0"/>
              <a:t>Dept. </a:t>
            </a:r>
            <a:r>
              <a:rPr lang="en-US" sz="1200" dirty="0"/>
              <a:t>of Public </a:t>
            </a:r>
            <a:r>
              <a:rPr lang="en-US" sz="1200" dirty="0" smtClean="0"/>
              <a:t>Safety = 16% (4)</a:t>
            </a:r>
          </a:p>
          <a:p>
            <a:pPr>
              <a:lnSpc>
                <a:spcPct val="115000"/>
              </a:lnSpc>
            </a:pPr>
            <a:endParaRPr lang="en-US" sz="1200" b="1" dirty="0" smtClean="0"/>
          </a:p>
          <a:p>
            <a:pPr>
              <a:lnSpc>
                <a:spcPct val="115000"/>
              </a:lnSpc>
            </a:pPr>
            <a:r>
              <a:rPr lang="en-US" sz="1200" b="1" dirty="0" smtClean="0"/>
              <a:t>**Other </a:t>
            </a:r>
            <a:r>
              <a:rPr lang="en-US" sz="1200" b="1" dirty="0"/>
              <a:t>includes the following responses, not divided by coordination, linkage, analysis:</a:t>
            </a:r>
            <a:endParaRPr lang="en-US" sz="1200" dirty="0"/>
          </a:p>
          <a:p>
            <a:pPr>
              <a:lnSpc>
                <a:spcPct val="115000"/>
              </a:lnSpc>
            </a:pPr>
            <a:r>
              <a:rPr lang="en-US" sz="1200" dirty="0" smtClean="0"/>
              <a:t>Includes </a:t>
            </a:r>
            <a:r>
              <a:rPr lang="en-US" sz="1200" dirty="0"/>
              <a:t>a University or center associated with a </a:t>
            </a:r>
            <a:r>
              <a:rPr lang="en-US" sz="1200" dirty="0" smtClean="0"/>
              <a:t>University or other research type of entity= 28% (7)</a:t>
            </a:r>
          </a:p>
          <a:p>
            <a:pPr>
              <a:lnSpc>
                <a:spcPct val="115000"/>
              </a:lnSpc>
            </a:pPr>
            <a:r>
              <a:rPr lang="en-US" sz="1200" dirty="0" smtClean="0"/>
              <a:t>Includes </a:t>
            </a:r>
            <a:r>
              <a:rPr lang="en-US" sz="1200" dirty="0"/>
              <a:t>a project housed jointly between a DOT and DOH and a project in a state statistics </a:t>
            </a:r>
            <a:r>
              <a:rPr lang="en-US" sz="1200" dirty="0" smtClean="0"/>
              <a:t>office 4% (1)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en-US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98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229414"/>
              </p:ext>
            </p:extLst>
          </p:nvPr>
        </p:nvGraphicFramePr>
        <p:xfrm>
          <a:off x="457200" y="1481138"/>
          <a:ext cx="800100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/>
                <a:gridCol w="2590800"/>
              </a:tblGrid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Organization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 states reporting organization as a member  (n)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 Department of Public Health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95% (20)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 Highway Safety Office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86% (18)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 Department of Transportation/Highways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85% (17)</a:t>
                      </a:r>
                      <a:endParaRPr lang="en-US" dirty="0"/>
                    </a:p>
                  </a:txBody>
                  <a:tcPr/>
                </a:tc>
              </a:tr>
              <a:tr h="312102">
                <a:tc>
                  <a:txBody>
                    <a:bodyPr/>
                    <a:lstStyle/>
                    <a:p>
                      <a:r>
                        <a:rPr lang="en-US" dirty="0" smtClean="0"/>
                        <a:t>State Department</a:t>
                      </a:r>
                      <a:r>
                        <a:rPr lang="en-US" baseline="0" dirty="0" smtClean="0"/>
                        <a:t> of Motor Vehicles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71% (15)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 Police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71% (15)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r>
                        <a:rPr lang="en-US" baseline="0" dirty="0" smtClean="0"/>
                        <a:t> Deparment of Public Safety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52% (11)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48% (10)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 level hospital association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33% (7)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 trauma 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29% (6)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Organizations on Board of Directors </a:t>
            </a:r>
            <a:r>
              <a:rPr lang="en-US" sz="2200" dirty="0" smtClean="0"/>
              <a:t>N=21</a:t>
            </a:r>
            <a:endParaRPr lang="en-US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3505200" y="5867400"/>
            <a:ext cx="563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Others indicated include: AAA, Coalition for Utah Traffic Safety, Health Data Clearinghouse, Safe Kids, Vital Records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094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7320641"/>
              </p:ext>
            </p:extLst>
          </p:nvPr>
        </p:nvGraphicFramePr>
        <p:xfrm>
          <a:off x="457200" y="1371600"/>
          <a:ext cx="7924800" cy="3969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7125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Agency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Percent of states funded by agency (n)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42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NHTSA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smtClean="0">
                          <a:effectLst/>
                        </a:rPr>
                        <a:t>82% (18)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42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State Highway Safety Office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smtClean="0">
                          <a:effectLst/>
                        </a:rPr>
                        <a:t>50% (11)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04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Centers for Disease Control and Prevention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smtClean="0">
                          <a:effectLst/>
                        </a:rPr>
                        <a:t>27% (6)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96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State Department of Public Health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smtClean="0">
                          <a:effectLst/>
                        </a:rPr>
                        <a:t>18% (4)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04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State Department of Transportation/Highways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smtClean="0">
                          <a:effectLst/>
                        </a:rPr>
                        <a:t>9% (2)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42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*Other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smtClean="0">
                          <a:effectLst/>
                        </a:rPr>
                        <a:t>9% (2)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Sources </a:t>
            </a:r>
            <a:r>
              <a:rPr lang="en-US" sz="2000" dirty="0" smtClean="0"/>
              <a:t>N=22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5638800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*Other included: In-kind, other state agencies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49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1789"/>
              </p:ext>
            </p:extLst>
          </p:nvPr>
        </p:nvGraphicFramePr>
        <p:xfrm>
          <a:off x="457200" y="1481138"/>
          <a:ext cx="83820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762000"/>
                <a:gridCol w="762000"/>
                <a:gridCol w="876300"/>
                <a:gridCol w="876300"/>
                <a:gridCol w="952500"/>
                <a:gridCol w="952500"/>
              </a:tblGrid>
              <a:tr h="370840">
                <a:tc rowSpan="2"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Agency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Interact</a:t>
                      </a:r>
                    </a:p>
                    <a:p>
                      <a:pPr algn="ctr"/>
                      <a:r>
                        <a:rPr lang="en-US" dirty="0" smtClean="0"/>
                        <a:t>N=25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Provide data</a:t>
                      </a:r>
                    </a:p>
                    <a:p>
                      <a:pPr algn="ctr"/>
                      <a:r>
                        <a:rPr lang="en-US" dirty="0" smtClean="0"/>
                        <a:t>N=24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 requests</a:t>
                      </a:r>
                    </a:p>
                    <a:p>
                      <a:pPr algn="ctr"/>
                      <a:r>
                        <a:rPr lang="en-US" dirty="0" smtClean="0"/>
                        <a:t>N=23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Freq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Occ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Freq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Occ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Freq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Occ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Traffic Records Coordinating Committee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Department of Public Health-Injury Surveillance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Strategic Highway Safety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26%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 Core Violence and Injury Prevention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NHTSA Regional Office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F59B6-C52A-4AFD-A4C1-C403468B5751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Interactions with other Agencies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581400" y="5638800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*other specified interactions occur with other state agencies not listed, legislatures, and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335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3493</TotalTime>
  <Words>1084</Words>
  <Application>Microsoft Office PowerPoint</Application>
  <PresentationFormat>On-screen Show (4:3)</PresentationFormat>
  <Paragraphs>294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Data Linkage Focus Group</vt:lpstr>
      <vt:lpstr>Introductions</vt:lpstr>
      <vt:lpstr>Agenda for Focus Group</vt:lpstr>
      <vt:lpstr>Objectives</vt:lpstr>
      <vt:lpstr>Base Ground Rules</vt:lpstr>
      <vt:lpstr>Table of Agency Roles N=25 </vt:lpstr>
      <vt:lpstr>Organizations on Board of Directors N=21</vt:lpstr>
      <vt:lpstr>Funding Sources N=22</vt:lpstr>
      <vt:lpstr>Interactions with other Agencies</vt:lpstr>
      <vt:lpstr>Frequency of using linked data by purpose</vt:lpstr>
      <vt:lpstr>State’s capability in software</vt:lpstr>
      <vt:lpstr>Areas in which state received technical assistance or training</vt:lpstr>
      <vt:lpstr>Lag times for receiving data </vt:lpstr>
      <vt:lpstr>Challenges in linking data</vt:lpstr>
      <vt:lpstr>Challenges in analyzing data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Bergen, Gwendolyn (CDC/ONDIEH/NCIPC)</dc:creator>
  <cp:lastModifiedBy>CDC User</cp:lastModifiedBy>
  <cp:revision>68</cp:revision>
  <cp:lastPrinted>2013-02-06T20:48:31Z</cp:lastPrinted>
  <dcterms:created xsi:type="dcterms:W3CDTF">2013-01-22T22:29:48Z</dcterms:created>
  <dcterms:modified xsi:type="dcterms:W3CDTF">2013-03-19T14:40:14Z</dcterms:modified>
</cp:coreProperties>
</file>