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350" r:id="rId2"/>
    <p:sldId id="292" r:id="rId3"/>
    <p:sldId id="351" r:id="rId4"/>
    <p:sldId id="358" r:id="rId5"/>
    <p:sldId id="352" r:id="rId6"/>
    <p:sldId id="378" r:id="rId7"/>
    <p:sldId id="372" r:id="rId8"/>
    <p:sldId id="360" r:id="rId9"/>
    <p:sldId id="371" r:id="rId10"/>
    <p:sldId id="361" r:id="rId11"/>
    <p:sldId id="375" r:id="rId12"/>
    <p:sldId id="377" r:id="rId13"/>
    <p:sldId id="362" r:id="rId14"/>
    <p:sldId id="379" r:id="rId15"/>
    <p:sldId id="363" r:id="rId16"/>
    <p:sldId id="373" r:id="rId17"/>
    <p:sldId id="374" r:id="rId18"/>
    <p:sldId id="365" r:id="rId19"/>
    <p:sldId id="370" r:id="rId20"/>
    <p:sldId id="366" r:id="rId21"/>
    <p:sldId id="367" r:id="rId22"/>
    <p:sldId id="368" r:id="rId23"/>
    <p:sldId id="369" r:id="rId2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har char="•"/>
      <a:defRPr sz="3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20000"/>
      </a:spcBef>
      <a:spcAft>
        <a:spcPct val="0"/>
      </a:spcAft>
      <a:buChar char="•"/>
      <a:defRPr sz="3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20000"/>
      </a:spcBef>
      <a:spcAft>
        <a:spcPct val="0"/>
      </a:spcAft>
      <a:buChar char="•"/>
      <a:defRPr sz="3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20000"/>
      </a:spcBef>
      <a:spcAft>
        <a:spcPct val="0"/>
      </a:spcAft>
      <a:buChar char="•"/>
      <a:defRPr sz="3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20000"/>
      </a:spcBef>
      <a:spcAft>
        <a:spcPct val="0"/>
      </a:spcAft>
      <a:buChar char="•"/>
      <a:defRPr sz="3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0758" autoAdjust="0"/>
  </p:normalViewPr>
  <p:slideViewPr>
    <p:cSldViewPr>
      <p:cViewPr>
        <p:scale>
          <a:sx n="75" d="100"/>
          <a:sy n="75" d="100"/>
        </p:scale>
        <p:origin x="-2034" y="-6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2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r>
              <a:rPr lang="en-US"/>
              <a:t>RMA Tire Sector Board Strategic Plan Update 7/17/09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7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7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fld id="{3474689E-B5C5-4B3D-B8DD-20F2552C63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r>
              <a:rPr lang="en-US"/>
              <a:t>RMA Tire Sector Board Strategic Plan Update 7/17/09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fld id="{EEA110D2-98CE-42DA-918E-23D305CD0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C83B3D-4CBF-4358-A6EC-6F7B3B518BDC}" type="slidenum">
              <a:rPr lang="en-US"/>
              <a:pPr/>
              <a:t>1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3B0AD4-4ACF-42DA-AE00-47C8CF5C1C72}" type="slidenum">
              <a:rPr lang="en-US"/>
              <a:pPr/>
              <a:t>2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8C7E91-A4BD-498E-B077-01207F572D66}" type="slidenum">
              <a:rPr lang="en-US"/>
              <a:pPr/>
              <a:t>10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2"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28248-3B54-45F5-8558-2325768F6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D2DE4-CF10-4569-8292-8D5AE15508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838200"/>
            <a:ext cx="20574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838200"/>
            <a:ext cx="60198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3E838-0DC6-4C70-9DFD-FFAFCE1F0A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8382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981200"/>
            <a:ext cx="40386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53000" y="1981200"/>
            <a:ext cx="4038600" cy="2019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53000" y="4152900"/>
            <a:ext cx="4038600" cy="2019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BD571-1DA0-4C99-948F-B3B22FE3EA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8382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981200"/>
            <a:ext cx="40386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53000" y="1981200"/>
            <a:ext cx="4038600" cy="41910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FEC47-A722-4836-A849-4FAAB229D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8382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981200"/>
            <a:ext cx="40386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81200"/>
            <a:ext cx="40386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3D07F-8A9C-441E-8AF0-94F6BB763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07D11-C735-4EDA-B08C-BC9BA6B4FD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CE166-B783-4C5E-B68F-085D62D581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812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812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96650-7793-4803-8121-8EBD613834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60118-3EF6-4251-8559-D7CB2A1D1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227AE-28A5-41A5-A4AE-DDAC3D205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FE252-810C-4F2F-9508-E8FB5F84BF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013CFD-ABB3-46B5-B4EA-A7899FA19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EAFA7-336E-47F9-AAAC-FD40FD4A5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838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81200"/>
            <a:ext cx="8229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23411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FontTx/>
              <a:buNone/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3411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400" smtClean="0"/>
            </a:lvl1pPr>
          </a:lstStyle>
          <a:p>
            <a:pPr>
              <a:defRPr/>
            </a:pPr>
            <a:fld id="{3721BD87-EA24-433E-B746-A0026DEA64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991" name="Line 7"/>
          <p:cNvSpPr>
            <a:spLocks noChangeShapeType="1"/>
          </p:cNvSpPr>
          <p:nvPr/>
        </p:nvSpPr>
        <p:spPr bwMode="auto">
          <a:xfrm>
            <a:off x="684213" y="188913"/>
            <a:ext cx="0" cy="62484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1992" name="Line 8"/>
          <p:cNvSpPr>
            <a:spLocks noChangeShapeType="1"/>
          </p:cNvSpPr>
          <p:nvPr/>
        </p:nvSpPr>
        <p:spPr bwMode="auto">
          <a:xfrm>
            <a:off x="439738" y="719138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2057" name="Picture 9" descr="RMA Ball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09538" y="139700"/>
            <a:ext cx="5175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RMA Text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90575" y="212725"/>
            <a:ext cx="10890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>
    <p:strips dir="rd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513BDA-0A3B-4C1D-8675-55552C047D87}" type="slidenum">
              <a:rPr lang="en-US"/>
              <a:pPr/>
              <a:t>1</a:t>
            </a:fld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NHTSA Public Meeting</a:t>
            </a:r>
            <a:br>
              <a:rPr lang="en-US" sz="4000" smtClean="0"/>
            </a:b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Tire Fuel Efficiency</a:t>
            </a:r>
            <a:r>
              <a:rPr lang="en-US" sz="4000" smtClean="0">
                <a:solidFill>
                  <a:srgbClr val="FF0000"/>
                </a:solidFill>
              </a:rPr>
              <a:t> </a:t>
            </a:r>
            <a:br>
              <a:rPr lang="en-US" sz="4000" smtClean="0">
                <a:solidFill>
                  <a:srgbClr val="FF0000"/>
                </a:solidFill>
              </a:rPr>
            </a:br>
            <a:r>
              <a:rPr lang="en-US" sz="4000" smtClean="0"/>
              <a:t>Consumer Information Research</a:t>
            </a:r>
            <a:r>
              <a:rPr lang="en-US" sz="4000" smtClean="0">
                <a:solidFill>
                  <a:srgbClr val="FF0000"/>
                </a:solidFill>
              </a:rPr>
              <a:t/>
            </a:r>
            <a:br>
              <a:rPr lang="en-US" sz="4000" smtClean="0">
                <a:solidFill>
                  <a:srgbClr val="FF0000"/>
                </a:solidFill>
              </a:rPr>
            </a:br>
            <a:r>
              <a:rPr lang="en-US" sz="4000" smtClean="0">
                <a:solidFill>
                  <a:srgbClr val="FF0000"/>
                </a:solidFill>
              </a:rPr>
              <a:t/>
            </a:r>
            <a:br>
              <a:rPr lang="en-US" sz="4000" smtClean="0">
                <a:solidFill>
                  <a:srgbClr val="FF0000"/>
                </a:solidFill>
              </a:rPr>
            </a:br>
            <a:r>
              <a:rPr lang="en-US" sz="4000" smtClean="0"/>
              <a:t>March 26, 2010</a:t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410200"/>
            <a:ext cx="8153400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smtClean="0"/>
              <a:t>Dan Zielinski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smtClean="0"/>
              <a:t>Senior Vice President, Public Affairs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smtClean="0"/>
              <a:t>Rubber Manufacturers Association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smtClean="0"/>
              <a:t>202-682-4846/dzielinski@rma.org</a:t>
            </a:r>
          </a:p>
        </p:txBody>
      </p:sp>
    </p:spTree>
  </p:cSld>
  <p:clrMapOvr>
    <a:masterClrMapping/>
  </p:clrMapOvr>
  <p:transition>
    <p:strips dir="r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D465F9-F086-40BD-B445-F4D72BB1F16A}" type="slidenum">
              <a:rPr lang="en-US"/>
              <a:pPr/>
              <a:t>10</a:t>
            </a:fld>
            <a:endParaRPr 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Concerns – Information Format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8229600" cy="4191000"/>
          </a:xfrm>
        </p:spPr>
        <p:txBody>
          <a:bodyPr/>
          <a:lstStyle/>
          <a:p>
            <a:pPr eaLnBrk="1" hangingPunct="1"/>
            <a:r>
              <a:rPr lang="en-US" smtClean="0"/>
              <a:t>A paper label attached to replacement tires is impractical and ineffective for consumer information</a:t>
            </a:r>
          </a:p>
          <a:p>
            <a:pPr lvl="2" eaLnBrk="1" hangingPunct="1"/>
            <a:r>
              <a:rPr lang="en-US" smtClean="0"/>
              <a:t>Consumers virtually never see a tire label</a:t>
            </a:r>
          </a:p>
          <a:p>
            <a:pPr lvl="3" eaLnBrk="1" hangingPunct="1"/>
            <a:r>
              <a:rPr lang="en-US" smtClean="0"/>
              <a:t>Removed or damaged before installation</a:t>
            </a:r>
          </a:p>
          <a:p>
            <a:pPr lvl="3" eaLnBrk="1" hangingPunct="1"/>
            <a:r>
              <a:rPr lang="en-US" smtClean="0"/>
              <a:t>Consumers typically see tires after installation</a:t>
            </a:r>
          </a:p>
          <a:p>
            <a:pPr lvl="2" eaLnBrk="1" hangingPunct="1"/>
            <a:r>
              <a:rPr lang="en-US" smtClean="0"/>
              <a:t>Consumer access to information prior to purchase decision is important - web, point-of-sale</a:t>
            </a:r>
          </a:p>
        </p:txBody>
      </p:sp>
    </p:spTree>
  </p:cSld>
  <p:clrMapOvr>
    <a:masterClrMapping/>
  </p:clrMapOvr>
  <p:transition>
    <p:strips dir="r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2D4FA45-B63A-4B1E-80F5-C03A0371F4F7}" type="slidenum">
              <a:rPr lang="en-US"/>
              <a:pPr/>
              <a:t>11</a:t>
            </a:fld>
            <a:endParaRPr lang="en-US"/>
          </a:p>
        </p:txBody>
      </p:sp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685800" y="762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000">
                <a:solidFill>
                  <a:srgbClr val="0000FF"/>
                </a:solidFill>
              </a:rPr>
              <a:t>Concerns – Information Format</a:t>
            </a:r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685800" y="2057400"/>
            <a:ext cx="8229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/>
            <a:r>
              <a:rPr lang="en-US"/>
              <a:t>Web-based and point-of-sale information are most practical media for consumers</a:t>
            </a:r>
          </a:p>
          <a:p>
            <a:pPr marL="742950" lvl="1" indent="-285750" eaLnBrk="1" hangingPunct="1">
              <a:buFontTx/>
              <a:buChar char="–"/>
            </a:pPr>
            <a:r>
              <a:rPr lang="en-US" sz="2800"/>
              <a:t>Web based information allows for consumer research prior to sale</a:t>
            </a:r>
          </a:p>
          <a:p>
            <a:pPr marL="742950" lvl="1" indent="-285750" eaLnBrk="1" hangingPunct="1">
              <a:buFontTx/>
              <a:buChar char="–"/>
            </a:pPr>
            <a:r>
              <a:rPr lang="en-US" sz="2800"/>
              <a:t>Point of sale information allows consumers to have meaningful tools to help guide tire purchase to suit consumer’s needs</a:t>
            </a:r>
          </a:p>
        </p:txBody>
      </p:sp>
    </p:spTree>
  </p:cSld>
  <p:clrMapOvr>
    <a:masterClrMapping/>
  </p:clrMapOvr>
  <p:transition>
    <p:strips dir="r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B4C598-C7DF-4A5A-979C-16736AA8A092}" type="slidenum">
              <a:rPr lang="en-US"/>
              <a:pPr/>
              <a:t>12</a:t>
            </a:fld>
            <a:endParaRPr 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smtClean="0"/>
              <a:t>Recommendations for Providing Consumer Information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229600" cy="4191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NHTSA should mandate that tire retailers display tire efficiency program poster and make the rating information available to consumers.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Other forms of information: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tire manufacturer brochures, product catalogues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in-store online access to the NHTSA website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tire manufacturer or retailer’s website with rating information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NHTSA-produced tire fuel efficiency program booklet – similar to agency’s UTQGS publication </a:t>
            </a:r>
          </a:p>
          <a:p>
            <a:pPr lvl="3" eaLnBrk="1" hangingPunct="1">
              <a:lnSpc>
                <a:spcPct val="80000"/>
              </a:lnSpc>
            </a:pPr>
            <a:r>
              <a:rPr lang="en-US" smtClean="0"/>
              <a:t>Provided to tire dealers nationwide at an annual cost of $3,190. </a:t>
            </a:r>
          </a:p>
          <a:p>
            <a:pPr lvl="3" eaLnBrk="1" hangingPunct="1">
              <a:lnSpc>
                <a:spcPct val="80000"/>
              </a:lnSpc>
            </a:pPr>
            <a:r>
              <a:rPr lang="en-US" smtClean="0"/>
              <a:t>NHTSA estimates 60,000 tire dealers nationwide. </a:t>
            </a:r>
          </a:p>
          <a:p>
            <a:pPr lvl="3" eaLnBrk="1" hangingPunct="1">
              <a:lnSpc>
                <a:spcPct val="80000"/>
              </a:lnSpc>
            </a:pPr>
            <a:r>
              <a:rPr lang="en-US" smtClean="0"/>
              <a:t>Small investment to help educate consumers with tire ratings and assist in more fuel efficient tire purchases</a:t>
            </a:r>
          </a:p>
        </p:txBody>
      </p:sp>
    </p:spTree>
  </p:cSld>
  <p:clrMapOvr>
    <a:masterClrMapping/>
  </p:clrMapOvr>
  <p:transition>
    <p:strips dir="r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724A52-4A44-433D-8528-067B492531B8}" type="slidenum">
              <a:rPr lang="en-US"/>
              <a:pPr/>
              <a:t>13</a:t>
            </a:fld>
            <a:endParaRPr 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229600" cy="990600"/>
          </a:xfrm>
        </p:spPr>
        <p:txBody>
          <a:bodyPr/>
          <a:lstStyle/>
          <a:p>
            <a:pPr eaLnBrk="1" hangingPunct="1"/>
            <a:r>
              <a:rPr lang="en-US" smtClean="0"/>
              <a:t>Concerns – Rating System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8229600" cy="4191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0-100 scale is not practical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Implies a misleading level of precision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Tires within 10-20 points not likely to have significantly different performance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Rolling resistance force will group tire ratings of the same or similar size into a small range of the overall scale, minimizing differentiation</a:t>
            </a:r>
            <a:r>
              <a:rPr lang="en-US" sz="2400" smtClean="0"/>
              <a:t> 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Rolling resistance coefficient is more suitable to provide consumers with range of tire choices within their size range for a given vehicle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Europe and Japan are implementing rating systems based on rolling resistance coefficient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smtClean="0"/>
          </a:p>
        </p:txBody>
      </p:sp>
    </p:spTree>
  </p:cSld>
  <p:clrMapOvr>
    <a:masterClrMapping/>
  </p:clrMapOvr>
  <p:transition>
    <p:strips dir="r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F0DFFE-2CA2-420B-865C-116BBE5B6E2D}" type="slidenum">
              <a:rPr lang="en-US"/>
              <a:pPr/>
              <a:t>14</a:t>
            </a:fld>
            <a:endParaRPr lang="en-US"/>
          </a:p>
        </p:txBody>
      </p:sp>
      <p:pic>
        <p:nvPicPr>
          <p:cNvPr id="15363" name="Picture 4" descr="SI_lx_34FRO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3733800"/>
            <a:ext cx="838200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5" descr="RMA_FuelEfficiencyB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685800"/>
            <a:ext cx="689610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6" descr="RMA_FuelEfficiencyBar"/>
          <p:cNvPicPr>
            <a:picLocks noChangeAspect="1" noChangeArrowheads="1"/>
          </p:cNvPicPr>
          <p:nvPr/>
        </p:nvPicPr>
        <p:blipFill>
          <a:blip r:embed="rId3" cstate="print"/>
          <a:srcRect b="10059"/>
          <a:stretch>
            <a:fillRect/>
          </a:stretch>
        </p:blipFill>
        <p:spPr bwMode="auto">
          <a:xfrm>
            <a:off x="1143000" y="5410200"/>
            <a:ext cx="68961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7" descr="2663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5334000"/>
            <a:ext cx="76200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8" descr="2637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7400" y="4495800"/>
            <a:ext cx="8382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8" name="Line 9"/>
          <p:cNvSpPr>
            <a:spLocks noChangeShapeType="1"/>
          </p:cNvSpPr>
          <p:nvPr/>
        </p:nvSpPr>
        <p:spPr bwMode="auto">
          <a:xfrm flipV="1">
            <a:off x="7467600" y="5029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9" name="Line 10"/>
          <p:cNvSpPr>
            <a:spLocks noChangeShapeType="1"/>
          </p:cNvSpPr>
          <p:nvPr/>
        </p:nvSpPr>
        <p:spPr bwMode="auto">
          <a:xfrm flipV="1">
            <a:off x="6248400" y="5029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0" name="Line 11"/>
          <p:cNvSpPr>
            <a:spLocks noChangeShapeType="1"/>
          </p:cNvSpPr>
          <p:nvPr/>
        </p:nvSpPr>
        <p:spPr bwMode="auto">
          <a:xfrm flipV="1">
            <a:off x="5486400" y="4267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1" name="Line 12"/>
          <p:cNvSpPr>
            <a:spLocks noChangeShapeType="1"/>
          </p:cNvSpPr>
          <p:nvPr/>
        </p:nvSpPr>
        <p:spPr bwMode="auto">
          <a:xfrm flipV="1">
            <a:off x="7162800" y="4267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2" name="Line 13"/>
          <p:cNvSpPr>
            <a:spLocks noChangeShapeType="1"/>
          </p:cNvSpPr>
          <p:nvPr/>
        </p:nvSpPr>
        <p:spPr bwMode="auto">
          <a:xfrm>
            <a:off x="5486400" y="44958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3" name="Line 14"/>
          <p:cNvSpPr>
            <a:spLocks noChangeShapeType="1"/>
          </p:cNvSpPr>
          <p:nvPr/>
        </p:nvSpPr>
        <p:spPr bwMode="auto">
          <a:xfrm>
            <a:off x="6248400" y="5257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4" name="Text Box 15"/>
          <p:cNvSpPr txBox="1">
            <a:spLocks noChangeArrowheads="1"/>
          </p:cNvSpPr>
          <p:nvPr/>
        </p:nvSpPr>
        <p:spPr bwMode="auto">
          <a:xfrm>
            <a:off x="5867400" y="4191000"/>
            <a:ext cx="838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1200"/>
              <a:t>Compact</a:t>
            </a:r>
          </a:p>
        </p:txBody>
      </p:sp>
      <p:sp>
        <p:nvSpPr>
          <p:cNvPr id="15375" name="Text Box 16"/>
          <p:cNvSpPr txBox="1">
            <a:spLocks noChangeArrowheads="1"/>
          </p:cNvSpPr>
          <p:nvPr/>
        </p:nvSpPr>
        <p:spPr bwMode="auto">
          <a:xfrm>
            <a:off x="6324600" y="4953000"/>
            <a:ext cx="1066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1200"/>
              <a:t>Subcompact</a:t>
            </a:r>
          </a:p>
        </p:txBody>
      </p:sp>
      <p:sp>
        <p:nvSpPr>
          <p:cNvPr id="15376" name="Line 17"/>
          <p:cNvSpPr>
            <a:spLocks noChangeShapeType="1"/>
          </p:cNvSpPr>
          <p:nvPr/>
        </p:nvSpPr>
        <p:spPr bwMode="auto">
          <a:xfrm flipV="1">
            <a:off x="4724400" y="3505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7" name="Line 18"/>
          <p:cNvSpPr>
            <a:spLocks noChangeShapeType="1"/>
          </p:cNvSpPr>
          <p:nvPr/>
        </p:nvSpPr>
        <p:spPr bwMode="auto">
          <a:xfrm flipV="1">
            <a:off x="6934200" y="3505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8" name="Line 19"/>
          <p:cNvSpPr>
            <a:spLocks noChangeShapeType="1"/>
          </p:cNvSpPr>
          <p:nvPr/>
        </p:nvSpPr>
        <p:spPr bwMode="auto">
          <a:xfrm>
            <a:off x="4953000" y="38100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9" name="Text Box 20"/>
          <p:cNvSpPr txBox="1">
            <a:spLocks noChangeArrowheads="1"/>
          </p:cNvSpPr>
          <p:nvPr/>
        </p:nvSpPr>
        <p:spPr bwMode="auto">
          <a:xfrm>
            <a:off x="5486400" y="3505200"/>
            <a:ext cx="838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1200"/>
              <a:t>Midsized</a:t>
            </a:r>
          </a:p>
        </p:txBody>
      </p:sp>
      <p:sp>
        <p:nvSpPr>
          <p:cNvPr id="15380" name="Line 21"/>
          <p:cNvSpPr>
            <a:spLocks noChangeShapeType="1"/>
          </p:cNvSpPr>
          <p:nvPr/>
        </p:nvSpPr>
        <p:spPr bwMode="auto">
          <a:xfrm flipV="1">
            <a:off x="4724400" y="2667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81" name="Line 22"/>
          <p:cNvSpPr>
            <a:spLocks noChangeShapeType="1"/>
          </p:cNvSpPr>
          <p:nvPr/>
        </p:nvSpPr>
        <p:spPr bwMode="auto">
          <a:xfrm flipV="1">
            <a:off x="6858000" y="2667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82" name="Line 23"/>
          <p:cNvSpPr>
            <a:spLocks noChangeShapeType="1"/>
          </p:cNvSpPr>
          <p:nvPr/>
        </p:nvSpPr>
        <p:spPr bwMode="auto">
          <a:xfrm>
            <a:off x="4724400" y="29718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83" name="Text Box 24"/>
          <p:cNvSpPr txBox="1">
            <a:spLocks noChangeArrowheads="1"/>
          </p:cNvSpPr>
          <p:nvPr/>
        </p:nvSpPr>
        <p:spPr bwMode="auto">
          <a:xfrm>
            <a:off x="5029200" y="2667000"/>
            <a:ext cx="1600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1200"/>
              <a:t>Full Sized</a:t>
            </a:r>
          </a:p>
        </p:txBody>
      </p:sp>
      <p:pic>
        <p:nvPicPr>
          <p:cNvPr id="15384" name="Picture 25" descr="Town Car"/>
          <p:cNvPicPr>
            <a:picLocks noChangeAspect="1" noChangeArrowheads="1"/>
          </p:cNvPicPr>
          <p:nvPr/>
        </p:nvPicPr>
        <p:blipFill>
          <a:blip r:embed="rId6" cstate="print"/>
          <a:srcRect l="1807" t="5057" r="5020" b="27528"/>
          <a:stretch>
            <a:fillRect/>
          </a:stretch>
        </p:blipFill>
        <p:spPr bwMode="auto">
          <a:xfrm>
            <a:off x="4876800" y="2971800"/>
            <a:ext cx="9144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85" name="Line 26"/>
          <p:cNvSpPr>
            <a:spLocks noChangeShapeType="1"/>
          </p:cNvSpPr>
          <p:nvPr/>
        </p:nvSpPr>
        <p:spPr bwMode="auto">
          <a:xfrm flipV="1">
            <a:off x="2667000" y="2057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86" name="Line 27"/>
          <p:cNvSpPr>
            <a:spLocks noChangeShapeType="1"/>
          </p:cNvSpPr>
          <p:nvPr/>
        </p:nvSpPr>
        <p:spPr bwMode="auto">
          <a:xfrm flipV="1">
            <a:off x="5334000" y="2057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87" name="Line 28"/>
          <p:cNvSpPr>
            <a:spLocks noChangeShapeType="1"/>
          </p:cNvSpPr>
          <p:nvPr/>
        </p:nvSpPr>
        <p:spPr bwMode="auto">
          <a:xfrm>
            <a:off x="2667000" y="23622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88" name="Text Box 29"/>
          <p:cNvSpPr txBox="1">
            <a:spLocks noChangeArrowheads="1"/>
          </p:cNvSpPr>
          <p:nvPr/>
        </p:nvSpPr>
        <p:spPr bwMode="auto">
          <a:xfrm>
            <a:off x="2819400" y="2133600"/>
            <a:ext cx="2362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1200"/>
              <a:t>Full sized SUV/pickup truck</a:t>
            </a:r>
          </a:p>
        </p:txBody>
      </p:sp>
      <p:pic>
        <p:nvPicPr>
          <p:cNvPr id="15389" name="Picture 30" descr="QQ_DEF_8801F25B-955B-6760-9D96-3CE39D963CE3"/>
          <p:cNvPicPr>
            <a:picLocks noChangeAspect="1" noChangeArrowheads="1"/>
          </p:cNvPicPr>
          <p:nvPr/>
        </p:nvPicPr>
        <p:blipFill>
          <a:blip r:embed="rId7" cstate="print"/>
          <a:srcRect l="6593" r="5495"/>
          <a:stretch>
            <a:fillRect/>
          </a:stretch>
        </p:blipFill>
        <p:spPr bwMode="auto">
          <a:xfrm>
            <a:off x="4343400" y="2438400"/>
            <a:ext cx="762000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90" name="Picture 31" descr="QQ_DEF_8801EF28-1B0B-F3EE-12EB-E69F12EBE69F"/>
          <p:cNvPicPr>
            <a:picLocks noChangeAspect="1" noChangeArrowheads="1"/>
          </p:cNvPicPr>
          <p:nvPr/>
        </p:nvPicPr>
        <p:blipFill>
          <a:blip r:embed="rId8" cstate="print"/>
          <a:srcRect l="11629" t="4347" r="9302"/>
          <a:stretch>
            <a:fillRect/>
          </a:stretch>
        </p:blipFill>
        <p:spPr bwMode="auto">
          <a:xfrm>
            <a:off x="3200400" y="2438400"/>
            <a:ext cx="60960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91" name="Text Box 32"/>
          <p:cNvSpPr txBox="1">
            <a:spLocks noChangeArrowheads="1"/>
          </p:cNvSpPr>
          <p:nvPr/>
        </p:nvSpPr>
        <p:spPr bwMode="auto">
          <a:xfrm>
            <a:off x="990600" y="3429000"/>
            <a:ext cx="2971800" cy="20161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400"/>
              <a:t>Rating system does not give individual consumer full range of choices for existing vehicle</a:t>
            </a:r>
          </a:p>
          <a:p>
            <a:pPr marL="342900" indent="-342900">
              <a:spcBef>
                <a:spcPct val="50000"/>
              </a:spcBef>
            </a:pPr>
            <a:r>
              <a:rPr lang="en-US" sz="1400"/>
              <a:t>Serves to rate vehicles rather than provide useful information about replacement tires</a:t>
            </a:r>
          </a:p>
          <a:p>
            <a:pPr marL="342900" indent="-342900">
              <a:spcBef>
                <a:spcPct val="50000"/>
              </a:spcBef>
            </a:pPr>
            <a:r>
              <a:rPr lang="en-US" sz="1400"/>
              <a:t>Does not give all consumers choices of high rated tires</a:t>
            </a:r>
          </a:p>
        </p:txBody>
      </p:sp>
      <p:sp>
        <p:nvSpPr>
          <p:cNvPr id="15392" name="Rectangle 33"/>
          <p:cNvSpPr>
            <a:spLocks noChangeArrowheads="1"/>
          </p:cNvSpPr>
          <p:nvPr/>
        </p:nvSpPr>
        <p:spPr bwMode="auto">
          <a:xfrm>
            <a:off x="2286000" y="0"/>
            <a:ext cx="6629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000">
                <a:solidFill>
                  <a:srgbClr val="0000FF"/>
                </a:solidFill>
              </a:rPr>
              <a:t>NPRM Tire Efficiency Rating</a:t>
            </a:r>
          </a:p>
        </p:txBody>
      </p:sp>
      <p:sp>
        <p:nvSpPr>
          <p:cNvPr id="15393" name="Text Box 34"/>
          <p:cNvSpPr txBox="1">
            <a:spLocks noChangeArrowheads="1"/>
          </p:cNvSpPr>
          <p:nvPr/>
        </p:nvSpPr>
        <p:spPr bwMode="auto">
          <a:xfrm>
            <a:off x="4267200" y="609600"/>
            <a:ext cx="38862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None/>
            </a:pPr>
            <a:r>
              <a:rPr lang="en-US" sz="2000">
                <a:solidFill>
                  <a:srgbClr val="0000FF"/>
                </a:solidFill>
              </a:rPr>
              <a:t>based on rolling resistance force</a:t>
            </a:r>
          </a:p>
        </p:txBody>
      </p:sp>
    </p:spTree>
  </p:cSld>
  <p:clrMapOvr>
    <a:masterClrMapping/>
  </p:clrMapOvr>
  <p:transition>
    <p:strips dir="r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22B00F-4CF1-4217-B5AF-AC608A94A08F}" type="slidenum">
              <a:rPr lang="en-US"/>
              <a:pPr/>
              <a:t>15</a:t>
            </a:fld>
            <a:endParaRPr 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Concerns - Research Plan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Additional research should test several formats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NHTSA’s August 19, 2009 survey only tested two formats used in earlier focus group research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RMA research shows consumer preference for a “star” categorical format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Labels, point-of-sale and web-based formats should be tested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Consumer testing should not be limited to one particular type of information media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Appropriate mock-ups should be used to gauge preferences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NHTSA’s August survey was done after NPRM was issued and was not available for comment</a:t>
            </a:r>
          </a:p>
          <a:p>
            <a:pPr lvl="1" eaLnBrk="1" hangingPunct="1">
              <a:lnSpc>
                <a:spcPct val="80000"/>
              </a:lnSpc>
            </a:pPr>
            <a:endParaRPr lang="en-US" sz="2400" smtClean="0"/>
          </a:p>
          <a:p>
            <a:pPr lvl="1" eaLnBrk="1" hangingPunct="1">
              <a:lnSpc>
                <a:spcPct val="80000"/>
              </a:lnSpc>
            </a:pPr>
            <a:endParaRPr lang="en-US" sz="2400" smtClean="0"/>
          </a:p>
        </p:txBody>
      </p:sp>
    </p:spTree>
  </p:cSld>
  <p:clrMapOvr>
    <a:masterClrMapping/>
  </p:clrMapOvr>
  <p:transition>
    <p:strips dir="r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4F6DD3-F197-44D5-8949-0A2EE38D257F}" type="slidenum">
              <a:rPr lang="en-US"/>
              <a:pPr/>
              <a:t>16</a:t>
            </a:fld>
            <a:endParaRPr 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838200"/>
            <a:ext cx="79248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Initial Recommendations – Research Plan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209800"/>
            <a:ext cx="8229600" cy="4191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Benchmark – Using a benchmark (current UTQG symbols?) as a reference to show whether the alternatives are better than the current design.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Monadic Design - Recommend testing one design variable at a time, within any one style of label, using a monadic design. (Alternatively, if cost is a factor, a sequential monadic design.)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Conclusions - Should be based on differences observed across different cells, not within same respondents.  </a:t>
            </a:r>
          </a:p>
        </p:txBody>
      </p:sp>
    </p:spTree>
  </p:cSld>
  <p:clrMapOvr>
    <a:masterClrMapping/>
  </p:clrMapOvr>
  <p:transition>
    <p:strips dir="r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AB400C-2088-4A7A-9D59-50939DF918E4}" type="slidenum">
              <a:rPr lang="en-US"/>
              <a:pPr/>
              <a:t>17</a:t>
            </a:fld>
            <a:endParaRPr 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Initial Recommendations – Research Plan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8229600" cy="4191000"/>
          </a:xfrm>
        </p:spPr>
        <p:txBody>
          <a:bodyPr/>
          <a:lstStyle/>
          <a:p>
            <a:pPr eaLnBrk="1" hangingPunct="1"/>
            <a:r>
              <a:rPr lang="en-US" sz="2800" smtClean="0"/>
              <a:t>Rate beyond comprehension - The quantitative research should address "likelihood to be read" or "visually appealing" nature for consumers. </a:t>
            </a:r>
          </a:p>
          <a:p>
            <a:pPr eaLnBrk="1" hangingPunct="1"/>
            <a:r>
              <a:rPr lang="en-US" sz="2800" smtClean="0"/>
              <a:t>Participant eligibility:</a:t>
            </a:r>
          </a:p>
          <a:p>
            <a:pPr lvl="2" eaLnBrk="1" hangingPunct="1"/>
            <a:r>
              <a:rPr lang="en-US" sz="2000" smtClean="0"/>
              <a:t>Specific for tire purchasing responsibility -- Household decision maker for vehicle maintenance/repair (e.g. oil changes) may not be the same person making tire purchase.</a:t>
            </a:r>
          </a:p>
          <a:p>
            <a:pPr lvl="2" eaLnBrk="1" hangingPunct="1"/>
            <a:r>
              <a:rPr lang="en-US" sz="2000" smtClean="0"/>
              <a:t>Participant eligibility -- Exclude those who work in auto, tire or market research industries.</a:t>
            </a:r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  <p:transition>
    <p:strips dir="r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986520-D20E-49CB-841A-A5DFACC63D1E}" type="slidenum">
              <a:rPr lang="en-US"/>
              <a:pPr/>
              <a:t>18</a:t>
            </a:fld>
            <a:endParaRPr 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Concerns – Process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Process Concerns</a:t>
            </a:r>
          </a:p>
          <a:p>
            <a:pPr lvl="1" eaLnBrk="1" hangingPunct="1"/>
            <a:r>
              <a:rPr lang="en-US" smtClean="0"/>
              <a:t>How will stakeholders be able to comment on NHTSA’s final information format recommendations?</a:t>
            </a:r>
          </a:p>
          <a:p>
            <a:pPr lvl="2" eaLnBrk="1" hangingPunct="1"/>
            <a:r>
              <a:rPr lang="en-US" smtClean="0"/>
              <a:t>Will there be a supplemental or new NPRM?</a:t>
            </a:r>
          </a:p>
        </p:txBody>
      </p:sp>
    </p:spTree>
  </p:cSld>
  <p:clrMapOvr>
    <a:masterClrMapping/>
  </p:clrMapOvr>
  <p:transition>
    <p:strips dir="r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B2095D-3F70-4FBE-AB7F-9E844AA01DB9}" type="slidenum">
              <a:rPr lang="en-US"/>
              <a:pPr/>
              <a:t>19</a:t>
            </a:fld>
            <a:endParaRPr lang="en-US"/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914400" y="990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000">
                <a:solidFill>
                  <a:srgbClr val="0000FF"/>
                </a:solidFill>
              </a:rPr>
              <a:t>Concerns – Process</a:t>
            </a:r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685800" y="2209800"/>
            <a:ext cx="8229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</a:pPr>
            <a:r>
              <a:rPr lang="en-US"/>
              <a:t>NHTSA schedule (p. 6 of posted research plan) </a:t>
            </a:r>
          </a:p>
          <a:p>
            <a:pPr marL="742950" lvl="1" indent="-285750" eaLnBrk="1" hangingPunct="1">
              <a:lnSpc>
                <a:spcPct val="90000"/>
              </a:lnSpc>
              <a:buFontTx/>
              <a:buChar char="–"/>
            </a:pPr>
            <a:r>
              <a:rPr lang="en-US" sz="2800"/>
              <a:t>Does not include milestone to consider and incorporate written comments provided by April 2 deadline</a:t>
            </a:r>
          </a:p>
          <a:p>
            <a:pPr marL="742950" lvl="1" indent="-285750" eaLnBrk="1" hangingPunct="1">
              <a:lnSpc>
                <a:spcPct val="90000"/>
              </a:lnSpc>
              <a:buFontTx/>
              <a:buChar char="–"/>
            </a:pPr>
            <a:r>
              <a:rPr lang="en-US" sz="2800"/>
              <a:t>How will stakeholder input be evaluated and incorporated into research plan?</a:t>
            </a:r>
          </a:p>
          <a:p>
            <a:pPr marL="742950" lvl="1" indent="-285750" eaLnBrk="1" hangingPunct="1">
              <a:lnSpc>
                <a:spcPct val="90000"/>
              </a:lnSpc>
              <a:buFontTx/>
              <a:buChar char="–"/>
            </a:pPr>
            <a:r>
              <a:rPr lang="en-US" sz="2800"/>
              <a:t>Will NHTSA seek further input from stakeholders before sending plan to OMB?</a:t>
            </a:r>
          </a:p>
        </p:txBody>
      </p:sp>
    </p:spTree>
  </p:cSld>
  <p:clrMapOvr>
    <a:masterClrMapping/>
  </p:clrMapOvr>
  <p:transition>
    <p:strips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BD7DDA-539F-4D7F-9E1C-68036C7164F8}" type="slidenum">
              <a:rPr lang="en-US"/>
              <a:pPr/>
              <a:t>2</a:t>
            </a:fld>
            <a:endParaRPr lang="en-US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Tire Fuel Efficiency NPRM</a:t>
            </a:r>
          </a:p>
        </p:txBody>
      </p:sp>
      <p:sp>
        <p:nvSpPr>
          <p:cNvPr id="4100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Energy Independence and Security Act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RMA advocated inclusion of national tire fuel efficiency consumer information program</a:t>
            </a:r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For NHTSA’s rule to be effective RMA believes the program must:</a:t>
            </a:r>
          </a:p>
          <a:p>
            <a:pPr lvl="1" eaLnBrk="1" hangingPunct="1">
              <a:lnSpc>
                <a:spcPct val="80000"/>
              </a:lnSpc>
            </a:pPr>
            <a:endParaRPr lang="en-US" sz="180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• Provide information at point of sale; 	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• Provide meaningful information that is easy to understand by consumers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• Provide a meaningful rating system, differentiating tire rolling resistance, traction and tread wear performance among appropriate tire choices for the consumer’s existing vehicle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• Be cost effective to minimize the cost effect of this information to consumers. 	</a:t>
            </a:r>
          </a:p>
        </p:txBody>
      </p:sp>
    </p:spTree>
  </p:cSld>
  <p:clrMapOvr>
    <a:masterClrMapping/>
  </p:clrMapOvr>
  <p:transition>
    <p:strips dir="r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4F54D5-74D0-4C0C-A0E6-3EFA56FE1FDE}" type="slidenum">
              <a:rPr lang="en-US"/>
              <a:pPr/>
              <a:t>20</a:t>
            </a:fld>
            <a:endParaRPr 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305800" cy="4191000"/>
          </a:xfrm>
        </p:spPr>
        <p:txBody>
          <a:bodyPr/>
          <a:lstStyle/>
          <a:p>
            <a:pPr eaLnBrk="1" hangingPunct="1"/>
            <a:r>
              <a:rPr lang="en-US" sz="2800" smtClean="0"/>
              <a:t>Consumers will want to compare performance traits for tires </a:t>
            </a:r>
            <a:r>
              <a:rPr lang="en-US" sz="2800" b="1" u="sng" smtClean="0"/>
              <a:t>suitable for their vehicle </a:t>
            </a:r>
            <a:r>
              <a:rPr lang="en-US" sz="2800" smtClean="0"/>
              <a:t>and not to other sizes or types not applicable to their vehicle</a:t>
            </a:r>
          </a:p>
          <a:p>
            <a:pPr lvl="1" eaLnBrk="1" hangingPunct="1"/>
            <a:r>
              <a:rPr lang="en-US" sz="2400" smtClean="0"/>
              <a:t>RMA has proposed a sound solution to measure tire fuel efficiency</a:t>
            </a:r>
          </a:p>
          <a:p>
            <a:pPr lvl="1" eaLnBrk="1" hangingPunct="1"/>
            <a:r>
              <a:rPr lang="en-US" sz="2400" smtClean="0"/>
              <a:t> RMA has proposed a rating system that consumer research shows is understandable and acceptable</a:t>
            </a:r>
          </a:p>
          <a:p>
            <a:pPr lvl="2" eaLnBrk="1" hangingPunct="1"/>
            <a:r>
              <a:rPr lang="en-US" sz="2000" smtClean="0"/>
              <a:t>“Star” format was most preferred in RMA research</a:t>
            </a:r>
          </a:p>
          <a:p>
            <a:pPr lvl="1" eaLnBrk="1" hangingPunct="1">
              <a:buFontTx/>
              <a:buNone/>
            </a:pPr>
            <a:endParaRPr lang="en-US" sz="2400" smtClean="0"/>
          </a:p>
          <a:p>
            <a:pPr eaLnBrk="1" hangingPunct="1">
              <a:buFontTx/>
              <a:buNone/>
            </a:pPr>
            <a:endParaRPr lang="en-US" sz="2800" smtClean="0"/>
          </a:p>
        </p:txBody>
      </p:sp>
    </p:spTree>
  </p:cSld>
  <p:clrMapOvr>
    <a:masterClrMapping/>
  </p:clrMapOvr>
  <p:transition>
    <p:strips dir="r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0531DD4-F18D-408B-80DA-5EF6D7DF1BED}" type="slidenum">
              <a:rPr lang="en-US"/>
              <a:pPr/>
              <a:t>21</a:t>
            </a:fld>
            <a:endParaRPr lang="en-U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(cont.)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 rating system based upon rolling resistance coefficient will provide consumers with the most practical, useful information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Point of sale information and web-based resources are the best conduits for reaching consumers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Paper labels on tires are not an effective way to convey information to consumers</a:t>
            </a:r>
          </a:p>
        </p:txBody>
      </p:sp>
    </p:spTree>
  </p:cSld>
  <p:clrMapOvr>
    <a:masterClrMapping/>
  </p:clrMapOvr>
  <p:transition>
    <p:strips dir="r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6FB44CE-BA35-459B-BA14-8BB5507B4290}" type="slidenum">
              <a:rPr lang="en-US"/>
              <a:pPr/>
              <a:t>22</a:t>
            </a:fld>
            <a:endParaRPr 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(cont.)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Stakeholder ability to provide input on NHTSA’s consumer information research.</a:t>
            </a:r>
          </a:p>
          <a:p>
            <a:pPr lvl="1" eaLnBrk="1" hangingPunct="1"/>
            <a:r>
              <a:rPr lang="en-US" smtClean="0"/>
              <a:t>Will further rulemaking notice be required?</a:t>
            </a:r>
          </a:p>
        </p:txBody>
      </p:sp>
    </p:spTree>
  </p:cSld>
  <p:clrMapOvr>
    <a:masterClrMapping/>
  </p:clrMapOvr>
  <p:transition>
    <p:strips dir="r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7D5143-BB73-4055-B795-C8BC0433404C}" type="slidenum">
              <a:rPr lang="en-US"/>
              <a:pPr/>
              <a:t>23</a:t>
            </a:fld>
            <a:endParaRPr 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(cont.)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RMA will continue to provide NHTSA with well-reasoned and researched comments</a:t>
            </a:r>
          </a:p>
          <a:p>
            <a:pPr eaLnBrk="1" hangingPunct="1"/>
            <a:r>
              <a:rPr lang="en-US" smtClean="0"/>
              <a:t>Thank you for today’s opportunity for discussion.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>
    <p:strips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DB02363-9CBC-449D-9F65-14904F8C472B}" type="slidenum">
              <a:rPr lang="en-US"/>
              <a:pPr/>
              <a:t>3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RMA Consumer Research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response to NHTSA’s NPRM, RMA undertook comprehensive consumer research to test a sample of potential tire information formats to provide consumers with information about tire fuel efficiency, traction and tread wear.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685800" y="6096000"/>
            <a:ext cx="7924800" cy="352425"/>
          </a:xfrm>
          <a:prstGeom prst="rect">
            <a:avLst/>
          </a:prstGeom>
          <a:noFill/>
          <a:ln w="1587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en-US" sz="1600"/>
              <a:t>Research comments were included in RMA’s response to NPRM (Aug, 2009)</a:t>
            </a:r>
            <a:r>
              <a:rPr lang="en-US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ransition>
    <p:strips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AA2B49-A9B0-4C71-8546-F02BD599C44F}" type="slidenum">
              <a:rPr lang="en-US"/>
              <a:pPr/>
              <a:t>4</a:t>
            </a:fld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RMA Consumer Research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Methodology</a:t>
            </a:r>
          </a:p>
          <a:p>
            <a:pPr lvl="1" eaLnBrk="1" hangingPunct="1"/>
            <a:r>
              <a:rPr lang="en-US" smtClean="0"/>
              <a:t>Internet survey – 1,000 participants</a:t>
            </a:r>
          </a:p>
          <a:p>
            <a:pPr lvl="1" eaLnBrk="1" hangingPunct="1"/>
            <a:r>
              <a:rPr lang="en-US" smtClean="0"/>
              <a:t>Participants screened using same criteria as NHTSA focus group</a:t>
            </a:r>
          </a:p>
          <a:p>
            <a:pPr lvl="1" eaLnBrk="1" hangingPunct="1"/>
            <a:r>
              <a:rPr lang="en-US" smtClean="0"/>
              <a:t>Five formats tested</a:t>
            </a:r>
          </a:p>
        </p:txBody>
      </p:sp>
    </p:spTree>
  </p:cSld>
  <p:clrMapOvr>
    <a:masterClrMapping/>
  </p:clrMapOvr>
  <p:transition>
    <p:strips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87BD39-9ADC-4FAB-83E2-30AB7C5B632F}" type="slidenum">
              <a:rPr lang="en-US"/>
              <a:pPr/>
              <a:t>5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RMA Consumer Research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RMA tested five tire information formats based upon those initially tested in NHTSA focus group study</a:t>
            </a:r>
          </a:p>
          <a:p>
            <a:pPr eaLnBrk="1" hangingPunct="1"/>
            <a:r>
              <a:rPr lang="en-US" smtClean="0"/>
              <a:t>Some formats were altered based upon  NHTSA’s focus group research and comments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>
    <p:strips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F6730B-8890-47D4-B2A6-E926A5ED2AD5}" type="slidenum">
              <a:rPr lang="en-US"/>
              <a:pPr/>
              <a:t>6</a:t>
            </a:fld>
            <a:endParaRPr lang="en-US"/>
          </a:p>
        </p:txBody>
      </p:sp>
      <p:pic>
        <p:nvPicPr>
          <p:cNvPr id="8195" name="Picture 2" descr="Stars_300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421438" y="914400"/>
            <a:ext cx="2552700" cy="2552700"/>
          </a:xfrm>
          <a:noFill/>
        </p:spPr>
      </p:pic>
      <p:pic>
        <p:nvPicPr>
          <p:cNvPr id="8196" name="Picture 3" descr="5_Box_Horizontal_300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974850" y="2865438"/>
            <a:ext cx="3130550" cy="2003425"/>
          </a:xfrm>
          <a:noFill/>
        </p:spPr>
      </p:pic>
      <p:sp>
        <p:nvSpPr>
          <p:cNvPr id="8197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7086600" cy="381000"/>
          </a:xfrm>
        </p:spPr>
        <p:txBody>
          <a:bodyPr/>
          <a:lstStyle/>
          <a:p>
            <a:pPr eaLnBrk="1" hangingPunct="1"/>
            <a:r>
              <a:rPr lang="en-US" smtClean="0"/>
              <a:t>RMA Consumer Research</a:t>
            </a:r>
          </a:p>
        </p:txBody>
      </p:sp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5562600" y="1905000"/>
            <a:ext cx="8699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1800"/>
              <a:t>“Stars”</a:t>
            </a:r>
          </a:p>
        </p:txBody>
      </p:sp>
      <p:sp>
        <p:nvSpPr>
          <p:cNvPr id="8199" name="Rectangle 6"/>
          <p:cNvSpPr>
            <a:spLocks noChangeArrowheads="1"/>
          </p:cNvSpPr>
          <p:nvPr/>
        </p:nvSpPr>
        <p:spPr bwMode="auto">
          <a:xfrm>
            <a:off x="228600" y="5256213"/>
            <a:ext cx="1289050" cy="6969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1800"/>
              <a:t>“5 Box </a:t>
            </a:r>
          </a:p>
          <a:p>
            <a:pPr>
              <a:buFontTx/>
              <a:buNone/>
            </a:pPr>
            <a:r>
              <a:rPr lang="en-US" sz="1800"/>
              <a:t>Horizontal”</a:t>
            </a:r>
          </a:p>
        </p:txBody>
      </p:sp>
      <p:pic>
        <p:nvPicPr>
          <p:cNvPr id="8200" name="Picture 7" descr="5_Box_Vertical_30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97638" y="3810000"/>
            <a:ext cx="2525712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8" descr="Thermometer_30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28800" y="952500"/>
            <a:ext cx="3154363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9" descr="Thermometer_Category_30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51038" y="4610100"/>
            <a:ext cx="3154362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3" name="Rectangle 10"/>
          <p:cNvSpPr>
            <a:spLocks noChangeArrowheads="1"/>
          </p:cNvSpPr>
          <p:nvPr/>
        </p:nvSpPr>
        <p:spPr bwMode="auto">
          <a:xfrm>
            <a:off x="76200" y="1638300"/>
            <a:ext cx="175260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None/>
            </a:pPr>
            <a:r>
              <a:rPr lang="en-US" sz="1800"/>
              <a:t>“Thermometer”</a:t>
            </a:r>
          </a:p>
        </p:txBody>
      </p:sp>
      <p:sp>
        <p:nvSpPr>
          <p:cNvPr id="8204" name="Rectangle 11"/>
          <p:cNvSpPr>
            <a:spLocks noChangeArrowheads="1"/>
          </p:cNvSpPr>
          <p:nvPr/>
        </p:nvSpPr>
        <p:spPr bwMode="auto">
          <a:xfrm>
            <a:off x="342900" y="3455988"/>
            <a:ext cx="1631950" cy="6969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buFontTx/>
              <a:buNone/>
            </a:pPr>
            <a:r>
              <a:rPr lang="en-US" sz="1800"/>
              <a:t>“Thermometer</a:t>
            </a:r>
          </a:p>
          <a:p>
            <a:pPr eaLnBrk="1" hangingPunct="1">
              <a:buFontTx/>
              <a:buNone/>
            </a:pPr>
            <a:r>
              <a:rPr lang="en-US" sz="1800"/>
              <a:t>Category”</a:t>
            </a:r>
          </a:p>
        </p:txBody>
      </p:sp>
      <p:sp>
        <p:nvSpPr>
          <p:cNvPr id="8205" name="Rectangle 12"/>
          <p:cNvSpPr>
            <a:spLocks noChangeArrowheads="1"/>
          </p:cNvSpPr>
          <p:nvPr/>
        </p:nvSpPr>
        <p:spPr bwMode="auto">
          <a:xfrm>
            <a:off x="5562600" y="4572000"/>
            <a:ext cx="1022350" cy="6969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buFontTx/>
              <a:buNone/>
            </a:pPr>
            <a:r>
              <a:rPr lang="en-US" sz="1800"/>
              <a:t>“5 Box </a:t>
            </a:r>
          </a:p>
          <a:p>
            <a:pPr eaLnBrk="1" hangingPunct="1">
              <a:buFontTx/>
              <a:buNone/>
            </a:pPr>
            <a:r>
              <a:rPr lang="en-US" sz="1800"/>
              <a:t>Vertical”</a:t>
            </a:r>
          </a:p>
        </p:txBody>
      </p:sp>
    </p:spTree>
  </p:cSld>
  <p:clrMapOvr>
    <a:masterClrMapping/>
  </p:clrMapOvr>
  <p:transition>
    <p:strips dir="r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FFD28A-557E-4E08-83C1-2C76634CFD7D}" type="slidenum">
              <a:rPr lang="en-US"/>
              <a:pPr/>
              <a:t>7</a:t>
            </a:fld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229600" cy="762000"/>
          </a:xfrm>
        </p:spPr>
        <p:txBody>
          <a:bodyPr/>
          <a:lstStyle/>
          <a:p>
            <a:pPr eaLnBrk="1" hangingPunct="1"/>
            <a:r>
              <a:rPr lang="en-US" smtClean="0"/>
              <a:t>RMA Survey Results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447800"/>
            <a:ext cx="7696200" cy="4191000"/>
          </a:xfrm>
        </p:spPr>
        <p:txBody>
          <a:bodyPr/>
          <a:lstStyle/>
          <a:p>
            <a:pPr eaLnBrk="1" hangingPunct="1"/>
            <a:r>
              <a:rPr lang="en-US" sz="2400" smtClean="0"/>
              <a:t>The “Stars” format was highest rated among consumers in RMA survey:</a:t>
            </a:r>
          </a:p>
          <a:p>
            <a:pPr algn="ctr" eaLnBrk="1" hangingPunct="1">
              <a:buFontTx/>
              <a:buNone/>
            </a:pPr>
            <a:endParaRPr lang="en-US" sz="1000" b="1" smtClean="0"/>
          </a:p>
          <a:p>
            <a:pPr algn="ctr" eaLnBrk="1" hangingPunct="1">
              <a:buFontTx/>
              <a:buNone/>
            </a:pPr>
            <a:r>
              <a:rPr lang="en-US" sz="1000" b="1" smtClean="0"/>
              <a:t>Most Preferred Label</a:t>
            </a:r>
            <a:endParaRPr lang="en-US" sz="1000" b="1" i="1" smtClean="0"/>
          </a:p>
          <a:p>
            <a:pPr algn="ctr" eaLnBrk="1" hangingPunct="1">
              <a:buFontTx/>
              <a:buNone/>
            </a:pPr>
            <a:r>
              <a:rPr lang="en-US" sz="1000" b="1" i="1" smtClean="0"/>
              <a:t>(Asked of n=1,000)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438400" y="2819400"/>
          <a:ext cx="4343400" cy="3148013"/>
        </p:xfrm>
        <a:graphic>
          <a:graphicData uri="http://schemas.openxmlformats.org/presentationml/2006/ole">
            <p:oleObj spid="_x0000_s1026" name="Chart" r:id="rId3" imgW="5638681" imgH="4086313" progId="MSGraph.Chart.8">
              <p:embed/>
            </p:oleObj>
          </a:graphicData>
        </a:graphic>
      </p:graphicFrame>
      <p:sp>
        <p:nvSpPr>
          <p:cNvPr id="1030" name="Rectangle 8"/>
          <p:cNvSpPr>
            <a:spLocks noChangeArrowheads="1"/>
          </p:cNvSpPr>
          <p:nvPr/>
        </p:nvSpPr>
        <p:spPr bwMode="auto">
          <a:xfrm>
            <a:off x="838200" y="6019800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trips dir="r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6E2709-C141-4967-A294-5B4711650CE6}" type="slidenum">
              <a:rPr lang="en-US"/>
              <a:pPr/>
              <a:t>8</a:t>
            </a:fld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RMA Survey Results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676400"/>
            <a:ext cx="7696200" cy="4191000"/>
          </a:xfrm>
        </p:spPr>
        <p:txBody>
          <a:bodyPr/>
          <a:lstStyle/>
          <a:p>
            <a:pPr eaLnBrk="1" hangingPunct="1"/>
            <a:r>
              <a:rPr lang="en-US" sz="1800" smtClean="0"/>
              <a:t>While 29% of respondents chose “Thermometer” as their most preferred, this support drops to 19% when respondents are informed that it would not precisely rate tires. </a:t>
            </a:r>
          </a:p>
          <a:p>
            <a:pPr eaLnBrk="1" hangingPunct="1">
              <a:buFontTx/>
              <a:buNone/>
            </a:pPr>
            <a:endParaRPr lang="en-US" sz="2800" b="1" i="1" smtClean="0"/>
          </a:p>
        </p:txBody>
      </p:sp>
      <p:grpSp>
        <p:nvGrpSpPr>
          <p:cNvPr id="9221" name="Group 35"/>
          <p:cNvGrpSpPr>
            <a:grpSpLocks noChangeAspect="1"/>
          </p:cNvGrpSpPr>
          <p:nvPr/>
        </p:nvGrpSpPr>
        <p:grpSpPr bwMode="auto">
          <a:xfrm>
            <a:off x="762000" y="2797175"/>
            <a:ext cx="7696200" cy="4060825"/>
            <a:chOff x="480" y="1680"/>
            <a:chExt cx="4848" cy="2558"/>
          </a:xfrm>
        </p:grpSpPr>
        <p:sp>
          <p:nvSpPr>
            <p:cNvPr id="9222" name="AutoShape 34"/>
            <p:cNvSpPr>
              <a:spLocks noChangeAspect="1" noChangeArrowheads="1" noTextEdit="1"/>
            </p:cNvSpPr>
            <p:nvPr/>
          </p:nvSpPr>
          <p:spPr bwMode="auto">
            <a:xfrm>
              <a:off x="480" y="1680"/>
              <a:ext cx="4848" cy="2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3" name="Rectangle 36"/>
            <p:cNvSpPr>
              <a:spLocks noChangeArrowheads="1"/>
            </p:cNvSpPr>
            <p:nvPr/>
          </p:nvSpPr>
          <p:spPr bwMode="auto">
            <a:xfrm>
              <a:off x="524" y="1724"/>
              <a:ext cx="4751" cy="247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4" name="Freeform 37"/>
            <p:cNvSpPr>
              <a:spLocks/>
            </p:cNvSpPr>
            <p:nvPr/>
          </p:nvSpPr>
          <p:spPr bwMode="auto">
            <a:xfrm>
              <a:off x="2472" y="2684"/>
              <a:ext cx="646" cy="567"/>
            </a:xfrm>
            <a:custGeom>
              <a:avLst/>
              <a:gdLst>
                <a:gd name="T0" fmla="*/ 646 w 646"/>
                <a:gd name="T1" fmla="*/ 375 h 567"/>
                <a:gd name="T2" fmla="*/ 0 w 646"/>
                <a:gd name="T3" fmla="*/ 0 h 567"/>
                <a:gd name="T4" fmla="*/ 0 w 646"/>
                <a:gd name="T5" fmla="*/ 192 h 567"/>
                <a:gd name="T6" fmla="*/ 646 w 646"/>
                <a:gd name="T7" fmla="*/ 567 h 567"/>
                <a:gd name="T8" fmla="*/ 646 w 646"/>
                <a:gd name="T9" fmla="*/ 375 h 5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6"/>
                <a:gd name="T16" fmla="*/ 0 h 567"/>
                <a:gd name="T17" fmla="*/ 646 w 646"/>
                <a:gd name="T18" fmla="*/ 567 h 56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6" h="567">
                  <a:moveTo>
                    <a:pt x="646" y="375"/>
                  </a:moveTo>
                  <a:lnTo>
                    <a:pt x="0" y="0"/>
                  </a:lnTo>
                  <a:lnTo>
                    <a:pt x="0" y="192"/>
                  </a:lnTo>
                  <a:lnTo>
                    <a:pt x="646" y="567"/>
                  </a:lnTo>
                  <a:lnTo>
                    <a:pt x="646" y="375"/>
                  </a:lnTo>
                  <a:close/>
                </a:path>
              </a:pathLst>
            </a:custGeom>
            <a:solidFill>
              <a:srgbClr val="808066"/>
            </a:solidFill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5" name="Freeform 38"/>
            <p:cNvSpPr>
              <a:spLocks/>
            </p:cNvSpPr>
            <p:nvPr/>
          </p:nvSpPr>
          <p:spPr bwMode="auto">
            <a:xfrm>
              <a:off x="3118" y="2536"/>
              <a:ext cx="297" cy="715"/>
            </a:xfrm>
            <a:custGeom>
              <a:avLst/>
              <a:gdLst>
                <a:gd name="T0" fmla="*/ 0 w 297"/>
                <a:gd name="T1" fmla="*/ 523 h 715"/>
                <a:gd name="T2" fmla="*/ 297 w 297"/>
                <a:gd name="T3" fmla="*/ 0 h 715"/>
                <a:gd name="T4" fmla="*/ 297 w 297"/>
                <a:gd name="T5" fmla="*/ 192 h 715"/>
                <a:gd name="T6" fmla="*/ 0 w 297"/>
                <a:gd name="T7" fmla="*/ 715 h 715"/>
                <a:gd name="T8" fmla="*/ 0 w 297"/>
                <a:gd name="T9" fmla="*/ 523 h 7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7"/>
                <a:gd name="T16" fmla="*/ 0 h 715"/>
                <a:gd name="T17" fmla="*/ 297 w 297"/>
                <a:gd name="T18" fmla="*/ 715 h 7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7" h="715">
                  <a:moveTo>
                    <a:pt x="0" y="523"/>
                  </a:moveTo>
                  <a:lnTo>
                    <a:pt x="297" y="0"/>
                  </a:lnTo>
                  <a:lnTo>
                    <a:pt x="297" y="192"/>
                  </a:lnTo>
                  <a:lnTo>
                    <a:pt x="0" y="715"/>
                  </a:lnTo>
                  <a:lnTo>
                    <a:pt x="0" y="523"/>
                  </a:lnTo>
                  <a:close/>
                </a:path>
              </a:pathLst>
            </a:custGeom>
            <a:solidFill>
              <a:srgbClr val="808066"/>
            </a:solidFill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6" name="Freeform 39"/>
            <p:cNvSpPr>
              <a:spLocks/>
            </p:cNvSpPr>
            <p:nvPr/>
          </p:nvSpPr>
          <p:spPr bwMode="auto">
            <a:xfrm>
              <a:off x="2463" y="2501"/>
              <a:ext cx="952" cy="558"/>
            </a:xfrm>
            <a:custGeom>
              <a:avLst/>
              <a:gdLst>
                <a:gd name="T0" fmla="*/ 0 w 952"/>
                <a:gd name="T1" fmla="*/ 183 h 558"/>
                <a:gd name="T2" fmla="*/ 26 w 952"/>
                <a:gd name="T3" fmla="*/ 166 h 558"/>
                <a:gd name="T4" fmla="*/ 44 w 952"/>
                <a:gd name="T5" fmla="*/ 157 h 558"/>
                <a:gd name="T6" fmla="*/ 70 w 952"/>
                <a:gd name="T7" fmla="*/ 139 h 558"/>
                <a:gd name="T8" fmla="*/ 87 w 952"/>
                <a:gd name="T9" fmla="*/ 131 h 558"/>
                <a:gd name="T10" fmla="*/ 105 w 952"/>
                <a:gd name="T11" fmla="*/ 122 h 558"/>
                <a:gd name="T12" fmla="*/ 131 w 952"/>
                <a:gd name="T13" fmla="*/ 113 h 558"/>
                <a:gd name="T14" fmla="*/ 148 w 952"/>
                <a:gd name="T15" fmla="*/ 96 h 558"/>
                <a:gd name="T16" fmla="*/ 175 w 952"/>
                <a:gd name="T17" fmla="*/ 87 h 558"/>
                <a:gd name="T18" fmla="*/ 201 w 952"/>
                <a:gd name="T19" fmla="*/ 78 h 558"/>
                <a:gd name="T20" fmla="*/ 227 w 952"/>
                <a:gd name="T21" fmla="*/ 70 h 558"/>
                <a:gd name="T22" fmla="*/ 253 w 952"/>
                <a:gd name="T23" fmla="*/ 61 h 558"/>
                <a:gd name="T24" fmla="*/ 279 w 952"/>
                <a:gd name="T25" fmla="*/ 52 h 558"/>
                <a:gd name="T26" fmla="*/ 314 w 952"/>
                <a:gd name="T27" fmla="*/ 43 h 558"/>
                <a:gd name="T28" fmla="*/ 323 w 952"/>
                <a:gd name="T29" fmla="*/ 35 h 558"/>
                <a:gd name="T30" fmla="*/ 358 w 952"/>
                <a:gd name="T31" fmla="*/ 35 h 558"/>
                <a:gd name="T32" fmla="*/ 384 w 952"/>
                <a:gd name="T33" fmla="*/ 26 h 558"/>
                <a:gd name="T34" fmla="*/ 410 w 952"/>
                <a:gd name="T35" fmla="*/ 17 h 558"/>
                <a:gd name="T36" fmla="*/ 445 w 952"/>
                <a:gd name="T37" fmla="*/ 17 h 558"/>
                <a:gd name="T38" fmla="*/ 472 w 952"/>
                <a:gd name="T39" fmla="*/ 8 h 558"/>
                <a:gd name="T40" fmla="*/ 498 w 952"/>
                <a:gd name="T41" fmla="*/ 8 h 558"/>
                <a:gd name="T42" fmla="*/ 533 w 952"/>
                <a:gd name="T43" fmla="*/ 0 h 558"/>
                <a:gd name="T44" fmla="*/ 559 w 952"/>
                <a:gd name="T45" fmla="*/ 0 h 558"/>
                <a:gd name="T46" fmla="*/ 576 w 952"/>
                <a:gd name="T47" fmla="*/ 0 h 558"/>
                <a:gd name="T48" fmla="*/ 611 w 952"/>
                <a:gd name="T49" fmla="*/ 0 h 558"/>
                <a:gd name="T50" fmla="*/ 637 w 952"/>
                <a:gd name="T51" fmla="*/ 0 h 558"/>
                <a:gd name="T52" fmla="*/ 664 w 952"/>
                <a:gd name="T53" fmla="*/ 0 h 558"/>
                <a:gd name="T54" fmla="*/ 699 w 952"/>
                <a:gd name="T55" fmla="*/ 0 h 558"/>
                <a:gd name="T56" fmla="*/ 725 w 952"/>
                <a:gd name="T57" fmla="*/ 0 h 558"/>
                <a:gd name="T58" fmla="*/ 760 w 952"/>
                <a:gd name="T59" fmla="*/ 0 h 558"/>
                <a:gd name="T60" fmla="*/ 786 w 952"/>
                <a:gd name="T61" fmla="*/ 8 h 558"/>
                <a:gd name="T62" fmla="*/ 821 w 952"/>
                <a:gd name="T63" fmla="*/ 8 h 558"/>
                <a:gd name="T64" fmla="*/ 838 w 952"/>
                <a:gd name="T65" fmla="*/ 8 h 558"/>
                <a:gd name="T66" fmla="*/ 865 w 952"/>
                <a:gd name="T67" fmla="*/ 17 h 558"/>
                <a:gd name="T68" fmla="*/ 891 w 952"/>
                <a:gd name="T69" fmla="*/ 17 h 558"/>
                <a:gd name="T70" fmla="*/ 926 w 952"/>
                <a:gd name="T71" fmla="*/ 26 h 558"/>
                <a:gd name="T72" fmla="*/ 952 w 952"/>
                <a:gd name="T73" fmla="*/ 35 h 558"/>
                <a:gd name="T74" fmla="*/ 655 w 952"/>
                <a:gd name="T75" fmla="*/ 558 h 558"/>
                <a:gd name="T76" fmla="*/ 0 w 952"/>
                <a:gd name="T77" fmla="*/ 183 h 55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952"/>
                <a:gd name="T118" fmla="*/ 0 h 558"/>
                <a:gd name="T119" fmla="*/ 952 w 952"/>
                <a:gd name="T120" fmla="*/ 558 h 558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952" h="558">
                  <a:moveTo>
                    <a:pt x="0" y="183"/>
                  </a:moveTo>
                  <a:lnTo>
                    <a:pt x="26" y="166"/>
                  </a:lnTo>
                  <a:lnTo>
                    <a:pt x="44" y="157"/>
                  </a:lnTo>
                  <a:lnTo>
                    <a:pt x="70" y="139"/>
                  </a:lnTo>
                  <a:lnTo>
                    <a:pt x="87" y="131"/>
                  </a:lnTo>
                  <a:lnTo>
                    <a:pt x="105" y="122"/>
                  </a:lnTo>
                  <a:lnTo>
                    <a:pt x="131" y="113"/>
                  </a:lnTo>
                  <a:lnTo>
                    <a:pt x="148" y="96"/>
                  </a:lnTo>
                  <a:lnTo>
                    <a:pt x="175" y="87"/>
                  </a:lnTo>
                  <a:lnTo>
                    <a:pt x="201" y="78"/>
                  </a:lnTo>
                  <a:lnTo>
                    <a:pt x="227" y="70"/>
                  </a:lnTo>
                  <a:lnTo>
                    <a:pt x="253" y="61"/>
                  </a:lnTo>
                  <a:lnTo>
                    <a:pt x="279" y="52"/>
                  </a:lnTo>
                  <a:lnTo>
                    <a:pt x="314" y="43"/>
                  </a:lnTo>
                  <a:lnTo>
                    <a:pt x="323" y="35"/>
                  </a:lnTo>
                  <a:lnTo>
                    <a:pt x="358" y="35"/>
                  </a:lnTo>
                  <a:lnTo>
                    <a:pt x="384" y="26"/>
                  </a:lnTo>
                  <a:lnTo>
                    <a:pt x="410" y="17"/>
                  </a:lnTo>
                  <a:lnTo>
                    <a:pt x="445" y="17"/>
                  </a:lnTo>
                  <a:lnTo>
                    <a:pt x="472" y="8"/>
                  </a:lnTo>
                  <a:lnTo>
                    <a:pt x="498" y="8"/>
                  </a:lnTo>
                  <a:lnTo>
                    <a:pt x="533" y="0"/>
                  </a:lnTo>
                  <a:lnTo>
                    <a:pt x="559" y="0"/>
                  </a:lnTo>
                  <a:lnTo>
                    <a:pt x="576" y="0"/>
                  </a:lnTo>
                  <a:lnTo>
                    <a:pt x="611" y="0"/>
                  </a:lnTo>
                  <a:lnTo>
                    <a:pt x="637" y="0"/>
                  </a:lnTo>
                  <a:lnTo>
                    <a:pt x="664" y="0"/>
                  </a:lnTo>
                  <a:lnTo>
                    <a:pt x="699" y="0"/>
                  </a:lnTo>
                  <a:lnTo>
                    <a:pt x="725" y="0"/>
                  </a:lnTo>
                  <a:lnTo>
                    <a:pt x="760" y="0"/>
                  </a:lnTo>
                  <a:lnTo>
                    <a:pt x="786" y="8"/>
                  </a:lnTo>
                  <a:lnTo>
                    <a:pt x="821" y="8"/>
                  </a:lnTo>
                  <a:lnTo>
                    <a:pt x="838" y="8"/>
                  </a:lnTo>
                  <a:lnTo>
                    <a:pt x="865" y="17"/>
                  </a:lnTo>
                  <a:lnTo>
                    <a:pt x="891" y="17"/>
                  </a:lnTo>
                  <a:lnTo>
                    <a:pt x="926" y="26"/>
                  </a:lnTo>
                  <a:lnTo>
                    <a:pt x="952" y="35"/>
                  </a:lnTo>
                  <a:lnTo>
                    <a:pt x="655" y="558"/>
                  </a:lnTo>
                  <a:lnTo>
                    <a:pt x="0" y="183"/>
                  </a:lnTo>
                  <a:close/>
                </a:path>
              </a:pathLst>
            </a:custGeom>
            <a:solidFill>
              <a:srgbClr val="FFFFCC"/>
            </a:solidFill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Freeform 40"/>
            <p:cNvSpPr>
              <a:spLocks/>
            </p:cNvSpPr>
            <p:nvPr/>
          </p:nvSpPr>
          <p:spPr bwMode="auto">
            <a:xfrm>
              <a:off x="2681" y="2378"/>
              <a:ext cx="227" cy="140"/>
            </a:xfrm>
            <a:custGeom>
              <a:avLst/>
              <a:gdLst>
                <a:gd name="T0" fmla="*/ 0 w 26"/>
                <a:gd name="T1" fmla="*/ 0 h 16"/>
                <a:gd name="T2" fmla="*/ 6 w 26"/>
                <a:gd name="T3" fmla="*/ 0 h 16"/>
                <a:gd name="T4" fmla="*/ 26 w 26"/>
                <a:gd name="T5" fmla="*/ 16 h 16"/>
                <a:gd name="T6" fmla="*/ 0 60000 65536"/>
                <a:gd name="T7" fmla="*/ 0 60000 65536"/>
                <a:gd name="T8" fmla="*/ 0 60000 65536"/>
                <a:gd name="T9" fmla="*/ 0 w 26"/>
                <a:gd name="T10" fmla="*/ 0 h 16"/>
                <a:gd name="T11" fmla="*/ 26 w 26"/>
                <a:gd name="T12" fmla="*/ 16 h 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" h="16">
                  <a:moveTo>
                    <a:pt x="0" y="0"/>
                  </a:moveTo>
                  <a:lnTo>
                    <a:pt x="6" y="0"/>
                  </a:lnTo>
                  <a:lnTo>
                    <a:pt x="26" y="1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Freeform 41"/>
            <p:cNvSpPr>
              <a:spLocks/>
            </p:cNvSpPr>
            <p:nvPr/>
          </p:nvSpPr>
          <p:spPr bwMode="auto">
            <a:xfrm>
              <a:off x="2175" y="3112"/>
              <a:ext cx="183" cy="541"/>
            </a:xfrm>
            <a:custGeom>
              <a:avLst/>
              <a:gdLst>
                <a:gd name="T0" fmla="*/ 183 w 183"/>
                <a:gd name="T1" fmla="*/ 349 h 541"/>
                <a:gd name="T2" fmla="*/ 166 w 183"/>
                <a:gd name="T3" fmla="*/ 332 h 541"/>
                <a:gd name="T4" fmla="*/ 148 w 183"/>
                <a:gd name="T5" fmla="*/ 314 h 541"/>
                <a:gd name="T6" fmla="*/ 139 w 183"/>
                <a:gd name="T7" fmla="*/ 305 h 541"/>
                <a:gd name="T8" fmla="*/ 122 w 183"/>
                <a:gd name="T9" fmla="*/ 288 h 541"/>
                <a:gd name="T10" fmla="*/ 104 w 183"/>
                <a:gd name="T11" fmla="*/ 279 h 541"/>
                <a:gd name="T12" fmla="*/ 96 w 183"/>
                <a:gd name="T13" fmla="*/ 262 h 541"/>
                <a:gd name="T14" fmla="*/ 78 w 183"/>
                <a:gd name="T15" fmla="*/ 244 h 541"/>
                <a:gd name="T16" fmla="*/ 69 w 183"/>
                <a:gd name="T17" fmla="*/ 227 h 541"/>
                <a:gd name="T18" fmla="*/ 61 w 183"/>
                <a:gd name="T19" fmla="*/ 209 h 541"/>
                <a:gd name="T20" fmla="*/ 52 w 183"/>
                <a:gd name="T21" fmla="*/ 192 h 541"/>
                <a:gd name="T22" fmla="*/ 43 w 183"/>
                <a:gd name="T23" fmla="*/ 174 h 541"/>
                <a:gd name="T24" fmla="*/ 35 w 183"/>
                <a:gd name="T25" fmla="*/ 157 h 541"/>
                <a:gd name="T26" fmla="*/ 26 w 183"/>
                <a:gd name="T27" fmla="*/ 139 h 541"/>
                <a:gd name="T28" fmla="*/ 17 w 183"/>
                <a:gd name="T29" fmla="*/ 131 h 541"/>
                <a:gd name="T30" fmla="*/ 17 w 183"/>
                <a:gd name="T31" fmla="*/ 113 h 541"/>
                <a:gd name="T32" fmla="*/ 8 w 183"/>
                <a:gd name="T33" fmla="*/ 87 h 541"/>
                <a:gd name="T34" fmla="*/ 0 w 183"/>
                <a:gd name="T35" fmla="*/ 70 h 541"/>
                <a:gd name="T36" fmla="*/ 0 w 183"/>
                <a:gd name="T37" fmla="*/ 52 h 541"/>
                <a:gd name="T38" fmla="*/ 0 w 183"/>
                <a:gd name="T39" fmla="*/ 43 h 541"/>
                <a:gd name="T40" fmla="*/ 0 w 183"/>
                <a:gd name="T41" fmla="*/ 26 h 541"/>
                <a:gd name="T42" fmla="*/ 0 w 183"/>
                <a:gd name="T43" fmla="*/ 0 h 541"/>
                <a:gd name="T44" fmla="*/ 0 w 183"/>
                <a:gd name="T45" fmla="*/ 192 h 541"/>
                <a:gd name="T46" fmla="*/ 0 w 183"/>
                <a:gd name="T47" fmla="*/ 218 h 541"/>
                <a:gd name="T48" fmla="*/ 0 w 183"/>
                <a:gd name="T49" fmla="*/ 236 h 541"/>
                <a:gd name="T50" fmla="*/ 0 w 183"/>
                <a:gd name="T51" fmla="*/ 244 h 541"/>
                <a:gd name="T52" fmla="*/ 0 w 183"/>
                <a:gd name="T53" fmla="*/ 262 h 541"/>
                <a:gd name="T54" fmla="*/ 8 w 183"/>
                <a:gd name="T55" fmla="*/ 279 h 541"/>
                <a:gd name="T56" fmla="*/ 17 w 183"/>
                <a:gd name="T57" fmla="*/ 305 h 541"/>
                <a:gd name="T58" fmla="*/ 17 w 183"/>
                <a:gd name="T59" fmla="*/ 323 h 541"/>
                <a:gd name="T60" fmla="*/ 26 w 183"/>
                <a:gd name="T61" fmla="*/ 332 h 541"/>
                <a:gd name="T62" fmla="*/ 35 w 183"/>
                <a:gd name="T63" fmla="*/ 349 h 541"/>
                <a:gd name="T64" fmla="*/ 43 w 183"/>
                <a:gd name="T65" fmla="*/ 366 h 541"/>
                <a:gd name="T66" fmla="*/ 52 w 183"/>
                <a:gd name="T67" fmla="*/ 384 h 541"/>
                <a:gd name="T68" fmla="*/ 61 w 183"/>
                <a:gd name="T69" fmla="*/ 401 h 541"/>
                <a:gd name="T70" fmla="*/ 69 w 183"/>
                <a:gd name="T71" fmla="*/ 419 h 541"/>
                <a:gd name="T72" fmla="*/ 78 w 183"/>
                <a:gd name="T73" fmla="*/ 436 h 541"/>
                <a:gd name="T74" fmla="*/ 96 w 183"/>
                <a:gd name="T75" fmla="*/ 454 h 541"/>
                <a:gd name="T76" fmla="*/ 104 w 183"/>
                <a:gd name="T77" fmla="*/ 471 h 541"/>
                <a:gd name="T78" fmla="*/ 122 w 183"/>
                <a:gd name="T79" fmla="*/ 480 h 541"/>
                <a:gd name="T80" fmla="*/ 139 w 183"/>
                <a:gd name="T81" fmla="*/ 497 h 541"/>
                <a:gd name="T82" fmla="*/ 148 w 183"/>
                <a:gd name="T83" fmla="*/ 506 h 541"/>
                <a:gd name="T84" fmla="*/ 166 w 183"/>
                <a:gd name="T85" fmla="*/ 524 h 541"/>
                <a:gd name="T86" fmla="*/ 183 w 183"/>
                <a:gd name="T87" fmla="*/ 541 h 541"/>
                <a:gd name="T88" fmla="*/ 183 w 183"/>
                <a:gd name="T89" fmla="*/ 349 h 54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83"/>
                <a:gd name="T136" fmla="*/ 0 h 541"/>
                <a:gd name="T137" fmla="*/ 183 w 183"/>
                <a:gd name="T138" fmla="*/ 541 h 54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83" h="541">
                  <a:moveTo>
                    <a:pt x="183" y="349"/>
                  </a:moveTo>
                  <a:lnTo>
                    <a:pt x="166" y="332"/>
                  </a:lnTo>
                  <a:lnTo>
                    <a:pt x="148" y="314"/>
                  </a:lnTo>
                  <a:lnTo>
                    <a:pt x="139" y="305"/>
                  </a:lnTo>
                  <a:lnTo>
                    <a:pt x="122" y="288"/>
                  </a:lnTo>
                  <a:lnTo>
                    <a:pt x="104" y="279"/>
                  </a:lnTo>
                  <a:lnTo>
                    <a:pt x="96" y="262"/>
                  </a:lnTo>
                  <a:lnTo>
                    <a:pt x="78" y="244"/>
                  </a:lnTo>
                  <a:lnTo>
                    <a:pt x="69" y="227"/>
                  </a:lnTo>
                  <a:lnTo>
                    <a:pt x="61" y="209"/>
                  </a:lnTo>
                  <a:lnTo>
                    <a:pt x="52" y="192"/>
                  </a:lnTo>
                  <a:lnTo>
                    <a:pt x="43" y="174"/>
                  </a:lnTo>
                  <a:lnTo>
                    <a:pt x="35" y="157"/>
                  </a:lnTo>
                  <a:lnTo>
                    <a:pt x="26" y="139"/>
                  </a:lnTo>
                  <a:lnTo>
                    <a:pt x="17" y="131"/>
                  </a:lnTo>
                  <a:lnTo>
                    <a:pt x="17" y="113"/>
                  </a:lnTo>
                  <a:lnTo>
                    <a:pt x="8" y="87"/>
                  </a:lnTo>
                  <a:lnTo>
                    <a:pt x="0" y="70"/>
                  </a:lnTo>
                  <a:lnTo>
                    <a:pt x="0" y="52"/>
                  </a:lnTo>
                  <a:lnTo>
                    <a:pt x="0" y="43"/>
                  </a:lnTo>
                  <a:lnTo>
                    <a:pt x="0" y="26"/>
                  </a:lnTo>
                  <a:lnTo>
                    <a:pt x="0" y="0"/>
                  </a:lnTo>
                  <a:lnTo>
                    <a:pt x="0" y="192"/>
                  </a:lnTo>
                  <a:lnTo>
                    <a:pt x="0" y="218"/>
                  </a:lnTo>
                  <a:lnTo>
                    <a:pt x="0" y="236"/>
                  </a:lnTo>
                  <a:lnTo>
                    <a:pt x="0" y="244"/>
                  </a:lnTo>
                  <a:lnTo>
                    <a:pt x="0" y="262"/>
                  </a:lnTo>
                  <a:lnTo>
                    <a:pt x="8" y="279"/>
                  </a:lnTo>
                  <a:lnTo>
                    <a:pt x="17" y="305"/>
                  </a:lnTo>
                  <a:lnTo>
                    <a:pt x="17" y="323"/>
                  </a:lnTo>
                  <a:lnTo>
                    <a:pt x="26" y="332"/>
                  </a:lnTo>
                  <a:lnTo>
                    <a:pt x="35" y="349"/>
                  </a:lnTo>
                  <a:lnTo>
                    <a:pt x="43" y="366"/>
                  </a:lnTo>
                  <a:lnTo>
                    <a:pt x="52" y="384"/>
                  </a:lnTo>
                  <a:lnTo>
                    <a:pt x="61" y="401"/>
                  </a:lnTo>
                  <a:lnTo>
                    <a:pt x="69" y="419"/>
                  </a:lnTo>
                  <a:lnTo>
                    <a:pt x="78" y="436"/>
                  </a:lnTo>
                  <a:lnTo>
                    <a:pt x="96" y="454"/>
                  </a:lnTo>
                  <a:lnTo>
                    <a:pt x="104" y="471"/>
                  </a:lnTo>
                  <a:lnTo>
                    <a:pt x="122" y="480"/>
                  </a:lnTo>
                  <a:lnTo>
                    <a:pt x="139" y="497"/>
                  </a:lnTo>
                  <a:lnTo>
                    <a:pt x="148" y="506"/>
                  </a:lnTo>
                  <a:lnTo>
                    <a:pt x="166" y="524"/>
                  </a:lnTo>
                  <a:lnTo>
                    <a:pt x="183" y="541"/>
                  </a:lnTo>
                  <a:lnTo>
                    <a:pt x="183" y="349"/>
                  </a:lnTo>
                  <a:close/>
                </a:path>
              </a:pathLst>
            </a:custGeom>
            <a:solidFill>
              <a:srgbClr val="4D1A33"/>
            </a:solidFill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Freeform 42"/>
            <p:cNvSpPr>
              <a:spLocks/>
            </p:cNvSpPr>
            <p:nvPr/>
          </p:nvSpPr>
          <p:spPr bwMode="auto">
            <a:xfrm>
              <a:off x="2358" y="3112"/>
              <a:ext cx="690" cy="532"/>
            </a:xfrm>
            <a:custGeom>
              <a:avLst/>
              <a:gdLst>
                <a:gd name="T0" fmla="*/ 690 w 690"/>
                <a:gd name="T1" fmla="*/ 0 h 532"/>
                <a:gd name="T2" fmla="*/ 0 w 690"/>
                <a:gd name="T3" fmla="*/ 340 h 532"/>
                <a:gd name="T4" fmla="*/ 0 w 690"/>
                <a:gd name="T5" fmla="*/ 532 h 532"/>
                <a:gd name="T6" fmla="*/ 690 w 690"/>
                <a:gd name="T7" fmla="*/ 192 h 532"/>
                <a:gd name="T8" fmla="*/ 690 w 690"/>
                <a:gd name="T9" fmla="*/ 0 h 5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0"/>
                <a:gd name="T16" fmla="*/ 0 h 532"/>
                <a:gd name="T17" fmla="*/ 690 w 690"/>
                <a:gd name="T18" fmla="*/ 532 h 5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0" h="532">
                  <a:moveTo>
                    <a:pt x="690" y="0"/>
                  </a:moveTo>
                  <a:lnTo>
                    <a:pt x="0" y="340"/>
                  </a:lnTo>
                  <a:lnTo>
                    <a:pt x="0" y="532"/>
                  </a:lnTo>
                  <a:lnTo>
                    <a:pt x="690" y="192"/>
                  </a:lnTo>
                  <a:lnTo>
                    <a:pt x="690" y="0"/>
                  </a:lnTo>
                  <a:close/>
                </a:path>
              </a:pathLst>
            </a:custGeom>
            <a:solidFill>
              <a:srgbClr val="4D1A33"/>
            </a:solidFill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Freeform 43"/>
            <p:cNvSpPr>
              <a:spLocks/>
            </p:cNvSpPr>
            <p:nvPr/>
          </p:nvSpPr>
          <p:spPr bwMode="auto">
            <a:xfrm>
              <a:off x="2175" y="2736"/>
              <a:ext cx="873" cy="725"/>
            </a:xfrm>
            <a:custGeom>
              <a:avLst/>
              <a:gdLst>
                <a:gd name="T0" fmla="*/ 183 w 873"/>
                <a:gd name="T1" fmla="*/ 725 h 725"/>
                <a:gd name="T2" fmla="*/ 166 w 873"/>
                <a:gd name="T3" fmla="*/ 708 h 725"/>
                <a:gd name="T4" fmla="*/ 148 w 873"/>
                <a:gd name="T5" fmla="*/ 690 h 725"/>
                <a:gd name="T6" fmla="*/ 131 w 873"/>
                <a:gd name="T7" fmla="*/ 673 h 725"/>
                <a:gd name="T8" fmla="*/ 113 w 873"/>
                <a:gd name="T9" fmla="*/ 664 h 725"/>
                <a:gd name="T10" fmla="*/ 96 w 873"/>
                <a:gd name="T11" fmla="*/ 646 h 725"/>
                <a:gd name="T12" fmla="*/ 96 w 873"/>
                <a:gd name="T13" fmla="*/ 638 h 725"/>
                <a:gd name="T14" fmla="*/ 78 w 873"/>
                <a:gd name="T15" fmla="*/ 620 h 725"/>
                <a:gd name="T16" fmla="*/ 69 w 873"/>
                <a:gd name="T17" fmla="*/ 594 h 725"/>
                <a:gd name="T18" fmla="*/ 52 w 873"/>
                <a:gd name="T19" fmla="*/ 577 h 725"/>
                <a:gd name="T20" fmla="*/ 43 w 873"/>
                <a:gd name="T21" fmla="*/ 559 h 725"/>
                <a:gd name="T22" fmla="*/ 35 w 873"/>
                <a:gd name="T23" fmla="*/ 542 h 725"/>
                <a:gd name="T24" fmla="*/ 26 w 873"/>
                <a:gd name="T25" fmla="*/ 524 h 725"/>
                <a:gd name="T26" fmla="*/ 17 w 873"/>
                <a:gd name="T27" fmla="*/ 507 h 725"/>
                <a:gd name="T28" fmla="*/ 17 w 873"/>
                <a:gd name="T29" fmla="*/ 489 h 725"/>
                <a:gd name="T30" fmla="*/ 8 w 873"/>
                <a:gd name="T31" fmla="*/ 463 h 725"/>
                <a:gd name="T32" fmla="*/ 8 w 873"/>
                <a:gd name="T33" fmla="*/ 454 h 725"/>
                <a:gd name="T34" fmla="*/ 0 w 873"/>
                <a:gd name="T35" fmla="*/ 437 h 725"/>
                <a:gd name="T36" fmla="*/ 0 w 873"/>
                <a:gd name="T37" fmla="*/ 419 h 725"/>
                <a:gd name="T38" fmla="*/ 0 w 873"/>
                <a:gd name="T39" fmla="*/ 402 h 725"/>
                <a:gd name="T40" fmla="*/ 0 w 873"/>
                <a:gd name="T41" fmla="*/ 376 h 725"/>
                <a:gd name="T42" fmla="*/ 0 w 873"/>
                <a:gd name="T43" fmla="*/ 358 h 725"/>
                <a:gd name="T44" fmla="*/ 0 w 873"/>
                <a:gd name="T45" fmla="*/ 341 h 725"/>
                <a:gd name="T46" fmla="*/ 0 w 873"/>
                <a:gd name="T47" fmla="*/ 323 h 725"/>
                <a:gd name="T48" fmla="*/ 8 w 873"/>
                <a:gd name="T49" fmla="*/ 297 h 725"/>
                <a:gd name="T50" fmla="*/ 8 w 873"/>
                <a:gd name="T51" fmla="*/ 280 h 725"/>
                <a:gd name="T52" fmla="*/ 17 w 873"/>
                <a:gd name="T53" fmla="*/ 262 h 725"/>
                <a:gd name="T54" fmla="*/ 17 w 873"/>
                <a:gd name="T55" fmla="*/ 254 h 725"/>
                <a:gd name="T56" fmla="*/ 26 w 873"/>
                <a:gd name="T57" fmla="*/ 236 h 725"/>
                <a:gd name="T58" fmla="*/ 35 w 873"/>
                <a:gd name="T59" fmla="*/ 210 h 725"/>
                <a:gd name="T60" fmla="*/ 43 w 873"/>
                <a:gd name="T61" fmla="*/ 192 h 725"/>
                <a:gd name="T62" fmla="*/ 52 w 873"/>
                <a:gd name="T63" fmla="*/ 175 h 725"/>
                <a:gd name="T64" fmla="*/ 69 w 873"/>
                <a:gd name="T65" fmla="*/ 158 h 725"/>
                <a:gd name="T66" fmla="*/ 78 w 873"/>
                <a:gd name="T67" fmla="*/ 140 h 725"/>
                <a:gd name="T68" fmla="*/ 96 w 873"/>
                <a:gd name="T69" fmla="*/ 123 h 725"/>
                <a:gd name="T70" fmla="*/ 104 w 873"/>
                <a:gd name="T71" fmla="*/ 105 h 725"/>
                <a:gd name="T72" fmla="*/ 122 w 873"/>
                <a:gd name="T73" fmla="*/ 88 h 725"/>
                <a:gd name="T74" fmla="*/ 131 w 873"/>
                <a:gd name="T75" fmla="*/ 79 h 725"/>
                <a:gd name="T76" fmla="*/ 148 w 873"/>
                <a:gd name="T77" fmla="*/ 62 h 725"/>
                <a:gd name="T78" fmla="*/ 166 w 873"/>
                <a:gd name="T79" fmla="*/ 44 h 725"/>
                <a:gd name="T80" fmla="*/ 183 w 873"/>
                <a:gd name="T81" fmla="*/ 35 h 725"/>
                <a:gd name="T82" fmla="*/ 200 w 873"/>
                <a:gd name="T83" fmla="*/ 18 h 725"/>
                <a:gd name="T84" fmla="*/ 218 w 873"/>
                <a:gd name="T85" fmla="*/ 0 h 725"/>
                <a:gd name="T86" fmla="*/ 873 w 873"/>
                <a:gd name="T87" fmla="*/ 376 h 725"/>
                <a:gd name="T88" fmla="*/ 183 w 873"/>
                <a:gd name="T89" fmla="*/ 725 h 72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873"/>
                <a:gd name="T136" fmla="*/ 0 h 725"/>
                <a:gd name="T137" fmla="*/ 873 w 873"/>
                <a:gd name="T138" fmla="*/ 725 h 725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873" h="725">
                  <a:moveTo>
                    <a:pt x="183" y="725"/>
                  </a:moveTo>
                  <a:lnTo>
                    <a:pt x="166" y="708"/>
                  </a:lnTo>
                  <a:lnTo>
                    <a:pt x="148" y="690"/>
                  </a:lnTo>
                  <a:lnTo>
                    <a:pt x="131" y="673"/>
                  </a:lnTo>
                  <a:lnTo>
                    <a:pt x="113" y="664"/>
                  </a:lnTo>
                  <a:lnTo>
                    <a:pt x="96" y="646"/>
                  </a:lnTo>
                  <a:lnTo>
                    <a:pt x="96" y="638"/>
                  </a:lnTo>
                  <a:lnTo>
                    <a:pt x="78" y="620"/>
                  </a:lnTo>
                  <a:lnTo>
                    <a:pt x="69" y="594"/>
                  </a:lnTo>
                  <a:lnTo>
                    <a:pt x="52" y="577"/>
                  </a:lnTo>
                  <a:lnTo>
                    <a:pt x="43" y="559"/>
                  </a:lnTo>
                  <a:lnTo>
                    <a:pt x="35" y="542"/>
                  </a:lnTo>
                  <a:lnTo>
                    <a:pt x="26" y="524"/>
                  </a:lnTo>
                  <a:lnTo>
                    <a:pt x="17" y="507"/>
                  </a:lnTo>
                  <a:lnTo>
                    <a:pt x="17" y="489"/>
                  </a:lnTo>
                  <a:lnTo>
                    <a:pt x="8" y="463"/>
                  </a:lnTo>
                  <a:lnTo>
                    <a:pt x="8" y="454"/>
                  </a:lnTo>
                  <a:lnTo>
                    <a:pt x="0" y="437"/>
                  </a:lnTo>
                  <a:lnTo>
                    <a:pt x="0" y="419"/>
                  </a:lnTo>
                  <a:lnTo>
                    <a:pt x="0" y="402"/>
                  </a:lnTo>
                  <a:lnTo>
                    <a:pt x="0" y="376"/>
                  </a:lnTo>
                  <a:lnTo>
                    <a:pt x="0" y="358"/>
                  </a:lnTo>
                  <a:lnTo>
                    <a:pt x="0" y="341"/>
                  </a:lnTo>
                  <a:lnTo>
                    <a:pt x="0" y="323"/>
                  </a:lnTo>
                  <a:lnTo>
                    <a:pt x="8" y="297"/>
                  </a:lnTo>
                  <a:lnTo>
                    <a:pt x="8" y="280"/>
                  </a:lnTo>
                  <a:lnTo>
                    <a:pt x="17" y="262"/>
                  </a:lnTo>
                  <a:lnTo>
                    <a:pt x="17" y="254"/>
                  </a:lnTo>
                  <a:lnTo>
                    <a:pt x="26" y="236"/>
                  </a:lnTo>
                  <a:lnTo>
                    <a:pt x="35" y="210"/>
                  </a:lnTo>
                  <a:lnTo>
                    <a:pt x="43" y="192"/>
                  </a:lnTo>
                  <a:lnTo>
                    <a:pt x="52" y="175"/>
                  </a:lnTo>
                  <a:lnTo>
                    <a:pt x="69" y="158"/>
                  </a:lnTo>
                  <a:lnTo>
                    <a:pt x="78" y="140"/>
                  </a:lnTo>
                  <a:lnTo>
                    <a:pt x="96" y="123"/>
                  </a:lnTo>
                  <a:lnTo>
                    <a:pt x="104" y="105"/>
                  </a:lnTo>
                  <a:lnTo>
                    <a:pt x="122" y="88"/>
                  </a:lnTo>
                  <a:lnTo>
                    <a:pt x="131" y="79"/>
                  </a:lnTo>
                  <a:lnTo>
                    <a:pt x="148" y="62"/>
                  </a:lnTo>
                  <a:lnTo>
                    <a:pt x="166" y="44"/>
                  </a:lnTo>
                  <a:lnTo>
                    <a:pt x="183" y="35"/>
                  </a:lnTo>
                  <a:lnTo>
                    <a:pt x="200" y="18"/>
                  </a:lnTo>
                  <a:lnTo>
                    <a:pt x="218" y="0"/>
                  </a:lnTo>
                  <a:lnTo>
                    <a:pt x="873" y="376"/>
                  </a:lnTo>
                  <a:lnTo>
                    <a:pt x="183" y="725"/>
                  </a:lnTo>
                  <a:close/>
                </a:path>
              </a:pathLst>
            </a:custGeom>
            <a:solidFill>
              <a:srgbClr val="993366"/>
            </a:solidFill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Freeform 44"/>
            <p:cNvSpPr>
              <a:spLocks/>
            </p:cNvSpPr>
            <p:nvPr/>
          </p:nvSpPr>
          <p:spPr bwMode="auto">
            <a:xfrm>
              <a:off x="1886" y="3094"/>
              <a:ext cx="289" cy="18"/>
            </a:xfrm>
            <a:custGeom>
              <a:avLst/>
              <a:gdLst>
                <a:gd name="T0" fmla="*/ 0 w 33"/>
                <a:gd name="T1" fmla="*/ 2 h 2"/>
                <a:gd name="T2" fmla="*/ 6 w 33"/>
                <a:gd name="T3" fmla="*/ 2 h 2"/>
                <a:gd name="T4" fmla="*/ 33 w 33"/>
                <a:gd name="T5" fmla="*/ 0 h 2"/>
                <a:gd name="T6" fmla="*/ 0 60000 65536"/>
                <a:gd name="T7" fmla="*/ 0 60000 65536"/>
                <a:gd name="T8" fmla="*/ 0 60000 65536"/>
                <a:gd name="T9" fmla="*/ 0 w 33"/>
                <a:gd name="T10" fmla="*/ 0 h 2"/>
                <a:gd name="T11" fmla="*/ 33 w 33"/>
                <a:gd name="T12" fmla="*/ 2 h 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" h="2">
                  <a:moveTo>
                    <a:pt x="0" y="2"/>
                  </a:moveTo>
                  <a:lnTo>
                    <a:pt x="6" y="2"/>
                  </a:lnTo>
                  <a:lnTo>
                    <a:pt x="33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Freeform 45"/>
            <p:cNvSpPr>
              <a:spLocks/>
            </p:cNvSpPr>
            <p:nvPr/>
          </p:nvSpPr>
          <p:spPr bwMode="auto">
            <a:xfrm>
              <a:off x="2515" y="3147"/>
              <a:ext cx="1564" cy="759"/>
            </a:xfrm>
            <a:custGeom>
              <a:avLst/>
              <a:gdLst>
                <a:gd name="T0" fmla="*/ 1564 w 1564"/>
                <a:gd name="T1" fmla="*/ 43 h 759"/>
                <a:gd name="T2" fmla="*/ 1546 w 1564"/>
                <a:gd name="T3" fmla="*/ 96 h 759"/>
                <a:gd name="T4" fmla="*/ 1529 w 1564"/>
                <a:gd name="T5" fmla="*/ 157 h 759"/>
                <a:gd name="T6" fmla="*/ 1494 w 1564"/>
                <a:gd name="T7" fmla="*/ 209 h 759"/>
                <a:gd name="T8" fmla="*/ 1459 w 1564"/>
                <a:gd name="T9" fmla="*/ 270 h 759"/>
                <a:gd name="T10" fmla="*/ 1415 w 1564"/>
                <a:gd name="T11" fmla="*/ 314 h 759"/>
                <a:gd name="T12" fmla="*/ 1363 w 1564"/>
                <a:gd name="T13" fmla="*/ 358 h 759"/>
                <a:gd name="T14" fmla="*/ 1302 w 1564"/>
                <a:gd name="T15" fmla="*/ 401 h 759"/>
                <a:gd name="T16" fmla="*/ 1241 w 1564"/>
                <a:gd name="T17" fmla="*/ 436 h 759"/>
                <a:gd name="T18" fmla="*/ 1162 w 1564"/>
                <a:gd name="T19" fmla="*/ 471 h 759"/>
                <a:gd name="T20" fmla="*/ 1083 w 1564"/>
                <a:gd name="T21" fmla="*/ 506 h 759"/>
                <a:gd name="T22" fmla="*/ 1005 w 1564"/>
                <a:gd name="T23" fmla="*/ 524 h 759"/>
                <a:gd name="T24" fmla="*/ 917 w 1564"/>
                <a:gd name="T25" fmla="*/ 550 h 759"/>
                <a:gd name="T26" fmla="*/ 821 w 1564"/>
                <a:gd name="T27" fmla="*/ 558 h 759"/>
                <a:gd name="T28" fmla="*/ 734 w 1564"/>
                <a:gd name="T29" fmla="*/ 567 h 759"/>
                <a:gd name="T30" fmla="*/ 647 w 1564"/>
                <a:gd name="T31" fmla="*/ 567 h 759"/>
                <a:gd name="T32" fmla="*/ 551 w 1564"/>
                <a:gd name="T33" fmla="*/ 558 h 759"/>
                <a:gd name="T34" fmla="*/ 463 w 1564"/>
                <a:gd name="T35" fmla="*/ 550 h 759"/>
                <a:gd name="T36" fmla="*/ 393 w 1564"/>
                <a:gd name="T37" fmla="*/ 532 h 759"/>
                <a:gd name="T38" fmla="*/ 306 w 1564"/>
                <a:gd name="T39" fmla="*/ 506 h 759"/>
                <a:gd name="T40" fmla="*/ 227 w 1564"/>
                <a:gd name="T41" fmla="*/ 480 h 759"/>
                <a:gd name="T42" fmla="*/ 149 w 1564"/>
                <a:gd name="T43" fmla="*/ 445 h 759"/>
                <a:gd name="T44" fmla="*/ 79 w 1564"/>
                <a:gd name="T45" fmla="*/ 410 h 759"/>
                <a:gd name="T46" fmla="*/ 18 w 1564"/>
                <a:gd name="T47" fmla="*/ 366 h 759"/>
                <a:gd name="T48" fmla="*/ 18 w 1564"/>
                <a:gd name="T49" fmla="*/ 558 h 759"/>
                <a:gd name="T50" fmla="*/ 79 w 1564"/>
                <a:gd name="T51" fmla="*/ 602 h 759"/>
                <a:gd name="T52" fmla="*/ 149 w 1564"/>
                <a:gd name="T53" fmla="*/ 637 h 759"/>
                <a:gd name="T54" fmla="*/ 227 w 1564"/>
                <a:gd name="T55" fmla="*/ 672 h 759"/>
                <a:gd name="T56" fmla="*/ 306 w 1564"/>
                <a:gd name="T57" fmla="*/ 698 h 759"/>
                <a:gd name="T58" fmla="*/ 393 w 1564"/>
                <a:gd name="T59" fmla="*/ 724 h 759"/>
                <a:gd name="T60" fmla="*/ 463 w 1564"/>
                <a:gd name="T61" fmla="*/ 742 h 759"/>
                <a:gd name="T62" fmla="*/ 551 w 1564"/>
                <a:gd name="T63" fmla="*/ 751 h 759"/>
                <a:gd name="T64" fmla="*/ 647 w 1564"/>
                <a:gd name="T65" fmla="*/ 759 h 759"/>
                <a:gd name="T66" fmla="*/ 734 w 1564"/>
                <a:gd name="T67" fmla="*/ 759 h 759"/>
                <a:gd name="T68" fmla="*/ 821 w 1564"/>
                <a:gd name="T69" fmla="*/ 751 h 759"/>
                <a:gd name="T70" fmla="*/ 917 w 1564"/>
                <a:gd name="T71" fmla="*/ 742 h 759"/>
                <a:gd name="T72" fmla="*/ 1005 w 1564"/>
                <a:gd name="T73" fmla="*/ 716 h 759"/>
                <a:gd name="T74" fmla="*/ 1083 w 1564"/>
                <a:gd name="T75" fmla="*/ 698 h 759"/>
                <a:gd name="T76" fmla="*/ 1162 w 1564"/>
                <a:gd name="T77" fmla="*/ 663 h 759"/>
                <a:gd name="T78" fmla="*/ 1241 w 1564"/>
                <a:gd name="T79" fmla="*/ 628 h 759"/>
                <a:gd name="T80" fmla="*/ 1302 w 1564"/>
                <a:gd name="T81" fmla="*/ 593 h 759"/>
                <a:gd name="T82" fmla="*/ 1363 w 1564"/>
                <a:gd name="T83" fmla="*/ 550 h 759"/>
                <a:gd name="T84" fmla="*/ 1415 w 1564"/>
                <a:gd name="T85" fmla="*/ 506 h 759"/>
                <a:gd name="T86" fmla="*/ 1459 w 1564"/>
                <a:gd name="T87" fmla="*/ 462 h 759"/>
                <a:gd name="T88" fmla="*/ 1494 w 1564"/>
                <a:gd name="T89" fmla="*/ 401 h 759"/>
                <a:gd name="T90" fmla="*/ 1529 w 1564"/>
                <a:gd name="T91" fmla="*/ 349 h 759"/>
                <a:gd name="T92" fmla="*/ 1546 w 1564"/>
                <a:gd name="T93" fmla="*/ 288 h 759"/>
                <a:gd name="T94" fmla="*/ 1564 w 1564"/>
                <a:gd name="T95" fmla="*/ 235 h 759"/>
                <a:gd name="T96" fmla="*/ 1564 w 1564"/>
                <a:gd name="T97" fmla="*/ 0 h 75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564"/>
                <a:gd name="T148" fmla="*/ 0 h 759"/>
                <a:gd name="T149" fmla="*/ 1564 w 1564"/>
                <a:gd name="T150" fmla="*/ 759 h 759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564" h="759">
                  <a:moveTo>
                    <a:pt x="1564" y="0"/>
                  </a:moveTo>
                  <a:lnTo>
                    <a:pt x="1564" y="26"/>
                  </a:lnTo>
                  <a:lnTo>
                    <a:pt x="1564" y="43"/>
                  </a:lnTo>
                  <a:lnTo>
                    <a:pt x="1555" y="61"/>
                  </a:lnTo>
                  <a:lnTo>
                    <a:pt x="1555" y="78"/>
                  </a:lnTo>
                  <a:lnTo>
                    <a:pt x="1546" y="96"/>
                  </a:lnTo>
                  <a:lnTo>
                    <a:pt x="1546" y="122"/>
                  </a:lnTo>
                  <a:lnTo>
                    <a:pt x="1538" y="139"/>
                  </a:lnTo>
                  <a:lnTo>
                    <a:pt x="1529" y="157"/>
                  </a:lnTo>
                  <a:lnTo>
                    <a:pt x="1520" y="174"/>
                  </a:lnTo>
                  <a:lnTo>
                    <a:pt x="1511" y="192"/>
                  </a:lnTo>
                  <a:lnTo>
                    <a:pt x="1494" y="209"/>
                  </a:lnTo>
                  <a:lnTo>
                    <a:pt x="1485" y="227"/>
                  </a:lnTo>
                  <a:lnTo>
                    <a:pt x="1476" y="253"/>
                  </a:lnTo>
                  <a:lnTo>
                    <a:pt x="1459" y="270"/>
                  </a:lnTo>
                  <a:lnTo>
                    <a:pt x="1442" y="288"/>
                  </a:lnTo>
                  <a:lnTo>
                    <a:pt x="1433" y="297"/>
                  </a:lnTo>
                  <a:lnTo>
                    <a:pt x="1415" y="314"/>
                  </a:lnTo>
                  <a:lnTo>
                    <a:pt x="1398" y="331"/>
                  </a:lnTo>
                  <a:lnTo>
                    <a:pt x="1389" y="340"/>
                  </a:lnTo>
                  <a:lnTo>
                    <a:pt x="1363" y="358"/>
                  </a:lnTo>
                  <a:lnTo>
                    <a:pt x="1345" y="375"/>
                  </a:lnTo>
                  <a:lnTo>
                    <a:pt x="1328" y="384"/>
                  </a:lnTo>
                  <a:lnTo>
                    <a:pt x="1302" y="401"/>
                  </a:lnTo>
                  <a:lnTo>
                    <a:pt x="1284" y="410"/>
                  </a:lnTo>
                  <a:lnTo>
                    <a:pt x="1258" y="428"/>
                  </a:lnTo>
                  <a:lnTo>
                    <a:pt x="1241" y="436"/>
                  </a:lnTo>
                  <a:lnTo>
                    <a:pt x="1214" y="454"/>
                  </a:lnTo>
                  <a:lnTo>
                    <a:pt x="1188" y="462"/>
                  </a:lnTo>
                  <a:lnTo>
                    <a:pt x="1162" y="471"/>
                  </a:lnTo>
                  <a:lnTo>
                    <a:pt x="1136" y="489"/>
                  </a:lnTo>
                  <a:lnTo>
                    <a:pt x="1110" y="497"/>
                  </a:lnTo>
                  <a:lnTo>
                    <a:pt x="1083" y="506"/>
                  </a:lnTo>
                  <a:lnTo>
                    <a:pt x="1057" y="515"/>
                  </a:lnTo>
                  <a:lnTo>
                    <a:pt x="1031" y="524"/>
                  </a:lnTo>
                  <a:lnTo>
                    <a:pt x="1005" y="524"/>
                  </a:lnTo>
                  <a:lnTo>
                    <a:pt x="970" y="532"/>
                  </a:lnTo>
                  <a:lnTo>
                    <a:pt x="944" y="541"/>
                  </a:lnTo>
                  <a:lnTo>
                    <a:pt x="917" y="550"/>
                  </a:lnTo>
                  <a:lnTo>
                    <a:pt x="882" y="550"/>
                  </a:lnTo>
                  <a:lnTo>
                    <a:pt x="856" y="558"/>
                  </a:lnTo>
                  <a:lnTo>
                    <a:pt x="821" y="558"/>
                  </a:lnTo>
                  <a:lnTo>
                    <a:pt x="795" y="558"/>
                  </a:lnTo>
                  <a:lnTo>
                    <a:pt x="760" y="567"/>
                  </a:lnTo>
                  <a:lnTo>
                    <a:pt x="734" y="567"/>
                  </a:lnTo>
                  <a:lnTo>
                    <a:pt x="699" y="567"/>
                  </a:lnTo>
                  <a:lnTo>
                    <a:pt x="673" y="567"/>
                  </a:lnTo>
                  <a:lnTo>
                    <a:pt x="647" y="567"/>
                  </a:lnTo>
                  <a:lnTo>
                    <a:pt x="612" y="567"/>
                  </a:lnTo>
                  <a:lnTo>
                    <a:pt x="585" y="558"/>
                  </a:lnTo>
                  <a:lnTo>
                    <a:pt x="551" y="558"/>
                  </a:lnTo>
                  <a:lnTo>
                    <a:pt x="524" y="558"/>
                  </a:lnTo>
                  <a:lnTo>
                    <a:pt x="489" y="550"/>
                  </a:lnTo>
                  <a:lnTo>
                    <a:pt x="463" y="550"/>
                  </a:lnTo>
                  <a:lnTo>
                    <a:pt x="437" y="541"/>
                  </a:lnTo>
                  <a:lnTo>
                    <a:pt x="420" y="541"/>
                  </a:lnTo>
                  <a:lnTo>
                    <a:pt x="393" y="532"/>
                  </a:lnTo>
                  <a:lnTo>
                    <a:pt x="358" y="524"/>
                  </a:lnTo>
                  <a:lnTo>
                    <a:pt x="332" y="515"/>
                  </a:lnTo>
                  <a:lnTo>
                    <a:pt x="306" y="506"/>
                  </a:lnTo>
                  <a:lnTo>
                    <a:pt x="280" y="497"/>
                  </a:lnTo>
                  <a:lnTo>
                    <a:pt x="254" y="489"/>
                  </a:lnTo>
                  <a:lnTo>
                    <a:pt x="227" y="480"/>
                  </a:lnTo>
                  <a:lnTo>
                    <a:pt x="201" y="471"/>
                  </a:lnTo>
                  <a:lnTo>
                    <a:pt x="175" y="454"/>
                  </a:lnTo>
                  <a:lnTo>
                    <a:pt x="149" y="445"/>
                  </a:lnTo>
                  <a:lnTo>
                    <a:pt x="123" y="436"/>
                  </a:lnTo>
                  <a:lnTo>
                    <a:pt x="105" y="419"/>
                  </a:lnTo>
                  <a:lnTo>
                    <a:pt x="79" y="410"/>
                  </a:lnTo>
                  <a:lnTo>
                    <a:pt x="61" y="393"/>
                  </a:lnTo>
                  <a:lnTo>
                    <a:pt x="35" y="375"/>
                  </a:lnTo>
                  <a:lnTo>
                    <a:pt x="18" y="366"/>
                  </a:lnTo>
                  <a:lnTo>
                    <a:pt x="0" y="349"/>
                  </a:lnTo>
                  <a:lnTo>
                    <a:pt x="0" y="541"/>
                  </a:lnTo>
                  <a:lnTo>
                    <a:pt x="18" y="558"/>
                  </a:lnTo>
                  <a:lnTo>
                    <a:pt x="35" y="567"/>
                  </a:lnTo>
                  <a:lnTo>
                    <a:pt x="61" y="585"/>
                  </a:lnTo>
                  <a:lnTo>
                    <a:pt x="79" y="602"/>
                  </a:lnTo>
                  <a:lnTo>
                    <a:pt x="105" y="611"/>
                  </a:lnTo>
                  <a:lnTo>
                    <a:pt x="123" y="628"/>
                  </a:lnTo>
                  <a:lnTo>
                    <a:pt x="149" y="637"/>
                  </a:lnTo>
                  <a:lnTo>
                    <a:pt x="175" y="646"/>
                  </a:lnTo>
                  <a:lnTo>
                    <a:pt x="201" y="663"/>
                  </a:lnTo>
                  <a:lnTo>
                    <a:pt x="227" y="672"/>
                  </a:lnTo>
                  <a:lnTo>
                    <a:pt x="254" y="681"/>
                  </a:lnTo>
                  <a:lnTo>
                    <a:pt x="280" y="689"/>
                  </a:lnTo>
                  <a:lnTo>
                    <a:pt x="306" y="698"/>
                  </a:lnTo>
                  <a:lnTo>
                    <a:pt x="332" y="707"/>
                  </a:lnTo>
                  <a:lnTo>
                    <a:pt x="358" y="716"/>
                  </a:lnTo>
                  <a:lnTo>
                    <a:pt x="393" y="724"/>
                  </a:lnTo>
                  <a:lnTo>
                    <a:pt x="420" y="733"/>
                  </a:lnTo>
                  <a:lnTo>
                    <a:pt x="437" y="733"/>
                  </a:lnTo>
                  <a:lnTo>
                    <a:pt x="463" y="742"/>
                  </a:lnTo>
                  <a:lnTo>
                    <a:pt x="489" y="742"/>
                  </a:lnTo>
                  <a:lnTo>
                    <a:pt x="524" y="751"/>
                  </a:lnTo>
                  <a:lnTo>
                    <a:pt x="551" y="751"/>
                  </a:lnTo>
                  <a:lnTo>
                    <a:pt x="585" y="751"/>
                  </a:lnTo>
                  <a:lnTo>
                    <a:pt x="612" y="759"/>
                  </a:lnTo>
                  <a:lnTo>
                    <a:pt x="647" y="759"/>
                  </a:lnTo>
                  <a:lnTo>
                    <a:pt x="673" y="759"/>
                  </a:lnTo>
                  <a:lnTo>
                    <a:pt x="699" y="759"/>
                  </a:lnTo>
                  <a:lnTo>
                    <a:pt x="734" y="759"/>
                  </a:lnTo>
                  <a:lnTo>
                    <a:pt x="760" y="759"/>
                  </a:lnTo>
                  <a:lnTo>
                    <a:pt x="795" y="751"/>
                  </a:lnTo>
                  <a:lnTo>
                    <a:pt x="821" y="751"/>
                  </a:lnTo>
                  <a:lnTo>
                    <a:pt x="856" y="751"/>
                  </a:lnTo>
                  <a:lnTo>
                    <a:pt x="882" y="742"/>
                  </a:lnTo>
                  <a:lnTo>
                    <a:pt x="917" y="742"/>
                  </a:lnTo>
                  <a:lnTo>
                    <a:pt x="944" y="733"/>
                  </a:lnTo>
                  <a:lnTo>
                    <a:pt x="970" y="724"/>
                  </a:lnTo>
                  <a:lnTo>
                    <a:pt x="1005" y="716"/>
                  </a:lnTo>
                  <a:lnTo>
                    <a:pt x="1031" y="716"/>
                  </a:lnTo>
                  <a:lnTo>
                    <a:pt x="1057" y="707"/>
                  </a:lnTo>
                  <a:lnTo>
                    <a:pt x="1083" y="698"/>
                  </a:lnTo>
                  <a:lnTo>
                    <a:pt x="1110" y="689"/>
                  </a:lnTo>
                  <a:lnTo>
                    <a:pt x="1136" y="681"/>
                  </a:lnTo>
                  <a:lnTo>
                    <a:pt x="1162" y="663"/>
                  </a:lnTo>
                  <a:lnTo>
                    <a:pt x="1188" y="655"/>
                  </a:lnTo>
                  <a:lnTo>
                    <a:pt x="1214" y="646"/>
                  </a:lnTo>
                  <a:lnTo>
                    <a:pt x="1241" y="628"/>
                  </a:lnTo>
                  <a:lnTo>
                    <a:pt x="1258" y="620"/>
                  </a:lnTo>
                  <a:lnTo>
                    <a:pt x="1284" y="602"/>
                  </a:lnTo>
                  <a:lnTo>
                    <a:pt x="1302" y="593"/>
                  </a:lnTo>
                  <a:lnTo>
                    <a:pt x="1328" y="576"/>
                  </a:lnTo>
                  <a:lnTo>
                    <a:pt x="1345" y="567"/>
                  </a:lnTo>
                  <a:lnTo>
                    <a:pt x="1363" y="550"/>
                  </a:lnTo>
                  <a:lnTo>
                    <a:pt x="1389" y="532"/>
                  </a:lnTo>
                  <a:lnTo>
                    <a:pt x="1398" y="524"/>
                  </a:lnTo>
                  <a:lnTo>
                    <a:pt x="1415" y="506"/>
                  </a:lnTo>
                  <a:lnTo>
                    <a:pt x="1433" y="489"/>
                  </a:lnTo>
                  <a:lnTo>
                    <a:pt x="1442" y="480"/>
                  </a:lnTo>
                  <a:lnTo>
                    <a:pt x="1459" y="462"/>
                  </a:lnTo>
                  <a:lnTo>
                    <a:pt x="1476" y="445"/>
                  </a:lnTo>
                  <a:lnTo>
                    <a:pt x="1485" y="419"/>
                  </a:lnTo>
                  <a:lnTo>
                    <a:pt x="1494" y="401"/>
                  </a:lnTo>
                  <a:lnTo>
                    <a:pt x="1511" y="384"/>
                  </a:lnTo>
                  <a:lnTo>
                    <a:pt x="1520" y="366"/>
                  </a:lnTo>
                  <a:lnTo>
                    <a:pt x="1529" y="349"/>
                  </a:lnTo>
                  <a:lnTo>
                    <a:pt x="1538" y="331"/>
                  </a:lnTo>
                  <a:lnTo>
                    <a:pt x="1546" y="314"/>
                  </a:lnTo>
                  <a:lnTo>
                    <a:pt x="1546" y="288"/>
                  </a:lnTo>
                  <a:lnTo>
                    <a:pt x="1555" y="270"/>
                  </a:lnTo>
                  <a:lnTo>
                    <a:pt x="1555" y="253"/>
                  </a:lnTo>
                  <a:lnTo>
                    <a:pt x="1564" y="235"/>
                  </a:lnTo>
                  <a:lnTo>
                    <a:pt x="1564" y="218"/>
                  </a:lnTo>
                  <a:lnTo>
                    <a:pt x="1564" y="192"/>
                  </a:lnTo>
                  <a:lnTo>
                    <a:pt x="1564" y="0"/>
                  </a:lnTo>
                  <a:close/>
                </a:path>
              </a:pathLst>
            </a:custGeom>
            <a:solidFill>
              <a:srgbClr val="4D4D80"/>
            </a:solidFill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Freeform 46"/>
            <p:cNvSpPr>
              <a:spLocks/>
            </p:cNvSpPr>
            <p:nvPr/>
          </p:nvSpPr>
          <p:spPr bwMode="auto">
            <a:xfrm>
              <a:off x="2515" y="2623"/>
              <a:ext cx="1564" cy="1091"/>
            </a:xfrm>
            <a:custGeom>
              <a:avLst/>
              <a:gdLst>
                <a:gd name="T0" fmla="*/ 1014 w 1564"/>
                <a:gd name="T1" fmla="*/ 0 h 1091"/>
                <a:gd name="T2" fmla="*/ 1075 w 1564"/>
                <a:gd name="T3" fmla="*/ 17 h 1091"/>
                <a:gd name="T4" fmla="*/ 1127 w 1564"/>
                <a:gd name="T5" fmla="*/ 35 h 1091"/>
                <a:gd name="T6" fmla="*/ 1179 w 1564"/>
                <a:gd name="T7" fmla="*/ 61 h 1091"/>
                <a:gd name="T8" fmla="*/ 1223 w 1564"/>
                <a:gd name="T9" fmla="*/ 78 h 1091"/>
                <a:gd name="T10" fmla="*/ 1276 w 1564"/>
                <a:gd name="T11" fmla="*/ 105 h 1091"/>
                <a:gd name="T12" fmla="*/ 1319 w 1564"/>
                <a:gd name="T13" fmla="*/ 131 h 1091"/>
                <a:gd name="T14" fmla="*/ 1345 w 1564"/>
                <a:gd name="T15" fmla="*/ 157 h 1091"/>
                <a:gd name="T16" fmla="*/ 1389 w 1564"/>
                <a:gd name="T17" fmla="*/ 183 h 1091"/>
                <a:gd name="T18" fmla="*/ 1424 w 1564"/>
                <a:gd name="T19" fmla="*/ 218 h 1091"/>
                <a:gd name="T20" fmla="*/ 1450 w 1564"/>
                <a:gd name="T21" fmla="*/ 253 h 1091"/>
                <a:gd name="T22" fmla="*/ 1476 w 1564"/>
                <a:gd name="T23" fmla="*/ 288 h 1091"/>
                <a:gd name="T24" fmla="*/ 1503 w 1564"/>
                <a:gd name="T25" fmla="*/ 323 h 1091"/>
                <a:gd name="T26" fmla="*/ 1520 w 1564"/>
                <a:gd name="T27" fmla="*/ 358 h 1091"/>
                <a:gd name="T28" fmla="*/ 1538 w 1564"/>
                <a:gd name="T29" fmla="*/ 401 h 1091"/>
                <a:gd name="T30" fmla="*/ 1555 w 1564"/>
                <a:gd name="T31" fmla="*/ 436 h 1091"/>
                <a:gd name="T32" fmla="*/ 1555 w 1564"/>
                <a:gd name="T33" fmla="*/ 480 h 1091"/>
                <a:gd name="T34" fmla="*/ 1564 w 1564"/>
                <a:gd name="T35" fmla="*/ 515 h 1091"/>
                <a:gd name="T36" fmla="*/ 1564 w 1564"/>
                <a:gd name="T37" fmla="*/ 559 h 1091"/>
                <a:gd name="T38" fmla="*/ 1555 w 1564"/>
                <a:gd name="T39" fmla="*/ 594 h 1091"/>
                <a:gd name="T40" fmla="*/ 1546 w 1564"/>
                <a:gd name="T41" fmla="*/ 620 h 1091"/>
                <a:gd name="T42" fmla="*/ 1538 w 1564"/>
                <a:gd name="T43" fmla="*/ 663 h 1091"/>
                <a:gd name="T44" fmla="*/ 1520 w 1564"/>
                <a:gd name="T45" fmla="*/ 698 h 1091"/>
                <a:gd name="T46" fmla="*/ 1494 w 1564"/>
                <a:gd name="T47" fmla="*/ 733 h 1091"/>
                <a:gd name="T48" fmla="*/ 1476 w 1564"/>
                <a:gd name="T49" fmla="*/ 777 h 1091"/>
                <a:gd name="T50" fmla="*/ 1442 w 1564"/>
                <a:gd name="T51" fmla="*/ 812 h 1091"/>
                <a:gd name="T52" fmla="*/ 1415 w 1564"/>
                <a:gd name="T53" fmla="*/ 838 h 1091"/>
                <a:gd name="T54" fmla="*/ 1380 w 1564"/>
                <a:gd name="T55" fmla="*/ 873 h 1091"/>
                <a:gd name="T56" fmla="*/ 1337 w 1564"/>
                <a:gd name="T57" fmla="*/ 899 h 1091"/>
                <a:gd name="T58" fmla="*/ 1293 w 1564"/>
                <a:gd name="T59" fmla="*/ 934 h 1091"/>
                <a:gd name="T60" fmla="*/ 1249 w 1564"/>
                <a:gd name="T61" fmla="*/ 960 h 1091"/>
                <a:gd name="T62" fmla="*/ 1206 w 1564"/>
                <a:gd name="T63" fmla="*/ 978 h 1091"/>
                <a:gd name="T64" fmla="*/ 1153 w 1564"/>
                <a:gd name="T65" fmla="*/ 1004 h 1091"/>
                <a:gd name="T66" fmla="*/ 1101 w 1564"/>
                <a:gd name="T67" fmla="*/ 1021 h 1091"/>
                <a:gd name="T68" fmla="*/ 1057 w 1564"/>
                <a:gd name="T69" fmla="*/ 1039 h 1091"/>
                <a:gd name="T70" fmla="*/ 1005 w 1564"/>
                <a:gd name="T71" fmla="*/ 1048 h 1091"/>
                <a:gd name="T72" fmla="*/ 944 w 1564"/>
                <a:gd name="T73" fmla="*/ 1065 h 1091"/>
                <a:gd name="T74" fmla="*/ 882 w 1564"/>
                <a:gd name="T75" fmla="*/ 1074 h 1091"/>
                <a:gd name="T76" fmla="*/ 821 w 1564"/>
                <a:gd name="T77" fmla="*/ 1082 h 1091"/>
                <a:gd name="T78" fmla="*/ 760 w 1564"/>
                <a:gd name="T79" fmla="*/ 1091 h 1091"/>
                <a:gd name="T80" fmla="*/ 699 w 1564"/>
                <a:gd name="T81" fmla="*/ 1091 h 1091"/>
                <a:gd name="T82" fmla="*/ 647 w 1564"/>
                <a:gd name="T83" fmla="*/ 1091 h 1091"/>
                <a:gd name="T84" fmla="*/ 585 w 1564"/>
                <a:gd name="T85" fmla="*/ 1082 h 1091"/>
                <a:gd name="T86" fmla="*/ 524 w 1564"/>
                <a:gd name="T87" fmla="*/ 1082 h 1091"/>
                <a:gd name="T88" fmla="*/ 463 w 1564"/>
                <a:gd name="T89" fmla="*/ 1074 h 1091"/>
                <a:gd name="T90" fmla="*/ 402 w 1564"/>
                <a:gd name="T91" fmla="*/ 1056 h 1091"/>
                <a:gd name="T92" fmla="*/ 350 w 1564"/>
                <a:gd name="T93" fmla="*/ 1048 h 1091"/>
                <a:gd name="T94" fmla="*/ 306 w 1564"/>
                <a:gd name="T95" fmla="*/ 1030 h 1091"/>
                <a:gd name="T96" fmla="*/ 254 w 1564"/>
                <a:gd name="T97" fmla="*/ 1013 h 1091"/>
                <a:gd name="T98" fmla="*/ 201 w 1564"/>
                <a:gd name="T99" fmla="*/ 995 h 1091"/>
                <a:gd name="T100" fmla="*/ 149 w 1564"/>
                <a:gd name="T101" fmla="*/ 969 h 1091"/>
                <a:gd name="T102" fmla="*/ 105 w 1564"/>
                <a:gd name="T103" fmla="*/ 943 h 1091"/>
                <a:gd name="T104" fmla="*/ 61 w 1564"/>
                <a:gd name="T105" fmla="*/ 917 h 1091"/>
                <a:gd name="T106" fmla="*/ 18 w 1564"/>
                <a:gd name="T107" fmla="*/ 890 h 1091"/>
                <a:gd name="T108" fmla="*/ 690 w 1564"/>
                <a:gd name="T109" fmla="*/ 524 h 109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564"/>
                <a:gd name="T166" fmla="*/ 0 h 1091"/>
                <a:gd name="T167" fmla="*/ 1564 w 1564"/>
                <a:gd name="T168" fmla="*/ 1091 h 1091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564" h="1091">
                  <a:moveTo>
                    <a:pt x="987" y="0"/>
                  </a:moveTo>
                  <a:lnTo>
                    <a:pt x="1014" y="0"/>
                  </a:lnTo>
                  <a:lnTo>
                    <a:pt x="1040" y="9"/>
                  </a:lnTo>
                  <a:lnTo>
                    <a:pt x="1075" y="17"/>
                  </a:lnTo>
                  <a:lnTo>
                    <a:pt x="1101" y="26"/>
                  </a:lnTo>
                  <a:lnTo>
                    <a:pt x="1127" y="35"/>
                  </a:lnTo>
                  <a:lnTo>
                    <a:pt x="1153" y="52"/>
                  </a:lnTo>
                  <a:lnTo>
                    <a:pt x="1179" y="61"/>
                  </a:lnTo>
                  <a:lnTo>
                    <a:pt x="1206" y="70"/>
                  </a:lnTo>
                  <a:lnTo>
                    <a:pt x="1223" y="78"/>
                  </a:lnTo>
                  <a:lnTo>
                    <a:pt x="1249" y="96"/>
                  </a:lnTo>
                  <a:lnTo>
                    <a:pt x="1276" y="105"/>
                  </a:lnTo>
                  <a:lnTo>
                    <a:pt x="1293" y="122"/>
                  </a:lnTo>
                  <a:lnTo>
                    <a:pt x="1319" y="131"/>
                  </a:lnTo>
                  <a:lnTo>
                    <a:pt x="1328" y="140"/>
                  </a:lnTo>
                  <a:lnTo>
                    <a:pt x="1345" y="157"/>
                  </a:lnTo>
                  <a:lnTo>
                    <a:pt x="1363" y="175"/>
                  </a:lnTo>
                  <a:lnTo>
                    <a:pt x="1389" y="183"/>
                  </a:lnTo>
                  <a:lnTo>
                    <a:pt x="1407" y="201"/>
                  </a:lnTo>
                  <a:lnTo>
                    <a:pt x="1424" y="218"/>
                  </a:lnTo>
                  <a:lnTo>
                    <a:pt x="1433" y="236"/>
                  </a:lnTo>
                  <a:lnTo>
                    <a:pt x="1450" y="253"/>
                  </a:lnTo>
                  <a:lnTo>
                    <a:pt x="1468" y="271"/>
                  </a:lnTo>
                  <a:lnTo>
                    <a:pt x="1476" y="288"/>
                  </a:lnTo>
                  <a:lnTo>
                    <a:pt x="1494" y="305"/>
                  </a:lnTo>
                  <a:lnTo>
                    <a:pt x="1503" y="323"/>
                  </a:lnTo>
                  <a:lnTo>
                    <a:pt x="1511" y="340"/>
                  </a:lnTo>
                  <a:lnTo>
                    <a:pt x="1520" y="358"/>
                  </a:lnTo>
                  <a:lnTo>
                    <a:pt x="1529" y="384"/>
                  </a:lnTo>
                  <a:lnTo>
                    <a:pt x="1538" y="401"/>
                  </a:lnTo>
                  <a:lnTo>
                    <a:pt x="1546" y="419"/>
                  </a:lnTo>
                  <a:lnTo>
                    <a:pt x="1555" y="436"/>
                  </a:lnTo>
                  <a:lnTo>
                    <a:pt x="1555" y="454"/>
                  </a:lnTo>
                  <a:lnTo>
                    <a:pt x="1555" y="480"/>
                  </a:lnTo>
                  <a:lnTo>
                    <a:pt x="1564" y="498"/>
                  </a:lnTo>
                  <a:lnTo>
                    <a:pt x="1564" y="515"/>
                  </a:lnTo>
                  <a:lnTo>
                    <a:pt x="1564" y="532"/>
                  </a:lnTo>
                  <a:lnTo>
                    <a:pt x="1564" y="559"/>
                  </a:lnTo>
                  <a:lnTo>
                    <a:pt x="1555" y="576"/>
                  </a:lnTo>
                  <a:lnTo>
                    <a:pt x="1555" y="594"/>
                  </a:lnTo>
                  <a:lnTo>
                    <a:pt x="1555" y="611"/>
                  </a:lnTo>
                  <a:lnTo>
                    <a:pt x="1546" y="620"/>
                  </a:lnTo>
                  <a:lnTo>
                    <a:pt x="1546" y="646"/>
                  </a:lnTo>
                  <a:lnTo>
                    <a:pt x="1538" y="663"/>
                  </a:lnTo>
                  <a:lnTo>
                    <a:pt x="1529" y="681"/>
                  </a:lnTo>
                  <a:lnTo>
                    <a:pt x="1520" y="698"/>
                  </a:lnTo>
                  <a:lnTo>
                    <a:pt x="1511" y="716"/>
                  </a:lnTo>
                  <a:lnTo>
                    <a:pt x="1494" y="733"/>
                  </a:lnTo>
                  <a:lnTo>
                    <a:pt x="1485" y="751"/>
                  </a:lnTo>
                  <a:lnTo>
                    <a:pt x="1476" y="777"/>
                  </a:lnTo>
                  <a:lnTo>
                    <a:pt x="1459" y="794"/>
                  </a:lnTo>
                  <a:lnTo>
                    <a:pt x="1442" y="812"/>
                  </a:lnTo>
                  <a:lnTo>
                    <a:pt x="1433" y="821"/>
                  </a:lnTo>
                  <a:lnTo>
                    <a:pt x="1415" y="838"/>
                  </a:lnTo>
                  <a:lnTo>
                    <a:pt x="1398" y="855"/>
                  </a:lnTo>
                  <a:lnTo>
                    <a:pt x="1380" y="873"/>
                  </a:lnTo>
                  <a:lnTo>
                    <a:pt x="1354" y="890"/>
                  </a:lnTo>
                  <a:lnTo>
                    <a:pt x="1337" y="899"/>
                  </a:lnTo>
                  <a:lnTo>
                    <a:pt x="1319" y="917"/>
                  </a:lnTo>
                  <a:lnTo>
                    <a:pt x="1293" y="934"/>
                  </a:lnTo>
                  <a:lnTo>
                    <a:pt x="1276" y="943"/>
                  </a:lnTo>
                  <a:lnTo>
                    <a:pt x="1249" y="960"/>
                  </a:lnTo>
                  <a:lnTo>
                    <a:pt x="1223" y="969"/>
                  </a:lnTo>
                  <a:lnTo>
                    <a:pt x="1206" y="978"/>
                  </a:lnTo>
                  <a:lnTo>
                    <a:pt x="1179" y="995"/>
                  </a:lnTo>
                  <a:lnTo>
                    <a:pt x="1153" y="1004"/>
                  </a:lnTo>
                  <a:lnTo>
                    <a:pt x="1127" y="1013"/>
                  </a:lnTo>
                  <a:lnTo>
                    <a:pt x="1101" y="1021"/>
                  </a:lnTo>
                  <a:lnTo>
                    <a:pt x="1083" y="1030"/>
                  </a:lnTo>
                  <a:lnTo>
                    <a:pt x="1057" y="1039"/>
                  </a:lnTo>
                  <a:lnTo>
                    <a:pt x="1031" y="1048"/>
                  </a:lnTo>
                  <a:lnTo>
                    <a:pt x="1005" y="1048"/>
                  </a:lnTo>
                  <a:lnTo>
                    <a:pt x="970" y="1056"/>
                  </a:lnTo>
                  <a:lnTo>
                    <a:pt x="944" y="1065"/>
                  </a:lnTo>
                  <a:lnTo>
                    <a:pt x="917" y="1074"/>
                  </a:lnTo>
                  <a:lnTo>
                    <a:pt x="882" y="1074"/>
                  </a:lnTo>
                  <a:lnTo>
                    <a:pt x="856" y="1082"/>
                  </a:lnTo>
                  <a:lnTo>
                    <a:pt x="821" y="1082"/>
                  </a:lnTo>
                  <a:lnTo>
                    <a:pt x="795" y="1082"/>
                  </a:lnTo>
                  <a:lnTo>
                    <a:pt x="760" y="1091"/>
                  </a:lnTo>
                  <a:lnTo>
                    <a:pt x="734" y="1091"/>
                  </a:lnTo>
                  <a:lnTo>
                    <a:pt x="699" y="1091"/>
                  </a:lnTo>
                  <a:lnTo>
                    <a:pt x="673" y="1091"/>
                  </a:lnTo>
                  <a:lnTo>
                    <a:pt x="647" y="1091"/>
                  </a:lnTo>
                  <a:lnTo>
                    <a:pt x="612" y="1091"/>
                  </a:lnTo>
                  <a:lnTo>
                    <a:pt x="585" y="1082"/>
                  </a:lnTo>
                  <a:lnTo>
                    <a:pt x="551" y="1082"/>
                  </a:lnTo>
                  <a:lnTo>
                    <a:pt x="524" y="1082"/>
                  </a:lnTo>
                  <a:lnTo>
                    <a:pt x="489" y="1074"/>
                  </a:lnTo>
                  <a:lnTo>
                    <a:pt x="463" y="1074"/>
                  </a:lnTo>
                  <a:lnTo>
                    <a:pt x="437" y="1065"/>
                  </a:lnTo>
                  <a:lnTo>
                    <a:pt x="402" y="1056"/>
                  </a:lnTo>
                  <a:lnTo>
                    <a:pt x="376" y="1048"/>
                  </a:lnTo>
                  <a:lnTo>
                    <a:pt x="350" y="1048"/>
                  </a:lnTo>
                  <a:lnTo>
                    <a:pt x="315" y="1039"/>
                  </a:lnTo>
                  <a:lnTo>
                    <a:pt x="306" y="1030"/>
                  </a:lnTo>
                  <a:lnTo>
                    <a:pt x="280" y="1021"/>
                  </a:lnTo>
                  <a:lnTo>
                    <a:pt x="254" y="1013"/>
                  </a:lnTo>
                  <a:lnTo>
                    <a:pt x="227" y="1004"/>
                  </a:lnTo>
                  <a:lnTo>
                    <a:pt x="201" y="995"/>
                  </a:lnTo>
                  <a:lnTo>
                    <a:pt x="175" y="978"/>
                  </a:lnTo>
                  <a:lnTo>
                    <a:pt x="149" y="969"/>
                  </a:lnTo>
                  <a:lnTo>
                    <a:pt x="123" y="960"/>
                  </a:lnTo>
                  <a:lnTo>
                    <a:pt x="105" y="943"/>
                  </a:lnTo>
                  <a:lnTo>
                    <a:pt x="79" y="934"/>
                  </a:lnTo>
                  <a:lnTo>
                    <a:pt x="61" y="917"/>
                  </a:lnTo>
                  <a:lnTo>
                    <a:pt x="35" y="899"/>
                  </a:lnTo>
                  <a:lnTo>
                    <a:pt x="18" y="890"/>
                  </a:lnTo>
                  <a:lnTo>
                    <a:pt x="0" y="873"/>
                  </a:lnTo>
                  <a:lnTo>
                    <a:pt x="690" y="524"/>
                  </a:lnTo>
                  <a:lnTo>
                    <a:pt x="987" y="0"/>
                  </a:lnTo>
                  <a:close/>
                </a:path>
              </a:pathLst>
            </a:custGeom>
            <a:solidFill>
              <a:srgbClr val="9999FF"/>
            </a:solidFill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Freeform 47"/>
            <p:cNvSpPr>
              <a:spLocks/>
            </p:cNvSpPr>
            <p:nvPr/>
          </p:nvSpPr>
          <p:spPr bwMode="auto">
            <a:xfrm>
              <a:off x="3913" y="3653"/>
              <a:ext cx="271" cy="18"/>
            </a:xfrm>
            <a:custGeom>
              <a:avLst/>
              <a:gdLst>
                <a:gd name="T0" fmla="*/ 31 w 31"/>
                <a:gd name="T1" fmla="*/ 0 h 2"/>
                <a:gd name="T2" fmla="*/ 25 w 31"/>
                <a:gd name="T3" fmla="*/ 0 h 2"/>
                <a:gd name="T4" fmla="*/ 0 w 31"/>
                <a:gd name="T5" fmla="*/ 2 h 2"/>
                <a:gd name="T6" fmla="*/ 0 60000 65536"/>
                <a:gd name="T7" fmla="*/ 0 60000 65536"/>
                <a:gd name="T8" fmla="*/ 0 60000 65536"/>
                <a:gd name="T9" fmla="*/ 0 w 31"/>
                <a:gd name="T10" fmla="*/ 0 h 2"/>
                <a:gd name="T11" fmla="*/ 31 w 31"/>
                <a:gd name="T12" fmla="*/ 2 h 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" h="2">
                  <a:moveTo>
                    <a:pt x="31" y="0"/>
                  </a:moveTo>
                  <a:lnTo>
                    <a:pt x="25" y="0"/>
                  </a:lnTo>
                  <a:lnTo>
                    <a:pt x="0" y="2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5" name="Rectangle 48"/>
            <p:cNvSpPr>
              <a:spLocks noChangeArrowheads="1"/>
            </p:cNvSpPr>
            <p:nvPr/>
          </p:nvSpPr>
          <p:spPr bwMode="auto">
            <a:xfrm>
              <a:off x="1065" y="1828"/>
              <a:ext cx="383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>
                <a:buFontTx/>
                <a:buNone/>
              </a:pPr>
              <a:r>
                <a:rPr lang="en-US" sz="1800" b="1">
                  <a:solidFill>
                    <a:srgbClr val="000000"/>
                  </a:solidFill>
                </a:rPr>
                <a:t>What Would Consumers Recommend if "Thermometer" </a:t>
              </a:r>
              <a:endParaRPr lang="en-US"/>
            </a:p>
          </p:txBody>
        </p:sp>
        <p:sp>
          <p:nvSpPr>
            <p:cNvPr id="9236" name="Rectangle 49"/>
            <p:cNvSpPr>
              <a:spLocks noChangeArrowheads="1"/>
            </p:cNvSpPr>
            <p:nvPr/>
          </p:nvSpPr>
          <p:spPr bwMode="auto">
            <a:xfrm>
              <a:off x="1458" y="2012"/>
              <a:ext cx="301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>
                <a:buFontTx/>
                <a:buNone/>
              </a:pPr>
              <a:r>
                <a:rPr lang="en-US" sz="1800" b="1">
                  <a:solidFill>
                    <a:srgbClr val="000000"/>
                  </a:solidFill>
                </a:rPr>
                <a:t>Format Implied Precision That Doesn't Exist</a:t>
              </a:r>
              <a:endParaRPr lang="en-US"/>
            </a:p>
          </p:txBody>
        </p:sp>
        <p:sp>
          <p:nvSpPr>
            <p:cNvPr id="9237" name="Rectangle 50"/>
            <p:cNvSpPr>
              <a:spLocks noChangeArrowheads="1"/>
            </p:cNvSpPr>
            <p:nvPr/>
          </p:nvSpPr>
          <p:spPr bwMode="auto">
            <a:xfrm>
              <a:off x="1782" y="2186"/>
              <a:ext cx="84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>
                <a:buFontTx/>
                <a:buNone/>
              </a:pPr>
              <a:r>
                <a:rPr lang="en-US" sz="1200" b="1">
                  <a:solidFill>
                    <a:srgbClr val="000000"/>
                  </a:solidFill>
                </a:rPr>
                <a:t>Use Thermometer </a:t>
              </a:r>
              <a:endParaRPr lang="en-US"/>
            </a:p>
          </p:txBody>
        </p:sp>
        <p:sp>
          <p:nvSpPr>
            <p:cNvPr id="9238" name="Rectangle 51"/>
            <p:cNvSpPr>
              <a:spLocks noChangeArrowheads="1"/>
            </p:cNvSpPr>
            <p:nvPr/>
          </p:nvSpPr>
          <p:spPr bwMode="auto">
            <a:xfrm>
              <a:off x="2096" y="2317"/>
              <a:ext cx="25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>
                <a:buFontTx/>
                <a:buNone/>
              </a:pPr>
              <a:r>
                <a:rPr lang="en-US" sz="1200" b="1">
                  <a:solidFill>
                    <a:srgbClr val="000000"/>
                  </a:solidFill>
                </a:rPr>
                <a:t>Label</a:t>
              </a:r>
              <a:endParaRPr lang="en-US"/>
            </a:p>
          </p:txBody>
        </p:sp>
        <p:sp>
          <p:nvSpPr>
            <p:cNvPr id="9239" name="Rectangle 52"/>
            <p:cNvSpPr>
              <a:spLocks noChangeArrowheads="1"/>
            </p:cNvSpPr>
            <p:nvPr/>
          </p:nvSpPr>
          <p:spPr bwMode="auto">
            <a:xfrm>
              <a:off x="2140" y="2448"/>
              <a:ext cx="19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>
                <a:buFontTx/>
                <a:buNone/>
              </a:pPr>
              <a:r>
                <a:rPr lang="en-US" sz="1200" b="1">
                  <a:solidFill>
                    <a:srgbClr val="000000"/>
                  </a:solidFill>
                </a:rPr>
                <a:t>19%</a:t>
              </a:r>
              <a:endParaRPr lang="en-US"/>
            </a:p>
          </p:txBody>
        </p:sp>
        <p:sp>
          <p:nvSpPr>
            <p:cNvPr id="9240" name="Rectangle 53"/>
            <p:cNvSpPr>
              <a:spLocks noChangeArrowheads="1"/>
            </p:cNvSpPr>
            <p:nvPr/>
          </p:nvSpPr>
          <p:spPr bwMode="auto">
            <a:xfrm>
              <a:off x="1214" y="2920"/>
              <a:ext cx="67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>
                <a:buFontTx/>
                <a:buNone/>
              </a:pPr>
              <a:r>
                <a:rPr lang="en-US" sz="1200" b="1">
                  <a:solidFill>
                    <a:srgbClr val="000000"/>
                  </a:solidFill>
                </a:rPr>
                <a:t>Don't Use Any </a:t>
              </a:r>
              <a:endParaRPr lang="en-US"/>
            </a:p>
          </p:txBody>
        </p:sp>
        <p:sp>
          <p:nvSpPr>
            <p:cNvPr id="9241" name="Rectangle 54"/>
            <p:cNvSpPr>
              <a:spLocks noChangeArrowheads="1"/>
            </p:cNvSpPr>
            <p:nvPr/>
          </p:nvSpPr>
          <p:spPr bwMode="auto">
            <a:xfrm>
              <a:off x="1415" y="3051"/>
              <a:ext cx="25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>
                <a:buFontTx/>
                <a:buNone/>
              </a:pPr>
              <a:r>
                <a:rPr lang="en-US" sz="1200" b="1">
                  <a:solidFill>
                    <a:srgbClr val="000000"/>
                  </a:solidFill>
                </a:rPr>
                <a:t>Label</a:t>
              </a:r>
              <a:endParaRPr lang="en-US"/>
            </a:p>
          </p:txBody>
        </p:sp>
        <p:sp>
          <p:nvSpPr>
            <p:cNvPr id="9242" name="Rectangle 55"/>
            <p:cNvSpPr>
              <a:spLocks noChangeArrowheads="1"/>
            </p:cNvSpPr>
            <p:nvPr/>
          </p:nvSpPr>
          <p:spPr bwMode="auto">
            <a:xfrm>
              <a:off x="1458" y="3182"/>
              <a:ext cx="19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>
                <a:buFontTx/>
                <a:buNone/>
              </a:pPr>
              <a:r>
                <a:rPr lang="en-US" sz="1200" b="1">
                  <a:solidFill>
                    <a:srgbClr val="000000"/>
                  </a:solidFill>
                </a:rPr>
                <a:t>22%</a:t>
              </a:r>
              <a:endParaRPr lang="en-US"/>
            </a:p>
          </p:txBody>
        </p:sp>
        <p:sp>
          <p:nvSpPr>
            <p:cNvPr id="9243" name="Rectangle 56"/>
            <p:cNvSpPr>
              <a:spLocks noChangeArrowheads="1"/>
            </p:cNvSpPr>
            <p:nvPr/>
          </p:nvSpPr>
          <p:spPr bwMode="auto">
            <a:xfrm>
              <a:off x="4201" y="3522"/>
              <a:ext cx="84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>
                <a:buFontTx/>
                <a:buNone/>
              </a:pPr>
              <a:r>
                <a:rPr lang="en-US" sz="1200" b="1">
                  <a:solidFill>
                    <a:srgbClr val="000000"/>
                  </a:solidFill>
                </a:rPr>
                <a:t>Use Another Label</a:t>
              </a:r>
              <a:endParaRPr lang="en-US"/>
            </a:p>
          </p:txBody>
        </p:sp>
        <p:sp>
          <p:nvSpPr>
            <p:cNvPr id="9244" name="Rectangle 57"/>
            <p:cNvSpPr>
              <a:spLocks noChangeArrowheads="1"/>
            </p:cNvSpPr>
            <p:nvPr/>
          </p:nvSpPr>
          <p:spPr bwMode="auto">
            <a:xfrm>
              <a:off x="4559" y="3653"/>
              <a:ext cx="19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42900" indent="-342900">
                <a:buFontTx/>
                <a:buNone/>
              </a:pPr>
              <a:r>
                <a:rPr lang="en-US" sz="1200" b="1">
                  <a:solidFill>
                    <a:srgbClr val="000000"/>
                  </a:solidFill>
                </a:rPr>
                <a:t>59%</a:t>
              </a:r>
              <a:endParaRPr lang="en-US"/>
            </a:p>
          </p:txBody>
        </p:sp>
        <p:sp>
          <p:nvSpPr>
            <p:cNvPr id="9245" name="Rectangle 58"/>
            <p:cNvSpPr>
              <a:spLocks noChangeArrowheads="1"/>
            </p:cNvSpPr>
            <p:nvPr/>
          </p:nvSpPr>
          <p:spPr bwMode="auto">
            <a:xfrm>
              <a:off x="524" y="1724"/>
              <a:ext cx="4751" cy="247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strips dir="r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22AC82-162F-455A-8CD8-A2BDFE11493E}" type="slidenum">
              <a:rPr lang="en-US"/>
              <a:pPr/>
              <a:t>9</a:t>
            </a:fld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Effective Rule Helps Consumers; Spurs Industry Innovation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8229600" cy="4191000"/>
          </a:xfrm>
        </p:spPr>
        <p:txBody>
          <a:bodyPr/>
          <a:lstStyle/>
          <a:p>
            <a:pPr eaLnBrk="1" hangingPunct="1"/>
            <a:r>
              <a:rPr lang="en-US" smtClean="0"/>
              <a:t>An effective program will provide useful information to consumers</a:t>
            </a:r>
          </a:p>
          <a:p>
            <a:pPr eaLnBrk="1" hangingPunct="1"/>
            <a:r>
              <a:rPr lang="en-US" smtClean="0"/>
              <a:t>Tire makers will have additional incentives to compete for consumers’ attention on particular tire traits</a:t>
            </a:r>
          </a:p>
          <a:p>
            <a:pPr eaLnBrk="1" hangingPunct="1"/>
            <a:r>
              <a:rPr lang="en-US" smtClean="0"/>
              <a:t>Top end of rating scale should be appropriately high to allow for future innovation</a:t>
            </a:r>
          </a:p>
        </p:txBody>
      </p:sp>
    </p:spTree>
  </p:cSld>
  <p:clrMapOvr>
    <a:masterClrMapping/>
  </p:clrMapOvr>
  <p:transition>
    <p:strips dir="rd"/>
  </p:transition>
</p:sld>
</file>

<file path=ppt/theme/theme1.xml><?xml version="1.0" encoding="utf-8"?>
<a:theme xmlns:a="http://schemas.openxmlformats.org/drawingml/2006/main" name="1_RMA">
  <a:themeElements>
    <a:clrScheme name="1_R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RM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R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RMA Template with logos</Template>
  <TotalTime>4211</TotalTime>
  <Words>1156</Words>
  <Application>Microsoft Office PowerPoint</Application>
  <PresentationFormat>On-screen Show (4:3)</PresentationFormat>
  <Paragraphs>161</Paragraphs>
  <Slides>23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1_RMA</vt:lpstr>
      <vt:lpstr>Chart</vt:lpstr>
      <vt:lpstr>      NHTSA Public Meeting  Tire Fuel Efficiency  Consumer Information Research  March 26, 2010 </vt:lpstr>
      <vt:lpstr>Tire Fuel Efficiency NPRM</vt:lpstr>
      <vt:lpstr>RMA Consumer Research</vt:lpstr>
      <vt:lpstr>RMA Consumer Research</vt:lpstr>
      <vt:lpstr>RMA Consumer Research</vt:lpstr>
      <vt:lpstr>RMA Consumer Research</vt:lpstr>
      <vt:lpstr>RMA Survey Results</vt:lpstr>
      <vt:lpstr>RMA Survey Results</vt:lpstr>
      <vt:lpstr>Effective Rule Helps Consumers; Spurs Industry Innovation</vt:lpstr>
      <vt:lpstr>Concerns – Information Format</vt:lpstr>
      <vt:lpstr>Slide 11</vt:lpstr>
      <vt:lpstr>Recommendations for Providing Consumer Information</vt:lpstr>
      <vt:lpstr>Concerns – Rating System</vt:lpstr>
      <vt:lpstr>Slide 14</vt:lpstr>
      <vt:lpstr>Concerns - Research Plan</vt:lpstr>
      <vt:lpstr>Initial Recommendations – Research Plan</vt:lpstr>
      <vt:lpstr>Initial Recommendations – Research Plan</vt:lpstr>
      <vt:lpstr>Concerns – Process</vt:lpstr>
      <vt:lpstr>Slide 19</vt:lpstr>
      <vt:lpstr>Summary</vt:lpstr>
      <vt:lpstr>Summary (cont.)</vt:lpstr>
      <vt:lpstr>Summary (cont.)</vt:lpstr>
      <vt:lpstr>Summary (cont.)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NHTSA Public Meeting  Tire Fuel Efficiency  Consumer Information Research  March 26, 2010</dc:title>
  <dc:creator>Rienzi, Ellen</dc:creator>
  <cp:lastModifiedBy>walter.culbreath</cp:lastModifiedBy>
  <cp:revision>150</cp:revision>
  <dcterms:created xsi:type="dcterms:W3CDTF">2009-03-24T03:39:10Z</dcterms:created>
  <dcterms:modified xsi:type="dcterms:W3CDTF">2011-10-03T23:55:11Z</dcterms:modified>
</cp:coreProperties>
</file>