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6"/>
  </p:notesMasterIdLst>
  <p:handoutMasterIdLst>
    <p:handoutMasterId r:id="rId57"/>
  </p:handoutMasterIdLst>
  <p:sldIdLst>
    <p:sldId id="313" r:id="rId2"/>
    <p:sldId id="295" r:id="rId3"/>
    <p:sldId id="292" r:id="rId4"/>
    <p:sldId id="293" r:id="rId5"/>
    <p:sldId id="294" r:id="rId6"/>
    <p:sldId id="296" r:id="rId7"/>
    <p:sldId id="297" r:id="rId8"/>
    <p:sldId id="300" r:id="rId9"/>
    <p:sldId id="299" r:id="rId10"/>
    <p:sldId id="301" r:id="rId11"/>
    <p:sldId id="256" r:id="rId12"/>
    <p:sldId id="257" r:id="rId13"/>
    <p:sldId id="281" r:id="rId14"/>
    <p:sldId id="282" r:id="rId15"/>
    <p:sldId id="283" r:id="rId16"/>
    <p:sldId id="258" r:id="rId17"/>
    <p:sldId id="259" r:id="rId18"/>
    <p:sldId id="260" r:id="rId19"/>
    <p:sldId id="261" r:id="rId20"/>
    <p:sldId id="262" r:id="rId21"/>
    <p:sldId id="263" r:id="rId22"/>
    <p:sldId id="284" r:id="rId23"/>
    <p:sldId id="309" r:id="rId24"/>
    <p:sldId id="310" r:id="rId25"/>
    <p:sldId id="264" r:id="rId26"/>
    <p:sldId id="286" r:id="rId27"/>
    <p:sldId id="285" r:id="rId28"/>
    <p:sldId id="265" r:id="rId29"/>
    <p:sldId id="266" r:id="rId30"/>
    <p:sldId id="267" r:id="rId31"/>
    <p:sldId id="268" r:id="rId32"/>
    <p:sldId id="270" r:id="rId33"/>
    <p:sldId id="278" r:id="rId34"/>
    <p:sldId id="311" r:id="rId35"/>
    <p:sldId id="312" r:id="rId36"/>
    <p:sldId id="289" r:id="rId37"/>
    <p:sldId id="287" r:id="rId38"/>
    <p:sldId id="288" r:id="rId39"/>
    <p:sldId id="271" r:id="rId40"/>
    <p:sldId id="272" r:id="rId41"/>
    <p:sldId id="273" r:id="rId42"/>
    <p:sldId id="274" r:id="rId43"/>
    <p:sldId id="290" r:id="rId44"/>
    <p:sldId id="275" r:id="rId45"/>
    <p:sldId id="276" r:id="rId46"/>
    <p:sldId id="291" r:id="rId47"/>
    <p:sldId id="277" r:id="rId48"/>
    <p:sldId id="302" r:id="rId49"/>
    <p:sldId id="303" r:id="rId50"/>
    <p:sldId id="304" r:id="rId51"/>
    <p:sldId id="305" r:id="rId52"/>
    <p:sldId id="306" r:id="rId53"/>
    <p:sldId id="307" r:id="rId54"/>
    <p:sldId id="308" r:id="rId55"/>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370" y="-14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6347" y="0"/>
            <a:ext cx="4028440" cy="350520"/>
          </a:xfrm>
          <a:prstGeom prst="rect">
            <a:avLst/>
          </a:prstGeom>
        </p:spPr>
        <p:txBody>
          <a:bodyPr vert="horz" lIns="93177" tIns="46589" rIns="93177" bIns="46589" rtlCol="0"/>
          <a:lstStyle>
            <a:lvl1pPr algn="r">
              <a:defRPr sz="1200"/>
            </a:lvl1pPr>
          </a:lstStyle>
          <a:p>
            <a:fld id="{F3B0B241-EA7B-4B41-A130-C25B052FF479}" type="datetimeFigureOut">
              <a:rPr lang="en-US" smtClean="0"/>
              <a:t>2/7/2013</a:t>
            </a:fld>
            <a:endParaRPr lang="en-US"/>
          </a:p>
        </p:txBody>
      </p:sp>
      <p:sp>
        <p:nvSpPr>
          <p:cNvPr id="4" name="Footer Placeholder 3"/>
          <p:cNvSpPr>
            <a:spLocks noGrp="1"/>
          </p:cNvSpPr>
          <p:nvPr>
            <p:ph type="ftr" sz="quarter" idx="2"/>
          </p:nvPr>
        </p:nvSpPr>
        <p:spPr>
          <a:xfrm>
            <a:off x="0" y="6658258"/>
            <a:ext cx="4028440" cy="3505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6347" y="6658258"/>
            <a:ext cx="4028440" cy="350520"/>
          </a:xfrm>
          <a:prstGeom prst="rect">
            <a:avLst/>
          </a:prstGeom>
        </p:spPr>
        <p:txBody>
          <a:bodyPr vert="horz" lIns="93177" tIns="46589" rIns="93177" bIns="46589" rtlCol="0" anchor="b"/>
          <a:lstStyle>
            <a:lvl1pPr algn="r">
              <a:defRPr sz="1200"/>
            </a:lvl1pPr>
          </a:lstStyle>
          <a:p>
            <a:fld id="{7388D098-6A1E-4D18-97EF-FE8C10A908DA}" type="slidenum">
              <a:rPr lang="en-US" smtClean="0"/>
              <a:t>‹#›</a:t>
            </a:fld>
            <a:endParaRPr lang="en-US"/>
          </a:p>
        </p:txBody>
      </p:sp>
    </p:spTree>
    <p:extLst>
      <p:ext uri="{BB962C8B-B14F-4D97-AF65-F5344CB8AC3E}">
        <p14:creationId xmlns:p14="http://schemas.microsoft.com/office/powerpoint/2010/main" val="35635756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92910156-3B00-4C8D-9906-D513DA19134F}" type="datetimeFigureOut">
              <a:rPr lang="en-US" smtClean="0"/>
              <a:t>2/7/2013</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4D78C5D6-E9EE-4F38-A3A2-586FA19BCC77}" type="slidenum">
              <a:rPr lang="en-US" smtClean="0"/>
              <a:t>‹#›</a:t>
            </a:fld>
            <a:endParaRPr lang="en-US"/>
          </a:p>
        </p:txBody>
      </p:sp>
    </p:spTree>
    <p:extLst>
      <p:ext uri="{BB962C8B-B14F-4D97-AF65-F5344CB8AC3E}">
        <p14:creationId xmlns:p14="http://schemas.microsoft.com/office/powerpoint/2010/main" val="228293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78C5D6-E9EE-4F38-A3A2-586FA19BCC77}" type="slidenum">
              <a:rPr lang="en-US" smtClean="0"/>
              <a:t>10</a:t>
            </a:fld>
            <a:endParaRPr lang="en-US"/>
          </a:p>
        </p:txBody>
      </p:sp>
    </p:spTree>
    <p:extLst>
      <p:ext uri="{BB962C8B-B14F-4D97-AF65-F5344CB8AC3E}">
        <p14:creationId xmlns:p14="http://schemas.microsoft.com/office/powerpoint/2010/main" val="3381605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95C4FB-3C3E-4C48-B51B-C08030B88AC8}" type="datetime1">
              <a:rPr lang="en-US" smtClean="0"/>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1280692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0A0D16-BB53-4E21-B67F-4244830DFBB1}" type="datetime1">
              <a:rPr lang="en-US" smtClean="0"/>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1993132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ECF1B5-07B5-4246-B4F2-FD190E500F70}" type="datetime1">
              <a:rPr lang="en-US" smtClean="0"/>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3103207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79FCB-DDDA-4C0B-87C4-2368527B9890}" type="datetime1">
              <a:rPr lang="en-US" smtClean="0"/>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1981178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CE8184-4731-4446-B9D6-605CA0E782EE}" type="datetime1">
              <a:rPr lang="en-US" smtClean="0"/>
              <a:t>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4020591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1C78FE-5689-4609-9412-85A9C8AC7EB8}" type="datetime1">
              <a:rPr lang="en-US" smtClean="0"/>
              <a:t>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459712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C07E96-C742-4C36-8694-EB24EFFB003D}" type="datetime1">
              <a:rPr lang="en-US" smtClean="0"/>
              <a:t>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2260801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B3EDA3-B0D5-4846-B19D-DFBBAAB97784}" type="datetime1">
              <a:rPr lang="en-US" smtClean="0"/>
              <a:t>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250545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C7170-FE1C-42E1-BD7C-7817408B2394}" type="datetime1">
              <a:rPr lang="en-US" smtClean="0"/>
              <a:t>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3146673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636231-F539-4B60-84FC-3B405FAFC2FF}" type="datetime1">
              <a:rPr lang="en-US" smtClean="0"/>
              <a:t>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896561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283B4C-D91A-4E3E-8630-8ABA6AC0EB7D}" type="datetime1">
              <a:rPr lang="en-US" smtClean="0"/>
              <a:t>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F973C4-34DE-498A-B210-A601514C2BA5}" type="slidenum">
              <a:rPr lang="en-US" smtClean="0"/>
              <a:t>‹#›</a:t>
            </a:fld>
            <a:endParaRPr lang="en-US"/>
          </a:p>
        </p:txBody>
      </p:sp>
    </p:spTree>
    <p:extLst>
      <p:ext uri="{BB962C8B-B14F-4D97-AF65-F5344CB8AC3E}">
        <p14:creationId xmlns:p14="http://schemas.microsoft.com/office/powerpoint/2010/main" val="289560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F99F9B-6C2F-43B7-B5F6-07E52D8CFE84}" type="datetime1">
              <a:rPr lang="en-US" smtClean="0"/>
              <a:t>2/7/2013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973C4-34DE-498A-B210-A601514C2BA5}" type="slidenum">
              <a:rPr lang="en-US" smtClean="0"/>
              <a:t>‹#›</a:t>
            </a:fld>
            <a:endParaRPr lang="en-US"/>
          </a:p>
        </p:txBody>
      </p:sp>
    </p:spTree>
    <p:extLst>
      <p:ext uri="{BB962C8B-B14F-4D97-AF65-F5344CB8AC3E}">
        <p14:creationId xmlns:p14="http://schemas.microsoft.com/office/powerpoint/2010/main" val="3431845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imgres?um=1&amp;hl=en&amp;safe=active&amp;sa=N&amp;tbo=d&amp;rls=com.microsoft:en-us:IE-SearchBox&amp;authuser=0&amp;biw=1243&amp;bih=816&amp;tbm=isch&amp;tbnid=U_jg32MFXsqP6M:&amp;imgrefurl=http://motorsportsnewswire.wordpress.com/2012/06/14/cdc-study-finds-universal-motorcycle-helmet-laws-increase-helmet-use-save-money-0614121/cdc-logo/&amp;docid=Fmuu_ekqXLYMCM&amp;imgurl=http://motorsportsnewswire.files.wordpress.com/2012/06/cdc-logo.jpg&amp;w=1063&amp;h=780&amp;ei=6PrFUKvKHYLS9QSw4oH4Aw&amp;zoom=1&amp;iact=hc&amp;vpx=197&amp;vpy=122&amp;dur=577&amp;hovh=192&amp;hovw=262&amp;tx=189&amp;ty=72&amp;sig=113740867976680604684&amp;page=1&amp;tbnh=132&amp;tbnw=180&amp;start=0&amp;ndsp=31&amp;ved=1t:429,r:1,s:0,i:89"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lstStyle/>
          <a:p>
            <a:r>
              <a:rPr lang="en-US" dirty="0" smtClean="0"/>
              <a:t>Appendix B2. </a:t>
            </a:r>
            <a:br>
              <a:rPr lang="en-US" dirty="0" smtClean="0"/>
            </a:br>
            <a:r>
              <a:rPr lang="en-US" dirty="0" smtClean="0"/>
              <a:t>Interview Cards</a:t>
            </a:r>
            <a:endParaRPr lang="en-US" dirty="0"/>
          </a:p>
        </p:txBody>
      </p:sp>
      <p:sp>
        <p:nvSpPr>
          <p:cNvPr id="4" name="Subtitle 3"/>
          <p:cNvSpPr>
            <a:spLocks noGrp="1"/>
          </p:cNvSpPr>
          <p:nvPr>
            <p:ph type="subTitle" idx="1"/>
          </p:nvPr>
        </p:nvSpPr>
        <p:spPr/>
        <p:txBody>
          <a:bodyPr>
            <a:normAutofit fontScale="92500" lnSpcReduction="10000"/>
          </a:bodyPr>
          <a:lstStyle/>
          <a:p>
            <a:r>
              <a:rPr lang="en-US" dirty="0" smtClean="0"/>
              <a:t>This set of cards is to be used during the interview with airport passengers. It will allow passengers to have the questions in front of them as they are answering.</a:t>
            </a:r>
            <a:endParaRPr lang="en-US" dirty="0"/>
          </a:p>
        </p:txBody>
      </p:sp>
    </p:spTree>
    <p:extLst>
      <p:ext uri="{BB962C8B-B14F-4D97-AF65-F5344CB8AC3E}">
        <p14:creationId xmlns:p14="http://schemas.microsoft.com/office/powerpoint/2010/main" val="3360510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lstStyle/>
          <a:p>
            <a:pPr marL="0" indent="0" algn="ctr">
              <a:lnSpc>
                <a:spcPct val="150000"/>
              </a:lnSpc>
              <a:buNone/>
            </a:pPr>
            <a:r>
              <a:rPr lang="en-US" dirty="0" smtClean="0"/>
              <a:t>You just told me that you walked, rather than rode the train, to get here. Now I would like to ask you why you chose to walk. For each sentence, is it a reason why you chose to walk today?</a:t>
            </a:r>
            <a:endParaRPr lang="en-US" dirty="0"/>
          </a:p>
        </p:txBody>
      </p:sp>
      <p:sp>
        <p:nvSpPr>
          <p:cNvPr id="4"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10</a:t>
            </a:fld>
            <a:endParaRPr lang="en-US" dirty="0"/>
          </a:p>
        </p:txBody>
      </p:sp>
      <p:sp>
        <p:nvSpPr>
          <p:cNvPr id="6" name="Footer Placeholder 5"/>
          <p:cNvSpPr>
            <a:spLocks noGrp="1"/>
          </p:cNvSpPr>
          <p:nvPr>
            <p:ph type="ftr" sz="quarter" idx="11"/>
          </p:nvPr>
        </p:nvSpPr>
        <p:spPr/>
        <p:txBody>
          <a:bodyPr/>
          <a:lstStyle/>
          <a:p>
            <a:r>
              <a:rPr lang="en-US" dirty="0">
                <a:solidFill>
                  <a:schemeClr val="tx1"/>
                </a:solidFill>
              </a:rPr>
              <a:t>Planes, Trains, and Auto-Mobility Interview </a:t>
            </a:r>
          </a:p>
          <a:p>
            <a:endParaRPr lang="en-US" dirty="0"/>
          </a:p>
        </p:txBody>
      </p:sp>
    </p:spTree>
    <p:extLst>
      <p:ext uri="{BB962C8B-B14F-4D97-AF65-F5344CB8AC3E}">
        <p14:creationId xmlns:p14="http://schemas.microsoft.com/office/powerpoint/2010/main" val="3202970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2971800"/>
          </a:xfrm>
        </p:spPr>
        <p:txBody>
          <a:bodyPr>
            <a:normAutofit/>
          </a:bodyPr>
          <a:lstStyle/>
          <a:p>
            <a:r>
              <a:rPr lang="en-US" b="1" dirty="0" smtClean="0"/>
              <a:t>Walking is quicker.</a:t>
            </a:r>
            <a:br>
              <a:rPr lang="en-US" b="1" dirty="0" smtClean="0"/>
            </a:br>
            <a:r>
              <a:rPr lang="en-US" dirty="0" smtClean="0"/>
              <a:t/>
            </a:r>
            <a:br>
              <a:rPr lang="en-US" dirty="0" smtClean="0"/>
            </a:br>
            <a:r>
              <a:rPr lang="en-US" dirty="0" smtClean="0"/>
              <a:t>Is this a reason why you </a:t>
            </a:r>
            <a:br>
              <a:rPr lang="en-US" dirty="0" smtClean="0"/>
            </a:br>
            <a:r>
              <a:rPr lang="en-US" dirty="0" smtClean="0"/>
              <a:t>chose to walk today?</a:t>
            </a:r>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1307693784"/>
              </p:ext>
            </p:extLst>
          </p:nvPr>
        </p:nvGraphicFramePr>
        <p:xfrm>
          <a:off x="1600200" y="44958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7"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11</a:t>
            </a:fld>
            <a:endParaRPr lang="en-US" dirty="0"/>
          </a:p>
        </p:txBody>
      </p:sp>
      <p:sp>
        <p:nvSpPr>
          <p:cNvPr id="8" name="Rectangle 7"/>
          <p:cNvSpPr/>
          <p:nvPr/>
        </p:nvSpPr>
        <p:spPr>
          <a:xfrm>
            <a:off x="32004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0935680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124200"/>
          </a:xfrm>
        </p:spPr>
        <p:txBody>
          <a:bodyPr>
            <a:normAutofit/>
          </a:bodyPr>
          <a:lstStyle/>
          <a:p>
            <a:r>
              <a:rPr lang="en-US" b="1" dirty="0" smtClean="0"/>
              <a:t>Walking is good for my health.</a:t>
            </a:r>
            <a:br>
              <a:rPr lang="en-US" b="1" dirty="0" smtClean="0"/>
            </a:br>
            <a:r>
              <a:rPr lang="en-US" b="1" dirty="0"/>
              <a:t/>
            </a:r>
            <a:br>
              <a:rPr lang="en-US" b="1" dirty="0"/>
            </a:br>
            <a:r>
              <a:rPr lang="en-US" dirty="0"/>
              <a:t>Is this a reason why you </a:t>
            </a:r>
            <a:br>
              <a:rPr lang="en-US" dirty="0"/>
            </a:br>
            <a:r>
              <a:rPr lang="en-US" dirty="0"/>
              <a:t>chose to walk today?</a:t>
            </a:r>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2538822573"/>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12</a:t>
            </a:fld>
            <a:endParaRPr lang="en-US" dirty="0"/>
          </a:p>
        </p:txBody>
      </p:sp>
      <p:sp>
        <p:nvSpPr>
          <p:cNvPr id="3" name="Rectangle 2"/>
          <p:cNvSpPr/>
          <p:nvPr/>
        </p:nvSpPr>
        <p:spPr>
          <a:xfrm>
            <a:off x="32004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716042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05200"/>
          </a:xfrm>
        </p:spPr>
        <p:txBody>
          <a:bodyPr>
            <a:normAutofit/>
          </a:bodyPr>
          <a:lstStyle/>
          <a:p>
            <a:r>
              <a:rPr lang="en-US" b="1" dirty="0" smtClean="0"/>
              <a:t>Walking helps me get exercise.</a:t>
            </a:r>
            <a:r>
              <a:rPr lang="en-US" dirty="0" smtClean="0"/>
              <a:t/>
            </a:r>
            <a:br>
              <a:rPr lang="en-US" dirty="0" smtClean="0"/>
            </a:br>
            <a:r>
              <a:rPr lang="en-US" dirty="0"/>
              <a:t/>
            </a:r>
            <a:br>
              <a:rPr lang="en-US" dirty="0"/>
            </a:br>
            <a:r>
              <a:rPr lang="en-US" dirty="0"/>
              <a:t>Is this a reason why you </a:t>
            </a:r>
            <a:br>
              <a:rPr lang="en-US" dirty="0"/>
            </a:br>
            <a:r>
              <a:rPr lang="en-US" dirty="0"/>
              <a:t>chose to walk today?</a:t>
            </a:r>
          </a:p>
        </p:txBody>
      </p:sp>
      <p:graphicFrame>
        <p:nvGraphicFramePr>
          <p:cNvPr id="4" name="Table 3"/>
          <p:cNvGraphicFramePr>
            <a:graphicFrameLocks noGrp="1"/>
          </p:cNvGraphicFramePr>
          <p:nvPr>
            <p:extLst>
              <p:ext uri="{D42A27DB-BD31-4B8C-83A1-F6EECF244321}">
                <p14:modId xmlns:p14="http://schemas.microsoft.com/office/powerpoint/2010/main" val="3712113517"/>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13</a:t>
            </a:fld>
            <a:endParaRPr lang="en-US" dirty="0"/>
          </a:p>
        </p:txBody>
      </p:sp>
      <p:sp>
        <p:nvSpPr>
          <p:cNvPr id="3" name="Rectangle 2"/>
          <p:cNvSpPr/>
          <p:nvPr/>
        </p:nvSpPr>
        <p:spPr>
          <a:xfrm>
            <a:off x="3276600" y="6374199"/>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4952653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124200"/>
          </a:xfrm>
        </p:spPr>
        <p:txBody>
          <a:bodyPr>
            <a:normAutofit fontScale="90000"/>
          </a:bodyPr>
          <a:lstStyle/>
          <a:p>
            <a:r>
              <a:rPr lang="en-US" b="1" dirty="0" smtClean="0"/>
              <a:t>Walking helps me maintain weight.</a:t>
            </a:r>
            <a:br>
              <a:rPr lang="en-US" b="1" dirty="0" smtClean="0"/>
            </a:br>
            <a:r>
              <a:rPr lang="en-US" dirty="0"/>
              <a:t/>
            </a:r>
            <a:br>
              <a:rPr lang="en-US" dirty="0"/>
            </a:br>
            <a:r>
              <a:rPr lang="en-US" dirty="0"/>
              <a:t>Is this a reason why you </a:t>
            </a:r>
            <a:br>
              <a:rPr lang="en-US" dirty="0"/>
            </a:br>
            <a:r>
              <a:rPr lang="en-US" dirty="0"/>
              <a:t>chose to walk today?</a:t>
            </a:r>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2046302315"/>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14</a:t>
            </a:fld>
            <a:endParaRPr lang="en-US" dirty="0"/>
          </a:p>
        </p:txBody>
      </p:sp>
      <p:sp>
        <p:nvSpPr>
          <p:cNvPr id="3" name="Rectangle 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2596480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3276600"/>
          </a:xfrm>
        </p:spPr>
        <p:txBody>
          <a:bodyPr>
            <a:normAutofit fontScale="90000"/>
          </a:bodyPr>
          <a:lstStyle/>
          <a:p>
            <a:r>
              <a:rPr lang="en-US" b="1" dirty="0" smtClean="0"/>
              <a:t>Walking burns calories.</a:t>
            </a:r>
            <a:r>
              <a:rPr lang="en-US" dirty="0"/>
              <a:t/>
            </a:r>
            <a:br>
              <a:rPr lang="en-US" dirty="0"/>
            </a:br>
            <a:r>
              <a:rPr lang="en-US" dirty="0"/>
              <a:t/>
            </a:r>
            <a:br>
              <a:rPr lang="en-US" dirty="0"/>
            </a:br>
            <a:r>
              <a:rPr lang="en-US" dirty="0"/>
              <a:t>Is this a reason why you </a:t>
            </a:r>
            <a:br>
              <a:rPr lang="en-US" dirty="0"/>
            </a:br>
            <a:r>
              <a:rPr lang="en-US" dirty="0"/>
              <a:t>chose to walk today?</a:t>
            </a:r>
            <a:r>
              <a:rPr lang="en-US" dirty="0" smtClean="0"/>
              <a:t/>
            </a:r>
            <a:br>
              <a:rPr lang="en-US" dirty="0" smtClean="0"/>
            </a:b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981487228"/>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15</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10399030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048000"/>
          </a:xfrm>
        </p:spPr>
        <p:txBody>
          <a:bodyPr>
            <a:normAutofit fontScale="90000"/>
          </a:bodyPr>
          <a:lstStyle/>
          <a:p>
            <a:r>
              <a:rPr lang="en-US" b="1" dirty="0" smtClean="0"/>
              <a:t>Walking allows me to view the art along the walkway.</a:t>
            </a:r>
            <a:r>
              <a:rPr lang="en-US" dirty="0" smtClean="0"/>
              <a:t/>
            </a:r>
            <a:br>
              <a:rPr lang="en-US" dirty="0" smtClean="0"/>
            </a:br>
            <a:r>
              <a:rPr lang="en-US" dirty="0"/>
              <a:t/>
            </a:r>
            <a:br>
              <a:rPr lang="en-US" dirty="0"/>
            </a:br>
            <a:r>
              <a:rPr lang="en-US" dirty="0"/>
              <a:t>Is this a reason why you </a:t>
            </a:r>
            <a:br>
              <a:rPr lang="en-US" dirty="0"/>
            </a:br>
            <a:r>
              <a:rPr lang="en-US" dirty="0"/>
              <a:t>chose to walk today?</a:t>
            </a:r>
          </a:p>
        </p:txBody>
      </p:sp>
      <p:graphicFrame>
        <p:nvGraphicFramePr>
          <p:cNvPr id="4" name="Table 3"/>
          <p:cNvGraphicFramePr>
            <a:graphicFrameLocks noGrp="1"/>
          </p:cNvGraphicFramePr>
          <p:nvPr>
            <p:extLst>
              <p:ext uri="{D42A27DB-BD31-4B8C-83A1-F6EECF244321}">
                <p14:modId xmlns:p14="http://schemas.microsoft.com/office/powerpoint/2010/main" val="2473392459"/>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16</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3399011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352800"/>
          </a:xfrm>
        </p:spPr>
        <p:txBody>
          <a:bodyPr>
            <a:normAutofit fontScale="90000"/>
          </a:bodyPr>
          <a:lstStyle/>
          <a:p>
            <a:r>
              <a:rPr lang="en-US" b="1" dirty="0" smtClean="0"/>
              <a:t>Walking allows me to avoid the wait/crowd for the train.</a:t>
            </a:r>
            <a:r>
              <a:rPr lang="en-US" dirty="0" smtClean="0"/>
              <a:t/>
            </a:r>
            <a:br>
              <a:rPr lang="en-US" dirty="0" smtClean="0"/>
            </a:br>
            <a:r>
              <a:rPr lang="en-US" dirty="0"/>
              <a:t/>
            </a:r>
            <a:br>
              <a:rPr lang="en-US" dirty="0"/>
            </a:br>
            <a:r>
              <a:rPr lang="en-US" dirty="0"/>
              <a:t>Is this a reason why you </a:t>
            </a:r>
            <a:br>
              <a:rPr lang="en-US" dirty="0"/>
            </a:br>
            <a:r>
              <a:rPr lang="en-US" dirty="0"/>
              <a:t>chose to walk today?</a:t>
            </a:r>
          </a:p>
        </p:txBody>
      </p:sp>
      <p:graphicFrame>
        <p:nvGraphicFramePr>
          <p:cNvPr id="4" name="Table 3"/>
          <p:cNvGraphicFramePr>
            <a:graphicFrameLocks noGrp="1"/>
          </p:cNvGraphicFramePr>
          <p:nvPr>
            <p:extLst>
              <p:ext uri="{D42A27DB-BD31-4B8C-83A1-F6EECF244321}">
                <p14:modId xmlns:p14="http://schemas.microsoft.com/office/powerpoint/2010/main" val="1620184538"/>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7" name="Slide Number Placeholder 3"/>
          <p:cNvSpPr txBox="1">
            <a:spLocks/>
          </p:cNvSpPr>
          <p:nvPr/>
        </p:nvSpPr>
        <p:spPr>
          <a:xfrm>
            <a:off x="5562600" y="6400800"/>
            <a:ext cx="3124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F973C4-34DE-498A-B210-A601514C2BA5}" type="slidenum">
              <a:rPr lang="en-US" smtClean="0"/>
              <a:pPr/>
              <a:t>17</a:t>
            </a:fld>
            <a:endParaRPr lang="en-US" dirty="0"/>
          </a:p>
        </p:txBody>
      </p:sp>
      <p:sp>
        <p:nvSpPr>
          <p:cNvPr id="8" name="Rectangle 7"/>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675026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352800"/>
          </a:xfrm>
        </p:spPr>
        <p:txBody>
          <a:bodyPr>
            <a:normAutofit/>
          </a:bodyPr>
          <a:lstStyle/>
          <a:p>
            <a:r>
              <a:rPr lang="en-US" b="1" dirty="0" smtClean="0"/>
              <a:t>I had extra time.</a:t>
            </a:r>
            <a:r>
              <a:rPr lang="en-US" dirty="0" smtClean="0"/>
              <a:t/>
            </a:r>
            <a:br>
              <a:rPr lang="en-US" dirty="0" smtClean="0"/>
            </a:br>
            <a:r>
              <a:rPr lang="en-US" dirty="0"/>
              <a:t/>
            </a:r>
            <a:br>
              <a:rPr lang="en-US" dirty="0"/>
            </a:br>
            <a:r>
              <a:rPr lang="en-US" dirty="0"/>
              <a:t>Is this a reason why you </a:t>
            </a:r>
            <a:br>
              <a:rPr lang="en-US" dirty="0"/>
            </a:br>
            <a:r>
              <a:rPr lang="en-US" dirty="0"/>
              <a:t>chose to walk today?</a:t>
            </a:r>
          </a:p>
        </p:txBody>
      </p:sp>
      <p:graphicFrame>
        <p:nvGraphicFramePr>
          <p:cNvPr id="4" name="Table 3"/>
          <p:cNvGraphicFramePr>
            <a:graphicFrameLocks noGrp="1"/>
          </p:cNvGraphicFramePr>
          <p:nvPr>
            <p:extLst>
              <p:ext uri="{D42A27DB-BD31-4B8C-83A1-F6EECF244321}">
                <p14:modId xmlns:p14="http://schemas.microsoft.com/office/powerpoint/2010/main" val="3752386914"/>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400800"/>
            <a:ext cx="3124200" cy="365125"/>
          </a:xfrm>
        </p:spPr>
        <p:txBody>
          <a:bodyPr/>
          <a:lstStyle/>
          <a:p>
            <a:fld id="{4CF973C4-34DE-498A-B210-A601514C2BA5}" type="slidenum">
              <a:rPr lang="en-US" smtClean="0"/>
              <a:t>18</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564790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2971800"/>
          </a:xfrm>
        </p:spPr>
        <p:txBody>
          <a:bodyPr>
            <a:normAutofit/>
          </a:bodyPr>
          <a:lstStyle/>
          <a:p>
            <a:r>
              <a:rPr lang="en-US" b="1" dirty="0" smtClean="0"/>
              <a:t>Walking reduces my stress.</a:t>
            </a:r>
            <a:r>
              <a:rPr lang="en-US" dirty="0" smtClean="0"/>
              <a:t/>
            </a:r>
            <a:br>
              <a:rPr lang="en-US" dirty="0" smtClean="0"/>
            </a:br>
            <a:r>
              <a:rPr lang="en-US" dirty="0"/>
              <a:t/>
            </a:r>
            <a:br>
              <a:rPr lang="en-US" dirty="0"/>
            </a:br>
            <a:r>
              <a:rPr lang="en-US" dirty="0"/>
              <a:t>Is this a reason why you </a:t>
            </a:r>
            <a:br>
              <a:rPr lang="en-US" dirty="0"/>
            </a:br>
            <a:r>
              <a:rPr lang="en-US" dirty="0"/>
              <a:t>chose to walk today?</a:t>
            </a:r>
          </a:p>
        </p:txBody>
      </p:sp>
      <p:graphicFrame>
        <p:nvGraphicFramePr>
          <p:cNvPr id="4" name="Table 3"/>
          <p:cNvGraphicFramePr>
            <a:graphicFrameLocks noGrp="1"/>
          </p:cNvGraphicFramePr>
          <p:nvPr>
            <p:extLst>
              <p:ext uri="{D42A27DB-BD31-4B8C-83A1-F6EECF244321}">
                <p14:modId xmlns:p14="http://schemas.microsoft.com/office/powerpoint/2010/main" val="567393504"/>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19</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3855899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3429000"/>
          </a:xfrm>
        </p:spPr>
        <p:txBody>
          <a:bodyPr>
            <a:noAutofit/>
          </a:bodyPr>
          <a:lstStyle/>
          <a:p>
            <a:r>
              <a:rPr lang="en-US" sz="3600" b="1" dirty="0" smtClean="0"/>
              <a:t>Planes, Trains, and Auto-Mobility: An Innovative Approach to Increase Walking in the Atlanta Hartsfield-</a:t>
            </a:r>
            <a:r>
              <a:rPr lang="en-US" sz="3600" b="1" dirty="0"/>
              <a:t>J</a:t>
            </a:r>
            <a:r>
              <a:rPr lang="en-US" sz="3600" b="1" dirty="0" smtClean="0"/>
              <a:t>ackson Airport</a:t>
            </a:r>
            <a:br>
              <a:rPr lang="en-US" sz="3600" b="1" dirty="0" smtClean="0"/>
            </a:br>
            <a:r>
              <a:rPr lang="en-US" sz="3600" b="1" dirty="0" smtClean="0"/>
              <a:t/>
            </a:r>
            <a:br>
              <a:rPr lang="en-US" sz="3600" b="1" dirty="0" smtClean="0"/>
            </a:br>
            <a:r>
              <a:rPr lang="en-US" sz="3200" b="1" dirty="0" smtClean="0"/>
              <a:t>Interview Cards</a:t>
            </a:r>
            <a:endParaRPr lang="en-US" sz="3200" b="1" dirty="0"/>
          </a:p>
        </p:txBody>
      </p:sp>
      <p:sp>
        <p:nvSpPr>
          <p:cNvPr id="3" name="Content Placeholder 2"/>
          <p:cNvSpPr>
            <a:spLocks noGrp="1"/>
          </p:cNvSpPr>
          <p:nvPr>
            <p:ph idx="1"/>
          </p:nvPr>
        </p:nvSpPr>
        <p:spPr>
          <a:xfrm>
            <a:off x="457200" y="4800600"/>
            <a:ext cx="8229600" cy="1630363"/>
          </a:xfrm>
        </p:spPr>
        <p:txBody>
          <a:bodyPr>
            <a:normAutofit/>
          </a:bodyPr>
          <a:lstStyle/>
          <a:p>
            <a:pPr marL="0" indent="0">
              <a:buNone/>
            </a:pPr>
            <a:r>
              <a:rPr lang="en-US" sz="1400" dirty="0" smtClean="0"/>
              <a:t>Public reporting burden of this collection of information is  estimated to average 10 minutes per response, including the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this burden to CDC/ATSDR Information Collection Review Office, 1600 Clifton Road NE, MS D-74, Atlanta, Georgia 30333; ATTN: PRA (0920-0572).</a:t>
            </a:r>
            <a:endParaRPr lang="en-US" sz="1400" dirty="0"/>
          </a:p>
        </p:txBody>
      </p:sp>
      <p:sp>
        <p:nvSpPr>
          <p:cNvPr id="4" name="Title 1"/>
          <p:cNvSpPr txBox="1">
            <a:spLocks/>
          </p:cNvSpPr>
          <p:nvPr/>
        </p:nvSpPr>
        <p:spPr>
          <a:xfrm>
            <a:off x="6324600" y="152400"/>
            <a:ext cx="2590800" cy="609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200" dirty="0" smtClean="0"/>
              <a:t>Form Approved</a:t>
            </a:r>
          </a:p>
          <a:p>
            <a:pPr algn="r"/>
            <a:r>
              <a:rPr lang="en-US" sz="1200" dirty="0" smtClean="0"/>
              <a:t>OMB No. 0920-0572</a:t>
            </a:r>
          </a:p>
          <a:p>
            <a:pPr algn="r"/>
            <a:r>
              <a:rPr lang="en-US" sz="1200" dirty="0" smtClean="0"/>
              <a:t>Exp. Date 02/28/2012</a:t>
            </a:r>
            <a:endParaRPr lang="en-US" sz="1200" dirty="0"/>
          </a:p>
        </p:txBody>
      </p:sp>
      <p:sp>
        <p:nvSpPr>
          <p:cNvPr id="7" name="Footer Placeholder 6"/>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2324945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276600"/>
          </a:xfrm>
        </p:spPr>
        <p:txBody>
          <a:bodyPr>
            <a:normAutofit fontScale="90000"/>
          </a:bodyPr>
          <a:lstStyle/>
          <a:p>
            <a:r>
              <a:rPr lang="en-US" b="1" dirty="0" smtClean="0"/>
              <a:t>Walking lets my children run around before we board the plane.</a:t>
            </a:r>
            <a:r>
              <a:rPr lang="en-US" dirty="0" smtClean="0"/>
              <a:t/>
            </a:r>
            <a:br>
              <a:rPr lang="en-US" dirty="0" smtClean="0"/>
            </a:br>
            <a:r>
              <a:rPr lang="en-US" dirty="0"/>
              <a:t/>
            </a:r>
            <a:br>
              <a:rPr lang="en-US" dirty="0"/>
            </a:br>
            <a:r>
              <a:rPr lang="en-US" dirty="0"/>
              <a:t>Is this a reason why you </a:t>
            </a:r>
            <a:br>
              <a:rPr lang="en-US" dirty="0"/>
            </a:br>
            <a:r>
              <a:rPr lang="en-US" dirty="0"/>
              <a:t>chose to walk today?</a:t>
            </a:r>
          </a:p>
        </p:txBody>
      </p:sp>
      <p:graphicFrame>
        <p:nvGraphicFramePr>
          <p:cNvPr id="4" name="Table 3"/>
          <p:cNvGraphicFramePr>
            <a:graphicFrameLocks noGrp="1"/>
          </p:cNvGraphicFramePr>
          <p:nvPr>
            <p:extLst>
              <p:ext uri="{D42A27DB-BD31-4B8C-83A1-F6EECF244321}">
                <p14:modId xmlns:p14="http://schemas.microsoft.com/office/powerpoint/2010/main" val="1258357387"/>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20</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40264561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048000"/>
          </a:xfrm>
        </p:spPr>
        <p:txBody>
          <a:bodyPr>
            <a:normAutofit/>
          </a:bodyPr>
          <a:lstStyle/>
          <a:p>
            <a:r>
              <a:rPr lang="en-US" b="1" dirty="0" smtClean="0"/>
              <a:t>I like to walk.</a:t>
            </a:r>
            <a:r>
              <a:rPr lang="en-US" dirty="0" smtClean="0"/>
              <a:t/>
            </a:r>
            <a:br>
              <a:rPr lang="en-US" dirty="0" smtClean="0"/>
            </a:br>
            <a:r>
              <a:rPr lang="en-US" dirty="0"/>
              <a:t/>
            </a:r>
            <a:br>
              <a:rPr lang="en-US" dirty="0"/>
            </a:br>
            <a:r>
              <a:rPr lang="en-US" dirty="0"/>
              <a:t>Is this a reason why you </a:t>
            </a:r>
            <a:br>
              <a:rPr lang="en-US" dirty="0"/>
            </a:br>
            <a:r>
              <a:rPr lang="en-US" dirty="0"/>
              <a:t>chose to walk today?</a:t>
            </a:r>
          </a:p>
        </p:txBody>
      </p:sp>
      <p:graphicFrame>
        <p:nvGraphicFramePr>
          <p:cNvPr id="4" name="Table 3"/>
          <p:cNvGraphicFramePr>
            <a:graphicFrameLocks noGrp="1"/>
          </p:cNvGraphicFramePr>
          <p:nvPr>
            <p:extLst>
              <p:ext uri="{D42A27DB-BD31-4B8C-83A1-F6EECF244321}">
                <p14:modId xmlns:p14="http://schemas.microsoft.com/office/powerpoint/2010/main" val="3088241955"/>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21</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7134172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429000"/>
          </a:xfrm>
        </p:spPr>
        <p:txBody>
          <a:bodyPr>
            <a:normAutofit fontScale="90000"/>
          </a:bodyPr>
          <a:lstStyle/>
          <a:p>
            <a:r>
              <a:rPr lang="en-US" b="1" dirty="0" smtClean="0"/>
              <a:t>I am familiar with the </a:t>
            </a:r>
            <a:br>
              <a:rPr lang="en-US" b="1" dirty="0" smtClean="0"/>
            </a:br>
            <a:r>
              <a:rPr lang="en-US" b="1" dirty="0" smtClean="0"/>
              <a:t>layout of the airport.</a:t>
            </a:r>
            <a:r>
              <a:rPr lang="en-US" dirty="0" smtClean="0"/>
              <a:t/>
            </a:r>
            <a:br>
              <a:rPr lang="en-US" dirty="0" smtClean="0"/>
            </a:br>
            <a:r>
              <a:rPr lang="en-US" dirty="0"/>
              <a:t/>
            </a:r>
            <a:br>
              <a:rPr lang="en-US" dirty="0"/>
            </a:br>
            <a:r>
              <a:rPr lang="en-US" dirty="0"/>
              <a:t>Is this a reason why you </a:t>
            </a:r>
            <a:br>
              <a:rPr lang="en-US" dirty="0"/>
            </a:br>
            <a:r>
              <a:rPr lang="en-US" dirty="0"/>
              <a:t>chose to walk today?</a:t>
            </a:r>
          </a:p>
        </p:txBody>
      </p:sp>
      <p:graphicFrame>
        <p:nvGraphicFramePr>
          <p:cNvPr id="4" name="Table 3"/>
          <p:cNvGraphicFramePr>
            <a:graphicFrameLocks noGrp="1"/>
          </p:cNvGraphicFramePr>
          <p:nvPr>
            <p:extLst>
              <p:ext uri="{D42A27DB-BD31-4B8C-83A1-F6EECF244321}">
                <p14:modId xmlns:p14="http://schemas.microsoft.com/office/powerpoint/2010/main" val="3610546474"/>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22</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42819687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there any other reason you </a:t>
            </a:r>
            <a:br>
              <a:rPr lang="en-US" dirty="0" smtClean="0"/>
            </a:br>
            <a:r>
              <a:rPr lang="en-US" dirty="0" smtClean="0"/>
              <a:t>would like to tell us about?</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23</a:t>
            </a:fld>
            <a:endParaRPr lang="en-US"/>
          </a:p>
        </p:txBody>
      </p:sp>
      <p:sp>
        <p:nvSpPr>
          <p:cNvPr id="6" name="Footer Placeholder 5"/>
          <p:cNvSpPr>
            <a:spLocks noGrp="1"/>
          </p:cNvSpPr>
          <p:nvPr>
            <p:ph type="ftr" sz="quarter" idx="11"/>
          </p:nvPr>
        </p:nvSpPr>
        <p:spPr/>
        <p:txBody>
          <a:bodyPr/>
          <a:lstStyle/>
          <a:p>
            <a:endParaRPr lang="en-US"/>
          </a:p>
        </p:txBody>
      </p:sp>
      <p:sp>
        <p:nvSpPr>
          <p:cNvPr id="8" name="Rectangle 7"/>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1630359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lnSpc>
                <a:spcPct val="200000"/>
              </a:lnSpc>
              <a:buNone/>
            </a:pPr>
            <a:r>
              <a:rPr lang="en-US" dirty="0" smtClean="0"/>
              <a:t>You just told me that you rode the train on your way here. Now I would like to ask you why you chose to ride the train. For each sentence, is it a reason why you chose to ride the train today?</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24</a:t>
            </a:fld>
            <a:endParaRPr lang="en-US"/>
          </a:p>
        </p:txBody>
      </p:sp>
      <p:sp>
        <p:nvSpPr>
          <p:cNvPr id="6" name="Footer Placeholder 5"/>
          <p:cNvSpPr>
            <a:spLocks noGrp="1"/>
          </p:cNvSpPr>
          <p:nvPr>
            <p:ph type="ftr" sz="quarter" idx="11"/>
          </p:nvPr>
        </p:nvSpPr>
        <p:spPr/>
        <p:txBody>
          <a:bodyPr/>
          <a:lstStyle/>
          <a:p>
            <a:endParaRPr lang="en-US"/>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1248034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3048000"/>
          </a:xfrm>
        </p:spPr>
        <p:txBody>
          <a:bodyPr>
            <a:normAutofit fontScale="90000"/>
          </a:bodyPr>
          <a:lstStyle/>
          <a:p>
            <a:r>
              <a:rPr lang="en-US" b="1" dirty="0" smtClean="0"/>
              <a:t>Everyone else was </a:t>
            </a:r>
            <a:br>
              <a:rPr lang="en-US" b="1" dirty="0" smtClean="0"/>
            </a:br>
            <a:r>
              <a:rPr lang="en-US" b="1" dirty="0" smtClean="0"/>
              <a:t>riding the train.</a:t>
            </a:r>
            <a:r>
              <a:rPr lang="en-US" dirty="0" smtClean="0"/>
              <a:t/>
            </a:r>
            <a:br>
              <a:rPr lang="en-US" dirty="0" smtClean="0"/>
            </a:br>
            <a:r>
              <a:rPr lang="en-US" dirty="0"/>
              <a:t/>
            </a:r>
            <a:br>
              <a:rPr lang="en-US" dirty="0"/>
            </a:br>
            <a:r>
              <a:rPr lang="en-US" dirty="0" smtClean="0"/>
              <a:t>Is this a reason you chose </a:t>
            </a:r>
            <a:br>
              <a:rPr lang="en-US" dirty="0" smtClean="0"/>
            </a:br>
            <a:r>
              <a:rPr lang="en-US" dirty="0" smtClean="0"/>
              <a:t>to ride the train today?</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12156332"/>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25</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3803727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429000"/>
          </a:xfrm>
        </p:spPr>
        <p:txBody>
          <a:bodyPr>
            <a:normAutofit fontScale="90000"/>
          </a:bodyPr>
          <a:lstStyle/>
          <a:p>
            <a:r>
              <a:rPr lang="en-US" b="1" dirty="0" smtClean="0"/>
              <a:t>I did not know that </a:t>
            </a:r>
            <a:br>
              <a:rPr lang="en-US" b="1" dirty="0" smtClean="0"/>
            </a:br>
            <a:r>
              <a:rPr lang="en-US" b="1" dirty="0" smtClean="0"/>
              <a:t>walking was an option.</a:t>
            </a:r>
            <a:r>
              <a:rPr lang="en-US" dirty="0" smtClean="0"/>
              <a:t/>
            </a:r>
            <a:br>
              <a:rPr lang="en-US" dirty="0" smtClean="0"/>
            </a:br>
            <a:r>
              <a:rPr lang="en-US" dirty="0"/>
              <a:t/>
            </a:r>
            <a:br>
              <a:rPr lang="en-US" dirty="0"/>
            </a:br>
            <a:r>
              <a:rPr lang="en-US" dirty="0"/>
              <a:t>Is this a reason you chose </a:t>
            </a:r>
            <a:br>
              <a:rPr lang="en-US" dirty="0"/>
            </a:br>
            <a:r>
              <a:rPr lang="en-US" dirty="0"/>
              <a:t>to ride the train today?</a:t>
            </a:r>
          </a:p>
        </p:txBody>
      </p:sp>
      <p:graphicFrame>
        <p:nvGraphicFramePr>
          <p:cNvPr id="4" name="Table 3"/>
          <p:cNvGraphicFramePr>
            <a:graphicFrameLocks noGrp="1"/>
          </p:cNvGraphicFramePr>
          <p:nvPr>
            <p:extLst>
              <p:ext uri="{D42A27DB-BD31-4B8C-83A1-F6EECF244321}">
                <p14:modId xmlns:p14="http://schemas.microsoft.com/office/powerpoint/2010/main" val="1138244499"/>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26</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4383109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05200"/>
          </a:xfrm>
        </p:spPr>
        <p:txBody>
          <a:bodyPr>
            <a:normAutofit/>
          </a:bodyPr>
          <a:lstStyle/>
          <a:p>
            <a:r>
              <a:rPr lang="en-US" b="1" dirty="0" smtClean="0"/>
              <a:t>I did not have enough time (walking is not fast enough).</a:t>
            </a:r>
            <a:r>
              <a:rPr lang="en-US" dirty="0" smtClean="0"/>
              <a:t/>
            </a:r>
            <a:br>
              <a:rPr lang="en-US" dirty="0" smtClean="0"/>
            </a:br>
            <a:r>
              <a:rPr lang="en-US" dirty="0"/>
              <a:t/>
            </a:r>
            <a:br>
              <a:rPr lang="en-US" dirty="0"/>
            </a:br>
            <a:r>
              <a:rPr lang="en-US" dirty="0"/>
              <a:t>Is this a reason you chose </a:t>
            </a:r>
            <a:br>
              <a:rPr lang="en-US" dirty="0"/>
            </a:br>
            <a:r>
              <a:rPr lang="en-US" dirty="0"/>
              <a:t>to ride the train today?</a:t>
            </a:r>
          </a:p>
        </p:txBody>
      </p:sp>
      <p:graphicFrame>
        <p:nvGraphicFramePr>
          <p:cNvPr id="4" name="Table 3"/>
          <p:cNvGraphicFramePr>
            <a:graphicFrameLocks noGrp="1"/>
          </p:cNvGraphicFramePr>
          <p:nvPr>
            <p:extLst>
              <p:ext uri="{D42A27DB-BD31-4B8C-83A1-F6EECF244321}">
                <p14:modId xmlns:p14="http://schemas.microsoft.com/office/powerpoint/2010/main" val="1977751318"/>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27</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10209638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352800"/>
          </a:xfrm>
        </p:spPr>
        <p:txBody>
          <a:bodyPr>
            <a:normAutofit fontScale="90000"/>
          </a:bodyPr>
          <a:lstStyle/>
          <a:p>
            <a:r>
              <a:rPr lang="en-US" b="1" dirty="0" smtClean="0"/>
              <a:t>Walking was too difficult </a:t>
            </a:r>
            <a:br>
              <a:rPr lang="en-US" b="1" dirty="0" smtClean="0"/>
            </a:br>
            <a:r>
              <a:rPr lang="en-US" b="1" dirty="0" smtClean="0"/>
              <a:t>(health, bags, children).</a:t>
            </a:r>
            <a:r>
              <a:rPr lang="en-US" dirty="0" smtClean="0"/>
              <a:t/>
            </a:r>
            <a:br>
              <a:rPr lang="en-US" dirty="0" smtClean="0"/>
            </a:br>
            <a:r>
              <a:rPr lang="en-US" dirty="0"/>
              <a:t/>
            </a:r>
            <a:br>
              <a:rPr lang="en-US" dirty="0"/>
            </a:br>
            <a:r>
              <a:rPr lang="en-US" dirty="0"/>
              <a:t>Is this a reason you chose </a:t>
            </a:r>
            <a:br>
              <a:rPr lang="en-US" dirty="0"/>
            </a:br>
            <a:r>
              <a:rPr lang="en-US" dirty="0"/>
              <a:t>to ride the train today?</a:t>
            </a:r>
          </a:p>
        </p:txBody>
      </p:sp>
      <p:graphicFrame>
        <p:nvGraphicFramePr>
          <p:cNvPr id="4" name="Table 3"/>
          <p:cNvGraphicFramePr>
            <a:graphicFrameLocks noGrp="1"/>
          </p:cNvGraphicFramePr>
          <p:nvPr>
            <p:extLst>
              <p:ext uri="{D42A27DB-BD31-4B8C-83A1-F6EECF244321}">
                <p14:modId xmlns:p14="http://schemas.microsoft.com/office/powerpoint/2010/main" val="2485033676"/>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28</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12172419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429000"/>
          </a:xfrm>
        </p:spPr>
        <p:txBody>
          <a:bodyPr>
            <a:normAutofit fontScale="90000"/>
          </a:bodyPr>
          <a:lstStyle/>
          <a:p>
            <a:r>
              <a:rPr lang="en-US" b="1" dirty="0" smtClean="0"/>
              <a:t>I was afraid of getting </a:t>
            </a:r>
            <a:br>
              <a:rPr lang="en-US" b="1" dirty="0" smtClean="0"/>
            </a:br>
            <a:r>
              <a:rPr lang="en-US" b="1" dirty="0" smtClean="0"/>
              <a:t>lost while walking.</a:t>
            </a:r>
            <a:r>
              <a:rPr lang="en-US" dirty="0" smtClean="0"/>
              <a:t/>
            </a:r>
            <a:br>
              <a:rPr lang="en-US" dirty="0" smtClean="0"/>
            </a:br>
            <a:r>
              <a:rPr lang="en-US" dirty="0"/>
              <a:t/>
            </a:r>
            <a:br>
              <a:rPr lang="en-US" dirty="0"/>
            </a:br>
            <a:r>
              <a:rPr lang="en-US" dirty="0"/>
              <a:t>Is this a reason you chose </a:t>
            </a:r>
            <a:br>
              <a:rPr lang="en-US" dirty="0"/>
            </a:br>
            <a:r>
              <a:rPr lang="en-US" dirty="0"/>
              <a:t>to ride the train today?</a:t>
            </a:r>
          </a:p>
        </p:txBody>
      </p:sp>
      <p:graphicFrame>
        <p:nvGraphicFramePr>
          <p:cNvPr id="4" name="Table 3"/>
          <p:cNvGraphicFramePr>
            <a:graphicFrameLocks noGrp="1"/>
          </p:cNvGraphicFramePr>
          <p:nvPr>
            <p:extLst>
              <p:ext uri="{D42A27DB-BD31-4B8C-83A1-F6EECF244321}">
                <p14:modId xmlns:p14="http://schemas.microsoft.com/office/powerpoint/2010/main" val="2060715435"/>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29</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1597876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5410200"/>
          </a:xfrm>
        </p:spPr>
        <p:txBody>
          <a:bodyPr>
            <a:noAutofit/>
          </a:bodyPr>
          <a:lstStyle/>
          <a:p>
            <a:pPr marL="0" indent="0">
              <a:lnSpc>
                <a:spcPct val="170000"/>
              </a:lnSpc>
              <a:buNone/>
            </a:pPr>
            <a:r>
              <a:rPr lang="en-US" sz="1800" dirty="0" smtClean="0"/>
              <a:t>The Atlanta Airport is supporting this CDC interview on how people move from place to place in the airport. We are asking you to take part in this interview because you are using the Atlanta Airport today.</a:t>
            </a:r>
          </a:p>
          <a:p>
            <a:pPr marL="0" indent="0">
              <a:lnSpc>
                <a:spcPct val="170000"/>
              </a:lnSpc>
              <a:buNone/>
            </a:pPr>
            <a:endParaRPr lang="en-US" sz="1800" dirty="0" smtClean="0"/>
          </a:p>
          <a:p>
            <a:pPr marL="0" indent="0">
              <a:lnSpc>
                <a:spcPct val="170000"/>
              </a:lnSpc>
              <a:buNone/>
            </a:pPr>
            <a:r>
              <a:rPr lang="en-US" sz="1800" dirty="0"/>
              <a:t>We will enter your answers on this device [interviewer shows hand-held electronic device]. </a:t>
            </a:r>
            <a:r>
              <a:rPr lang="en-US" sz="1800" dirty="0" smtClean="0"/>
              <a:t> </a:t>
            </a:r>
            <a:r>
              <a:rPr lang="en-US" sz="1800" dirty="0"/>
              <a:t>We will </a:t>
            </a:r>
            <a:r>
              <a:rPr lang="en-US" sz="1800" b="1" dirty="0"/>
              <a:t>not</a:t>
            </a:r>
            <a:r>
              <a:rPr lang="en-US" sz="1800" dirty="0"/>
              <a:t> ask for or put your name in the report or on the form. </a:t>
            </a:r>
            <a:r>
              <a:rPr lang="en-US" sz="1800" dirty="0" smtClean="0"/>
              <a:t>You may choose not to answer any question and for any reason. You may say that you want to pass on the question and we will just move on to the next one. You may also stop at any time.</a:t>
            </a:r>
          </a:p>
          <a:p>
            <a:pPr marL="0" indent="0">
              <a:lnSpc>
                <a:spcPct val="170000"/>
              </a:lnSpc>
              <a:buNone/>
            </a:pPr>
            <a:endParaRPr lang="en-US" sz="1800" dirty="0" smtClean="0"/>
          </a:p>
          <a:p>
            <a:pPr marL="0" indent="0">
              <a:lnSpc>
                <a:spcPct val="170000"/>
              </a:lnSpc>
              <a:buNone/>
            </a:pPr>
            <a:r>
              <a:rPr lang="en-US" sz="1800" dirty="0" smtClean="0"/>
              <a:t>You will get no direct benefit from being a part of this interview, but the results could be of future benefit to you or someone you know. </a:t>
            </a:r>
            <a:endParaRPr lang="en-US" sz="1800" dirty="0"/>
          </a:p>
        </p:txBody>
      </p:sp>
      <p:sp>
        <p:nvSpPr>
          <p:cNvPr id="2" name="Slide Number Placeholder 1"/>
          <p:cNvSpPr>
            <a:spLocks noGrp="1"/>
          </p:cNvSpPr>
          <p:nvPr>
            <p:ph type="sldNum" sz="quarter" idx="12"/>
          </p:nvPr>
        </p:nvSpPr>
        <p:spPr>
          <a:xfrm>
            <a:off x="4648200" y="6356350"/>
            <a:ext cx="4038600" cy="365125"/>
          </a:xfrm>
        </p:spPr>
        <p:txBody>
          <a:bodyPr/>
          <a:lstStyle/>
          <a:p>
            <a:r>
              <a:rPr lang="en-US" dirty="0" smtClean="0"/>
              <a:t>	 </a:t>
            </a:r>
            <a:fld id="{4CF973C4-34DE-498A-B210-A601514C2BA5}" type="slidenum">
              <a:rPr lang="en-US" smtClean="0"/>
              <a:t>3</a:t>
            </a:fld>
            <a:endParaRPr lang="en-US" dirty="0"/>
          </a:p>
        </p:txBody>
      </p:sp>
      <p:sp>
        <p:nvSpPr>
          <p:cNvPr id="5" name="Footer Placeholder 4"/>
          <p:cNvSpPr>
            <a:spLocks noGrp="1"/>
          </p:cNvSpPr>
          <p:nvPr>
            <p:ph type="ftr" sz="quarter" idx="11"/>
          </p:nvPr>
        </p:nvSpPr>
        <p:spPr/>
        <p:txBody>
          <a:bodyPr/>
          <a:lstStyle/>
          <a:p>
            <a:r>
              <a:rPr lang="en-US" dirty="0" smtClean="0">
                <a:solidFill>
                  <a:schemeClr val="tx1"/>
                </a:solidFill>
              </a:rPr>
              <a:t>Planes, Trains, and Auto-Mobility Interview </a:t>
            </a:r>
            <a:endParaRPr lang="en-US" dirty="0">
              <a:solidFill>
                <a:schemeClr val="tx1"/>
              </a:solidFill>
            </a:endParaRPr>
          </a:p>
        </p:txBody>
      </p:sp>
      <p:pic>
        <p:nvPicPr>
          <p:cNvPr id="7" name="Picture 6" descr="https://encrypted-tbn0.gstatic.com/images?q=tbn:ANd9GcQoO4N3RHVBbcIAGNwfr-8yNuDzlH2fi2iG-47NI6PyDIe9sjDK">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038600" y="5486400"/>
            <a:ext cx="1231900" cy="900430"/>
          </a:xfrm>
          <a:prstGeom prst="rect">
            <a:avLst/>
          </a:prstGeom>
          <a:noFill/>
          <a:ln>
            <a:noFill/>
          </a:ln>
        </p:spPr>
      </p:pic>
    </p:spTree>
    <p:extLst>
      <p:ext uri="{BB962C8B-B14F-4D97-AF65-F5344CB8AC3E}">
        <p14:creationId xmlns:p14="http://schemas.microsoft.com/office/powerpoint/2010/main" val="33067491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352800"/>
          </a:xfrm>
        </p:spPr>
        <p:txBody>
          <a:bodyPr>
            <a:normAutofit fontScale="90000"/>
          </a:bodyPr>
          <a:lstStyle/>
          <a:p>
            <a:r>
              <a:rPr lang="en-US" b="1" dirty="0" smtClean="0"/>
              <a:t>I am not wearing suitable </a:t>
            </a:r>
            <a:br>
              <a:rPr lang="en-US" b="1" dirty="0" smtClean="0"/>
            </a:br>
            <a:r>
              <a:rPr lang="en-US" b="1" dirty="0" smtClean="0"/>
              <a:t>clothing for walking.</a:t>
            </a:r>
            <a:r>
              <a:rPr lang="en-US" dirty="0" smtClean="0"/>
              <a:t/>
            </a:r>
            <a:br>
              <a:rPr lang="en-US" dirty="0" smtClean="0"/>
            </a:br>
            <a:r>
              <a:rPr lang="en-US" dirty="0"/>
              <a:t/>
            </a:r>
            <a:br>
              <a:rPr lang="en-US" dirty="0"/>
            </a:br>
            <a:r>
              <a:rPr lang="en-US" dirty="0"/>
              <a:t>Is this a reason you chose </a:t>
            </a:r>
            <a:br>
              <a:rPr lang="en-US" dirty="0"/>
            </a:br>
            <a:r>
              <a:rPr lang="en-US" dirty="0"/>
              <a:t>to ride the train today?</a:t>
            </a:r>
          </a:p>
        </p:txBody>
      </p:sp>
      <p:graphicFrame>
        <p:nvGraphicFramePr>
          <p:cNvPr id="4" name="Table 3"/>
          <p:cNvGraphicFramePr>
            <a:graphicFrameLocks noGrp="1"/>
          </p:cNvGraphicFramePr>
          <p:nvPr>
            <p:extLst>
              <p:ext uri="{D42A27DB-BD31-4B8C-83A1-F6EECF244321}">
                <p14:modId xmlns:p14="http://schemas.microsoft.com/office/powerpoint/2010/main" val="1037490948"/>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30</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7921983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352800"/>
          </a:xfrm>
        </p:spPr>
        <p:txBody>
          <a:bodyPr>
            <a:normAutofit/>
          </a:bodyPr>
          <a:lstStyle/>
          <a:p>
            <a:r>
              <a:rPr lang="en-US" b="1" dirty="0" smtClean="0"/>
              <a:t>I do not want to sweat.</a:t>
            </a:r>
            <a:r>
              <a:rPr lang="en-US" dirty="0" smtClean="0"/>
              <a:t/>
            </a:r>
            <a:br>
              <a:rPr lang="en-US" dirty="0" smtClean="0"/>
            </a:br>
            <a:r>
              <a:rPr lang="en-US" dirty="0"/>
              <a:t/>
            </a:r>
            <a:br>
              <a:rPr lang="en-US" dirty="0"/>
            </a:br>
            <a:r>
              <a:rPr lang="en-US" dirty="0"/>
              <a:t>Is this a reason you chose </a:t>
            </a:r>
            <a:br>
              <a:rPr lang="en-US" dirty="0"/>
            </a:br>
            <a:r>
              <a:rPr lang="en-US" dirty="0"/>
              <a:t>to ride the train today?</a:t>
            </a:r>
          </a:p>
        </p:txBody>
      </p:sp>
      <p:graphicFrame>
        <p:nvGraphicFramePr>
          <p:cNvPr id="4" name="Table 3"/>
          <p:cNvGraphicFramePr>
            <a:graphicFrameLocks noGrp="1"/>
          </p:cNvGraphicFramePr>
          <p:nvPr>
            <p:extLst>
              <p:ext uri="{D42A27DB-BD31-4B8C-83A1-F6EECF244321}">
                <p14:modId xmlns:p14="http://schemas.microsoft.com/office/powerpoint/2010/main" val="2523375780"/>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31</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15005181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429000"/>
          </a:xfrm>
        </p:spPr>
        <p:txBody>
          <a:bodyPr>
            <a:normAutofit/>
          </a:bodyPr>
          <a:lstStyle/>
          <a:p>
            <a:r>
              <a:rPr lang="en-US" b="1" dirty="0" smtClean="0"/>
              <a:t>I do not like walking.</a:t>
            </a:r>
            <a:r>
              <a:rPr lang="en-US" dirty="0" smtClean="0"/>
              <a:t/>
            </a:r>
            <a:br>
              <a:rPr lang="en-US" dirty="0" smtClean="0"/>
            </a:br>
            <a:r>
              <a:rPr lang="en-US" dirty="0"/>
              <a:t/>
            </a:r>
            <a:br>
              <a:rPr lang="en-US" dirty="0"/>
            </a:br>
            <a:r>
              <a:rPr lang="en-US" dirty="0"/>
              <a:t>Is this a reason you chose </a:t>
            </a:r>
            <a:br>
              <a:rPr lang="en-US" dirty="0"/>
            </a:br>
            <a:r>
              <a:rPr lang="en-US" dirty="0"/>
              <a:t>to ride the train today?</a:t>
            </a:r>
          </a:p>
        </p:txBody>
      </p:sp>
      <p:graphicFrame>
        <p:nvGraphicFramePr>
          <p:cNvPr id="4" name="Table 3"/>
          <p:cNvGraphicFramePr>
            <a:graphicFrameLocks noGrp="1"/>
          </p:cNvGraphicFramePr>
          <p:nvPr>
            <p:extLst>
              <p:ext uri="{D42A27DB-BD31-4B8C-83A1-F6EECF244321}">
                <p14:modId xmlns:p14="http://schemas.microsoft.com/office/powerpoint/2010/main" val="3243484960"/>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32</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4679636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276600"/>
          </a:xfrm>
        </p:spPr>
        <p:txBody>
          <a:bodyPr>
            <a:normAutofit fontScale="90000"/>
          </a:bodyPr>
          <a:lstStyle/>
          <a:p>
            <a:r>
              <a:rPr lang="en-US" b="1" dirty="0" smtClean="0"/>
              <a:t>Riding the train is </a:t>
            </a:r>
            <a:br>
              <a:rPr lang="en-US" b="1" dirty="0" smtClean="0"/>
            </a:br>
            <a:r>
              <a:rPr lang="en-US" b="1" dirty="0" smtClean="0"/>
              <a:t>more fun than walking.</a:t>
            </a:r>
            <a:r>
              <a:rPr lang="en-US" dirty="0" smtClean="0"/>
              <a:t/>
            </a:r>
            <a:br>
              <a:rPr lang="en-US" dirty="0" smtClean="0"/>
            </a:br>
            <a:r>
              <a:rPr lang="en-US" dirty="0"/>
              <a:t/>
            </a:r>
            <a:br>
              <a:rPr lang="en-US" dirty="0"/>
            </a:br>
            <a:r>
              <a:rPr lang="en-US" dirty="0"/>
              <a:t>Is this a reason you chose </a:t>
            </a:r>
            <a:br>
              <a:rPr lang="en-US" dirty="0"/>
            </a:br>
            <a:r>
              <a:rPr lang="en-US" dirty="0"/>
              <a:t>to ride the train today?</a:t>
            </a:r>
          </a:p>
        </p:txBody>
      </p:sp>
      <p:graphicFrame>
        <p:nvGraphicFramePr>
          <p:cNvPr id="4" name="Table 3"/>
          <p:cNvGraphicFramePr>
            <a:graphicFrameLocks noGrp="1"/>
          </p:cNvGraphicFramePr>
          <p:nvPr>
            <p:extLst>
              <p:ext uri="{D42A27DB-BD31-4B8C-83A1-F6EECF244321}">
                <p14:modId xmlns:p14="http://schemas.microsoft.com/office/powerpoint/2010/main" val="420297798"/>
              </p:ext>
            </p:extLst>
          </p:nvPr>
        </p:nvGraphicFramePr>
        <p:xfrm>
          <a:off x="1600200" y="4648200"/>
          <a:ext cx="6096000" cy="579120"/>
        </p:xfrm>
        <a:graphic>
          <a:graphicData uri="http://schemas.openxmlformats.org/drawingml/2006/table">
            <a:tbl>
              <a:tblPr>
                <a:tableStyleId>{073A0DAA-6AF3-43AB-8588-CEC1D06C72B9}</a:tableStyleId>
              </a:tblPr>
              <a:tblGrid>
                <a:gridCol w="2032000"/>
                <a:gridCol w="2032000"/>
                <a:gridCol w="2032000"/>
              </a:tblGrid>
              <a:tr h="370840">
                <a:tc>
                  <a:txBody>
                    <a:bodyPr/>
                    <a:lstStyle/>
                    <a:p>
                      <a:pPr algn="ctr"/>
                      <a:r>
                        <a:rPr lang="en-US" sz="3200" i="1" dirty="0" smtClean="0"/>
                        <a:t>Yes</a:t>
                      </a:r>
                      <a:endParaRPr lang="en-US" sz="3200" i="1" dirty="0"/>
                    </a:p>
                  </a:txBody>
                  <a:tcPr/>
                </a:tc>
                <a:tc>
                  <a:txBody>
                    <a:bodyPr/>
                    <a:lstStyle/>
                    <a:p>
                      <a:pPr algn="ctr"/>
                      <a:r>
                        <a:rPr lang="en-US" sz="3200" i="1" dirty="0" smtClean="0"/>
                        <a:t>No</a:t>
                      </a:r>
                      <a:endParaRPr lang="en-US" sz="3200" i="1" dirty="0"/>
                    </a:p>
                  </a:txBody>
                  <a:tcPr/>
                </a:tc>
                <a:tc>
                  <a:txBody>
                    <a:bodyPr/>
                    <a:lstStyle/>
                    <a:p>
                      <a:pPr algn="ctr"/>
                      <a:r>
                        <a:rPr lang="en-US" sz="3200" i="1" dirty="0" smtClean="0"/>
                        <a:t>Not sure</a:t>
                      </a:r>
                      <a:endParaRPr lang="en-US" sz="3200" i="1" dirty="0"/>
                    </a:p>
                  </a:txBody>
                  <a:tcPr/>
                </a:tc>
              </a:tr>
            </a:tbl>
          </a:graphicData>
        </a:graphic>
      </p:graphicFrame>
      <p:sp>
        <p:nvSpPr>
          <p:cNvPr id="6"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33</a:t>
            </a:fld>
            <a:endParaRPr lang="en-US" dirty="0"/>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151926131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smtClean="0"/>
              <a:t>Is there any other reason you </a:t>
            </a:r>
          </a:p>
          <a:p>
            <a:pPr marL="0" indent="0" algn="ctr">
              <a:buNone/>
            </a:pPr>
            <a:r>
              <a:rPr lang="en-US" dirty="0" smtClean="0"/>
              <a:t>would like to tell us about?</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34</a:t>
            </a:fld>
            <a:endParaRPr lang="en-US"/>
          </a:p>
        </p:txBody>
      </p:sp>
      <p:sp>
        <p:nvSpPr>
          <p:cNvPr id="6" name="Footer Placeholder 5"/>
          <p:cNvSpPr>
            <a:spLocks noGrp="1"/>
          </p:cNvSpPr>
          <p:nvPr>
            <p:ph type="ftr" sz="quarter" idx="11"/>
          </p:nvPr>
        </p:nvSpPr>
        <p:spPr/>
        <p:txBody>
          <a:bodyPr/>
          <a:lstStyle/>
          <a:p>
            <a:endParaRPr lang="en-US"/>
          </a:p>
        </p:txBody>
      </p:sp>
      <p:sp>
        <p:nvSpPr>
          <p:cNvPr id="8" name="Rectangle 7"/>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4933123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lgn="ctr">
              <a:lnSpc>
                <a:spcPct val="200000"/>
              </a:lnSpc>
              <a:buNone/>
            </a:pPr>
            <a:r>
              <a:rPr lang="en-US" dirty="0" smtClean="0"/>
              <a:t>The airport is making signs to encourage people to walk rather than ride the train. I am going to show/read several ideas to encourage walking at this airport. For each one, please tell me how likely it is to convince you to walk.</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35</a:t>
            </a:fld>
            <a:endParaRPr lang="en-US" dirty="0"/>
          </a:p>
        </p:txBody>
      </p:sp>
      <p:sp>
        <p:nvSpPr>
          <p:cNvPr id="6" name="Footer Placeholder 5"/>
          <p:cNvSpPr>
            <a:spLocks noGrp="1"/>
          </p:cNvSpPr>
          <p:nvPr>
            <p:ph type="ftr" sz="quarter" idx="11"/>
          </p:nvPr>
        </p:nvSpPr>
        <p:spPr/>
        <p:txBody>
          <a:bodyPr/>
          <a:lstStyle/>
          <a:p>
            <a:endParaRPr lang="en-US"/>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5617014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3733800"/>
          </a:xfrm>
        </p:spPr>
        <p:txBody>
          <a:bodyPr>
            <a:normAutofit fontScale="90000"/>
          </a:bodyPr>
          <a:lstStyle/>
          <a:p>
            <a:r>
              <a:rPr lang="en-US" b="1" dirty="0" smtClean="0"/>
              <a:t>Walking takes about two </a:t>
            </a:r>
            <a:br>
              <a:rPr lang="en-US" b="1" dirty="0" smtClean="0"/>
            </a:br>
            <a:r>
              <a:rPr lang="en-US" b="1" dirty="0" smtClean="0"/>
              <a:t>more minutes than riding </a:t>
            </a:r>
            <a:br>
              <a:rPr lang="en-US" b="1" dirty="0" smtClean="0"/>
            </a:br>
            <a:r>
              <a:rPr lang="en-US" b="1" dirty="0" smtClean="0"/>
              <a:t>the train to the next stop.</a:t>
            </a:r>
            <a:r>
              <a:rPr lang="en-US" dirty="0" smtClean="0"/>
              <a:t/>
            </a:r>
            <a:br>
              <a:rPr lang="en-US" dirty="0" smtClean="0"/>
            </a:br>
            <a:r>
              <a:rPr lang="en-US" dirty="0"/>
              <a:t/>
            </a:r>
            <a:br>
              <a:rPr lang="en-US" dirty="0"/>
            </a:br>
            <a:r>
              <a:rPr lang="en-US" dirty="0" smtClean="0"/>
              <a:t>How likely is it that this idea </a:t>
            </a:r>
            <a:br>
              <a:rPr lang="en-US" dirty="0" smtClean="0"/>
            </a:br>
            <a:r>
              <a:rPr lang="en-US" dirty="0" smtClean="0"/>
              <a:t>would encourage you to walk?</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891935070"/>
              </p:ext>
            </p:extLst>
          </p:nvPr>
        </p:nvGraphicFramePr>
        <p:xfrm>
          <a:off x="1752600" y="4495800"/>
          <a:ext cx="5791200" cy="1310640"/>
        </p:xfrm>
        <a:graphic>
          <a:graphicData uri="http://schemas.openxmlformats.org/drawingml/2006/table">
            <a:tbl>
              <a:tblPr>
                <a:tableStyleId>{073A0DAA-6AF3-43AB-8588-CEC1D06C72B9}</a:tableStyleId>
              </a:tblPr>
              <a:tblGrid>
                <a:gridCol w="1447800"/>
                <a:gridCol w="1447800"/>
                <a:gridCol w="1447800"/>
                <a:gridCol w="1447800"/>
              </a:tblGrid>
              <a:tr h="1234440">
                <a:tc>
                  <a:txBody>
                    <a:bodyPr/>
                    <a:lstStyle/>
                    <a:p>
                      <a:pPr algn="ctr"/>
                      <a:endParaRPr lang="en-US" sz="2000" i="1" dirty="0" smtClean="0"/>
                    </a:p>
                    <a:p>
                      <a:pPr algn="ctr"/>
                      <a:endParaRPr lang="en-US" sz="2000" i="1" dirty="0" smtClean="0"/>
                    </a:p>
                    <a:p>
                      <a:pPr algn="ctr"/>
                      <a:r>
                        <a:rPr lang="en-US" sz="2000" i="1" dirty="0" smtClean="0"/>
                        <a:t>Very</a:t>
                      </a:r>
                      <a:r>
                        <a:rPr lang="en-US" sz="2000" i="1" baseline="0" dirty="0" smtClean="0"/>
                        <a:t> unlikely</a:t>
                      </a:r>
                      <a:endParaRPr lang="en-US" sz="2000" i="1" dirty="0"/>
                    </a:p>
                  </a:txBody>
                  <a:tcPr/>
                </a:tc>
                <a:tc>
                  <a:txBody>
                    <a:bodyPr/>
                    <a:lstStyle/>
                    <a:p>
                      <a:pPr algn="ctr"/>
                      <a:endParaRPr lang="en-US" sz="2000" i="1" dirty="0" smtClean="0"/>
                    </a:p>
                    <a:p>
                      <a:pPr algn="ctr"/>
                      <a:endParaRPr lang="en-US" sz="2000" i="1" dirty="0" smtClean="0"/>
                    </a:p>
                    <a:p>
                      <a:pPr algn="ctr"/>
                      <a:r>
                        <a:rPr lang="en-US" sz="2000" i="1" dirty="0" smtClean="0"/>
                        <a:t>Unlikely</a:t>
                      </a:r>
                      <a:endParaRPr lang="en-US" sz="2000" i="1" dirty="0"/>
                    </a:p>
                  </a:txBody>
                  <a:tcPr/>
                </a:tc>
                <a:tc>
                  <a:txBody>
                    <a:bodyPr/>
                    <a:lstStyle/>
                    <a:p>
                      <a:pPr algn="ctr"/>
                      <a:endParaRPr lang="en-US" sz="2000" i="1" dirty="0" smtClean="0"/>
                    </a:p>
                    <a:p>
                      <a:pPr algn="ctr"/>
                      <a:endParaRPr lang="en-US" sz="2000" i="1" dirty="0" smtClean="0"/>
                    </a:p>
                    <a:p>
                      <a:pPr algn="ctr"/>
                      <a:r>
                        <a:rPr lang="en-US" sz="2000" i="1" dirty="0" smtClean="0"/>
                        <a:t>Likely</a:t>
                      </a:r>
                      <a:endParaRPr lang="en-US" sz="2000" i="1" dirty="0"/>
                    </a:p>
                  </a:txBody>
                  <a:tcPr/>
                </a:tc>
                <a:tc>
                  <a:txBody>
                    <a:bodyPr/>
                    <a:lstStyle/>
                    <a:p>
                      <a:pPr algn="ctr"/>
                      <a:endParaRPr lang="en-US" sz="2000" i="1" dirty="0" smtClean="0"/>
                    </a:p>
                    <a:p>
                      <a:pPr algn="ctr"/>
                      <a:endParaRPr lang="en-US" sz="2000" i="1" dirty="0" smtClean="0"/>
                    </a:p>
                    <a:p>
                      <a:pPr algn="ctr"/>
                      <a:r>
                        <a:rPr lang="en-US" sz="2000" i="1" dirty="0" smtClean="0"/>
                        <a:t>Very Likely </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5620" y="4724400"/>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5579" y="4720559"/>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96820" y="4716718"/>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36</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963732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81400"/>
          </a:xfrm>
        </p:spPr>
        <p:txBody>
          <a:bodyPr>
            <a:normAutofit/>
          </a:bodyPr>
          <a:lstStyle/>
          <a:p>
            <a:r>
              <a:rPr lang="en-US" b="1" dirty="0" smtClean="0"/>
              <a:t>A map showing directions to </a:t>
            </a:r>
            <a:br>
              <a:rPr lang="en-US" b="1" dirty="0" smtClean="0"/>
            </a:br>
            <a:r>
              <a:rPr lang="en-US" b="1" dirty="0" smtClean="0"/>
              <a:t>the gates make walking easy.</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3669512802"/>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a:t>
                      </a:r>
                      <a:r>
                        <a:rPr lang="en-US" sz="2000" i="1" baseline="0" dirty="0" smtClean="0"/>
                        <a:t> Un</a:t>
                      </a:r>
                      <a:r>
                        <a:rPr lang="en-US" sz="2000" i="1" dirty="0" smtClean="0"/>
                        <a:t>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 Likely</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5620" y="4724400"/>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5579" y="4720559"/>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96820" y="4716718"/>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37</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3456615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05200"/>
          </a:xfrm>
        </p:spPr>
        <p:txBody>
          <a:bodyPr>
            <a:normAutofit/>
          </a:bodyPr>
          <a:lstStyle/>
          <a:p>
            <a:r>
              <a:rPr lang="en-US" b="1" dirty="0" smtClean="0"/>
              <a:t>Signs showing directions to </a:t>
            </a:r>
            <a:br>
              <a:rPr lang="en-US" b="1" dirty="0" smtClean="0"/>
            </a:br>
            <a:r>
              <a:rPr lang="en-US" b="1" dirty="0" smtClean="0"/>
              <a:t>the gates make walking easy.</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382957373"/>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 </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5620" y="4724400"/>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5579" y="4720559"/>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96820" y="4716718"/>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38</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3034373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05200"/>
          </a:xfrm>
        </p:spPr>
        <p:txBody>
          <a:bodyPr>
            <a:normAutofit/>
          </a:bodyPr>
          <a:lstStyle/>
          <a:p>
            <a:r>
              <a:rPr lang="en-US" b="1" dirty="0" smtClean="0"/>
              <a:t>Walking makes me healthier.</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1046658528"/>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 </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14731" y="4724400"/>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74690" y="4724400"/>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600" y="4702013"/>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39</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1576350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you ready to begin?</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Yes</a:t>
            </a:r>
          </a:p>
          <a:p>
            <a:pPr marL="0" indent="0">
              <a:buNone/>
            </a:pPr>
            <a:endParaRPr lang="en-US" dirty="0" smtClean="0"/>
          </a:p>
          <a:p>
            <a:pPr>
              <a:buFont typeface="Wingdings" pitchFamily="2" charset="2"/>
              <a:buChar char="q"/>
            </a:pPr>
            <a:r>
              <a:rPr lang="en-US" dirty="0" smtClean="0"/>
              <a:t>No</a:t>
            </a:r>
            <a:endParaRPr lang="en-US" dirty="0"/>
          </a:p>
        </p:txBody>
      </p:sp>
      <p:sp>
        <p:nvSpPr>
          <p:cNvPr id="4"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a:t>
            </a:fld>
            <a:endParaRPr lang="en-US" dirty="0"/>
          </a:p>
        </p:txBody>
      </p:sp>
      <p:sp>
        <p:nvSpPr>
          <p:cNvPr id="6" name="Footer Placeholder 5"/>
          <p:cNvSpPr>
            <a:spLocks noGrp="1"/>
          </p:cNvSpPr>
          <p:nvPr>
            <p:ph type="ftr" sz="quarter" idx="11"/>
          </p:nvPr>
        </p:nvSpPr>
        <p:spPr>
          <a:xfrm>
            <a:off x="3124200" y="6356350"/>
            <a:ext cx="3048000" cy="365125"/>
          </a:xfrm>
        </p:spPr>
        <p:txBody>
          <a:bodyPr/>
          <a:lstStyle/>
          <a:p>
            <a:r>
              <a:rPr lang="en-US" dirty="0">
                <a:solidFill>
                  <a:schemeClr val="tx1"/>
                </a:solidFill>
              </a:rPr>
              <a:t>Planes, Trains, and Auto-Mobility Interview </a:t>
            </a:r>
          </a:p>
          <a:p>
            <a:endParaRPr lang="en-US" dirty="0"/>
          </a:p>
        </p:txBody>
      </p:sp>
    </p:spTree>
    <p:extLst>
      <p:ext uri="{BB962C8B-B14F-4D97-AF65-F5344CB8AC3E}">
        <p14:creationId xmlns:p14="http://schemas.microsoft.com/office/powerpoint/2010/main" val="18449781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05200"/>
          </a:xfrm>
        </p:spPr>
        <p:txBody>
          <a:bodyPr>
            <a:normAutofit/>
          </a:bodyPr>
          <a:lstStyle/>
          <a:p>
            <a:r>
              <a:rPr lang="en-US" b="1" dirty="0" smtClean="0"/>
              <a:t>Walking is good for health, according to the CDC.</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371475737"/>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96258" y="4716718"/>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56217" y="4716718"/>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87584" y="4702013"/>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40</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01644629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776846"/>
          </a:xfrm>
        </p:spPr>
        <p:txBody>
          <a:bodyPr>
            <a:normAutofit/>
          </a:bodyPr>
          <a:lstStyle/>
          <a:p>
            <a:r>
              <a:rPr lang="en-US" b="1" dirty="0" smtClean="0"/>
              <a:t>Walking instead of riding the train is better for the planet.</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2982116951"/>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 </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5620" y="4716718"/>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5579" y="4720559"/>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96820" y="4691246"/>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41</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61704505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81400"/>
          </a:xfrm>
        </p:spPr>
        <p:txBody>
          <a:bodyPr>
            <a:normAutofit/>
          </a:bodyPr>
          <a:lstStyle/>
          <a:p>
            <a:r>
              <a:rPr lang="en-US" b="1" dirty="0" smtClean="0"/>
              <a:t>Walking burns calories.</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4272161981"/>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967" y="4700481"/>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3926" y="4693481"/>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96820" y="4702013"/>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42</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26522912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81400"/>
          </a:xfrm>
        </p:spPr>
        <p:txBody>
          <a:bodyPr>
            <a:normAutofit/>
          </a:bodyPr>
          <a:lstStyle/>
          <a:p>
            <a:r>
              <a:rPr lang="en-US" b="1" dirty="0" smtClean="0"/>
              <a:t>Walking helps maintain weight.</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670313458"/>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 </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3967" y="4700481"/>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3926" y="4693481"/>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96820" y="4702013"/>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43</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42599551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81400"/>
          </a:xfrm>
        </p:spPr>
        <p:txBody>
          <a:bodyPr>
            <a:normAutofit/>
          </a:bodyPr>
          <a:lstStyle/>
          <a:p>
            <a:r>
              <a:rPr lang="en-US" b="1" dirty="0" smtClean="0"/>
              <a:t>Walking helps me get exercise.</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1745610203"/>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5620" y="4716718"/>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5579" y="4702013"/>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50585" y="4716718"/>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44</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92918059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05200"/>
          </a:xfrm>
        </p:spPr>
        <p:txBody>
          <a:bodyPr>
            <a:normAutofit fontScale="90000"/>
          </a:bodyPr>
          <a:lstStyle/>
          <a:p>
            <a:r>
              <a:rPr lang="en-US" b="1" dirty="0"/>
              <a:t>Walking lets my children run around before we board the </a:t>
            </a:r>
            <a:r>
              <a:rPr lang="en-US" b="1" dirty="0" smtClean="0"/>
              <a:t>plane.</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395711079"/>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 </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42440" y="4724400"/>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02399" y="4716718"/>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04404" y="4716718"/>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45</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33183062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505200"/>
          </a:xfrm>
        </p:spPr>
        <p:txBody>
          <a:bodyPr>
            <a:normAutofit/>
          </a:bodyPr>
          <a:lstStyle/>
          <a:p>
            <a:r>
              <a:rPr lang="en-US" b="1" dirty="0" smtClean="0"/>
              <a:t>Walking is fun.</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2711516245"/>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 </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42440" y="4724400"/>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02399" y="4716718"/>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04404" y="4716718"/>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46</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62981080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3429000"/>
          </a:xfrm>
        </p:spPr>
        <p:txBody>
          <a:bodyPr>
            <a:normAutofit fontScale="90000"/>
          </a:bodyPr>
          <a:lstStyle/>
          <a:p>
            <a:r>
              <a:rPr lang="en-US" b="1" dirty="0" smtClean="0"/>
              <a:t>Walking lets me enjoy the art </a:t>
            </a:r>
            <a:br>
              <a:rPr lang="en-US" b="1" dirty="0" smtClean="0"/>
            </a:br>
            <a:r>
              <a:rPr lang="en-US" b="1" dirty="0" smtClean="0"/>
              <a:t>and music along the walkway.</a:t>
            </a:r>
            <a:r>
              <a:rPr lang="en-US" dirty="0" smtClean="0"/>
              <a:t/>
            </a:r>
            <a:br>
              <a:rPr lang="en-US" dirty="0" smtClean="0"/>
            </a:br>
            <a:r>
              <a:rPr lang="en-US" dirty="0"/>
              <a:t/>
            </a:r>
            <a:br>
              <a:rPr lang="en-US" dirty="0"/>
            </a:br>
            <a:r>
              <a:rPr lang="en-US" dirty="0"/>
              <a:t>How likely is it that this idea </a:t>
            </a:r>
            <a:br>
              <a:rPr lang="en-US" dirty="0"/>
            </a:br>
            <a:r>
              <a:rPr lang="en-US" dirty="0"/>
              <a:t>would encourage you to walk?</a:t>
            </a:r>
          </a:p>
        </p:txBody>
      </p:sp>
      <p:graphicFrame>
        <p:nvGraphicFramePr>
          <p:cNvPr id="4" name="Table 3"/>
          <p:cNvGraphicFramePr>
            <a:graphicFrameLocks noGrp="1"/>
          </p:cNvGraphicFramePr>
          <p:nvPr>
            <p:extLst>
              <p:ext uri="{D42A27DB-BD31-4B8C-83A1-F6EECF244321}">
                <p14:modId xmlns:p14="http://schemas.microsoft.com/office/powerpoint/2010/main" val="3820468421"/>
              </p:ext>
            </p:extLst>
          </p:nvPr>
        </p:nvGraphicFramePr>
        <p:xfrm>
          <a:off x="1600200" y="4648200"/>
          <a:ext cx="6096000" cy="883920"/>
        </p:xfrm>
        <a:graphic>
          <a:graphicData uri="http://schemas.openxmlformats.org/drawingml/2006/table">
            <a:tbl>
              <a:tblPr>
                <a:tableStyleId>{073A0DAA-6AF3-43AB-8588-CEC1D06C72B9}</a:tableStyleId>
              </a:tblPr>
              <a:tblGrid>
                <a:gridCol w="1524000"/>
                <a:gridCol w="1524000"/>
                <a:gridCol w="1524000"/>
                <a:gridCol w="1524000"/>
              </a:tblGrid>
              <a:tr h="838200">
                <a:tc>
                  <a:txBody>
                    <a:bodyPr/>
                    <a:lstStyle/>
                    <a:p>
                      <a:pPr algn="ctr"/>
                      <a:endParaRPr lang="en-US" sz="3200" i="1" dirty="0" smtClean="0"/>
                    </a:p>
                    <a:p>
                      <a:pPr algn="ctr"/>
                      <a:r>
                        <a:rPr lang="en-US" sz="2000" i="1" dirty="0" smtClean="0"/>
                        <a:t>Very Unlikely </a:t>
                      </a:r>
                      <a:endParaRPr lang="en-US" sz="2000" i="1" dirty="0"/>
                    </a:p>
                  </a:txBody>
                  <a:tcPr/>
                </a:tc>
                <a:tc>
                  <a:txBody>
                    <a:bodyPr/>
                    <a:lstStyle/>
                    <a:p>
                      <a:pPr algn="ctr"/>
                      <a:endParaRPr lang="en-US" sz="3200" i="1" dirty="0" smtClean="0"/>
                    </a:p>
                    <a:p>
                      <a:pPr algn="ctr"/>
                      <a:r>
                        <a:rPr lang="en-US" sz="2000" i="1" dirty="0" smtClean="0"/>
                        <a:t>Unlikely</a:t>
                      </a:r>
                      <a:endParaRPr lang="en-US" sz="2000" i="1" dirty="0"/>
                    </a:p>
                  </a:txBody>
                  <a:tcPr/>
                </a:tc>
                <a:tc>
                  <a:txBody>
                    <a:bodyPr/>
                    <a:lstStyle/>
                    <a:p>
                      <a:pPr algn="ctr"/>
                      <a:endParaRPr lang="en-US" sz="3200" i="1" dirty="0" smtClean="0"/>
                    </a:p>
                    <a:p>
                      <a:pPr algn="ctr"/>
                      <a:r>
                        <a:rPr lang="en-US" sz="2000" i="1" dirty="0" smtClean="0"/>
                        <a:t>Likely</a:t>
                      </a:r>
                      <a:endParaRPr lang="en-US" sz="2000" i="1" dirty="0"/>
                    </a:p>
                  </a:txBody>
                  <a:tcPr/>
                </a:tc>
                <a:tc>
                  <a:txBody>
                    <a:bodyPr/>
                    <a:lstStyle/>
                    <a:p>
                      <a:pPr algn="ctr"/>
                      <a:endParaRPr lang="en-US" sz="3200" i="1" dirty="0" smtClean="0"/>
                    </a:p>
                    <a:p>
                      <a:pPr algn="ctr"/>
                      <a:r>
                        <a:rPr lang="en-US" sz="2000" i="1" dirty="0" smtClean="0"/>
                        <a:t>Very</a:t>
                      </a:r>
                      <a:r>
                        <a:rPr lang="en-US" sz="2000" i="1" baseline="0" dirty="0" smtClean="0"/>
                        <a:t> Likely </a:t>
                      </a:r>
                      <a:endParaRPr lang="en-US" sz="2000" i="1" dirty="0"/>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1400" y="4722813"/>
            <a:ext cx="433488" cy="403223"/>
          </a:xfrm>
          <a:prstGeom prst="rect">
            <a:avLst/>
          </a:prstGeom>
        </p:spPr>
      </p:pic>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38387" y="4722814"/>
            <a:ext cx="433488" cy="403223"/>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4724400"/>
            <a:ext cx="433387"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25620" y="4724400"/>
            <a:ext cx="440041" cy="40931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5579" y="4720559"/>
            <a:ext cx="440041" cy="409318"/>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96820" y="4716718"/>
            <a:ext cx="440041" cy="409318"/>
          </a:xfrm>
          <a:prstGeom prst="rect">
            <a:avLst/>
          </a:prstGeom>
        </p:spPr>
      </p:pic>
      <p:sp>
        <p:nvSpPr>
          <p:cNvPr id="12" name="Slide Number Placeholder 3"/>
          <p:cNvSpPr>
            <a:spLocks noGrp="1"/>
          </p:cNvSpPr>
          <p:nvPr>
            <p:ph type="sldNum" sz="quarter" idx="12"/>
          </p:nvPr>
        </p:nvSpPr>
        <p:spPr>
          <a:xfrm>
            <a:off x="5562600" y="6356350"/>
            <a:ext cx="3124200" cy="365125"/>
          </a:xfrm>
        </p:spPr>
        <p:txBody>
          <a:bodyPr/>
          <a:lstStyle/>
          <a:p>
            <a:fld id="{4CF973C4-34DE-498A-B210-A601514C2BA5}" type="slidenum">
              <a:rPr lang="en-US" smtClean="0"/>
              <a:t>47</a:t>
            </a:fld>
            <a:endParaRPr lang="en-US" dirty="0"/>
          </a:p>
        </p:txBody>
      </p:sp>
      <p:sp>
        <p:nvSpPr>
          <p:cNvPr id="13" name="Rectangle 12"/>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160172289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ctr">
              <a:buNone/>
            </a:pPr>
            <a:r>
              <a:rPr lang="en-US" dirty="0" smtClean="0"/>
              <a:t>Do you have any other comments </a:t>
            </a:r>
          </a:p>
          <a:p>
            <a:pPr marL="0" indent="0" algn="ctr">
              <a:buNone/>
            </a:pPr>
            <a:r>
              <a:rPr lang="en-US" dirty="0" smtClean="0"/>
              <a:t>or ideas to encourage walking? </a:t>
            </a:r>
          </a:p>
          <a:p>
            <a:pPr marL="0" indent="0" algn="ctr">
              <a:buNone/>
            </a:pPr>
            <a:endParaRPr lang="en-US" dirty="0"/>
          </a:p>
          <a:p>
            <a:pPr marL="0" indent="0" algn="ctr">
              <a:buNone/>
            </a:pPr>
            <a:r>
              <a:rPr lang="en-US" dirty="0" smtClean="0"/>
              <a:t>If yes, what are they?</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48</a:t>
            </a:fld>
            <a:endParaRPr lang="en-US"/>
          </a:p>
        </p:txBody>
      </p:sp>
      <p:sp>
        <p:nvSpPr>
          <p:cNvPr id="6" name="Footer Placeholder 5"/>
          <p:cNvSpPr>
            <a:spLocks noGrp="1"/>
          </p:cNvSpPr>
          <p:nvPr>
            <p:ph type="ftr" sz="quarter" idx="11"/>
          </p:nvPr>
        </p:nvSpPr>
        <p:spPr/>
        <p:txBody>
          <a:bodyPr/>
          <a:lstStyle/>
          <a:p>
            <a:endParaRPr lang="en-US"/>
          </a:p>
        </p:txBody>
      </p:sp>
      <p:sp>
        <p:nvSpPr>
          <p:cNvPr id="8" name="Rectangle 7"/>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44401043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t>
            </a:r>
            <a:br>
              <a:rPr lang="en-US" dirty="0" smtClean="0"/>
            </a:br>
            <a:r>
              <a:rPr lang="en-US" dirty="0" smtClean="0"/>
              <a:t>your gender?</a:t>
            </a:r>
            <a:endParaRPr lang="en-US" dirty="0"/>
          </a:p>
        </p:txBody>
      </p:sp>
      <p:sp>
        <p:nvSpPr>
          <p:cNvPr id="3" name="Content Placeholder 2"/>
          <p:cNvSpPr>
            <a:spLocks noGrp="1"/>
          </p:cNvSpPr>
          <p:nvPr>
            <p:ph idx="1"/>
          </p:nvPr>
        </p:nvSpPr>
        <p:spPr/>
        <p:txBody>
          <a:bodyPr/>
          <a:lstStyle/>
          <a:p>
            <a:pPr>
              <a:lnSpc>
                <a:spcPct val="200000"/>
              </a:lnSpc>
              <a:buFont typeface="Wingdings" pitchFamily="2" charset="2"/>
              <a:buChar char="q"/>
            </a:pPr>
            <a:r>
              <a:rPr lang="en-US" dirty="0" smtClean="0"/>
              <a:t>Male</a:t>
            </a:r>
          </a:p>
          <a:p>
            <a:pPr>
              <a:lnSpc>
                <a:spcPct val="200000"/>
              </a:lnSpc>
              <a:buFont typeface="Wingdings" pitchFamily="2" charset="2"/>
              <a:buChar char="q"/>
            </a:pPr>
            <a:r>
              <a:rPr lang="en-US" dirty="0" smtClean="0"/>
              <a:t>Female</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49</a:t>
            </a:fld>
            <a:endParaRPr lang="en-US"/>
          </a:p>
        </p:txBody>
      </p:sp>
      <p:sp>
        <p:nvSpPr>
          <p:cNvPr id="6" name="Footer Placeholder 5"/>
          <p:cNvSpPr>
            <a:spLocks noGrp="1"/>
          </p:cNvSpPr>
          <p:nvPr>
            <p:ph type="ftr" sz="quarter" idx="11"/>
          </p:nvPr>
        </p:nvSpPr>
        <p:spPr/>
        <p:txBody>
          <a:bodyPr/>
          <a:lstStyle/>
          <a:p>
            <a:endParaRPr lang="en-US"/>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213729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 you travelling today </a:t>
            </a:r>
            <a:br>
              <a:rPr lang="en-US" dirty="0" smtClean="0"/>
            </a:br>
            <a:r>
              <a:rPr lang="en-US" dirty="0" smtClean="0"/>
              <a:t>for business or leisure?</a:t>
            </a:r>
            <a:endParaRPr lang="en-US" dirty="0"/>
          </a:p>
        </p:txBody>
      </p:sp>
      <p:sp>
        <p:nvSpPr>
          <p:cNvPr id="3" name="Content Placeholder 2"/>
          <p:cNvSpPr>
            <a:spLocks noGrp="1"/>
          </p:cNvSpPr>
          <p:nvPr>
            <p:ph idx="1"/>
          </p:nvPr>
        </p:nvSpPr>
        <p:spPr/>
        <p:txBody>
          <a:bodyPr/>
          <a:lstStyle/>
          <a:p>
            <a:pPr>
              <a:lnSpc>
                <a:spcPct val="200000"/>
              </a:lnSpc>
              <a:buFont typeface="Wingdings" pitchFamily="2" charset="2"/>
              <a:buChar char="q"/>
            </a:pPr>
            <a:r>
              <a:rPr lang="en-US" dirty="0" smtClean="0"/>
              <a:t>Business</a:t>
            </a:r>
          </a:p>
          <a:p>
            <a:pPr>
              <a:lnSpc>
                <a:spcPct val="200000"/>
              </a:lnSpc>
              <a:buFont typeface="Wingdings" pitchFamily="2" charset="2"/>
              <a:buChar char="q"/>
            </a:pPr>
            <a:r>
              <a:rPr lang="en-US" dirty="0" smtClean="0"/>
              <a:t>Leisure</a:t>
            </a:r>
          </a:p>
          <a:p>
            <a:pPr>
              <a:lnSpc>
                <a:spcPct val="200000"/>
              </a:lnSpc>
              <a:buFont typeface="Wingdings" pitchFamily="2" charset="2"/>
              <a:buChar char="q"/>
            </a:pPr>
            <a:r>
              <a:rPr lang="en-US" dirty="0" smtClean="0"/>
              <a:t>Both</a:t>
            </a:r>
          </a:p>
          <a:p>
            <a:pPr>
              <a:lnSpc>
                <a:spcPct val="200000"/>
              </a:lnSpc>
              <a:buFont typeface="Wingdings" pitchFamily="2" charset="2"/>
              <a:buChar char="q"/>
            </a:pPr>
            <a:r>
              <a:rPr lang="en-US" dirty="0" smtClean="0"/>
              <a:t>Other (please explain)</a:t>
            </a:r>
            <a:endParaRPr lang="en-US" dirty="0"/>
          </a:p>
        </p:txBody>
      </p:sp>
      <p:sp>
        <p:nvSpPr>
          <p:cNvPr id="4" name="Slide Number Placeholder 3"/>
          <p:cNvSpPr>
            <a:spLocks noGrp="1"/>
          </p:cNvSpPr>
          <p:nvPr>
            <p:ph type="sldNum" sz="quarter" idx="12"/>
          </p:nvPr>
        </p:nvSpPr>
        <p:spPr>
          <a:xfrm>
            <a:off x="5486400" y="6356350"/>
            <a:ext cx="3200400" cy="365125"/>
          </a:xfrm>
        </p:spPr>
        <p:txBody>
          <a:bodyPr/>
          <a:lstStyle/>
          <a:p>
            <a:fld id="{4CF973C4-34DE-498A-B210-A601514C2BA5}" type="slidenum">
              <a:rPr lang="en-US" smtClean="0"/>
              <a:t>5</a:t>
            </a:fld>
            <a:endParaRPr lang="en-US" dirty="0"/>
          </a:p>
        </p:txBody>
      </p:sp>
      <p:sp>
        <p:nvSpPr>
          <p:cNvPr id="6" name="Footer Placeholder 5"/>
          <p:cNvSpPr>
            <a:spLocks noGrp="1"/>
          </p:cNvSpPr>
          <p:nvPr>
            <p:ph type="ftr" sz="quarter" idx="11"/>
          </p:nvPr>
        </p:nvSpPr>
        <p:spPr/>
        <p:txBody>
          <a:bodyPr/>
          <a:lstStyle/>
          <a:p>
            <a:r>
              <a:rPr lang="en-US" dirty="0">
                <a:solidFill>
                  <a:schemeClr val="tx1"/>
                </a:solidFill>
              </a:rPr>
              <a:t>Planes, Trains, and Auto-Mobility Interview </a:t>
            </a:r>
          </a:p>
          <a:p>
            <a:endParaRPr lang="en-US" dirty="0"/>
          </a:p>
        </p:txBody>
      </p:sp>
    </p:spTree>
    <p:extLst>
      <p:ext uri="{BB962C8B-B14F-4D97-AF65-F5344CB8AC3E}">
        <p14:creationId xmlns:p14="http://schemas.microsoft.com/office/powerpoint/2010/main" val="152129318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t>
            </a:r>
            <a:br>
              <a:rPr lang="en-US" dirty="0" smtClean="0"/>
            </a:br>
            <a:r>
              <a:rPr lang="en-US" dirty="0" smtClean="0"/>
              <a:t>your age?</a:t>
            </a:r>
            <a:endParaRPr lang="en-US" dirty="0"/>
          </a:p>
        </p:txBody>
      </p:sp>
      <p:sp>
        <p:nvSpPr>
          <p:cNvPr id="3" name="Content Placeholder 2"/>
          <p:cNvSpPr>
            <a:spLocks noGrp="1"/>
          </p:cNvSpPr>
          <p:nvPr>
            <p:ph idx="1"/>
          </p:nvPr>
        </p:nvSpPr>
        <p:spPr/>
        <p:txBody>
          <a:bodyPr/>
          <a:lstStyle/>
          <a:p>
            <a:pPr>
              <a:lnSpc>
                <a:spcPct val="200000"/>
              </a:lnSpc>
              <a:buFont typeface="Wingdings" pitchFamily="2" charset="2"/>
              <a:buChar char="q"/>
            </a:pPr>
            <a:r>
              <a:rPr lang="en-US" dirty="0" smtClean="0"/>
              <a:t>18-24 years</a:t>
            </a:r>
          </a:p>
          <a:p>
            <a:pPr>
              <a:lnSpc>
                <a:spcPct val="200000"/>
              </a:lnSpc>
              <a:buFont typeface="Wingdings" pitchFamily="2" charset="2"/>
              <a:buChar char="q"/>
            </a:pPr>
            <a:r>
              <a:rPr lang="en-US" dirty="0" smtClean="0"/>
              <a:t>25-44 years</a:t>
            </a:r>
          </a:p>
          <a:p>
            <a:pPr>
              <a:lnSpc>
                <a:spcPct val="200000"/>
              </a:lnSpc>
              <a:buFont typeface="Wingdings" pitchFamily="2" charset="2"/>
              <a:buChar char="q"/>
            </a:pPr>
            <a:r>
              <a:rPr lang="en-US" dirty="0" smtClean="0"/>
              <a:t>45-64 years</a:t>
            </a:r>
          </a:p>
          <a:p>
            <a:pPr>
              <a:lnSpc>
                <a:spcPct val="200000"/>
              </a:lnSpc>
              <a:buFont typeface="Wingdings" pitchFamily="2" charset="2"/>
              <a:buChar char="q"/>
            </a:pPr>
            <a:r>
              <a:rPr lang="en-US" dirty="0" smtClean="0"/>
              <a:t>65 years or older</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50</a:t>
            </a:fld>
            <a:endParaRPr lang="en-US"/>
          </a:p>
        </p:txBody>
      </p:sp>
      <p:sp>
        <p:nvSpPr>
          <p:cNvPr id="6" name="Footer Placeholder 5"/>
          <p:cNvSpPr>
            <a:spLocks noGrp="1"/>
          </p:cNvSpPr>
          <p:nvPr>
            <p:ph type="ftr" sz="quarter" idx="11"/>
          </p:nvPr>
        </p:nvSpPr>
        <p:spPr/>
        <p:txBody>
          <a:bodyPr/>
          <a:lstStyle/>
          <a:p>
            <a:endParaRPr lang="en-US"/>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98702776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t>
            </a:r>
            <a:br>
              <a:rPr lang="en-US" dirty="0" smtClean="0"/>
            </a:br>
            <a:r>
              <a:rPr lang="en-US" dirty="0" smtClean="0"/>
              <a:t>your ethnicity?</a:t>
            </a:r>
            <a:endParaRPr lang="en-US" dirty="0"/>
          </a:p>
        </p:txBody>
      </p:sp>
      <p:sp>
        <p:nvSpPr>
          <p:cNvPr id="3" name="Content Placeholder 2"/>
          <p:cNvSpPr>
            <a:spLocks noGrp="1"/>
          </p:cNvSpPr>
          <p:nvPr>
            <p:ph idx="1"/>
          </p:nvPr>
        </p:nvSpPr>
        <p:spPr/>
        <p:txBody>
          <a:bodyPr/>
          <a:lstStyle/>
          <a:p>
            <a:pPr>
              <a:lnSpc>
                <a:spcPct val="200000"/>
              </a:lnSpc>
              <a:buFont typeface="Wingdings" pitchFamily="2" charset="2"/>
              <a:buChar char="q"/>
            </a:pPr>
            <a:r>
              <a:rPr lang="en-US" dirty="0" smtClean="0"/>
              <a:t>Hispanic or Latino</a:t>
            </a:r>
          </a:p>
          <a:p>
            <a:pPr>
              <a:lnSpc>
                <a:spcPct val="200000"/>
              </a:lnSpc>
              <a:buFont typeface="Wingdings" pitchFamily="2" charset="2"/>
              <a:buChar char="q"/>
            </a:pPr>
            <a:r>
              <a:rPr lang="en-US" dirty="0" smtClean="0"/>
              <a:t>Not Hispanic or Latino</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51</a:t>
            </a:fld>
            <a:endParaRPr lang="en-US"/>
          </a:p>
        </p:txBody>
      </p:sp>
      <p:sp>
        <p:nvSpPr>
          <p:cNvPr id="6" name="Footer Placeholder 5"/>
          <p:cNvSpPr>
            <a:spLocks noGrp="1"/>
          </p:cNvSpPr>
          <p:nvPr>
            <p:ph type="ftr" sz="quarter" idx="11"/>
          </p:nvPr>
        </p:nvSpPr>
        <p:spPr/>
        <p:txBody>
          <a:bodyPr/>
          <a:lstStyle/>
          <a:p>
            <a:endParaRPr lang="en-US"/>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102930545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your race? </a:t>
            </a:r>
            <a:br>
              <a:rPr lang="en-US" dirty="0" smtClean="0"/>
            </a:br>
            <a:r>
              <a:rPr lang="en-US" dirty="0" smtClean="0"/>
              <a:t>(select one or more)</a:t>
            </a:r>
            <a:endParaRPr lang="en-US" dirty="0"/>
          </a:p>
        </p:txBody>
      </p:sp>
      <p:sp>
        <p:nvSpPr>
          <p:cNvPr id="3" name="Content Placeholder 2"/>
          <p:cNvSpPr>
            <a:spLocks noGrp="1"/>
          </p:cNvSpPr>
          <p:nvPr>
            <p:ph idx="1"/>
          </p:nvPr>
        </p:nvSpPr>
        <p:spPr/>
        <p:txBody>
          <a:bodyPr>
            <a:normAutofit fontScale="85000" lnSpcReduction="10000"/>
          </a:bodyPr>
          <a:lstStyle/>
          <a:p>
            <a:pPr>
              <a:lnSpc>
                <a:spcPct val="200000"/>
              </a:lnSpc>
              <a:buFont typeface="Wingdings" pitchFamily="2" charset="2"/>
              <a:buChar char="q"/>
            </a:pPr>
            <a:r>
              <a:rPr lang="en-US" dirty="0" smtClean="0"/>
              <a:t>White</a:t>
            </a:r>
          </a:p>
          <a:p>
            <a:pPr>
              <a:lnSpc>
                <a:spcPct val="200000"/>
              </a:lnSpc>
              <a:buFont typeface="Wingdings" pitchFamily="2" charset="2"/>
              <a:buChar char="q"/>
            </a:pPr>
            <a:r>
              <a:rPr lang="en-US" dirty="0" smtClean="0"/>
              <a:t>Black or African American</a:t>
            </a:r>
          </a:p>
          <a:p>
            <a:pPr>
              <a:lnSpc>
                <a:spcPct val="200000"/>
              </a:lnSpc>
              <a:buFont typeface="Wingdings" pitchFamily="2" charset="2"/>
              <a:buChar char="q"/>
            </a:pPr>
            <a:r>
              <a:rPr lang="en-US" dirty="0" smtClean="0"/>
              <a:t>Asian</a:t>
            </a:r>
          </a:p>
          <a:p>
            <a:pPr>
              <a:lnSpc>
                <a:spcPct val="200000"/>
              </a:lnSpc>
              <a:buFont typeface="Wingdings" pitchFamily="2" charset="2"/>
              <a:buChar char="q"/>
            </a:pPr>
            <a:r>
              <a:rPr lang="en-US" dirty="0" smtClean="0"/>
              <a:t>Native Hawaiian or Other Pacific Islander</a:t>
            </a:r>
          </a:p>
          <a:p>
            <a:pPr>
              <a:lnSpc>
                <a:spcPct val="200000"/>
              </a:lnSpc>
              <a:buFont typeface="Wingdings" pitchFamily="2" charset="2"/>
              <a:buChar char="q"/>
            </a:pPr>
            <a:r>
              <a:rPr lang="en-US" dirty="0" smtClean="0"/>
              <a:t>American Indian/Alaska Native</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52</a:t>
            </a:fld>
            <a:endParaRPr lang="en-US"/>
          </a:p>
        </p:txBody>
      </p:sp>
      <p:sp>
        <p:nvSpPr>
          <p:cNvPr id="6" name="Footer Placeholder 5"/>
          <p:cNvSpPr>
            <a:spLocks noGrp="1"/>
          </p:cNvSpPr>
          <p:nvPr>
            <p:ph type="ftr" sz="quarter" idx="11"/>
          </p:nvPr>
        </p:nvSpPr>
        <p:spPr/>
        <p:txBody>
          <a:bodyPr/>
          <a:lstStyle/>
          <a:p>
            <a:endParaRPr lang="en-US"/>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207631038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ctr">
              <a:buNone/>
            </a:pPr>
            <a:r>
              <a:rPr lang="en-US" dirty="0" smtClean="0"/>
              <a:t>What is your state of residence (or country of residence, if not U.S.A.)?</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53</a:t>
            </a:fld>
            <a:endParaRPr lang="en-US"/>
          </a:p>
        </p:txBody>
      </p:sp>
      <p:sp>
        <p:nvSpPr>
          <p:cNvPr id="6" name="Footer Placeholder 5"/>
          <p:cNvSpPr>
            <a:spLocks noGrp="1"/>
          </p:cNvSpPr>
          <p:nvPr>
            <p:ph type="ftr" sz="quarter" idx="11"/>
          </p:nvPr>
        </p:nvSpPr>
        <p:spPr/>
        <p:txBody>
          <a:bodyPr/>
          <a:lstStyle/>
          <a:p>
            <a:endParaRPr lang="en-US"/>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5032297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lnSpc>
                <a:spcPct val="200000"/>
              </a:lnSpc>
              <a:buNone/>
            </a:pPr>
            <a:r>
              <a:rPr lang="en-US" dirty="0" smtClean="0"/>
              <a:t>Thank you for your time. Your responses will be very helpful to this project and will be kept completely anonymous.</a:t>
            </a:r>
            <a:endParaRPr lang="en-US" dirty="0"/>
          </a:p>
        </p:txBody>
      </p:sp>
      <p:sp>
        <p:nvSpPr>
          <p:cNvPr id="4" name="Slide Number Placeholder 3"/>
          <p:cNvSpPr>
            <a:spLocks noGrp="1"/>
          </p:cNvSpPr>
          <p:nvPr>
            <p:ph type="sldNum" sz="quarter" idx="12"/>
          </p:nvPr>
        </p:nvSpPr>
        <p:spPr/>
        <p:txBody>
          <a:bodyPr/>
          <a:lstStyle/>
          <a:p>
            <a:fld id="{4CF973C4-34DE-498A-B210-A601514C2BA5}" type="slidenum">
              <a:rPr lang="en-US" smtClean="0"/>
              <a:t>54</a:t>
            </a:fld>
            <a:endParaRPr lang="en-US"/>
          </a:p>
        </p:txBody>
      </p:sp>
      <p:sp>
        <p:nvSpPr>
          <p:cNvPr id="6" name="Footer Placeholder 5"/>
          <p:cNvSpPr>
            <a:spLocks noGrp="1"/>
          </p:cNvSpPr>
          <p:nvPr>
            <p:ph type="ftr" sz="quarter" idx="11"/>
          </p:nvPr>
        </p:nvSpPr>
        <p:spPr/>
        <p:txBody>
          <a:bodyPr/>
          <a:lstStyle/>
          <a:p>
            <a:endParaRPr lang="en-US"/>
          </a:p>
        </p:txBody>
      </p:sp>
      <p:sp>
        <p:nvSpPr>
          <p:cNvPr id="7" name="Rectangle 6"/>
          <p:cNvSpPr/>
          <p:nvPr/>
        </p:nvSpPr>
        <p:spPr>
          <a:xfrm>
            <a:off x="3429000" y="6324600"/>
            <a:ext cx="2901179" cy="276999"/>
          </a:xfrm>
          <a:prstGeom prst="rect">
            <a:avLst/>
          </a:prstGeom>
        </p:spPr>
        <p:txBody>
          <a:bodyPr wrap="none">
            <a:spAutoFit/>
          </a:bodyPr>
          <a:lstStyle/>
          <a:p>
            <a:r>
              <a:rPr lang="en-US" sz="1200" dirty="0"/>
              <a:t>Planes, Trains, and Auto-Mobility Interview </a:t>
            </a:r>
          </a:p>
        </p:txBody>
      </p:sp>
    </p:spTree>
    <p:extLst>
      <p:ext uri="{BB962C8B-B14F-4D97-AF65-F5344CB8AC3E}">
        <p14:creationId xmlns:p14="http://schemas.microsoft.com/office/powerpoint/2010/main" val="3585832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long have you been </a:t>
            </a:r>
            <a:br>
              <a:rPr lang="en-US" dirty="0" smtClean="0"/>
            </a:br>
            <a:r>
              <a:rPr lang="en-US" dirty="0" smtClean="0"/>
              <a:t>waiting at this gate?</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dirty="0" smtClean="0"/>
              <a:t>1-4 minutes</a:t>
            </a:r>
          </a:p>
          <a:p>
            <a:pPr>
              <a:lnSpc>
                <a:spcPct val="200000"/>
              </a:lnSpc>
              <a:buFont typeface="Wingdings" pitchFamily="2" charset="2"/>
              <a:buChar char="q"/>
            </a:pPr>
            <a:r>
              <a:rPr lang="en-US" dirty="0" smtClean="0"/>
              <a:t>5-9 minutes</a:t>
            </a:r>
          </a:p>
          <a:p>
            <a:pPr>
              <a:lnSpc>
                <a:spcPct val="200000"/>
              </a:lnSpc>
              <a:buFont typeface="Wingdings" pitchFamily="2" charset="2"/>
              <a:buChar char="q"/>
            </a:pPr>
            <a:r>
              <a:rPr lang="en-US" dirty="0" smtClean="0"/>
              <a:t>10-29  minutes</a:t>
            </a:r>
          </a:p>
          <a:p>
            <a:pPr>
              <a:lnSpc>
                <a:spcPct val="200000"/>
              </a:lnSpc>
              <a:buFont typeface="Wingdings" pitchFamily="2" charset="2"/>
              <a:buChar char="q"/>
            </a:pPr>
            <a:r>
              <a:rPr lang="en-US" dirty="0" smtClean="0"/>
              <a:t>30 or more minutes</a:t>
            </a:r>
            <a:endParaRPr lang="en-US" dirty="0"/>
          </a:p>
        </p:txBody>
      </p:sp>
      <p:sp>
        <p:nvSpPr>
          <p:cNvPr id="4" name="Slide Number Placeholder 3"/>
          <p:cNvSpPr>
            <a:spLocks noGrp="1"/>
          </p:cNvSpPr>
          <p:nvPr>
            <p:ph type="sldNum" sz="quarter" idx="12"/>
          </p:nvPr>
        </p:nvSpPr>
        <p:spPr>
          <a:xfrm>
            <a:off x="5181600" y="6356350"/>
            <a:ext cx="3505200" cy="365125"/>
          </a:xfrm>
        </p:spPr>
        <p:txBody>
          <a:bodyPr/>
          <a:lstStyle/>
          <a:p>
            <a:fld id="{4CF973C4-34DE-498A-B210-A601514C2BA5}" type="slidenum">
              <a:rPr lang="en-US" smtClean="0"/>
              <a:t>6</a:t>
            </a:fld>
            <a:endParaRPr lang="en-US" dirty="0"/>
          </a:p>
        </p:txBody>
      </p:sp>
      <p:sp>
        <p:nvSpPr>
          <p:cNvPr id="6" name="Footer Placeholder 5"/>
          <p:cNvSpPr>
            <a:spLocks noGrp="1"/>
          </p:cNvSpPr>
          <p:nvPr>
            <p:ph type="ftr" sz="quarter" idx="11"/>
          </p:nvPr>
        </p:nvSpPr>
        <p:spPr/>
        <p:txBody>
          <a:bodyPr/>
          <a:lstStyle/>
          <a:p>
            <a:r>
              <a:rPr lang="en-US" dirty="0">
                <a:solidFill>
                  <a:schemeClr val="tx1"/>
                </a:solidFill>
              </a:rPr>
              <a:t>Planes, Trains, and Auto-Mobility Interview </a:t>
            </a:r>
          </a:p>
          <a:p>
            <a:endParaRPr lang="en-US" dirty="0"/>
          </a:p>
        </p:txBody>
      </p:sp>
    </p:spTree>
    <p:extLst>
      <p:ext uri="{BB962C8B-B14F-4D97-AF65-F5344CB8AC3E}">
        <p14:creationId xmlns:p14="http://schemas.microsoft.com/office/powerpoint/2010/main" val="17118766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this trip, did you…</a:t>
            </a:r>
            <a:endParaRPr lang="en-US" dirty="0"/>
          </a:p>
        </p:txBody>
      </p:sp>
      <p:sp>
        <p:nvSpPr>
          <p:cNvPr id="3" name="Content Placeholder 2"/>
          <p:cNvSpPr>
            <a:spLocks noGrp="1"/>
          </p:cNvSpPr>
          <p:nvPr>
            <p:ph idx="1"/>
          </p:nvPr>
        </p:nvSpPr>
        <p:spPr/>
        <p:txBody>
          <a:bodyPr>
            <a:normAutofit fontScale="92500" lnSpcReduction="20000"/>
          </a:bodyPr>
          <a:lstStyle/>
          <a:p>
            <a:pPr>
              <a:lnSpc>
                <a:spcPct val="200000"/>
              </a:lnSpc>
              <a:buFont typeface="Wingdings" pitchFamily="2" charset="2"/>
              <a:buChar char="q"/>
            </a:pPr>
            <a:r>
              <a:rPr lang="en-US" dirty="0" smtClean="0"/>
              <a:t>Depart from Atlanta and enter through airport security?</a:t>
            </a:r>
          </a:p>
          <a:p>
            <a:pPr>
              <a:lnSpc>
                <a:spcPct val="200000"/>
              </a:lnSpc>
              <a:buFont typeface="Wingdings" pitchFamily="2" charset="2"/>
              <a:buChar char="q"/>
            </a:pPr>
            <a:r>
              <a:rPr lang="en-US" dirty="0" smtClean="0"/>
              <a:t>Fly in at a gate on a different concourse in this airport?</a:t>
            </a:r>
          </a:p>
          <a:p>
            <a:pPr>
              <a:lnSpc>
                <a:spcPct val="200000"/>
              </a:lnSpc>
              <a:buFont typeface="Wingdings" pitchFamily="2" charset="2"/>
              <a:buChar char="q"/>
            </a:pPr>
            <a:r>
              <a:rPr lang="en-US" dirty="0" smtClean="0"/>
              <a:t>Fly in at a gate at this concourse of the airport?</a:t>
            </a:r>
            <a:endParaRPr lang="en-US" dirty="0"/>
          </a:p>
        </p:txBody>
      </p:sp>
      <p:sp>
        <p:nvSpPr>
          <p:cNvPr id="4" name="Slide Number Placeholder 3"/>
          <p:cNvSpPr>
            <a:spLocks noGrp="1"/>
          </p:cNvSpPr>
          <p:nvPr>
            <p:ph type="sldNum" sz="quarter" idx="12"/>
          </p:nvPr>
        </p:nvSpPr>
        <p:spPr>
          <a:xfrm>
            <a:off x="5334000" y="6356350"/>
            <a:ext cx="3352800" cy="365125"/>
          </a:xfrm>
        </p:spPr>
        <p:txBody>
          <a:bodyPr/>
          <a:lstStyle/>
          <a:p>
            <a:fld id="{4CF973C4-34DE-498A-B210-A601514C2BA5}" type="slidenum">
              <a:rPr lang="en-US" smtClean="0"/>
              <a:t>7</a:t>
            </a:fld>
            <a:endParaRPr lang="en-US" dirty="0"/>
          </a:p>
        </p:txBody>
      </p:sp>
      <p:sp>
        <p:nvSpPr>
          <p:cNvPr id="6" name="Footer Placeholder 5"/>
          <p:cNvSpPr>
            <a:spLocks noGrp="1"/>
          </p:cNvSpPr>
          <p:nvPr>
            <p:ph type="ftr" sz="quarter" idx="11"/>
          </p:nvPr>
        </p:nvSpPr>
        <p:spPr/>
        <p:txBody>
          <a:bodyPr/>
          <a:lstStyle/>
          <a:p>
            <a:r>
              <a:rPr lang="en-US" dirty="0">
                <a:solidFill>
                  <a:schemeClr val="tx1"/>
                </a:solidFill>
              </a:rPr>
              <a:t>Planes, Trains, and Auto-Mobility Interview </a:t>
            </a:r>
          </a:p>
          <a:p>
            <a:endParaRPr lang="en-US" dirty="0"/>
          </a:p>
        </p:txBody>
      </p:sp>
    </p:spTree>
    <p:extLst>
      <p:ext uri="{BB962C8B-B14F-4D97-AF65-F5344CB8AC3E}">
        <p14:creationId xmlns:p14="http://schemas.microsoft.com/office/powerpoint/2010/main" val="11463297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 the airport today, </a:t>
            </a:r>
            <a:br>
              <a:rPr lang="en-US" dirty="0" smtClean="0"/>
            </a:br>
            <a:r>
              <a:rPr lang="en-US" dirty="0" smtClean="0"/>
              <a:t>did you ride the train?</a:t>
            </a:r>
            <a:endParaRPr lang="en-US" dirty="0"/>
          </a:p>
        </p:txBody>
      </p:sp>
      <p:sp>
        <p:nvSpPr>
          <p:cNvPr id="3" name="Content Placeholder 2"/>
          <p:cNvSpPr>
            <a:spLocks noGrp="1"/>
          </p:cNvSpPr>
          <p:nvPr>
            <p:ph idx="1"/>
          </p:nvPr>
        </p:nvSpPr>
        <p:spPr/>
        <p:txBody>
          <a:bodyPr/>
          <a:lstStyle/>
          <a:p>
            <a:pPr>
              <a:lnSpc>
                <a:spcPct val="200000"/>
              </a:lnSpc>
              <a:buFont typeface="Wingdings" pitchFamily="2" charset="2"/>
              <a:buChar char="q"/>
            </a:pPr>
            <a:r>
              <a:rPr lang="en-US" dirty="0" smtClean="0"/>
              <a:t>Yes</a:t>
            </a:r>
          </a:p>
          <a:p>
            <a:pPr>
              <a:lnSpc>
                <a:spcPct val="200000"/>
              </a:lnSpc>
              <a:buFont typeface="Wingdings" pitchFamily="2" charset="2"/>
              <a:buChar char="q"/>
            </a:pPr>
            <a:r>
              <a:rPr lang="en-US" dirty="0" smtClean="0"/>
              <a:t>No</a:t>
            </a:r>
            <a:endParaRPr lang="en-US" dirty="0"/>
          </a:p>
        </p:txBody>
      </p:sp>
      <p:sp>
        <p:nvSpPr>
          <p:cNvPr id="4" name="Slide Number Placeholder 3"/>
          <p:cNvSpPr>
            <a:spLocks noGrp="1"/>
          </p:cNvSpPr>
          <p:nvPr>
            <p:ph type="sldNum" sz="quarter" idx="12"/>
          </p:nvPr>
        </p:nvSpPr>
        <p:spPr>
          <a:xfrm>
            <a:off x="4953000" y="6356350"/>
            <a:ext cx="3733800" cy="365125"/>
          </a:xfrm>
        </p:spPr>
        <p:txBody>
          <a:bodyPr/>
          <a:lstStyle/>
          <a:p>
            <a:fld id="{4CF973C4-34DE-498A-B210-A601514C2BA5}" type="slidenum">
              <a:rPr lang="en-US" smtClean="0"/>
              <a:t>8</a:t>
            </a:fld>
            <a:endParaRPr lang="en-US" dirty="0"/>
          </a:p>
        </p:txBody>
      </p:sp>
      <p:sp>
        <p:nvSpPr>
          <p:cNvPr id="6" name="Footer Placeholder 5"/>
          <p:cNvSpPr>
            <a:spLocks noGrp="1"/>
          </p:cNvSpPr>
          <p:nvPr>
            <p:ph type="ftr" sz="quarter" idx="11"/>
          </p:nvPr>
        </p:nvSpPr>
        <p:spPr/>
        <p:txBody>
          <a:bodyPr/>
          <a:lstStyle/>
          <a:p>
            <a:r>
              <a:rPr lang="en-US" dirty="0">
                <a:solidFill>
                  <a:schemeClr val="tx1"/>
                </a:solidFill>
              </a:rPr>
              <a:t>Planes, Trains, and Auto-Mobility Interview </a:t>
            </a:r>
          </a:p>
          <a:p>
            <a:endParaRPr lang="en-US" dirty="0"/>
          </a:p>
        </p:txBody>
      </p:sp>
    </p:spTree>
    <p:extLst>
      <p:ext uri="{BB962C8B-B14F-4D97-AF65-F5344CB8AC3E}">
        <p14:creationId xmlns:p14="http://schemas.microsoft.com/office/powerpoint/2010/main" val="23477312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Did you walk rather </a:t>
            </a:r>
            <a:br>
              <a:rPr lang="en-US" dirty="0" smtClean="0"/>
            </a:br>
            <a:r>
              <a:rPr lang="en-US" dirty="0" smtClean="0"/>
              <a:t>than ride the airport train?</a:t>
            </a:r>
            <a:endParaRPr lang="en-US" dirty="0"/>
          </a:p>
        </p:txBody>
      </p:sp>
      <p:sp>
        <p:nvSpPr>
          <p:cNvPr id="3" name="Content Placeholder 2"/>
          <p:cNvSpPr>
            <a:spLocks noGrp="1"/>
          </p:cNvSpPr>
          <p:nvPr>
            <p:ph idx="1"/>
          </p:nvPr>
        </p:nvSpPr>
        <p:spPr/>
        <p:txBody>
          <a:bodyPr/>
          <a:lstStyle/>
          <a:p>
            <a:pPr>
              <a:lnSpc>
                <a:spcPct val="200000"/>
              </a:lnSpc>
              <a:buFont typeface="Wingdings" pitchFamily="2" charset="2"/>
              <a:buChar char="q"/>
            </a:pPr>
            <a:r>
              <a:rPr lang="en-US" dirty="0"/>
              <a:t>Yes</a:t>
            </a:r>
          </a:p>
          <a:p>
            <a:pPr>
              <a:lnSpc>
                <a:spcPct val="200000"/>
              </a:lnSpc>
              <a:buFont typeface="Wingdings" pitchFamily="2" charset="2"/>
              <a:buChar char="q"/>
            </a:pPr>
            <a:r>
              <a:rPr lang="en-US" dirty="0"/>
              <a:t>No</a:t>
            </a:r>
          </a:p>
          <a:p>
            <a:endParaRPr lang="en-US" dirty="0"/>
          </a:p>
        </p:txBody>
      </p:sp>
      <p:sp>
        <p:nvSpPr>
          <p:cNvPr id="4" name="Slide Number Placeholder 3"/>
          <p:cNvSpPr>
            <a:spLocks noGrp="1"/>
          </p:cNvSpPr>
          <p:nvPr>
            <p:ph type="sldNum" sz="quarter" idx="12"/>
          </p:nvPr>
        </p:nvSpPr>
        <p:spPr>
          <a:xfrm>
            <a:off x="6096000" y="6356350"/>
            <a:ext cx="2590800" cy="365125"/>
          </a:xfrm>
        </p:spPr>
        <p:txBody>
          <a:bodyPr/>
          <a:lstStyle/>
          <a:p>
            <a:fld id="{4CF973C4-34DE-498A-B210-A601514C2BA5}" type="slidenum">
              <a:rPr lang="en-US" smtClean="0"/>
              <a:t>9</a:t>
            </a:fld>
            <a:endParaRPr lang="en-US" dirty="0"/>
          </a:p>
        </p:txBody>
      </p:sp>
      <p:sp>
        <p:nvSpPr>
          <p:cNvPr id="6" name="Footer Placeholder 5"/>
          <p:cNvSpPr>
            <a:spLocks noGrp="1"/>
          </p:cNvSpPr>
          <p:nvPr>
            <p:ph type="ftr" sz="quarter" idx="11"/>
          </p:nvPr>
        </p:nvSpPr>
        <p:spPr/>
        <p:txBody>
          <a:bodyPr/>
          <a:lstStyle/>
          <a:p>
            <a:r>
              <a:rPr lang="en-US" dirty="0">
                <a:solidFill>
                  <a:schemeClr val="tx1"/>
                </a:solidFill>
              </a:rPr>
              <a:t>Planes, Trains, and Auto-Mobility Interview </a:t>
            </a:r>
          </a:p>
          <a:p>
            <a:endParaRPr lang="en-US" dirty="0"/>
          </a:p>
        </p:txBody>
      </p:sp>
    </p:spTree>
    <p:extLst>
      <p:ext uri="{BB962C8B-B14F-4D97-AF65-F5344CB8AC3E}">
        <p14:creationId xmlns:p14="http://schemas.microsoft.com/office/powerpoint/2010/main" val="1074166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1462</Words>
  <Application>Microsoft Office PowerPoint</Application>
  <PresentationFormat>On-screen Show (4:3)</PresentationFormat>
  <Paragraphs>366</Paragraphs>
  <Slides>54</Slides>
  <Notes>1</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Appendix B2.  Interview Cards</vt:lpstr>
      <vt:lpstr>Planes, Trains, and Auto-Mobility: An Innovative Approach to Increase Walking in the Atlanta Hartsfield-Jackson Airport  Interview Cards</vt:lpstr>
      <vt:lpstr>PowerPoint Presentation</vt:lpstr>
      <vt:lpstr>Are you ready to begin?</vt:lpstr>
      <vt:lpstr>Are you travelling today  for business or leisure?</vt:lpstr>
      <vt:lpstr>How long have you been  waiting at this gate?</vt:lpstr>
      <vt:lpstr>For this trip, did you…</vt:lpstr>
      <vt:lpstr>In the airport today,  did you ride the train?</vt:lpstr>
      <vt:lpstr>Did you walk rather  than ride the airport train?</vt:lpstr>
      <vt:lpstr>PowerPoint Presentation</vt:lpstr>
      <vt:lpstr>Walking is quicker.  Is this a reason why you  chose to walk today?</vt:lpstr>
      <vt:lpstr>Walking is good for my health.  Is this a reason why you  chose to walk today?</vt:lpstr>
      <vt:lpstr>Walking helps me get exercise.  Is this a reason why you  chose to walk today?</vt:lpstr>
      <vt:lpstr>Walking helps me maintain weight.  Is this a reason why you  chose to walk today?</vt:lpstr>
      <vt:lpstr>Walking burns calories.  Is this a reason why you  chose to walk today? </vt:lpstr>
      <vt:lpstr>Walking allows me to view the art along the walkway.  Is this a reason why you  chose to walk today?</vt:lpstr>
      <vt:lpstr>Walking allows me to avoid the wait/crowd for the train.  Is this a reason why you  chose to walk today?</vt:lpstr>
      <vt:lpstr>I had extra time.  Is this a reason why you  chose to walk today?</vt:lpstr>
      <vt:lpstr>Walking reduces my stress.  Is this a reason why you  chose to walk today?</vt:lpstr>
      <vt:lpstr>Walking lets my children run around before we board the plane.  Is this a reason why you  chose to walk today?</vt:lpstr>
      <vt:lpstr>I like to walk.  Is this a reason why you  chose to walk today?</vt:lpstr>
      <vt:lpstr>I am familiar with the  layout of the airport.  Is this a reason why you  chose to walk today?</vt:lpstr>
      <vt:lpstr>Is there any other reason you  would like to tell us about?</vt:lpstr>
      <vt:lpstr>PowerPoint Presentation</vt:lpstr>
      <vt:lpstr>Everyone else was  riding the train.  Is this a reason you chose  to ride the train today?</vt:lpstr>
      <vt:lpstr>I did not know that  walking was an option.  Is this a reason you chose  to ride the train today?</vt:lpstr>
      <vt:lpstr>I did not have enough time (walking is not fast enough).  Is this a reason you chose  to ride the train today?</vt:lpstr>
      <vt:lpstr>Walking was too difficult  (health, bags, children).  Is this a reason you chose  to ride the train today?</vt:lpstr>
      <vt:lpstr>I was afraid of getting  lost while walking.  Is this a reason you chose  to ride the train today?</vt:lpstr>
      <vt:lpstr>I am not wearing suitable  clothing for walking.  Is this a reason you chose  to ride the train today?</vt:lpstr>
      <vt:lpstr>I do not want to sweat.  Is this a reason you chose  to ride the train today?</vt:lpstr>
      <vt:lpstr>I do not like walking.  Is this a reason you chose  to ride the train today?</vt:lpstr>
      <vt:lpstr>Riding the train is  more fun than walking.  Is this a reason you chose  to ride the train today?</vt:lpstr>
      <vt:lpstr>PowerPoint Presentation</vt:lpstr>
      <vt:lpstr>PowerPoint Presentation</vt:lpstr>
      <vt:lpstr>Walking takes about two  more minutes than riding  the train to the next stop.  How likely is it that this idea  would encourage you to walk?</vt:lpstr>
      <vt:lpstr>A map showing directions to  the gates make walking easy.  How likely is it that this idea  would encourage you to walk?</vt:lpstr>
      <vt:lpstr>Signs showing directions to  the gates make walking easy.  How likely is it that this idea  would encourage you to walk?</vt:lpstr>
      <vt:lpstr>Walking makes me healthier.  How likely is it that this idea  would encourage you to walk?</vt:lpstr>
      <vt:lpstr>Walking is good for health, according to the CDC.  How likely is it that this idea  would encourage you to walk?</vt:lpstr>
      <vt:lpstr>Walking instead of riding the train is better for the planet.  How likely is it that this idea  would encourage you to walk?</vt:lpstr>
      <vt:lpstr>Walking burns calories.  How likely is it that this idea  would encourage you to walk?</vt:lpstr>
      <vt:lpstr>Walking helps maintain weight.  How likely is it that this idea  would encourage you to walk?</vt:lpstr>
      <vt:lpstr>Walking helps me get exercise.  How likely is it that this idea  would encourage you to walk?</vt:lpstr>
      <vt:lpstr>Walking lets my children run around before we board the plane.  How likely is it that this idea  would encourage you to walk?</vt:lpstr>
      <vt:lpstr>Walking is fun.  How likely is it that this idea  would encourage you to walk?</vt:lpstr>
      <vt:lpstr>Walking lets me enjoy the art  and music along the walkway.  How likely is it that this idea  would encourage you to walk?</vt:lpstr>
      <vt:lpstr>PowerPoint Presentation</vt:lpstr>
      <vt:lpstr>What is  your gender?</vt:lpstr>
      <vt:lpstr>What is  your age?</vt:lpstr>
      <vt:lpstr>What is  your ethnicity?</vt:lpstr>
      <vt:lpstr>What is your race?  (select one or more)</vt:lpstr>
      <vt:lpstr>PowerPoint Presentation</vt:lpstr>
      <vt:lpstr>PowerPoint Presentation</vt:lpstr>
    </vt:vector>
  </TitlesOfParts>
  <Company>Centers for Disease Control and Prevention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did not have enough time to walk (walking is not fast enough)</dc:title>
  <dc:creator>CDC User</dc:creator>
  <cp:lastModifiedBy>CDC User</cp:lastModifiedBy>
  <cp:revision>39</cp:revision>
  <cp:lastPrinted>2012-12-07T15:55:19Z</cp:lastPrinted>
  <dcterms:created xsi:type="dcterms:W3CDTF">2012-03-07T16:04:37Z</dcterms:created>
  <dcterms:modified xsi:type="dcterms:W3CDTF">2013-02-07T19:49:16Z</dcterms:modified>
</cp:coreProperties>
</file>