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309" r:id="rId2"/>
    <p:sldId id="311" r:id="rId3"/>
    <p:sldId id="312" r:id="rId4"/>
    <p:sldId id="313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45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</p:sldIdLst>
  <p:sldSz cx="9134475" cy="12179300" type="ledger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relandPM" initials="PM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0" autoAdjust="0"/>
    <p:restoredTop sz="94595" autoAdjust="0"/>
  </p:normalViewPr>
  <p:slideViewPr>
    <p:cSldViewPr snapToGrid="0">
      <p:cViewPr>
        <p:scale>
          <a:sx n="100" d="100"/>
          <a:sy n="100" d="100"/>
        </p:scale>
        <p:origin x="-132" y="354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D2168FA-6444-4D80-890B-094FEEF9369A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934EDFF-7290-4A94-9F7E-14C44492D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751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751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751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751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242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52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4EDFF-7290-4A94-9F7E-14C44492D09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773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7930" y="6901603"/>
            <a:ext cx="6850856" cy="1759232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7930" y="9100644"/>
            <a:ext cx="6850856" cy="947279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394132" y="11286151"/>
            <a:ext cx="2283619" cy="64956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5628" y="11286151"/>
            <a:ext cx="3471101" cy="649563"/>
          </a:xfrm>
        </p:spPr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4885" y="11286151"/>
            <a:ext cx="1217930" cy="649563"/>
          </a:xfrm>
        </p:spPr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3932" y="6478711"/>
            <a:ext cx="7307580" cy="227346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3448" y="8965318"/>
            <a:ext cx="7307580" cy="121793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3932" y="6478711"/>
            <a:ext cx="228362" cy="227346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3447" y="8965318"/>
            <a:ext cx="228362" cy="121793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OMB Submission for JWOL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2494" y="487738"/>
            <a:ext cx="2055257" cy="1039187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24" y="487738"/>
            <a:ext cx="6013529" cy="1039187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OMB Submission for JWOL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1352357" y="5686430"/>
            <a:ext cx="1039300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6724" y="2165209"/>
            <a:ext cx="822102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0" y="5277697"/>
            <a:ext cx="6850856" cy="1894558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050" y="7578231"/>
            <a:ext cx="6774736" cy="2029883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4132" y="11286151"/>
            <a:ext cx="2283619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28" y="11286151"/>
            <a:ext cx="3471101" cy="649563"/>
          </a:xfrm>
        </p:spPr>
        <p:txBody>
          <a:bodyPr/>
          <a:lstStyle/>
          <a:p>
            <a:r>
              <a:rPr lang="en-US" smtClean="0"/>
              <a:t>OMB Submission for JWOL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733" y="11286151"/>
            <a:ext cx="1519368" cy="649563"/>
          </a:xfrm>
        </p:spPr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448" y="5007046"/>
            <a:ext cx="7307580" cy="227346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3447" y="5007046"/>
            <a:ext cx="228362" cy="227346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162390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4637" y="11288407"/>
            <a:ext cx="3501549" cy="649563"/>
          </a:xfrm>
        </p:spPr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6724" y="2165209"/>
            <a:ext cx="403743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27373" y="2159796"/>
            <a:ext cx="4037438" cy="876909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73067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1289050"/>
            <a:ext cx="4035979" cy="121793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359" y="1305965"/>
            <a:ext cx="4037565" cy="121793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0373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14637" y="11288407"/>
            <a:ext cx="3501549" cy="649563"/>
          </a:xfrm>
        </p:spPr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4637" y="11288407"/>
            <a:ext cx="1979136" cy="649563"/>
          </a:xfrm>
        </p:spPr>
        <p:txBody>
          <a:bodyPr/>
          <a:lstStyle/>
          <a:p>
            <a:pPr algn="r"/>
            <a:fld id="{CD44DB2C-E698-4C58-9DF6-A31177595C0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6724" y="2794546"/>
            <a:ext cx="4034393" cy="841979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3358" y="2794546"/>
            <a:ext cx="4034393" cy="8419794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05977"/>
            <a:ext cx="8221028" cy="730673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6701" y="11288407"/>
            <a:ext cx="1979136" cy="649563"/>
          </a:xfrm>
        </p:spPr>
        <p:txBody>
          <a:bodyPr/>
          <a:lstStyle>
            <a:lvl1pPr algn="r">
              <a:defRPr/>
            </a:lvl1pPr>
          </a:lstStyle>
          <a:p>
            <a:fld id="{F655808F-558A-404C-ADE5-B61B01BBFF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MMXHITSS_Logo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1539" y="11297103"/>
            <a:ext cx="1724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012" y="541302"/>
            <a:ext cx="2511981" cy="1488581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18012" y="2165210"/>
            <a:ext cx="2511981" cy="8601632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812837" y="5903577"/>
            <a:ext cx="1071778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482" y="541302"/>
            <a:ext cx="5709047" cy="1014941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889483"/>
            <a:ext cx="8221028" cy="119819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724" y="3383139"/>
            <a:ext cx="8221028" cy="758364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4" y="2165209"/>
            <a:ext cx="8221028" cy="947279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4132" y="11288407"/>
            <a:ext cx="2286664" cy="649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OMB Submission for JWOL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6724" y="889483"/>
            <a:ext cx="182690" cy="121793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6724" y="270651"/>
            <a:ext cx="8221028" cy="73152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6724" y="1365251"/>
            <a:ext cx="8221028" cy="9520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28" y="11288407"/>
            <a:ext cx="3501549" cy="6495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 smtClean="0"/>
              <a:t>OMB Submission for JWOL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91778" y="11288407"/>
            <a:ext cx="1979136" cy="6495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44DB2C-E698-4C58-9DF6-A31177595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6724" y="11282768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6724" y="1125766"/>
            <a:ext cx="822102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344522" y="11532496"/>
            <a:ext cx="338934" cy="12018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0" name="Picture 2" descr="MMXHITSS_Logo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65760" y="11306838"/>
            <a:ext cx="1506583" cy="40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DS-3035 Form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OMB 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 Visa Waiver Online (JWOL)</a:t>
            </a:r>
          </a:p>
          <a:p>
            <a:r>
              <a:rPr lang="en-US" dirty="0" smtClean="0"/>
              <a:t>User Interface Design</a:t>
            </a:r>
          </a:p>
          <a:p>
            <a:r>
              <a:rPr lang="en-US" dirty="0" smtClean="0"/>
              <a:t>November 11, 2011</a:t>
            </a:r>
            <a:endParaRPr lang="en-US" dirty="0"/>
          </a:p>
        </p:txBody>
      </p:sp>
      <p:pic>
        <p:nvPicPr>
          <p:cNvPr id="4" name="Picture 8" descr="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176" y="666192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56462" cy="7342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 Visitor Information Page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733" y="1280160"/>
            <a:ext cx="5739478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49" y="396452"/>
            <a:ext cx="8221028" cy="7306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Exchange Visitor Information Page</a:t>
            </a:r>
            <a:br>
              <a:rPr lang="en-US" dirty="0" smtClean="0"/>
            </a:br>
            <a:r>
              <a:rPr lang="en-US" sz="1800" dirty="0" smtClean="0"/>
              <a:t>Displays if user indicates other names were used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8353" y="1234440"/>
            <a:ext cx="5066898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Attorney Information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56462" cy="7342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Attorney Information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700" dirty="0" smtClean="0"/>
              <a:t>Displayed if user indicates they are represented by an attorney or other organization</a:t>
            </a:r>
            <a:endParaRPr lang="en-US" sz="1700" dirty="0"/>
          </a:p>
        </p:txBody>
      </p:sp>
      <p:sp>
        <p:nvSpPr>
          <p:cNvPr id="6" name="Rectangle 5"/>
          <p:cNvSpPr/>
          <p:nvPr/>
        </p:nvSpPr>
        <p:spPr>
          <a:xfrm>
            <a:off x="778240" y="8905207"/>
            <a:ext cx="778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user must enter information in one or more fields to initiate the search.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attorney must already be registered.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56462" cy="7342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Attorney Information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G-28 question displayed after user selects an attorney/representative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56462" cy="8818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and Phone Page</a:t>
            </a:r>
            <a:r>
              <a:rPr lang="en-US" sz="220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621" y="1257300"/>
            <a:ext cx="6038929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1190625"/>
            <a:ext cx="5363078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 and Phone Page </a:t>
            </a:r>
            <a:r>
              <a:rPr lang="en-US" sz="2200" dirty="0" smtClean="0"/>
              <a:t>(cont.)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800" dirty="0" smtClean="0"/>
              <a:t>Displays if current address is not in U.S.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51697"/>
            <a:ext cx="8221028" cy="7306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 and Phone Page </a:t>
            </a:r>
            <a:r>
              <a:rPr lang="en-US" sz="2200" dirty="0" smtClean="0"/>
              <a:t>(cont.)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smtClean="0"/>
              <a:t>Displays if another mailing address for correspondence is selected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254" y="1288732"/>
            <a:ext cx="4329241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Displayed for all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256462" cy="7342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256462" cy="7561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to Account</a:t>
            </a:r>
            <a:endParaRPr lang="en-US" dirty="0"/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655311" y="2162628"/>
            <a:ext cx="5834062" cy="4930321"/>
          </a:xfrm>
          <a:prstGeom prst="rect">
            <a:avLst/>
          </a:prstGeom>
          <a:ln>
            <a:noFill/>
          </a:ln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1333500"/>
            <a:ext cx="7256462" cy="798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No objection from home government selected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10600" y="9514807"/>
            <a:ext cx="7984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user must enter why they want to waive the two-year residence requirement.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" y="1371600"/>
            <a:ext cx="7256462" cy="73612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Request by State Health Agency selected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567" y="8897233"/>
            <a:ext cx="777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user must indicate if the exchange visitor’s government funded any portion of his/her program while under the “J” visa.</a:t>
            </a: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 smtClean="0"/>
              <a:t>If Yes,  the user is instructed to submit a statement of no objection with the Conrad/State Department of Health Waiver.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Waiver Basis Page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Displays if Persecution selected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856" y="8904409"/>
            <a:ext cx="7865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user must enter why they want to waive the two-year residence requirement.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256462" cy="7342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Program/Non-Program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3780" y="8912254"/>
            <a:ext cx="4708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user must enter the following information: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SEVIS Number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Program Number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Purpose of the Form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Begin Date (DD-MMM-YYYY)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End Date (DD-MMM-YYYY)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Subject/Field Code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Funding Amount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9" y="1436688"/>
            <a:ext cx="5705135" cy="7315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1174750"/>
            <a:ext cx="6427372" cy="914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Program/Non-Program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Answers Yes to “Is there any period of time in the U.S. that is not covered by a DS-2019 or IAP-66 form?”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15822" y="10479342"/>
            <a:ext cx="66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user must enter an explanation if there was any period of time in the U.S. that was not covered by a form DS-2019 (formerly IAP-66).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67299" y="10772775"/>
            <a:ext cx="2581275" cy="3429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J-2 Information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56462" cy="7342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J-2 Information Page</a:t>
            </a:r>
            <a:br>
              <a:rPr lang="en-US" dirty="0" smtClean="0"/>
            </a:br>
            <a:r>
              <a:rPr lang="en-US" sz="1800" dirty="0" smtClean="0"/>
              <a:t>Answers Yes to J-2 dependents and spouse in J-1 status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085851" y="9985583"/>
            <a:ext cx="6991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For J-2 dependents,  enter the Surname, Given Name, Date of Birth, Country of Birth and Relationship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If spouse in J-1 status, enter the Surname, Given Name, Date of Birth, Country of Birth and J Waiver Case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5453" y="1253808"/>
            <a:ext cx="5661956" cy="868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Visa/Status Information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56462" cy="7342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J Visa/Status Information Page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(cont.)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Answers Yes to all 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1232" y="9748855"/>
            <a:ext cx="7047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user must enter the date of entry, select Port of Entry from the </a:t>
            </a:r>
            <a:br>
              <a:rPr lang="en-US" dirty="0" smtClean="0"/>
            </a:br>
            <a:r>
              <a:rPr lang="en-US" dirty="0" smtClean="0"/>
              <a:t>drop-down list and select the Issuing Post from the drop-down list.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The user must enter the Alien Registration Number and I-94 Number.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256462" cy="8228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J Visa/Status Information Page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(cont.)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</a:rPr>
              <a:t>Answers No to all questions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83688" y="10554505"/>
            <a:ext cx="8310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user must enter the Date of Status Change, Original Visa Type, New I-94 Number, Control Number, Issuing Post of the Visa and explain why their status changed..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1312863"/>
            <a:ext cx="6481194" cy="914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Forgot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1371600"/>
            <a:ext cx="7256462" cy="6086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084" y="1257618"/>
            <a:ext cx="6548820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223260" y="2560320"/>
            <a:ext cx="4091940" cy="3345180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Submit Page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157" y="1257300"/>
            <a:ext cx="4062730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 and Submit Page </a:t>
            </a:r>
            <a:r>
              <a:rPr lang="en-US" sz="2200" dirty="0" smtClean="0"/>
              <a:t>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Answers Yes to “Did someone assist you in filling out this application?”</a:t>
            </a:r>
            <a:endParaRPr lang="en-US" sz="1800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680051" y="1996440"/>
            <a:ext cx="2705509" cy="2436946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Page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56462" cy="4391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 Page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19841"/>
            <a:ext cx="7263234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Paperwork Reduction Act Page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56462" cy="6124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56462" cy="6086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256462" cy="6086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Applicant Profile</a:t>
            </a:r>
            <a:br>
              <a:rPr lang="en-US" dirty="0" smtClean="0"/>
            </a:br>
            <a:r>
              <a:rPr lang="en-US" sz="1800" dirty="0" smtClean="0"/>
              <a:t>Displayed if Waiver Applicant selected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9854" y="1280160"/>
            <a:ext cx="3832979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Applicant Profile </a:t>
            </a:r>
            <a:r>
              <a:rPr lang="en-US" sz="2000" dirty="0" smtClean="0"/>
              <a:t>(cont.)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1800" dirty="0" smtClean="0"/>
              <a:t>Displayed if user indicates they have used other names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489" y="1228725"/>
            <a:ext cx="3546033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Attorney Profile</a:t>
            </a:r>
            <a:br>
              <a:rPr lang="en-US" dirty="0" smtClean="0"/>
            </a:br>
            <a:r>
              <a:rPr lang="en-US" sz="1800" dirty="0" smtClean="0"/>
              <a:t>Displayed if Attorney/Representative selected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4" y="1257300"/>
            <a:ext cx="4428627" cy="9875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56462" cy="633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Page</a:t>
            </a:r>
            <a:br>
              <a:rPr lang="en-US" dirty="0" smtClean="0"/>
            </a:br>
            <a:r>
              <a:rPr lang="en-US" sz="1800" dirty="0" smtClean="0"/>
              <a:t>Appears for All Users</a:t>
            </a:r>
            <a:endParaRPr lang="en-US" sz="1800" dirty="0"/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655311" y="2162628"/>
            <a:ext cx="5834062" cy="4930321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5555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30250" indent="-273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462088" indent="-5476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193925" indent="-8223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925763" indent="-1096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>
                    <a:alpha val="5098"/>
                  </a:srgbClr>
                </a:solidFill>
                <a:latin typeface="Arial Black"/>
              </a:rPr>
              <a:t>SAMPLE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98"/>
                </a:srgbClr>
              </a:solidFill>
              <a:latin typeface="Arial Blac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808F-558A-404C-ADE5-B61B01BBFF3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OMB Submission for JWOL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5131</TotalTime>
  <Words>571</Words>
  <Application>Microsoft Office PowerPoint</Application>
  <PresentationFormat>Ledger Paper (11x17 in)</PresentationFormat>
  <Paragraphs>135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Origin</vt:lpstr>
      <vt:lpstr>DS-3035 Form for  OMB Submission</vt:lpstr>
      <vt:lpstr>Login to Account</vt:lpstr>
      <vt:lpstr>Forgot Password</vt:lpstr>
      <vt:lpstr>Change Password</vt:lpstr>
      <vt:lpstr>Create New Account</vt:lpstr>
      <vt:lpstr>Create Applicant Profile Displayed if Waiver Applicant selected</vt:lpstr>
      <vt:lpstr>Create Applicant Profile (cont.)  Displayed if user indicates they have used other names</vt:lpstr>
      <vt:lpstr>Create Attorney Profile Displayed if Attorney/Representative selected</vt:lpstr>
      <vt:lpstr>Summary Page Appears for All Users</vt:lpstr>
      <vt:lpstr>Creating a New Application</vt:lpstr>
      <vt:lpstr>Exchange Visitor Information Page</vt:lpstr>
      <vt:lpstr>Exchange Visitor Information Page Displays if user indicates other names were used</vt:lpstr>
      <vt:lpstr>Attorney Information Page</vt:lpstr>
      <vt:lpstr>Attorney Information Page (cont.) Displayed if user indicates they are represented by an attorney or other organization</vt:lpstr>
      <vt:lpstr>Attorney Information Page (cont.) G-28 question displayed after user selects an attorney/representative</vt:lpstr>
      <vt:lpstr>Address and Phone Page </vt:lpstr>
      <vt:lpstr>Address and Phone Page (cont.)  Displays if current address is not in U.S.</vt:lpstr>
      <vt:lpstr>Address and Phone Page (cont.)  Displays if another mailing address for correspondence is selected</vt:lpstr>
      <vt:lpstr>Waiver Basis Page Displayed for all users</vt:lpstr>
      <vt:lpstr>Waiver Basis Page Displays if No objection from home government selected</vt:lpstr>
      <vt:lpstr>Waiver Basis Page  Displays if Request by State Health Agency selected</vt:lpstr>
      <vt:lpstr>Waiver Basis Page Displays if Persecution selected</vt:lpstr>
      <vt:lpstr>Program/Non-Program Page</vt:lpstr>
      <vt:lpstr>Program/Non-Program Page (cont.) Answers Yes to “Is there any period of time in the U.S. that is not covered by a DS-2019 or IAP-66 form?”</vt:lpstr>
      <vt:lpstr>J-2 Information Page</vt:lpstr>
      <vt:lpstr>J-2 Information Page Answers Yes to J-2 dependents and spouse in J-1 status</vt:lpstr>
      <vt:lpstr>J Visa/Status Information Page</vt:lpstr>
      <vt:lpstr>J Visa/Status Information Page (cont.) Answers Yes to all questions</vt:lpstr>
      <vt:lpstr>J Visa/Status Information Page (cont.) Answers No to all questions</vt:lpstr>
      <vt:lpstr>Sign and Submit Page</vt:lpstr>
      <vt:lpstr>Sign and Submit Page (cont.) Answers Yes to “Did someone assist you in filling out this application?”</vt:lpstr>
      <vt:lpstr>Copyright Page</vt:lpstr>
      <vt:lpstr>Disclaimer Page</vt:lpstr>
      <vt:lpstr>Paperwork Reduction Act Page</vt:lpstr>
    </vt:vector>
  </TitlesOfParts>
  <Company>U.S. Department of State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IrelandPM</dc:creator>
  <cp:lastModifiedBy>bhattacharyam</cp:lastModifiedBy>
  <cp:revision>424</cp:revision>
  <dcterms:created xsi:type="dcterms:W3CDTF">2011-02-11T17:52:24Z</dcterms:created>
  <dcterms:modified xsi:type="dcterms:W3CDTF">2011-11-09T21:09:12Z</dcterms:modified>
</cp:coreProperties>
</file>