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Default Extension="vml" ContentType="application/vnd.openxmlformats-officedocument.vmlDrawing"/>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446" r:id="rId2"/>
  </p:sldIdLst>
  <p:sldSz cx="9144000" cy="6858000" type="letter"/>
  <p:notesSz cx="7010400" cy="9296400"/>
  <p:defaultTextStyle>
    <a:defPPr>
      <a:defRPr lang="en-US"/>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33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38" autoAdjust="0"/>
    <p:restoredTop sz="87598" autoAdjust="0"/>
  </p:normalViewPr>
  <p:slideViewPr>
    <p:cSldViewPr>
      <p:cViewPr varScale="1">
        <p:scale>
          <a:sx n="92" d="100"/>
          <a:sy n="92" d="100"/>
        </p:scale>
        <p:origin x="-612" y="-96"/>
      </p:cViewPr>
      <p:guideLst>
        <p:guide orient="horz" pos="2160"/>
        <p:guide pos="28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118" y="-96"/>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9746" name="Rectangle 2"/>
          <p:cNvSpPr>
            <a:spLocks noGrp="1" noChangeArrowheads="1"/>
          </p:cNvSpPr>
          <p:nvPr>
            <p:ph type="hdr" sz="quarter"/>
          </p:nvPr>
        </p:nvSpPr>
        <p:spPr bwMode="auto">
          <a:xfrm>
            <a:off x="0" y="0"/>
            <a:ext cx="3040063" cy="465138"/>
          </a:xfrm>
          <a:prstGeom prst="rect">
            <a:avLst/>
          </a:prstGeom>
          <a:noFill/>
          <a:ln w="9525">
            <a:noFill/>
            <a:miter lim="800000"/>
            <a:headEnd/>
            <a:tailEnd/>
          </a:ln>
        </p:spPr>
        <p:txBody>
          <a:bodyPr vert="horz" wrap="square" lIns="92890" tIns="46445" rIns="92890" bIns="46445" numCol="1" anchor="t" anchorCtr="0" compatLnSpc="1">
            <a:prstTxWarp prst="textNoShape">
              <a:avLst/>
            </a:prstTxWarp>
          </a:bodyPr>
          <a:lstStyle>
            <a:lvl1pPr defTabSz="930275" eaLnBrk="1" hangingPunct="1">
              <a:lnSpc>
                <a:spcPct val="100000"/>
              </a:lnSpc>
              <a:spcBef>
                <a:spcPct val="0"/>
              </a:spcBef>
              <a:buFontTx/>
              <a:buNone/>
              <a:defRPr sz="1200">
                <a:solidFill>
                  <a:schemeClr val="tx2"/>
                </a:solidFill>
                <a:latin typeface="Arial" pitchFamily="34" charset="0"/>
              </a:defRPr>
            </a:lvl1pPr>
          </a:lstStyle>
          <a:p>
            <a:pPr>
              <a:defRPr/>
            </a:pPr>
            <a:endParaRPr lang="en-US"/>
          </a:p>
        </p:txBody>
      </p:sp>
      <p:sp>
        <p:nvSpPr>
          <p:cNvPr id="159747" name="Rectangle 3"/>
          <p:cNvSpPr>
            <a:spLocks noGrp="1" noChangeArrowheads="1"/>
          </p:cNvSpPr>
          <p:nvPr>
            <p:ph type="dt" sz="quarter" idx="1"/>
          </p:nvPr>
        </p:nvSpPr>
        <p:spPr bwMode="auto">
          <a:xfrm>
            <a:off x="3970338" y="0"/>
            <a:ext cx="3040062" cy="465138"/>
          </a:xfrm>
          <a:prstGeom prst="rect">
            <a:avLst/>
          </a:prstGeom>
          <a:noFill/>
          <a:ln w="9525">
            <a:noFill/>
            <a:miter lim="800000"/>
            <a:headEnd/>
            <a:tailEnd/>
          </a:ln>
        </p:spPr>
        <p:txBody>
          <a:bodyPr vert="horz" wrap="square" lIns="92890" tIns="46445" rIns="92890" bIns="46445" numCol="1" anchor="t" anchorCtr="0" compatLnSpc="1">
            <a:prstTxWarp prst="textNoShape">
              <a:avLst/>
            </a:prstTxWarp>
          </a:bodyPr>
          <a:lstStyle>
            <a:lvl1pPr algn="r" defTabSz="930275" eaLnBrk="1" hangingPunct="1">
              <a:lnSpc>
                <a:spcPct val="100000"/>
              </a:lnSpc>
              <a:spcBef>
                <a:spcPct val="0"/>
              </a:spcBef>
              <a:buFontTx/>
              <a:buNone/>
              <a:defRPr sz="1200">
                <a:solidFill>
                  <a:schemeClr val="tx2"/>
                </a:solidFill>
                <a:latin typeface="Arial" pitchFamily="34" charset="0"/>
              </a:defRPr>
            </a:lvl1pPr>
          </a:lstStyle>
          <a:p>
            <a:pPr>
              <a:defRPr/>
            </a:pPr>
            <a:endParaRPr lang="en-US"/>
          </a:p>
        </p:txBody>
      </p:sp>
      <p:sp>
        <p:nvSpPr>
          <p:cNvPr id="159748" name="Rectangle 4"/>
          <p:cNvSpPr>
            <a:spLocks noGrp="1" noChangeArrowheads="1"/>
          </p:cNvSpPr>
          <p:nvPr>
            <p:ph type="ftr" sz="quarter" idx="2"/>
          </p:nvPr>
        </p:nvSpPr>
        <p:spPr bwMode="auto">
          <a:xfrm>
            <a:off x="0" y="8831263"/>
            <a:ext cx="3040063" cy="465137"/>
          </a:xfrm>
          <a:prstGeom prst="rect">
            <a:avLst/>
          </a:prstGeom>
          <a:noFill/>
          <a:ln w="9525">
            <a:noFill/>
            <a:miter lim="800000"/>
            <a:headEnd/>
            <a:tailEnd/>
          </a:ln>
        </p:spPr>
        <p:txBody>
          <a:bodyPr vert="horz" wrap="square" lIns="92890" tIns="46445" rIns="92890" bIns="46445" numCol="1" anchor="b" anchorCtr="0" compatLnSpc="1">
            <a:prstTxWarp prst="textNoShape">
              <a:avLst/>
            </a:prstTxWarp>
          </a:bodyPr>
          <a:lstStyle>
            <a:lvl1pPr defTabSz="930275" eaLnBrk="1" hangingPunct="1">
              <a:lnSpc>
                <a:spcPct val="100000"/>
              </a:lnSpc>
              <a:spcBef>
                <a:spcPct val="0"/>
              </a:spcBef>
              <a:buFontTx/>
              <a:buNone/>
              <a:defRPr sz="1200">
                <a:solidFill>
                  <a:schemeClr val="tx2"/>
                </a:solidFill>
                <a:latin typeface="Arial" pitchFamily="34" charset="0"/>
              </a:defRPr>
            </a:lvl1pPr>
          </a:lstStyle>
          <a:p>
            <a:pPr>
              <a:defRPr/>
            </a:pPr>
            <a:endParaRPr lang="en-US"/>
          </a:p>
        </p:txBody>
      </p:sp>
      <p:sp>
        <p:nvSpPr>
          <p:cNvPr id="159749" name="Rectangle 5"/>
          <p:cNvSpPr>
            <a:spLocks noGrp="1" noChangeArrowheads="1"/>
          </p:cNvSpPr>
          <p:nvPr>
            <p:ph type="sldNum" sz="quarter" idx="3"/>
          </p:nvPr>
        </p:nvSpPr>
        <p:spPr bwMode="auto">
          <a:xfrm>
            <a:off x="3970338" y="8831263"/>
            <a:ext cx="3040062" cy="465137"/>
          </a:xfrm>
          <a:prstGeom prst="rect">
            <a:avLst/>
          </a:prstGeom>
          <a:noFill/>
          <a:ln w="9525">
            <a:noFill/>
            <a:miter lim="800000"/>
            <a:headEnd/>
            <a:tailEnd/>
          </a:ln>
        </p:spPr>
        <p:txBody>
          <a:bodyPr vert="horz" wrap="square" lIns="92890" tIns="46445" rIns="92890" bIns="46445" numCol="1" anchor="b" anchorCtr="0" compatLnSpc="1">
            <a:prstTxWarp prst="textNoShape">
              <a:avLst/>
            </a:prstTxWarp>
          </a:bodyPr>
          <a:lstStyle>
            <a:lvl1pPr algn="r" defTabSz="930275" eaLnBrk="1" hangingPunct="1">
              <a:lnSpc>
                <a:spcPct val="100000"/>
              </a:lnSpc>
              <a:spcBef>
                <a:spcPct val="0"/>
              </a:spcBef>
              <a:buFontTx/>
              <a:buNone/>
              <a:defRPr sz="1200">
                <a:solidFill>
                  <a:schemeClr val="tx2"/>
                </a:solidFill>
                <a:latin typeface="Arial" pitchFamily="34" charset="0"/>
              </a:defRPr>
            </a:lvl1pPr>
          </a:lstStyle>
          <a:p>
            <a:pPr>
              <a:defRPr/>
            </a:pPr>
            <a:fld id="{2D29CCF4-151D-4EAF-A072-1CCF6DA9556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040063" cy="465138"/>
          </a:xfrm>
          <a:prstGeom prst="rect">
            <a:avLst/>
          </a:prstGeom>
          <a:noFill/>
          <a:ln w="9525">
            <a:noFill/>
            <a:miter lim="800000"/>
            <a:headEnd/>
            <a:tailEnd/>
          </a:ln>
        </p:spPr>
        <p:txBody>
          <a:bodyPr vert="horz" wrap="square" lIns="92890" tIns="46445" rIns="92890" bIns="46445" numCol="1" anchor="t" anchorCtr="0" compatLnSpc="1">
            <a:prstTxWarp prst="textNoShape">
              <a:avLst/>
            </a:prstTxWarp>
          </a:bodyPr>
          <a:lstStyle>
            <a:lvl1pPr defTabSz="930275" eaLnBrk="1" hangingPunct="1">
              <a:lnSpc>
                <a:spcPct val="100000"/>
              </a:lnSpc>
              <a:spcBef>
                <a:spcPct val="0"/>
              </a:spcBef>
              <a:buFontTx/>
              <a:buNone/>
              <a:defRPr sz="1200">
                <a:solidFill>
                  <a:schemeClr val="tx2"/>
                </a:solidFill>
                <a:latin typeface="Arial" pitchFamily="34" charset="0"/>
              </a:defRPr>
            </a:lvl1pPr>
          </a:lstStyle>
          <a:p>
            <a:pPr>
              <a:defRPr/>
            </a:pPr>
            <a:endParaRPr lang="en-US"/>
          </a:p>
        </p:txBody>
      </p:sp>
      <p:sp>
        <p:nvSpPr>
          <p:cNvPr id="30723" name="Rectangle 3"/>
          <p:cNvSpPr>
            <a:spLocks noGrp="1" noChangeArrowheads="1"/>
          </p:cNvSpPr>
          <p:nvPr>
            <p:ph type="dt" idx="1"/>
          </p:nvPr>
        </p:nvSpPr>
        <p:spPr bwMode="auto">
          <a:xfrm>
            <a:off x="3970338" y="0"/>
            <a:ext cx="3040062" cy="465138"/>
          </a:xfrm>
          <a:prstGeom prst="rect">
            <a:avLst/>
          </a:prstGeom>
          <a:noFill/>
          <a:ln w="9525">
            <a:noFill/>
            <a:miter lim="800000"/>
            <a:headEnd/>
            <a:tailEnd/>
          </a:ln>
        </p:spPr>
        <p:txBody>
          <a:bodyPr vert="horz" wrap="square" lIns="92890" tIns="46445" rIns="92890" bIns="46445" numCol="1" anchor="t" anchorCtr="0" compatLnSpc="1">
            <a:prstTxWarp prst="textNoShape">
              <a:avLst/>
            </a:prstTxWarp>
          </a:bodyPr>
          <a:lstStyle>
            <a:lvl1pPr algn="r" defTabSz="930275" eaLnBrk="1" hangingPunct="1">
              <a:lnSpc>
                <a:spcPct val="100000"/>
              </a:lnSpc>
              <a:spcBef>
                <a:spcPct val="0"/>
              </a:spcBef>
              <a:buFontTx/>
              <a:buNone/>
              <a:defRPr sz="1200">
                <a:solidFill>
                  <a:schemeClr val="tx2"/>
                </a:solidFill>
                <a:latin typeface="Arial" pitchFamily="34" charset="0"/>
              </a:defRPr>
            </a:lvl1pPr>
          </a:lstStyle>
          <a:p>
            <a:pPr>
              <a:defRPr/>
            </a:pPr>
            <a:endParaRPr lang="en-US"/>
          </a:p>
        </p:txBody>
      </p:sp>
      <p:sp>
        <p:nvSpPr>
          <p:cNvPr id="12292" name="Rectangle 4"/>
          <p:cNvSpPr>
            <a:spLocks noGrp="1" noRot="1" noChangeAspect="1" noChangeArrowheads="1" noTextEdit="1"/>
          </p:cNvSpPr>
          <p:nvPr>
            <p:ph type="sldImg" idx="2"/>
          </p:nvPr>
        </p:nvSpPr>
        <p:spPr bwMode="auto">
          <a:xfrm>
            <a:off x="1185863" y="696913"/>
            <a:ext cx="4649787" cy="3486150"/>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35038" y="4414838"/>
            <a:ext cx="5140325" cy="4184650"/>
          </a:xfrm>
          <a:prstGeom prst="rect">
            <a:avLst/>
          </a:prstGeom>
          <a:noFill/>
          <a:ln w="9525">
            <a:noFill/>
            <a:miter lim="800000"/>
            <a:headEnd/>
            <a:tailEnd/>
          </a:ln>
        </p:spPr>
        <p:txBody>
          <a:bodyPr vert="horz" wrap="square" lIns="92890" tIns="46445" rIns="92890" bIns="4644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26" name="Rectangle 6"/>
          <p:cNvSpPr>
            <a:spLocks noGrp="1" noChangeArrowheads="1"/>
          </p:cNvSpPr>
          <p:nvPr>
            <p:ph type="ftr" sz="quarter" idx="4"/>
          </p:nvPr>
        </p:nvSpPr>
        <p:spPr bwMode="auto">
          <a:xfrm>
            <a:off x="0" y="8831263"/>
            <a:ext cx="3040063" cy="465137"/>
          </a:xfrm>
          <a:prstGeom prst="rect">
            <a:avLst/>
          </a:prstGeom>
          <a:noFill/>
          <a:ln w="9525">
            <a:noFill/>
            <a:miter lim="800000"/>
            <a:headEnd/>
            <a:tailEnd/>
          </a:ln>
        </p:spPr>
        <p:txBody>
          <a:bodyPr vert="horz" wrap="square" lIns="92890" tIns="46445" rIns="92890" bIns="46445" numCol="1" anchor="b" anchorCtr="0" compatLnSpc="1">
            <a:prstTxWarp prst="textNoShape">
              <a:avLst/>
            </a:prstTxWarp>
          </a:bodyPr>
          <a:lstStyle>
            <a:lvl1pPr defTabSz="930275" eaLnBrk="1" hangingPunct="1">
              <a:lnSpc>
                <a:spcPct val="100000"/>
              </a:lnSpc>
              <a:spcBef>
                <a:spcPct val="0"/>
              </a:spcBef>
              <a:buFontTx/>
              <a:buNone/>
              <a:defRPr sz="1200">
                <a:solidFill>
                  <a:schemeClr val="tx2"/>
                </a:solidFill>
                <a:latin typeface="Arial" pitchFamily="34" charset="0"/>
              </a:defRPr>
            </a:lvl1pPr>
          </a:lstStyle>
          <a:p>
            <a:pPr>
              <a:defRPr/>
            </a:pPr>
            <a:endParaRPr lang="en-US"/>
          </a:p>
        </p:txBody>
      </p:sp>
      <p:sp>
        <p:nvSpPr>
          <p:cNvPr id="30727" name="Rectangle 7"/>
          <p:cNvSpPr>
            <a:spLocks noGrp="1" noChangeArrowheads="1"/>
          </p:cNvSpPr>
          <p:nvPr>
            <p:ph type="sldNum" sz="quarter" idx="5"/>
          </p:nvPr>
        </p:nvSpPr>
        <p:spPr bwMode="auto">
          <a:xfrm>
            <a:off x="3970338" y="8831263"/>
            <a:ext cx="3040062" cy="465137"/>
          </a:xfrm>
          <a:prstGeom prst="rect">
            <a:avLst/>
          </a:prstGeom>
          <a:noFill/>
          <a:ln w="9525">
            <a:noFill/>
            <a:miter lim="800000"/>
            <a:headEnd/>
            <a:tailEnd/>
          </a:ln>
        </p:spPr>
        <p:txBody>
          <a:bodyPr vert="horz" wrap="square" lIns="92890" tIns="46445" rIns="92890" bIns="46445" numCol="1" anchor="b" anchorCtr="0" compatLnSpc="1">
            <a:prstTxWarp prst="textNoShape">
              <a:avLst/>
            </a:prstTxWarp>
          </a:bodyPr>
          <a:lstStyle>
            <a:lvl1pPr algn="r" defTabSz="930275" eaLnBrk="1" hangingPunct="1">
              <a:lnSpc>
                <a:spcPct val="100000"/>
              </a:lnSpc>
              <a:spcBef>
                <a:spcPct val="0"/>
              </a:spcBef>
              <a:buFontTx/>
              <a:buNone/>
              <a:defRPr sz="1200">
                <a:solidFill>
                  <a:schemeClr val="tx2"/>
                </a:solidFill>
                <a:latin typeface="Arial" pitchFamily="34" charset="0"/>
              </a:defRPr>
            </a:lvl1pPr>
          </a:lstStyle>
          <a:p>
            <a:pPr>
              <a:defRPr/>
            </a:pPr>
            <a:fld id="{A20AFBEC-C1B4-4A49-958A-162662D1B92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txBox="1">
            <a:spLocks noGrp="1" noChangeArrowheads="1"/>
          </p:cNvSpPr>
          <p:nvPr/>
        </p:nvSpPr>
        <p:spPr bwMode="auto">
          <a:xfrm>
            <a:off x="3970338" y="8831263"/>
            <a:ext cx="3040062" cy="465137"/>
          </a:xfrm>
          <a:prstGeom prst="rect">
            <a:avLst/>
          </a:prstGeom>
          <a:noFill/>
          <a:ln w="9525">
            <a:noFill/>
            <a:miter lim="800000"/>
            <a:headEnd/>
            <a:tailEnd/>
          </a:ln>
        </p:spPr>
        <p:txBody>
          <a:bodyPr lIns="91221" tIns="45610" rIns="91221" bIns="45610" anchor="b"/>
          <a:lstStyle/>
          <a:p>
            <a:pPr algn="r" defTabSz="912813"/>
            <a:fld id="{33A403F9-2AB6-4839-8C4F-E8FCFBA63F06}" type="slidenum">
              <a:rPr lang="en-US" sz="1200">
                <a:solidFill>
                  <a:schemeClr val="tx2"/>
                </a:solidFill>
              </a:rPr>
              <a:pPr algn="r" defTabSz="912813"/>
              <a:t>1</a:t>
            </a:fld>
            <a:endParaRPr lang="en-US" sz="1200">
              <a:solidFill>
                <a:schemeClr val="tx2"/>
              </a:solidFill>
            </a:endParaRPr>
          </a:p>
        </p:txBody>
      </p:sp>
      <p:sp>
        <p:nvSpPr>
          <p:cNvPr id="13315" name="Rectangle 2"/>
          <p:cNvSpPr>
            <a:spLocks noGrp="1" noRot="1" noChangeAspect="1" noChangeArrowheads="1" noTextEdit="1"/>
          </p:cNvSpPr>
          <p:nvPr>
            <p:ph type="sldImg"/>
          </p:nvPr>
        </p:nvSpPr>
        <p:spPr>
          <a:xfrm>
            <a:off x="1181100" y="696913"/>
            <a:ext cx="4648200" cy="3486150"/>
          </a:xfrm>
          <a:ln/>
        </p:spPr>
      </p:sp>
      <p:sp>
        <p:nvSpPr>
          <p:cNvPr id="13316" name="Rectangle 3"/>
          <p:cNvSpPr>
            <a:spLocks noGrp="1" noChangeArrowheads="1"/>
          </p:cNvSpPr>
          <p:nvPr>
            <p:ph type="body" idx="1"/>
          </p:nvPr>
        </p:nvSpPr>
        <p:spPr>
          <a:xfrm>
            <a:off x="388938" y="4267200"/>
            <a:ext cx="6388100" cy="4183063"/>
          </a:xfrm>
          <a:noFill/>
          <a:ln/>
        </p:spPr>
        <p:txBody>
          <a:bodyPr lIns="91221" tIns="45610" rIns="91221" bIns="45610"/>
          <a:lstStyle/>
          <a:p>
            <a:r>
              <a:rPr lang="en-US" smtClean="0">
                <a:latin typeface="Arial" charset="0"/>
              </a:rPr>
              <a:t>Our goal is to release Quarterly Retirement data by the end of the quarter that follows the reference period.  For example, 2nd quarter data which covers the calendar quarter ending June 30th would ultimately be released by the end of the 3rd calendar quarter – September 30th.  Although time is of the essence, the quality of the data cannot be sacrificed.  That is to say, we cannot forego our high response rates.  In 2009, 2nd quarter data was released with a 90 percent response rate and a four-month lag from the end of the reference period to the public release of the data.  One year later, we released 2nd quarter data two weeks ahead of schedule, while improving our 2nd quarter response rate from 90 percent in 2009 to 95 percent in 2010.</a:t>
            </a:r>
          </a:p>
          <a:p>
            <a:endParaRPr lang="en-US" smtClean="0">
              <a:latin typeface="Arial" charset="0"/>
            </a:endParaRPr>
          </a:p>
          <a:p>
            <a:r>
              <a:rPr lang="en-US" smtClean="0">
                <a:latin typeface="Arial" charset="0"/>
              </a:rPr>
              <a:t>In addition to reducing the lag for the public release of the data, we have greatly improved the response rates during the weeks leading up to the release.  Starting with the 1st calendar quarter of 2010, we delivered preliminary data to the Federal Reserve Board, which uses the Quarterly Retirement data for the Flow of Funds Accounts.  We also started providing the Quarterly Retirement data to the Bureau of Economic Analysis for the GDP estimates.</a:t>
            </a:r>
          </a:p>
          <a:p>
            <a:endParaRPr lang="en-US" smtClean="0">
              <a:latin typeface="Arial" charset="0"/>
            </a:endParaRPr>
          </a:p>
          <a:p>
            <a:r>
              <a:rPr lang="en-US" smtClean="0">
                <a:latin typeface="Arial" charset="0"/>
              </a:rPr>
              <a:t>Prior to 2010, the Federal Reserve Board used Quarterly Retirement data to revise previously published figures in the Flow of Funds Accounts.  The preliminary data now contributes to the Fed’s current release instead of being used solely for revisions to the prior release.</a:t>
            </a:r>
          </a:p>
          <a:p>
            <a:endParaRPr lang="en-US" smtClean="0">
              <a:latin typeface="Arial" charset="0"/>
            </a:endParaRPr>
          </a:p>
          <a:p>
            <a:r>
              <a:rPr lang="en-US" smtClean="0">
                <a:latin typeface="Arial" charset="0"/>
              </a:rPr>
              <a:t>Similarly, the Bureau of Economic Analysis has been incorporating preliminary Quarterly Retirement data into their methodology for the current quarterly estimate.  Specifically, data on government contributions for retirement have been used as part of the estimate for state and local compensation of government employees, which is a component of state and local GDP.  Before receiving preliminary Quarterly Retirement data files, the BEA relied solely on trend estimate projections during the current estimate for all of their retirement series.  Now that they are receiving Quarterly Retirement data in time for their current estimate, they can replace projections with actual data.</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p:txBody>
          <a:bodyPr/>
          <a:lstStyle>
            <a:lvl1pPr>
              <a:defRPr/>
            </a:lvl1pPr>
          </a:lstStyle>
          <a:p>
            <a:pPr>
              <a:defRPr/>
            </a:pPr>
            <a:fld id="{248E69E0-2DE1-4E8D-B15C-A747DBBE083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p:txBody>
          <a:bodyPr/>
          <a:lstStyle>
            <a:lvl1pPr>
              <a:defRPr/>
            </a:lvl1pPr>
          </a:lstStyle>
          <a:p>
            <a:pPr>
              <a:defRPr/>
            </a:pPr>
            <a:fld id="{01662F30-3370-414D-88BF-86B5C06B69A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p:txBody>
          <a:bodyPr/>
          <a:lstStyle>
            <a:lvl1pPr>
              <a:defRPr/>
            </a:lvl1pPr>
          </a:lstStyle>
          <a:p>
            <a:pPr>
              <a:defRPr/>
            </a:pPr>
            <a:fld id="{40F47315-9BF4-4B27-B190-A02B00CA10A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a:lvl1pPr>
          </a:lstStyle>
          <a:p>
            <a:pPr>
              <a:defRPr/>
            </a:pPr>
            <a:fld id="{575555D7-0CE6-48CC-B0C6-9636A03793A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p:txBody>
          <a:bodyPr/>
          <a:lstStyle>
            <a:lvl1pPr>
              <a:defRPr/>
            </a:lvl1pPr>
          </a:lstStyle>
          <a:p>
            <a:pPr>
              <a:defRPr/>
            </a:pPr>
            <a:fld id="{D62816A6-911A-4E92-ADE6-DF839770CCC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p:txBody>
          <a:bodyPr/>
          <a:lstStyle>
            <a:lvl1pPr>
              <a:defRPr/>
            </a:lvl1pPr>
          </a:lstStyle>
          <a:p>
            <a:pPr>
              <a:defRPr/>
            </a:pPr>
            <a:fld id="{BD2AB80D-9F4A-42F2-83DA-145CDA4DD31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p:txBody>
          <a:bodyPr/>
          <a:lstStyle>
            <a:lvl1pPr>
              <a:defRPr/>
            </a:lvl1pPr>
          </a:lstStyle>
          <a:p>
            <a:pPr>
              <a:defRPr/>
            </a:pPr>
            <a:fld id="{4A657398-11FD-4D3F-84FD-EB213F1F1F1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p:txBody>
          <a:bodyPr/>
          <a:lstStyle>
            <a:lvl1pPr>
              <a:defRPr/>
            </a:lvl1pPr>
          </a:lstStyle>
          <a:p>
            <a:pPr>
              <a:defRPr/>
            </a:pPr>
            <a:fld id="{F3662D35-97D9-4373-99F3-AAC9DA463C3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4114800"/>
          </a:xfrm>
        </p:spPr>
        <p:txBody>
          <a:bodyPr/>
          <a:lstStyle/>
          <a:p>
            <a:pPr lvl="0"/>
            <a:endParaRPr lang="en-US" noProof="0" smtClean="0"/>
          </a:p>
        </p:txBody>
      </p:sp>
      <p:sp>
        <p:nvSpPr>
          <p:cNvPr id="4" name="Rectangle 6"/>
          <p:cNvSpPr>
            <a:spLocks noGrp="1" noChangeArrowheads="1"/>
          </p:cNvSpPr>
          <p:nvPr>
            <p:ph type="sldNum" sz="quarter" idx="10"/>
          </p:nvPr>
        </p:nvSpPr>
        <p:spPr/>
        <p:txBody>
          <a:bodyPr/>
          <a:lstStyle>
            <a:lvl1pPr>
              <a:defRPr/>
            </a:lvl1pPr>
          </a:lstStyle>
          <a:p>
            <a:pPr>
              <a:defRPr/>
            </a:pPr>
            <a:fld id="{ED94F244-EC41-45CE-93C1-2A0F0EA0D04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1"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304800"/>
            <a:ext cx="7772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685800" y="13716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8382000" y="6248400"/>
            <a:ext cx="381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FontTx/>
              <a:buNone/>
              <a:defRPr sz="1200" baseline="0">
                <a:latin typeface="Arial" pitchFamily="34"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Lst>
  <p:hf hdr="0" ftr="0" dt="0"/>
  <p:txStyles>
    <p:titleStyle>
      <a:lvl1pPr algn="l" rtl="0" eaLnBrk="0" fontAlgn="base" hangingPunct="0">
        <a:spcBef>
          <a:spcPct val="0"/>
        </a:spcBef>
        <a:spcAft>
          <a:spcPct val="0"/>
        </a:spcAft>
        <a:defRPr sz="3000">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Arial" pitchFamily="34" charset="0"/>
        </a:defRPr>
      </a:lvl2pPr>
      <a:lvl3pPr algn="l" rtl="0" eaLnBrk="0" fontAlgn="base" hangingPunct="0">
        <a:spcBef>
          <a:spcPct val="0"/>
        </a:spcBef>
        <a:spcAft>
          <a:spcPct val="0"/>
        </a:spcAft>
        <a:defRPr sz="3000">
          <a:solidFill>
            <a:schemeClr val="tx2"/>
          </a:solidFill>
          <a:latin typeface="Arial" pitchFamily="34" charset="0"/>
        </a:defRPr>
      </a:lvl3pPr>
      <a:lvl4pPr algn="l" rtl="0" eaLnBrk="0" fontAlgn="base" hangingPunct="0">
        <a:spcBef>
          <a:spcPct val="0"/>
        </a:spcBef>
        <a:spcAft>
          <a:spcPct val="0"/>
        </a:spcAft>
        <a:defRPr sz="3000">
          <a:solidFill>
            <a:schemeClr val="tx2"/>
          </a:solidFill>
          <a:latin typeface="Arial" pitchFamily="34" charset="0"/>
        </a:defRPr>
      </a:lvl4pPr>
      <a:lvl5pPr algn="l" rtl="0" eaLnBrk="0" fontAlgn="base" hangingPunct="0">
        <a:spcBef>
          <a:spcPct val="0"/>
        </a:spcBef>
        <a:spcAft>
          <a:spcPct val="0"/>
        </a:spcAft>
        <a:defRPr sz="3000">
          <a:solidFill>
            <a:schemeClr val="tx2"/>
          </a:solidFill>
          <a:latin typeface="Arial" pitchFamily="34" charset="0"/>
        </a:defRPr>
      </a:lvl5pPr>
      <a:lvl6pPr marL="457200" algn="ctr" rtl="0" fontAlgn="base">
        <a:spcBef>
          <a:spcPct val="0"/>
        </a:spcBef>
        <a:spcAft>
          <a:spcPct val="0"/>
        </a:spcAft>
        <a:defRPr sz="4000">
          <a:solidFill>
            <a:schemeClr val="tx2"/>
          </a:solidFill>
          <a:latin typeface="Arial" pitchFamily="34" charset="0"/>
        </a:defRPr>
      </a:lvl6pPr>
      <a:lvl7pPr marL="914400" algn="ctr" rtl="0" fontAlgn="base">
        <a:spcBef>
          <a:spcPct val="0"/>
        </a:spcBef>
        <a:spcAft>
          <a:spcPct val="0"/>
        </a:spcAft>
        <a:defRPr sz="4000">
          <a:solidFill>
            <a:schemeClr val="tx2"/>
          </a:solidFill>
          <a:latin typeface="Arial" pitchFamily="34" charset="0"/>
        </a:defRPr>
      </a:lvl7pPr>
      <a:lvl8pPr marL="1371600" algn="ctr" rtl="0" fontAlgn="base">
        <a:spcBef>
          <a:spcPct val="0"/>
        </a:spcBef>
        <a:spcAft>
          <a:spcPct val="0"/>
        </a:spcAft>
        <a:defRPr sz="4000">
          <a:solidFill>
            <a:schemeClr val="tx2"/>
          </a:solidFill>
          <a:latin typeface="Arial" pitchFamily="34" charset="0"/>
        </a:defRPr>
      </a:lvl8pPr>
      <a:lvl9pPr marL="1828800" algn="ctr" rtl="0" fontAlgn="base">
        <a:spcBef>
          <a:spcPct val="0"/>
        </a:spcBef>
        <a:spcAft>
          <a:spcPct val="0"/>
        </a:spcAft>
        <a:defRPr sz="4000">
          <a:solidFill>
            <a:schemeClr val="tx2"/>
          </a:solidFill>
          <a:latin typeface="Arial" pitchFamily="34" charset="0"/>
        </a:defRPr>
      </a:lvl9pPr>
    </p:titleStyle>
    <p:bodyStyle>
      <a:lvl1pPr marL="342900" indent="-342900" algn="l" rtl="0" eaLnBrk="0" fontAlgn="base" hangingPunct="0">
        <a:lnSpc>
          <a:spcPts val="3000"/>
        </a:lnSpc>
        <a:spcBef>
          <a:spcPct val="20000"/>
        </a:spcBef>
        <a:spcAft>
          <a:spcPct val="20000"/>
        </a:spcAft>
        <a:buChar char="•"/>
        <a:defRPr sz="2600">
          <a:solidFill>
            <a:schemeClr val="tx1"/>
          </a:solidFill>
          <a:latin typeface="+mn-lt"/>
          <a:ea typeface="+mn-ea"/>
          <a:cs typeface="+mn-cs"/>
        </a:defRPr>
      </a:lvl1pPr>
      <a:lvl2pPr marL="742950" indent="-285750" algn="l" rtl="0" eaLnBrk="0" fontAlgn="base" hangingPunct="0">
        <a:lnSpc>
          <a:spcPts val="2600"/>
        </a:lnSpc>
        <a:spcBef>
          <a:spcPct val="20000"/>
        </a:spcBef>
        <a:spcAft>
          <a:spcPct val="20000"/>
        </a:spcAft>
        <a:buChar char="–"/>
        <a:defRPr sz="2200">
          <a:solidFill>
            <a:schemeClr val="tx1"/>
          </a:solidFill>
          <a:latin typeface="+mn-lt"/>
        </a:defRPr>
      </a:lvl2pPr>
      <a:lvl3pPr marL="1143000" indent="-228600" algn="l" rtl="0" eaLnBrk="0" fontAlgn="base" hangingPunct="0">
        <a:lnSpc>
          <a:spcPts val="2200"/>
        </a:lnSpc>
        <a:spcBef>
          <a:spcPct val="20000"/>
        </a:spcBef>
        <a:spcAft>
          <a:spcPct val="20000"/>
        </a:spcAft>
        <a:buChar char="•"/>
        <a:defRPr sz="1600">
          <a:solidFill>
            <a:schemeClr val="tx1"/>
          </a:solidFill>
          <a:latin typeface="+mn-lt"/>
        </a:defRPr>
      </a:lvl3pPr>
      <a:lvl4pPr marL="1600200" indent="-228600" algn="l" rtl="0" eaLnBrk="0" fontAlgn="base" hangingPunct="0">
        <a:lnSpc>
          <a:spcPts val="2000"/>
        </a:lnSpc>
        <a:spcBef>
          <a:spcPct val="20000"/>
        </a:spcBef>
        <a:spcAft>
          <a:spcPct val="20000"/>
        </a:spcAft>
        <a:buChar char="–"/>
        <a:defRPr sz="1600">
          <a:solidFill>
            <a:schemeClr val="tx1"/>
          </a:solidFill>
          <a:latin typeface="+mn-lt"/>
        </a:defRPr>
      </a:lvl4pPr>
      <a:lvl5pPr marL="2057400" indent="-228600" algn="l" rtl="0" eaLnBrk="0" fontAlgn="base" hangingPunct="0">
        <a:lnSpc>
          <a:spcPts val="1800"/>
        </a:lnSpc>
        <a:spcBef>
          <a:spcPct val="20000"/>
        </a:spcBef>
        <a:spcAft>
          <a:spcPct val="20000"/>
        </a:spcAft>
        <a:buChar char="»"/>
        <a:defRPr sz="1600">
          <a:solidFill>
            <a:schemeClr val="tx1"/>
          </a:solidFill>
          <a:latin typeface="+mn-lt"/>
        </a:defRPr>
      </a:lvl5pPr>
      <a:lvl6pPr marL="2514600" indent="-228600" algn="l" rtl="0" fontAlgn="base">
        <a:lnSpc>
          <a:spcPts val="1800"/>
        </a:lnSpc>
        <a:spcBef>
          <a:spcPct val="20000"/>
        </a:spcBef>
        <a:spcAft>
          <a:spcPct val="0"/>
        </a:spcAft>
        <a:buChar char="»"/>
        <a:defRPr sz="1600">
          <a:solidFill>
            <a:schemeClr val="tx1"/>
          </a:solidFill>
          <a:latin typeface="+mn-lt"/>
        </a:defRPr>
      </a:lvl6pPr>
      <a:lvl7pPr marL="2971800" indent="-228600" algn="l" rtl="0" fontAlgn="base">
        <a:lnSpc>
          <a:spcPts val="1800"/>
        </a:lnSpc>
        <a:spcBef>
          <a:spcPct val="20000"/>
        </a:spcBef>
        <a:spcAft>
          <a:spcPct val="0"/>
        </a:spcAft>
        <a:buChar char="»"/>
        <a:defRPr sz="1600">
          <a:solidFill>
            <a:schemeClr val="tx1"/>
          </a:solidFill>
          <a:latin typeface="+mn-lt"/>
        </a:defRPr>
      </a:lvl7pPr>
      <a:lvl8pPr marL="3429000" indent="-228600" algn="l" rtl="0" fontAlgn="base">
        <a:lnSpc>
          <a:spcPts val="1800"/>
        </a:lnSpc>
        <a:spcBef>
          <a:spcPct val="20000"/>
        </a:spcBef>
        <a:spcAft>
          <a:spcPct val="0"/>
        </a:spcAft>
        <a:buChar char="»"/>
        <a:defRPr sz="1600">
          <a:solidFill>
            <a:schemeClr val="tx1"/>
          </a:solidFill>
          <a:latin typeface="+mn-lt"/>
        </a:defRPr>
      </a:lvl8pPr>
      <a:lvl9pPr marL="3886200" indent="-228600" algn="l" rtl="0" fontAlgn="base">
        <a:lnSpc>
          <a:spcPts val="1800"/>
        </a:lnSpc>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3"/>
          <p:cNvSpPr txBox="1">
            <a:spLocks noGrp="1"/>
          </p:cNvSpPr>
          <p:nvPr/>
        </p:nvSpPr>
        <p:spPr bwMode="auto">
          <a:xfrm>
            <a:off x="8382000" y="6248400"/>
            <a:ext cx="381000" cy="304800"/>
          </a:xfrm>
          <a:prstGeom prst="rect">
            <a:avLst/>
          </a:prstGeom>
          <a:noFill/>
          <a:ln w="9525">
            <a:noFill/>
            <a:miter lim="800000"/>
            <a:headEnd/>
            <a:tailEnd/>
          </a:ln>
        </p:spPr>
        <p:txBody>
          <a:bodyPr/>
          <a:lstStyle/>
          <a:p>
            <a:pPr algn="r"/>
            <a:endParaRPr lang="en-US" sz="1200" dirty="0"/>
          </a:p>
        </p:txBody>
      </p:sp>
      <p:sp>
        <p:nvSpPr>
          <p:cNvPr id="1028" name="Rectangle 2"/>
          <p:cNvSpPr>
            <a:spLocks noChangeArrowheads="1"/>
          </p:cNvSpPr>
          <p:nvPr/>
        </p:nvSpPr>
        <p:spPr bwMode="auto">
          <a:xfrm>
            <a:off x="304800" y="228600"/>
            <a:ext cx="7772400" cy="685800"/>
          </a:xfrm>
          <a:prstGeom prst="rect">
            <a:avLst/>
          </a:prstGeom>
          <a:noFill/>
          <a:ln w="9525">
            <a:noFill/>
            <a:miter lim="800000"/>
            <a:headEnd/>
            <a:tailEnd/>
          </a:ln>
        </p:spPr>
        <p:txBody>
          <a:bodyPr anchor="ctr"/>
          <a:lstStyle/>
          <a:p>
            <a:r>
              <a:rPr lang="en-US" sz="2000" b="1" dirty="0">
                <a:solidFill>
                  <a:schemeClr val="tx2"/>
                </a:solidFill>
              </a:rPr>
              <a:t>Improved Timeliness and Response Rates of the</a:t>
            </a:r>
            <a:br>
              <a:rPr lang="en-US" sz="2000" b="1" dirty="0">
                <a:solidFill>
                  <a:schemeClr val="tx2"/>
                </a:solidFill>
              </a:rPr>
            </a:br>
            <a:r>
              <a:rPr lang="en-US" sz="2000" b="1" dirty="0">
                <a:solidFill>
                  <a:schemeClr val="tx2"/>
                </a:solidFill>
              </a:rPr>
              <a:t>Quarterly Survey of Public Pensions: 2</a:t>
            </a:r>
            <a:r>
              <a:rPr lang="en-US" sz="2000" b="1" baseline="30000" dirty="0">
                <a:solidFill>
                  <a:schemeClr val="tx2"/>
                </a:solidFill>
              </a:rPr>
              <a:t>nd</a:t>
            </a:r>
            <a:r>
              <a:rPr lang="en-US" sz="2000" b="1" dirty="0">
                <a:solidFill>
                  <a:schemeClr val="tx2"/>
                </a:solidFill>
              </a:rPr>
              <a:t> Q. 2009 – 2</a:t>
            </a:r>
            <a:r>
              <a:rPr lang="en-US" sz="2000" b="1" baseline="30000" dirty="0">
                <a:solidFill>
                  <a:schemeClr val="tx2"/>
                </a:solidFill>
              </a:rPr>
              <a:t>nd</a:t>
            </a:r>
            <a:r>
              <a:rPr lang="en-US" sz="2000" b="1" dirty="0">
                <a:solidFill>
                  <a:schemeClr val="tx2"/>
                </a:solidFill>
              </a:rPr>
              <a:t> Q. 2011</a:t>
            </a:r>
          </a:p>
        </p:txBody>
      </p:sp>
      <p:graphicFrame>
        <p:nvGraphicFramePr>
          <p:cNvPr id="1026" name="Object 9"/>
          <p:cNvGraphicFramePr>
            <a:graphicFrameLocks noChangeAspect="1"/>
          </p:cNvGraphicFramePr>
          <p:nvPr/>
        </p:nvGraphicFramePr>
        <p:xfrm>
          <a:off x="157163" y="842963"/>
          <a:ext cx="8601075" cy="4619625"/>
        </p:xfrm>
        <a:graphic>
          <a:graphicData uri="http://schemas.openxmlformats.org/presentationml/2006/ole">
            <p:oleObj spid="_x0000_s1026" name="Chart" r:id="rId4" imgW="10982330" imgH="5895994" progId="Excel.Sheet.8">
              <p:embed/>
            </p:oleObj>
          </a:graphicData>
        </a:graphic>
      </p:graphicFrame>
      <p:sp>
        <p:nvSpPr>
          <p:cNvPr id="5" name="TextBox 4"/>
          <p:cNvSpPr txBox="1"/>
          <p:nvPr/>
        </p:nvSpPr>
        <p:spPr>
          <a:xfrm>
            <a:off x="7848600" y="256401"/>
            <a:ext cx="1295400" cy="276999"/>
          </a:xfrm>
          <a:prstGeom prst="rect">
            <a:avLst/>
          </a:prstGeom>
          <a:noFill/>
        </p:spPr>
        <p:txBody>
          <a:bodyPr wrap="square" rtlCol="0">
            <a:spAutoFit/>
          </a:bodyPr>
          <a:lstStyle/>
          <a:p>
            <a:r>
              <a:rPr lang="en-US" sz="1200" b="1" dirty="0" smtClean="0"/>
              <a:t>Attachment </a:t>
            </a:r>
            <a:r>
              <a:rPr lang="en-US" sz="1200" b="1" dirty="0" smtClean="0"/>
              <a:t>3</a:t>
            </a:r>
            <a:endParaRPr lang="en-US" sz="12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tx2"/>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tx2"/>
            </a:solidFill>
            <a:effectLst/>
            <a:latin typeface="Arial"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6216</TotalTime>
  <Words>390</Words>
  <Application>Microsoft Office PowerPoint</Application>
  <PresentationFormat>Letter Paper (8.5x11 in)</PresentationFormat>
  <Paragraphs>10</Paragraphs>
  <Slides>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Default Design</vt:lpstr>
      <vt:lpstr>Chart</vt:lpstr>
      <vt:lpstr>Slide 1</vt:lpstr>
    </vt:vector>
  </TitlesOfParts>
  <Manager>James Clark</Manager>
  <Company>Bureau of the Census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ADNET</dc:creator>
  <cp:lastModifiedBy>becke310</cp:lastModifiedBy>
  <cp:revision>543</cp:revision>
  <dcterms:created xsi:type="dcterms:W3CDTF">2003-06-26T19:22:17Z</dcterms:created>
  <dcterms:modified xsi:type="dcterms:W3CDTF">2011-11-18T21:06:47Z</dcterms:modified>
</cp:coreProperties>
</file>