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0" r:id="rId2"/>
    <p:sldId id="258" r:id="rId3"/>
    <p:sldId id="259" r:id="rId4"/>
    <p:sldId id="261" r:id="rId5"/>
    <p:sldId id="262" r:id="rId6"/>
    <p:sldId id="263"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5" d="100"/>
          <a:sy n="95" d="100"/>
        </p:scale>
        <p:origin x="-444" y="-2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B7C9B2-90C3-4EAC-9865-2BFECD3B97B7}" type="datetimeFigureOut">
              <a:rPr lang="en-US" smtClean="0"/>
              <a:pPr/>
              <a:t>5/21/2012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5DE020-DF30-4099-9590-342A7FC75D4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55DE020-DF30-4099-9590-342A7FC75D49}"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13C8B6-5C9E-43CD-A37C-40349F4F22E4}"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13C8B6-5C9E-43CD-A37C-40349F4F22E4}" type="datetimeFigureOut">
              <a:rPr lang="en-US" smtClean="0"/>
              <a:pPr/>
              <a:t>5/21/2012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13C8B6-5C9E-43CD-A37C-40349F4F22E4}"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13C8B6-5C9E-43CD-A37C-40349F4F22E4}" type="datetimeFigureOut">
              <a:rPr lang="en-US" smtClean="0"/>
              <a:pPr/>
              <a:t>5/21/2012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13C8B6-5C9E-43CD-A37C-40349F4F22E4}" type="datetimeFigureOut">
              <a:rPr lang="en-US" smtClean="0"/>
              <a:pPr/>
              <a:t>5/21/2012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13C8B6-5C9E-43CD-A37C-40349F4F22E4}" type="datetimeFigureOut">
              <a:rPr lang="en-US" smtClean="0"/>
              <a:pPr/>
              <a:t>5/21/2012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13C8B6-5C9E-43CD-A37C-40349F4F22E4}"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13C8B6-5C9E-43CD-A37C-40349F4F22E4}" type="datetimeFigureOut">
              <a:rPr lang="en-US" smtClean="0"/>
              <a:pPr/>
              <a:t>5/21/2012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A56B21-B658-4E41-B253-9BDABF972C3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13C8B6-5C9E-43CD-A37C-40349F4F22E4}" type="datetimeFigureOut">
              <a:rPr lang="en-US" smtClean="0"/>
              <a:pPr/>
              <a:t>5/21/2012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A56B21-B658-4E41-B253-9BDABF972C3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PRA Statement Placeholders and Registered User Form Fields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57200" y="1676400"/>
            <a:ext cx="8458200" cy="4953000"/>
            <a:chOff x="119062" y="1276350"/>
            <a:chExt cx="9144000" cy="4972895"/>
          </a:xfrm>
        </p:grpSpPr>
        <p:pic>
          <p:nvPicPr>
            <p:cNvPr id="4" name="Picture 3" descr="Exercise Front Page.jpg"/>
            <p:cNvPicPr>
              <a:picLocks noChangeAspect="1"/>
            </p:cNvPicPr>
            <p:nvPr/>
          </p:nvPicPr>
          <p:blipFill>
            <a:blip r:embed="rId3" cstate="print"/>
            <a:srcRect r="-2674" b="26554"/>
            <a:stretch>
              <a:fillRect/>
            </a:stretch>
          </p:blipFill>
          <p:spPr>
            <a:xfrm>
              <a:off x="119062" y="1276350"/>
              <a:ext cx="9144000" cy="4953000"/>
            </a:xfrm>
            <a:prstGeom prst="rect">
              <a:avLst/>
            </a:prstGeom>
          </p:spPr>
        </p:pic>
        <p:sp>
          <p:nvSpPr>
            <p:cNvPr id="5" name="TextBox 4"/>
            <p:cNvSpPr txBox="1"/>
            <p:nvPr/>
          </p:nvSpPr>
          <p:spPr>
            <a:xfrm>
              <a:off x="1033462" y="5899150"/>
              <a:ext cx="6068291" cy="350095"/>
            </a:xfrm>
            <a:prstGeom prst="rect">
              <a:avLst/>
            </a:prstGeom>
            <a:ln w="3175"/>
          </p:spPr>
          <p:style>
            <a:lnRef idx="2">
              <a:schemeClr val="dk1"/>
            </a:lnRef>
            <a:fillRef idx="1">
              <a:schemeClr val="lt1"/>
            </a:fillRef>
            <a:effectRef idx="0">
              <a:schemeClr val="dk1"/>
            </a:effectRef>
            <a:fontRef idx="minor">
              <a:schemeClr val="dk1"/>
            </a:fontRef>
          </p:style>
          <p:txBody>
            <a:bodyPr wrap="square" rtlCol="0">
              <a:spAutoFit/>
            </a:bodyPr>
            <a:lstStyle/>
            <a:p>
              <a:r>
                <a:rPr lang="en-US" sz="500" dirty="0" smtClean="0"/>
                <a:t>“An agency may not conduct or sponsor, and a person is not required to respond to a collection of information unless it displays a valid OMB control number.  Transportation Security Administration estimates that the average burden for collection is XX hours per year.  You may submit any comments concerning the accuracy of this burden estimate or any suggestions for reducing the burden to:  TSA-11, Attention: PRA 1652-XXXX 601 South 12th Street, Arlington, VA 20598. This collection expires mm/</a:t>
              </a:r>
              <a:r>
                <a:rPr lang="en-US" sz="500" dirty="0" err="1" smtClean="0"/>
                <a:t>dd</a:t>
              </a:r>
              <a:r>
                <a:rPr lang="en-US" sz="500" dirty="0" smtClean="0"/>
                <a:t>/</a:t>
              </a:r>
              <a:r>
                <a:rPr lang="en-US" sz="500" dirty="0" err="1" smtClean="0"/>
                <a:t>yyyy</a:t>
              </a:r>
              <a:r>
                <a:rPr lang="en-US" sz="500" dirty="0" smtClean="0"/>
                <a:t>.”</a:t>
              </a: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7924800" cy="639762"/>
          </a:xfrm>
        </p:spPr>
        <p:txBody>
          <a:bodyPr>
            <a:normAutofit/>
          </a:bodyPr>
          <a:lstStyle/>
          <a:p>
            <a:r>
              <a:rPr lang="en-US" sz="2500" dirty="0" smtClean="0"/>
              <a:t>Evaluation Team Post-Exercise Feedback Form </a:t>
            </a:r>
            <a:endParaRPr lang="en-US" sz="2500" dirty="0"/>
          </a:p>
        </p:txBody>
      </p:sp>
      <p:grpSp>
        <p:nvGrpSpPr>
          <p:cNvPr id="9" name="Group 8"/>
          <p:cNvGrpSpPr/>
          <p:nvPr/>
        </p:nvGrpSpPr>
        <p:grpSpPr>
          <a:xfrm>
            <a:off x="2438400" y="762000"/>
            <a:ext cx="4512624" cy="5829330"/>
            <a:chOff x="2438400" y="762000"/>
            <a:chExt cx="4512624" cy="5829330"/>
          </a:xfrm>
        </p:grpSpPr>
        <p:pic>
          <p:nvPicPr>
            <p:cNvPr id="1027" name="Picture 3"/>
            <p:cNvPicPr>
              <a:picLocks noChangeAspect="1" noChangeArrowheads="1"/>
            </p:cNvPicPr>
            <p:nvPr/>
          </p:nvPicPr>
          <p:blipFill>
            <a:blip r:embed="rId2" cstate="print"/>
            <a:srcRect l="28125" t="11458" r="25000" b="8333"/>
            <a:stretch>
              <a:fillRect/>
            </a:stretch>
          </p:blipFill>
          <p:spPr bwMode="auto">
            <a:xfrm>
              <a:off x="2438400" y="762000"/>
              <a:ext cx="4512624" cy="5791200"/>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p:spPr>
        </p:pic>
        <p:sp>
          <p:nvSpPr>
            <p:cNvPr id="8193" name="Rectangle 1"/>
            <p:cNvSpPr>
              <a:spLocks noChangeArrowheads="1"/>
            </p:cNvSpPr>
            <p:nvPr/>
          </p:nvSpPr>
          <p:spPr bwMode="auto">
            <a:xfrm>
              <a:off x="2590800" y="6191220"/>
              <a:ext cx="4191000" cy="400110"/>
            </a:xfrm>
            <a:prstGeom prst="rect">
              <a:avLst/>
            </a:prstGeom>
            <a:ln w="3175">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“An agency may not conduct or sponsor, and a person is not required to respond to a collection of information unless it displays a valid OMB control number.  Transportation Security Administration estimates that the average burden for collection is XX hours per year.  You may submit any comments concerning the accuracy of this burden estimate or any</a:t>
              </a:r>
              <a:r>
                <a:rPr lang="en-US" sz="500" dirty="0" smtClean="0">
                  <a:solidFill>
                    <a:schemeClr val="tx1"/>
                  </a:solidFill>
                  <a:latin typeface="Arial" pitchFamily="34" charset="0"/>
                </a:rPr>
                <a:t> </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suggestions for reducing the burden to:  TSA-11, Attention: PRA 1652-XXXX 601 South 12th Street, Arlington, VA 20598. This collection expires mm/</a:t>
              </a:r>
              <a:r>
                <a:rPr kumimoji="0" lang="en-US" sz="5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dd</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r>
                <a:rPr kumimoji="0" lang="en-US" sz="5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yyyy</a:t>
              </a:r>
              <a:r>
                <a:rPr kumimoji="0" lang="en-US" sz="5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n-US" sz="500" b="0" i="0" u="none" strike="noStrike" cap="none" normalizeH="0" baseline="0" dirty="0" smtClean="0">
                <a:ln>
                  <a:noFill/>
                </a:ln>
                <a:solidFill>
                  <a:schemeClr val="tx1"/>
                </a:solidFill>
                <a:effectLst/>
                <a:latin typeface="Arial" pitchFamily="34" charset="0"/>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8077200" cy="838200"/>
          </a:xfrm>
        </p:spPr>
        <p:txBody>
          <a:bodyPr/>
          <a:lstStyle/>
          <a:p>
            <a:r>
              <a:rPr lang="en-US" dirty="0" smtClean="0"/>
              <a:t>Create an Exercise</a:t>
            </a:r>
            <a:endParaRPr lang="en-US" dirty="0"/>
          </a:p>
        </p:txBody>
      </p:sp>
      <p:pic>
        <p:nvPicPr>
          <p:cNvPr id="1026" name="Picture 2"/>
          <p:cNvPicPr>
            <a:picLocks noChangeAspect="1" noChangeArrowheads="1"/>
          </p:cNvPicPr>
          <p:nvPr/>
        </p:nvPicPr>
        <p:blipFill>
          <a:blip r:embed="rId2" cstate="print"/>
          <a:srcRect l="9375" t="14583" r="27344" b="11458"/>
          <a:stretch>
            <a:fillRect/>
          </a:stretch>
        </p:blipFill>
        <p:spPr bwMode="auto">
          <a:xfrm>
            <a:off x="838200" y="913459"/>
            <a:ext cx="6781801" cy="5944541"/>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01000" cy="715962"/>
          </a:xfrm>
        </p:spPr>
        <p:txBody>
          <a:bodyPr>
            <a:normAutofit fontScale="90000"/>
          </a:bodyPr>
          <a:lstStyle/>
          <a:p>
            <a:r>
              <a:rPr lang="en-US" dirty="0" smtClean="0"/>
              <a:t>Choose Objectives </a:t>
            </a:r>
            <a:endParaRPr lang="en-US" dirty="0"/>
          </a:p>
        </p:txBody>
      </p:sp>
      <p:pic>
        <p:nvPicPr>
          <p:cNvPr id="2050" name="Picture 2"/>
          <p:cNvPicPr>
            <a:picLocks noChangeAspect="1" noChangeArrowheads="1"/>
          </p:cNvPicPr>
          <p:nvPr/>
        </p:nvPicPr>
        <p:blipFill>
          <a:blip r:embed="rId2" cstate="print"/>
          <a:srcRect l="9375" t="20833" r="27344" b="11458"/>
          <a:stretch>
            <a:fillRect/>
          </a:stretch>
        </p:blipFill>
        <p:spPr bwMode="auto">
          <a:xfrm>
            <a:off x="914400" y="1066800"/>
            <a:ext cx="6858000" cy="550333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Exercise</a:t>
            </a:r>
            <a:endParaRPr lang="en-US" dirty="0"/>
          </a:p>
        </p:txBody>
      </p:sp>
      <p:pic>
        <p:nvPicPr>
          <p:cNvPr id="3074" name="Picture 2"/>
          <p:cNvPicPr>
            <a:picLocks noChangeAspect="1" noChangeArrowheads="1"/>
          </p:cNvPicPr>
          <p:nvPr/>
        </p:nvPicPr>
        <p:blipFill>
          <a:blip r:embed="rId2" cstate="print"/>
          <a:srcRect l="10937" t="28125" r="13281" b="18750"/>
          <a:stretch>
            <a:fillRect/>
          </a:stretch>
        </p:blipFill>
        <p:spPr bwMode="auto">
          <a:xfrm>
            <a:off x="838200" y="1447800"/>
            <a:ext cx="7391400" cy="3886200"/>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83</Words>
  <Application>Microsoft Office PowerPoint</Application>
  <PresentationFormat>On-screen Show (4:3)</PresentationFormat>
  <Paragraphs>8</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PRA Statement Placeholders and Registered User Form Fields</vt:lpstr>
      <vt:lpstr>Slide 2</vt:lpstr>
      <vt:lpstr>Evaluation Team Post-Exercise Feedback Form </vt:lpstr>
      <vt:lpstr>Create an Exercise</vt:lpstr>
      <vt:lpstr>Choose Objectives </vt:lpstr>
      <vt:lpstr>Sample Exercise</vt:lpstr>
    </vt:vector>
  </TitlesOfParts>
  <Company>Booz Allen Hamilton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Cbuckman</dc:creator>
  <cp:lastModifiedBy>Susan Perkins</cp:lastModifiedBy>
  <cp:revision>6</cp:revision>
  <dcterms:created xsi:type="dcterms:W3CDTF">2011-08-01T13:52:32Z</dcterms:created>
  <dcterms:modified xsi:type="dcterms:W3CDTF">2012-05-21T13:15:02Z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1182809746</vt:i4>
  </property>
  <property fmtid="{D5CDD505-2E9C-101B-9397-08002B2CF9AE}" pid="3" name="_NewReviewCycle">
    <vt:lpwstr/>
  </property>
  <property fmtid="{D5CDD505-2E9C-101B-9397-08002B2CF9AE}" pid="4" name="_EmailSubject">
    <vt:lpwstr>PRA Supporting Document</vt:lpwstr>
  </property>
  <property fmtid="{D5CDD505-2E9C-101B-9397-08002B2CF9AE}" pid="5" name="_AuthorEmail">
    <vt:lpwstr>Keturah.Lee@tsa.dhs.gov</vt:lpwstr>
  </property>
  <property fmtid="{D5CDD505-2E9C-101B-9397-08002B2CF9AE}" pid="6" name="_AuthorEmailDisplayName">
    <vt:lpwstr>Lee, Keturah</vt:lpwstr>
  </property>
</Properties>
</file>