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7"/>
  </p:notesMasterIdLst>
  <p:handoutMasterIdLst>
    <p:handoutMasterId r:id="rId18"/>
  </p:handoutMasterIdLst>
  <p:sldIdLst>
    <p:sldId id="765" r:id="rId2"/>
    <p:sldId id="543" r:id="rId3"/>
    <p:sldId id="1444" r:id="rId4"/>
    <p:sldId id="1415" r:id="rId5"/>
    <p:sldId id="1458" r:id="rId6"/>
    <p:sldId id="1459" r:id="rId7"/>
    <p:sldId id="1460" r:id="rId8"/>
    <p:sldId id="1461" r:id="rId9"/>
    <p:sldId id="1462" r:id="rId10"/>
    <p:sldId id="1463" r:id="rId11"/>
    <p:sldId id="1464" r:id="rId12"/>
    <p:sldId id="1465" r:id="rId13"/>
    <p:sldId id="1467" r:id="rId14"/>
    <p:sldId id="1447" r:id="rId15"/>
    <p:sldId id="1466" r:id="rId16"/>
  </p:sldIdLst>
  <p:sldSz cx="9144000" cy="6858000" type="screen4x3"/>
  <p:notesSz cx="6881813" cy="9296400"/>
  <p:defaultTextStyle>
    <a:defPPr>
      <a:defRPr lang="en-US"/>
    </a:defPPr>
    <a:lvl1pPr algn="l" rtl="0" eaLnBrk="0" fontAlgn="base" hangingPunct="0">
      <a:spcBef>
        <a:spcPct val="0"/>
      </a:spcBef>
      <a:spcAft>
        <a:spcPct val="0"/>
      </a:spcAft>
      <a:defRPr sz="1000" kern="1200">
        <a:solidFill>
          <a:schemeClr val="tx1"/>
        </a:solidFill>
        <a:latin typeface="Arial" charset="0"/>
        <a:ea typeface="ＭＳ Ｐゴシック" pitchFamily="-65" charset="-128"/>
        <a:cs typeface="+mn-cs"/>
      </a:defRPr>
    </a:lvl1pPr>
    <a:lvl2pPr marL="457200" algn="l" rtl="0" eaLnBrk="0" fontAlgn="base" hangingPunct="0">
      <a:spcBef>
        <a:spcPct val="0"/>
      </a:spcBef>
      <a:spcAft>
        <a:spcPct val="0"/>
      </a:spcAft>
      <a:defRPr sz="1000" kern="1200">
        <a:solidFill>
          <a:schemeClr val="tx1"/>
        </a:solidFill>
        <a:latin typeface="Arial" charset="0"/>
        <a:ea typeface="ＭＳ Ｐゴシック" pitchFamily="-65" charset="-128"/>
        <a:cs typeface="+mn-cs"/>
      </a:defRPr>
    </a:lvl2pPr>
    <a:lvl3pPr marL="914400" algn="l" rtl="0" eaLnBrk="0" fontAlgn="base" hangingPunct="0">
      <a:spcBef>
        <a:spcPct val="0"/>
      </a:spcBef>
      <a:spcAft>
        <a:spcPct val="0"/>
      </a:spcAft>
      <a:defRPr sz="1000" kern="1200">
        <a:solidFill>
          <a:schemeClr val="tx1"/>
        </a:solidFill>
        <a:latin typeface="Arial" charset="0"/>
        <a:ea typeface="ＭＳ Ｐゴシック" pitchFamily="-65" charset="-128"/>
        <a:cs typeface="+mn-cs"/>
      </a:defRPr>
    </a:lvl3pPr>
    <a:lvl4pPr marL="1371600" algn="l" rtl="0" eaLnBrk="0" fontAlgn="base" hangingPunct="0">
      <a:spcBef>
        <a:spcPct val="0"/>
      </a:spcBef>
      <a:spcAft>
        <a:spcPct val="0"/>
      </a:spcAft>
      <a:defRPr sz="1000" kern="1200">
        <a:solidFill>
          <a:schemeClr val="tx1"/>
        </a:solidFill>
        <a:latin typeface="Arial" charset="0"/>
        <a:ea typeface="ＭＳ Ｐゴシック" pitchFamily="-65" charset="-128"/>
        <a:cs typeface="+mn-cs"/>
      </a:defRPr>
    </a:lvl4pPr>
    <a:lvl5pPr marL="1828800" algn="l" rtl="0" eaLnBrk="0" fontAlgn="base" hangingPunct="0">
      <a:spcBef>
        <a:spcPct val="0"/>
      </a:spcBef>
      <a:spcAft>
        <a:spcPct val="0"/>
      </a:spcAft>
      <a:defRPr sz="1000" kern="1200">
        <a:solidFill>
          <a:schemeClr val="tx1"/>
        </a:solidFill>
        <a:latin typeface="Arial" charset="0"/>
        <a:ea typeface="ＭＳ Ｐゴシック" pitchFamily="-65" charset="-128"/>
        <a:cs typeface="+mn-cs"/>
      </a:defRPr>
    </a:lvl5pPr>
    <a:lvl6pPr marL="2286000" algn="l" defTabSz="914400" rtl="0" eaLnBrk="1" latinLnBrk="0" hangingPunct="1">
      <a:defRPr sz="1000" kern="1200">
        <a:solidFill>
          <a:schemeClr val="tx1"/>
        </a:solidFill>
        <a:latin typeface="Arial" charset="0"/>
        <a:ea typeface="ＭＳ Ｐゴシック" pitchFamily="-65" charset="-128"/>
        <a:cs typeface="+mn-cs"/>
      </a:defRPr>
    </a:lvl6pPr>
    <a:lvl7pPr marL="2743200" algn="l" defTabSz="914400" rtl="0" eaLnBrk="1" latinLnBrk="0" hangingPunct="1">
      <a:defRPr sz="1000" kern="1200">
        <a:solidFill>
          <a:schemeClr val="tx1"/>
        </a:solidFill>
        <a:latin typeface="Arial" charset="0"/>
        <a:ea typeface="ＭＳ Ｐゴシック" pitchFamily="-65" charset="-128"/>
        <a:cs typeface="+mn-cs"/>
      </a:defRPr>
    </a:lvl7pPr>
    <a:lvl8pPr marL="3200400" algn="l" defTabSz="914400" rtl="0" eaLnBrk="1" latinLnBrk="0" hangingPunct="1">
      <a:defRPr sz="1000" kern="1200">
        <a:solidFill>
          <a:schemeClr val="tx1"/>
        </a:solidFill>
        <a:latin typeface="Arial" charset="0"/>
        <a:ea typeface="ＭＳ Ｐゴシック" pitchFamily="-65" charset="-128"/>
        <a:cs typeface="+mn-cs"/>
      </a:defRPr>
    </a:lvl8pPr>
    <a:lvl9pPr marL="3657600" algn="l" defTabSz="914400" rtl="0" eaLnBrk="1" latinLnBrk="0" hangingPunct="1">
      <a:defRPr sz="1000"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0DD"/>
    <a:srgbClr val="FFF5E7"/>
    <a:srgbClr val="FFF0D9"/>
    <a:srgbClr val="FFEED5"/>
    <a:srgbClr val="6697C9"/>
    <a:srgbClr val="336699"/>
    <a:srgbClr val="9DBEDF"/>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0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662"/>
    </p:cViewPr>
  </p:sorterViewPr>
  <p:notesViewPr>
    <p:cSldViewPr snapToGrid="0">
      <p:cViewPr varScale="1">
        <p:scale>
          <a:sx n="66" d="100"/>
          <a:sy n="66" d="100"/>
        </p:scale>
        <p:origin x="0" y="0"/>
      </p:cViewPr>
      <p:guideLst/>
    </p:cSldViewPr>
  </p:notesViewPr>
  <p:gridSpacing cx="77716063" cy="777160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81325" cy="465138"/>
          </a:xfrm>
          <a:prstGeom prst="rect">
            <a:avLst/>
          </a:prstGeom>
          <a:noFill/>
          <a:ln w="9525">
            <a:noFill/>
            <a:miter lim="800000"/>
            <a:headEnd/>
            <a:tailEnd/>
          </a:ln>
        </p:spPr>
        <p:txBody>
          <a:bodyPr vert="horz" wrap="square" lIns="92433" tIns="46217" rIns="92433" bIns="46217" numCol="1" anchor="t" anchorCtr="0" compatLnSpc="1">
            <a:prstTxWarp prst="textNoShape">
              <a:avLst/>
            </a:prstTxWarp>
          </a:bodyPr>
          <a:lstStyle>
            <a:lvl1pPr defTabSz="923925">
              <a:defRPr sz="1200" dirty="0" smtClean="0">
                <a:latin typeface="Times" pitchFamily="-65" charset="0"/>
              </a:defRPr>
            </a:lvl1pPr>
          </a:lstStyle>
          <a:p>
            <a:pPr>
              <a:defRPr/>
            </a:pPr>
            <a:endParaRPr lang="en-GB"/>
          </a:p>
        </p:txBody>
      </p:sp>
      <p:sp>
        <p:nvSpPr>
          <p:cNvPr id="9219" name="Rectangle 3"/>
          <p:cNvSpPr>
            <a:spLocks noGrp="1" noChangeArrowheads="1"/>
          </p:cNvSpPr>
          <p:nvPr>
            <p:ph type="dt" sz="quarter" idx="1"/>
          </p:nvPr>
        </p:nvSpPr>
        <p:spPr bwMode="auto">
          <a:xfrm>
            <a:off x="3900488" y="0"/>
            <a:ext cx="2981325" cy="465138"/>
          </a:xfrm>
          <a:prstGeom prst="rect">
            <a:avLst/>
          </a:prstGeom>
          <a:noFill/>
          <a:ln w="9525">
            <a:noFill/>
            <a:miter lim="800000"/>
            <a:headEnd/>
            <a:tailEnd/>
          </a:ln>
        </p:spPr>
        <p:txBody>
          <a:bodyPr vert="horz" wrap="square" lIns="92433" tIns="46217" rIns="92433" bIns="46217" numCol="1" anchor="t" anchorCtr="0" compatLnSpc="1">
            <a:prstTxWarp prst="textNoShape">
              <a:avLst/>
            </a:prstTxWarp>
          </a:bodyPr>
          <a:lstStyle>
            <a:lvl1pPr algn="r" defTabSz="923925">
              <a:defRPr sz="1200" dirty="0" smtClean="0">
                <a:latin typeface="Times" pitchFamily="-65" charset="0"/>
              </a:defRPr>
            </a:lvl1pPr>
          </a:lstStyle>
          <a:p>
            <a:pPr>
              <a:defRPr/>
            </a:pPr>
            <a:endParaRPr lang="en-GB"/>
          </a:p>
        </p:txBody>
      </p:sp>
      <p:sp>
        <p:nvSpPr>
          <p:cNvPr id="9220" name="Rectangle 4"/>
          <p:cNvSpPr>
            <a:spLocks noGrp="1" noChangeArrowheads="1"/>
          </p:cNvSpPr>
          <p:nvPr>
            <p:ph type="ftr" sz="quarter" idx="2"/>
          </p:nvPr>
        </p:nvSpPr>
        <p:spPr bwMode="auto">
          <a:xfrm>
            <a:off x="0" y="8831263"/>
            <a:ext cx="2981325" cy="465137"/>
          </a:xfrm>
          <a:prstGeom prst="rect">
            <a:avLst/>
          </a:prstGeom>
          <a:noFill/>
          <a:ln w="9525">
            <a:noFill/>
            <a:miter lim="800000"/>
            <a:headEnd/>
            <a:tailEnd/>
          </a:ln>
        </p:spPr>
        <p:txBody>
          <a:bodyPr vert="horz" wrap="square" lIns="92433" tIns="46217" rIns="92433" bIns="46217" numCol="1" anchor="b" anchorCtr="0" compatLnSpc="1">
            <a:prstTxWarp prst="textNoShape">
              <a:avLst/>
            </a:prstTxWarp>
          </a:bodyPr>
          <a:lstStyle>
            <a:lvl1pPr defTabSz="923925">
              <a:defRPr sz="1200" dirty="0" smtClean="0">
                <a:latin typeface="Times" pitchFamily="-65" charset="0"/>
              </a:defRPr>
            </a:lvl1pPr>
          </a:lstStyle>
          <a:p>
            <a:pPr>
              <a:defRPr/>
            </a:pPr>
            <a:endParaRPr lang="en-GB"/>
          </a:p>
        </p:txBody>
      </p:sp>
      <p:sp>
        <p:nvSpPr>
          <p:cNvPr id="9221" name="Rectangle 5"/>
          <p:cNvSpPr>
            <a:spLocks noGrp="1" noChangeArrowheads="1"/>
          </p:cNvSpPr>
          <p:nvPr>
            <p:ph type="sldNum" sz="quarter" idx="3"/>
          </p:nvPr>
        </p:nvSpPr>
        <p:spPr bwMode="auto">
          <a:xfrm>
            <a:off x="3900488" y="8831263"/>
            <a:ext cx="2981325" cy="465137"/>
          </a:xfrm>
          <a:prstGeom prst="rect">
            <a:avLst/>
          </a:prstGeom>
          <a:noFill/>
          <a:ln w="9525">
            <a:noFill/>
            <a:miter lim="800000"/>
            <a:headEnd/>
            <a:tailEnd/>
          </a:ln>
        </p:spPr>
        <p:txBody>
          <a:bodyPr vert="horz" wrap="square" lIns="92433" tIns="46217" rIns="92433" bIns="46217" numCol="1" anchor="b" anchorCtr="0" compatLnSpc="1">
            <a:prstTxWarp prst="textNoShape">
              <a:avLst/>
            </a:prstTxWarp>
          </a:bodyPr>
          <a:lstStyle>
            <a:lvl1pPr algn="r" defTabSz="923925">
              <a:defRPr sz="1200" smtClean="0">
                <a:latin typeface="Times" pitchFamily="-65" charset="0"/>
              </a:defRPr>
            </a:lvl1pPr>
          </a:lstStyle>
          <a:p>
            <a:pPr>
              <a:defRPr/>
            </a:pPr>
            <a:fld id="{5638CEEA-AF6F-440A-9D2C-F0CE6CEEE1C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81325" cy="465138"/>
          </a:xfrm>
          <a:prstGeom prst="rect">
            <a:avLst/>
          </a:prstGeom>
          <a:noFill/>
          <a:ln w="9525">
            <a:noFill/>
            <a:miter lim="800000"/>
            <a:headEnd/>
            <a:tailEnd/>
          </a:ln>
        </p:spPr>
        <p:txBody>
          <a:bodyPr vert="horz" wrap="square" lIns="92433" tIns="46217" rIns="92433" bIns="46217" numCol="1" anchor="t" anchorCtr="0" compatLnSpc="1">
            <a:prstTxWarp prst="textNoShape">
              <a:avLst/>
            </a:prstTxWarp>
          </a:bodyPr>
          <a:lstStyle>
            <a:lvl1pPr defTabSz="923925">
              <a:defRPr sz="1200" dirty="0" smtClean="0">
                <a:latin typeface="Times" pitchFamily="-65" charset="0"/>
              </a:defRPr>
            </a:lvl1pPr>
          </a:lstStyle>
          <a:p>
            <a:pPr>
              <a:defRPr/>
            </a:pPr>
            <a:endParaRPr lang="en-US"/>
          </a:p>
        </p:txBody>
      </p:sp>
      <p:sp>
        <p:nvSpPr>
          <p:cNvPr id="6147" name="Rectangle 3"/>
          <p:cNvSpPr>
            <a:spLocks noGrp="1" noChangeArrowheads="1"/>
          </p:cNvSpPr>
          <p:nvPr>
            <p:ph type="dt" idx="1"/>
          </p:nvPr>
        </p:nvSpPr>
        <p:spPr bwMode="auto">
          <a:xfrm>
            <a:off x="3900488" y="0"/>
            <a:ext cx="2981325" cy="465138"/>
          </a:xfrm>
          <a:prstGeom prst="rect">
            <a:avLst/>
          </a:prstGeom>
          <a:noFill/>
          <a:ln w="9525">
            <a:noFill/>
            <a:miter lim="800000"/>
            <a:headEnd/>
            <a:tailEnd/>
          </a:ln>
        </p:spPr>
        <p:txBody>
          <a:bodyPr vert="horz" wrap="square" lIns="92433" tIns="46217" rIns="92433" bIns="46217" numCol="1" anchor="t" anchorCtr="0" compatLnSpc="1">
            <a:prstTxWarp prst="textNoShape">
              <a:avLst/>
            </a:prstTxWarp>
          </a:bodyPr>
          <a:lstStyle>
            <a:lvl1pPr algn="r" defTabSz="923925">
              <a:defRPr sz="1200" dirty="0" smtClean="0">
                <a:latin typeface="Times" pitchFamily="-65" charset="0"/>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16013" y="695325"/>
            <a:ext cx="4649787" cy="3487738"/>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5988" y="4418013"/>
            <a:ext cx="5049837" cy="4183062"/>
          </a:xfrm>
          <a:prstGeom prst="rect">
            <a:avLst/>
          </a:prstGeom>
          <a:noFill/>
          <a:ln w="9525">
            <a:noFill/>
            <a:miter lim="800000"/>
            <a:headEnd/>
            <a:tailEnd/>
          </a:ln>
        </p:spPr>
        <p:txBody>
          <a:bodyPr vert="horz" wrap="square" lIns="92433" tIns="46217" rIns="92433" bIns="462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31263"/>
            <a:ext cx="2981325" cy="465137"/>
          </a:xfrm>
          <a:prstGeom prst="rect">
            <a:avLst/>
          </a:prstGeom>
          <a:noFill/>
          <a:ln w="9525">
            <a:noFill/>
            <a:miter lim="800000"/>
            <a:headEnd/>
            <a:tailEnd/>
          </a:ln>
        </p:spPr>
        <p:txBody>
          <a:bodyPr vert="horz" wrap="square" lIns="92433" tIns="46217" rIns="92433" bIns="46217" numCol="1" anchor="b" anchorCtr="0" compatLnSpc="1">
            <a:prstTxWarp prst="textNoShape">
              <a:avLst/>
            </a:prstTxWarp>
          </a:bodyPr>
          <a:lstStyle>
            <a:lvl1pPr defTabSz="923925">
              <a:defRPr sz="1200" dirty="0" smtClean="0">
                <a:latin typeface="Times" pitchFamily="-65" charset="0"/>
              </a:defRPr>
            </a:lvl1pPr>
          </a:lstStyle>
          <a:p>
            <a:pPr>
              <a:defRPr/>
            </a:pPr>
            <a:endParaRPr lang="en-US"/>
          </a:p>
        </p:txBody>
      </p:sp>
      <p:sp>
        <p:nvSpPr>
          <p:cNvPr id="6151" name="Rectangle 7"/>
          <p:cNvSpPr>
            <a:spLocks noGrp="1" noChangeArrowheads="1"/>
          </p:cNvSpPr>
          <p:nvPr>
            <p:ph type="sldNum" sz="quarter" idx="5"/>
          </p:nvPr>
        </p:nvSpPr>
        <p:spPr bwMode="auto">
          <a:xfrm>
            <a:off x="3900488" y="8831263"/>
            <a:ext cx="2981325" cy="465137"/>
          </a:xfrm>
          <a:prstGeom prst="rect">
            <a:avLst/>
          </a:prstGeom>
          <a:noFill/>
          <a:ln w="9525">
            <a:noFill/>
            <a:miter lim="800000"/>
            <a:headEnd/>
            <a:tailEnd/>
          </a:ln>
        </p:spPr>
        <p:txBody>
          <a:bodyPr vert="horz" wrap="square" lIns="92433" tIns="46217" rIns="92433" bIns="46217" numCol="1" anchor="b" anchorCtr="0" compatLnSpc="1">
            <a:prstTxWarp prst="textNoShape">
              <a:avLst/>
            </a:prstTxWarp>
          </a:bodyPr>
          <a:lstStyle>
            <a:lvl1pPr algn="r" defTabSz="923925">
              <a:defRPr sz="1200" smtClean="0">
                <a:latin typeface="Times" pitchFamily="-65" charset="0"/>
              </a:defRPr>
            </a:lvl1pPr>
          </a:lstStyle>
          <a:p>
            <a:pPr>
              <a:defRPr/>
            </a:pPr>
            <a:fld id="{9540E170-AB8E-4CD7-BB05-F941BDA2459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pitchFamily="-65"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FDB25D44-B9D2-4257-94AA-8AE8F09C317D}" type="slidenum">
              <a:rPr lang="en-US"/>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r>
              <a:rPr lang="en-US" smtClean="0">
                <a:latin typeface="Times" pitchFamily="-65" charset="0"/>
              </a:rPr>
              <a:t>Content Provider –</a:t>
            </a:r>
          </a:p>
          <a:p>
            <a:r>
              <a:rPr lang="en-US" smtClean="0">
                <a:latin typeface="Times" pitchFamily="-65" charset="0"/>
              </a:rPr>
              <a:t>Content Owner – </a:t>
            </a:r>
          </a:p>
          <a:p>
            <a:r>
              <a:rPr lang="en-US" smtClean="0">
                <a:latin typeface="Times" pitchFamily="-65" charset="0"/>
              </a:rPr>
              <a:t>Web Address –</a:t>
            </a:r>
          </a:p>
          <a:p>
            <a:r>
              <a:rPr lang="en-US" smtClean="0">
                <a:latin typeface="Times" pitchFamily="-65" charset="0"/>
              </a:rPr>
              <a:t>Last Updated – December, 2006</a:t>
            </a:r>
          </a:p>
          <a:p>
            <a:r>
              <a:rPr lang="en-US" smtClean="0">
                <a:latin typeface="Times" pitchFamily="-65" charset="0"/>
              </a:rPr>
              <a:t>Speaker Notes –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117600" y="696913"/>
            <a:ext cx="4648200" cy="3486150"/>
          </a:xfrm>
          <a:ln/>
        </p:spPr>
      </p:sp>
      <p:sp>
        <p:nvSpPr>
          <p:cNvPr id="28675"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xfrm>
            <a:off x="1117600" y="696913"/>
            <a:ext cx="4648200" cy="3486150"/>
          </a:xfrm>
          <a:ln/>
        </p:spPr>
      </p:sp>
      <p:sp>
        <p:nvSpPr>
          <p:cNvPr id="29699"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117600" y="696913"/>
            <a:ext cx="4648200" cy="3486150"/>
          </a:xfrm>
          <a:ln/>
        </p:spPr>
      </p:sp>
      <p:sp>
        <p:nvSpPr>
          <p:cNvPr id="30723"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endParaRPr lang="en-GB" smtClean="0">
              <a:latin typeface="Times" pitchFamily="-65"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17600" y="696913"/>
            <a:ext cx="4648200" cy="3486150"/>
          </a:xfrm>
          <a:ln/>
        </p:spPr>
      </p:sp>
      <p:sp>
        <p:nvSpPr>
          <p:cNvPr id="32771"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900488" y="8831263"/>
            <a:ext cx="2981325" cy="465137"/>
          </a:xfrm>
          <a:prstGeom prst="rect">
            <a:avLst/>
          </a:prstGeom>
          <a:noFill/>
          <a:ln w="9525">
            <a:noFill/>
            <a:miter lim="800000"/>
            <a:headEnd/>
            <a:tailEnd/>
          </a:ln>
        </p:spPr>
        <p:txBody>
          <a:bodyPr lIns="92433" tIns="46217" rIns="92433" bIns="46217" anchor="b"/>
          <a:lstStyle/>
          <a:p>
            <a:pPr algn="r" defTabSz="923925"/>
            <a:fld id="{1F62375E-00FA-4293-BB7E-0BBC75AF806E}" type="slidenum">
              <a:rPr lang="en-US" sz="1200">
                <a:latin typeface="Times" pitchFamily="-65" charset="0"/>
              </a:rPr>
              <a:pPr algn="r" defTabSz="923925"/>
              <a:t>15</a:t>
            </a:fld>
            <a:endParaRPr lang="en-US" sz="1200">
              <a:latin typeface="Times" pitchFamily="-65"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r>
              <a:rPr lang="en-US" smtClean="0">
                <a:latin typeface="Times" pitchFamily="-65" charset="0"/>
              </a:rPr>
              <a:t>Content Provider –</a:t>
            </a:r>
          </a:p>
          <a:p>
            <a:r>
              <a:rPr lang="en-US" smtClean="0">
                <a:latin typeface="Times" pitchFamily="-65" charset="0"/>
              </a:rPr>
              <a:t>Content Owner – </a:t>
            </a:r>
          </a:p>
          <a:p>
            <a:r>
              <a:rPr lang="en-US" smtClean="0">
                <a:latin typeface="Times" pitchFamily="-65" charset="0"/>
              </a:rPr>
              <a:t>Web Address –</a:t>
            </a:r>
          </a:p>
          <a:p>
            <a:r>
              <a:rPr lang="en-US" smtClean="0">
                <a:latin typeface="Times" pitchFamily="-65" charset="0"/>
              </a:rPr>
              <a:t>Last Updated – December, 2006</a:t>
            </a:r>
          </a:p>
          <a:p>
            <a:r>
              <a:rPr lang="en-US" smtClean="0">
                <a:latin typeface="Times" pitchFamily="-65" charset="0"/>
              </a:rPr>
              <a:t>Speaker Notes –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559B3F40-A0A0-4066-8F5E-6F6A87863FB9}" type="slidenum">
              <a:rPr lang="en-US"/>
              <a:pPr/>
              <a:t>2</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r>
              <a:rPr lang="en-US" smtClean="0">
                <a:latin typeface="Times" pitchFamily="-65" charset="0"/>
              </a:rPr>
              <a:t>Content Provider –</a:t>
            </a:r>
          </a:p>
          <a:p>
            <a:r>
              <a:rPr lang="en-US" smtClean="0">
                <a:latin typeface="Times" pitchFamily="-65" charset="0"/>
              </a:rPr>
              <a:t>Content Owner – </a:t>
            </a:r>
          </a:p>
          <a:p>
            <a:r>
              <a:rPr lang="en-US" smtClean="0">
                <a:latin typeface="Times" pitchFamily="-65" charset="0"/>
              </a:rPr>
              <a:t>Web Address –</a:t>
            </a:r>
          </a:p>
          <a:p>
            <a:r>
              <a:rPr lang="en-US" smtClean="0">
                <a:latin typeface="Times" pitchFamily="-65" charset="0"/>
              </a:rPr>
              <a:t>Last Updated – December, 2006</a:t>
            </a:r>
          </a:p>
          <a:p>
            <a:r>
              <a:rPr lang="en-US" smtClean="0">
                <a:latin typeface="Times" pitchFamily="-65" charset="0"/>
              </a:rPr>
              <a:t>Speaker Notes – </a:t>
            </a:r>
          </a:p>
          <a:p>
            <a:r>
              <a:rPr lang="en-US" smtClean="0">
                <a:latin typeface="Times" pitchFamily="-65" charset="0"/>
                <a:cs typeface="Arial" charset="0"/>
              </a:rPr>
              <a:t>Understand your business challenges and opportunities in the context </a:t>
            </a:r>
            <a:br>
              <a:rPr lang="en-US" smtClean="0">
                <a:latin typeface="Times" pitchFamily="-65" charset="0"/>
                <a:cs typeface="Arial" charset="0"/>
              </a:rPr>
            </a:br>
            <a:r>
              <a:rPr lang="en-US" smtClean="0">
                <a:latin typeface="Times" pitchFamily="-65" charset="0"/>
                <a:cs typeface="Arial" charset="0"/>
              </a:rPr>
              <a:t>of your industry</a:t>
            </a:r>
          </a:p>
          <a:p>
            <a:pPr>
              <a:buClr>
                <a:srgbClr val="336699"/>
              </a:buClr>
            </a:pPr>
            <a:r>
              <a:rPr lang="en-US" smtClean="0">
                <a:latin typeface="Times" pitchFamily="-65" charset="0"/>
                <a:cs typeface="Arial" charset="0"/>
              </a:rPr>
              <a:t>Design research solutions that ensure valid and reliable data</a:t>
            </a:r>
          </a:p>
          <a:p>
            <a:pPr lvl="1">
              <a:buClr>
                <a:srgbClr val="6397CB"/>
              </a:buClr>
            </a:pPr>
            <a:r>
              <a:rPr lang="en-US" smtClean="0">
                <a:solidFill>
                  <a:srgbClr val="6397CB"/>
                </a:solidFill>
                <a:latin typeface="Times" pitchFamily="-65" charset="0"/>
                <a:cs typeface="Arial" charset="0"/>
              </a:rPr>
              <a:t>Research design</a:t>
            </a:r>
          </a:p>
          <a:p>
            <a:pPr lvl="1">
              <a:buClr>
                <a:srgbClr val="6397CB"/>
              </a:buClr>
            </a:pPr>
            <a:r>
              <a:rPr lang="en-US" smtClean="0">
                <a:latin typeface="Times" pitchFamily="-65" charset="0"/>
                <a:cs typeface="Arial" charset="0"/>
              </a:rPr>
              <a:t>Data collection</a:t>
            </a:r>
            <a:r>
              <a:rPr lang="en-US" smtClean="0">
                <a:solidFill>
                  <a:srgbClr val="6397CB"/>
                </a:solidFill>
                <a:latin typeface="Times" pitchFamily="-65" charset="0"/>
                <a:cs typeface="Arial" charset="0"/>
              </a:rPr>
              <a:t> and programming</a:t>
            </a:r>
          </a:p>
          <a:p>
            <a:pPr lvl="1">
              <a:buClr>
                <a:srgbClr val="6397CB"/>
              </a:buClr>
            </a:pPr>
            <a:r>
              <a:rPr lang="en-US" smtClean="0">
                <a:solidFill>
                  <a:srgbClr val="6397CB"/>
                </a:solidFill>
                <a:latin typeface="Times" pitchFamily="-65" charset="0"/>
                <a:cs typeface="Arial" charset="0"/>
              </a:rPr>
              <a:t>Representativeness</a:t>
            </a:r>
          </a:p>
          <a:p>
            <a:pPr lvl="1">
              <a:buClr>
                <a:srgbClr val="6397CB"/>
              </a:buClr>
            </a:pPr>
            <a:r>
              <a:rPr lang="en-US" smtClean="0">
                <a:solidFill>
                  <a:srgbClr val="6397CB"/>
                </a:solidFill>
                <a:latin typeface="Times" pitchFamily="-65" charset="0"/>
                <a:cs typeface="Arial" charset="0"/>
              </a:rPr>
              <a:t>Quality control</a:t>
            </a:r>
          </a:p>
          <a:p>
            <a:pPr>
              <a:buClr>
                <a:srgbClr val="336699"/>
              </a:buClr>
            </a:pPr>
            <a:r>
              <a:rPr lang="en-US" smtClean="0">
                <a:latin typeface="Times" pitchFamily="-65" charset="0"/>
                <a:cs typeface="Arial" charset="0"/>
              </a:rPr>
              <a:t>Provide strategic insights to create evidence-driven action plans and recommendations, when needed</a:t>
            </a:r>
          </a:p>
          <a:p>
            <a:pPr lvl="1">
              <a:buClr>
                <a:srgbClr val="6397CB"/>
              </a:buClr>
            </a:pPr>
            <a:r>
              <a:rPr lang="en-US" smtClean="0">
                <a:solidFill>
                  <a:srgbClr val="6397CB"/>
                </a:solidFill>
                <a:latin typeface="Times" pitchFamily="-65" charset="0"/>
                <a:cs typeface="Arial" charset="0"/>
              </a:rPr>
              <a:t>Reporting and analysis is standard; consulting should be available as needed</a:t>
            </a:r>
          </a:p>
          <a:p>
            <a:pPr>
              <a:buClr>
                <a:srgbClr val="336699"/>
              </a:buClr>
            </a:pPr>
            <a:r>
              <a:rPr lang="en-US" smtClean="0">
                <a:latin typeface="Times" pitchFamily="-65" charset="0"/>
                <a:cs typeface="Arial" charset="0"/>
              </a:rPr>
              <a:t>Deliver value</a:t>
            </a:r>
          </a:p>
          <a:p>
            <a:pPr lvl="1">
              <a:buClr>
                <a:srgbClr val="6397CB"/>
              </a:buClr>
            </a:pPr>
            <a:r>
              <a:rPr lang="en-US" smtClean="0">
                <a:solidFill>
                  <a:srgbClr val="6397CB"/>
                </a:solidFill>
                <a:latin typeface="Times" pitchFamily="-65" charset="0"/>
                <a:cs typeface="Arial" charset="0"/>
              </a:rPr>
              <a:t>Beyond your budget and timetable, you should gain the confidence and clarity you need</a:t>
            </a:r>
          </a:p>
          <a:p>
            <a:endParaRPr lang="en-US" smtClean="0">
              <a:latin typeface="Times" pitchFamily="-65" charset="0"/>
            </a:endParaRPr>
          </a:p>
          <a:p>
            <a:r>
              <a:rPr lang="en-US" smtClean="0">
                <a:latin typeface="Times" pitchFamily="-65" charset="0"/>
              </a:rPr>
              <a:t>ORIGINAL CONTENT:</a:t>
            </a:r>
          </a:p>
          <a:p>
            <a:r>
              <a:rPr lang="en-US" sz="1300" b="1" smtClean="0">
                <a:latin typeface="Times" pitchFamily="-65" charset="0"/>
              </a:rPr>
              <a:t>It</a:t>
            </a:r>
            <a:r>
              <a:rPr lang="en-US" sz="1300" b="1" smtClean="0">
                <a:latin typeface="Arial" charset="0"/>
                <a:cs typeface="Arial" charset="0"/>
              </a:rPr>
              <a:t>’</a:t>
            </a:r>
            <a:r>
              <a:rPr lang="en-US" sz="1300" b="1" smtClean="0">
                <a:latin typeface="Times" pitchFamily="-65" charset="0"/>
                <a:cs typeface="Arial" charset="0"/>
              </a:rPr>
              <a:t>s So Much More Than Sample</a:t>
            </a:r>
          </a:p>
          <a:p>
            <a:r>
              <a:rPr lang="en-US" smtClean="0">
                <a:latin typeface="Times" pitchFamily="-65" charset="0"/>
                <a:cs typeface="Arial" charset="0"/>
              </a:rPr>
              <a:t>Understanding Your Business Challenge</a:t>
            </a:r>
          </a:p>
          <a:p>
            <a:r>
              <a:rPr lang="en-US" smtClean="0">
                <a:latin typeface="Times" pitchFamily="-65" charset="0"/>
                <a:cs typeface="Arial" charset="0"/>
              </a:rPr>
              <a:t>Designing Research Solutions</a:t>
            </a:r>
          </a:p>
          <a:p>
            <a:pPr lvl="1"/>
            <a:r>
              <a:rPr lang="en-US" smtClean="0">
                <a:latin typeface="Times" pitchFamily="-65" charset="0"/>
                <a:cs typeface="Arial" charset="0"/>
              </a:rPr>
              <a:t>Research Design</a:t>
            </a:r>
          </a:p>
          <a:p>
            <a:pPr lvl="1"/>
            <a:r>
              <a:rPr lang="en-US" smtClean="0">
                <a:latin typeface="Times" pitchFamily="-65" charset="0"/>
                <a:cs typeface="Arial" charset="0"/>
              </a:rPr>
              <a:t>Data Collection and Programming</a:t>
            </a:r>
          </a:p>
          <a:p>
            <a:pPr lvl="1"/>
            <a:r>
              <a:rPr lang="en-US" smtClean="0">
                <a:latin typeface="Times" pitchFamily="-65" charset="0"/>
                <a:cs typeface="Arial" charset="0"/>
              </a:rPr>
              <a:t>Representativeness</a:t>
            </a:r>
          </a:p>
          <a:p>
            <a:pPr lvl="1"/>
            <a:r>
              <a:rPr lang="en-US" smtClean="0">
                <a:latin typeface="Times" pitchFamily="-65" charset="0"/>
                <a:cs typeface="Arial" charset="0"/>
              </a:rPr>
              <a:t>Quality Control</a:t>
            </a:r>
          </a:p>
          <a:p>
            <a:r>
              <a:rPr lang="en-US" smtClean="0">
                <a:latin typeface="Times" pitchFamily="-65" charset="0"/>
                <a:cs typeface="Arial" charset="0"/>
              </a:rPr>
              <a:t>Providing Strategic Insights</a:t>
            </a:r>
          </a:p>
          <a:p>
            <a:pPr lvl="1"/>
            <a:r>
              <a:rPr lang="en-US" smtClean="0">
                <a:latin typeface="Times" pitchFamily="-65" charset="0"/>
                <a:cs typeface="Arial" charset="0"/>
              </a:rPr>
              <a:t>Reporting and Analysis</a:t>
            </a:r>
          </a:p>
          <a:p>
            <a:r>
              <a:rPr lang="en-US" smtClean="0">
                <a:latin typeface="Times" pitchFamily="-65" charset="0"/>
                <a:cs typeface="Arial" charset="0"/>
              </a:rPr>
              <a:t>Cost Effectiveness</a:t>
            </a:r>
          </a:p>
          <a:p>
            <a:pPr lvl="1"/>
            <a:r>
              <a:rPr lang="en-US" smtClean="0">
                <a:latin typeface="Times" pitchFamily="-65" charset="0"/>
                <a:cs typeface="Arial" charset="0"/>
              </a:rPr>
              <a:t>Price</a:t>
            </a:r>
          </a:p>
          <a:p>
            <a:endParaRPr lang="en-US" smtClean="0">
              <a:latin typeface="Times" pitchFamily="-65"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endParaRPr lang="en-GB" smtClean="0">
              <a:latin typeface="Times" pitchFamily="-65"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17600" y="696913"/>
            <a:ext cx="4648200" cy="3486150"/>
          </a:xfrm>
          <a:ln/>
        </p:spPr>
      </p:sp>
      <p:sp>
        <p:nvSpPr>
          <p:cNvPr id="22531"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1117600" y="696913"/>
            <a:ext cx="4648200" cy="3486150"/>
          </a:xfrm>
          <a:ln/>
        </p:spPr>
      </p:sp>
      <p:sp>
        <p:nvSpPr>
          <p:cNvPr id="23555"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17600" y="696913"/>
            <a:ext cx="4648200" cy="3486150"/>
          </a:xfrm>
          <a:ln/>
        </p:spPr>
      </p:sp>
      <p:sp>
        <p:nvSpPr>
          <p:cNvPr id="24579"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1117600" y="696913"/>
            <a:ext cx="4648200" cy="3486150"/>
          </a:xfrm>
          <a:ln/>
        </p:spPr>
      </p:sp>
      <p:sp>
        <p:nvSpPr>
          <p:cNvPr id="25603"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117600" y="696913"/>
            <a:ext cx="4648200" cy="3486150"/>
          </a:xfrm>
          <a:ln/>
        </p:spPr>
      </p:sp>
      <p:sp>
        <p:nvSpPr>
          <p:cNvPr id="26627"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117600" y="696913"/>
            <a:ext cx="4648200" cy="3486150"/>
          </a:xfrm>
          <a:ln/>
        </p:spPr>
      </p:sp>
      <p:sp>
        <p:nvSpPr>
          <p:cNvPr id="27651" name="Rectangle 3"/>
          <p:cNvSpPr>
            <a:spLocks noGrp="1" noChangeArrowheads="1"/>
          </p:cNvSpPr>
          <p:nvPr>
            <p:ph type="body" idx="1"/>
          </p:nvPr>
        </p:nvSpPr>
        <p:spPr>
          <a:xfrm>
            <a:off x="915988" y="4416425"/>
            <a:ext cx="5049837" cy="4183063"/>
          </a:xfrm>
          <a:noFill/>
          <a:ln/>
        </p:spPr>
        <p:txBody>
          <a:bodyPr/>
          <a:lstStyle/>
          <a:p>
            <a:endParaRPr lang="en-GB" smtClean="0">
              <a:latin typeface="Times" pitchFamily="-65"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84" descr="HI_CORP_Cover_Bkg_07"/>
          <p:cNvPicPr>
            <a:picLocks noChangeAspect="1" noChangeArrowheads="1"/>
          </p:cNvPicPr>
          <p:nvPr/>
        </p:nvPicPr>
        <p:blipFill>
          <a:blip r:embed="rId2" cstate="print"/>
          <a:srcRect/>
          <a:stretch>
            <a:fillRect/>
          </a:stretch>
        </p:blipFill>
        <p:spPr bwMode="auto">
          <a:xfrm>
            <a:off x="0" y="0"/>
            <a:ext cx="9140825" cy="6869113"/>
          </a:xfrm>
          <a:prstGeom prst="rect">
            <a:avLst/>
          </a:prstGeom>
          <a:noFill/>
          <a:ln w="9525">
            <a:noFill/>
            <a:miter lim="800000"/>
            <a:headEnd/>
            <a:tailEnd/>
          </a:ln>
        </p:spPr>
      </p:pic>
      <p:sp>
        <p:nvSpPr>
          <p:cNvPr id="5" name="Text Box 14"/>
          <p:cNvSpPr txBox="1">
            <a:spLocks noChangeArrowheads="1"/>
          </p:cNvSpPr>
          <p:nvPr/>
        </p:nvSpPr>
        <p:spPr bwMode="auto">
          <a:xfrm>
            <a:off x="-138113" y="6858000"/>
            <a:ext cx="2225676" cy="166688"/>
          </a:xfrm>
          <a:prstGeom prst="rect">
            <a:avLst/>
          </a:prstGeom>
          <a:noFill/>
          <a:ln w="9525">
            <a:noFill/>
            <a:miter lim="800000"/>
            <a:headEnd/>
            <a:tailEnd/>
          </a:ln>
          <a:effectLst/>
        </p:spPr>
        <p:txBody>
          <a:bodyPr lIns="0" tIns="0" rIns="0" bIns="0" anchor="b"/>
          <a:lstStyle/>
          <a:p>
            <a:pPr>
              <a:spcBef>
                <a:spcPct val="50000"/>
              </a:spcBef>
              <a:defRPr/>
            </a:pPr>
            <a:endParaRPr lang="en-US" sz="800" b="1" dirty="0">
              <a:solidFill>
                <a:srgbClr val="9DBEDF"/>
              </a:solidFill>
            </a:endParaRPr>
          </a:p>
        </p:txBody>
      </p:sp>
      <p:sp>
        <p:nvSpPr>
          <p:cNvPr id="6" name="Text Box 18"/>
          <p:cNvSpPr txBox="1">
            <a:spLocks noChangeArrowheads="1"/>
          </p:cNvSpPr>
          <p:nvPr/>
        </p:nvSpPr>
        <p:spPr bwMode="auto">
          <a:xfrm rot="16200000">
            <a:off x="7711281" y="5150644"/>
            <a:ext cx="2455863" cy="117475"/>
          </a:xfrm>
          <a:prstGeom prst="rect">
            <a:avLst/>
          </a:prstGeom>
          <a:noFill/>
          <a:ln w="9525">
            <a:noFill/>
            <a:miter lim="800000"/>
            <a:headEnd/>
            <a:tailEnd/>
          </a:ln>
          <a:effectLst/>
        </p:spPr>
        <p:txBody>
          <a:bodyPr lIns="0" tIns="0" rIns="0" bIns="0" anchor="b"/>
          <a:lstStyle/>
          <a:p>
            <a:pPr>
              <a:spcBef>
                <a:spcPct val="50000"/>
              </a:spcBef>
              <a:defRPr/>
            </a:pPr>
            <a:r>
              <a:rPr lang="en-US" sz="500" b="1" dirty="0">
                <a:solidFill>
                  <a:srgbClr val="B9D3EC"/>
                </a:solidFill>
                <a:cs typeface="Arial" charset="0"/>
              </a:rPr>
              <a:t>©2008, Strat@comm LLC and Harris Interactive Inc.    All rights reserved.</a:t>
            </a:r>
          </a:p>
        </p:txBody>
      </p:sp>
      <p:sp>
        <p:nvSpPr>
          <p:cNvPr id="7" name="Rectangle 6"/>
          <p:cNvSpPr/>
          <p:nvPr userDrawn="1"/>
        </p:nvSpPr>
        <p:spPr bwMode="auto">
          <a:xfrm>
            <a:off x="14288" y="14288"/>
            <a:ext cx="3273425" cy="852487"/>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a:lstStyle/>
          <a:p>
            <a:pPr>
              <a:defRPr/>
            </a:pPr>
            <a:endParaRPr lang="en-US" dirty="0"/>
          </a:p>
        </p:txBody>
      </p:sp>
      <p:pic>
        <p:nvPicPr>
          <p:cNvPr id="8" name="Picture 10"/>
          <p:cNvPicPr>
            <a:picLocks noChangeAspect="1"/>
          </p:cNvPicPr>
          <p:nvPr/>
        </p:nvPicPr>
        <p:blipFill>
          <a:blip r:embed="rId3" cstate="print"/>
          <a:srcRect/>
          <a:stretch>
            <a:fillRect/>
          </a:stretch>
        </p:blipFill>
        <p:spPr bwMode="auto">
          <a:xfrm>
            <a:off x="2765425" y="439738"/>
            <a:ext cx="2506663" cy="534987"/>
          </a:xfrm>
          <a:prstGeom prst="rect">
            <a:avLst/>
          </a:prstGeom>
          <a:noFill/>
          <a:ln w="9525">
            <a:noFill/>
            <a:miter lim="800000"/>
            <a:headEnd/>
            <a:tailEnd/>
          </a:ln>
        </p:spPr>
      </p:pic>
      <p:pic>
        <p:nvPicPr>
          <p:cNvPr id="9" name="Picture 11"/>
          <p:cNvPicPr>
            <a:picLocks noChangeAspect="1"/>
          </p:cNvPicPr>
          <p:nvPr/>
        </p:nvPicPr>
        <p:blipFill>
          <a:blip r:embed="rId4" cstate="print"/>
          <a:srcRect/>
          <a:stretch>
            <a:fillRect/>
          </a:stretch>
        </p:blipFill>
        <p:spPr bwMode="auto">
          <a:xfrm>
            <a:off x="203200" y="50800"/>
            <a:ext cx="2166938" cy="1231900"/>
          </a:xfrm>
          <a:prstGeom prst="rect">
            <a:avLst/>
          </a:prstGeom>
          <a:noFill/>
          <a:ln w="9525">
            <a:noFill/>
            <a:miter lim="800000"/>
            <a:headEnd/>
            <a:tailEnd/>
          </a:ln>
        </p:spPr>
      </p:pic>
      <p:sp>
        <p:nvSpPr>
          <p:cNvPr id="4098" name="Rectangle 2"/>
          <p:cNvSpPr>
            <a:spLocks noGrp="1" noChangeArrowheads="1"/>
          </p:cNvSpPr>
          <p:nvPr>
            <p:ph type="ctrTitle"/>
          </p:nvPr>
        </p:nvSpPr>
        <p:spPr>
          <a:xfrm>
            <a:off x="962025" y="2239963"/>
            <a:ext cx="5794375" cy="696912"/>
          </a:xfrm>
        </p:spPr>
        <p:txBody>
          <a:bodyPr/>
          <a:lstStyle>
            <a:lvl1pPr>
              <a:defRPr>
                <a:solidFill>
                  <a:schemeClr val="bg1"/>
                </a:solidFill>
              </a:defRPr>
            </a:lvl1pPr>
          </a:lstStyle>
          <a:p>
            <a:r>
              <a:rPr lang="en-US" altLang="en-US"/>
              <a:t>Click to edit Master title style</a:t>
            </a:r>
          </a:p>
        </p:txBody>
      </p:sp>
      <p:sp>
        <p:nvSpPr>
          <p:cNvPr id="4099" name="Rectangle 3"/>
          <p:cNvSpPr>
            <a:spLocks noGrp="1" noChangeArrowheads="1"/>
          </p:cNvSpPr>
          <p:nvPr>
            <p:ph type="subTitle" idx="1"/>
          </p:nvPr>
        </p:nvSpPr>
        <p:spPr>
          <a:xfrm>
            <a:off x="962025" y="3429000"/>
            <a:ext cx="5784850" cy="769938"/>
          </a:xfrm>
        </p:spPr>
        <p:txBody>
          <a:bodyPr/>
          <a:lstStyle>
            <a:lvl1pPr marL="0" indent="0">
              <a:buFont typeface="Wingdings" pitchFamily="2" charset="2"/>
              <a:buNone/>
              <a:defRPr sz="2000">
                <a:solidFill>
                  <a:schemeClr val="bg1"/>
                </a:solidFill>
              </a:defRPr>
            </a:lvl1pPr>
          </a:lstStyle>
          <a:p>
            <a:r>
              <a:rPr lang="en-US" altLang="en-US"/>
              <a:t>Click to edit Master subtitle style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2"/>
          <p:cNvSpPr>
            <a:spLocks noGrp="1" noChangeArrowheads="1"/>
          </p:cNvSpPr>
          <p:nvPr>
            <p:ph type="sldNum" sz="quarter" idx="10"/>
          </p:nvPr>
        </p:nvSpPr>
        <p:spPr>
          <a:ln/>
        </p:spPr>
        <p:txBody>
          <a:bodyPr/>
          <a:lstStyle>
            <a:lvl1pPr>
              <a:defRPr/>
            </a:lvl1pPr>
          </a:lstStyle>
          <a:p>
            <a:pPr>
              <a:defRPr/>
            </a:pPr>
            <a:fld id="{671CE50C-761F-42C2-8E01-B1A14D08BB45}" type="slidenum">
              <a:rPr lang="en-US"/>
              <a:pPr>
                <a:defRPr/>
              </a:pPr>
              <a:t>‹#›</a:t>
            </a:fld>
            <a:endParaRPr lang="en-US"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4313" y="461963"/>
            <a:ext cx="1946275" cy="57816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3900" y="461963"/>
            <a:ext cx="5688013" cy="5781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2"/>
          <p:cNvSpPr>
            <a:spLocks noGrp="1" noChangeArrowheads="1"/>
          </p:cNvSpPr>
          <p:nvPr>
            <p:ph type="sldNum" sz="quarter" idx="10"/>
          </p:nvPr>
        </p:nvSpPr>
        <p:spPr>
          <a:ln/>
        </p:spPr>
        <p:txBody>
          <a:bodyPr/>
          <a:lstStyle>
            <a:lvl1pPr>
              <a:defRPr/>
            </a:lvl1pPr>
          </a:lstStyle>
          <a:p>
            <a:pPr>
              <a:defRPr/>
            </a:pPr>
            <a:fld id="{678F38F8-1FFD-4AAD-B733-87DC744FDEEE}" type="slidenum">
              <a:rPr lang="en-US"/>
              <a:pPr>
                <a:defRPr/>
              </a:pPr>
              <a:t>‹#›</a:t>
            </a:fld>
            <a:endParaRPr lang="en-US"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2"/>
          <p:cNvSpPr>
            <a:spLocks noGrp="1" noChangeArrowheads="1"/>
          </p:cNvSpPr>
          <p:nvPr>
            <p:ph type="sldNum" sz="quarter" idx="10"/>
          </p:nvPr>
        </p:nvSpPr>
        <p:spPr>
          <a:ln/>
        </p:spPr>
        <p:txBody>
          <a:bodyPr/>
          <a:lstStyle>
            <a:lvl1pPr>
              <a:defRPr/>
            </a:lvl1pPr>
          </a:lstStyle>
          <a:p>
            <a:pPr>
              <a:defRPr/>
            </a:pPr>
            <a:fld id="{D38AEEEC-1C25-41BE-A262-A7226A734B1B}" type="slidenum">
              <a:rPr lang="en-US"/>
              <a:pPr>
                <a:defRPr/>
              </a:pPr>
              <a:t>‹#›</a:t>
            </a:fld>
            <a:endParaRPr lang="en-US"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2"/>
          <p:cNvSpPr>
            <a:spLocks noGrp="1" noChangeArrowheads="1"/>
          </p:cNvSpPr>
          <p:nvPr>
            <p:ph type="sldNum" sz="quarter" idx="10"/>
          </p:nvPr>
        </p:nvSpPr>
        <p:spPr>
          <a:ln/>
        </p:spPr>
        <p:txBody>
          <a:bodyPr/>
          <a:lstStyle>
            <a:lvl1pPr>
              <a:defRPr/>
            </a:lvl1pPr>
          </a:lstStyle>
          <a:p>
            <a:pPr>
              <a:defRPr/>
            </a:pPr>
            <a:fld id="{6B50A2BA-5887-4589-81C8-353293723855}" type="slidenum">
              <a:rPr lang="en-US"/>
              <a:pPr>
                <a:defRPr/>
              </a:pPr>
              <a:t>‹#›</a:t>
            </a:fld>
            <a:endParaRPr lang="en-US"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23900" y="1600200"/>
            <a:ext cx="38163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92650" y="1600200"/>
            <a:ext cx="3817938"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2"/>
          <p:cNvSpPr>
            <a:spLocks noGrp="1" noChangeArrowheads="1"/>
          </p:cNvSpPr>
          <p:nvPr>
            <p:ph type="sldNum" sz="quarter" idx="10"/>
          </p:nvPr>
        </p:nvSpPr>
        <p:spPr>
          <a:ln/>
        </p:spPr>
        <p:txBody>
          <a:bodyPr/>
          <a:lstStyle>
            <a:lvl1pPr>
              <a:defRPr/>
            </a:lvl1pPr>
          </a:lstStyle>
          <a:p>
            <a:pPr>
              <a:defRPr/>
            </a:pPr>
            <a:fld id="{40742DBB-5A80-4426-8A02-285E41842B7B}" type="slidenum">
              <a:rPr lang="en-US"/>
              <a:pPr>
                <a:defRPr/>
              </a:pPr>
              <a:t>‹#›</a:t>
            </a:fld>
            <a:endParaRPr lang="en-US"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2"/>
          <p:cNvSpPr>
            <a:spLocks noGrp="1" noChangeArrowheads="1"/>
          </p:cNvSpPr>
          <p:nvPr>
            <p:ph type="sldNum" sz="quarter" idx="10"/>
          </p:nvPr>
        </p:nvSpPr>
        <p:spPr>
          <a:ln/>
        </p:spPr>
        <p:txBody>
          <a:bodyPr/>
          <a:lstStyle>
            <a:lvl1pPr>
              <a:defRPr/>
            </a:lvl1pPr>
          </a:lstStyle>
          <a:p>
            <a:pPr>
              <a:defRPr/>
            </a:pPr>
            <a:fld id="{63C13667-7348-4DD5-912F-83758A5D6086}" type="slidenum">
              <a:rPr lang="en-US"/>
              <a:pPr>
                <a:defRPr/>
              </a:pPr>
              <a:t>‹#›</a:t>
            </a:fld>
            <a:endParaRPr lang="en-US"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2"/>
          <p:cNvSpPr>
            <a:spLocks noGrp="1" noChangeArrowheads="1"/>
          </p:cNvSpPr>
          <p:nvPr>
            <p:ph type="sldNum" sz="quarter" idx="10"/>
          </p:nvPr>
        </p:nvSpPr>
        <p:spPr>
          <a:ln/>
        </p:spPr>
        <p:txBody>
          <a:bodyPr/>
          <a:lstStyle>
            <a:lvl1pPr>
              <a:defRPr/>
            </a:lvl1pPr>
          </a:lstStyle>
          <a:p>
            <a:pPr>
              <a:defRPr/>
            </a:pPr>
            <a:fld id="{9C408456-BC0F-411E-ADC1-DAAC28316EA7}" type="slidenum">
              <a:rPr lang="en-US"/>
              <a:pPr>
                <a:defRPr/>
              </a:pPr>
              <a:t>‹#›</a:t>
            </a:fld>
            <a:endParaRPr lang="en-US"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2"/>
          <p:cNvSpPr>
            <a:spLocks noGrp="1" noChangeArrowheads="1"/>
          </p:cNvSpPr>
          <p:nvPr>
            <p:ph type="sldNum" sz="quarter" idx="10"/>
          </p:nvPr>
        </p:nvSpPr>
        <p:spPr>
          <a:ln/>
        </p:spPr>
        <p:txBody>
          <a:bodyPr/>
          <a:lstStyle>
            <a:lvl1pPr>
              <a:defRPr/>
            </a:lvl1pPr>
          </a:lstStyle>
          <a:p>
            <a:pPr>
              <a:defRPr/>
            </a:pPr>
            <a:fld id="{6A4D7E30-18AB-4AF4-8F44-B732C4E71F71}" type="slidenum">
              <a:rPr lang="en-US"/>
              <a:pPr>
                <a:defRPr/>
              </a:pPr>
              <a:t>‹#›</a:t>
            </a:fld>
            <a:endParaRPr lang="en-US"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2"/>
          <p:cNvSpPr>
            <a:spLocks noGrp="1" noChangeArrowheads="1"/>
          </p:cNvSpPr>
          <p:nvPr>
            <p:ph type="sldNum" sz="quarter" idx="10"/>
          </p:nvPr>
        </p:nvSpPr>
        <p:spPr>
          <a:ln/>
        </p:spPr>
        <p:txBody>
          <a:bodyPr/>
          <a:lstStyle>
            <a:lvl1pPr>
              <a:defRPr/>
            </a:lvl1pPr>
          </a:lstStyle>
          <a:p>
            <a:pPr>
              <a:defRPr/>
            </a:pPr>
            <a:fld id="{866389AA-5B46-4A0A-8363-E5C79221850B}" type="slidenum">
              <a:rPr lang="en-US"/>
              <a:pPr>
                <a:defRPr/>
              </a:pPr>
              <a:t>‹#›</a:t>
            </a:fld>
            <a:endParaRPr lang="en-US"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2"/>
          <p:cNvSpPr>
            <a:spLocks noGrp="1" noChangeArrowheads="1"/>
          </p:cNvSpPr>
          <p:nvPr>
            <p:ph type="sldNum" sz="quarter" idx="10"/>
          </p:nvPr>
        </p:nvSpPr>
        <p:spPr>
          <a:ln/>
        </p:spPr>
        <p:txBody>
          <a:bodyPr/>
          <a:lstStyle>
            <a:lvl1pPr>
              <a:defRPr/>
            </a:lvl1pPr>
          </a:lstStyle>
          <a:p>
            <a:pPr>
              <a:defRPr/>
            </a:pPr>
            <a:fld id="{84BC1310-CDFB-4DFA-B542-070BE532CEDA}" type="slidenum">
              <a:rPr lang="en-US"/>
              <a:pPr>
                <a:defRPr/>
              </a:pPr>
              <a:t>‹#›</a:t>
            </a:fld>
            <a:endParaRPr lang="en-US"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6" name="Picture 447" descr="HI_CORP_Main_Bkg_07"/>
          <p:cNvPicPr>
            <a:picLocks noChangeAspect="1" noChangeArrowheads="1"/>
          </p:cNvPicPr>
          <p:nvPr/>
        </p:nvPicPr>
        <p:blipFill>
          <a:blip r:embed="rId13" cstate="print"/>
          <a:srcRect/>
          <a:stretch>
            <a:fillRect/>
          </a:stretch>
        </p:blipFill>
        <p:spPr bwMode="auto">
          <a:xfrm>
            <a:off x="3175" y="0"/>
            <a:ext cx="9140825" cy="6869113"/>
          </a:xfrm>
          <a:prstGeom prst="rect">
            <a:avLst/>
          </a:prstGeom>
          <a:noFill/>
          <a:ln w="9525">
            <a:noFill/>
            <a:miter lim="800000"/>
            <a:headEnd/>
            <a:tailEnd/>
          </a:ln>
        </p:spPr>
      </p:pic>
      <p:sp>
        <p:nvSpPr>
          <p:cNvPr id="6147" name="Rectangle 2"/>
          <p:cNvSpPr>
            <a:spLocks noGrp="1" noChangeArrowheads="1"/>
          </p:cNvSpPr>
          <p:nvPr>
            <p:ph type="title"/>
          </p:nvPr>
        </p:nvSpPr>
        <p:spPr bwMode="auto">
          <a:xfrm>
            <a:off x="723900" y="461963"/>
            <a:ext cx="7767638" cy="8001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6148" name="Rectangle 3"/>
          <p:cNvSpPr>
            <a:spLocks noGrp="1" noChangeArrowheads="1"/>
          </p:cNvSpPr>
          <p:nvPr>
            <p:ph type="body" idx="1"/>
          </p:nvPr>
        </p:nvSpPr>
        <p:spPr bwMode="auto">
          <a:xfrm>
            <a:off x="723900" y="1600200"/>
            <a:ext cx="7786688" cy="46434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46" name="Rectangle 22"/>
          <p:cNvSpPr>
            <a:spLocks noGrp="1" noChangeArrowheads="1"/>
          </p:cNvSpPr>
          <p:nvPr>
            <p:ph type="sldNum" sz="quarter" idx="4"/>
          </p:nvPr>
        </p:nvSpPr>
        <p:spPr bwMode="auto">
          <a:xfrm>
            <a:off x="8867775" y="6621463"/>
            <a:ext cx="257175" cy="15716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800" b="1" smtClean="0">
                <a:solidFill>
                  <a:srgbClr val="FFFFFF"/>
                </a:solidFill>
              </a:defRPr>
            </a:lvl1pPr>
          </a:lstStyle>
          <a:p>
            <a:pPr>
              <a:defRPr/>
            </a:pPr>
            <a:fld id="{C5C36894-A335-407F-B8E2-08320DCF5EF5}" type="slidenum">
              <a:rPr lang="en-US"/>
              <a:pPr>
                <a:defRPr/>
              </a:pPr>
              <a:t>‹#›</a:t>
            </a:fld>
            <a:endParaRPr lang="en-US" dirty="0"/>
          </a:p>
        </p:txBody>
      </p:sp>
      <p:sp>
        <p:nvSpPr>
          <p:cNvPr id="1457" name="Text Box 433"/>
          <p:cNvSpPr txBox="1">
            <a:spLocks noChangeArrowheads="1"/>
          </p:cNvSpPr>
          <p:nvPr/>
        </p:nvSpPr>
        <p:spPr bwMode="auto">
          <a:xfrm rot="16200000">
            <a:off x="8124032" y="5412581"/>
            <a:ext cx="1733550" cy="182563"/>
          </a:xfrm>
          <a:prstGeom prst="rect">
            <a:avLst/>
          </a:prstGeom>
          <a:noFill/>
          <a:ln w="9525">
            <a:noFill/>
            <a:miter lim="800000"/>
            <a:headEnd/>
            <a:tailEnd/>
          </a:ln>
          <a:effectLst/>
        </p:spPr>
        <p:txBody>
          <a:bodyPr lIns="0" tIns="0" rIns="0" bIns="0" anchor="ctr"/>
          <a:lstStyle/>
          <a:p>
            <a:pPr>
              <a:spcBef>
                <a:spcPct val="50000"/>
              </a:spcBef>
              <a:defRPr/>
            </a:pPr>
            <a:r>
              <a:rPr lang="en-US" sz="500" b="1" dirty="0">
                <a:solidFill>
                  <a:srgbClr val="C0C0C0"/>
                </a:solidFill>
                <a:cs typeface="Arial" charset="0"/>
              </a:rPr>
              <a:t>©2008, Harris Interactive Inc.</a:t>
            </a:r>
          </a:p>
        </p:txBody>
      </p:sp>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ransition spd="med"/>
  <p:timing>
    <p:tnLst>
      <p:par>
        <p:cTn id="1" dur="indefinite" restart="never" nodeType="tmRoot"/>
      </p:par>
    </p:tnLst>
  </p:timing>
  <p:hf hdr="0" ftr="0" dt="0"/>
  <p:txStyles>
    <p:titleStyle>
      <a:lvl1pPr algn="l" rtl="0" eaLnBrk="0" fontAlgn="base" hangingPunct="0">
        <a:spcBef>
          <a:spcPct val="0"/>
        </a:spcBef>
        <a:spcAft>
          <a:spcPct val="0"/>
        </a:spcAft>
        <a:defRPr sz="2800">
          <a:solidFill>
            <a:schemeClr val="accent1"/>
          </a:solidFill>
          <a:latin typeface="+mj-lt"/>
          <a:ea typeface="ＭＳ Ｐゴシック" pitchFamily="-65" charset="-128"/>
          <a:cs typeface="+mj-cs"/>
        </a:defRPr>
      </a:lvl1pPr>
      <a:lvl2pPr algn="l" rtl="0" eaLnBrk="0" fontAlgn="base" hangingPunct="0">
        <a:spcBef>
          <a:spcPct val="0"/>
        </a:spcBef>
        <a:spcAft>
          <a:spcPct val="0"/>
        </a:spcAft>
        <a:defRPr sz="2800">
          <a:solidFill>
            <a:schemeClr val="accent1"/>
          </a:solidFill>
          <a:latin typeface="Arial" pitchFamily="34" charset="0"/>
          <a:ea typeface="ＭＳ Ｐゴシック" pitchFamily="-65" charset="-128"/>
        </a:defRPr>
      </a:lvl2pPr>
      <a:lvl3pPr algn="l" rtl="0" eaLnBrk="0" fontAlgn="base" hangingPunct="0">
        <a:spcBef>
          <a:spcPct val="0"/>
        </a:spcBef>
        <a:spcAft>
          <a:spcPct val="0"/>
        </a:spcAft>
        <a:defRPr sz="2800">
          <a:solidFill>
            <a:schemeClr val="accent1"/>
          </a:solidFill>
          <a:latin typeface="Arial" pitchFamily="34" charset="0"/>
          <a:ea typeface="ＭＳ Ｐゴシック" pitchFamily="-65" charset="-128"/>
        </a:defRPr>
      </a:lvl3pPr>
      <a:lvl4pPr algn="l" rtl="0" eaLnBrk="0" fontAlgn="base" hangingPunct="0">
        <a:spcBef>
          <a:spcPct val="0"/>
        </a:spcBef>
        <a:spcAft>
          <a:spcPct val="0"/>
        </a:spcAft>
        <a:defRPr sz="2800">
          <a:solidFill>
            <a:schemeClr val="accent1"/>
          </a:solidFill>
          <a:latin typeface="Arial" pitchFamily="34" charset="0"/>
          <a:ea typeface="ＭＳ Ｐゴシック" pitchFamily="-65" charset="-128"/>
        </a:defRPr>
      </a:lvl4pPr>
      <a:lvl5pPr algn="l" rtl="0" eaLnBrk="0" fontAlgn="base" hangingPunct="0">
        <a:spcBef>
          <a:spcPct val="0"/>
        </a:spcBef>
        <a:spcAft>
          <a:spcPct val="0"/>
        </a:spcAft>
        <a:defRPr sz="2800">
          <a:solidFill>
            <a:schemeClr val="accent1"/>
          </a:solidFill>
          <a:latin typeface="Arial" pitchFamily="34" charset="0"/>
          <a:ea typeface="ＭＳ Ｐゴシック" pitchFamily="-65" charset="-128"/>
        </a:defRPr>
      </a:lvl5pPr>
      <a:lvl6pPr marL="457200" algn="l" rtl="0" eaLnBrk="0" fontAlgn="base" hangingPunct="0">
        <a:spcBef>
          <a:spcPct val="0"/>
        </a:spcBef>
        <a:spcAft>
          <a:spcPct val="0"/>
        </a:spcAft>
        <a:defRPr sz="2800">
          <a:solidFill>
            <a:schemeClr val="accent1"/>
          </a:solidFill>
          <a:latin typeface="Arial" pitchFamily="34" charset="0"/>
        </a:defRPr>
      </a:lvl6pPr>
      <a:lvl7pPr marL="914400" algn="l" rtl="0" eaLnBrk="0" fontAlgn="base" hangingPunct="0">
        <a:spcBef>
          <a:spcPct val="0"/>
        </a:spcBef>
        <a:spcAft>
          <a:spcPct val="0"/>
        </a:spcAft>
        <a:defRPr sz="2800">
          <a:solidFill>
            <a:schemeClr val="accent1"/>
          </a:solidFill>
          <a:latin typeface="Arial" pitchFamily="34" charset="0"/>
        </a:defRPr>
      </a:lvl7pPr>
      <a:lvl8pPr marL="1371600" algn="l" rtl="0" eaLnBrk="0" fontAlgn="base" hangingPunct="0">
        <a:spcBef>
          <a:spcPct val="0"/>
        </a:spcBef>
        <a:spcAft>
          <a:spcPct val="0"/>
        </a:spcAft>
        <a:defRPr sz="2800">
          <a:solidFill>
            <a:schemeClr val="accent1"/>
          </a:solidFill>
          <a:latin typeface="Arial" pitchFamily="34" charset="0"/>
        </a:defRPr>
      </a:lvl8pPr>
      <a:lvl9pPr marL="1828800" algn="l" rtl="0" eaLnBrk="0" fontAlgn="base" hangingPunct="0">
        <a:spcBef>
          <a:spcPct val="0"/>
        </a:spcBef>
        <a:spcAft>
          <a:spcPct val="0"/>
        </a:spcAft>
        <a:defRPr sz="2800">
          <a:solidFill>
            <a:schemeClr val="accent1"/>
          </a:solidFill>
          <a:latin typeface="Arial" pitchFamily="34" charset="0"/>
        </a:defRPr>
      </a:lvl9pPr>
    </p:titleStyle>
    <p:bodyStyle>
      <a:lvl1pPr marL="233363" indent="-233363" algn="l" rtl="0" eaLnBrk="0" fontAlgn="base" hangingPunct="0">
        <a:spcBef>
          <a:spcPct val="60000"/>
        </a:spcBef>
        <a:spcAft>
          <a:spcPct val="0"/>
        </a:spcAft>
        <a:buClr>
          <a:schemeClr val="accent1"/>
        </a:buClr>
        <a:buFont typeface="Wingdings" pitchFamily="-65" charset="2"/>
        <a:buChar char="§"/>
        <a:defRPr sz="3200">
          <a:solidFill>
            <a:schemeClr val="tx1"/>
          </a:solidFill>
          <a:latin typeface="+mn-lt"/>
          <a:ea typeface="ＭＳ Ｐゴシック" pitchFamily="-65" charset="-128"/>
          <a:cs typeface="+mn-cs"/>
        </a:defRPr>
      </a:lvl1pPr>
      <a:lvl2pPr marL="633413" indent="-169863" algn="l" rtl="0" eaLnBrk="0" fontAlgn="base" hangingPunct="0">
        <a:spcBef>
          <a:spcPct val="35000"/>
        </a:spcBef>
        <a:spcAft>
          <a:spcPct val="0"/>
        </a:spcAft>
        <a:buClr>
          <a:srgbClr val="6697C9"/>
        </a:buClr>
        <a:buFont typeface="Times" pitchFamily="-65" charset="0"/>
        <a:buChar char="–"/>
        <a:defRPr sz="1600">
          <a:solidFill>
            <a:schemeClr val="tx1"/>
          </a:solidFill>
          <a:latin typeface="+mn-lt"/>
          <a:ea typeface="ＭＳ Ｐゴシック" pitchFamily="-65" charset="-128"/>
        </a:defRPr>
      </a:lvl2pPr>
      <a:lvl3pPr marL="1020763" indent="-119063" algn="l" rtl="0" eaLnBrk="0" fontAlgn="base" hangingPunct="0">
        <a:spcBef>
          <a:spcPct val="35000"/>
        </a:spcBef>
        <a:spcAft>
          <a:spcPct val="0"/>
        </a:spcAft>
        <a:buClr>
          <a:schemeClr val="accent1"/>
        </a:buClr>
        <a:buFont typeface="Wingdings" pitchFamily="-65" charset="2"/>
        <a:buChar char="§"/>
        <a:defRPr sz="1400">
          <a:solidFill>
            <a:schemeClr val="tx1"/>
          </a:solidFill>
          <a:latin typeface="+mn-lt"/>
          <a:ea typeface="ＭＳ Ｐゴシック" pitchFamily="-65" charset="-128"/>
        </a:defRPr>
      </a:lvl3pPr>
      <a:lvl4pPr marL="1490663" indent="-222250" algn="l" rtl="0" eaLnBrk="0" fontAlgn="base" hangingPunct="0">
        <a:spcBef>
          <a:spcPct val="35000"/>
        </a:spcBef>
        <a:spcAft>
          <a:spcPct val="0"/>
        </a:spcAft>
        <a:buClr>
          <a:srgbClr val="6697C9"/>
        </a:buClr>
        <a:buChar char="–"/>
        <a:defRPr sz="1200">
          <a:solidFill>
            <a:schemeClr val="tx1"/>
          </a:solidFill>
          <a:latin typeface="+mn-lt"/>
          <a:ea typeface="ＭＳ Ｐゴシック" pitchFamily="-65"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3.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13.jpeg"/><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5.jpeg"/><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2"/>
          <p:cNvSpPr>
            <a:spLocks noGrp="1" noChangeArrowheads="1"/>
          </p:cNvSpPr>
          <p:nvPr>
            <p:ph type="ctrTitle"/>
          </p:nvPr>
        </p:nvSpPr>
        <p:spPr/>
        <p:txBody>
          <a:bodyPr/>
          <a:lstStyle/>
          <a:p>
            <a:r>
              <a:rPr lang="en-US" sz="2400" smtClean="0"/>
              <a:t>NHTSA Monroney Label Testing</a:t>
            </a:r>
            <a:br>
              <a:rPr lang="en-US" sz="2400" smtClean="0"/>
            </a:br>
            <a:r>
              <a:rPr lang="en-US" sz="2400" smtClean="0"/>
              <a:t>Mall Intercepts Research</a:t>
            </a:r>
          </a:p>
        </p:txBody>
      </p:sp>
      <p:grpSp>
        <p:nvGrpSpPr>
          <p:cNvPr id="8195" name="Group 19"/>
          <p:cNvGrpSpPr>
            <a:grpSpLocks/>
          </p:cNvGrpSpPr>
          <p:nvPr/>
        </p:nvGrpSpPr>
        <p:grpSpPr bwMode="auto">
          <a:xfrm>
            <a:off x="966788" y="5468938"/>
            <a:ext cx="5700712" cy="679450"/>
            <a:chOff x="637" y="3430"/>
            <a:chExt cx="3591" cy="428"/>
          </a:xfrm>
        </p:grpSpPr>
        <p:sp>
          <p:nvSpPr>
            <p:cNvPr id="8196" name="Text Box 20"/>
            <p:cNvSpPr txBox="1">
              <a:spLocks noChangeArrowheads="1"/>
            </p:cNvSpPr>
            <p:nvPr/>
          </p:nvSpPr>
          <p:spPr bwMode="auto">
            <a:xfrm>
              <a:off x="637" y="3430"/>
              <a:ext cx="1780" cy="390"/>
            </a:xfrm>
            <a:prstGeom prst="rect">
              <a:avLst/>
            </a:prstGeom>
            <a:noFill/>
            <a:ln w="9525">
              <a:noFill/>
              <a:miter lim="800000"/>
              <a:headEnd/>
              <a:tailEnd/>
            </a:ln>
          </p:spPr>
          <p:txBody>
            <a:bodyPr lIns="0" tIns="0" rIns="0" bIns="0"/>
            <a:lstStyle/>
            <a:p>
              <a:pPr>
                <a:spcBef>
                  <a:spcPct val="50000"/>
                </a:spcBef>
              </a:pPr>
              <a:r>
                <a:rPr lang="en-US" i="1">
                  <a:solidFill>
                    <a:schemeClr val="bg1"/>
                  </a:solidFill>
                </a:rPr>
                <a:t>Presented by</a:t>
              </a:r>
            </a:p>
            <a:p>
              <a:pPr>
                <a:spcBef>
                  <a:spcPct val="50000"/>
                </a:spcBef>
              </a:pPr>
              <a:r>
                <a:rPr lang="en-US" sz="1100" b="1">
                  <a:solidFill>
                    <a:schemeClr val="bg1"/>
                  </a:solidFill>
                </a:rPr>
                <a:t>Strat@comm and Harris Interactive</a:t>
              </a:r>
            </a:p>
          </p:txBody>
        </p:sp>
        <p:sp>
          <p:nvSpPr>
            <p:cNvPr id="8197" name="Text Box 21"/>
            <p:cNvSpPr txBox="1">
              <a:spLocks noChangeArrowheads="1"/>
            </p:cNvSpPr>
            <p:nvPr/>
          </p:nvSpPr>
          <p:spPr bwMode="auto">
            <a:xfrm>
              <a:off x="2448" y="3579"/>
              <a:ext cx="1780" cy="279"/>
            </a:xfrm>
            <a:prstGeom prst="rect">
              <a:avLst/>
            </a:prstGeom>
            <a:noFill/>
            <a:ln w="9525">
              <a:noFill/>
              <a:miter lim="800000"/>
              <a:headEnd/>
              <a:tailEnd/>
            </a:ln>
          </p:spPr>
          <p:txBody>
            <a:bodyPr lIns="0" tIns="0" rIns="0" bIns="0"/>
            <a:lstStyle/>
            <a:p>
              <a:pPr>
                <a:spcBef>
                  <a:spcPct val="25000"/>
                </a:spcBef>
              </a:pPr>
              <a:r>
                <a:rPr lang="en-US" sz="1100">
                  <a:solidFill>
                    <a:schemeClr val="bg1"/>
                  </a:solidFill>
                </a:rPr>
                <a:t>08/29/08</a:t>
              </a:r>
            </a:p>
          </p:txBody>
        </p:sp>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2"/>
          <p:cNvSpPr>
            <a:spLocks noGrp="1" noChangeArrowheads="1"/>
          </p:cNvSpPr>
          <p:nvPr>
            <p:ph type="sldNum" sz="quarter" idx="10"/>
          </p:nvPr>
        </p:nvSpPr>
        <p:spPr>
          <a:noFill/>
        </p:spPr>
        <p:txBody>
          <a:bodyPr/>
          <a:lstStyle/>
          <a:p>
            <a:fld id="{5AF57561-568F-4619-9A1E-2680424B9562}" type="slidenum">
              <a:rPr lang="en-US"/>
              <a:pPr/>
              <a:t>10</a:t>
            </a:fld>
            <a:endParaRPr lang="en-US"/>
          </a:p>
        </p:txBody>
      </p:sp>
      <p:sp>
        <p:nvSpPr>
          <p:cNvPr id="3076" name="Rectangle 2"/>
          <p:cNvSpPr>
            <a:spLocks noGrp="1" noChangeArrowheads="1"/>
          </p:cNvSpPr>
          <p:nvPr>
            <p:ph type="title"/>
          </p:nvPr>
        </p:nvSpPr>
        <p:spPr>
          <a:xfrm>
            <a:off x="695325" y="252413"/>
            <a:ext cx="7767638" cy="800100"/>
          </a:xfrm>
        </p:spPr>
        <p:txBody>
          <a:bodyPr/>
          <a:lstStyle/>
          <a:p>
            <a:r>
              <a:rPr lang="en-US" sz="3200" smtClean="0"/>
              <a:t>Version B Alternative Presentation</a:t>
            </a:r>
            <a:endParaRPr lang="en-US" smtClean="0"/>
          </a:p>
        </p:txBody>
      </p:sp>
      <p:sp>
        <p:nvSpPr>
          <p:cNvPr id="3077" name="Text Box 3"/>
          <p:cNvSpPr txBox="1">
            <a:spLocks noChangeArrowheads="1"/>
          </p:cNvSpPr>
          <p:nvPr/>
        </p:nvSpPr>
        <p:spPr bwMode="auto">
          <a:xfrm>
            <a:off x="615950" y="1006475"/>
            <a:ext cx="7756525" cy="639763"/>
          </a:xfrm>
          <a:prstGeom prst="rect">
            <a:avLst/>
          </a:prstGeom>
          <a:noFill/>
          <a:ln w="9525">
            <a:noFill/>
            <a:miter lim="800000"/>
            <a:headEnd/>
            <a:tailEnd/>
          </a:ln>
        </p:spPr>
        <p:txBody>
          <a:bodyPr>
            <a:spAutoFit/>
          </a:bodyPr>
          <a:lstStyle/>
          <a:p>
            <a:pPr>
              <a:spcBef>
                <a:spcPct val="50000"/>
              </a:spcBef>
            </a:pPr>
            <a:r>
              <a:rPr lang="en-US" sz="1200" b="1" i="1"/>
              <a:t>If the labels on Version B were changed to read “Overall Frontal Crash” and “Overall Side Crash” and were footnoted, would that be a better way to communicate that the ratings are based on more than one test?</a:t>
            </a:r>
          </a:p>
        </p:txBody>
      </p:sp>
      <p:sp>
        <p:nvSpPr>
          <p:cNvPr id="3078"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3079" name="Picture 5"/>
          <p:cNvPicPr>
            <a:picLocks noChangeAspect="1" noChangeArrowheads="1"/>
          </p:cNvPicPr>
          <p:nvPr/>
        </p:nvPicPr>
        <p:blipFill>
          <a:blip r:embed="rId4" cstate="print"/>
          <a:srcRect/>
          <a:stretch>
            <a:fillRect/>
          </a:stretch>
        </p:blipFill>
        <p:spPr bwMode="auto">
          <a:xfrm>
            <a:off x="4375150" y="1876425"/>
            <a:ext cx="4633913" cy="3781425"/>
          </a:xfrm>
          <a:prstGeom prst="rect">
            <a:avLst/>
          </a:prstGeom>
          <a:noFill/>
          <a:ln w="9525">
            <a:noFill/>
            <a:miter lim="800000"/>
            <a:headEnd/>
            <a:tailEnd/>
          </a:ln>
        </p:spPr>
      </p:pic>
      <p:sp>
        <p:nvSpPr>
          <p:cNvPr id="3080" name="Oval 6"/>
          <p:cNvSpPr>
            <a:spLocks noChangeArrowheads="1"/>
          </p:cNvSpPr>
          <p:nvPr/>
        </p:nvSpPr>
        <p:spPr bwMode="auto">
          <a:xfrm>
            <a:off x="4381500" y="3213100"/>
            <a:ext cx="4391025" cy="1262063"/>
          </a:xfrm>
          <a:prstGeom prst="ellipse">
            <a:avLst/>
          </a:prstGeom>
          <a:noFill/>
          <a:ln w="28575">
            <a:solidFill>
              <a:srgbClr val="FF0000"/>
            </a:solidFill>
            <a:round/>
            <a:headEnd/>
            <a:tailEnd/>
          </a:ln>
        </p:spPr>
        <p:txBody>
          <a:bodyPr wrap="none" anchor="ctr"/>
          <a:lstStyle/>
          <a:p>
            <a:endParaRPr lang="en-US"/>
          </a:p>
        </p:txBody>
      </p:sp>
      <p:graphicFrame>
        <p:nvGraphicFramePr>
          <p:cNvPr id="3074" name="Object 7"/>
          <p:cNvGraphicFramePr>
            <a:graphicFrameLocks noChangeAspect="1"/>
          </p:cNvGraphicFramePr>
          <p:nvPr>
            <p:ph idx="1"/>
          </p:nvPr>
        </p:nvGraphicFramePr>
        <p:xfrm>
          <a:off x="185738" y="1857375"/>
          <a:ext cx="4335462" cy="3990975"/>
        </p:xfrm>
        <a:graphic>
          <a:graphicData uri="http://schemas.openxmlformats.org/presentationml/2006/ole">
            <p:oleObj spid="_x0000_s3074" name="Chart" r:id="rId5" imgW="4314892" imgH="3971883" progId="MSGraph.Chart.8">
              <p:embed followColorScheme="full"/>
            </p:oleObj>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2"/>
          <p:cNvSpPr>
            <a:spLocks noGrp="1" noChangeArrowheads="1"/>
          </p:cNvSpPr>
          <p:nvPr>
            <p:ph type="sldNum" sz="quarter" idx="10"/>
          </p:nvPr>
        </p:nvSpPr>
        <p:spPr>
          <a:noFill/>
        </p:spPr>
        <p:txBody>
          <a:bodyPr/>
          <a:lstStyle/>
          <a:p>
            <a:fld id="{8B488579-1EF0-49CA-9FDD-604579D39ACB}" type="slidenum">
              <a:rPr lang="en-US"/>
              <a:pPr/>
              <a:t>11</a:t>
            </a:fld>
            <a:endParaRPr lang="en-US"/>
          </a:p>
        </p:txBody>
      </p:sp>
      <p:sp>
        <p:nvSpPr>
          <p:cNvPr id="15363" name="Rectangle 2"/>
          <p:cNvSpPr>
            <a:spLocks noGrp="1" noChangeArrowheads="1"/>
          </p:cNvSpPr>
          <p:nvPr>
            <p:ph type="title"/>
          </p:nvPr>
        </p:nvSpPr>
        <p:spPr/>
        <p:txBody>
          <a:bodyPr/>
          <a:lstStyle/>
          <a:p>
            <a:r>
              <a:rPr lang="en-US" sz="3200" smtClean="0"/>
              <a:t>Footer Preference</a:t>
            </a:r>
            <a:r>
              <a:rPr lang="en-US" smtClean="0"/>
              <a:t> </a:t>
            </a:r>
          </a:p>
        </p:txBody>
      </p:sp>
      <p:sp>
        <p:nvSpPr>
          <p:cNvPr id="15364" name="Text Box 3"/>
          <p:cNvSpPr txBox="1">
            <a:spLocks noChangeArrowheads="1"/>
          </p:cNvSpPr>
          <p:nvPr/>
        </p:nvSpPr>
        <p:spPr bwMode="auto">
          <a:xfrm>
            <a:off x="606425" y="1282700"/>
            <a:ext cx="7756525" cy="639763"/>
          </a:xfrm>
          <a:prstGeom prst="rect">
            <a:avLst/>
          </a:prstGeom>
          <a:noFill/>
          <a:ln w="9525">
            <a:noFill/>
            <a:miter lim="800000"/>
            <a:headEnd/>
            <a:tailEnd/>
          </a:ln>
        </p:spPr>
        <p:txBody>
          <a:bodyPr>
            <a:spAutoFit/>
          </a:bodyPr>
          <a:lstStyle/>
          <a:p>
            <a:pPr>
              <a:spcBef>
                <a:spcPct val="50000"/>
              </a:spcBef>
            </a:pPr>
            <a:r>
              <a:rPr lang="en-US" sz="1200" b="1" i="1"/>
              <a:t>In the label’s footer area, do you think the web address and hotline number should be separate from the star ratings description and source information (Version A) or should it be included as one section (Version B)?</a:t>
            </a:r>
          </a:p>
        </p:txBody>
      </p:sp>
      <p:sp>
        <p:nvSpPr>
          <p:cNvPr id="15365"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15366" name="Picture 5"/>
          <p:cNvPicPr>
            <a:picLocks noChangeAspect="1" noChangeArrowheads="1"/>
          </p:cNvPicPr>
          <p:nvPr/>
        </p:nvPicPr>
        <p:blipFill>
          <a:blip r:embed="rId3" cstate="print"/>
          <a:srcRect/>
          <a:stretch>
            <a:fillRect/>
          </a:stretch>
        </p:blipFill>
        <p:spPr bwMode="auto">
          <a:xfrm>
            <a:off x="241300" y="2381250"/>
            <a:ext cx="4392613" cy="3651250"/>
          </a:xfrm>
          <a:prstGeom prst="rect">
            <a:avLst/>
          </a:prstGeom>
          <a:noFill/>
          <a:ln w="9525">
            <a:noFill/>
            <a:miter lim="800000"/>
            <a:headEnd/>
            <a:tailEnd/>
          </a:ln>
        </p:spPr>
      </p:pic>
      <p:pic>
        <p:nvPicPr>
          <p:cNvPr id="15367" name="Picture 6"/>
          <p:cNvPicPr>
            <a:picLocks noChangeAspect="1" noChangeArrowheads="1"/>
          </p:cNvPicPr>
          <p:nvPr/>
        </p:nvPicPr>
        <p:blipFill>
          <a:blip r:embed="rId4" cstate="print"/>
          <a:srcRect/>
          <a:stretch>
            <a:fillRect/>
          </a:stretch>
        </p:blipFill>
        <p:spPr bwMode="auto">
          <a:xfrm>
            <a:off x="4375150" y="2290763"/>
            <a:ext cx="4633913" cy="3781425"/>
          </a:xfrm>
          <a:prstGeom prst="rect">
            <a:avLst/>
          </a:prstGeom>
          <a:noFill/>
          <a:ln w="9525">
            <a:noFill/>
            <a:miter lim="800000"/>
            <a:headEnd/>
            <a:tailEnd/>
          </a:ln>
        </p:spPr>
      </p:pic>
      <p:sp>
        <p:nvSpPr>
          <p:cNvPr id="15368" name="Oval 8"/>
          <p:cNvSpPr>
            <a:spLocks noChangeArrowheads="1"/>
          </p:cNvSpPr>
          <p:nvPr/>
        </p:nvSpPr>
        <p:spPr bwMode="auto">
          <a:xfrm>
            <a:off x="163513" y="5148263"/>
            <a:ext cx="4181475" cy="769937"/>
          </a:xfrm>
          <a:prstGeom prst="ellipse">
            <a:avLst/>
          </a:prstGeom>
          <a:noFill/>
          <a:ln w="28575">
            <a:solidFill>
              <a:srgbClr val="FF0000"/>
            </a:solidFill>
            <a:round/>
            <a:headEnd/>
            <a:tailEnd/>
          </a:ln>
        </p:spPr>
        <p:txBody>
          <a:bodyPr wrap="none" anchor="ctr"/>
          <a:lstStyle/>
          <a:p>
            <a:endParaRPr lang="en-US"/>
          </a:p>
        </p:txBody>
      </p:sp>
      <p:sp>
        <p:nvSpPr>
          <p:cNvPr id="15369" name="Oval 9"/>
          <p:cNvSpPr>
            <a:spLocks noChangeArrowheads="1"/>
          </p:cNvSpPr>
          <p:nvPr/>
        </p:nvSpPr>
        <p:spPr bwMode="auto">
          <a:xfrm>
            <a:off x="4597400" y="5184775"/>
            <a:ext cx="4181475" cy="769938"/>
          </a:xfrm>
          <a:prstGeom prst="ellipse">
            <a:avLst/>
          </a:prstGeom>
          <a:noFill/>
          <a:ln w="28575">
            <a:solidFill>
              <a:srgbClr val="FF0000"/>
            </a:solidFill>
            <a:round/>
            <a:headEnd/>
            <a:tailEnd/>
          </a:ln>
        </p:spPr>
        <p:txBody>
          <a:bodyPr wrap="none" anchor="ctr"/>
          <a:lstStyle/>
          <a:p>
            <a:endParaRPr lang="en-US"/>
          </a:p>
        </p:txBody>
      </p:sp>
      <p:sp>
        <p:nvSpPr>
          <p:cNvPr id="15370" name="Text Box 10"/>
          <p:cNvSpPr txBox="1">
            <a:spLocks noChangeArrowheads="1"/>
          </p:cNvSpPr>
          <p:nvPr/>
        </p:nvSpPr>
        <p:spPr bwMode="auto">
          <a:xfrm>
            <a:off x="2132013" y="2001838"/>
            <a:ext cx="855662"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42%</a:t>
            </a:r>
          </a:p>
        </p:txBody>
      </p:sp>
      <p:sp>
        <p:nvSpPr>
          <p:cNvPr id="15371" name="Text Box 11"/>
          <p:cNvSpPr txBox="1">
            <a:spLocks noChangeArrowheads="1"/>
          </p:cNvSpPr>
          <p:nvPr/>
        </p:nvSpPr>
        <p:spPr bwMode="auto">
          <a:xfrm>
            <a:off x="6391275" y="1979613"/>
            <a:ext cx="855663"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58%</a:t>
            </a:r>
          </a:p>
        </p:txBody>
      </p:sp>
      <p:sp>
        <p:nvSpPr>
          <p:cNvPr id="15372" name="Oval 12"/>
          <p:cNvSpPr>
            <a:spLocks noChangeArrowheads="1"/>
          </p:cNvSpPr>
          <p:nvPr/>
        </p:nvSpPr>
        <p:spPr bwMode="auto">
          <a:xfrm>
            <a:off x="6111875" y="1971675"/>
            <a:ext cx="1146175" cy="420688"/>
          </a:xfrm>
          <a:prstGeom prst="ellipse">
            <a:avLst/>
          </a:prstGeom>
          <a:noFill/>
          <a:ln w="38100">
            <a:solidFill>
              <a:schemeClr val="folHlink"/>
            </a:solidFill>
            <a:round/>
            <a:headEnd/>
            <a:tailEnd/>
          </a:ln>
        </p:spPr>
        <p:txBody>
          <a:bodyPr wrap="none" anchor="ctr"/>
          <a:lstStyle/>
          <a:p>
            <a:endParaRPr lang="en-US"/>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2"/>
          <p:cNvSpPr>
            <a:spLocks noGrp="1" noChangeArrowheads="1"/>
          </p:cNvSpPr>
          <p:nvPr>
            <p:ph type="sldNum" sz="quarter" idx="10"/>
          </p:nvPr>
        </p:nvSpPr>
        <p:spPr>
          <a:noFill/>
        </p:spPr>
        <p:txBody>
          <a:bodyPr/>
          <a:lstStyle/>
          <a:p>
            <a:fld id="{4F6BDACC-7B9A-4D1F-9118-A8523D9EEAAE}" type="slidenum">
              <a:rPr lang="en-US"/>
              <a:pPr/>
              <a:t>12</a:t>
            </a:fld>
            <a:endParaRPr lang="en-US"/>
          </a:p>
        </p:txBody>
      </p:sp>
      <p:sp>
        <p:nvSpPr>
          <p:cNvPr id="16387" name="Rectangle 2"/>
          <p:cNvSpPr>
            <a:spLocks noGrp="1" noChangeArrowheads="1"/>
          </p:cNvSpPr>
          <p:nvPr>
            <p:ph type="title"/>
          </p:nvPr>
        </p:nvSpPr>
        <p:spPr/>
        <p:txBody>
          <a:bodyPr/>
          <a:lstStyle/>
          <a:p>
            <a:r>
              <a:rPr lang="en-US" sz="3200" smtClean="0"/>
              <a:t>Overall Preference</a:t>
            </a:r>
            <a:r>
              <a:rPr lang="en-US" smtClean="0"/>
              <a:t> </a:t>
            </a:r>
          </a:p>
        </p:txBody>
      </p:sp>
      <p:sp>
        <p:nvSpPr>
          <p:cNvPr id="16388" name="Text Box 3"/>
          <p:cNvSpPr txBox="1">
            <a:spLocks noChangeArrowheads="1"/>
          </p:cNvSpPr>
          <p:nvPr/>
        </p:nvSpPr>
        <p:spPr bwMode="auto">
          <a:xfrm>
            <a:off x="606425" y="1282700"/>
            <a:ext cx="7756525" cy="639763"/>
          </a:xfrm>
          <a:prstGeom prst="rect">
            <a:avLst/>
          </a:prstGeom>
          <a:noFill/>
          <a:ln w="9525">
            <a:noFill/>
            <a:miter lim="800000"/>
            <a:headEnd/>
            <a:tailEnd/>
          </a:ln>
        </p:spPr>
        <p:txBody>
          <a:bodyPr>
            <a:spAutoFit/>
          </a:bodyPr>
          <a:lstStyle/>
          <a:p>
            <a:pPr>
              <a:spcBef>
                <a:spcPct val="50000"/>
              </a:spcBef>
            </a:pPr>
            <a:r>
              <a:rPr lang="en-US" sz="1200" b="1" i="1"/>
              <a:t>Given the general information we discussed about these ratings, which of these 2 concepts do you feel better conveys the motor vehicle safety ratings that you would see on the window sticker label of a new car?</a:t>
            </a:r>
          </a:p>
        </p:txBody>
      </p:sp>
      <p:sp>
        <p:nvSpPr>
          <p:cNvPr id="16389"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16390" name="Picture 5"/>
          <p:cNvPicPr>
            <a:picLocks noChangeAspect="1" noChangeArrowheads="1"/>
          </p:cNvPicPr>
          <p:nvPr/>
        </p:nvPicPr>
        <p:blipFill>
          <a:blip r:embed="rId3" cstate="print"/>
          <a:srcRect/>
          <a:stretch>
            <a:fillRect/>
          </a:stretch>
        </p:blipFill>
        <p:spPr bwMode="auto">
          <a:xfrm>
            <a:off x="241300" y="2381250"/>
            <a:ext cx="4392613" cy="3651250"/>
          </a:xfrm>
          <a:prstGeom prst="rect">
            <a:avLst/>
          </a:prstGeom>
          <a:noFill/>
          <a:ln w="9525">
            <a:noFill/>
            <a:miter lim="800000"/>
            <a:headEnd/>
            <a:tailEnd/>
          </a:ln>
        </p:spPr>
      </p:pic>
      <p:pic>
        <p:nvPicPr>
          <p:cNvPr id="16391" name="Picture 6"/>
          <p:cNvPicPr>
            <a:picLocks noChangeAspect="1" noChangeArrowheads="1"/>
          </p:cNvPicPr>
          <p:nvPr/>
        </p:nvPicPr>
        <p:blipFill>
          <a:blip r:embed="rId4" cstate="print"/>
          <a:srcRect/>
          <a:stretch>
            <a:fillRect/>
          </a:stretch>
        </p:blipFill>
        <p:spPr bwMode="auto">
          <a:xfrm>
            <a:off x="4375150" y="2290763"/>
            <a:ext cx="4633913" cy="3781425"/>
          </a:xfrm>
          <a:prstGeom prst="rect">
            <a:avLst/>
          </a:prstGeom>
          <a:noFill/>
          <a:ln w="9525">
            <a:noFill/>
            <a:miter lim="800000"/>
            <a:headEnd/>
            <a:tailEnd/>
          </a:ln>
        </p:spPr>
      </p:pic>
      <p:sp>
        <p:nvSpPr>
          <p:cNvPr id="16392" name="Text Box 9"/>
          <p:cNvSpPr txBox="1">
            <a:spLocks noChangeArrowheads="1"/>
          </p:cNvSpPr>
          <p:nvPr/>
        </p:nvSpPr>
        <p:spPr bwMode="auto">
          <a:xfrm>
            <a:off x="2132013" y="2001838"/>
            <a:ext cx="855662"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79%</a:t>
            </a:r>
          </a:p>
        </p:txBody>
      </p:sp>
      <p:sp>
        <p:nvSpPr>
          <p:cNvPr id="16393" name="Text Box 10"/>
          <p:cNvSpPr txBox="1">
            <a:spLocks noChangeArrowheads="1"/>
          </p:cNvSpPr>
          <p:nvPr/>
        </p:nvSpPr>
        <p:spPr bwMode="auto">
          <a:xfrm>
            <a:off x="6391275" y="1979613"/>
            <a:ext cx="855663"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21%</a:t>
            </a:r>
          </a:p>
        </p:txBody>
      </p:sp>
      <p:sp>
        <p:nvSpPr>
          <p:cNvPr id="16394" name="Oval 11"/>
          <p:cNvSpPr>
            <a:spLocks noChangeArrowheads="1"/>
          </p:cNvSpPr>
          <p:nvPr/>
        </p:nvSpPr>
        <p:spPr bwMode="auto">
          <a:xfrm>
            <a:off x="1844675" y="2000250"/>
            <a:ext cx="1146175" cy="420688"/>
          </a:xfrm>
          <a:prstGeom prst="ellipse">
            <a:avLst/>
          </a:prstGeom>
          <a:noFill/>
          <a:ln w="38100">
            <a:solidFill>
              <a:schemeClr val="folHlink"/>
            </a:solidFill>
            <a:round/>
            <a:headEnd/>
            <a:tailEnd/>
          </a:ln>
        </p:spPr>
        <p:txBody>
          <a:bodyPr wrap="none" anchor="ctr"/>
          <a:lstStyle/>
          <a:p>
            <a:endParaRPr lang="en-US"/>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2"/>
          <p:cNvSpPr>
            <a:spLocks noGrp="1" noChangeArrowheads="1"/>
          </p:cNvSpPr>
          <p:nvPr>
            <p:ph type="sldNum" sz="quarter" idx="10"/>
          </p:nvPr>
        </p:nvSpPr>
        <p:spPr>
          <a:noFill/>
        </p:spPr>
        <p:txBody>
          <a:bodyPr/>
          <a:lstStyle/>
          <a:p>
            <a:fld id="{CD37E545-9B1E-46B2-8134-2C6FCF016376}" type="slidenum">
              <a:rPr lang="en-US"/>
              <a:pPr/>
              <a:t>13</a:t>
            </a:fld>
            <a:endParaRPr lang="en-US"/>
          </a:p>
        </p:txBody>
      </p:sp>
      <p:pic>
        <p:nvPicPr>
          <p:cNvPr id="4100" name="Picture 11" descr="387"/>
          <p:cNvPicPr>
            <a:picLocks noChangeAspect="1" noChangeArrowheads="1"/>
          </p:cNvPicPr>
          <p:nvPr/>
        </p:nvPicPr>
        <p:blipFill>
          <a:blip r:embed="rId4" cstate="print"/>
          <a:srcRect/>
          <a:stretch>
            <a:fillRect/>
          </a:stretch>
        </p:blipFill>
        <p:spPr bwMode="auto">
          <a:xfrm>
            <a:off x="368300" y="1190625"/>
            <a:ext cx="1120775" cy="1152525"/>
          </a:xfrm>
          <a:prstGeom prst="rect">
            <a:avLst/>
          </a:prstGeom>
          <a:noFill/>
          <a:ln w="9525">
            <a:noFill/>
            <a:miter lim="800000"/>
            <a:headEnd/>
            <a:tailEnd/>
          </a:ln>
        </p:spPr>
      </p:pic>
      <p:pic>
        <p:nvPicPr>
          <p:cNvPr id="4101" name="Picture 13" descr="389"/>
          <p:cNvPicPr>
            <a:picLocks noChangeAspect="1" noChangeArrowheads="1"/>
          </p:cNvPicPr>
          <p:nvPr/>
        </p:nvPicPr>
        <p:blipFill>
          <a:blip r:embed="rId5" cstate="print"/>
          <a:srcRect/>
          <a:stretch>
            <a:fillRect/>
          </a:stretch>
        </p:blipFill>
        <p:spPr bwMode="auto">
          <a:xfrm>
            <a:off x="1341438" y="1131888"/>
            <a:ext cx="1198562" cy="1231900"/>
          </a:xfrm>
          <a:prstGeom prst="rect">
            <a:avLst/>
          </a:prstGeom>
          <a:noFill/>
          <a:ln w="9525">
            <a:noFill/>
            <a:miter lim="800000"/>
            <a:headEnd/>
            <a:tailEnd/>
          </a:ln>
        </p:spPr>
      </p:pic>
      <p:sp>
        <p:nvSpPr>
          <p:cNvPr id="4102" name="Rectangle 2"/>
          <p:cNvSpPr>
            <a:spLocks noGrp="1" noChangeArrowheads="1"/>
          </p:cNvSpPr>
          <p:nvPr>
            <p:ph type="title"/>
          </p:nvPr>
        </p:nvSpPr>
        <p:spPr/>
        <p:txBody>
          <a:bodyPr/>
          <a:lstStyle/>
          <a:p>
            <a:r>
              <a:rPr lang="en-US" smtClean="0"/>
              <a:t>Demographics</a:t>
            </a:r>
            <a:endParaRPr lang="en-US" sz="2000" smtClean="0"/>
          </a:p>
        </p:txBody>
      </p:sp>
      <p:graphicFrame>
        <p:nvGraphicFramePr>
          <p:cNvPr id="135201" name="Group 33"/>
          <p:cNvGraphicFramePr>
            <a:graphicFrameLocks noGrp="1"/>
          </p:cNvGraphicFramePr>
          <p:nvPr>
            <p:ph sz="half" idx="1"/>
          </p:nvPr>
        </p:nvGraphicFramePr>
        <p:xfrm>
          <a:off x="419100" y="976313"/>
          <a:ext cx="2117725" cy="1884362"/>
        </p:xfrm>
        <a:graphic>
          <a:graphicData uri="http://schemas.openxmlformats.org/drawingml/2006/table">
            <a:tbl>
              <a:tblPr/>
              <a:tblGrid>
                <a:gridCol w="1058863"/>
                <a:gridCol w="1058862"/>
              </a:tblGrid>
              <a:tr h="1522413">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endParaRPr kumimoji="0" lang="en-GB" sz="2800" b="0" i="0" u="none" strike="noStrike" cap="none" normalizeH="0" baseline="0" dirty="0" smtClean="0">
                        <a:ln>
                          <a:noFill/>
                        </a:ln>
                        <a:solidFill>
                          <a:schemeClr val="tx1"/>
                        </a:solidFill>
                        <a:effectLst/>
                        <a:latin typeface="Arial" charset="0"/>
                        <a:ea typeface="ＭＳ Ｐゴシック" pitchFamily="-65"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endParaRPr kumimoji="0" lang="en-GB" sz="2800" b="0" i="0" u="none" strike="noStrike" cap="none" normalizeH="0" baseline="0" dirty="0" smtClean="0">
                        <a:ln>
                          <a:noFill/>
                        </a:ln>
                        <a:solidFill>
                          <a:schemeClr val="tx1"/>
                        </a:solidFill>
                        <a:effectLst/>
                        <a:latin typeface="Arial" charset="0"/>
                        <a:ea typeface="ＭＳ Ｐゴシック" pitchFamily="-65"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1950">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tx1"/>
                          </a:solidFill>
                          <a:effectLst/>
                          <a:latin typeface="Arial" charset="0"/>
                          <a:ea typeface="ＭＳ Ｐゴシック" pitchFamily="-65" charset="-128"/>
                        </a:rPr>
                        <a:t>50%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tx1"/>
                          </a:solidFill>
                          <a:effectLst/>
                          <a:latin typeface="Arial" charset="0"/>
                          <a:ea typeface="ＭＳ Ｐゴシック" pitchFamily="-65" charset="-128"/>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114" name="Text Box 27"/>
          <p:cNvSpPr txBox="1">
            <a:spLocks noChangeArrowheads="1"/>
          </p:cNvSpPr>
          <p:nvPr/>
        </p:nvSpPr>
        <p:spPr bwMode="auto">
          <a:xfrm>
            <a:off x="8659813" y="5026025"/>
            <a:ext cx="184150" cy="244475"/>
          </a:xfrm>
          <a:prstGeom prst="rect">
            <a:avLst/>
          </a:prstGeom>
          <a:noFill/>
          <a:ln w="9525">
            <a:noFill/>
            <a:miter lim="800000"/>
            <a:headEnd/>
            <a:tailEnd/>
          </a:ln>
        </p:spPr>
        <p:txBody>
          <a:bodyPr wrap="none">
            <a:spAutoFit/>
          </a:bodyPr>
          <a:lstStyle/>
          <a:p>
            <a:endParaRPr lang="en-GB"/>
          </a:p>
        </p:txBody>
      </p:sp>
      <p:graphicFrame>
        <p:nvGraphicFramePr>
          <p:cNvPr id="135239" name="Group 71"/>
          <p:cNvGraphicFramePr>
            <a:graphicFrameLocks noGrp="1"/>
          </p:cNvGraphicFramePr>
          <p:nvPr/>
        </p:nvGraphicFramePr>
        <p:xfrm>
          <a:off x="465138" y="3092450"/>
          <a:ext cx="1944687" cy="2779713"/>
        </p:xfrm>
        <a:graphic>
          <a:graphicData uri="http://schemas.openxmlformats.org/drawingml/2006/table">
            <a:tbl>
              <a:tblPr/>
              <a:tblGrid>
                <a:gridCol w="1262062"/>
                <a:gridCol w="682625"/>
              </a:tblGrid>
              <a:tr h="436563">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tx1"/>
                          </a:solidFill>
                          <a:effectLst/>
                          <a:latin typeface="Arial" charset="0"/>
                          <a:ea typeface="ＭＳ Ｐゴシック" pitchFamily="-65" charset="-128"/>
                        </a:rPr>
                        <a: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rgbClr val="FFB84D"/>
                        </a:gs>
                      </a:gsLst>
                      <a:lin ang="5400000" scaled="1"/>
                    </a:grad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rgbClr val="FFB84D"/>
                        </a:gs>
                      </a:gsLst>
                      <a:lin ang="5400000" scaled="1"/>
                    </a:gradFill>
                  </a:tcPr>
                </a:tc>
              </a:tr>
              <a:tr h="469900">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18-29</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36%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8313">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30-39</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6725">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40-49</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9900">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50-64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8313">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65+</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35307" name="Group 139"/>
          <p:cNvGraphicFramePr>
            <a:graphicFrameLocks noGrp="1"/>
          </p:cNvGraphicFramePr>
          <p:nvPr/>
        </p:nvGraphicFramePr>
        <p:xfrm>
          <a:off x="2955925" y="1074738"/>
          <a:ext cx="5235575" cy="1684337"/>
        </p:xfrm>
        <a:graphic>
          <a:graphicData uri="http://schemas.openxmlformats.org/drawingml/2006/table">
            <a:tbl>
              <a:tblPr/>
              <a:tblGrid>
                <a:gridCol w="4559300"/>
                <a:gridCol w="676275"/>
              </a:tblGrid>
              <a:tr h="374650">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bg1"/>
                          </a:solidFill>
                          <a:effectLst/>
                          <a:latin typeface="Arial" charset="0"/>
                          <a:ea typeface="ＭＳ Ｐゴシック" pitchFamily="-65" charset="-128"/>
                        </a:rPr>
                        <a:t>Children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336699"/>
                        </a:gs>
                        <a:gs pos="100000">
                          <a:srgbClr val="7D9EBE"/>
                        </a:gs>
                      </a:gsLst>
                      <a:lin ang="5400000" scaled="1"/>
                    </a:grad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bg1"/>
                          </a:solidFill>
                          <a:effectLst/>
                          <a:latin typeface="Arial" charset="0"/>
                          <a:ea typeface="ＭＳ Ｐゴシック" pitchFamily="-65"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336699"/>
                        </a:gs>
                        <a:gs pos="100000">
                          <a:srgbClr val="7D9EBE"/>
                        </a:gs>
                      </a:gsLst>
                      <a:lin ang="5400000" scaled="1"/>
                    </a:gradFill>
                  </a:tcPr>
                </a:tc>
              </a:tr>
              <a:tr h="366713">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Yes, have children and living at home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28%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9900">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Yes, have children, but none living at home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No, do not have any children/never had children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51%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098" name="Object 142"/>
          <p:cNvGraphicFramePr>
            <a:graphicFrameLocks noChangeAspect="1"/>
          </p:cNvGraphicFramePr>
          <p:nvPr>
            <p:ph sz="half" idx="2"/>
          </p:nvPr>
        </p:nvGraphicFramePr>
        <p:xfrm>
          <a:off x="2728913" y="3028950"/>
          <a:ext cx="3817937" cy="3514725"/>
        </p:xfrm>
        <a:graphic>
          <a:graphicData uri="http://schemas.openxmlformats.org/presentationml/2006/ole">
            <p:oleObj spid="_x0000_s4098" name="Chart" r:id="rId6" imgW="4314892" imgH="3971883" progId="MSGraph.Chart.8">
              <p:embed followColorScheme="full"/>
            </p:oleObj>
          </a:graphicData>
        </a:graphic>
      </p:graphicFrame>
      <p:sp>
        <p:nvSpPr>
          <p:cNvPr id="4155" name="Text Box 144"/>
          <p:cNvSpPr txBox="1">
            <a:spLocks noChangeArrowheads="1"/>
          </p:cNvSpPr>
          <p:nvPr/>
        </p:nvSpPr>
        <p:spPr bwMode="auto">
          <a:xfrm>
            <a:off x="3028950" y="3090863"/>
            <a:ext cx="3005138" cy="336550"/>
          </a:xfrm>
          <a:prstGeom prst="rect">
            <a:avLst/>
          </a:prstGeom>
          <a:noFill/>
          <a:ln w="9525">
            <a:noFill/>
            <a:miter lim="800000"/>
            <a:headEnd/>
            <a:tailEnd/>
          </a:ln>
        </p:spPr>
        <p:txBody>
          <a:bodyPr>
            <a:spAutoFit/>
          </a:bodyPr>
          <a:lstStyle/>
          <a:p>
            <a:pPr algn="ctr">
              <a:spcBef>
                <a:spcPct val="50000"/>
              </a:spcBef>
            </a:pPr>
            <a:r>
              <a:rPr lang="en-US" sz="1600" b="1" u="sng"/>
              <a:t>Education</a:t>
            </a:r>
          </a:p>
        </p:txBody>
      </p:sp>
      <p:graphicFrame>
        <p:nvGraphicFramePr>
          <p:cNvPr id="135384" name="Group 216"/>
          <p:cNvGraphicFramePr>
            <a:graphicFrameLocks noGrp="1"/>
          </p:cNvGraphicFramePr>
          <p:nvPr/>
        </p:nvGraphicFramePr>
        <p:xfrm>
          <a:off x="6559550" y="3171825"/>
          <a:ext cx="1989138" cy="2536825"/>
        </p:xfrm>
        <a:graphic>
          <a:graphicData uri="http://schemas.openxmlformats.org/drawingml/2006/table">
            <a:tbl>
              <a:tblPr/>
              <a:tblGrid>
                <a:gridCol w="1219200"/>
                <a:gridCol w="769938"/>
              </a:tblGrid>
              <a:tr h="180975">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tx1"/>
                          </a:solidFill>
                          <a:effectLst/>
                          <a:latin typeface="Arial" charset="0"/>
                          <a:ea typeface="ＭＳ Ｐゴシック" pitchFamily="-65" charset="-128"/>
                        </a:rPr>
                        <a:t>Family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rgbClr val="FFC875"/>
                        </a:gs>
                      </a:gsLst>
                      <a:lin ang="5400000" scaled="1"/>
                    </a:grad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1" i="0" u="none" strike="noStrike" cap="none" normalizeH="0" baseline="0" dirty="0" smtClean="0">
                          <a:ln>
                            <a:noFill/>
                          </a:ln>
                          <a:solidFill>
                            <a:schemeClr val="tx1"/>
                          </a:solidFill>
                          <a:effectLst/>
                          <a:latin typeface="Arial" charset="0"/>
                          <a:ea typeface="ＭＳ Ｐゴシック" pitchFamily="-65"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rgbClr val="FFC875"/>
                        </a:gs>
                      </a:gsLst>
                      <a:lin ang="5400000" scaled="1"/>
                    </a:gradFill>
                  </a:tcPr>
                </a:tc>
              </a:tr>
              <a:tr h="180975">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&lt;20k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20k-50k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37%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50k-75k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75k-100k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100k+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8">
                <a:tc>
                  <a:txBody>
                    <a:bodyPr/>
                    <a:lstStyle/>
                    <a:p>
                      <a:pPr marL="0" marR="0" lvl="0" indent="0" algn="l"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50k-75k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60000"/>
                        </a:spcBef>
                        <a:spcAft>
                          <a:spcPct val="0"/>
                        </a:spcAft>
                        <a:buClr>
                          <a:schemeClr val="accent1"/>
                        </a:buClr>
                        <a:buSzTx/>
                        <a:buFont typeface="Wingdings" pitchFamily="-65" charset="2"/>
                        <a:buNone/>
                        <a:tabLst/>
                      </a:pPr>
                      <a:r>
                        <a:rPr kumimoji="0" lang="en-US" sz="1600" b="0" i="0" u="none" strike="noStrike" cap="none" normalizeH="0" baseline="0" dirty="0" smtClean="0">
                          <a:ln>
                            <a:noFill/>
                          </a:ln>
                          <a:solidFill>
                            <a:schemeClr val="tx1"/>
                          </a:solidFill>
                          <a:effectLst/>
                          <a:latin typeface="Arial" charset="0"/>
                          <a:ea typeface="ＭＳ Ｐゴシック" pitchFamily="-65" charset="-128"/>
                        </a:rPr>
                        <a:t>19%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2"/>
          <p:cNvSpPr>
            <a:spLocks noGrp="1" noChangeArrowheads="1"/>
          </p:cNvSpPr>
          <p:nvPr>
            <p:ph type="sldNum" sz="quarter" idx="10"/>
          </p:nvPr>
        </p:nvSpPr>
        <p:spPr>
          <a:noFill/>
        </p:spPr>
        <p:txBody>
          <a:bodyPr/>
          <a:lstStyle/>
          <a:p>
            <a:fld id="{06881883-6069-4FA2-AF1C-6F631936CEA8}" type="slidenum">
              <a:rPr lang="en-US"/>
              <a:pPr/>
              <a:t>14</a:t>
            </a:fld>
            <a:endParaRPr lang="en-US"/>
          </a:p>
        </p:txBody>
      </p:sp>
      <p:graphicFrame>
        <p:nvGraphicFramePr>
          <p:cNvPr id="5122" name="Object 3"/>
          <p:cNvGraphicFramePr>
            <a:graphicFrameLocks noChangeAspect="1"/>
          </p:cNvGraphicFramePr>
          <p:nvPr>
            <p:ph idx="1"/>
          </p:nvPr>
        </p:nvGraphicFramePr>
        <p:xfrm>
          <a:off x="0" y="1485900"/>
          <a:ext cx="4335463" cy="3990975"/>
        </p:xfrm>
        <a:graphic>
          <a:graphicData uri="http://schemas.openxmlformats.org/presentationml/2006/ole">
            <p:oleObj spid="_x0000_s5122" name="Chart" r:id="rId4" imgW="4314892" imgH="3971883" progId="MSGraph.Chart.8">
              <p:embed followColorScheme="full"/>
            </p:oleObj>
          </a:graphicData>
        </a:graphic>
      </p:graphicFrame>
      <p:sp>
        <p:nvSpPr>
          <p:cNvPr id="5124" name="Rectangle 4"/>
          <p:cNvSpPr>
            <a:spLocks noGrp="1" noChangeArrowheads="1"/>
          </p:cNvSpPr>
          <p:nvPr>
            <p:ph type="title"/>
          </p:nvPr>
        </p:nvSpPr>
        <p:spPr/>
        <p:txBody>
          <a:bodyPr/>
          <a:lstStyle/>
          <a:p>
            <a:r>
              <a:rPr lang="en-US" smtClean="0"/>
              <a:t>Demographics</a:t>
            </a:r>
            <a:endParaRPr lang="en-US" sz="2400" smtClean="0"/>
          </a:p>
        </p:txBody>
      </p:sp>
      <p:sp>
        <p:nvSpPr>
          <p:cNvPr id="5125" name="Text Box 5"/>
          <p:cNvSpPr txBox="1">
            <a:spLocks noChangeArrowheads="1"/>
          </p:cNvSpPr>
          <p:nvPr/>
        </p:nvSpPr>
        <p:spPr bwMode="auto">
          <a:xfrm>
            <a:off x="273050" y="1147763"/>
            <a:ext cx="3998913" cy="336550"/>
          </a:xfrm>
          <a:prstGeom prst="rect">
            <a:avLst/>
          </a:prstGeom>
          <a:noFill/>
          <a:ln w="9525">
            <a:noFill/>
            <a:miter lim="800000"/>
            <a:headEnd/>
            <a:tailEnd/>
          </a:ln>
        </p:spPr>
        <p:txBody>
          <a:bodyPr>
            <a:spAutoFit/>
          </a:bodyPr>
          <a:lstStyle/>
          <a:p>
            <a:pPr>
              <a:spcBef>
                <a:spcPct val="50000"/>
              </a:spcBef>
            </a:pPr>
            <a:r>
              <a:rPr lang="en-US" sz="1600" b="1" u="sng"/>
              <a:t>Vehicle Past Purchase/Purchase Intent</a:t>
            </a:r>
          </a:p>
        </p:txBody>
      </p:sp>
      <p:sp>
        <p:nvSpPr>
          <p:cNvPr id="5126" name="Text Box 20"/>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sp>
        <p:nvSpPr>
          <p:cNvPr id="5127" name="Text Box 24"/>
          <p:cNvSpPr txBox="1">
            <a:spLocks noChangeArrowheads="1"/>
          </p:cNvSpPr>
          <p:nvPr/>
        </p:nvSpPr>
        <p:spPr bwMode="auto">
          <a:xfrm>
            <a:off x="3717925" y="1587500"/>
            <a:ext cx="1454150" cy="830263"/>
          </a:xfrm>
          <a:prstGeom prst="rect">
            <a:avLst/>
          </a:prstGeom>
          <a:noFill/>
          <a:ln w="9525">
            <a:noFill/>
            <a:miter lim="800000"/>
            <a:headEnd/>
            <a:tailEnd/>
          </a:ln>
        </p:spPr>
        <p:txBody>
          <a:bodyPr>
            <a:spAutoFit/>
          </a:bodyPr>
          <a:lstStyle/>
          <a:p>
            <a:pPr algn="ctr">
              <a:spcBef>
                <a:spcPct val="50000"/>
              </a:spcBef>
            </a:pPr>
            <a:r>
              <a:rPr lang="en-US" sz="1200" b="1"/>
              <a:t>(considering a vehicle purchase in the next 6 months)</a:t>
            </a:r>
          </a:p>
        </p:txBody>
      </p:sp>
      <p:sp>
        <p:nvSpPr>
          <p:cNvPr id="5128" name="Line 25"/>
          <p:cNvSpPr>
            <a:spLocks noChangeShapeType="1"/>
          </p:cNvSpPr>
          <p:nvPr/>
        </p:nvSpPr>
        <p:spPr bwMode="auto">
          <a:xfrm>
            <a:off x="1181100" y="1700213"/>
            <a:ext cx="203200" cy="0"/>
          </a:xfrm>
          <a:prstGeom prst="line">
            <a:avLst/>
          </a:prstGeom>
          <a:noFill/>
          <a:ln w="9525">
            <a:solidFill>
              <a:schemeClr val="tx1"/>
            </a:solidFill>
            <a:round/>
            <a:headEnd/>
            <a:tailEnd/>
          </a:ln>
        </p:spPr>
        <p:txBody>
          <a:bodyPr/>
          <a:lstStyle/>
          <a:p>
            <a:endParaRPr lang="en-US"/>
          </a:p>
        </p:txBody>
      </p:sp>
      <p:sp>
        <p:nvSpPr>
          <p:cNvPr id="5129" name="Line 26"/>
          <p:cNvSpPr>
            <a:spLocks noChangeShapeType="1"/>
          </p:cNvSpPr>
          <p:nvPr/>
        </p:nvSpPr>
        <p:spPr bwMode="auto">
          <a:xfrm>
            <a:off x="3670300" y="2084388"/>
            <a:ext cx="203200" cy="0"/>
          </a:xfrm>
          <a:prstGeom prst="line">
            <a:avLst/>
          </a:prstGeom>
          <a:noFill/>
          <a:ln w="9525">
            <a:solidFill>
              <a:schemeClr val="tx1"/>
            </a:solidFill>
            <a:round/>
            <a:headEnd/>
            <a:tailEnd/>
          </a:ln>
        </p:spPr>
        <p:txBody>
          <a:bodyPr/>
          <a:lstStyle/>
          <a:p>
            <a:endParaRPr lang="en-US"/>
          </a:p>
        </p:txBody>
      </p:sp>
      <p:sp>
        <p:nvSpPr>
          <p:cNvPr id="5130" name="Text Box 27"/>
          <p:cNvSpPr txBox="1">
            <a:spLocks noChangeArrowheads="1"/>
          </p:cNvSpPr>
          <p:nvPr/>
        </p:nvSpPr>
        <p:spPr bwMode="auto">
          <a:xfrm>
            <a:off x="1173163" y="1517650"/>
            <a:ext cx="2163762" cy="457200"/>
          </a:xfrm>
          <a:prstGeom prst="rect">
            <a:avLst/>
          </a:prstGeom>
          <a:noFill/>
          <a:ln w="9525">
            <a:noFill/>
            <a:miter lim="800000"/>
            <a:headEnd/>
            <a:tailEnd/>
          </a:ln>
        </p:spPr>
        <p:txBody>
          <a:bodyPr>
            <a:spAutoFit/>
          </a:bodyPr>
          <a:lstStyle/>
          <a:p>
            <a:pPr algn="ctr">
              <a:spcBef>
                <a:spcPct val="50000"/>
              </a:spcBef>
            </a:pPr>
            <a:r>
              <a:rPr lang="en-US" sz="1200" b="1"/>
              <a:t>(purchased a vehicle within the past 6 months)</a:t>
            </a:r>
          </a:p>
        </p:txBody>
      </p:sp>
      <p:sp>
        <p:nvSpPr>
          <p:cNvPr id="5131" name="Line 28"/>
          <p:cNvSpPr>
            <a:spLocks noChangeShapeType="1"/>
          </p:cNvSpPr>
          <p:nvPr/>
        </p:nvSpPr>
        <p:spPr bwMode="auto">
          <a:xfrm flipH="1">
            <a:off x="7958138" y="1722438"/>
            <a:ext cx="0" cy="1076325"/>
          </a:xfrm>
          <a:prstGeom prst="line">
            <a:avLst/>
          </a:prstGeom>
          <a:noFill/>
          <a:ln w="9525">
            <a:solidFill>
              <a:schemeClr val="tx1"/>
            </a:solidFill>
            <a:round/>
            <a:headEnd/>
            <a:tailEnd/>
          </a:ln>
        </p:spPr>
        <p:txBody>
          <a:bodyPr/>
          <a:lstStyle/>
          <a:p>
            <a:endParaRPr lang="en-US"/>
          </a:p>
        </p:txBody>
      </p:sp>
      <p:sp>
        <p:nvSpPr>
          <p:cNvPr id="5132" name="Text Box 29"/>
          <p:cNvSpPr txBox="1">
            <a:spLocks noChangeArrowheads="1"/>
          </p:cNvSpPr>
          <p:nvPr/>
        </p:nvSpPr>
        <p:spPr bwMode="auto">
          <a:xfrm>
            <a:off x="5684838" y="1681163"/>
            <a:ext cx="2119312" cy="1069975"/>
          </a:xfrm>
          <a:prstGeom prst="rect">
            <a:avLst/>
          </a:prstGeom>
          <a:noFill/>
          <a:ln w="9525">
            <a:noFill/>
            <a:miter lim="800000"/>
            <a:headEnd/>
            <a:tailEnd/>
          </a:ln>
        </p:spPr>
        <p:txBody>
          <a:bodyPr>
            <a:spAutoFit/>
          </a:bodyPr>
          <a:lstStyle/>
          <a:p>
            <a:pPr>
              <a:spcBef>
                <a:spcPct val="50000"/>
              </a:spcBef>
            </a:pPr>
            <a:r>
              <a:rPr lang="en-US" sz="1600" b="1"/>
              <a:t>Lakeforest Mall</a:t>
            </a:r>
          </a:p>
          <a:p>
            <a:pPr>
              <a:spcBef>
                <a:spcPct val="50000"/>
              </a:spcBef>
            </a:pPr>
            <a:endParaRPr lang="en-US" sz="1600" b="1"/>
          </a:p>
          <a:p>
            <a:pPr>
              <a:spcBef>
                <a:spcPct val="50000"/>
              </a:spcBef>
            </a:pPr>
            <a:r>
              <a:rPr lang="en-US" sz="1600" b="1"/>
              <a:t>Pentagon City Mall</a:t>
            </a:r>
          </a:p>
        </p:txBody>
      </p:sp>
      <p:sp>
        <p:nvSpPr>
          <p:cNvPr id="5133" name="Text Box 30"/>
          <p:cNvSpPr txBox="1">
            <a:spLocks noChangeArrowheads="1"/>
          </p:cNvSpPr>
          <p:nvPr/>
        </p:nvSpPr>
        <p:spPr bwMode="auto">
          <a:xfrm>
            <a:off x="8169275" y="1690688"/>
            <a:ext cx="725488" cy="1069975"/>
          </a:xfrm>
          <a:prstGeom prst="rect">
            <a:avLst/>
          </a:prstGeom>
          <a:noFill/>
          <a:ln w="9525">
            <a:noFill/>
            <a:miter lim="800000"/>
            <a:headEnd/>
            <a:tailEnd/>
          </a:ln>
        </p:spPr>
        <p:txBody>
          <a:bodyPr>
            <a:spAutoFit/>
          </a:bodyPr>
          <a:lstStyle/>
          <a:p>
            <a:pPr>
              <a:spcBef>
                <a:spcPct val="50000"/>
              </a:spcBef>
            </a:pPr>
            <a:r>
              <a:rPr lang="en-US" sz="1600" b="1"/>
              <a:t>76%</a:t>
            </a:r>
          </a:p>
          <a:p>
            <a:pPr>
              <a:spcBef>
                <a:spcPct val="50000"/>
              </a:spcBef>
            </a:pPr>
            <a:endParaRPr lang="en-US" sz="1600" b="1"/>
          </a:p>
          <a:p>
            <a:pPr>
              <a:spcBef>
                <a:spcPct val="50000"/>
              </a:spcBef>
            </a:pPr>
            <a:r>
              <a:rPr lang="en-US" sz="1600" b="1"/>
              <a:t>24%</a:t>
            </a:r>
          </a:p>
        </p:txBody>
      </p:sp>
      <p:sp>
        <p:nvSpPr>
          <p:cNvPr id="5134" name="Text Box 31"/>
          <p:cNvSpPr txBox="1">
            <a:spLocks noChangeArrowheads="1"/>
          </p:cNvSpPr>
          <p:nvPr/>
        </p:nvSpPr>
        <p:spPr bwMode="auto">
          <a:xfrm>
            <a:off x="6896100" y="1130300"/>
            <a:ext cx="1095375" cy="336550"/>
          </a:xfrm>
          <a:prstGeom prst="rect">
            <a:avLst/>
          </a:prstGeom>
          <a:noFill/>
          <a:ln w="9525">
            <a:noFill/>
            <a:miter lim="800000"/>
            <a:headEnd/>
            <a:tailEnd/>
          </a:ln>
        </p:spPr>
        <p:txBody>
          <a:bodyPr>
            <a:spAutoFit/>
          </a:bodyPr>
          <a:lstStyle/>
          <a:p>
            <a:pPr>
              <a:spcBef>
                <a:spcPct val="50000"/>
              </a:spcBef>
            </a:pPr>
            <a:r>
              <a:rPr lang="en-US" sz="1600" b="1" u="sng"/>
              <a:t>Location</a:t>
            </a:r>
          </a:p>
        </p:txBody>
      </p:sp>
      <p:pic>
        <p:nvPicPr>
          <p:cNvPr id="5135" name="Picture 32" descr="MPj04385970000[1]"/>
          <p:cNvPicPr>
            <a:picLocks noChangeAspect="1" noChangeArrowheads="1"/>
          </p:cNvPicPr>
          <p:nvPr/>
        </p:nvPicPr>
        <p:blipFill>
          <a:blip r:embed="rId5" cstate="print"/>
          <a:srcRect/>
          <a:stretch>
            <a:fillRect/>
          </a:stretch>
        </p:blipFill>
        <p:spPr bwMode="auto">
          <a:xfrm>
            <a:off x="3990975" y="3332163"/>
            <a:ext cx="2862263" cy="1924050"/>
          </a:xfrm>
          <a:prstGeom prst="rect">
            <a:avLst/>
          </a:prstGeom>
          <a:noFill/>
          <a:ln w="9525">
            <a:noFill/>
            <a:miter lim="800000"/>
            <a:headEnd/>
            <a:tailEnd/>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2"/>
          <p:cNvSpPr>
            <a:spLocks noGrp="1" noChangeArrowheads="1"/>
          </p:cNvSpPr>
          <p:nvPr>
            <p:ph type="ctrTitle" idx="4294967295"/>
          </p:nvPr>
        </p:nvSpPr>
        <p:spPr>
          <a:xfrm>
            <a:off x="962025" y="2239963"/>
            <a:ext cx="5794375" cy="696912"/>
          </a:xfrm>
        </p:spPr>
        <p:txBody>
          <a:bodyPr/>
          <a:lstStyle/>
          <a:p>
            <a:r>
              <a:rPr lang="en-US" sz="2400" smtClean="0">
                <a:solidFill>
                  <a:schemeClr val="bg1"/>
                </a:solidFill>
              </a:rPr>
              <a:t>NHTSA Monroney Label Testing</a:t>
            </a:r>
            <a:br>
              <a:rPr lang="en-US" sz="2400" smtClean="0">
                <a:solidFill>
                  <a:schemeClr val="bg1"/>
                </a:solidFill>
              </a:rPr>
            </a:br>
            <a:r>
              <a:rPr lang="en-US" sz="2400" smtClean="0">
                <a:solidFill>
                  <a:schemeClr val="bg1"/>
                </a:solidFill>
              </a:rPr>
              <a:t>Mall Intercepts Research</a:t>
            </a:r>
          </a:p>
        </p:txBody>
      </p:sp>
      <p:grpSp>
        <p:nvGrpSpPr>
          <p:cNvPr id="17411" name="Group 19"/>
          <p:cNvGrpSpPr>
            <a:grpSpLocks/>
          </p:cNvGrpSpPr>
          <p:nvPr/>
        </p:nvGrpSpPr>
        <p:grpSpPr bwMode="auto">
          <a:xfrm>
            <a:off x="966788" y="5468938"/>
            <a:ext cx="5700712" cy="679450"/>
            <a:chOff x="637" y="3430"/>
            <a:chExt cx="3591" cy="428"/>
          </a:xfrm>
        </p:grpSpPr>
        <p:sp>
          <p:nvSpPr>
            <p:cNvPr id="17412" name="Text Box 20"/>
            <p:cNvSpPr txBox="1">
              <a:spLocks noChangeArrowheads="1"/>
            </p:cNvSpPr>
            <p:nvPr/>
          </p:nvSpPr>
          <p:spPr bwMode="auto">
            <a:xfrm>
              <a:off x="637" y="3430"/>
              <a:ext cx="1780" cy="390"/>
            </a:xfrm>
            <a:prstGeom prst="rect">
              <a:avLst/>
            </a:prstGeom>
            <a:noFill/>
            <a:ln w="9525">
              <a:noFill/>
              <a:miter lim="800000"/>
              <a:headEnd/>
              <a:tailEnd/>
            </a:ln>
          </p:spPr>
          <p:txBody>
            <a:bodyPr lIns="0" tIns="0" rIns="0" bIns="0"/>
            <a:lstStyle/>
            <a:p>
              <a:pPr>
                <a:spcBef>
                  <a:spcPct val="50000"/>
                </a:spcBef>
              </a:pPr>
              <a:r>
                <a:rPr lang="en-US" i="1">
                  <a:solidFill>
                    <a:schemeClr val="bg1"/>
                  </a:solidFill>
                </a:rPr>
                <a:t>Presented by</a:t>
              </a:r>
            </a:p>
            <a:p>
              <a:pPr>
                <a:spcBef>
                  <a:spcPct val="50000"/>
                </a:spcBef>
              </a:pPr>
              <a:r>
                <a:rPr lang="en-US" sz="1100" b="1">
                  <a:solidFill>
                    <a:schemeClr val="bg1"/>
                  </a:solidFill>
                </a:rPr>
                <a:t>Strat@comm and Harris Interactive</a:t>
              </a:r>
            </a:p>
          </p:txBody>
        </p:sp>
        <p:sp>
          <p:nvSpPr>
            <p:cNvPr id="17413" name="Text Box 21"/>
            <p:cNvSpPr txBox="1">
              <a:spLocks noChangeArrowheads="1"/>
            </p:cNvSpPr>
            <p:nvPr/>
          </p:nvSpPr>
          <p:spPr bwMode="auto">
            <a:xfrm>
              <a:off x="2448" y="3579"/>
              <a:ext cx="1780" cy="279"/>
            </a:xfrm>
            <a:prstGeom prst="rect">
              <a:avLst/>
            </a:prstGeom>
            <a:noFill/>
            <a:ln w="9525">
              <a:noFill/>
              <a:miter lim="800000"/>
              <a:headEnd/>
              <a:tailEnd/>
            </a:ln>
          </p:spPr>
          <p:txBody>
            <a:bodyPr lIns="0" tIns="0" rIns="0" bIns="0"/>
            <a:lstStyle/>
            <a:p>
              <a:pPr>
                <a:spcBef>
                  <a:spcPct val="25000"/>
                </a:spcBef>
              </a:pPr>
              <a:r>
                <a:rPr lang="en-US" sz="1100">
                  <a:solidFill>
                    <a:schemeClr val="bg1"/>
                  </a:solidFill>
                </a:rPr>
                <a:t>08/29/08</a:t>
              </a:r>
            </a:p>
          </p:txBody>
        </p:sp>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2"/>
          <p:cNvSpPr>
            <a:spLocks noGrp="1" noChangeArrowheads="1"/>
          </p:cNvSpPr>
          <p:nvPr>
            <p:ph type="sldNum" sz="quarter" idx="10"/>
          </p:nvPr>
        </p:nvSpPr>
        <p:spPr>
          <a:noFill/>
        </p:spPr>
        <p:txBody>
          <a:bodyPr/>
          <a:lstStyle/>
          <a:p>
            <a:fld id="{A830BA7B-5688-48CA-B7F9-F9915F2F9FCC}" type="slidenum">
              <a:rPr lang="en-US"/>
              <a:pPr/>
              <a:t>2</a:t>
            </a:fld>
            <a:endParaRPr lang="en-US"/>
          </a:p>
        </p:txBody>
      </p:sp>
      <p:sp>
        <p:nvSpPr>
          <p:cNvPr id="9219" name="Slide Number Placeholder 3"/>
          <p:cNvSpPr txBox="1">
            <a:spLocks noGrp="1"/>
          </p:cNvSpPr>
          <p:nvPr/>
        </p:nvSpPr>
        <p:spPr bwMode="auto">
          <a:xfrm>
            <a:off x="8867775" y="6621463"/>
            <a:ext cx="257175" cy="157162"/>
          </a:xfrm>
          <a:prstGeom prst="rect">
            <a:avLst/>
          </a:prstGeom>
          <a:noFill/>
          <a:ln w="9525">
            <a:noFill/>
            <a:miter lim="800000"/>
            <a:headEnd/>
            <a:tailEnd/>
          </a:ln>
        </p:spPr>
        <p:txBody>
          <a:bodyPr lIns="0" tIns="0" rIns="0" bIns="0" anchor="ctr"/>
          <a:lstStyle/>
          <a:p>
            <a:pPr algn="ctr"/>
            <a:fld id="{2713F4C0-2603-4033-A329-AA98259A89B1}" type="slidenum">
              <a:rPr lang="en-US" sz="800" b="1">
                <a:solidFill>
                  <a:srgbClr val="FFFFFF"/>
                </a:solidFill>
              </a:rPr>
              <a:pPr algn="ctr"/>
              <a:t>2</a:t>
            </a:fld>
            <a:endParaRPr lang="en-US" sz="800" b="1">
              <a:solidFill>
                <a:srgbClr val="FFFFFF"/>
              </a:solidFill>
            </a:endParaRPr>
          </a:p>
        </p:txBody>
      </p:sp>
      <p:sp>
        <p:nvSpPr>
          <p:cNvPr id="9220" name="Rectangle 8"/>
          <p:cNvSpPr>
            <a:spLocks noGrp="1" noChangeArrowheads="1"/>
          </p:cNvSpPr>
          <p:nvPr>
            <p:ph type="title"/>
          </p:nvPr>
        </p:nvSpPr>
        <p:spPr/>
        <p:txBody>
          <a:bodyPr/>
          <a:lstStyle/>
          <a:p>
            <a:r>
              <a:rPr lang="en-US" smtClean="0"/>
              <a:t>Methodology</a:t>
            </a:r>
            <a:endParaRPr lang="en-US" sz="2000" smtClean="0"/>
          </a:p>
        </p:txBody>
      </p:sp>
      <p:sp>
        <p:nvSpPr>
          <p:cNvPr id="9221" name="Rectangle 9"/>
          <p:cNvSpPr>
            <a:spLocks noGrp="1" noChangeArrowheads="1"/>
          </p:cNvSpPr>
          <p:nvPr>
            <p:ph type="body" idx="1"/>
          </p:nvPr>
        </p:nvSpPr>
        <p:spPr/>
        <p:txBody>
          <a:bodyPr/>
          <a:lstStyle/>
          <a:p>
            <a:r>
              <a:rPr lang="en-US" sz="1800" smtClean="0"/>
              <a:t>In-person interviews were conducted by a Harris Interactive research partner specializing in mall intercept surveys.  </a:t>
            </a:r>
          </a:p>
          <a:p>
            <a:r>
              <a:rPr lang="en-US" sz="1800" smtClean="0"/>
              <a:t>201 mall intercept interviews were conducted in two locations among those age 18 and older</a:t>
            </a:r>
          </a:p>
          <a:p>
            <a:pPr marL="742950" lvl="1" indent="-285750"/>
            <a:r>
              <a:rPr lang="en-US" smtClean="0"/>
              <a:t>152 at Lakeforest Mall in Gaithersburg, MD</a:t>
            </a:r>
          </a:p>
          <a:p>
            <a:pPr marL="742950" lvl="1" indent="-285750"/>
            <a:r>
              <a:rPr lang="en-US" smtClean="0"/>
              <a:t>49 at Pentagon City Mall in Arlington, VA</a:t>
            </a:r>
          </a:p>
          <a:p>
            <a:pPr marL="742950" lvl="1" indent="-285750"/>
            <a:endParaRPr lang="en-US" sz="1200" smtClean="0"/>
          </a:p>
          <a:p>
            <a:pPr marL="742950" lvl="1" indent="-285750"/>
            <a:endParaRPr lang="en-US" sz="1200" smtClean="0"/>
          </a:p>
          <a:p>
            <a:pPr marL="742950" lvl="1" indent="-285750"/>
            <a:endParaRPr lang="en-US" i="1" smtClean="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2"/>
          <p:cNvSpPr>
            <a:spLocks noGrp="1" noChangeArrowheads="1"/>
          </p:cNvSpPr>
          <p:nvPr>
            <p:ph type="sldNum" sz="quarter" idx="10"/>
          </p:nvPr>
        </p:nvSpPr>
        <p:spPr>
          <a:noFill/>
        </p:spPr>
        <p:txBody>
          <a:bodyPr/>
          <a:lstStyle/>
          <a:p>
            <a:fld id="{47ED4B9D-2E3D-4793-A9E2-312487C0D240}" type="slidenum">
              <a:rPr lang="en-US"/>
              <a:pPr/>
              <a:t>3</a:t>
            </a:fld>
            <a:endParaRPr lang="en-US"/>
          </a:p>
        </p:txBody>
      </p:sp>
      <p:sp>
        <p:nvSpPr>
          <p:cNvPr id="10243" name="Rectangle 2"/>
          <p:cNvSpPr>
            <a:spLocks noGrp="1" noChangeArrowheads="1"/>
          </p:cNvSpPr>
          <p:nvPr>
            <p:ph type="title"/>
          </p:nvPr>
        </p:nvSpPr>
        <p:spPr/>
        <p:txBody>
          <a:bodyPr/>
          <a:lstStyle/>
          <a:p>
            <a:r>
              <a:rPr lang="en-US" smtClean="0"/>
              <a:t>Key Findings</a:t>
            </a:r>
            <a:endParaRPr lang="en-US" sz="2000" smtClean="0"/>
          </a:p>
        </p:txBody>
      </p:sp>
      <p:sp>
        <p:nvSpPr>
          <p:cNvPr id="10244" name="Rectangle 3"/>
          <p:cNvSpPr>
            <a:spLocks noGrp="1" noChangeArrowheads="1"/>
          </p:cNvSpPr>
          <p:nvPr>
            <p:ph type="body" idx="1"/>
          </p:nvPr>
        </p:nvSpPr>
        <p:spPr>
          <a:xfrm>
            <a:off x="723900" y="984250"/>
            <a:ext cx="8177213" cy="1638300"/>
          </a:xfrm>
        </p:spPr>
        <p:txBody>
          <a:bodyPr/>
          <a:lstStyle/>
          <a:p>
            <a:pPr>
              <a:lnSpc>
                <a:spcPct val="90000"/>
              </a:lnSpc>
            </a:pPr>
            <a:r>
              <a:rPr lang="en-US" sz="1400" smtClean="0"/>
              <a:t>Vehicle safety is extremely important in the selection process.  In fact, nearly all (99%) respondents considered safety to be either very (86%) or somewhat (13%) important.  </a:t>
            </a:r>
          </a:p>
          <a:p>
            <a:pPr>
              <a:lnSpc>
                <a:spcPct val="90000"/>
              </a:lnSpc>
            </a:pPr>
            <a:r>
              <a:rPr lang="en-US" sz="1400" smtClean="0"/>
              <a:t>Although government safety ratings are a relatively recent addition to new vehicle window stickers, the majority of respondents (63%) are aware government safety ratings are on new vehicle windows.</a:t>
            </a:r>
          </a:p>
          <a:p>
            <a:pPr>
              <a:lnSpc>
                <a:spcPct val="90000"/>
              </a:lnSpc>
            </a:pPr>
            <a:r>
              <a:rPr lang="en-US" sz="1400" smtClean="0"/>
              <a:t>While nearly six-in-ten (57%) respondents indicate they interpret the Frontal and Side crash test ratings in Version B are based on more than one test, three-in-four (73%) feel it would be better if there were a footnote to clarify the ratings are based on more than one test.</a:t>
            </a:r>
          </a:p>
        </p:txBody>
      </p:sp>
      <p:pic>
        <p:nvPicPr>
          <p:cNvPr id="10245" name="Picture 4"/>
          <p:cNvPicPr>
            <a:picLocks noChangeAspect="1" noChangeArrowheads="1"/>
          </p:cNvPicPr>
          <p:nvPr/>
        </p:nvPicPr>
        <p:blipFill>
          <a:blip r:embed="rId3" cstate="print"/>
          <a:srcRect/>
          <a:stretch>
            <a:fillRect/>
          </a:stretch>
        </p:blipFill>
        <p:spPr bwMode="auto">
          <a:xfrm>
            <a:off x="400050" y="2590800"/>
            <a:ext cx="4392613" cy="3651250"/>
          </a:xfrm>
          <a:prstGeom prst="rect">
            <a:avLst/>
          </a:prstGeom>
          <a:noFill/>
          <a:ln w="9525">
            <a:noFill/>
            <a:miter lim="800000"/>
            <a:headEnd/>
            <a:tailEnd/>
          </a:ln>
        </p:spPr>
      </p:pic>
      <p:sp>
        <p:nvSpPr>
          <p:cNvPr id="10246" name="Rectangle 5"/>
          <p:cNvSpPr>
            <a:spLocks noChangeArrowheads="1"/>
          </p:cNvSpPr>
          <p:nvPr/>
        </p:nvSpPr>
        <p:spPr bwMode="auto">
          <a:xfrm>
            <a:off x="4548188" y="2730500"/>
            <a:ext cx="4337050" cy="3452813"/>
          </a:xfrm>
          <a:prstGeom prst="rect">
            <a:avLst/>
          </a:prstGeom>
          <a:noFill/>
          <a:ln w="9525">
            <a:noFill/>
            <a:miter lim="800000"/>
            <a:headEnd/>
            <a:tailEnd/>
          </a:ln>
        </p:spPr>
        <p:txBody>
          <a:bodyPr lIns="0" tIns="0" rIns="0" bIns="0"/>
          <a:lstStyle/>
          <a:p>
            <a:pPr marL="233363" indent="-233363">
              <a:spcBef>
                <a:spcPct val="60000"/>
              </a:spcBef>
              <a:buClr>
                <a:schemeClr val="accent1"/>
              </a:buClr>
              <a:buFont typeface="Wingdings" pitchFamily="-65" charset="2"/>
              <a:buChar char="§"/>
            </a:pPr>
            <a:r>
              <a:rPr lang="en-US" sz="1400"/>
              <a:t>Despite a preference for some elements of the Version B label (i.e., “5-Star” Safety Rating title and unified footer that includes the website as well as a description of the ratings), respondents overwhelmingly (79%) preferred Version A.  </a:t>
            </a:r>
          </a:p>
          <a:p>
            <a:pPr marL="233363" indent="-233363">
              <a:spcBef>
                <a:spcPct val="60000"/>
              </a:spcBef>
              <a:buClr>
                <a:schemeClr val="accent1"/>
              </a:buClr>
              <a:buFont typeface="Wingdings" pitchFamily="-65" charset="2"/>
              <a:buChar char="§"/>
            </a:pPr>
            <a:r>
              <a:rPr lang="en-US" sz="1400"/>
              <a:t>The key driver in opting for Version A appears to be the more descriptive information on the Frontal and Side Crash ratings.  </a:t>
            </a:r>
          </a:p>
          <a:p>
            <a:pPr marL="233363" indent="-233363">
              <a:spcBef>
                <a:spcPct val="60000"/>
              </a:spcBef>
              <a:buClr>
                <a:schemeClr val="accent1"/>
              </a:buClr>
              <a:buFont typeface="Wingdings" pitchFamily="-65" charset="2"/>
              <a:buChar char="§"/>
            </a:pPr>
            <a:r>
              <a:rPr lang="en-US" sz="1400"/>
              <a:t>Based on these findings, the final safety ratings label should include a combination of the two versions:</a:t>
            </a:r>
          </a:p>
          <a:p>
            <a:pPr marL="517525" lvl="1" indent="-169863">
              <a:spcBef>
                <a:spcPct val="35000"/>
              </a:spcBef>
              <a:buClr>
                <a:srgbClr val="6697C9"/>
              </a:buClr>
              <a:buFont typeface="Times" pitchFamily="-65" charset="0"/>
              <a:buChar char="–"/>
            </a:pPr>
            <a:r>
              <a:rPr lang="en-US"/>
              <a:t>“5-Star” Safety Rating title,</a:t>
            </a:r>
          </a:p>
          <a:p>
            <a:pPr marL="517525" lvl="1" indent="-169863">
              <a:spcBef>
                <a:spcPct val="35000"/>
              </a:spcBef>
              <a:buClr>
                <a:srgbClr val="6697C9"/>
              </a:buClr>
              <a:buFont typeface="Times" pitchFamily="-65" charset="0"/>
              <a:buChar char="–"/>
            </a:pPr>
            <a:r>
              <a:rPr lang="en-US"/>
              <a:t>Frontal Crash ratings that include Driver and Passenger ratings,</a:t>
            </a:r>
          </a:p>
          <a:p>
            <a:pPr marL="517525" lvl="1" indent="-169863">
              <a:spcBef>
                <a:spcPct val="35000"/>
              </a:spcBef>
              <a:buClr>
                <a:srgbClr val="6697C9"/>
              </a:buClr>
              <a:buFont typeface="Times" pitchFamily="-65" charset="0"/>
              <a:buChar char="–"/>
            </a:pPr>
            <a:r>
              <a:rPr lang="en-US"/>
              <a:t>Side Crash ratings that include Front and Rear seat rating, and</a:t>
            </a:r>
          </a:p>
          <a:p>
            <a:pPr marL="517525" lvl="1" indent="-169863">
              <a:spcBef>
                <a:spcPct val="35000"/>
              </a:spcBef>
              <a:buClr>
                <a:srgbClr val="6697C9"/>
              </a:buClr>
              <a:buFont typeface="Times" pitchFamily="-65" charset="0"/>
              <a:buChar char="–"/>
            </a:pPr>
            <a:r>
              <a:rPr lang="en-US"/>
              <a:t>A unified footer that includes footnotes and contact information.</a:t>
            </a:r>
          </a:p>
          <a:p>
            <a:pPr marL="517525" lvl="1" indent="-169863">
              <a:spcBef>
                <a:spcPct val="35000"/>
              </a:spcBef>
              <a:buClr>
                <a:srgbClr val="6697C9"/>
              </a:buClr>
              <a:buFont typeface="Times" pitchFamily="-65" charset="0"/>
              <a:buChar char="–"/>
            </a:pPr>
            <a:endParaRPr lang="en-US"/>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2"/>
          <p:cNvSpPr>
            <a:spLocks noGrp="1" noChangeArrowheads="1"/>
          </p:cNvSpPr>
          <p:nvPr>
            <p:ph type="sldNum" sz="quarter" idx="10"/>
          </p:nvPr>
        </p:nvSpPr>
        <p:spPr>
          <a:noFill/>
        </p:spPr>
        <p:txBody>
          <a:bodyPr/>
          <a:lstStyle/>
          <a:p>
            <a:fld id="{85B693B5-711A-404E-B913-B952A72E1A15}" type="slidenum">
              <a:rPr lang="en-US"/>
              <a:pPr/>
              <a:t>4</a:t>
            </a:fld>
            <a:endParaRPr lang="en-US"/>
          </a:p>
        </p:txBody>
      </p:sp>
      <p:pic>
        <p:nvPicPr>
          <p:cNvPr id="11267" name="Picture 44" descr="crashdumREX2208_468x282"/>
          <p:cNvPicPr>
            <a:picLocks noChangeAspect="1" noChangeArrowheads="1"/>
          </p:cNvPicPr>
          <p:nvPr/>
        </p:nvPicPr>
        <p:blipFill>
          <a:blip r:embed="rId3" cstate="print">
            <a:lum bright="76000"/>
          </a:blip>
          <a:srcRect/>
          <a:stretch>
            <a:fillRect/>
          </a:stretch>
        </p:blipFill>
        <p:spPr bwMode="auto">
          <a:xfrm>
            <a:off x="993775" y="1577975"/>
            <a:ext cx="6972300" cy="4202113"/>
          </a:xfrm>
          <a:prstGeom prst="rect">
            <a:avLst/>
          </a:prstGeom>
          <a:noFill/>
          <a:ln w="9525">
            <a:noFill/>
            <a:miter lim="800000"/>
            <a:headEnd/>
            <a:tailEnd/>
          </a:ln>
        </p:spPr>
      </p:pic>
      <p:sp>
        <p:nvSpPr>
          <p:cNvPr id="11268" name="Rectangle 2"/>
          <p:cNvSpPr>
            <a:spLocks noGrp="1" noChangeArrowheads="1"/>
          </p:cNvSpPr>
          <p:nvPr>
            <p:ph type="title"/>
          </p:nvPr>
        </p:nvSpPr>
        <p:spPr>
          <a:xfrm>
            <a:off x="723900" y="461963"/>
            <a:ext cx="7854950" cy="800100"/>
          </a:xfrm>
        </p:spPr>
        <p:txBody>
          <a:bodyPr/>
          <a:lstStyle/>
          <a:p>
            <a:r>
              <a:rPr lang="en-US" smtClean="0"/>
              <a:t>Importance of Safety in Vehicle Selection </a:t>
            </a:r>
          </a:p>
        </p:txBody>
      </p:sp>
      <p:sp>
        <p:nvSpPr>
          <p:cNvPr id="11269" name="Text Box 4"/>
          <p:cNvSpPr txBox="1">
            <a:spLocks noChangeArrowheads="1"/>
          </p:cNvSpPr>
          <p:nvPr/>
        </p:nvSpPr>
        <p:spPr bwMode="auto">
          <a:xfrm>
            <a:off x="606425" y="911225"/>
            <a:ext cx="6943725" cy="457200"/>
          </a:xfrm>
          <a:prstGeom prst="rect">
            <a:avLst/>
          </a:prstGeom>
          <a:noFill/>
          <a:ln w="9525">
            <a:noFill/>
            <a:miter lim="800000"/>
            <a:headEnd/>
            <a:tailEnd/>
          </a:ln>
        </p:spPr>
        <p:txBody>
          <a:bodyPr>
            <a:spAutoFit/>
          </a:bodyPr>
          <a:lstStyle/>
          <a:p>
            <a:pPr>
              <a:spcBef>
                <a:spcPct val="50000"/>
              </a:spcBef>
            </a:pPr>
            <a:r>
              <a:rPr lang="en-US" sz="1200" b="1" i="1"/>
              <a:t>Thinking about your next vehicle you purchase or lease, how important is vehicle safety when deciding which car to select?</a:t>
            </a:r>
          </a:p>
        </p:txBody>
      </p:sp>
      <p:sp>
        <p:nvSpPr>
          <p:cNvPr id="11270" name="Line 29"/>
          <p:cNvSpPr>
            <a:spLocks noChangeShapeType="1"/>
          </p:cNvSpPr>
          <p:nvPr/>
        </p:nvSpPr>
        <p:spPr bwMode="auto">
          <a:xfrm>
            <a:off x="4143375" y="2136775"/>
            <a:ext cx="0" cy="3194050"/>
          </a:xfrm>
          <a:prstGeom prst="line">
            <a:avLst/>
          </a:prstGeom>
          <a:noFill/>
          <a:ln w="9525">
            <a:solidFill>
              <a:schemeClr val="tx1"/>
            </a:solidFill>
            <a:round/>
            <a:headEnd/>
            <a:tailEnd/>
          </a:ln>
        </p:spPr>
        <p:txBody>
          <a:bodyPr/>
          <a:lstStyle/>
          <a:p>
            <a:endParaRPr lang="en-US"/>
          </a:p>
        </p:txBody>
      </p:sp>
      <p:sp>
        <p:nvSpPr>
          <p:cNvPr id="11271" name="Text Box 30"/>
          <p:cNvSpPr txBox="1">
            <a:spLocks noChangeArrowheads="1"/>
          </p:cNvSpPr>
          <p:nvPr/>
        </p:nvSpPr>
        <p:spPr bwMode="auto">
          <a:xfrm>
            <a:off x="1184275" y="2095500"/>
            <a:ext cx="3149600" cy="3446463"/>
          </a:xfrm>
          <a:prstGeom prst="rect">
            <a:avLst/>
          </a:prstGeom>
          <a:noFill/>
          <a:ln w="9525">
            <a:noFill/>
            <a:miter lim="800000"/>
            <a:headEnd/>
            <a:tailEnd/>
          </a:ln>
        </p:spPr>
        <p:txBody>
          <a:bodyPr>
            <a:spAutoFit/>
          </a:bodyPr>
          <a:lstStyle/>
          <a:p>
            <a:pPr>
              <a:spcBef>
                <a:spcPct val="50000"/>
              </a:spcBef>
            </a:pPr>
            <a:r>
              <a:rPr lang="en-US" sz="2200" b="1"/>
              <a:t>Very important</a:t>
            </a:r>
          </a:p>
          <a:p>
            <a:pPr>
              <a:spcBef>
                <a:spcPct val="50000"/>
              </a:spcBef>
            </a:pPr>
            <a:endParaRPr lang="en-US" sz="2200" b="1"/>
          </a:p>
          <a:p>
            <a:pPr>
              <a:spcBef>
                <a:spcPct val="50000"/>
              </a:spcBef>
            </a:pPr>
            <a:r>
              <a:rPr lang="en-US" sz="2200" b="1"/>
              <a:t>Somewhat important</a:t>
            </a:r>
          </a:p>
          <a:p>
            <a:pPr>
              <a:spcBef>
                <a:spcPct val="50000"/>
              </a:spcBef>
            </a:pPr>
            <a:endParaRPr lang="en-US" sz="2200" b="1"/>
          </a:p>
          <a:p>
            <a:pPr>
              <a:spcBef>
                <a:spcPct val="50000"/>
              </a:spcBef>
            </a:pPr>
            <a:r>
              <a:rPr lang="en-US" sz="2200" b="1"/>
              <a:t>Not too important</a:t>
            </a:r>
          </a:p>
          <a:p>
            <a:pPr>
              <a:spcBef>
                <a:spcPct val="50000"/>
              </a:spcBef>
            </a:pPr>
            <a:endParaRPr lang="en-US" sz="2200" b="1"/>
          </a:p>
          <a:p>
            <a:pPr>
              <a:spcBef>
                <a:spcPct val="50000"/>
              </a:spcBef>
            </a:pPr>
            <a:r>
              <a:rPr lang="en-US" sz="2200" b="1"/>
              <a:t>Not at all important</a:t>
            </a:r>
          </a:p>
        </p:txBody>
      </p:sp>
      <p:sp>
        <p:nvSpPr>
          <p:cNvPr id="11272" name="Text Box 31"/>
          <p:cNvSpPr txBox="1">
            <a:spLocks noChangeArrowheads="1"/>
          </p:cNvSpPr>
          <p:nvPr/>
        </p:nvSpPr>
        <p:spPr bwMode="auto">
          <a:xfrm>
            <a:off x="4397375" y="2105025"/>
            <a:ext cx="1944688" cy="3446463"/>
          </a:xfrm>
          <a:prstGeom prst="rect">
            <a:avLst/>
          </a:prstGeom>
          <a:noFill/>
          <a:ln w="9525">
            <a:noFill/>
            <a:miter lim="800000"/>
            <a:headEnd/>
            <a:tailEnd/>
          </a:ln>
        </p:spPr>
        <p:txBody>
          <a:bodyPr>
            <a:spAutoFit/>
          </a:bodyPr>
          <a:lstStyle/>
          <a:p>
            <a:pPr>
              <a:spcBef>
                <a:spcPct val="50000"/>
              </a:spcBef>
            </a:pPr>
            <a:r>
              <a:rPr lang="en-US" sz="2200" b="1"/>
              <a:t>86%</a:t>
            </a:r>
          </a:p>
          <a:p>
            <a:pPr>
              <a:spcBef>
                <a:spcPct val="50000"/>
              </a:spcBef>
            </a:pPr>
            <a:endParaRPr lang="en-US" sz="2200" b="1"/>
          </a:p>
          <a:p>
            <a:pPr>
              <a:spcBef>
                <a:spcPct val="50000"/>
              </a:spcBef>
            </a:pPr>
            <a:r>
              <a:rPr lang="en-US" sz="2200" b="1"/>
              <a:t>13%</a:t>
            </a:r>
          </a:p>
          <a:p>
            <a:pPr>
              <a:spcBef>
                <a:spcPct val="50000"/>
              </a:spcBef>
            </a:pPr>
            <a:endParaRPr lang="en-US" sz="2200" b="1"/>
          </a:p>
          <a:p>
            <a:pPr>
              <a:spcBef>
                <a:spcPct val="50000"/>
              </a:spcBef>
            </a:pPr>
            <a:r>
              <a:rPr lang="en-US" sz="2200" b="1"/>
              <a:t>  -</a:t>
            </a:r>
          </a:p>
          <a:p>
            <a:pPr>
              <a:spcBef>
                <a:spcPct val="50000"/>
              </a:spcBef>
            </a:pPr>
            <a:endParaRPr lang="en-US" sz="2200" b="1"/>
          </a:p>
          <a:p>
            <a:pPr>
              <a:spcBef>
                <a:spcPct val="50000"/>
              </a:spcBef>
            </a:pPr>
            <a:r>
              <a:rPr lang="en-US" sz="2200" b="1"/>
              <a:t>1%</a:t>
            </a:r>
          </a:p>
        </p:txBody>
      </p:sp>
      <p:sp>
        <p:nvSpPr>
          <p:cNvPr id="11273" name="Text Box 45"/>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2"/>
          <p:cNvSpPr>
            <a:spLocks noGrp="1" noChangeArrowheads="1"/>
          </p:cNvSpPr>
          <p:nvPr>
            <p:ph type="sldNum" sz="quarter" idx="10"/>
          </p:nvPr>
        </p:nvSpPr>
        <p:spPr>
          <a:noFill/>
        </p:spPr>
        <p:txBody>
          <a:bodyPr/>
          <a:lstStyle/>
          <a:p>
            <a:fld id="{C6CAA5C1-48F4-490C-9C58-496E2E4FC969}" type="slidenum">
              <a:rPr lang="en-US"/>
              <a:pPr/>
              <a:t>5</a:t>
            </a:fld>
            <a:endParaRPr lang="en-US"/>
          </a:p>
        </p:txBody>
      </p:sp>
      <p:graphicFrame>
        <p:nvGraphicFramePr>
          <p:cNvPr id="1026" name="Object 2"/>
          <p:cNvGraphicFramePr>
            <a:graphicFrameLocks noChangeAspect="1"/>
          </p:cNvGraphicFramePr>
          <p:nvPr>
            <p:ph idx="1"/>
          </p:nvPr>
        </p:nvGraphicFramePr>
        <p:xfrm>
          <a:off x="0" y="1685925"/>
          <a:ext cx="4335463" cy="3990975"/>
        </p:xfrm>
        <a:graphic>
          <a:graphicData uri="http://schemas.openxmlformats.org/presentationml/2006/ole">
            <p:oleObj spid="_x0000_s1026" name="Chart" r:id="rId4" imgW="4314892" imgH="3971883" progId="MSGraph.Chart.8">
              <p:embed followColorScheme="full"/>
            </p:oleObj>
          </a:graphicData>
        </a:graphic>
      </p:graphicFrame>
      <p:sp>
        <p:nvSpPr>
          <p:cNvPr id="1028" name="Rectangle 3"/>
          <p:cNvSpPr>
            <a:spLocks noGrp="1" noChangeArrowheads="1"/>
          </p:cNvSpPr>
          <p:nvPr>
            <p:ph type="title"/>
          </p:nvPr>
        </p:nvSpPr>
        <p:spPr/>
        <p:txBody>
          <a:bodyPr/>
          <a:lstStyle/>
          <a:p>
            <a:r>
              <a:rPr lang="en-US" smtClean="0"/>
              <a:t>Awareness of Government Safety Ratings on Vehicle Window Stickers</a:t>
            </a:r>
            <a:r>
              <a:rPr lang="en-US" sz="2400" smtClean="0"/>
              <a:t> </a:t>
            </a:r>
          </a:p>
        </p:txBody>
      </p:sp>
      <p:sp>
        <p:nvSpPr>
          <p:cNvPr id="1029" name="Text Box 4"/>
          <p:cNvSpPr txBox="1">
            <a:spLocks noChangeArrowheads="1"/>
          </p:cNvSpPr>
          <p:nvPr/>
        </p:nvSpPr>
        <p:spPr bwMode="auto">
          <a:xfrm>
            <a:off x="606425" y="1282700"/>
            <a:ext cx="7756525" cy="274638"/>
          </a:xfrm>
          <a:prstGeom prst="rect">
            <a:avLst/>
          </a:prstGeom>
          <a:noFill/>
          <a:ln w="9525">
            <a:noFill/>
            <a:miter lim="800000"/>
            <a:headEnd/>
            <a:tailEnd/>
          </a:ln>
        </p:spPr>
        <p:txBody>
          <a:bodyPr>
            <a:spAutoFit/>
          </a:bodyPr>
          <a:lstStyle/>
          <a:p>
            <a:pPr>
              <a:spcBef>
                <a:spcPct val="50000"/>
              </a:spcBef>
            </a:pPr>
            <a:r>
              <a:rPr lang="en-US" sz="1200" b="1" i="1"/>
              <a:t>Are you aware that the Federal Government posts safety ratings on a new vehicle’s window sticker?</a:t>
            </a:r>
          </a:p>
        </p:txBody>
      </p:sp>
      <p:sp>
        <p:nvSpPr>
          <p:cNvPr id="1030" name="Text Box 5"/>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sp>
        <p:nvSpPr>
          <p:cNvPr id="1031" name="Text Box 7"/>
          <p:cNvSpPr txBox="1">
            <a:spLocks noChangeArrowheads="1"/>
          </p:cNvSpPr>
          <p:nvPr/>
        </p:nvSpPr>
        <p:spPr bwMode="auto">
          <a:xfrm>
            <a:off x="4675188" y="4559300"/>
            <a:ext cx="4070350" cy="1347788"/>
          </a:xfrm>
          <a:prstGeom prst="rect">
            <a:avLst/>
          </a:prstGeom>
          <a:solidFill>
            <a:srgbClr val="FFFF99"/>
          </a:solidFill>
          <a:ln w="38100">
            <a:solidFill>
              <a:schemeClr val="hlink"/>
            </a:solidFill>
            <a:miter lim="800000"/>
            <a:headEnd/>
            <a:tailEnd/>
          </a:ln>
        </p:spPr>
        <p:txBody>
          <a:bodyPr>
            <a:spAutoFit/>
          </a:bodyPr>
          <a:lstStyle/>
          <a:p>
            <a:pPr>
              <a:spcBef>
                <a:spcPct val="50000"/>
              </a:spcBef>
            </a:pPr>
            <a:r>
              <a:rPr lang="en-US" sz="1400" b="1" u="sng"/>
              <a:t>Description Given to Unaware Respondents</a:t>
            </a:r>
          </a:p>
          <a:p>
            <a:pPr>
              <a:spcBef>
                <a:spcPct val="50000"/>
              </a:spcBef>
            </a:pPr>
            <a:r>
              <a:rPr lang="en-US" sz="1200" b="1"/>
              <a:t>Government 5-star safety ratings are based on three aspects of vehicle safety: frontal crash performance, side crash performance, and rollover performance.  Star ratings range from 1-5 stars with 5 indicating the highest safety rating.</a:t>
            </a:r>
          </a:p>
        </p:txBody>
      </p:sp>
      <p:sp>
        <p:nvSpPr>
          <p:cNvPr id="1032" name="Line 8"/>
          <p:cNvSpPr>
            <a:spLocks noChangeShapeType="1"/>
          </p:cNvSpPr>
          <p:nvPr/>
        </p:nvSpPr>
        <p:spPr bwMode="auto">
          <a:xfrm>
            <a:off x="3876675" y="5257800"/>
            <a:ext cx="600075" cy="0"/>
          </a:xfrm>
          <a:prstGeom prst="line">
            <a:avLst/>
          </a:prstGeom>
          <a:noFill/>
          <a:ln w="38100">
            <a:solidFill>
              <a:schemeClr val="hlink"/>
            </a:solidFill>
            <a:round/>
            <a:headEnd/>
            <a:tailEnd type="triangle" w="med" len="med"/>
          </a:ln>
        </p:spPr>
        <p:txBody>
          <a:bodyPr/>
          <a:lstStyle/>
          <a:p>
            <a:endParaRPr lang="en-US"/>
          </a:p>
        </p:txBody>
      </p:sp>
      <p:sp>
        <p:nvSpPr>
          <p:cNvPr id="1033" name="Text Box 9"/>
          <p:cNvSpPr txBox="1">
            <a:spLocks noChangeArrowheads="1"/>
          </p:cNvSpPr>
          <p:nvPr/>
        </p:nvSpPr>
        <p:spPr bwMode="auto">
          <a:xfrm>
            <a:off x="4391025" y="1928813"/>
            <a:ext cx="4448175" cy="1042987"/>
          </a:xfrm>
          <a:prstGeom prst="rect">
            <a:avLst/>
          </a:prstGeom>
          <a:noFill/>
          <a:ln w="38100">
            <a:solidFill>
              <a:schemeClr val="hlink"/>
            </a:solidFill>
            <a:miter lim="800000"/>
            <a:headEnd/>
            <a:tailEnd/>
          </a:ln>
        </p:spPr>
        <p:txBody>
          <a:bodyPr>
            <a:spAutoFit/>
          </a:bodyPr>
          <a:lstStyle/>
          <a:p>
            <a:r>
              <a:rPr lang="en-GB" sz="1200" b="1">
                <a:solidFill>
                  <a:srgbClr val="336699"/>
                </a:solidFill>
              </a:rPr>
              <a:t>Not surprisingly, those who have purchased or leased a new car in the past 12 months or plan to purchase one in the next 12 months (50%)</a:t>
            </a:r>
            <a:r>
              <a:rPr lang="en-GB" sz="1200"/>
              <a:t> </a:t>
            </a:r>
            <a:r>
              <a:rPr lang="en-GB" sz="1200" b="1">
                <a:solidFill>
                  <a:srgbClr val="336699"/>
                </a:solidFill>
              </a:rPr>
              <a:t>are more likely to be aware of the safety ratings on the sticker than those who have not (29%).</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2"/>
          <p:cNvSpPr>
            <a:spLocks noGrp="1" noChangeArrowheads="1"/>
          </p:cNvSpPr>
          <p:nvPr>
            <p:ph type="sldNum" sz="quarter" idx="10"/>
          </p:nvPr>
        </p:nvSpPr>
        <p:spPr>
          <a:noFill/>
        </p:spPr>
        <p:txBody>
          <a:bodyPr/>
          <a:lstStyle/>
          <a:p>
            <a:fld id="{4CE43942-A75C-4AF0-AB48-B644C1A78C44}" type="slidenum">
              <a:rPr lang="en-US"/>
              <a:pPr/>
              <a:t>6</a:t>
            </a:fld>
            <a:endParaRPr lang="en-US"/>
          </a:p>
        </p:txBody>
      </p:sp>
      <p:sp>
        <p:nvSpPr>
          <p:cNvPr id="12291" name="Rectangle 3"/>
          <p:cNvSpPr>
            <a:spLocks noGrp="1" noChangeArrowheads="1"/>
          </p:cNvSpPr>
          <p:nvPr>
            <p:ph type="title"/>
          </p:nvPr>
        </p:nvSpPr>
        <p:spPr/>
        <p:txBody>
          <a:bodyPr/>
          <a:lstStyle/>
          <a:p>
            <a:r>
              <a:rPr lang="en-US" sz="3200" smtClean="0"/>
              <a:t>Monroney Label Options</a:t>
            </a:r>
            <a:r>
              <a:rPr lang="en-US" smtClean="0"/>
              <a:t> </a:t>
            </a:r>
          </a:p>
        </p:txBody>
      </p:sp>
      <p:sp>
        <p:nvSpPr>
          <p:cNvPr id="12292" name="Text Box 4"/>
          <p:cNvSpPr txBox="1">
            <a:spLocks noChangeArrowheads="1"/>
          </p:cNvSpPr>
          <p:nvPr/>
        </p:nvSpPr>
        <p:spPr bwMode="auto">
          <a:xfrm>
            <a:off x="425450" y="1120775"/>
            <a:ext cx="8251825" cy="646113"/>
          </a:xfrm>
          <a:prstGeom prst="rect">
            <a:avLst/>
          </a:prstGeom>
          <a:noFill/>
          <a:ln w="9525">
            <a:noFill/>
            <a:miter lim="800000"/>
            <a:headEnd/>
            <a:tailEnd/>
          </a:ln>
        </p:spPr>
        <p:txBody>
          <a:bodyPr>
            <a:spAutoFit/>
          </a:bodyPr>
          <a:lstStyle/>
          <a:p>
            <a:pPr>
              <a:spcBef>
                <a:spcPct val="50000"/>
              </a:spcBef>
            </a:pPr>
            <a:r>
              <a:rPr lang="en-US" sz="1200" b="1" i="1">
                <a:solidFill>
                  <a:srgbClr val="336699"/>
                </a:solidFill>
              </a:rPr>
              <a:t>The following two versions of the labels were shown to all respondents.  The differences between labels are circled in red. The left-right sequence of the labels was rotated during the interviewing process to minimize any potential order bias.</a:t>
            </a:r>
          </a:p>
        </p:txBody>
      </p:sp>
      <p:sp>
        <p:nvSpPr>
          <p:cNvPr id="12293" name="Text Box 5"/>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12294" name="Picture 8"/>
          <p:cNvPicPr>
            <a:picLocks noChangeAspect="1" noChangeArrowheads="1"/>
          </p:cNvPicPr>
          <p:nvPr/>
        </p:nvPicPr>
        <p:blipFill>
          <a:blip r:embed="rId3" cstate="print"/>
          <a:srcRect/>
          <a:stretch>
            <a:fillRect/>
          </a:stretch>
        </p:blipFill>
        <p:spPr bwMode="auto">
          <a:xfrm>
            <a:off x="241300" y="1781175"/>
            <a:ext cx="4392613" cy="3651250"/>
          </a:xfrm>
          <a:prstGeom prst="rect">
            <a:avLst/>
          </a:prstGeom>
          <a:noFill/>
          <a:ln w="9525">
            <a:noFill/>
            <a:miter lim="800000"/>
            <a:headEnd/>
            <a:tailEnd/>
          </a:ln>
        </p:spPr>
      </p:pic>
      <p:pic>
        <p:nvPicPr>
          <p:cNvPr id="12295" name="Picture 9"/>
          <p:cNvPicPr>
            <a:picLocks noChangeAspect="1" noChangeArrowheads="1"/>
          </p:cNvPicPr>
          <p:nvPr/>
        </p:nvPicPr>
        <p:blipFill>
          <a:blip r:embed="rId4" cstate="print"/>
          <a:srcRect/>
          <a:stretch>
            <a:fillRect/>
          </a:stretch>
        </p:blipFill>
        <p:spPr bwMode="auto">
          <a:xfrm>
            <a:off x="4375150" y="1690688"/>
            <a:ext cx="4633913" cy="3781425"/>
          </a:xfrm>
          <a:prstGeom prst="rect">
            <a:avLst/>
          </a:prstGeom>
          <a:noFill/>
          <a:ln w="9525">
            <a:noFill/>
            <a:miter lim="800000"/>
            <a:headEnd/>
            <a:tailEnd/>
          </a:ln>
        </p:spPr>
      </p:pic>
      <p:sp>
        <p:nvSpPr>
          <p:cNvPr id="12296" name="Oval 10"/>
          <p:cNvSpPr>
            <a:spLocks noChangeArrowheads="1"/>
          </p:cNvSpPr>
          <p:nvPr/>
        </p:nvSpPr>
        <p:spPr bwMode="auto">
          <a:xfrm>
            <a:off x="6181725" y="2105025"/>
            <a:ext cx="755650" cy="392113"/>
          </a:xfrm>
          <a:prstGeom prst="ellipse">
            <a:avLst/>
          </a:prstGeom>
          <a:noFill/>
          <a:ln w="28575">
            <a:solidFill>
              <a:srgbClr val="FF0000"/>
            </a:solidFill>
            <a:round/>
            <a:headEnd/>
            <a:tailEnd/>
          </a:ln>
        </p:spPr>
        <p:txBody>
          <a:bodyPr wrap="none" anchor="ctr"/>
          <a:lstStyle/>
          <a:p>
            <a:endParaRPr lang="en-US"/>
          </a:p>
        </p:txBody>
      </p:sp>
      <p:sp>
        <p:nvSpPr>
          <p:cNvPr id="12297" name="Oval 11"/>
          <p:cNvSpPr>
            <a:spLocks noChangeArrowheads="1"/>
          </p:cNvSpPr>
          <p:nvPr/>
        </p:nvSpPr>
        <p:spPr bwMode="auto">
          <a:xfrm>
            <a:off x="2036763" y="2935288"/>
            <a:ext cx="2352675" cy="496887"/>
          </a:xfrm>
          <a:prstGeom prst="ellipse">
            <a:avLst/>
          </a:prstGeom>
          <a:noFill/>
          <a:ln w="28575">
            <a:solidFill>
              <a:srgbClr val="FF0000"/>
            </a:solidFill>
            <a:round/>
            <a:headEnd/>
            <a:tailEnd/>
          </a:ln>
        </p:spPr>
        <p:txBody>
          <a:bodyPr wrap="none" anchor="ctr"/>
          <a:lstStyle/>
          <a:p>
            <a:endParaRPr lang="en-US"/>
          </a:p>
        </p:txBody>
      </p:sp>
      <p:sp>
        <p:nvSpPr>
          <p:cNvPr id="12298" name="Oval 12"/>
          <p:cNvSpPr>
            <a:spLocks noChangeArrowheads="1"/>
          </p:cNvSpPr>
          <p:nvPr/>
        </p:nvSpPr>
        <p:spPr bwMode="auto">
          <a:xfrm>
            <a:off x="2089150" y="3711575"/>
            <a:ext cx="2047875" cy="420688"/>
          </a:xfrm>
          <a:prstGeom prst="ellipse">
            <a:avLst/>
          </a:prstGeom>
          <a:noFill/>
          <a:ln w="28575">
            <a:solidFill>
              <a:srgbClr val="FF0000"/>
            </a:solidFill>
            <a:round/>
            <a:headEnd/>
            <a:tailEnd/>
          </a:ln>
        </p:spPr>
        <p:txBody>
          <a:bodyPr wrap="none" anchor="ctr"/>
          <a:lstStyle/>
          <a:p>
            <a:endParaRPr lang="en-US"/>
          </a:p>
        </p:txBody>
      </p:sp>
      <p:sp>
        <p:nvSpPr>
          <p:cNvPr id="12299" name="Oval 13"/>
          <p:cNvSpPr>
            <a:spLocks noChangeArrowheads="1"/>
          </p:cNvSpPr>
          <p:nvPr/>
        </p:nvSpPr>
        <p:spPr bwMode="auto">
          <a:xfrm>
            <a:off x="4595813" y="4600575"/>
            <a:ext cx="4151312" cy="754063"/>
          </a:xfrm>
          <a:prstGeom prst="ellipse">
            <a:avLst/>
          </a:prstGeom>
          <a:noFill/>
          <a:ln w="28575">
            <a:solidFill>
              <a:srgbClr val="FF0000"/>
            </a:solidFill>
            <a:round/>
            <a:headEnd/>
            <a:tailEnd/>
          </a:ln>
        </p:spPr>
        <p:txBody>
          <a:bodyPr wrap="none" anchor="ctr"/>
          <a:lstStyle/>
          <a:p>
            <a:endParaRPr lang="en-US"/>
          </a:p>
        </p:txBody>
      </p:sp>
      <p:sp>
        <p:nvSpPr>
          <p:cNvPr id="12300" name="Oval 14"/>
          <p:cNvSpPr>
            <a:spLocks noChangeArrowheads="1"/>
          </p:cNvSpPr>
          <p:nvPr/>
        </p:nvSpPr>
        <p:spPr bwMode="auto">
          <a:xfrm>
            <a:off x="277813" y="4578350"/>
            <a:ext cx="4151312" cy="479425"/>
          </a:xfrm>
          <a:prstGeom prst="ellipse">
            <a:avLst/>
          </a:prstGeom>
          <a:noFill/>
          <a:ln w="28575">
            <a:solidFill>
              <a:srgbClr val="FF0000"/>
            </a:solidFill>
            <a:round/>
            <a:headEnd/>
            <a:tailEnd/>
          </a:ln>
        </p:spPr>
        <p:txBody>
          <a:bodyPr wrap="none" anchor="ctr"/>
          <a:lstStyle/>
          <a:p>
            <a:endParaRPr lang="en-US"/>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2"/>
          <p:cNvSpPr>
            <a:spLocks noGrp="1" noChangeArrowheads="1"/>
          </p:cNvSpPr>
          <p:nvPr>
            <p:ph type="sldNum" sz="quarter" idx="10"/>
          </p:nvPr>
        </p:nvSpPr>
        <p:spPr>
          <a:noFill/>
        </p:spPr>
        <p:txBody>
          <a:bodyPr/>
          <a:lstStyle/>
          <a:p>
            <a:fld id="{8ECBDCD3-85E9-48BC-943E-460669D9D1BF}" type="slidenum">
              <a:rPr lang="en-US"/>
              <a:pPr/>
              <a:t>7</a:t>
            </a:fld>
            <a:endParaRPr lang="en-US"/>
          </a:p>
        </p:txBody>
      </p:sp>
      <p:sp>
        <p:nvSpPr>
          <p:cNvPr id="13315" name="Rectangle 2"/>
          <p:cNvSpPr>
            <a:spLocks noGrp="1" noChangeArrowheads="1"/>
          </p:cNvSpPr>
          <p:nvPr>
            <p:ph type="title"/>
          </p:nvPr>
        </p:nvSpPr>
        <p:spPr>
          <a:xfrm>
            <a:off x="723900" y="204788"/>
            <a:ext cx="7767638" cy="800100"/>
          </a:xfrm>
        </p:spPr>
        <p:txBody>
          <a:bodyPr/>
          <a:lstStyle/>
          <a:p>
            <a:r>
              <a:rPr lang="en-US" sz="3200" smtClean="0"/>
              <a:t>Title Preference</a:t>
            </a:r>
            <a:r>
              <a:rPr lang="en-US" smtClean="0"/>
              <a:t> </a:t>
            </a:r>
          </a:p>
        </p:txBody>
      </p:sp>
      <p:sp>
        <p:nvSpPr>
          <p:cNvPr id="13316" name="Text Box 3"/>
          <p:cNvSpPr txBox="1">
            <a:spLocks noChangeArrowheads="1"/>
          </p:cNvSpPr>
          <p:nvPr/>
        </p:nvSpPr>
        <p:spPr bwMode="auto">
          <a:xfrm>
            <a:off x="606425" y="901700"/>
            <a:ext cx="7756525" cy="646113"/>
          </a:xfrm>
          <a:prstGeom prst="rect">
            <a:avLst/>
          </a:prstGeom>
          <a:noFill/>
          <a:ln w="9525">
            <a:noFill/>
            <a:miter lim="800000"/>
            <a:headEnd/>
            <a:tailEnd/>
          </a:ln>
        </p:spPr>
        <p:txBody>
          <a:bodyPr>
            <a:spAutoFit/>
          </a:bodyPr>
          <a:lstStyle/>
          <a:p>
            <a:pPr>
              <a:spcBef>
                <a:spcPct val="50000"/>
              </a:spcBef>
            </a:pPr>
            <a:r>
              <a:rPr lang="en-US" sz="1200" b="1" i="1"/>
              <a:t>The Federal Government vehicle Safety Rating system is based on a 5-Star rating system.  The safety ratings for all vehicles are based on multiple aspects of vehicle safety.  Thinking about this rating system, which title do you prefer?</a:t>
            </a:r>
          </a:p>
        </p:txBody>
      </p:sp>
      <p:sp>
        <p:nvSpPr>
          <p:cNvPr id="13317"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13318" name="Picture 5"/>
          <p:cNvPicPr>
            <a:picLocks noChangeAspect="1" noChangeArrowheads="1"/>
          </p:cNvPicPr>
          <p:nvPr/>
        </p:nvPicPr>
        <p:blipFill>
          <a:blip r:embed="rId3" cstate="print"/>
          <a:srcRect/>
          <a:stretch>
            <a:fillRect/>
          </a:stretch>
        </p:blipFill>
        <p:spPr bwMode="auto">
          <a:xfrm>
            <a:off x="241300" y="1905000"/>
            <a:ext cx="4392613" cy="3651250"/>
          </a:xfrm>
          <a:prstGeom prst="rect">
            <a:avLst/>
          </a:prstGeom>
          <a:noFill/>
          <a:ln w="9525">
            <a:noFill/>
            <a:miter lim="800000"/>
            <a:headEnd/>
            <a:tailEnd/>
          </a:ln>
        </p:spPr>
      </p:pic>
      <p:pic>
        <p:nvPicPr>
          <p:cNvPr id="13319" name="Picture 6"/>
          <p:cNvPicPr>
            <a:picLocks noChangeAspect="1" noChangeArrowheads="1"/>
          </p:cNvPicPr>
          <p:nvPr/>
        </p:nvPicPr>
        <p:blipFill>
          <a:blip r:embed="rId4" cstate="print"/>
          <a:srcRect/>
          <a:stretch>
            <a:fillRect/>
          </a:stretch>
        </p:blipFill>
        <p:spPr bwMode="auto">
          <a:xfrm>
            <a:off x="4375150" y="1814513"/>
            <a:ext cx="4633913" cy="3781425"/>
          </a:xfrm>
          <a:prstGeom prst="rect">
            <a:avLst/>
          </a:prstGeom>
          <a:noFill/>
          <a:ln w="9525">
            <a:noFill/>
            <a:miter lim="800000"/>
            <a:headEnd/>
            <a:tailEnd/>
          </a:ln>
        </p:spPr>
      </p:pic>
      <p:sp>
        <p:nvSpPr>
          <p:cNvPr id="13320" name="Oval 11"/>
          <p:cNvSpPr>
            <a:spLocks noChangeArrowheads="1"/>
          </p:cNvSpPr>
          <p:nvPr/>
        </p:nvSpPr>
        <p:spPr bwMode="auto">
          <a:xfrm>
            <a:off x="263525" y="2176463"/>
            <a:ext cx="4151313" cy="479425"/>
          </a:xfrm>
          <a:prstGeom prst="ellipse">
            <a:avLst/>
          </a:prstGeom>
          <a:noFill/>
          <a:ln w="28575">
            <a:solidFill>
              <a:srgbClr val="FF0000"/>
            </a:solidFill>
            <a:round/>
            <a:headEnd/>
            <a:tailEnd/>
          </a:ln>
        </p:spPr>
        <p:txBody>
          <a:bodyPr wrap="none" anchor="ctr"/>
          <a:lstStyle/>
          <a:p>
            <a:endParaRPr lang="en-US"/>
          </a:p>
        </p:txBody>
      </p:sp>
      <p:sp>
        <p:nvSpPr>
          <p:cNvPr id="13321" name="Oval 12"/>
          <p:cNvSpPr>
            <a:spLocks noChangeArrowheads="1"/>
          </p:cNvSpPr>
          <p:nvPr/>
        </p:nvSpPr>
        <p:spPr bwMode="auto">
          <a:xfrm>
            <a:off x="4610100" y="2198688"/>
            <a:ext cx="4151313" cy="479425"/>
          </a:xfrm>
          <a:prstGeom prst="ellipse">
            <a:avLst/>
          </a:prstGeom>
          <a:noFill/>
          <a:ln w="28575">
            <a:solidFill>
              <a:srgbClr val="FF0000"/>
            </a:solidFill>
            <a:round/>
            <a:headEnd/>
            <a:tailEnd/>
          </a:ln>
        </p:spPr>
        <p:txBody>
          <a:bodyPr wrap="none" anchor="ctr"/>
          <a:lstStyle/>
          <a:p>
            <a:endParaRPr lang="en-US"/>
          </a:p>
        </p:txBody>
      </p:sp>
      <p:sp>
        <p:nvSpPr>
          <p:cNvPr id="13322" name="Text Box 13"/>
          <p:cNvSpPr txBox="1">
            <a:spLocks noChangeArrowheads="1"/>
          </p:cNvSpPr>
          <p:nvPr/>
        </p:nvSpPr>
        <p:spPr bwMode="auto">
          <a:xfrm>
            <a:off x="2132013" y="1554163"/>
            <a:ext cx="855662"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35%</a:t>
            </a:r>
          </a:p>
        </p:txBody>
      </p:sp>
      <p:sp>
        <p:nvSpPr>
          <p:cNvPr id="13323" name="Text Box 14"/>
          <p:cNvSpPr txBox="1">
            <a:spLocks noChangeArrowheads="1"/>
          </p:cNvSpPr>
          <p:nvPr/>
        </p:nvSpPr>
        <p:spPr bwMode="auto">
          <a:xfrm>
            <a:off x="6391275" y="1531938"/>
            <a:ext cx="855663"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65%</a:t>
            </a:r>
          </a:p>
        </p:txBody>
      </p:sp>
      <p:sp>
        <p:nvSpPr>
          <p:cNvPr id="13324" name="Oval 16"/>
          <p:cNvSpPr>
            <a:spLocks noChangeArrowheads="1"/>
          </p:cNvSpPr>
          <p:nvPr/>
        </p:nvSpPr>
        <p:spPr bwMode="auto">
          <a:xfrm>
            <a:off x="6138863" y="1538288"/>
            <a:ext cx="1146175" cy="420687"/>
          </a:xfrm>
          <a:prstGeom prst="ellipse">
            <a:avLst/>
          </a:prstGeom>
          <a:noFill/>
          <a:ln w="38100">
            <a:solidFill>
              <a:schemeClr val="folHlink"/>
            </a:solidFill>
            <a:round/>
            <a:headEnd/>
            <a:tailEnd/>
          </a:ln>
        </p:spPr>
        <p:txBody>
          <a:bodyPr wrap="none" anchor="ctr"/>
          <a:lstStyle/>
          <a:p>
            <a:endParaRPr lang="en-US"/>
          </a:p>
        </p:txBody>
      </p:sp>
      <p:sp>
        <p:nvSpPr>
          <p:cNvPr id="13325" name="Text Box 18"/>
          <p:cNvSpPr txBox="1">
            <a:spLocks noChangeArrowheads="1"/>
          </p:cNvSpPr>
          <p:nvPr/>
        </p:nvSpPr>
        <p:spPr bwMode="auto">
          <a:xfrm>
            <a:off x="657225" y="5462588"/>
            <a:ext cx="8296275" cy="434975"/>
          </a:xfrm>
          <a:prstGeom prst="rect">
            <a:avLst/>
          </a:prstGeom>
          <a:noFill/>
          <a:ln w="38100">
            <a:solidFill>
              <a:schemeClr val="hlink"/>
            </a:solidFill>
            <a:miter lim="800000"/>
            <a:headEnd/>
            <a:tailEnd/>
          </a:ln>
        </p:spPr>
        <p:txBody>
          <a:bodyPr>
            <a:spAutoFit/>
          </a:bodyPr>
          <a:lstStyle/>
          <a:p>
            <a:r>
              <a:rPr lang="en-GB" b="1">
                <a:solidFill>
                  <a:srgbClr val="336699"/>
                </a:solidFill>
              </a:rPr>
              <a:t>Interestingly, men (72%) are more likely than women (58%) to opt for the “5-Star” safety rating label in Version B.  Conversely, women (42%) are more likely than men (28%) to opt for the safety rating label in Version A.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2"/>
          <p:cNvSpPr>
            <a:spLocks noGrp="1" noChangeArrowheads="1"/>
          </p:cNvSpPr>
          <p:nvPr>
            <p:ph type="sldNum" sz="quarter" idx="10"/>
          </p:nvPr>
        </p:nvSpPr>
        <p:spPr>
          <a:noFill/>
        </p:spPr>
        <p:txBody>
          <a:bodyPr/>
          <a:lstStyle/>
          <a:p>
            <a:fld id="{82E3850F-869A-4EE5-A393-D693BC065AA7}" type="slidenum">
              <a:rPr lang="en-US"/>
              <a:pPr/>
              <a:t>8</a:t>
            </a:fld>
            <a:endParaRPr lang="en-US"/>
          </a:p>
        </p:txBody>
      </p:sp>
      <p:sp>
        <p:nvSpPr>
          <p:cNvPr id="14339" name="Rectangle 2"/>
          <p:cNvSpPr>
            <a:spLocks noGrp="1" noChangeArrowheads="1"/>
          </p:cNvSpPr>
          <p:nvPr>
            <p:ph type="title"/>
          </p:nvPr>
        </p:nvSpPr>
        <p:spPr>
          <a:xfrm>
            <a:off x="723900" y="280988"/>
            <a:ext cx="7767638" cy="800100"/>
          </a:xfrm>
        </p:spPr>
        <p:txBody>
          <a:bodyPr/>
          <a:lstStyle/>
          <a:p>
            <a:r>
              <a:rPr lang="en-US" sz="3200" smtClean="0"/>
              <a:t>Rating Preference</a:t>
            </a:r>
            <a:r>
              <a:rPr lang="en-US" smtClean="0"/>
              <a:t> </a:t>
            </a:r>
          </a:p>
        </p:txBody>
      </p:sp>
      <p:sp>
        <p:nvSpPr>
          <p:cNvPr id="14340" name="Text Box 3"/>
          <p:cNvSpPr txBox="1">
            <a:spLocks noChangeArrowheads="1"/>
          </p:cNvSpPr>
          <p:nvPr/>
        </p:nvSpPr>
        <p:spPr bwMode="auto">
          <a:xfrm>
            <a:off x="606425" y="958850"/>
            <a:ext cx="7756525" cy="639763"/>
          </a:xfrm>
          <a:prstGeom prst="rect">
            <a:avLst/>
          </a:prstGeom>
          <a:noFill/>
          <a:ln w="9525">
            <a:noFill/>
            <a:miter lim="800000"/>
            <a:headEnd/>
            <a:tailEnd/>
          </a:ln>
        </p:spPr>
        <p:txBody>
          <a:bodyPr>
            <a:spAutoFit/>
          </a:bodyPr>
          <a:lstStyle/>
          <a:p>
            <a:pPr>
              <a:spcBef>
                <a:spcPct val="50000"/>
              </a:spcBef>
            </a:pPr>
            <a:r>
              <a:rPr lang="en-US" sz="1200" b="1" i="1"/>
              <a:t>The frontal crash and side crash safety ratings are based on driver and passenger safety as well as front and rear seat safety.  Do you prefer the version that provides one overall rating (B) or the version that provides a rating for each test (A)?</a:t>
            </a:r>
          </a:p>
        </p:txBody>
      </p:sp>
      <p:sp>
        <p:nvSpPr>
          <p:cNvPr id="14341"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14342" name="Picture 5"/>
          <p:cNvPicPr>
            <a:picLocks noChangeAspect="1" noChangeArrowheads="1"/>
          </p:cNvPicPr>
          <p:nvPr/>
        </p:nvPicPr>
        <p:blipFill>
          <a:blip r:embed="rId3" cstate="print"/>
          <a:srcRect/>
          <a:stretch>
            <a:fillRect/>
          </a:stretch>
        </p:blipFill>
        <p:spPr bwMode="auto">
          <a:xfrm>
            <a:off x="241300" y="2386013"/>
            <a:ext cx="4392613" cy="3651250"/>
          </a:xfrm>
          <a:prstGeom prst="rect">
            <a:avLst/>
          </a:prstGeom>
          <a:noFill/>
          <a:ln w="9525">
            <a:noFill/>
            <a:miter lim="800000"/>
            <a:headEnd/>
            <a:tailEnd/>
          </a:ln>
        </p:spPr>
      </p:pic>
      <p:pic>
        <p:nvPicPr>
          <p:cNvPr id="14343" name="Picture 6"/>
          <p:cNvPicPr>
            <a:picLocks noChangeAspect="1" noChangeArrowheads="1"/>
          </p:cNvPicPr>
          <p:nvPr/>
        </p:nvPicPr>
        <p:blipFill>
          <a:blip r:embed="rId4" cstate="print"/>
          <a:srcRect/>
          <a:stretch>
            <a:fillRect/>
          </a:stretch>
        </p:blipFill>
        <p:spPr bwMode="auto">
          <a:xfrm>
            <a:off x="4375150" y="2295525"/>
            <a:ext cx="4633913" cy="3781425"/>
          </a:xfrm>
          <a:prstGeom prst="rect">
            <a:avLst/>
          </a:prstGeom>
          <a:noFill/>
          <a:ln w="9525">
            <a:noFill/>
            <a:miter lim="800000"/>
            <a:headEnd/>
            <a:tailEnd/>
          </a:ln>
        </p:spPr>
      </p:pic>
      <p:sp>
        <p:nvSpPr>
          <p:cNvPr id="14344" name="Oval 8"/>
          <p:cNvSpPr>
            <a:spLocks noChangeArrowheads="1"/>
          </p:cNvSpPr>
          <p:nvPr/>
        </p:nvSpPr>
        <p:spPr bwMode="auto">
          <a:xfrm>
            <a:off x="2255838" y="3616325"/>
            <a:ext cx="885825" cy="420688"/>
          </a:xfrm>
          <a:prstGeom prst="ellipse">
            <a:avLst/>
          </a:prstGeom>
          <a:noFill/>
          <a:ln w="28575">
            <a:solidFill>
              <a:srgbClr val="FF0000"/>
            </a:solidFill>
            <a:round/>
            <a:headEnd/>
            <a:tailEnd/>
          </a:ln>
        </p:spPr>
        <p:txBody>
          <a:bodyPr wrap="none" anchor="ctr"/>
          <a:lstStyle/>
          <a:p>
            <a:endParaRPr lang="en-US"/>
          </a:p>
        </p:txBody>
      </p:sp>
      <p:sp>
        <p:nvSpPr>
          <p:cNvPr id="14345" name="Oval 9"/>
          <p:cNvSpPr>
            <a:spLocks noChangeArrowheads="1"/>
          </p:cNvSpPr>
          <p:nvPr/>
        </p:nvSpPr>
        <p:spPr bwMode="auto">
          <a:xfrm>
            <a:off x="2336800" y="4297363"/>
            <a:ext cx="885825" cy="420687"/>
          </a:xfrm>
          <a:prstGeom prst="ellipse">
            <a:avLst/>
          </a:prstGeom>
          <a:noFill/>
          <a:ln w="28575">
            <a:solidFill>
              <a:srgbClr val="FF0000"/>
            </a:solidFill>
            <a:round/>
            <a:headEnd/>
            <a:tailEnd/>
          </a:ln>
        </p:spPr>
        <p:txBody>
          <a:bodyPr wrap="none" anchor="ctr"/>
          <a:lstStyle/>
          <a:p>
            <a:endParaRPr lang="en-US"/>
          </a:p>
        </p:txBody>
      </p:sp>
      <p:sp>
        <p:nvSpPr>
          <p:cNvPr id="14346" name="Text Box 12"/>
          <p:cNvSpPr txBox="1">
            <a:spLocks noChangeArrowheads="1"/>
          </p:cNvSpPr>
          <p:nvPr/>
        </p:nvSpPr>
        <p:spPr bwMode="auto">
          <a:xfrm>
            <a:off x="2132013" y="1992313"/>
            <a:ext cx="855662"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74%</a:t>
            </a:r>
          </a:p>
        </p:txBody>
      </p:sp>
      <p:sp>
        <p:nvSpPr>
          <p:cNvPr id="14347" name="Text Box 13"/>
          <p:cNvSpPr txBox="1">
            <a:spLocks noChangeArrowheads="1"/>
          </p:cNvSpPr>
          <p:nvPr/>
        </p:nvSpPr>
        <p:spPr bwMode="auto">
          <a:xfrm>
            <a:off x="6391275" y="1970088"/>
            <a:ext cx="855663" cy="396875"/>
          </a:xfrm>
          <a:prstGeom prst="rect">
            <a:avLst/>
          </a:prstGeom>
          <a:noFill/>
          <a:ln w="9525">
            <a:noFill/>
            <a:miter lim="800000"/>
            <a:headEnd/>
            <a:tailEnd/>
          </a:ln>
        </p:spPr>
        <p:txBody>
          <a:bodyPr>
            <a:spAutoFit/>
          </a:bodyPr>
          <a:lstStyle/>
          <a:p>
            <a:pPr>
              <a:spcBef>
                <a:spcPct val="50000"/>
              </a:spcBef>
            </a:pPr>
            <a:r>
              <a:rPr lang="en-US" sz="2000">
                <a:solidFill>
                  <a:srgbClr val="336699"/>
                </a:solidFill>
              </a:rPr>
              <a:t>26%</a:t>
            </a:r>
          </a:p>
        </p:txBody>
      </p:sp>
      <p:sp>
        <p:nvSpPr>
          <p:cNvPr id="14348" name="Oval 14"/>
          <p:cNvSpPr>
            <a:spLocks noChangeArrowheads="1"/>
          </p:cNvSpPr>
          <p:nvPr/>
        </p:nvSpPr>
        <p:spPr bwMode="auto">
          <a:xfrm>
            <a:off x="1887538" y="1976438"/>
            <a:ext cx="1146175" cy="420687"/>
          </a:xfrm>
          <a:prstGeom prst="ellipse">
            <a:avLst/>
          </a:prstGeom>
          <a:noFill/>
          <a:ln w="38100">
            <a:solidFill>
              <a:schemeClr val="folHlink"/>
            </a:solidFill>
            <a:round/>
            <a:headEnd/>
            <a:tailEnd/>
          </a:ln>
        </p:spPr>
        <p:txBody>
          <a:bodyPr wrap="none" anchor="ctr"/>
          <a:lstStyle/>
          <a:p>
            <a:endParaRPr lang="en-US"/>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2"/>
          <p:cNvSpPr>
            <a:spLocks noGrp="1" noChangeArrowheads="1"/>
          </p:cNvSpPr>
          <p:nvPr>
            <p:ph type="sldNum" sz="quarter" idx="10"/>
          </p:nvPr>
        </p:nvSpPr>
        <p:spPr>
          <a:noFill/>
        </p:spPr>
        <p:txBody>
          <a:bodyPr/>
          <a:lstStyle/>
          <a:p>
            <a:fld id="{7F69178A-5CA3-4907-B16E-1F094F6B8F5F}" type="slidenum">
              <a:rPr lang="en-US"/>
              <a:pPr/>
              <a:t>9</a:t>
            </a:fld>
            <a:endParaRPr lang="en-US"/>
          </a:p>
        </p:txBody>
      </p:sp>
      <p:sp>
        <p:nvSpPr>
          <p:cNvPr id="2052" name="Rectangle 2"/>
          <p:cNvSpPr>
            <a:spLocks noGrp="1" noChangeArrowheads="1"/>
          </p:cNvSpPr>
          <p:nvPr>
            <p:ph type="title"/>
          </p:nvPr>
        </p:nvSpPr>
        <p:spPr/>
        <p:txBody>
          <a:bodyPr/>
          <a:lstStyle/>
          <a:p>
            <a:r>
              <a:rPr lang="en-US" sz="3200" smtClean="0"/>
              <a:t>Version B Interpretation</a:t>
            </a:r>
            <a:r>
              <a:rPr lang="en-US" smtClean="0"/>
              <a:t> </a:t>
            </a:r>
          </a:p>
        </p:txBody>
      </p:sp>
      <p:sp>
        <p:nvSpPr>
          <p:cNvPr id="2053" name="Text Box 3"/>
          <p:cNvSpPr txBox="1">
            <a:spLocks noChangeArrowheads="1"/>
          </p:cNvSpPr>
          <p:nvPr/>
        </p:nvSpPr>
        <p:spPr bwMode="auto">
          <a:xfrm>
            <a:off x="606425" y="1282700"/>
            <a:ext cx="7756525" cy="457200"/>
          </a:xfrm>
          <a:prstGeom prst="rect">
            <a:avLst/>
          </a:prstGeom>
          <a:noFill/>
          <a:ln w="9525">
            <a:noFill/>
            <a:miter lim="800000"/>
            <a:headEnd/>
            <a:tailEnd/>
          </a:ln>
        </p:spPr>
        <p:txBody>
          <a:bodyPr>
            <a:spAutoFit/>
          </a:bodyPr>
          <a:lstStyle/>
          <a:p>
            <a:pPr>
              <a:spcBef>
                <a:spcPct val="50000"/>
              </a:spcBef>
            </a:pPr>
            <a:r>
              <a:rPr lang="en-US" sz="1200" b="1" i="1"/>
              <a:t>If you only saw version B, would you interpret the Frontal Crash and Side Crash Ratings as being based on more than one test?</a:t>
            </a:r>
          </a:p>
        </p:txBody>
      </p:sp>
      <p:sp>
        <p:nvSpPr>
          <p:cNvPr id="2054" name="Text Box 4"/>
          <p:cNvSpPr txBox="1">
            <a:spLocks noChangeArrowheads="1"/>
          </p:cNvSpPr>
          <p:nvPr/>
        </p:nvSpPr>
        <p:spPr bwMode="auto">
          <a:xfrm>
            <a:off x="0" y="5956300"/>
            <a:ext cx="3941763" cy="244475"/>
          </a:xfrm>
          <a:prstGeom prst="rect">
            <a:avLst/>
          </a:prstGeom>
          <a:noFill/>
          <a:ln w="9525">
            <a:noFill/>
            <a:miter lim="800000"/>
            <a:headEnd/>
            <a:tailEnd/>
          </a:ln>
        </p:spPr>
        <p:txBody>
          <a:bodyPr>
            <a:spAutoFit/>
          </a:bodyPr>
          <a:lstStyle/>
          <a:p>
            <a:pPr>
              <a:spcBef>
                <a:spcPct val="50000"/>
              </a:spcBef>
            </a:pPr>
            <a:r>
              <a:rPr lang="en-US"/>
              <a:t>BASE: All respondents</a:t>
            </a:r>
          </a:p>
        </p:txBody>
      </p:sp>
      <p:pic>
        <p:nvPicPr>
          <p:cNvPr id="2055" name="Picture 6"/>
          <p:cNvPicPr>
            <a:picLocks noChangeAspect="1" noChangeArrowheads="1"/>
          </p:cNvPicPr>
          <p:nvPr/>
        </p:nvPicPr>
        <p:blipFill>
          <a:blip r:embed="rId4" cstate="print"/>
          <a:srcRect/>
          <a:stretch>
            <a:fillRect/>
          </a:stretch>
        </p:blipFill>
        <p:spPr bwMode="auto">
          <a:xfrm>
            <a:off x="4375150" y="1876425"/>
            <a:ext cx="4633913" cy="3781425"/>
          </a:xfrm>
          <a:prstGeom prst="rect">
            <a:avLst/>
          </a:prstGeom>
          <a:noFill/>
          <a:ln w="9525">
            <a:noFill/>
            <a:miter lim="800000"/>
            <a:headEnd/>
            <a:tailEnd/>
          </a:ln>
        </p:spPr>
      </p:pic>
      <p:sp>
        <p:nvSpPr>
          <p:cNvPr id="2056" name="Oval 7"/>
          <p:cNvSpPr>
            <a:spLocks noChangeArrowheads="1"/>
          </p:cNvSpPr>
          <p:nvPr/>
        </p:nvSpPr>
        <p:spPr bwMode="auto">
          <a:xfrm>
            <a:off x="4381500" y="3213100"/>
            <a:ext cx="4391025" cy="1262063"/>
          </a:xfrm>
          <a:prstGeom prst="ellipse">
            <a:avLst/>
          </a:prstGeom>
          <a:noFill/>
          <a:ln w="28575">
            <a:solidFill>
              <a:srgbClr val="FF0000"/>
            </a:solidFill>
            <a:round/>
            <a:headEnd/>
            <a:tailEnd/>
          </a:ln>
        </p:spPr>
        <p:txBody>
          <a:bodyPr wrap="none" anchor="ctr"/>
          <a:lstStyle/>
          <a:p>
            <a:endParaRPr lang="en-US"/>
          </a:p>
        </p:txBody>
      </p:sp>
      <p:graphicFrame>
        <p:nvGraphicFramePr>
          <p:cNvPr id="2050" name="Object 12"/>
          <p:cNvGraphicFramePr>
            <a:graphicFrameLocks noChangeAspect="1"/>
          </p:cNvGraphicFramePr>
          <p:nvPr>
            <p:ph idx="1"/>
          </p:nvPr>
        </p:nvGraphicFramePr>
        <p:xfrm>
          <a:off x="185738" y="1857375"/>
          <a:ext cx="4335462" cy="3990975"/>
        </p:xfrm>
        <a:graphic>
          <a:graphicData uri="http://schemas.openxmlformats.org/presentationml/2006/ole">
            <p:oleObj spid="_x0000_s2050" name="Chart" r:id="rId5" imgW="4314892" imgH="3971883" progId="MSGraph.Chart.8">
              <p:embed followColorScheme="full"/>
            </p:oleObj>
          </a:graphicData>
        </a:graphic>
      </p:graphicFrame>
    </p:spTree>
  </p:cSld>
  <p:clrMapOvr>
    <a:masterClrMapping/>
  </p:clrMapOvr>
  <p:transition spd="med"/>
</p:sld>
</file>

<file path=ppt/theme/theme1.xml><?xml version="1.0" encoding="utf-8"?>
<a:theme xmlns:a="http://schemas.openxmlformats.org/drawingml/2006/main" name="HI_Presentation">
  <a:themeElements>
    <a:clrScheme name="HI_Presentation 1">
      <a:dk1>
        <a:srgbClr val="000000"/>
      </a:dk1>
      <a:lt1>
        <a:srgbClr val="FFFFFF"/>
      </a:lt1>
      <a:dk2>
        <a:srgbClr val="003366"/>
      </a:dk2>
      <a:lt2>
        <a:srgbClr val="808080"/>
      </a:lt2>
      <a:accent1>
        <a:srgbClr val="336699"/>
      </a:accent1>
      <a:accent2>
        <a:srgbClr val="FF9900"/>
      </a:accent2>
      <a:accent3>
        <a:srgbClr val="FFFFFF"/>
      </a:accent3>
      <a:accent4>
        <a:srgbClr val="000000"/>
      </a:accent4>
      <a:accent5>
        <a:srgbClr val="ADB8CA"/>
      </a:accent5>
      <a:accent6>
        <a:srgbClr val="E78A00"/>
      </a:accent6>
      <a:hlink>
        <a:srgbClr val="A50021"/>
      </a:hlink>
      <a:folHlink>
        <a:srgbClr val="006600"/>
      </a:folHlink>
    </a:clrScheme>
    <a:fontScheme name="HI_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HI_Presentation 1">
        <a:dk1>
          <a:srgbClr val="000000"/>
        </a:dk1>
        <a:lt1>
          <a:srgbClr val="FFFFFF"/>
        </a:lt1>
        <a:dk2>
          <a:srgbClr val="003366"/>
        </a:dk2>
        <a:lt2>
          <a:srgbClr val="808080"/>
        </a:lt2>
        <a:accent1>
          <a:srgbClr val="336699"/>
        </a:accent1>
        <a:accent2>
          <a:srgbClr val="FF9900"/>
        </a:accent2>
        <a:accent3>
          <a:srgbClr val="FFFFFF"/>
        </a:accent3>
        <a:accent4>
          <a:srgbClr val="000000"/>
        </a:accent4>
        <a:accent5>
          <a:srgbClr val="ADB8CA"/>
        </a:accent5>
        <a:accent6>
          <a:srgbClr val="E78A00"/>
        </a:accent6>
        <a:hlink>
          <a:srgbClr val="A50021"/>
        </a:hlink>
        <a:folHlink>
          <a:srgbClr val="00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30411</TotalTime>
  <Words>1098</Words>
  <Application>Microsoft Office PowerPoint</Application>
  <PresentationFormat>On-screen Show (4:3)</PresentationFormat>
  <Paragraphs>183</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HI_Presentation</vt:lpstr>
      <vt:lpstr>Chart</vt:lpstr>
      <vt:lpstr>NHTSA Monroney Label Testing Mall Intercepts Research</vt:lpstr>
      <vt:lpstr>Methodology</vt:lpstr>
      <vt:lpstr>Key Findings</vt:lpstr>
      <vt:lpstr>Importance of Safety in Vehicle Selection </vt:lpstr>
      <vt:lpstr>Awareness of Government Safety Ratings on Vehicle Window Stickers </vt:lpstr>
      <vt:lpstr>Monroney Label Options </vt:lpstr>
      <vt:lpstr>Title Preference </vt:lpstr>
      <vt:lpstr>Rating Preference </vt:lpstr>
      <vt:lpstr>Version B Interpretation </vt:lpstr>
      <vt:lpstr>Version B Alternative Presentation</vt:lpstr>
      <vt:lpstr>Footer Preference </vt:lpstr>
      <vt:lpstr>Overall Preference </vt:lpstr>
      <vt:lpstr>Demographics</vt:lpstr>
      <vt:lpstr>Demographics</vt:lpstr>
      <vt:lpstr>NHTSA Monroney Label Testing Mall Intercepts Research</vt:lpstr>
    </vt:vector>
  </TitlesOfParts>
  <Company>Harris Interactive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Harris Interactive Brand Positioning</dc:title>
  <dc:creator>Bryce Bassett</dc:creator>
  <cp:lastModifiedBy>Ellen Rienzi</cp:lastModifiedBy>
  <cp:revision>2366</cp:revision>
  <cp:lastPrinted>2002-11-19T14:30:22Z</cp:lastPrinted>
  <dcterms:created xsi:type="dcterms:W3CDTF">2005-07-27T13:50:41Z</dcterms:created>
  <dcterms:modified xsi:type="dcterms:W3CDTF">2011-08-24T16:19:07Z</dcterms:modified>
</cp:coreProperties>
</file>