
<file path=[Content_Types].xml><?xml version="1.0" encoding="utf-8"?>
<Types xmlns="http://schemas.openxmlformats.org/package/2006/content-types">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charts/chart13.xml" ContentType="application/vnd.openxmlformats-officedocument.drawingml.chart+xml"/>
  <Override PartName="/ppt/notesSlides/notesSlide25.xml" ContentType="application/vnd.openxmlformats-officedocument.presentationml.notesSlide+xml"/>
  <Override PartName="/ppt/charts/chart15.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harts/chart9.xml" ContentType="application/vnd.openxmlformats-officedocument.drawingml.chart+xml"/>
  <Override PartName="/ppt/charts/chart11.xml" ContentType="application/vnd.openxmlformats-officedocument.drawingml.chart+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21.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notesSlides/notesSlide10.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harts/chart14.xml" ContentType="application/vnd.openxmlformats-officedocument.drawingml.chart+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charts/chart8.xml" ContentType="application/vnd.openxmlformats-officedocument.drawingml.chart+xml"/>
  <Override PartName="/ppt/charts/chart12.xml" ContentType="application/vnd.openxmlformats-officedocument.drawingml.chart+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charts/chart10.xml" ContentType="application/vnd.openxmlformats-officedocument.drawingml.chart+xml"/>
  <Override PartName="/ppt/notesSlides/notesSlide2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352" r:id="rId2"/>
    <p:sldId id="439" r:id="rId3"/>
    <p:sldId id="360" r:id="rId4"/>
    <p:sldId id="476" r:id="rId5"/>
    <p:sldId id="477" r:id="rId6"/>
    <p:sldId id="424" r:id="rId7"/>
    <p:sldId id="441" r:id="rId8"/>
    <p:sldId id="442" r:id="rId9"/>
    <p:sldId id="443" r:id="rId10"/>
    <p:sldId id="444" r:id="rId11"/>
    <p:sldId id="474" r:id="rId12"/>
    <p:sldId id="445" r:id="rId13"/>
    <p:sldId id="446" r:id="rId14"/>
    <p:sldId id="448" r:id="rId15"/>
    <p:sldId id="449" r:id="rId16"/>
    <p:sldId id="450" r:id="rId17"/>
    <p:sldId id="453" r:id="rId18"/>
    <p:sldId id="467" r:id="rId19"/>
    <p:sldId id="460" r:id="rId20"/>
    <p:sldId id="461" r:id="rId21"/>
    <p:sldId id="462" r:id="rId22"/>
    <p:sldId id="463" r:id="rId23"/>
    <p:sldId id="466" r:id="rId24"/>
    <p:sldId id="465" r:id="rId25"/>
    <p:sldId id="470" r:id="rId26"/>
    <p:sldId id="475" r:id="rId27"/>
  </p:sldIdLst>
  <p:sldSz cx="9144000" cy="6858000" type="screen4x3"/>
  <p:notesSz cx="6881813" cy="9296400"/>
  <p:defaultTextStyle>
    <a:defPPr>
      <a:defRPr lang="en-US"/>
    </a:defPPr>
    <a:lvl1pPr algn="l" rtl="0" fontAlgn="base">
      <a:spcBef>
        <a:spcPct val="0"/>
      </a:spcBef>
      <a:spcAft>
        <a:spcPct val="0"/>
      </a:spcAft>
      <a:defRPr sz="2400" kern="1200">
        <a:solidFill>
          <a:schemeClr val="tx1"/>
        </a:solidFill>
        <a:latin typeface="Arial" pitchFamily="-108" charset="0"/>
        <a:ea typeface="MS PGothic" pitchFamily="34" charset="-128"/>
        <a:cs typeface="MS PGothic" pitchFamily="34" charset="-128"/>
      </a:defRPr>
    </a:lvl1pPr>
    <a:lvl2pPr marL="457200" algn="l" rtl="0" fontAlgn="base">
      <a:spcBef>
        <a:spcPct val="0"/>
      </a:spcBef>
      <a:spcAft>
        <a:spcPct val="0"/>
      </a:spcAft>
      <a:defRPr sz="2400" kern="1200">
        <a:solidFill>
          <a:schemeClr val="tx1"/>
        </a:solidFill>
        <a:latin typeface="Arial" pitchFamily="-108" charset="0"/>
        <a:ea typeface="MS PGothic" pitchFamily="34" charset="-128"/>
        <a:cs typeface="MS PGothic" pitchFamily="34" charset="-128"/>
      </a:defRPr>
    </a:lvl2pPr>
    <a:lvl3pPr marL="914400" algn="l" rtl="0" fontAlgn="base">
      <a:spcBef>
        <a:spcPct val="0"/>
      </a:spcBef>
      <a:spcAft>
        <a:spcPct val="0"/>
      </a:spcAft>
      <a:defRPr sz="2400" kern="1200">
        <a:solidFill>
          <a:schemeClr val="tx1"/>
        </a:solidFill>
        <a:latin typeface="Arial" pitchFamily="-108" charset="0"/>
        <a:ea typeface="MS PGothic" pitchFamily="34" charset="-128"/>
        <a:cs typeface="MS PGothic" pitchFamily="34" charset="-128"/>
      </a:defRPr>
    </a:lvl3pPr>
    <a:lvl4pPr marL="1371600" algn="l" rtl="0" fontAlgn="base">
      <a:spcBef>
        <a:spcPct val="0"/>
      </a:spcBef>
      <a:spcAft>
        <a:spcPct val="0"/>
      </a:spcAft>
      <a:defRPr sz="2400" kern="1200">
        <a:solidFill>
          <a:schemeClr val="tx1"/>
        </a:solidFill>
        <a:latin typeface="Arial" pitchFamily="-108" charset="0"/>
        <a:ea typeface="MS PGothic" pitchFamily="34" charset="-128"/>
        <a:cs typeface="MS PGothic" pitchFamily="34" charset="-128"/>
      </a:defRPr>
    </a:lvl4pPr>
    <a:lvl5pPr marL="1828800" algn="l" rtl="0" fontAlgn="base">
      <a:spcBef>
        <a:spcPct val="0"/>
      </a:spcBef>
      <a:spcAft>
        <a:spcPct val="0"/>
      </a:spcAft>
      <a:defRPr sz="2400" kern="1200">
        <a:solidFill>
          <a:schemeClr val="tx1"/>
        </a:solidFill>
        <a:latin typeface="Arial" pitchFamily="-108" charset="0"/>
        <a:ea typeface="MS PGothic" pitchFamily="34" charset="-128"/>
        <a:cs typeface="MS PGothic" pitchFamily="34" charset="-128"/>
      </a:defRPr>
    </a:lvl5pPr>
    <a:lvl6pPr marL="2286000" algn="l" defTabSz="457200" rtl="0" eaLnBrk="1" latinLnBrk="0" hangingPunct="1">
      <a:defRPr sz="2400" kern="1200">
        <a:solidFill>
          <a:schemeClr val="tx1"/>
        </a:solidFill>
        <a:latin typeface="Arial" pitchFamily="-108" charset="0"/>
        <a:ea typeface="MS PGothic" pitchFamily="34" charset="-128"/>
        <a:cs typeface="MS PGothic" pitchFamily="34" charset="-128"/>
      </a:defRPr>
    </a:lvl6pPr>
    <a:lvl7pPr marL="2743200" algn="l" defTabSz="457200" rtl="0" eaLnBrk="1" latinLnBrk="0" hangingPunct="1">
      <a:defRPr sz="2400" kern="1200">
        <a:solidFill>
          <a:schemeClr val="tx1"/>
        </a:solidFill>
        <a:latin typeface="Arial" pitchFamily="-108" charset="0"/>
        <a:ea typeface="MS PGothic" pitchFamily="34" charset="-128"/>
        <a:cs typeface="MS PGothic" pitchFamily="34" charset="-128"/>
      </a:defRPr>
    </a:lvl7pPr>
    <a:lvl8pPr marL="3200400" algn="l" defTabSz="457200" rtl="0" eaLnBrk="1" latinLnBrk="0" hangingPunct="1">
      <a:defRPr sz="2400" kern="1200">
        <a:solidFill>
          <a:schemeClr val="tx1"/>
        </a:solidFill>
        <a:latin typeface="Arial" pitchFamily="-108" charset="0"/>
        <a:ea typeface="MS PGothic" pitchFamily="34" charset="-128"/>
        <a:cs typeface="MS PGothic" pitchFamily="34" charset="-128"/>
      </a:defRPr>
    </a:lvl8pPr>
    <a:lvl9pPr marL="3657600" algn="l" defTabSz="457200" rtl="0" eaLnBrk="1" latinLnBrk="0" hangingPunct="1">
      <a:defRPr sz="2400" kern="1200">
        <a:solidFill>
          <a:schemeClr val="tx1"/>
        </a:solidFill>
        <a:latin typeface="Arial" pitchFamily="-108" charset="0"/>
        <a:ea typeface="MS PGothic" pitchFamily="34" charset="-128"/>
        <a:cs typeface="MS PGothic" pitchFamily="34"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AC1F03"/>
    <a:srgbClr val="D889A5"/>
    <a:srgbClr val="0000C9"/>
    <a:srgbClr val="417ABF"/>
    <a:srgbClr val="284252"/>
    <a:srgbClr val="666633"/>
    <a:srgbClr val="17729D"/>
    <a:srgbClr val="75AAEE"/>
    <a:srgbClr val="5239F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31" autoAdjust="0"/>
    <p:restoredTop sz="94660"/>
  </p:normalViewPr>
  <p:slideViewPr>
    <p:cSldViewPr>
      <p:cViewPr>
        <p:scale>
          <a:sx n="100" d="100"/>
          <a:sy n="100" d="100"/>
        </p:scale>
        <p:origin x="-462" y="-72"/>
      </p:cViewPr>
      <p:guideLst>
        <p:guide orient="horz" pos="2160"/>
        <p:guide pos="2880"/>
      </p:guideLst>
    </p:cSldViewPr>
  </p:slideViewPr>
  <p:notesTextViewPr>
    <p:cViewPr>
      <p:scale>
        <a:sx n="100" d="100"/>
        <a:sy n="100" d="100"/>
      </p:scale>
      <p:origin x="0" y="0"/>
    </p:cViewPr>
  </p:notesTextViewPr>
  <p:sorterViewPr>
    <p:cViewPr>
      <p:scale>
        <a:sx n="77" d="100"/>
        <a:sy n="77"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Office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Office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Office_Excel_Worksheet16.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1"/>
  <c:chart>
    <c:autoTitleDeleted val="1"/>
    <c:plotArea>
      <c:layout>
        <c:manualLayout>
          <c:layoutTarget val="inner"/>
          <c:xMode val="edge"/>
          <c:yMode val="edge"/>
          <c:x val="0.58331899484786565"/>
          <c:y val="3.1433765632237119E-2"/>
          <c:w val="0.32469731214153785"/>
          <c:h val="0.92209243020758835"/>
        </c:manualLayout>
      </c:layout>
      <c:barChart>
        <c:barDir val="bar"/>
        <c:grouping val="clustered"/>
        <c:ser>
          <c:idx val="0"/>
          <c:order val="0"/>
          <c:tx>
            <c:strRef>
              <c:f>Sheet1!$B$1</c:f>
              <c:strCache>
                <c:ptCount val="1"/>
                <c:pt idx="0">
                  <c:v>Top 2</c:v>
                </c:pt>
              </c:strCache>
            </c:strRef>
          </c:tx>
          <c:dLbls>
            <c:dLbl>
              <c:idx val="0"/>
              <c:showVal val="1"/>
            </c:dLbl>
            <c:dLbl>
              <c:idx val="1"/>
              <c:showVal val="1"/>
            </c:dLbl>
            <c:dLbl>
              <c:idx val="2"/>
              <c:showVal val="1"/>
            </c:dLbl>
            <c:dLbl>
              <c:idx val="3"/>
              <c:showVal val="1"/>
            </c:dLbl>
            <c:dLbl>
              <c:idx val="4"/>
              <c:showVal val="1"/>
            </c:dLbl>
            <c:dLbl>
              <c:idx val="5"/>
              <c:showVal val="1"/>
            </c:dLbl>
            <c:dLbl>
              <c:idx val="6"/>
              <c:showVal val="1"/>
            </c:dLbl>
            <c:dLbl>
              <c:idx val="7"/>
              <c:showVal val="1"/>
            </c:dLbl>
            <c:dLbl>
              <c:idx val="8"/>
              <c:showVal val="1"/>
            </c:dLbl>
            <c:delete val="1"/>
          </c:dLbls>
          <c:cat>
            <c:strRef>
              <c:f>Sheet1!$A$2:$A$10</c:f>
              <c:strCache>
                <c:ptCount val="9"/>
                <c:pt idx="0">
                  <c:v>Recommendation from a dealer / industry expert</c:v>
                </c:pt>
                <c:pt idx="1">
                  <c:v>Recommendation from friends or family</c:v>
                </c:pt>
                <c:pt idx="2">
                  <c:v>Insurance rates</c:v>
                </c:pt>
                <c:pt idx="3">
                  <c:v>Style/color</c:v>
                </c:pt>
                <c:pt idx="4">
                  <c:v>Brand name</c:v>
                </c:pt>
                <c:pt idx="5">
                  <c:v>Fuel efficiency</c:v>
                </c:pt>
                <c:pt idx="6">
                  <c:v>Safety ratings</c:v>
                </c:pt>
                <c:pt idx="7">
                  <c:v>Price</c:v>
                </c:pt>
                <c:pt idx="8">
                  <c:v>Durability</c:v>
                </c:pt>
              </c:strCache>
            </c:strRef>
          </c:cat>
          <c:val>
            <c:numRef>
              <c:f>Sheet1!$B$2:$B$10</c:f>
              <c:numCache>
                <c:formatCode>0%</c:formatCode>
                <c:ptCount val="9"/>
                <c:pt idx="0">
                  <c:v>8.0000000000000057E-2</c:v>
                </c:pt>
                <c:pt idx="1">
                  <c:v>0.14000000000000001</c:v>
                </c:pt>
                <c:pt idx="2">
                  <c:v>0.27</c:v>
                </c:pt>
                <c:pt idx="3">
                  <c:v>0.34000000000000025</c:v>
                </c:pt>
                <c:pt idx="4">
                  <c:v>0.38000000000000017</c:v>
                </c:pt>
                <c:pt idx="5">
                  <c:v>0.46</c:v>
                </c:pt>
                <c:pt idx="6">
                  <c:v>0.56000000000000005</c:v>
                </c:pt>
                <c:pt idx="7">
                  <c:v>0.63000000000000034</c:v>
                </c:pt>
                <c:pt idx="8">
                  <c:v>0.6800000000000006</c:v>
                </c:pt>
              </c:numCache>
            </c:numRef>
          </c:val>
        </c:ser>
        <c:axId val="93464448"/>
        <c:axId val="93465984"/>
      </c:barChart>
      <c:catAx>
        <c:axId val="93464448"/>
        <c:scaling>
          <c:orientation val="minMax"/>
        </c:scaling>
        <c:axPos val="l"/>
        <c:tickLblPos val="nextTo"/>
        <c:txPr>
          <a:bodyPr/>
          <a:lstStyle/>
          <a:p>
            <a:pPr>
              <a:defRPr sz="1600"/>
            </a:pPr>
            <a:endParaRPr lang="en-US"/>
          </a:p>
        </c:txPr>
        <c:crossAx val="93465984"/>
        <c:crosses val="autoZero"/>
        <c:auto val="1"/>
        <c:lblAlgn val="ctr"/>
        <c:lblOffset val="100"/>
      </c:catAx>
      <c:valAx>
        <c:axId val="93465984"/>
        <c:scaling>
          <c:orientation val="minMax"/>
        </c:scaling>
        <c:delete val="1"/>
        <c:axPos val="b"/>
        <c:numFmt formatCode="0%" sourceLinked="1"/>
        <c:tickLblPos val="none"/>
        <c:crossAx val="93464448"/>
        <c:crosses val="autoZero"/>
        <c:crossBetween val="between"/>
      </c:valAx>
    </c:plotArea>
    <c:plotVisOnly val="1"/>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style val="21"/>
  <c:chart>
    <c:title>
      <c:tx>
        <c:rich>
          <a:bodyPr/>
          <a:lstStyle/>
          <a:p>
            <a:pPr>
              <a:defRPr/>
            </a:pPr>
            <a:r>
              <a:rPr lang="en-US" dirty="0" smtClean="0"/>
              <a:t>Dealerships Already Talking About 5-Star Safety Rating Changes</a:t>
            </a:r>
            <a:endParaRPr lang="en-US" dirty="0"/>
          </a:p>
        </c:rich>
      </c:tx>
      <c:layout>
        <c:manualLayout>
          <c:xMode val="edge"/>
          <c:yMode val="edge"/>
          <c:x val="0.12871181863136708"/>
          <c:y val="2.1056059030357E-2"/>
        </c:manualLayout>
      </c:layout>
    </c:title>
    <c:plotArea>
      <c:layout>
        <c:manualLayout>
          <c:layoutTarget val="inner"/>
          <c:xMode val="edge"/>
          <c:yMode val="edge"/>
          <c:x val="0.27180837592669332"/>
          <c:y val="0.190745316318219"/>
          <c:w val="0.58754231807980473"/>
          <c:h val="0.80925468368178133"/>
        </c:manualLayout>
      </c:layout>
      <c:barChart>
        <c:barDir val="bar"/>
        <c:grouping val="clustered"/>
        <c:ser>
          <c:idx val="0"/>
          <c:order val="0"/>
          <c:tx>
            <c:strRef>
              <c:f>Sheet1!$B$1</c:f>
              <c:strCache>
                <c:ptCount val="1"/>
                <c:pt idx="0">
                  <c:v>Series 1</c:v>
                </c:pt>
              </c:strCache>
            </c:strRef>
          </c:tx>
          <c:spPr>
            <a:solidFill>
              <a:schemeClr val="accent4"/>
            </a:solidFill>
          </c:spPr>
          <c:dLbls>
            <c:txPr>
              <a:bodyPr/>
              <a:lstStyle/>
              <a:p>
                <a:pPr>
                  <a:defRPr sz="1800"/>
                </a:pPr>
                <a:endParaRPr lang="en-US"/>
              </a:p>
            </c:txPr>
            <c:dLblPos val="outEnd"/>
            <c:showVal val="1"/>
          </c:dLbls>
          <c:cat>
            <c:strRef>
              <c:f>Sheet1!$A$2:$A$3</c:f>
              <c:strCache>
                <c:ptCount val="2"/>
                <c:pt idx="0">
                  <c:v>No</c:v>
                </c:pt>
                <c:pt idx="1">
                  <c:v>Yes</c:v>
                </c:pt>
              </c:strCache>
            </c:strRef>
          </c:cat>
          <c:val>
            <c:numRef>
              <c:f>Sheet1!$B$2:$B$3</c:f>
              <c:numCache>
                <c:formatCode>0%</c:formatCode>
                <c:ptCount val="2"/>
                <c:pt idx="0">
                  <c:v>0.83000000000000029</c:v>
                </c:pt>
                <c:pt idx="1">
                  <c:v>0.17</c:v>
                </c:pt>
              </c:numCache>
            </c:numRef>
          </c:val>
        </c:ser>
        <c:dLbls>
          <c:showVal val="1"/>
        </c:dLbls>
        <c:axId val="111906816"/>
        <c:axId val="111908352"/>
      </c:barChart>
      <c:catAx>
        <c:axId val="111906816"/>
        <c:scaling>
          <c:orientation val="minMax"/>
        </c:scaling>
        <c:axPos val="l"/>
        <c:tickLblPos val="nextTo"/>
        <c:spPr>
          <a:ln>
            <a:solidFill>
              <a:schemeClr val="tx2">
                <a:lumMod val="50000"/>
                <a:lumOff val="50000"/>
              </a:schemeClr>
            </a:solidFill>
          </a:ln>
        </c:spPr>
        <c:txPr>
          <a:bodyPr rot="0" vert="horz" anchor="ctr" anchorCtr="1"/>
          <a:lstStyle/>
          <a:p>
            <a:pPr algn="r">
              <a:defRPr sz="1400" kern="1200" baseline="0"/>
            </a:pPr>
            <a:endParaRPr lang="en-US"/>
          </a:p>
        </c:txPr>
        <c:crossAx val="111908352"/>
        <c:crosses val="autoZero"/>
        <c:auto val="1"/>
        <c:lblAlgn val="ctr"/>
        <c:lblOffset val="100"/>
      </c:catAx>
      <c:valAx>
        <c:axId val="111908352"/>
        <c:scaling>
          <c:orientation val="minMax"/>
          <c:max val="1"/>
        </c:scaling>
        <c:delete val="1"/>
        <c:axPos val="b"/>
        <c:numFmt formatCode="0%" sourceLinked="1"/>
        <c:tickLblPos val="none"/>
        <c:crossAx val="111906816"/>
        <c:crosses val="autoZero"/>
        <c:crossBetween val="between"/>
      </c:valAx>
    </c:plotArea>
    <c:plotVisOnly val="1"/>
    <c:dispBlanksAs val="gap"/>
  </c:chart>
  <c:txPr>
    <a:bodyPr/>
    <a:lstStyle/>
    <a:p>
      <a:pPr>
        <a:defRPr sz="1800"/>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style val="21"/>
  <c:chart>
    <c:title>
      <c:tx>
        <c:rich>
          <a:bodyPr/>
          <a:lstStyle/>
          <a:p>
            <a:pPr>
              <a:defRPr/>
            </a:pPr>
            <a:r>
              <a:rPr lang="en-US" dirty="0" smtClean="0"/>
              <a:t>Consumers</a:t>
            </a:r>
            <a:endParaRPr lang="en-US" dirty="0"/>
          </a:p>
        </c:rich>
      </c:tx>
      <c:layout>
        <c:manualLayout>
          <c:xMode val="edge"/>
          <c:yMode val="edge"/>
          <c:x val="0.34232697264193318"/>
          <c:y val="1.639344262295081E-2"/>
        </c:manualLayout>
      </c:layout>
    </c:title>
    <c:plotArea>
      <c:layout>
        <c:manualLayout>
          <c:layoutTarget val="inner"/>
          <c:xMode val="edge"/>
          <c:yMode val="edge"/>
          <c:x val="0.486738569443525"/>
          <c:y val="0.11470737210480296"/>
          <c:w val="0.51326143055647533"/>
          <c:h val="0.88529262789519703"/>
        </c:manualLayout>
      </c:layout>
      <c:barChart>
        <c:barDir val="bar"/>
        <c:grouping val="clustered"/>
        <c:ser>
          <c:idx val="0"/>
          <c:order val="0"/>
          <c:tx>
            <c:strRef>
              <c:f>Sheet1!$B$1</c:f>
              <c:strCache>
                <c:ptCount val="1"/>
                <c:pt idx="0">
                  <c:v>Series 1</c:v>
                </c:pt>
              </c:strCache>
            </c:strRef>
          </c:tx>
          <c:cat>
            <c:strRef>
              <c:f>Sheet1!$A$2:$A$9</c:f>
              <c:strCache>
                <c:ptCount val="8"/>
                <c:pt idx="0">
                  <c:v>Friends and family</c:v>
                </c:pt>
                <c:pt idx="1">
                  <c:v>News Magazines</c:v>
                </c:pt>
                <c:pt idx="2">
                  <c:v>Radio</c:v>
                </c:pt>
                <c:pt idx="3">
                  <c:v>Industry magazines</c:v>
                </c:pt>
                <c:pt idx="4">
                  <c:v>Newspapers</c:v>
                </c:pt>
                <c:pt idx="5">
                  <c:v>TV news programs</c:v>
                </c:pt>
                <c:pt idx="6">
                  <c:v>TV commercials or PSAs</c:v>
                </c:pt>
                <c:pt idx="7">
                  <c:v>Online</c:v>
                </c:pt>
              </c:strCache>
            </c:strRef>
          </c:cat>
          <c:val>
            <c:numRef>
              <c:f>Sheet1!$B$2:$B$9</c:f>
              <c:numCache>
                <c:formatCode>0%</c:formatCode>
                <c:ptCount val="8"/>
                <c:pt idx="0">
                  <c:v>1.4211886304909502E-2</c:v>
                </c:pt>
                <c:pt idx="1">
                  <c:v>3.3591731266149803E-2</c:v>
                </c:pt>
                <c:pt idx="2">
                  <c:v>3.4883720930232502E-2</c:v>
                </c:pt>
                <c:pt idx="3">
                  <c:v>6.0723514211886341E-2</c:v>
                </c:pt>
                <c:pt idx="4">
                  <c:v>7.7519379844961211E-2</c:v>
                </c:pt>
                <c:pt idx="5">
                  <c:v>0.19509043927648509</c:v>
                </c:pt>
                <c:pt idx="6">
                  <c:v>0.24418604651162709</c:v>
                </c:pt>
                <c:pt idx="7">
                  <c:v>0.33979328165374617</c:v>
                </c:pt>
              </c:numCache>
            </c:numRef>
          </c:val>
        </c:ser>
        <c:dLbls>
          <c:showVal val="1"/>
        </c:dLbls>
        <c:axId val="111998464"/>
        <c:axId val="112000000"/>
      </c:barChart>
      <c:catAx>
        <c:axId val="111998464"/>
        <c:scaling>
          <c:orientation val="minMax"/>
        </c:scaling>
        <c:axPos val="l"/>
        <c:tickLblPos val="nextTo"/>
        <c:spPr>
          <a:ln>
            <a:solidFill>
              <a:schemeClr val="tx2">
                <a:lumMod val="50000"/>
                <a:lumOff val="50000"/>
              </a:schemeClr>
            </a:solidFill>
          </a:ln>
        </c:spPr>
        <c:txPr>
          <a:bodyPr rot="0" vert="horz" anchor="ctr" anchorCtr="1"/>
          <a:lstStyle/>
          <a:p>
            <a:pPr algn="r">
              <a:defRPr sz="1400" kern="1200" baseline="0"/>
            </a:pPr>
            <a:endParaRPr lang="en-US"/>
          </a:p>
        </c:txPr>
        <c:crossAx val="112000000"/>
        <c:crosses val="autoZero"/>
        <c:auto val="1"/>
        <c:lblAlgn val="ctr"/>
        <c:lblOffset val="100"/>
      </c:catAx>
      <c:valAx>
        <c:axId val="112000000"/>
        <c:scaling>
          <c:orientation val="minMax"/>
          <c:max val="1"/>
        </c:scaling>
        <c:delete val="1"/>
        <c:axPos val="b"/>
        <c:numFmt formatCode="0%" sourceLinked="1"/>
        <c:tickLblPos val="none"/>
        <c:crossAx val="111998464"/>
        <c:crosses val="autoZero"/>
        <c:crossBetween val="between"/>
      </c:valAx>
    </c:plotArea>
    <c:plotVisOnly val="1"/>
    <c:dispBlanksAs val="gap"/>
  </c:chart>
  <c:txPr>
    <a:bodyPr/>
    <a:lstStyle/>
    <a:p>
      <a:pPr>
        <a:defRPr sz="18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style val="21"/>
  <c:chart>
    <c:title>
      <c:tx>
        <c:rich>
          <a:bodyPr/>
          <a:lstStyle/>
          <a:p>
            <a:pPr>
              <a:defRPr/>
            </a:pPr>
            <a:r>
              <a:rPr lang="en-US" dirty="0" smtClean="0"/>
              <a:t>Dealers</a:t>
            </a:r>
            <a:endParaRPr lang="en-US" dirty="0"/>
          </a:p>
        </c:rich>
      </c:tx>
      <c:layout>
        <c:manualLayout>
          <c:xMode val="edge"/>
          <c:yMode val="edge"/>
          <c:x val="0.34232697264193318"/>
          <c:y val="1.639344262295081E-2"/>
        </c:manualLayout>
      </c:layout>
    </c:title>
    <c:plotArea>
      <c:layout>
        <c:manualLayout>
          <c:layoutTarget val="inner"/>
          <c:xMode val="edge"/>
          <c:yMode val="edge"/>
          <c:x val="0.486738569443525"/>
          <c:y val="0.114707439587293"/>
          <c:w val="0.51326143055647533"/>
          <c:h val="0.88529262789519703"/>
        </c:manualLayout>
      </c:layout>
      <c:barChart>
        <c:barDir val="bar"/>
        <c:grouping val="clustered"/>
        <c:ser>
          <c:idx val="0"/>
          <c:order val="0"/>
          <c:tx>
            <c:strRef>
              <c:f>Sheet1!$B$1</c:f>
              <c:strCache>
                <c:ptCount val="1"/>
                <c:pt idx="0">
                  <c:v>Series 1</c:v>
                </c:pt>
              </c:strCache>
            </c:strRef>
          </c:tx>
          <c:spPr>
            <a:solidFill>
              <a:schemeClr val="accent4"/>
            </a:solidFill>
          </c:spPr>
          <c:cat>
            <c:strRef>
              <c:f>Sheet1!$A$2:$A$10</c:f>
              <c:strCache>
                <c:ptCount val="9"/>
                <c:pt idx="0">
                  <c:v>Radio</c:v>
                </c:pt>
                <c:pt idx="1">
                  <c:v>News Magazines</c:v>
                </c:pt>
                <c:pt idx="2">
                  <c:v>Friends and family</c:v>
                </c:pt>
                <c:pt idx="3">
                  <c:v>Newspapers</c:v>
                </c:pt>
                <c:pt idx="4">
                  <c:v>TV news programs</c:v>
                </c:pt>
                <c:pt idx="5">
                  <c:v>TV commercials or PSAs</c:v>
                </c:pt>
                <c:pt idx="6">
                  <c:v>Industry magazines</c:v>
                </c:pt>
                <c:pt idx="7">
                  <c:v>On-site education or training at the dealership</c:v>
                </c:pt>
                <c:pt idx="8">
                  <c:v>Online</c:v>
                </c:pt>
              </c:strCache>
            </c:strRef>
          </c:cat>
          <c:val>
            <c:numRef>
              <c:f>Sheet1!$B$2:$B$10</c:f>
              <c:numCache>
                <c:formatCode>0%</c:formatCode>
                <c:ptCount val="9"/>
                <c:pt idx="0">
                  <c:v>4.8543689320388415E-3</c:v>
                </c:pt>
                <c:pt idx="1">
                  <c:v>4.8543689320388415E-3</c:v>
                </c:pt>
                <c:pt idx="2">
                  <c:v>4.8543689320388415E-3</c:v>
                </c:pt>
                <c:pt idx="3">
                  <c:v>2.4271844660194126E-2</c:v>
                </c:pt>
                <c:pt idx="4">
                  <c:v>4.8543689320388314E-2</c:v>
                </c:pt>
                <c:pt idx="5">
                  <c:v>6.7961165048543631E-2</c:v>
                </c:pt>
                <c:pt idx="6">
                  <c:v>8.7378640776699074E-2</c:v>
                </c:pt>
                <c:pt idx="7">
                  <c:v>0.25242718446601886</c:v>
                </c:pt>
                <c:pt idx="8">
                  <c:v>0.50485436893203739</c:v>
                </c:pt>
              </c:numCache>
            </c:numRef>
          </c:val>
        </c:ser>
        <c:dLbls>
          <c:showVal val="1"/>
        </c:dLbls>
        <c:axId val="118971008"/>
        <c:axId val="118972800"/>
      </c:barChart>
      <c:catAx>
        <c:axId val="118971008"/>
        <c:scaling>
          <c:orientation val="minMax"/>
        </c:scaling>
        <c:axPos val="l"/>
        <c:tickLblPos val="nextTo"/>
        <c:spPr>
          <a:ln>
            <a:noFill/>
          </a:ln>
        </c:spPr>
        <c:txPr>
          <a:bodyPr rot="0" vert="horz" anchor="ctr" anchorCtr="1"/>
          <a:lstStyle/>
          <a:p>
            <a:pPr algn="r">
              <a:defRPr sz="1400" kern="1200" baseline="0"/>
            </a:pPr>
            <a:endParaRPr lang="en-US"/>
          </a:p>
        </c:txPr>
        <c:crossAx val="118972800"/>
        <c:crosses val="autoZero"/>
        <c:auto val="1"/>
        <c:lblAlgn val="ctr"/>
        <c:lblOffset val="100"/>
      </c:catAx>
      <c:valAx>
        <c:axId val="118972800"/>
        <c:scaling>
          <c:orientation val="minMax"/>
          <c:max val="1"/>
        </c:scaling>
        <c:delete val="1"/>
        <c:axPos val="b"/>
        <c:numFmt formatCode="0%" sourceLinked="1"/>
        <c:tickLblPos val="none"/>
        <c:crossAx val="118971008"/>
        <c:crosses val="autoZero"/>
        <c:crossBetween val="between"/>
      </c:valAx>
    </c:plotArea>
    <c:plotVisOnly val="1"/>
    <c:dispBlanksAs val="gap"/>
  </c:chart>
  <c:txPr>
    <a:bodyPr/>
    <a:lstStyle/>
    <a:p>
      <a:pPr>
        <a:defRPr sz="1800"/>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style val="21"/>
  <c:chart>
    <c:title>
      <c:tx>
        <c:rich>
          <a:bodyPr/>
          <a:lstStyle/>
          <a:p>
            <a:pPr>
              <a:defRPr/>
            </a:pPr>
            <a:r>
              <a:rPr lang="en-US" dirty="0" smtClean="0"/>
              <a:t>Consumers</a:t>
            </a:r>
            <a:endParaRPr lang="en-US" dirty="0"/>
          </a:p>
        </c:rich>
      </c:tx>
      <c:layout>
        <c:manualLayout>
          <c:xMode val="edge"/>
          <c:yMode val="edge"/>
          <c:x val="0.34232697264193318"/>
          <c:y val="1.639344262295081E-2"/>
        </c:manualLayout>
      </c:layout>
    </c:title>
    <c:plotArea>
      <c:layout>
        <c:manualLayout>
          <c:layoutTarget val="inner"/>
          <c:xMode val="edge"/>
          <c:yMode val="edge"/>
          <c:x val="0.486738569443525"/>
          <c:y val="0.11470737210480296"/>
          <c:w val="0.51326143055647533"/>
          <c:h val="0.88529262789519703"/>
        </c:manualLayout>
      </c:layout>
      <c:barChart>
        <c:barDir val="bar"/>
        <c:grouping val="clustered"/>
        <c:ser>
          <c:idx val="0"/>
          <c:order val="0"/>
          <c:tx>
            <c:strRef>
              <c:f>Sheet1!$B$1</c:f>
              <c:strCache>
                <c:ptCount val="1"/>
                <c:pt idx="0">
                  <c:v>Series 1</c:v>
                </c:pt>
              </c:strCache>
            </c:strRef>
          </c:tx>
          <c:cat>
            <c:strRef>
              <c:f>Sheet1!$A$2:$A$9</c:f>
              <c:strCache>
                <c:ptCount val="8"/>
                <c:pt idx="0">
                  <c:v>Friends and family</c:v>
                </c:pt>
                <c:pt idx="1">
                  <c:v>Industry magazines</c:v>
                </c:pt>
                <c:pt idx="2">
                  <c:v>News Magazines</c:v>
                </c:pt>
                <c:pt idx="3">
                  <c:v>Radio</c:v>
                </c:pt>
                <c:pt idx="4">
                  <c:v>TV commercials or PSAs</c:v>
                </c:pt>
                <c:pt idx="5">
                  <c:v>Newspapers</c:v>
                </c:pt>
                <c:pt idx="6">
                  <c:v>TV news programs</c:v>
                </c:pt>
                <c:pt idx="7">
                  <c:v>Online</c:v>
                </c:pt>
              </c:strCache>
            </c:strRef>
          </c:cat>
          <c:val>
            <c:numRef>
              <c:f>Sheet1!$B$2:$B$9</c:f>
              <c:numCache>
                <c:formatCode>0%</c:formatCode>
                <c:ptCount val="8"/>
                <c:pt idx="0">
                  <c:v>0.11111111111111102</c:v>
                </c:pt>
                <c:pt idx="1">
                  <c:v>0.20801033591731216</c:v>
                </c:pt>
                <c:pt idx="2">
                  <c:v>0.2364341085271312</c:v>
                </c:pt>
                <c:pt idx="3">
                  <c:v>0.24935400516795808</c:v>
                </c:pt>
                <c:pt idx="4">
                  <c:v>0.28036175710594324</c:v>
                </c:pt>
                <c:pt idx="5">
                  <c:v>0.307493540051679</c:v>
                </c:pt>
                <c:pt idx="6">
                  <c:v>0.31266149870801002</c:v>
                </c:pt>
                <c:pt idx="7">
                  <c:v>0.35271317829457316</c:v>
                </c:pt>
              </c:numCache>
            </c:numRef>
          </c:val>
        </c:ser>
        <c:dLbls>
          <c:showVal val="1"/>
        </c:dLbls>
        <c:axId val="120099200"/>
        <c:axId val="120100736"/>
      </c:barChart>
      <c:catAx>
        <c:axId val="120099200"/>
        <c:scaling>
          <c:orientation val="minMax"/>
        </c:scaling>
        <c:axPos val="l"/>
        <c:tickLblPos val="nextTo"/>
        <c:spPr>
          <a:ln>
            <a:solidFill>
              <a:schemeClr val="tx2">
                <a:lumMod val="50000"/>
                <a:lumOff val="50000"/>
              </a:schemeClr>
            </a:solidFill>
          </a:ln>
        </c:spPr>
        <c:txPr>
          <a:bodyPr rot="0" vert="horz" anchor="ctr" anchorCtr="1"/>
          <a:lstStyle/>
          <a:p>
            <a:pPr algn="r">
              <a:defRPr sz="1400" kern="1200" baseline="0"/>
            </a:pPr>
            <a:endParaRPr lang="en-US"/>
          </a:p>
        </c:txPr>
        <c:crossAx val="120100736"/>
        <c:crosses val="autoZero"/>
        <c:auto val="1"/>
        <c:lblAlgn val="ctr"/>
        <c:lblOffset val="100"/>
      </c:catAx>
      <c:valAx>
        <c:axId val="120100736"/>
        <c:scaling>
          <c:orientation val="minMax"/>
          <c:max val="1"/>
        </c:scaling>
        <c:delete val="1"/>
        <c:axPos val="b"/>
        <c:numFmt formatCode="0%" sourceLinked="1"/>
        <c:tickLblPos val="none"/>
        <c:crossAx val="120099200"/>
        <c:crosses val="autoZero"/>
        <c:crossBetween val="between"/>
      </c:valAx>
    </c:plotArea>
    <c:plotVisOnly val="1"/>
    <c:dispBlanksAs val="gap"/>
  </c:chart>
  <c:txPr>
    <a:bodyPr/>
    <a:lstStyle/>
    <a:p>
      <a:pPr>
        <a:defRPr sz="1800"/>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style val="21"/>
  <c:chart>
    <c:title>
      <c:tx>
        <c:rich>
          <a:bodyPr/>
          <a:lstStyle/>
          <a:p>
            <a:pPr>
              <a:defRPr/>
            </a:pPr>
            <a:r>
              <a:rPr lang="en-US" dirty="0" smtClean="0"/>
              <a:t>Dealers</a:t>
            </a:r>
            <a:endParaRPr lang="en-US" dirty="0"/>
          </a:p>
        </c:rich>
      </c:tx>
      <c:layout>
        <c:manualLayout>
          <c:xMode val="edge"/>
          <c:yMode val="edge"/>
          <c:x val="0.34232697264193318"/>
          <c:y val="1.639344262295081E-2"/>
        </c:manualLayout>
      </c:layout>
    </c:title>
    <c:plotArea>
      <c:layout>
        <c:manualLayout>
          <c:layoutTarget val="inner"/>
          <c:xMode val="edge"/>
          <c:yMode val="edge"/>
          <c:x val="0.486738569443525"/>
          <c:y val="0.114707439587293"/>
          <c:w val="0.51326143055647533"/>
          <c:h val="0.88529262789519703"/>
        </c:manualLayout>
      </c:layout>
      <c:barChart>
        <c:barDir val="bar"/>
        <c:grouping val="clustered"/>
        <c:ser>
          <c:idx val="0"/>
          <c:order val="0"/>
          <c:tx>
            <c:strRef>
              <c:f>Sheet1!$B$1</c:f>
              <c:strCache>
                <c:ptCount val="1"/>
                <c:pt idx="0">
                  <c:v>Series 1</c:v>
                </c:pt>
              </c:strCache>
            </c:strRef>
          </c:tx>
          <c:spPr>
            <a:solidFill>
              <a:schemeClr val="accent4"/>
            </a:solidFill>
          </c:spPr>
          <c:cat>
            <c:strRef>
              <c:f>Sheet1!$A$2:$A$10</c:f>
              <c:strCache>
                <c:ptCount val="9"/>
                <c:pt idx="0">
                  <c:v>Friends and family</c:v>
                </c:pt>
                <c:pt idx="1">
                  <c:v>Radio</c:v>
                </c:pt>
                <c:pt idx="2">
                  <c:v>News Magazines</c:v>
                </c:pt>
                <c:pt idx="3">
                  <c:v>Newspapers</c:v>
                </c:pt>
                <c:pt idx="4">
                  <c:v>TV news programs</c:v>
                </c:pt>
                <c:pt idx="5">
                  <c:v>On-site education or training at the dealership</c:v>
                </c:pt>
                <c:pt idx="6">
                  <c:v>TV commercials or PSAs</c:v>
                </c:pt>
                <c:pt idx="7">
                  <c:v>Online</c:v>
                </c:pt>
                <c:pt idx="8">
                  <c:v>Industry magazines</c:v>
                </c:pt>
              </c:strCache>
            </c:strRef>
          </c:cat>
          <c:val>
            <c:numRef>
              <c:f>Sheet1!$B$2:$B$10</c:f>
              <c:numCache>
                <c:formatCode>0%</c:formatCode>
                <c:ptCount val="9"/>
                <c:pt idx="0">
                  <c:v>2.4271844660194126E-2</c:v>
                </c:pt>
                <c:pt idx="1">
                  <c:v>9.7087378640776698E-2</c:v>
                </c:pt>
                <c:pt idx="2">
                  <c:v>0.14563106796116501</c:v>
                </c:pt>
                <c:pt idx="3">
                  <c:v>0.16019417475728101</c:v>
                </c:pt>
                <c:pt idx="4">
                  <c:v>0.22815533980582509</c:v>
                </c:pt>
                <c:pt idx="5">
                  <c:v>0.23300970873786409</c:v>
                </c:pt>
                <c:pt idx="6">
                  <c:v>0.24271844660194117</c:v>
                </c:pt>
                <c:pt idx="7">
                  <c:v>0.32038834951456341</c:v>
                </c:pt>
                <c:pt idx="8">
                  <c:v>0.39805825242718401</c:v>
                </c:pt>
              </c:numCache>
            </c:numRef>
          </c:val>
        </c:ser>
        <c:dLbls>
          <c:showVal val="1"/>
        </c:dLbls>
        <c:axId val="120141312"/>
        <c:axId val="120142848"/>
      </c:barChart>
      <c:catAx>
        <c:axId val="120141312"/>
        <c:scaling>
          <c:orientation val="minMax"/>
        </c:scaling>
        <c:axPos val="l"/>
        <c:tickLblPos val="nextTo"/>
        <c:spPr>
          <a:ln>
            <a:noFill/>
          </a:ln>
        </c:spPr>
        <c:txPr>
          <a:bodyPr rot="0" vert="horz" anchor="ctr" anchorCtr="1"/>
          <a:lstStyle/>
          <a:p>
            <a:pPr algn="r">
              <a:defRPr sz="1400" kern="1200" baseline="0"/>
            </a:pPr>
            <a:endParaRPr lang="en-US"/>
          </a:p>
        </c:txPr>
        <c:crossAx val="120142848"/>
        <c:crosses val="autoZero"/>
        <c:auto val="1"/>
        <c:lblAlgn val="ctr"/>
        <c:lblOffset val="100"/>
      </c:catAx>
      <c:valAx>
        <c:axId val="120142848"/>
        <c:scaling>
          <c:orientation val="minMax"/>
          <c:max val="1"/>
        </c:scaling>
        <c:delete val="1"/>
        <c:axPos val="b"/>
        <c:numFmt formatCode="0%" sourceLinked="1"/>
        <c:tickLblPos val="none"/>
        <c:crossAx val="120141312"/>
        <c:crosses val="autoZero"/>
        <c:crossBetween val="between"/>
      </c:valAx>
    </c:plotArea>
    <c:plotVisOnly val="1"/>
    <c:dispBlanksAs val="gap"/>
  </c:chart>
  <c:txPr>
    <a:bodyPr/>
    <a:lstStyle/>
    <a:p>
      <a:pPr>
        <a:defRPr sz="1800"/>
      </a:pPr>
      <a:endParaRPr lang="en-US"/>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style val="21"/>
  <c:chart>
    <c:title>
      <c:tx>
        <c:rich>
          <a:bodyPr/>
          <a:lstStyle/>
          <a:p>
            <a:pPr>
              <a:defRPr/>
            </a:pPr>
            <a:r>
              <a:rPr lang="en-US" dirty="0" smtClean="0"/>
              <a:t>Consumers</a:t>
            </a:r>
            <a:endParaRPr lang="en-US" dirty="0"/>
          </a:p>
        </c:rich>
      </c:tx>
      <c:layout>
        <c:manualLayout>
          <c:xMode val="edge"/>
          <c:yMode val="edge"/>
          <c:x val="0.63525630318937432"/>
          <c:y val="1.6393378459271503E-2"/>
        </c:manualLayout>
      </c:layout>
    </c:title>
    <c:plotArea>
      <c:layout>
        <c:manualLayout>
          <c:layoutTarget val="inner"/>
          <c:xMode val="edge"/>
          <c:yMode val="edge"/>
          <c:x val="0.60542551499244401"/>
          <c:y val="0.11470737210480296"/>
          <c:w val="0.39457448500755643"/>
          <c:h val="0.88529262789519703"/>
        </c:manualLayout>
      </c:layout>
      <c:barChart>
        <c:barDir val="bar"/>
        <c:grouping val="clustered"/>
        <c:ser>
          <c:idx val="0"/>
          <c:order val="0"/>
          <c:tx>
            <c:strRef>
              <c:f>Sheet1!$B$1</c:f>
              <c:strCache>
                <c:ptCount val="1"/>
                <c:pt idx="0">
                  <c:v>Series 1</c:v>
                </c:pt>
              </c:strCache>
            </c:strRef>
          </c:tx>
          <c:cat>
            <c:strRef>
              <c:f>Sheet1!$A$2:$A$5</c:f>
              <c:strCache>
                <c:ptCount val="4"/>
                <c:pt idx="0">
                  <c:v>Aspects of the new rating system that were changed</c:v>
                </c:pt>
                <c:pt idx="1">
                  <c:v>Aspects of the new rating that are completely new</c:v>
                </c:pt>
                <c:pt idx="2">
                  <c:v>How a 5-Star Safety Rating under the old system would be rated under the new system</c:v>
                </c:pt>
                <c:pt idx="3">
                  <c:v>The distinction between the star levels (i.e. the difference between a 4-Star and a 5-Star Safety Ratings)</c:v>
                </c:pt>
              </c:strCache>
            </c:strRef>
          </c:cat>
          <c:val>
            <c:numRef>
              <c:f>Sheet1!$B$2:$B$5</c:f>
              <c:numCache>
                <c:formatCode>0%</c:formatCode>
                <c:ptCount val="4"/>
                <c:pt idx="0">
                  <c:v>0.15891472868217016</c:v>
                </c:pt>
                <c:pt idx="1">
                  <c:v>0.18733850129198901</c:v>
                </c:pt>
                <c:pt idx="2">
                  <c:v>0.24547803617571012</c:v>
                </c:pt>
                <c:pt idx="3">
                  <c:v>0.40826873385012902</c:v>
                </c:pt>
              </c:numCache>
            </c:numRef>
          </c:val>
        </c:ser>
        <c:dLbls>
          <c:showVal val="1"/>
        </c:dLbls>
        <c:axId val="122096256"/>
        <c:axId val="122110336"/>
      </c:barChart>
      <c:catAx>
        <c:axId val="122096256"/>
        <c:scaling>
          <c:orientation val="minMax"/>
        </c:scaling>
        <c:axPos val="l"/>
        <c:tickLblPos val="nextTo"/>
        <c:spPr>
          <a:ln>
            <a:solidFill>
              <a:schemeClr val="tx2">
                <a:lumMod val="50000"/>
                <a:lumOff val="50000"/>
              </a:schemeClr>
            </a:solidFill>
          </a:ln>
        </c:spPr>
        <c:txPr>
          <a:bodyPr rot="0" vert="horz" anchor="ctr" anchorCtr="1"/>
          <a:lstStyle/>
          <a:p>
            <a:pPr algn="r">
              <a:defRPr sz="1400" kern="1200" baseline="0"/>
            </a:pPr>
            <a:endParaRPr lang="en-US"/>
          </a:p>
        </c:txPr>
        <c:crossAx val="122110336"/>
        <c:crosses val="autoZero"/>
        <c:auto val="1"/>
        <c:lblAlgn val="ctr"/>
        <c:lblOffset val="100"/>
      </c:catAx>
      <c:valAx>
        <c:axId val="122110336"/>
        <c:scaling>
          <c:orientation val="minMax"/>
          <c:max val="1"/>
        </c:scaling>
        <c:delete val="1"/>
        <c:axPos val="b"/>
        <c:numFmt formatCode="0%" sourceLinked="1"/>
        <c:tickLblPos val="none"/>
        <c:crossAx val="122096256"/>
        <c:crosses val="autoZero"/>
        <c:crossBetween val="between"/>
      </c:valAx>
    </c:plotArea>
    <c:plotVisOnly val="1"/>
    <c:dispBlanksAs val="gap"/>
  </c:chart>
  <c:txPr>
    <a:bodyPr/>
    <a:lstStyle/>
    <a:p>
      <a:pPr>
        <a:defRPr sz="1800"/>
      </a:pPr>
      <a:endParaRPr lang="en-US"/>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style val="21"/>
  <c:chart>
    <c:title>
      <c:tx>
        <c:rich>
          <a:bodyPr/>
          <a:lstStyle/>
          <a:p>
            <a:pPr>
              <a:defRPr/>
            </a:pPr>
            <a:r>
              <a:rPr lang="en-US" dirty="0" smtClean="0"/>
              <a:t>Dealers</a:t>
            </a:r>
            <a:endParaRPr lang="en-US" dirty="0"/>
          </a:p>
        </c:rich>
      </c:tx>
      <c:layout>
        <c:manualLayout>
          <c:xMode val="edge"/>
          <c:yMode val="edge"/>
          <c:x val="0.63525630318937432"/>
          <c:y val="1.6393378459271503E-2"/>
        </c:manualLayout>
      </c:layout>
    </c:title>
    <c:plotArea>
      <c:layout>
        <c:manualLayout>
          <c:layoutTarget val="inner"/>
          <c:xMode val="edge"/>
          <c:yMode val="edge"/>
          <c:x val="0.60542551499244401"/>
          <c:y val="0.11470737210480296"/>
          <c:w val="0.39457448500755643"/>
          <c:h val="0.88529262789519703"/>
        </c:manualLayout>
      </c:layout>
      <c:barChart>
        <c:barDir val="bar"/>
        <c:grouping val="clustered"/>
        <c:ser>
          <c:idx val="0"/>
          <c:order val="0"/>
          <c:tx>
            <c:strRef>
              <c:f>Sheet1!$B$1</c:f>
              <c:strCache>
                <c:ptCount val="1"/>
                <c:pt idx="0">
                  <c:v>Series 1</c:v>
                </c:pt>
              </c:strCache>
            </c:strRef>
          </c:tx>
          <c:spPr>
            <a:solidFill>
              <a:schemeClr val="accent4">
                <a:lumMod val="75000"/>
              </a:schemeClr>
            </a:solidFill>
          </c:spPr>
          <c:cat>
            <c:strRef>
              <c:f>Sheet1!$A$2:$A$5</c:f>
              <c:strCache>
                <c:ptCount val="4"/>
                <c:pt idx="0">
                  <c:v>Aspects of the new rating system that were changed</c:v>
                </c:pt>
                <c:pt idx="1">
                  <c:v>Aspects of the new rating that are completely new</c:v>
                </c:pt>
                <c:pt idx="2">
                  <c:v>How a 5-Star Safety Rating under the old system would be rated under the new system</c:v>
                </c:pt>
                <c:pt idx="3">
                  <c:v>The distinction between the star levels (i.e. the difference between a 4-Star and a 5-Star Safety Ratings)</c:v>
                </c:pt>
              </c:strCache>
            </c:strRef>
          </c:cat>
          <c:val>
            <c:numRef>
              <c:f>Sheet1!$B$2:$B$5</c:f>
              <c:numCache>
                <c:formatCode>0%</c:formatCode>
                <c:ptCount val="4"/>
                <c:pt idx="0">
                  <c:v>0.13106796116504801</c:v>
                </c:pt>
                <c:pt idx="1">
                  <c:v>0.22330097087378592</c:v>
                </c:pt>
                <c:pt idx="2">
                  <c:v>0.28155339805825202</c:v>
                </c:pt>
                <c:pt idx="3">
                  <c:v>0.36407766990291246</c:v>
                </c:pt>
              </c:numCache>
            </c:numRef>
          </c:val>
        </c:ser>
        <c:dLbls>
          <c:showVal val="1"/>
        </c:dLbls>
        <c:axId val="122159104"/>
        <c:axId val="122160640"/>
      </c:barChart>
      <c:catAx>
        <c:axId val="122159104"/>
        <c:scaling>
          <c:orientation val="minMax"/>
        </c:scaling>
        <c:axPos val="l"/>
        <c:tickLblPos val="nextTo"/>
        <c:spPr>
          <a:ln>
            <a:solidFill>
              <a:schemeClr val="tx2">
                <a:lumMod val="50000"/>
                <a:lumOff val="50000"/>
              </a:schemeClr>
            </a:solidFill>
          </a:ln>
        </c:spPr>
        <c:txPr>
          <a:bodyPr rot="0" vert="horz" anchor="ctr" anchorCtr="1"/>
          <a:lstStyle/>
          <a:p>
            <a:pPr algn="r">
              <a:defRPr sz="1400" kern="1200" baseline="0"/>
            </a:pPr>
            <a:endParaRPr lang="en-US"/>
          </a:p>
        </c:txPr>
        <c:crossAx val="122160640"/>
        <c:crosses val="autoZero"/>
        <c:auto val="1"/>
        <c:lblAlgn val="ctr"/>
        <c:lblOffset val="100"/>
      </c:catAx>
      <c:valAx>
        <c:axId val="122160640"/>
        <c:scaling>
          <c:orientation val="minMax"/>
          <c:max val="1"/>
        </c:scaling>
        <c:delete val="1"/>
        <c:axPos val="b"/>
        <c:numFmt formatCode="0%" sourceLinked="1"/>
        <c:tickLblPos val="none"/>
        <c:crossAx val="122159104"/>
        <c:crosses val="autoZero"/>
        <c:crossBetween val="between"/>
      </c:valAx>
    </c:plotArea>
    <c:plotVisOnly val="1"/>
    <c:dispBlanksAs val="gap"/>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style val="21"/>
  <c:chart>
    <c:title>
      <c:tx>
        <c:rich>
          <a:bodyPr/>
          <a:lstStyle/>
          <a:p>
            <a:pPr>
              <a:defRPr/>
            </a:pPr>
            <a:r>
              <a:rPr lang="en-US" dirty="0"/>
              <a:t>Car Attribute Influence</a:t>
            </a:r>
          </a:p>
        </c:rich>
      </c:tx>
      <c:layout>
        <c:manualLayout>
          <c:xMode val="edge"/>
          <c:yMode val="edge"/>
          <c:x val="0.21067436423388289"/>
          <c:y val="2.025522671735001E-3"/>
        </c:manualLayout>
      </c:layout>
    </c:title>
    <c:plotArea>
      <c:layout>
        <c:manualLayout>
          <c:layoutTarget val="inner"/>
          <c:xMode val="edge"/>
          <c:yMode val="edge"/>
          <c:x val="0.486738569443525"/>
          <c:y val="0.114707439587293"/>
          <c:w val="0.51326143055647533"/>
          <c:h val="0.88529262789519703"/>
        </c:manualLayout>
      </c:layout>
      <c:barChart>
        <c:barDir val="bar"/>
        <c:grouping val="clustered"/>
        <c:ser>
          <c:idx val="0"/>
          <c:order val="0"/>
          <c:tx>
            <c:strRef>
              <c:f>Sheet1!$B$1</c:f>
              <c:strCache>
                <c:ptCount val="1"/>
                <c:pt idx="0">
                  <c:v>Series 1</c:v>
                </c:pt>
              </c:strCache>
            </c:strRef>
          </c:tx>
          <c:spPr>
            <a:solidFill>
              <a:schemeClr val="accent4"/>
            </a:solidFill>
          </c:spPr>
          <c:cat>
            <c:strRef>
              <c:f>Sheet1!$A$2:$A$10</c:f>
              <c:strCache>
                <c:ptCount val="9"/>
                <c:pt idx="0">
                  <c:v>Insurance rates</c:v>
                </c:pt>
                <c:pt idx="1">
                  <c:v>Recommendation from a dealer / industry expert</c:v>
                </c:pt>
                <c:pt idx="2">
                  <c:v>Recommendation from friends or family</c:v>
                </c:pt>
                <c:pt idx="3">
                  <c:v>Safety ratings</c:v>
                </c:pt>
                <c:pt idx="4">
                  <c:v>Style/color</c:v>
                </c:pt>
                <c:pt idx="5">
                  <c:v>Durability</c:v>
                </c:pt>
                <c:pt idx="6">
                  <c:v>Fuel efficiency</c:v>
                </c:pt>
                <c:pt idx="7">
                  <c:v>Brand name</c:v>
                </c:pt>
                <c:pt idx="8">
                  <c:v>Price</c:v>
                </c:pt>
              </c:strCache>
            </c:strRef>
          </c:cat>
          <c:val>
            <c:numRef>
              <c:f>Sheet1!$B$2:$B$10</c:f>
              <c:numCache>
                <c:formatCode>0%</c:formatCode>
                <c:ptCount val="9"/>
                <c:pt idx="0">
                  <c:v>2.0000000000000011E-2</c:v>
                </c:pt>
                <c:pt idx="1">
                  <c:v>0.11</c:v>
                </c:pt>
                <c:pt idx="2">
                  <c:v>0.2</c:v>
                </c:pt>
                <c:pt idx="3">
                  <c:v>0.26</c:v>
                </c:pt>
                <c:pt idx="4">
                  <c:v>0.42000000000000015</c:v>
                </c:pt>
                <c:pt idx="5">
                  <c:v>0.43000000000000016</c:v>
                </c:pt>
                <c:pt idx="6">
                  <c:v>0.46</c:v>
                </c:pt>
                <c:pt idx="7">
                  <c:v>0.56000000000000005</c:v>
                </c:pt>
                <c:pt idx="8">
                  <c:v>0.8</c:v>
                </c:pt>
              </c:numCache>
            </c:numRef>
          </c:val>
        </c:ser>
        <c:dLbls>
          <c:showVal val="1"/>
        </c:dLbls>
        <c:axId val="95130368"/>
        <c:axId val="95131904"/>
      </c:barChart>
      <c:catAx>
        <c:axId val="95130368"/>
        <c:scaling>
          <c:orientation val="minMax"/>
        </c:scaling>
        <c:axPos val="l"/>
        <c:tickLblPos val="nextTo"/>
        <c:spPr>
          <a:ln>
            <a:noFill/>
          </a:ln>
        </c:spPr>
        <c:txPr>
          <a:bodyPr rot="0" vert="horz" anchor="ctr" anchorCtr="1"/>
          <a:lstStyle/>
          <a:p>
            <a:pPr algn="r">
              <a:defRPr sz="1400" kern="1200" baseline="0"/>
            </a:pPr>
            <a:endParaRPr lang="en-US"/>
          </a:p>
        </c:txPr>
        <c:crossAx val="95131904"/>
        <c:crosses val="autoZero"/>
        <c:auto val="1"/>
        <c:lblAlgn val="ctr"/>
        <c:lblOffset val="100"/>
      </c:catAx>
      <c:valAx>
        <c:axId val="95131904"/>
        <c:scaling>
          <c:orientation val="minMax"/>
        </c:scaling>
        <c:delete val="1"/>
        <c:axPos val="b"/>
        <c:numFmt formatCode="0%" sourceLinked="1"/>
        <c:tickLblPos val="none"/>
        <c:crossAx val="95130368"/>
        <c:crosses val="autoZero"/>
        <c:crossBetween val="between"/>
      </c:valAx>
    </c:plotArea>
    <c:plotVisOnly val="1"/>
    <c:dispBlanksAs val="gap"/>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21"/>
  <c:chart>
    <c:autoTitleDeleted val="1"/>
    <c:plotArea>
      <c:layout>
        <c:manualLayout>
          <c:layoutTarget val="inner"/>
          <c:xMode val="edge"/>
          <c:yMode val="edge"/>
          <c:x val="0.54063142721913948"/>
          <c:y val="0.114707439587293"/>
          <c:w val="0.44357471709478924"/>
          <c:h val="0.88529262789519703"/>
        </c:manualLayout>
      </c:layout>
      <c:barChart>
        <c:barDir val="bar"/>
        <c:grouping val="clustered"/>
        <c:ser>
          <c:idx val="0"/>
          <c:order val="0"/>
          <c:tx>
            <c:strRef>
              <c:f>Sheet1!$B$1</c:f>
              <c:strCache>
                <c:ptCount val="1"/>
                <c:pt idx="0">
                  <c:v>Series 1</c:v>
                </c:pt>
              </c:strCache>
            </c:strRef>
          </c:tx>
          <c:spPr>
            <a:solidFill>
              <a:schemeClr val="accent4"/>
            </a:solidFill>
          </c:spPr>
          <c:dLbls>
            <c:txPr>
              <a:bodyPr/>
              <a:lstStyle/>
              <a:p>
                <a:pPr>
                  <a:defRPr sz="1600"/>
                </a:pPr>
                <a:endParaRPr lang="en-US"/>
              </a:p>
            </c:txPr>
            <c:dLblPos val="outEnd"/>
            <c:showVal val="1"/>
          </c:dLbls>
          <c:cat>
            <c:strRef>
              <c:f>Sheet1!$A$2:$A$10</c:f>
              <c:strCache>
                <c:ptCount val="9"/>
                <c:pt idx="0">
                  <c:v>Insurance rates</c:v>
                </c:pt>
                <c:pt idx="1">
                  <c:v>Recommendation from a dealer / industry expert</c:v>
                </c:pt>
                <c:pt idx="2">
                  <c:v>Recommendation from friends or family</c:v>
                </c:pt>
                <c:pt idx="3">
                  <c:v>Safety ratings</c:v>
                </c:pt>
                <c:pt idx="4">
                  <c:v>Style/color</c:v>
                </c:pt>
                <c:pt idx="5">
                  <c:v>Durability</c:v>
                </c:pt>
                <c:pt idx="6">
                  <c:v>Fuel efficiency</c:v>
                </c:pt>
                <c:pt idx="7">
                  <c:v>Brand name</c:v>
                </c:pt>
                <c:pt idx="8">
                  <c:v>Price</c:v>
                </c:pt>
              </c:strCache>
            </c:strRef>
          </c:cat>
          <c:val>
            <c:numRef>
              <c:f>Sheet1!$B$2:$B$10</c:f>
              <c:numCache>
                <c:formatCode>0%</c:formatCode>
                <c:ptCount val="9"/>
                <c:pt idx="0">
                  <c:v>2.0000000000000011E-2</c:v>
                </c:pt>
                <c:pt idx="1">
                  <c:v>0.11</c:v>
                </c:pt>
                <c:pt idx="2">
                  <c:v>0.2</c:v>
                </c:pt>
                <c:pt idx="3">
                  <c:v>0.26</c:v>
                </c:pt>
                <c:pt idx="4">
                  <c:v>0.42000000000000015</c:v>
                </c:pt>
                <c:pt idx="5">
                  <c:v>0.43000000000000016</c:v>
                </c:pt>
                <c:pt idx="6">
                  <c:v>0.46</c:v>
                </c:pt>
                <c:pt idx="7">
                  <c:v>0.56000000000000005</c:v>
                </c:pt>
                <c:pt idx="8">
                  <c:v>0.8</c:v>
                </c:pt>
              </c:numCache>
            </c:numRef>
          </c:val>
        </c:ser>
        <c:dLbls>
          <c:showVal val="1"/>
        </c:dLbls>
        <c:axId val="95341568"/>
        <c:axId val="95351552"/>
      </c:barChart>
      <c:catAx>
        <c:axId val="95341568"/>
        <c:scaling>
          <c:orientation val="minMax"/>
        </c:scaling>
        <c:axPos val="l"/>
        <c:tickLblPos val="nextTo"/>
        <c:spPr>
          <a:ln>
            <a:noFill/>
          </a:ln>
        </c:spPr>
        <c:txPr>
          <a:bodyPr rot="0" vert="horz" anchor="ctr" anchorCtr="1"/>
          <a:lstStyle/>
          <a:p>
            <a:pPr algn="r">
              <a:defRPr sz="1300" kern="1200" baseline="0"/>
            </a:pPr>
            <a:endParaRPr lang="en-US"/>
          </a:p>
        </c:txPr>
        <c:crossAx val="95351552"/>
        <c:crosses val="autoZero"/>
        <c:auto val="1"/>
        <c:lblAlgn val="ctr"/>
        <c:lblOffset val="100"/>
      </c:catAx>
      <c:valAx>
        <c:axId val="95351552"/>
        <c:scaling>
          <c:orientation val="minMax"/>
        </c:scaling>
        <c:delete val="1"/>
        <c:axPos val="b"/>
        <c:numFmt formatCode="0%" sourceLinked="1"/>
        <c:tickLblPos val="none"/>
        <c:crossAx val="95341568"/>
        <c:crosses val="autoZero"/>
        <c:crossBetween val="between"/>
      </c:valAx>
    </c:plotArea>
    <c:plotVisOnly val="1"/>
    <c:dispBlanksAs val="gap"/>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21"/>
  <c:chart>
    <c:autoTitleDeleted val="1"/>
    <c:plotArea>
      <c:layout>
        <c:manualLayout>
          <c:layoutTarget val="inner"/>
          <c:xMode val="edge"/>
          <c:yMode val="edge"/>
          <c:x val="0.5712174259467564"/>
          <c:y val="0"/>
          <c:w val="0.32652230971128632"/>
          <c:h val="0.92209243020758835"/>
        </c:manualLayout>
      </c:layout>
      <c:barChart>
        <c:barDir val="bar"/>
        <c:grouping val="clustered"/>
        <c:ser>
          <c:idx val="0"/>
          <c:order val="0"/>
          <c:tx>
            <c:strRef>
              <c:f>Sheet1!$B$1</c:f>
              <c:strCache>
                <c:ptCount val="1"/>
                <c:pt idx="0">
                  <c:v>Top 2</c:v>
                </c:pt>
              </c:strCache>
            </c:strRef>
          </c:tx>
          <c:dLbls>
            <c:dLbl>
              <c:idx val="0"/>
              <c:showVal val="1"/>
            </c:dLbl>
            <c:dLbl>
              <c:idx val="1"/>
              <c:showVal val="1"/>
            </c:dLbl>
            <c:dLbl>
              <c:idx val="2"/>
              <c:showVal val="1"/>
            </c:dLbl>
            <c:dLbl>
              <c:idx val="3"/>
              <c:showVal val="1"/>
            </c:dLbl>
            <c:dLbl>
              <c:idx val="4"/>
              <c:showVal val="1"/>
            </c:dLbl>
            <c:dLbl>
              <c:idx val="5"/>
              <c:showVal val="1"/>
            </c:dLbl>
            <c:dLbl>
              <c:idx val="6"/>
              <c:showVal val="1"/>
            </c:dLbl>
            <c:dLbl>
              <c:idx val="7"/>
              <c:showVal val="1"/>
            </c:dLbl>
            <c:dLbl>
              <c:idx val="8"/>
              <c:showVal val="1"/>
            </c:dLbl>
            <c:delete val="1"/>
          </c:dLbls>
          <c:cat>
            <c:strRef>
              <c:f>Sheet1!$A$2:$A$10</c:f>
              <c:strCache>
                <c:ptCount val="9"/>
                <c:pt idx="0">
                  <c:v>Recommendation from a dealer / industry expert</c:v>
                </c:pt>
                <c:pt idx="1">
                  <c:v>Recommendation from friends or family</c:v>
                </c:pt>
                <c:pt idx="2">
                  <c:v>Insurance rates</c:v>
                </c:pt>
                <c:pt idx="3">
                  <c:v>Style/color</c:v>
                </c:pt>
                <c:pt idx="4">
                  <c:v>Brand name</c:v>
                </c:pt>
                <c:pt idx="5">
                  <c:v>Fuel efficiency</c:v>
                </c:pt>
                <c:pt idx="6">
                  <c:v>Safety ratings</c:v>
                </c:pt>
                <c:pt idx="7">
                  <c:v>Price</c:v>
                </c:pt>
                <c:pt idx="8">
                  <c:v>Durability</c:v>
                </c:pt>
              </c:strCache>
            </c:strRef>
          </c:cat>
          <c:val>
            <c:numRef>
              <c:f>Sheet1!$B$2:$B$10</c:f>
              <c:numCache>
                <c:formatCode>0%</c:formatCode>
                <c:ptCount val="9"/>
                <c:pt idx="0">
                  <c:v>8.0000000000000043E-2</c:v>
                </c:pt>
                <c:pt idx="1">
                  <c:v>0.14000000000000001</c:v>
                </c:pt>
                <c:pt idx="2">
                  <c:v>0.27</c:v>
                </c:pt>
                <c:pt idx="3">
                  <c:v>0.34</c:v>
                </c:pt>
                <c:pt idx="4">
                  <c:v>0.38000000000000017</c:v>
                </c:pt>
                <c:pt idx="5">
                  <c:v>0.46</c:v>
                </c:pt>
                <c:pt idx="6">
                  <c:v>0.56000000000000005</c:v>
                </c:pt>
                <c:pt idx="7">
                  <c:v>0.63000000000000034</c:v>
                </c:pt>
                <c:pt idx="8">
                  <c:v>0.68</c:v>
                </c:pt>
              </c:numCache>
            </c:numRef>
          </c:val>
        </c:ser>
        <c:axId val="109199360"/>
        <c:axId val="109200896"/>
      </c:barChart>
      <c:catAx>
        <c:axId val="109199360"/>
        <c:scaling>
          <c:orientation val="minMax"/>
        </c:scaling>
        <c:axPos val="l"/>
        <c:tickLblPos val="nextTo"/>
        <c:spPr>
          <a:ln>
            <a:noFill/>
          </a:ln>
        </c:spPr>
        <c:txPr>
          <a:bodyPr/>
          <a:lstStyle/>
          <a:p>
            <a:pPr>
              <a:defRPr sz="1300"/>
            </a:pPr>
            <a:endParaRPr lang="en-US"/>
          </a:p>
        </c:txPr>
        <c:crossAx val="109200896"/>
        <c:crosses val="autoZero"/>
        <c:auto val="1"/>
        <c:lblAlgn val="ctr"/>
        <c:lblOffset val="100"/>
      </c:catAx>
      <c:valAx>
        <c:axId val="109200896"/>
        <c:scaling>
          <c:orientation val="minMax"/>
        </c:scaling>
        <c:delete val="1"/>
        <c:axPos val="b"/>
        <c:numFmt formatCode="0%" sourceLinked="1"/>
        <c:tickLblPos val="none"/>
        <c:crossAx val="109199360"/>
        <c:crosses val="autoZero"/>
        <c:crossBetween val="between"/>
      </c:valAx>
    </c:plotArea>
    <c:plotVisOnly val="1"/>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18"/>
  <c:chart>
    <c:plotArea>
      <c:layout/>
      <c:barChart>
        <c:barDir val="bar"/>
        <c:grouping val="percentStacked"/>
        <c:ser>
          <c:idx val="0"/>
          <c:order val="0"/>
          <c:tx>
            <c:strRef>
              <c:f>Sheet1!$B$1</c:f>
              <c:strCache>
                <c:ptCount val="1"/>
                <c:pt idx="0">
                  <c:v>Extremely/Very Familiar</c:v>
                </c:pt>
              </c:strCache>
            </c:strRef>
          </c:tx>
          <c:dLbls>
            <c:dLbl>
              <c:idx val="0"/>
              <c:showVal val="1"/>
            </c:dLbl>
            <c:dLbl>
              <c:idx val="1"/>
              <c:showVal val="1"/>
            </c:dLbl>
            <c:delete val="1"/>
          </c:dLbls>
          <c:cat>
            <c:strRef>
              <c:f>Sheet1!$A$2:$A$3</c:f>
              <c:strCache>
                <c:ptCount val="2"/>
                <c:pt idx="0">
                  <c:v>Consumers</c:v>
                </c:pt>
                <c:pt idx="1">
                  <c:v>Dealers</c:v>
                </c:pt>
              </c:strCache>
            </c:strRef>
          </c:cat>
          <c:val>
            <c:numRef>
              <c:f>Sheet1!$B$2:$B$3</c:f>
              <c:numCache>
                <c:formatCode>0%</c:formatCode>
                <c:ptCount val="2"/>
                <c:pt idx="0">
                  <c:v>0.46</c:v>
                </c:pt>
                <c:pt idx="1">
                  <c:v>0.82000000000000028</c:v>
                </c:pt>
              </c:numCache>
            </c:numRef>
          </c:val>
        </c:ser>
        <c:ser>
          <c:idx val="1"/>
          <c:order val="1"/>
          <c:tx>
            <c:strRef>
              <c:f>Sheet1!$C$1</c:f>
              <c:strCache>
                <c:ptCount val="1"/>
                <c:pt idx="0">
                  <c:v>Somewhat Familiar</c:v>
                </c:pt>
              </c:strCache>
            </c:strRef>
          </c:tx>
          <c:spPr>
            <a:gradFill flip="none" rotWithShape="1">
              <a:gsLst>
                <a:gs pos="0">
                  <a:srgbClr val="FFFF00"/>
                </a:gs>
                <a:gs pos="100000">
                  <a:schemeClr val="accent4">
                    <a:lumMod val="20000"/>
                    <a:lumOff val="80000"/>
                  </a:schemeClr>
                </a:gs>
              </a:gsLst>
              <a:lin ang="16200000" scaled="0"/>
              <a:tileRect/>
            </a:gradFill>
          </c:spPr>
          <c:dLbls>
            <c:dLbl>
              <c:idx val="0"/>
              <c:showVal val="1"/>
            </c:dLbl>
            <c:dLbl>
              <c:idx val="1"/>
              <c:showVal val="1"/>
            </c:dLbl>
            <c:delete val="1"/>
          </c:dLbls>
          <c:cat>
            <c:strRef>
              <c:f>Sheet1!$A$2:$A$3</c:f>
              <c:strCache>
                <c:ptCount val="2"/>
                <c:pt idx="0">
                  <c:v>Consumers</c:v>
                </c:pt>
                <c:pt idx="1">
                  <c:v>Dealers</c:v>
                </c:pt>
              </c:strCache>
            </c:strRef>
          </c:cat>
          <c:val>
            <c:numRef>
              <c:f>Sheet1!$C$2:$C$3</c:f>
              <c:numCache>
                <c:formatCode>0%</c:formatCode>
                <c:ptCount val="2"/>
                <c:pt idx="0">
                  <c:v>0.37000000000000016</c:v>
                </c:pt>
                <c:pt idx="1">
                  <c:v>0.16</c:v>
                </c:pt>
              </c:numCache>
            </c:numRef>
          </c:val>
        </c:ser>
        <c:ser>
          <c:idx val="2"/>
          <c:order val="2"/>
          <c:tx>
            <c:strRef>
              <c:f>Sheet1!$D$1</c:f>
              <c:strCache>
                <c:ptCount val="1"/>
                <c:pt idx="0">
                  <c:v>Just/Never Heard of It</c:v>
                </c:pt>
              </c:strCache>
            </c:strRef>
          </c:tx>
          <c:spPr>
            <a:gradFill flip="none" rotWithShape="1">
              <a:gsLst>
                <a:gs pos="0">
                  <a:srgbClr val="FF0000"/>
                </a:gs>
                <a:gs pos="100000">
                  <a:schemeClr val="accent5">
                    <a:lumMod val="60000"/>
                    <a:lumOff val="40000"/>
                  </a:schemeClr>
                </a:gs>
              </a:gsLst>
              <a:lin ang="16200000" scaled="0"/>
              <a:tileRect/>
            </a:gradFill>
          </c:spPr>
          <c:dLbls>
            <c:dLbl>
              <c:idx val="0"/>
              <c:showVal val="1"/>
            </c:dLbl>
            <c:dLbl>
              <c:idx val="1"/>
              <c:showVal val="1"/>
            </c:dLbl>
            <c:delete val="1"/>
          </c:dLbls>
          <c:cat>
            <c:strRef>
              <c:f>Sheet1!$A$2:$A$3</c:f>
              <c:strCache>
                <c:ptCount val="2"/>
                <c:pt idx="0">
                  <c:v>Consumers</c:v>
                </c:pt>
                <c:pt idx="1">
                  <c:v>Dealers</c:v>
                </c:pt>
              </c:strCache>
            </c:strRef>
          </c:cat>
          <c:val>
            <c:numRef>
              <c:f>Sheet1!$D$2:$D$3</c:f>
              <c:numCache>
                <c:formatCode>0%</c:formatCode>
                <c:ptCount val="2"/>
                <c:pt idx="0">
                  <c:v>0.17</c:v>
                </c:pt>
                <c:pt idx="1">
                  <c:v>3.0000000000000002E-2</c:v>
                </c:pt>
              </c:numCache>
            </c:numRef>
          </c:val>
        </c:ser>
        <c:overlap val="100"/>
        <c:axId val="109317504"/>
        <c:axId val="109319296"/>
      </c:barChart>
      <c:catAx>
        <c:axId val="109317504"/>
        <c:scaling>
          <c:orientation val="minMax"/>
        </c:scaling>
        <c:axPos val="l"/>
        <c:tickLblPos val="nextTo"/>
        <c:crossAx val="109319296"/>
        <c:crosses val="autoZero"/>
        <c:auto val="1"/>
        <c:lblAlgn val="ctr"/>
        <c:lblOffset val="100"/>
      </c:catAx>
      <c:valAx>
        <c:axId val="109319296"/>
        <c:scaling>
          <c:orientation val="minMax"/>
        </c:scaling>
        <c:delete val="1"/>
        <c:axPos val="b"/>
        <c:numFmt formatCode="0%" sourceLinked="1"/>
        <c:tickLblPos val="none"/>
        <c:crossAx val="109317504"/>
        <c:crosses val="autoZero"/>
        <c:crossBetween val="between"/>
      </c:valAx>
    </c:plotArea>
    <c:legend>
      <c:legendPos val="b"/>
      <c:txPr>
        <a:bodyPr/>
        <a:lstStyle/>
        <a:p>
          <a:pPr>
            <a:defRPr sz="1400"/>
          </a:pPr>
          <a:endParaRPr lang="en-US"/>
        </a:p>
      </c:txPr>
    </c:legend>
    <c:plotVisOnly val="1"/>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21"/>
  <c:chart>
    <c:title>
      <c:tx>
        <c:rich>
          <a:bodyPr/>
          <a:lstStyle/>
          <a:p>
            <a:pPr>
              <a:defRPr sz="1800"/>
            </a:pPr>
            <a:r>
              <a:rPr lang="en-US" sz="1800" dirty="0" smtClean="0"/>
              <a:t>Dealer Lost Sale Due to Ratings</a:t>
            </a:r>
            <a:endParaRPr lang="en-US" sz="1800" dirty="0"/>
          </a:p>
        </c:rich>
      </c:tx>
      <c:layout>
        <c:manualLayout>
          <c:xMode val="edge"/>
          <c:yMode val="edge"/>
          <c:x val="0.12871181863136708"/>
          <c:y val="2.1056059030357E-2"/>
        </c:manualLayout>
      </c:layout>
    </c:title>
    <c:plotArea>
      <c:layout>
        <c:manualLayout>
          <c:layoutTarget val="inner"/>
          <c:xMode val="edge"/>
          <c:yMode val="edge"/>
          <c:x val="0.38291943141938717"/>
          <c:y val="0.15051552518199413"/>
          <c:w val="0.616527765489988"/>
          <c:h val="0.84948447481800604"/>
        </c:manualLayout>
      </c:layout>
      <c:barChart>
        <c:barDir val="bar"/>
        <c:grouping val="clustered"/>
        <c:ser>
          <c:idx val="0"/>
          <c:order val="0"/>
          <c:tx>
            <c:strRef>
              <c:f>Sheet1!$B$1</c:f>
              <c:strCache>
                <c:ptCount val="1"/>
                <c:pt idx="0">
                  <c:v>Series 1</c:v>
                </c:pt>
              </c:strCache>
            </c:strRef>
          </c:tx>
          <c:spPr>
            <a:solidFill>
              <a:schemeClr val="accent4"/>
            </a:solidFill>
          </c:spPr>
          <c:dLbls>
            <c:dLbl>
              <c:idx val="5"/>
              <c:delete val="1"/>
            </c:dLbl>
            <c:txPr>
              <a:bodyPr/>
              <a:lstStyle/>
              <a:p>
                <a:pPr>
                  <a:defRPr sz="1800"/>
                </a:pPr>
                <a:endParaRPr lang="en-US"/>
              </a:p>
            </c:txPr>
            <c:dLblPos val="outEnd"/>
            <c:showVal val="1"/>
          </c:dLbls>
          <c:cat>
            <c:strRef>
              <c:f>Sheet1!$A$2:$A$7</c:f>
              <c:strCache>
                <c:ptCount val="6"/>
                <c:pt idx="0">
                  <c:v>Never</c:v>
                </c:pt>
                <c:pt idx="1">
                  <c:v>Less than once a year</c:v>
                </c:pt>
                <c:pt idx="2">
                  <c:v>1-2 times a year</c:v>
                </c:pt>
                <c:pt idx="3">
                  <c:v>Once every couple of months</c:v>
                </c:pt>
                <c:pt idx="4">
                  <c:v>Monthly</c:v>
                </c:pt>
                <c:pt idx="5">
                  <c:v>Weekly</c:v>
                </c:pt>
              </c:strCache>
            </c:strRef>
          </c:cat>
          <c:val>
            <c:numRef>
              <c:f>Sheet1!$B$2:$B$7</c:f>
              <c:numCache>
                <c:formatCode>0%</c:formatCode>
                <c:ptCount val="6"/>
                <c:pt idx="0">
                  <c:v>0.35000000000000014</c:v>
                </c:pt>
                <c:pt idx="1">
                  <c:v>0.19</c:v>
                </c:pt>
                <c:pt idx="2">
                  <c:v>0.27</c:v>
                </c:pt>
                <c:pt idx="3">
                  <c:v>0.14000000000000001</c:v>
                </c:pt>
                <c:pt idx="4">
                  <c:v>4.0000000000000022E-2</c:v>
                </c:pt>
                <c:pt idx="5">
                  <c:v>0</c:v>
                </c:pt>
              </c:numCache>
            </c:numRef>
          </c:val>
        </c:ser>
        <c:dLbls>
          <c:showVal val="1"/>
        </c:dLbls>
        <c:axId val="109574400"/>
        <c:axId val="109580288"/>
      </c:barChart>
      <c:catAx>
        <c:axId val="109574400"/>
        <c:scaling>
          <c:orientation val="minMax"/>
        </c:scaling>
        <c:axPos val="l"/>
        <c:tickLblPos val="nextTo"/>
        <c:spPr>
          <a:ln>
            <a:solidFill>
              <a:schemeClr val="bg2"/>
            </a:solidFill>
          </a:ln>
        </c:spPr>
        <c:txPr>
          <a:bodyPr rot="0" vert="horz" anchor="ctr" anchorCtr="1"/>
          <a:lstStyle/>
          <a:p>
            <a:pPr algn="r">
              <a:defRPr sz="1400" kern="1200" baseline="0"/>
            </a:pPr>
            <a:endParaRPr lang="en-US"/>
          </a:p>
        </c:txPr>
        <c:crossAx val="109580288"/>
        <c:crosses val="autoZero"/>
        <c:auto val="1"/>
        <c:lblAlgn val="ctr"/>
        <c:lblOffset val="100"/>
      </c:catAx>
      <c:valAx>
        <c:axId val="109580288"/>
        <c:scaling>
          <c:orientation val="minMax"/>
          <c:max val="0.75000000000000033"/>
        </c:scaling>
        <c:delete val="1"/>
        <c:axPos val="b"/>
        <c:numFmt formatCode="0%" sourceLinked="1"/>
        <c:tickLblPos val="none"/>
        <c:crossAx val="109574400"/>
        <c:crosses val="autoZero"/>
        <c:crossBetween val="between"/>
      </c:valAx>
    </c:plotArea>
    <c:plotVisOnly val="1"/>
    <c:dispBlanksAs val="gap"/>
  </c:chart>
  <c:txPr>
    <a:bodyPr/>
    <a:lstStyle/>
    <a:p>
      <a:pPr>
        <a:defRPr sz="1800"/>
      </a:pPr>
      <a:endParaRPr lang="en-US"/>
    </a:p>
  </c:txPr>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style val="21"/>
  <c:chart>
    <c:title>
      <c:tx>
        <c:rich>
          <a:bodyPr/>
          <a:lstStyle/>
          <a:p>
            <a:pPr>
              <a:defRPr sz="1700"/>
            </a:pPr>
            <a:r>
              <a:rPr lang="en-US" sz="1700" dirty="0" smtClean="0"/>
              <a:t>Consumer Walked Away Due to Ratings</a:t>
            </a:r>
            <a:endParaRPr lang="en-US" sz="1700" dirty="0"/>
          </a:p>
        </c:rich>
      </c:tx>
      <c:layout>
        <c:manualLayout>
          <c:xMode val="edge"/>
          <c:yMode val="edge"/>
          <c:x val="0.20514606869793409"/>
          <c:y val="2.1056059030357E-2"/>
        </c:manualLayout>
      </c:layout>
    </c:title>
    <c:plotArea>
      <c:layout>
        <c:manualLayout>
          <c:layoutTarget val="inner"/>
          <c:xMode val="edge"/>
          <c:yMode val="edge"/>
          <c:x val="0.26391054948776616"/>
          <c:y val="0.15051552518199413"/>
          <c:w val="0.72533676234019129"/>
          <c:h val="0.84948447481800604"/>
        </c:manualLayout>
      </c:layout>
      <c:barChart>
        <c:barDir val="bar"/>
        <c:grouping val="clustered"/>
        <c:ser>
          <c:idx val="0"/>
          <c:order val="0"/>
          <c:tx>
            <c:strRef>
              <c:f>Sheet1!$B$1</c:f>
              <c:strCache>
                <c:ptCount val="1"/>
                <c:pt idx="0">
                  <c:v>Series 1</c:v>
                </c:pt>
              </c:strCache>
            </c:strRef>
          </c:tx>
          <c:spPr>
            <a:solidFill>
              <a:schemeClr val="accent3">
                <a:lumMod val="75000"/>
              </a:schemeClr>
            </a:solidFill>
          </c:spPr>
          <c:cat>
            <c:strRef>
              <c:f>Sheet1!$A$2:$A$7</c:f>
              <c:strCache>
                <c:ptCount val="6"/>
                <c:pt idx="0">
                  <c:v>Never</c:v>
                </c:pt>
                <c:pt idx="1">
                  <c:v>Once </c:v>
                </c:pt>
                <c:pt idx="2">
                  <c:v>Twice</c:v>
                </c:pt>
                <c:pt idx="3">
                  <c:v>3 times</c:v>
                </c:pt>
                <c:pt idx="4">
                  <c:v>4 times</c:v>
                </c:pt>
                <c:pt idx="5">
                  <c:v>5 times or more</c:v>
                </c:pt>
              </c:strCache>
            </c:strRef>
          </c:cat>
          <c:val>
            <c:numRef>
              <c:f>Sheet1!$B$2:$B$7</c:f>
              <c:numCache>
                <c:formatCode>0%</c:formatCode>
                <c:ptCount val="6"/>
                <c:pt idx="0">
                  <c:v>0.56000000000000005</c:v>
                </c:pt>
                <c:pt idx="1">
                  <c:v>0.14000000000000001</c:v>
                </c:pt>
                <c:pt idx="2">
                  <c:v>0.16</c:v>
                </c:pt>
                <c:pt idx="3">
                  <c:v>7.0000000000000021E-2</c:v>
                </c:pt>
                <c:pt idx="4">
                  <c:v>2.0000000000000011E-2</c:v>
                </c:pt>
                <c:pt idx="5">
                  <c:v>0.05</c:v>
                </c:pt>
              </c:numCache>
            </c:numRef>
          </c:val>
        </c:ser>
        <c:dLbls>
          <c:showVal val="1"/>
        </c:dLbls>
        <c:axId val="109641088"/>
        <c:axId val="111752320"/>
      </c:barChart>
      <c:catAx>
        <c:axId val="109641088"/>
        <c:scaling>
          <c:orientation val="minMax"/>
        </c:scaling>
        <c:axPos val="l"/>
        <c:tickLblPos val="nextTo"/>
        <c:spPr>
          <a:ln>
            <a:solidFill>
              <a:schemeClr val="tx2">
                <a:lumMod val="50000"/>
                <a:lumOff val="50000"/>
              </a:schemeClr>
            </a:solidFill>
          </a:ln>
        </c:spPr>
        <c:txPr>
          <a:bodyPr rot="0" vert="horz" anchor="ctr" anchorCtr="1"/>
          <a:lstStyle/>
          <a:p>
            <a:pPr algn="r">
              <a:defRPr sz="1400" kern="1200" baseline="0"/>
            </a:pPr>
            <a:endParaRPr lang="en-US"/>
          </a:p>
        </c:txPr>
        <c:crossAx val="111752320"/>
        <c:crosses val="autoZero"/>
        <c:auto val="1"/>
        <c:lblAlgn val="ctr"/>
        <c:lblOffset val="100"/>
      </c:catAx>
      <c:valAx>
        <c:axId val="111752320"/>
        <c:scaling>
          <c:orientation val="minMax"/>
          <c:max val="0.75000000000000033"/>
        </c:scaling>
        <c:delete val="1"/>
        <c:axPos val="b"/>
        <c:numFmt formatCode="0%" sourceLinked="1"/>
        <c:tickLblPos val="none"/>
        <c:crossAx val="109641088"/>
        <c:crosses val="autoZero"/>
        <c:crossBetween val="between"/>
      </c:valAx>
    </c:plotArea>
    <c:plotVisOnly val="1"/>
    <c:dispBlanksAs val="gap"/>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style val="21"/>
  <c:chart>
    <c:title>
      <c:tx>
        <c:rich>
          <a:bodyPr/>
          <a:lstStyle/>
          <a:p>
            <a:pPr>
              <a:defRPr/>
            </a:pPr>
            <a:r>
              <a:rPr lang="en-US" dirty="0" smtClean="0"/>
              <a:t>Dealer Perception</a:t>
            </a:r>
            <a:endParaRPr lang="en-US" dirty="0"/>
          </a:p>
        </c:rich>
      </c:tx>
      <c:layout>
        <c:manualLayout>
          <c:xMode val="edge"/>
          <c:yMode val="edge"/>
          <c:x val="0.12871181863136708"/>
          <c:y val="2.1056059030357E-2"/>
        </c:manualLayout>
      </c:layout>
    </c:title>
    <c:plotArea>
      <c:layout>
        <c:manualLayout>
          <c:layoutTarget val="inner"/>
          <c:xMode val="edge"/>
          <c:yMode val="edge"/>
          <c:x val="0.38291943141938717"/>
          <c:y val="0.15051552518199413"/>
          <c:w val="0.58754231807980473"/>
          <c:h val="0.84948447481800604"/>
        </c:manualLayout>
      </c:layout>
      <c:barChart>
        <c:barDir val="bar"/>
        <c:grouping val="clustered"/>
        <c:ser>
          <c:idx val="0"/>
          <c:order val="0"/>
          <c:tx>
            <c:strRef>
              <c:f>Sheet1!$B$1</c:f>
              <c:strCache>
                <c:ptCount val="1"/>
                <c:pt idx="0">
                  <c:v>Series 1</c:v>
                </c:pt>
              </c:strCache>
            </c:strRef>
          </c:tx>
          <c:spPr>
            <a:solidFill>
              <a:schemeClr val="accent4"/>
            </a:solidFill>
          </c:spPr>
          <c:dLbls>
            <c:txPr>
              <a:bodyPr/>
              <a:lstStyle/>
              <a:p>
                <a:pPr>
                  <a:defRPr sz="1800"/>
                </a:pPr>
                <a:endParaRPr lang="en-US"/>
              </a:p>
            </c:txPr>
            <c:dLblPos val="outEnd"/>
            <c:showVal val="1"/>
          </c:dLbls>
          <c:cat>
            <c:strRef>
              <c:f>Sheet1!$A$2:$A$3</c:f>
              <c:strCache>
                <c:ptCount val="2"/>
                <c:pt idx="0">
                  <c:v>Very/Somewhat bad for business</c:v>
                </c:pt>
                <c:pt idx="1">
                  <c:v>Very/Somewhat good for business</c:v>
                </c:pt>
              </c:strCache>
            </c:strRef>
          </c:cat>
          <c:val>
            <c:numRef>
              <c:f>Sheet1!$B$2:$B$3</c:f>
              <c:numCache>
                <c:formatCode>0%</c:formatCode>
                <c:ptCount val="2"/>
                <c:pt idx="0">
                  <c:v>0.15000000000000008</c:v>
                </c:pt>
                <c:pt idx="1">
                  <c:v>0.85000000000000031</c:v>
                </c:pt>
              </c:numCache>
            </c:numRef>
          </c:val>
        </c:ser>
        <c:dLbls>
          <c:showVal val="1"/>
        </c:dLbls>
        <c:axId val="111797376"/>
        <c:axId val="111798912"/>
      </c:barChart>
      <c:catAx>
        <c:axId val="111797376"/>
        <c:scaling>
          <c:orientation val="minMax"/>
        </c:scaling>
        <c:axPos val="l"/>
        <c:tickLblPos val="nextTo"/>
        <c:spPr>
          <a:ln>
            <a:solidFill>
              <a:schemeClr val="tx2">
                <a:lumMod val="50000"/>
                <a:lumOff val="50000"/>
              </a:schemeClr>
            </a:solidFill>
          </a:ln>
        </c:spPr>
        <c:txPr>
          <a:bodyPr rot="0" vert="horz" anchor="ctr" anchorCtr="1"/>
          <a:lstStyle/>
          <a:p>
            <a:pPr algn="r">
              <a:defRPr sz="1400" kern="1200" baseline="0"/>
            </a:pPr>
            <a:endParaRPr lang="en-US"/>
          </a:p>
        </c:txPr>
        <c:crossAx val="111798912"/>
        <c:crosses val="autoZero"/>
        <c:auto val="1"/>
        <c:lblAlgn val="ctr"/>
        <c:lblOffset val="100"/>
      </c:catAx>
      <c:valAx>
        <c:axId val="111798912"/>
        <c:scaling>
          <c:orientation val="minMax"/>
          <c:max val="1"/>
        </c:scaling>
        <c:delete val="1"/>
        <c:axPos val="b"/>
        <c:numFmt formatCode="0%" sourceLinked="1"/>
        <c:tickLblPos val="none"/>
        <c:crossAx val="111797376"/>
        <c:crosses val="autoZero"/>
        <c:crossBetween val="between"/>
      </c:valAx>
    </c:plotArea>
    <c:plotVisOnly val="1"/>
    <c:dispBlanksAs val="gap"/>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style val="21"/>
  <c:chart>
    <c:title>
      <c:tx>
        <c:rich>
          <a:bodyPr/>
          <a:lstStyle/>
          <a:p>
            <a:pPr>
              <a:defRPr/>
            </a:pPr>
            <a:r>
              <a:rPr lang="en-US" dirty="0" smtClean="0"/>
              <a:t>Consumer Perception</a:t>
            </a:r>
            <a:endParaRPr lang="en-US" dirty="0"/>
          </a:p>
        </c:rich>
      </c:tx>
      <c:layout>
        <c:manualLayout>
          <c:xMode val="edge"/>
          <c:yMode val="edge"/>
          <c:x val="0.20514606869793409"/>
          <c:y val="2.1056059030357E-2"/>
        </c:manualLayout>
      </c:layout>
    </c:title>
    <c:plotArea>
      <c:layout>
        <c:manualLayout>
          <c:layoutTarget val="inner"/>
          <c:xMode val="edge"/>
          <c:yMode val="edge"/>
          <c:x val="0.38291943141938717"/>
          <c:y val="0.15051552518199413"/>
          <c:w val="0.50058579634067502"/>
          <c:h val="0.84948447481800604"/>
        </c:manualLayout>
      </c:layout>
      <c:barChart>
        <c:barDir val="bar"/>
        <c:grouping val="clustered"/>
        <c:ser>
          <c:idx val="0"/>
          <c:order val="0"/>
          <c:tx>
            <c:strRef>
              <c:f>Sheet1!$B$1</c:f>
              <c:strCache>
                <c:ptCount val="1"/>
                <c:pt idx="0">
                  <c:v>Series 1</c:v>
                </c:pt>
              </c:strCache>
            </c:strRef>
          </c:tx>
          <c:spPr>
            <a:solidFill>
              <a:schemeClr val="accent3">
                <a:lumMod val="75000"/>
              </a:schemeClr>
            </a:solidFill>
          </c:spPr>
          <c:cat>
            <c:strRef>
              <c:f>Sheet1!$A$2:$A$3</c:f>
              <c:strCache>
                <c:ptCount val="2"/>
                <c:pt idx="0">
                  <c:v>Very/Somewhat bad idea</c:v>
                </c:pt>
                <c:pt idx="1">
                  <c:v>Very/Somewhat good idea</c:v>
                </c:pt>
              </c:strCache>
            </c:strRef>
          </c:cat>
          <c:val>
            <c:numRef>
              <c:f>Sheet1!$B$2:$B$3</c:f>
              <c:numCache>
                <c:formatCode>0%</c:formatCode>
                <c:ptCount val="2"/>
                <c:pt idx="0">
                  <c:v>4.0000000000000022E-2</c:v>
                </c:pt>
                <c:pt idx="1">
                  <c:v>0.9600000000000003</c:v>
                </c:pt>
              </c:numCache>
            </c:numRef>
          </c:val>
        </c:ser>
        <c:dLbls>
          <c:showVal val="1"/>
        </c:dLbls>
        <c:axId val="111851776"/>
        <c:axId val="111861760"/>
      </c:barChart>
      <c:catAx>
        <c:axId val="111851776"/>
        <c:scaling>
          <c:orientation val="minMax"/>
        </c:scaling>
        <c:axPos val="l"/>
        <c:tickLblPos val="nextTo"/>
        <c:spPr>
          <a:ln>
            <a:solidFill>
              <a:schemeClr val="tx2">
                <a:lumMod val="50000"/>
                <a:lumOff val="50000"/>
              </a:schemeClr>
            </a:solidFill>
          </a:ln>
        </c:spPr>
        <c:txPr>
          <a:bodyPr rot="0" vert="horz" anchor="ctr" anchorCtr="1"/>
          <a:lstStyle/>
          <a:p>
            <a:pPr algn="r">
              <a:defRPr sz="1400" kern="1200" baseline="0"/>
            </a:pPr>
            <a:endParaRPr lang="en-US"/>
          </a:p>
        </c:txPr>
        <c:crossAx val="111861760"/>
        <c:crosses val="autoZero"/>
        <c:auto val="1"/>
        <c:lblAlgn val="ctr"/>
        <c:lblOffset val="100"/>
      </c:catAx>
      <c:valAx>
        <c:axId val="111861760"/>
        <c:scaling>
          <c:orientation val="minMax"/>
          <c:max val="1"/>
        </c:scaling>
        <c:delete val="1"/>
        <c:axPos val="b"/>
        <c:numFmt formatCode="0%" sourceLinked="1"/>
        <c:tickLblPos val="none"/>
        <c:crossAx val="111851776"/>
        <c:crosses val="autoZero"/>
        <c:crossBetween val="between"/>
      </c:valAx>
    </c:plotArea>
    <c:plotVisOnly val="1"/>
    <c:dispBlanksAs val="gap"/>
  </c:chart>
  <c:txPr>
    <a:bodyPr/>
    <a:lstStyle/>
    <a:p>
      <a:pPr>
        <a:defRPr sz="1800"/>
      </a:pPr>
      <a:endParaRPr lang="en-US"/>
    </a:p>
  </c:txPr>
  <c:externalData r:id="rId1"/>
</c:chartSpace>
</file>

<file path=ppt/drawings/drawing1.xml><?xml version="1.0" encoding="utf-8"?>
<c:userShapes xmlns:c="http://schemas.openxmlformats.org/drawingml/2006/chart">
  <cdr:relSizeAnchor xmlns:cdr="http://schemas.openxmlformats.org/drawingml/2006/chartDrawing">
    <cdr:from>
      <cdr:x>0.54839</cdr:x>
      <cdr:y>0.15094</cdr:y>
    </cdr:from>
    <cdr:to>
      <cdr:x>0.6129</cdr:x>
      <cdr:y>0.26415</cdr:y>
    </cdr:to>
    <cdr:sp macro="" textlink="">
      <cdr:nvSpPr>
        <cdr:cNvPr id="2" name="TextBox 1"/>
        <cdr:cNvSpPr txBox="1"/>
      </cdr:nvSpPr>
      <cdr:spPr>
        <a:xfrm xmlns:a="http://schemas.openxmlformats.org/drawingml/2006/main">
          <a:off x="2590800" y="609600"/>
          <a:ext cx="304800" cy="4572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3600" dirty="0" smtClean="0"/>
            <a:t>*</a:t>
          </a:r>
          <a:endParaRPr lang="en-US" sz="36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fld id="{A228C9C4-9511-3849-A4AD-19C018398DBC}" type="datetime1">
              <a:rPr lang="en-US"/>
              <a:pPr/>
              <a:t>8/24/2011</a:t>
            </a:fld>
            <a:endParaRPr lang="en-US"/>
          </a:p>
        </p:txBody>
      </p:sp>
      <p:sp>
        <p:nvSpPr>
          <p:cNvPr id="4" name="Footer Placeholder 3"/>
          <p:cNvSpPr>
            <a:spLocks noGrp="1"/>
          </p:cNvSpPr>
          <p:nvPr>
            <p:ph type="ftr" sz="quarter" idx="2"/>
          </p:nvPr>
        </p:nvSpPr>
        <p:spPr>
          <a:xfrm>
            <a:off x="0" y="8829675"/>
            <a:ext cx="2982913" cy="465138"/>
          </a:xfrm>
          <a:prstGeom prst="rect">
            <a:avLst/>
          </a:prstGeom>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E3D69D97-C5BD-7447-BB17-032DF089DD4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3897313" y="0"/>
            <a:ext cx="2982912"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39940"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8975" y="4416425"/>
            <a:ext cx="5503863"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8829675"/>
            <a:ext cx="2982913"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3897313" y="8829675"/>
            <a:ext cx="2982912"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57DCFC97-52EC-8B4B-B673-4C41B2261B1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MS PGothic" pitchFamily="34" charset="-128"/>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0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0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0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a:latin typeface="Arial" pitchFamily="-108" charset="0"/>
            </a:endParaRPr>
          </a:p>
        </p:txBody>
      </p:sp>
      <p:sp>
        <p:nvSpPr>
          <p:cNvPr id="40964" name="Slide Number Placeholder 3"/>
          <p:cNvSpPr>
            <a:spLocks noGrp="1"/>
          </p:cNvSpPr>
          <p:nvPr>
            <p:ph type="sldNum" sz="quarter" idx="5"/>
          </p:nvPr>
        </p:nvSpPr>
        <p:spPr>
          <a:noFill/>
        </p:spPr>
        <p:txBody>
          <a:bodyPr/>
          <a:lstStyle/>
          <a:p>
            <a:fld id="{EE679B2C-B691-7E4F-A91D-D66F234B680E}"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latin typeface="Arial" pitchFamily="-108" charset="0"/>
            </a:endParaRPr>
          </a:p>
        </p:txBody>
      </p:sp>
      <p:sp>
        <p:nvSpPr>
          <p:cNvPr id="56324" name="Slide Number Placeholder 3"/>
          <p:cNvSpPr>
            <a:spLocks noGrp="1"/>
          </p:cNvSpPr>
          <p:nvPr>
            <p:ph type="sldNum" sz="quarter" idx="5"/>
          </p:nvPr>
        </p:nvSpPr>
        <p:spPr>
          <a:noFill/>
        </p:spPr>
        <p:txBody>
          <a:bodyPr/>
          <a:lstStyle/>
          <a:p>
            <a:fld id="{0F8A31C3-0876-BC46-A3AF-3800B8B3A139}"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a:latin typeface="Arial" pitchFamily="-108" charset="0"/>
            </a:endParaRPr>
          </a:p>
        </p:txBody>
      </p:sp>
      <p:sp>
        <p:nvSpPr>
          <p:cNvPr id="54276" name="Slide Number Placeholder 3"/>
          <p:cNvSpPr>
            <a:spLocks noGrp="1"/>
          </p:cNvSpPr>
          <p:nvPr>
            <p:ph type="sldNum" sz="quarter" idx="5"/>
          </p:nvPr>
        </p:nvSpPr>
        <p:spPr>
          <a:noFill/>
        </p:spPr>
        <p:txBody>
          <a:bodyPr/>
          <a:lstStyle/>
          <a:p>
            <a:fld id="{419BCD1A-6052-2748-B9D4-23B766A56733}"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a:latin typeface="Arial" pitchFamily="-108" charset="0"/>
            </a:endParaRPr>
          </a:p>
        </p:txBody>
      </p:sp>
      <p:sp>
        <p:nvSpPr>
          <p:cNvPr id="54276" name="Slide Number Placeholder 3"/>
          <p:cNvSpPr>
            <a:spLocks noGrp="1"/>
          </p:cNvSpPr>
          <p:nvPr>
            <p:ph type="sldNum" sz="quarter" idx="5"/>
          </p:nvPr>
        </p:nvSpPr>
        <p:spPr>
          <a:noFill/>
        </p:spPr>
        <p:txBody>
          <a:bodyPr/>
          <a:lstStyle/>
          <a:p>
            <a:fld id="{419BCD1A-6052-2748-B9D4-23B766A56733}"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a:latin typeface="Arial" pitchFamily="-108" charset="0"/>
            </a:endParaRPr>
          </a:p>
        </p:txBody>
      </p:sp>
      <p:sp>
        <p:nvSpPr>
          <p:cNvPr id="54276" name="Slide Number Placeholder 3"/>
          <p:cNvSpPr>
            <a:spLocks noGrp="1"/>
          </p:cNvSpPr>
          <p:nvPr>
            <p:ph type="sldNum" sz="quarter" idx="5"/>
          </p:nvPr>
        </p:nvSpPr>
        <p:spPr>
          <a:noFill/>
        </p:spPr>
        <p:txBody>
          <a:bodyPr/>
          <a:lstStyle/>
          <a:p>
            <a:fld id="{419BCD1A-6052-2748-B9D4-23B766A56733}"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a:latin typeface="Arial" pitchFamily="-108" charset="0"/>
            </a:endParaRPr>
          </a:p>
        </p:txBody>
      </p:sp>
      <p:sp>
        <p:nvSpPr>
          <p:cNvPr id="54276" name="Slide Number Placeholder 3"/>
          <p:cNvSpPr>
            <a:spLocks noGrp="1"/>
          </p:cNvSpPr>
          <p:nvPr>
            <p:ph type="sldNum" sz="quarter" idx="5"/>
          </p:nvPr>
        </p:nvSpPr>
        <p:spPr>
          <a:noFill/>
        </p:spPr>
        <p:txBody>
          <a:bodyPr/>
          <a:lstStyle/>
          <a:p>
            <a:fld id="{419BCD1A-6052-2748-B9D4-23B766A56733}"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a:latin typeface="Arial" pitchFamily="-108" charset="0"/>
            </a:endParaRPr>
          </a:p>
        </p:txBody>
      </p:sp>
      <p:sp>
        <p:nvSpPr>
          <p:cNvPr id="54276" name="Slide Number Placeholder 3"/>
          <p:cNvSpPr>
            <a:spLocks noGrp="1"/>
          </p:cNvSpPr>
          <p:nvPr>
            <p:ph type="sldNum" sz="quarter" idx="5"/>
          </p:nvPr>
        </p:nvSpPr>
        <p:spPr>
          <a:noFill/>
        </p:spPr>
        <p:txBody>
          <a:bodyPr/>
          <a:lstStyle/>
          <a:p>
            <a:fld id="{419BCD1A-6052-2748-B9D4-23B766A56733}"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a:latin typeface="Arial" pitchFamily="-108" charset="0"/>
            </a:endParaRPr>
          </a:p>
        </p:txBody>
      </p:sp>
      <p:sp>
        <p:nvSpPr>
          <p:cNvPr id="54276" name="Slide Number Placeholder 3"/>
          <p:cNvSpPr>
            <a:spLocks noGrp="1"/>
          </p:cNvSpPr>
          <p:nvPr>
            <p:ph type="sldNum" sz="quarter" idx="5"/>
          </p:nvPr>
        </p:nvSpPr>
        <p:spPr>
          <a:noFill/>
        </p:spPr>
        <p:txBody>
          <a:bodyPr/>
          <a:lstStyle/>
          <a:p>
            <a:fld id="{419BCD1A-6052-2748-B9D4-23B766A56733}"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latin typeface="Arial" pitchFamily="-108" charset="0"/>
            </a:endParaRPr>
          </a:p>
        </p:txBody>
      </p:sp>
      <p:sp>
        <p:nvSpPr>
          <p:cNvPr id="56324" name="Slide Number Placeholder 3"/>
          <p:cNvSpPr>
            <a:spLocks noGrp="1"/>
          </p:cNvSpPr>
          <p:nvPr>
            <p:ph type="sldNum" sz="quarter" idx="5"/>
          </p:nvPr>
        </p:nvSpPr>
        <p:spPr>
          <a:noFill/>
        </p:spPr>
        <p:txBody>
          <a:bodyPr/>
          <a:lstStyle/>
          <a:p>
            <a:fld id="{0F8A31C3-0876-BC46-A3AF-3800B8B3A139}"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latin typeface="Arial" pitchFamily="-108" charset="0"/>
            </a:endParaRPr>
          </a:p>
        </p:txBody>
      </p:sp>
      <p:sp>
        <p:nvSpPr>
          <p:cNvPr id="56324" name="Slide Number Placeholder 3"/>
          <p:cNvSpPr>
            <a:spLocks noGrp="1"/>
          </p:cNvSpPr>
          <p:nvPr>
            <p:ph type="sldNum" sz="quarter" idx="5"/>
          </p:nvPr>
        </p:nvSpPr>
        <p:spPr>
          <a:noFill/>
        </p:spPr>
        <p:txBody>
          <a:bodyPr/>
          <a:lstStyle/>
          <a:p>
            <a:fld id="{0F8A31C3-0876-BC46-A3AF-3800B8B3A139}"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7DCFC97-52EC-8B4B-B673-4C41B2261B1C}"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a:latin typeface="Arial" pitchFamily="-108" charset="0"/>
            </a:endParaRPr>
          </a:p>
        </p:txBody>
      </p:sp>
      <p:sp>
        <p:nvSpPr>
          <p:cNvPr id="41988" name="Slide Number Placeholder 3"/>
          <p:cNvSpPr>
            <a:spLocks noGrp="1"/>
          </p:cNvSpPr>
          <p:nvPr>
            <p:ph type="sldNum" sz="quarter" idx="5"/>
          </p:nvPr>
        </p:nvSpPr>
        <p:spPr>
          <a:noFill/>
        </p:spPr>
        <p:txBody>
          <a:bodyPr/>
          <a:lstStyle/>
          <a:p>
            <a:fld id="{42EA2909-5982-C14C-9FDE-EB5BD8B52445}"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7DCFC97-52EC-8B4B-B673-4C41B2261B1C}"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7DCFC97-52EC-8B4B-B673-4C41B2261B1C}"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7DCFC97-52EC-8B4B-B673-4C41B2261B1C}"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7DCFC97-52EC-8B4B-B673-4C41B2261B1C}"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7DCFC97-52EC-8B4B-B673-4C41B2261B1C}"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latin typeface="Arial" pitchFamily="-108" charset="0"/>
            </a:endParaRPr>
          </a:p>
        </p:txBody>
      </p:sp>
      <p:sp>
        <p:nvSpPr>
          <p:cNvPr id="56324" name="Slide Number Placeholder 3"/>
          <p:cNvSpPr>
            <a:spLocks noGrp="1"/>
          </p:cNvSpPr>
          <p:nvPr>
            <p:ph type="sldNum" sz="quarter" idx="5"/>
          </p:nvPr>
        </p:nvSpPr>
        <p:spPr>
          <a:noFill/>
        </p:spPr>
        <p:txBody>
          <a:bodyPr/>
          <a:lstStyle/>
          <a:p>
            <a:fld id="{0F8A31C3-0876-BC46-A3AF-3800B8B3A139}"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7DCFC97-52EC-8B4B-B673-4C41B2261B1C}" type="slidenum">
              <a:rPr lang="en-US" smtClean="0"/>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a:latin typeface="Arial" pitchFamily="-108" charset="0"/>
            </a:endParaRPr>
          </a:p>
        </p:txBody>
      </p:sp>
      <p:sp>
        <p:nvSpPr>
          <p:cNvPr id="43012" name="Slide Number Placeholder 3"/>
          <p:cNvSpPr>
            <a:spLocks noGrp="1"/>
          </p:cNvSpPr>
          <p:nvPr>
            <p:ph type="sldNum" sz="quarter" idx="5"/>
          </p:nvPr>
        </p:nvSpPr>
        <p:spPr>
          <a:noFill/>
        </p:spPr>
        <p:txBody>
          <a:bodyPr/>
          <a:lstStyle/>
          <a:p>
            <a:fld id="{30F0C0AE-04F0-BE41-8C6F-C5B69C45D5EF}"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a:latin typeface="Arial" pitchFamily="-108" charset="0"/>
            </a:endParaRPr>
          </a:p>
        </p:txBody>
      </p:sp>
      <p:sp>
        <p:nvSpPr>
          <p:cNvPr id="43012" name="Slide Number Placeholder 3"/>
          <p:cNvSpPr>
            <a:spLocks noGrp="1"/>
          </p:cNvSpPr>
          <p:nvPr>
            <p:ph type="sldNum" sz="quarter" idx="5"/>
          </p:nvPr>
        </p:nvSpPr>
        <p:spPr>
          <a:noFill/>
        </p:spPr>
        <p:txBody>
          <a:bodyPr/>
          <a:lstStyle/>
          <a:p>
            <a:fld id="{30F0C0AE-04F0-BE41-8C6F-C5B69C45D5EF}"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a:latin typeface="Arial" pitchFamily="-108" charset="0"/>
            </a:endParaRPr>
          </a:p>
        </p:txBody>
      </p:sp>
      <p:sp>
        <p:nvSpPr>
          <p:cNvPr id="43012" name="Slide Number Placeholder 3"/>
          <p:cNvSpPr>
            <a:spLocks noGrp="1"/>
          </p:cNvSpPr>
          <p:nvPr>
            <p:ph type="sldNum" sz="quarter" idx="5"/>
          </p:nvPr>
        </p:nvSpPr>
        <p:spPr>
          <a:noFill/>
        </p:spPr>
        <p:txBody>
          <a:bodyPr/>
          <a:lstStyle/>
          <a:p>
            <a:fld id="{30F0C0AE-04F0-BE41-8C6F-C5B69C45D5EF}"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a:latin typeface="Arial" pitchFamily="-108" charset="0"/>
            </a:endParaRPr>
          </a:p>
        </p:txBody>
      </p:sp>
      <p:sp>
        <p:nvSpPr>
          <p:cNvPr id="44036" name="Slide Number Placeholder 3"/>
          <p:cNvSpPr>
            <a:spLocks noGrp="1"/>
          </p:cNvSpPr>
          <p:nvPr>
            <p:ph type="sldNum" sz="quarter" idx="5"/>
          </p:nvPr>
        </p:nvSpPr>
        <p:spPr>
          <a:noFill/>
        </p:spPr>
        <p:txBody>
          <a:bodyPr/>
          <a:lstStyle/>
          <a:p>
            <a:fld id="{551ED062-DF07-4B4C-A787-5973CC56D317}"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latin typeface="Arial" pitchFamily="-108" charset="0"/>
            </a:endParaRPr>
          </a:p>
        </p:txBody>
      </p:sp>
      <p:sp>
        <p:nvSpPr>
          <p:cNvPr id="56324" name="Slide Number Placeholder 3"/>
          <p:cNvSpPr>
            <a:spLocks noGrp="1"/>
          </p:cNvSpPr>
          <p:nvPr>
            <p:ph type="sldNum" sz="quarter" idx="5"/>
          </p:nvPr>
        </p:nvSpPr>
        <p:spPr>
          <a:noFill/>
        </p:spPr>
        <p:txBody>
          <a:bodyPr/>
          <a:lstStyle/>
          <a:p>
            <a:fld id="{0F8A31C3-0876-BC46-A3AF-3800B8B3A139}"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latin typeface="Arial" pitchFamily="-108" charset="0"/>
            </a:endParaRPr>
          </a:p>
        </p:txBody>
      </p:sp>
      <p:sp>
        <p:nvSpPr>
          <p:cNvPr id="56324" name="Slide Number Placeholder 3"/>
          <p:cNvSpPr>
            <a:spLocks noGrp="1"/>
          </p:cNvSpPr>
          <p:nvPr>
            <p:ph type="sldNum" sz="quarter" idx="5"/>
          </p:nvPr>
        </p:nvSpPr>
        <p:spPr>
          <a:noFill/>
        </p:spPr>
        <p:txBody>
          <a:bodyPr/>
          <a:lstStyle/>
          <a:p>
            <a:fld id="{0F8A31C3-0876-BC46-A3AF-3800B8B3A139}"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a:latin typeface="Arial" pitchFamily="-108" charset="0"/>
            </a:endParaRPr>
          </a:p>
        </p:txBody>
      </p:sp>
      <p:sp>
        <p:nvSpPr>
          <p:cNvPr id="54276" name="Slide Number Placeholder 3"/>
          <p:cNvSpPr>
            <a:spLocks noGrp="1"/>
          </p:cNvSpPr>
          <p:nvPr>
            <p:ph type="sldNum" sz="quarter" idx="5"/>
          </p:nvPr>
        </p:nvSpPr>
        <p:spPr>
          <a:noFill/>
        </p:spPr>
        <p:txBody>
          <a:bodyPr/>
          <a:lstStyle/>
          <a:p>
            <a:fld id="{419BCD1A-6052-2748-B9D4-23B766A56733}"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454ABA7-6F68-9B45-9AD4-B3E76CB58A5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C1ED52FB-F6C1-994E-B231-3E87B813B36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2443DBD-41E1-734B-ACAF-DDFA1A5B0DA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198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1752600" y="1600200"/>
            <a:ext cx="69342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355E8F93-979A-3249-AC05-2735ED8D1DE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alpha val="41176"/>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sz="half" idx="10"/>
          </p:nvPr>
        </p:nvSpPr>
        <p:spPr/>
        <p:txBody>
          <a:bodyPr/>
          <a:lstStyle>
            <a:lvl1pPr>
              <a:defRPr/>
            </a:lvl1pPr>
          </a:lstStyle>
          <a:p>
            <a:endParaRPr lang="en-US"/>
          </a:p>
        </p:txBody>
      </p:sp>
      <p:sp>
        <p:nvSpPr>
          <p:cNvPr id="5" name="Rectangle 4"/>
          <p:cNvSpPr>
            <a:spLocks noGrp="1" noChangeArrowheads="1"/>
          </p:cNvSpPr>
          <p:nvPr>
            <p:ph type="ftr" sz="quarter" idx="11"/>
          </p:nvPr>
        </p:nvSpPr>
        <p:spPr/>
        <p:txBody>
          <a:bodyPr/>
          <a:lstStyle>
            <a:lvl1pPr>
              <a:defRPr/>
            </a:lvl1pPr>
          </a:lstStyle>
          <a:p>
            <a:endParaRPr lang="en-US"/>
          </a:p>
        </p:txBody>
      </p:sp>
      <p:sp>
        <p:nvSpPr>
          <p:cNvPr id="6" name="Rectangle 5"/>
          <p:cNvSpPr>
            <a:spLocks noGrp="1" noChangeArrowheads="1"/>
          </p:cNvSpPr>
          <p:nvPr>
            <p:ph type="sldNum" sz="quarter" idx="12"/>
          </p:nvPr>
        </p:nvSpPr>
        <p:spPr/>
        <p:txBody>
          <a:bodyPr/>
          <a:lstStyle>
            <a:lvl1pPr>
              <a:defRPr/>
            </a:lvl1pPr>
          </a:lstStyle>
          <a:p>
            <a:fld id="{D8F435B9-BE7F-0D4F-BA9C-6315FF895BB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392ABF4-CA77-E24E-BC62-EDEF685CC58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52600" y="1600200"/>
            <a:ext cx="3390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95900" y="1600200"/>
            <a:ext cx="3390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2D32E76-CFD6-E34F-9208-54F4F892553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77A96E12-6051-C144-8F4D-63ECF8A1D9B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E8ABB66D-A8A8-EA47-A80A-8AF1758F3F6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D869B008-9E7B-1B4D-AED7-D7A17FAA2C1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74FFAA9C-68DC-9D4A-AF02-69D23C314DA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ED68573-7F41-344F-B820-CF323A9E582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0" y="0"/>
            <a:ext cx="9144000" cy="1447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a:endParaRPr lang="en-US" sz="1800">
              <a:solidFill>
                <a:srgbClr val="FFFFFF"/>
              </a:solidFill>
              <a:ea typeface="MS PGothic" pitchFamily="34" charset="-128"/>
              <a:cs typeface="MS PGothic" pitchFamily="34" charset="-128"/>
            </a:endParaRPr>
          </a:p>
        </p:txBody>
      </p:sp>
      <p:sp>
        <p:nvSpPr>
          <p:cNvPr id="1031" name="Rectangle 7"/>
          <p:cNvSpPr>
            <a:spLocks noChangeArrowheads="1"/>
          </p:cNvSpPr>
          <p:nvPr userDrawn="1"/>
        </p:nvSpPr>
        <p:spPr bwMode="auto">
          <a:xfrm>
            <a:off x="0" y="1524000"/>
            <a:ext cx="9144000" cy="5334000"/>
          </a:xfrm>
          <a:prstGeom prst="rect">
            <a:avLst/>
          </a:prstGeom>
          <a:solidFill>
            <a:srgbClr val="F4F4F6"/>
          </a:solidFill>
          <a:ln w="9525">
            <a:noFill/>
            <a:miter lim="800000"/>
            <a:headEnd/>
            <a:tailEnd/>
          </a:ln>
          <a:effectLst/>
        </p:spPr>
        <p:txBody>
          <a:bodyPr wrap="none" anchor="ctr">
            <a:prstTxWarp prst="textNoShape">
              <a:avLst/>
            </a:prstTxWarp>
          </a:bodyPr>
          <a:lstStyle/>
          <a:p>
            <a:endParaRPr lang="en-US" sz="1800"/>
          </a:p>
        </p:txBody>
      </p:sp>
      <p:sp>
        <p:nvSpPr>
          <p:cNvPr id="1028" name="Rectangle 2"/>
          <p:cNvSpPr>
            <a:spLocks noGrp="1" noChangeArrowheads="1"/>
          </p:cNvSpPr>
          <p:nvPr>
            <p:ph type="title"/>
          </p:nvPr>
        </p:nvSpPr>
        <p:spPr bwMode="auto">
          <a:xfrm>
            <a:off x="457200" y="274638"/>
            <a:ext cx="6019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9" name="Rectangle 3"/>
          <p:cNvSpPr>
            <a:spLocks noGrp="1" noChangeArrowheads="1"/>
          </p:cNvSpPr>
          <p:nvPr>
            <p:ph type="body" idx="1"/>
          </p:nvPr>
        </p:nvSpPr>
        <p:spPr bwMode="auto">
          <a:xfrm>
            <a:off x="1066800" y="1828800"/>
            <a:ext cx="7620000" cy="4297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64F1B57-BDFE-6343-B787-DE09DBB61507}" type="slidenum">
              <a:rPr lang="en-US"/>
              <a:pPr/>
              <a:t>‹#›</a:t>
            </a:fld>
            <a:endParaRPr lang="en-US"/>
          </a:p>
        </p:txBody>
      </p:sp>
      <p:pic>
        <p:nvPicPr>
          <p:cNvPr id="1033" name="Picture 11" descr="Strat.FH.logoai.png"/>
          <p:cNvPicPr>
            <a:picLocks noChangeAspect="1"/>
          </p:cNvPicPr>
          <p:nvPr userDrawn="1"/>
        </p:nvPicPr>
        <p:blipFill>
          <a:blip r:embed="rId14" cstate="print"/>
          <a:srcRect/>
          <a:stretch>
            <a:fillRect/>
          </a:stretch>
        </p:blipFill>
        <p:spPr bwMode="auto">
          <a:xfrm>
            <a:off x="7086600" y="304800"/>
            <a:ext cx="1562100" cy="9191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200">
          <a:solidFill>
            <a:schemeClr val="tx2"/>
          </a:solidFill>
          <a:latin typeface="+mj-lt"/>
          <a:ea typeface="MS PGothic" pitchFamily="34" charset="-128"/>
          <a:cs typeface="MS PGothic" pitchFamily="34" charset="-128"/>
        </a:defRPr>
      </a:lvl1pPr>
      <a:lvl2pPr algn="l" rtl="0" eaLnBrk="0" fontAlgn="base" hangingPunct="0">
        <a:spcBef>
          <a:spcPct val="0"/>
        </a:spcBef>
        <a:spcAft>
          <a:spcPct val="0"/>
        </a:spcAft>
        <a:defRPr sz="3200">
          <a:solidFill>
            <a:schemeClr val="tx2"/>
          </a:solidFill>
          <a:latin typeface="Arial" charset="0"/>
          <a:ea typeface="MS PGothic" pitchFamily="34" charset="-128"/>
          <a:cs typeface="MS PGothic" pitchFamily="34" charset="-128"/>
        </a:defRPr>
      </a:lvl2pPr>
      <a:lvl3pPr algn="l" rtl="0" eaLnBrk="0" fontAlgn="base" hangingPunct="0">
        <a:spcBef>
          <a:spcPct val="0"/>
        </a:spcBef>
        <a:spcAft>
          <a:spcPct val="0"/>
        </a:spcAft>
        <a:defRPr sz="3200">
          <a:solidFill>
            <a:schemeClr val="tx2"/>
          </a:solidFill>
          <a:latin typeface="Arial" charset="0"/>
          <a:ea typeface="MS PGothic" pitchFamily="34" charset="-128"/>
          <a:cs typeface="MS PGothic" pitchFamily="34" charset="-128"/>
        </a:defRPr>
      </a:lvl3pPr>
      <a:lvl4pPr algn="l" rtl="0" eaLnBrk="0" fontAlgn="base" hangingPunct="0">
        <a:spcBef>
          <a:spcPct val="0"/>
        </a:spcBef>
        <a:spcAft>
          <a:spcPct val="0"/>
        </a:spcAft>
        <a:defRPr sz="3200">
          <a:solidFill>
            <a:schemeClr val="tx2"/>
          </a:solidFill>
          <a:latin typeface="Arial" charset="0"/>
          <a:ea typeface="MS PGothic" pitchFamily="34" charset="-128"/>
          <a:cs typeface="MS PGothic" pitchFamily="34" charset="-128"/>
        </a:defRPr>
      </a:lvl4pPr>
      <a:lvl5pPr algn="l" rtl="0" eaLnBrk="0" fontAlgn="base" hangingPunct="0">
        <a:spcBef>
          <a:spcPct val="0"/>
        </a:spcBef>
        <a:spcAft>
          <a:spcPct val="0"/>
        </a:spcAft>
        <a:defRPr sz="3200">
          <a:solidFill>
            <a:schemeClr val="tx2"/>
          </a:solidFill>
          <a:latin typeface="Arial" charset="0"/>
          <a:ea typeface="MS PGothic" pitchFamily="34" charset="-128"/>
          <a:cs typeface="MS PGothic" pitchFamily="34" charset="-128"/>
        </a:defRPr>
      </a:lvl5pPr>
      <a:lvl6pPr marL="457200" algn="l" rtl="0" fontAlgn="base">
        <a:spcBef>
          <a:spcPct val="0"/>
        </a:spcBef>
        <a:spcAft>
          <a:spcPct val="0"/>
        </a:spcAft>
        <a:defRPr sz="2400">
          <a:solidFill>
            <a:schemeClr val="tx2"/>
          </a:solidFill>
          <a:latin typeface="Arial" charset="0"/>
        </a:defRPr>
      </a:lvl6pPr>
      <a:lvl7pPr marL="914400" algn="l" rtl="0" fontAlgn="base">
        <a:spcBef>
          <a:spcPct val="0"/>
        </a:spcBef>
        <a:spcAft>
          <a:spcPct val="0"/>
        </a:spcAft>
        <a:defRPr sz="2400">
          <a:solidFill>
            <a:schemeClr val="tx2"/>
          </a:solidFill>
          <a:latin typeface="Arial" charset="0"/>
        </a:defRPr>
      </a:lvl7pPr>
      <a:lvl8pPr marL="1371600" algn="l" rtl="0" fontAlgn="base">
        <a:spcBef>
          <a:spcPct val="0"/>
        </a:spcBef>
        <a:spcAft>
          <a:spcPct val="0"/>
        </a:spcAft>
        <a:defRPr sz="2400">
          <a:solidFill>
            <a:schemeClr val="tx2"/>
          </a:solidFill>
          <a:latin typeface="Arial" charset="0"/>
        </a:defRPr>
      </a:lvl8pPr>
      <a:lvl9pPr marL="1828800" algn="l" rtl="0" fontAlgn="base">
        <a:spcBef>
          <a:spcPct val="0"/>
        </a:spcBef>
        <a:spcAft>
          <a:spcPct val="0"/>
        </a:spcAft>
        <a:defRPr sz="2400">
          <a:solidFill>
            <a:schemeClr val="tx2"/>
          </a:solidFill>
          <a:latin typeface="Arial" charset="0"/>
        </a:defRPr>
      </a:lvl9pPr>
    </p:titleStyle>
    <p:bodyStyle>
      <a:lvl1pPr marL="342900" indent="-342900" algn="l" rtl="0" eaLnBrk="0" fontAlgn="base" hangingPunct="0">
        <a:spcBef>
          <a:spcPct val="20000"/>
        </a:spcBef>
        <a:spcAft>
          <a:spcPct val="0"/>
        </a:spcAft>
        <a:buFont typeface="Wingdings" pitchFamily="-108" charset="2"/>
        <a:buChar char="§"/>
        <a:defRPr sz="2400">
          <a:solidFill>
            <a:schemeClr val="tx1"/>
          </a:solidFill>
          <a:latin typeface="+mn-lt"/>
          <a:ea typeface="MS PGothic" pitchFamily="34" charset="-128"/>
          <a:cs typeface="MS PGothic" pitchFamily="34" charset="-128"/>
        </a:defRPr>
      </a:lvl1pPr>
      <a:lvl2pPr marL="742950" indent="-285750" algn="l" rtl="0" eaLnBrk="0" fontAlgn="base" hangingPunct="0">
        <a:spcBef>
          <a:spcPct val="20000"/>
        </a:spcBef>
        <a:spcAft>
          <a:spcPct val="0"/>
        </a:spcAft>
        <a:buFont typeface="Arial" pitchFamily="-108" charset="0"/>
        <a:buChar char="•"/>
        <a:defRPr sz="2000">
          <a:solidFill>
            <a:schemeClr val="tx1"/>
          </a:solidFill>
          <a:latin typeface="+mn-lt"/>
          <a:ea typeface="MS PGothic" pitchFamily="34" charset="-128"/>
        </a:defRPr>
      </a:lvl2pPr>
      <a:lvl3pPr marL="1143000" indent="-228600" algn="l" rtl="0" eaLnBrk="0" fontAlgn="base" hangingPunct="0">
        <a:spcBef>
          <a:spcPct val="20000"/>
        </a:spcBef>
        <a:spcAft>
          <a:spcPct val="0"/>
        </a:spcAft>
        <a:buFont typeface="Wingdings" pitchFamily="-108" charset="2"/>
        <a:buChar char="§"/>
        <a:defRPr sz="2000">
          <a:solidFill>
            <a:schemeClr val="tx1"/>
          </a:solidFill>
          <a:latin typeface="+mn-lt"/>
          <a:ea typeface="ＭＳ Ｐゴシック" pitchFamily="-108" charset="-128"/>
        </a:defRPr>
      </a:lvl3pPr>
      <a:lvl4pPr marL="1600200" indent="-228600" algn="l" rtl="0" eaLnBrk="0" fontAlgn="base" hangingPunct="0">
        <a:spcBef>
          <a:spcPct val="20000"/>
        </a:spcBef>
        <a:spcAft>
          <a:spcPct val="0"/>
        </a:spcAft>
        <a:buFont typeface="Courier New" pitchFamily="-108" charset="0"/>
        <a:buChar char="o"/>
        <a:defRPr sz="1600">
          <a:solidFill>
            <a:schemeClr val="tx1"/>
          </a:solidFill>
          <a:latin typeface="+mn-lt"/>
          <a:ea typeface="ＭＳ Ｐゴシック" pitchFamily="-108" charset="-128"/>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pitchFamily="-108"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chart" Target="../charts/chart4.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chart" Target="../charts/chart7.xml"/></Relationships>
</file>

<file path=ppt/slides/_rels/slide1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chart" Target="../charts/chart9.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chart" Target="../charts/chart12.xml"/></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chart" Target="../charts/char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5.xml"/><Relationship Id="rId1" Type="http://schemas.openxmlformats.org/officeDocument/2006/relationships/slideLayout" Target="../slideLayouts/slideLayout6.xml"/><Relationship Id="rId4" Type="http://schemas.openxmlformats.org/officeDocument/2006/relationships/chart" Target="../charts/chart1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a:endParaRPr lang="en-US" sz="1800">
              <a:solidFill>
                <a:srgbClr val="FFFFFF"/>
              </a:solidFill>
              <a:ea typeface="MS PGothic" pitchFamily="34" charset="-128"/>
              <a:cs typeface="MS PGothic" pitchFamily="34" charset="-128"/>
            </a:endParaRPr>
          </a:p>
        </p:txBody>
      </p:sp>
      <p:sp>
        <p:nvSpPr>
          <p:cNvPr id="2" name="Rectangle 1"/>
          <p:cNvSpPr/>
          <p:nvPr/>
        </p:nvSpPr>
        <p:spPr>
          <a:xfrm>
            <a:off x="0" y="1524000"/>
            <a:ext cx="9144000" cy="3124200"/>
          </a:xfrm>
          <a:prstGeom prst="rect">
            <a:avLst/>
          </a:prstGeom>
          <a:gradFill>
            <a:gsLst>
              <a:gs pos="43000">
                <a:srgbClr val="284252">
                  <a:alpha val="32000"/>
                </a:srgbClr>
              </a:gs>
              <a:gs pos="100000">
                <a:srgbClr val="417ABF">
                  <a:alpha val="9000"/>
                </a:srgb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a:endParaRPr lang="en-US" sz="1800">
              <a:solidFill>
                <a:srgbClr val="FFFFFF"/>
              </a:solidFill>
              <a:ea typeface="MS PGothic" pitchFamily="34" charset="-128"/>
              <a:cs typeface="MS PGothic" pitchFamily="34" charset="-128"/>
            </a:endParaRPr>
          </a:p>
        </p:txBody>
      </p:sp>
      <p:sp>
        <p:nvSpPr>
          <p:cNvPr id="3078" name="Rectangle 5"/>
          <p:cNvSpPr>
            <a:spLocks noChangeArrowheads="1"/>
          </p:cNvSpPr>
          <p:nvPr/>
        </p:nvSpPr>
        <p:spPr bwMode="auto">
          <a:xfrm>
            <a:off x="3352800" y="5943600"/>
            <a:ext cx="5562600" cy="276225"/>
          </a:xfrm>
          <a:prstGeom prst="rect">
            <a:avLst/>
          </a:prstGeom>
          <a:noFill/>
          <a:ln w="9525">
            <a:noFill/>
            <a:miter lim="800000"/>
            <a:headEnd/>
            <a:tailEnd/>
          </a:ln>
        </p:spPr>
        <p:txBody>
          <a:bodyPr>
            <a:prstTxWarp prst="textNoShape">
              <a:avLst/>
            </a:prstTxWarp>
            <a:spAutoFit/>
          </a:bodyPr>
          <a:lstStyle/>
          <a:p>
            <a:pPr algn="r"/>
            <a:r>
              <a:rPr lang="en-US" sz="1200" dirty="0" smtClean="0">
                <a:solidFill>
                  <a:srgbClr val="0D0D0D"/>
                </a:solidFill>
              </a:rPr>
              <a:t>October 30, </a:t>
            </a:r>
            <a:r>
              <a:rPr lang="en-US" sz="1200" dirty="0">
                <a:solidFill>
                  <a:srgbClr val="0D0D0D"/>
                </a:solidFill>
              </a:rPr>
              <a:t>2009</a:t>
            </a:r>
          </a:p>
        </p:txBody>
      </p:sp>
      <p:sp>
        <p:nvSpPr>
          <p:cNvPr id="5" name="Rectangle 6"/>
          <p:cNvSpPr txBox="1">
            <a:spLocks noChangeArrowheads="1"/>
          </p:cNvSpPr>
          <p:nvPr/>
        </p:nvSpPr>
        <p:spPr bwMode="auto">
          <a:xfrm>
            <a:off x="762000" y="2438400"/>
            <a:ext cx="7848600" cy="1568450"/>
          </a:xfrm>
          <a:prstGeom prst="rect">
            <a:avLst/>
          </a:prstGeom>
          <a:noFill/>
          <a:ln w="9525">
            <a:noFill/>
            <a:miter lim="800000"/>
            <a:headEnd/>
            <a:tailEnd/>
          </a:ln>
        </p:spPr>
        <p:txBody>
          <a:bodyPr>
            <a:prstTxWarp prst="textNoShape">
              <a:avLst/>
            </a:prstTxWarp>
          </a:bodyPr>
          <a:lstStyle/>
          <a:p>
            <a:pPr>
              <a:spcBef>
                <a:spcPct val="20000"/>
              </a:spcBef>
            </a:pPr>
            <a:r>
              <a:rPr lang="en-US" sz="4000" b="1" dirty="0" smtClean="0">
                <a:solidFill>
                  <a:srgbClr val="115676"/>
                </a:solidFill>
                <a:effectLst>
                  <a:outerShdw blurRad="38100" dist="38100" dir="2700000" algn="tl">
                    <a:srgbClr val="DDDDDD"/>
                  </a:outerShdw>
                </a:effectLst>
              </a:rPr>
              <a:t>New Government 5-Star Safety Ratings</a:t>
            </a:r>
          </a:p>
          <a:p>
            <a:pPr>
              <a:spcBef>
                <a:spcPct val="20000"/>
              </a:spcBef>
            </a:pPr>
            <a:r>
              <a:rPr lang="en-US" b="1" dirty="0">
                <a:solidFill>
                  <a:srgbClr val="115676"/>
                </a:solidFill>
                <a:effectLst>
                  <a:outerShdw blurRad="38100" dist="38100" dir="2700000" algn="tl">
                    <a:srgbClr val="DDDDDD"/>
                  </a:outerShdw>
                </a:effectLst>
              </a:rPr>
              <a:t>National Highway Traffic Safety </a:t>
            </a:r>
            <a:r>
              <a:rPr lang="en-US" b="1" dirty="0" smtClean="0">
                <a:solidFill>
                  <a:srgbClr val="115676"/>
                </a:solidFill>
                <a:effectLst>
                  <a:outerShdw blurRad="38100" dist="38100" dir="2700000" algn="tl">
                    <a:srgbClr val="DDDDDD"/>
                  </a:outerShdw>
                </a:effectLst>
              </a:rPr>
              <a:t>Administration and Kelley Blue Book Partnership</a:t>
            </a:r>
            <a:endParaRPr lang="en-US" b="1" dirty="0">
              <a:solidFill>
                <a:srgbClr val="115676"/>
              </a:solidFill>
              <a:effectLst>
                <a:outerShdw blurRad="38100" dist="38100" dir="2700000" algn="tl">
                  <a:srgbClr val="DDDDDD"/>
                </a:outerShdw>
              </a:effectLst>
            </a:endParaRPr>
          </a:p>
        </p:txBody>
      </p:sp>
      <p:pic>
        <p:nvPicPr>
          <p:cNvPr id="3080" name="Picture 10" descr="StratLogo.jpg"/>
          <p:cNvPicPr>
            <a:picLocks noChangeAspect="1"/>
          </p:cNvPicPr>
          <p:nvPr/>
        </p:nvPicPr>
        <p:blipFill>
          <a:blip r:embed="rId3" cstate="print"/>
          <a:srcRect/>
          <a:stretch>
            <a:fillRect/>
          </a:stretch>
        </p:blipFill>
        <p:spPr bwMode="auto">
          <a:xfrm>
            <a:off x="533400" y="5878513"/>
            <a:ext cx="1455738" cy="827087"/>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Down Arrow 23"/>
          <p:cNvSpPr/>
          <p:nvPr/>
        </p:nvSpPr>
        <p:spPr>
          <a:xfrm flipV="1">
            <a:off x="4114800" y="4038600"/>
            <a:ext cx="152400" cy="1828800"/>
          </a:xfrm>
          <a:prstGeom prst="downArrow">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Down Arrow 21"/>
          <p:cNvSpPr/>
          <p:nvPr/>
        </p:nvSpPr>
        <p:spPr>
          <a:xfrm>
            <a:off x="6324600" y="2438400"/>
            <a:ext cx="152400" cy="1219200"/>
          </a:xfrm>
          <a:prstGeom prst="downArrow">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Down Arrow 27"/>
          <p:cNvSpPr/>
          <p:nvPr/>
        </p:nvSpPr>
        <p:spPr>
          <a:xfrm flipV="1">
            <a:off x="7848600" y="4038600"/>
            <a:ext cx="152400" cy="457200"/>
          </a:xfrm>
          <a:prstGeom prst="downArrow">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Down Arrow 28"/>
          <p:cNvSpPr/>
          <p:nvPr/>
        </p:nvSpPr>
        <p:spPr>
          <a:xfrm flipV="1">
            <a:off x="6096000" y="4038600"/>
            <a:ext cx="152400" cy="762000"/>
          </a:xfrm>
          <a:prstGeom prst="downArrow">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457200" y="3657600"/>
            <a:ext cx="8077200" cy="381000"/>
          </a:xfrm>
          <a:prstGeom prst="rect">
            <a:avLst/>
          </a:prstGeom>
          <a:gradFill>
            <a:gsLst>
              <a:gs pos="0">
                <a:srgbClr val="FF0000"/>
              </a:gs>
              <a:gs pos="52000">
                <a:srgbClr val="FFFF00"/>
              </a:gs>
              <a:gs pos="100000">
                <a:schemeClr val="accent1">
                  <a:shade val="94000"/>
                  <a:satMod val="135000"/>
                </a:schemeClr>
              </a:gs>
            </a:gsLst>
            <a:lin ang="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434" name="Title 1"/>
          <p:cNvSpPr>
            <a:spLocks noGrp="1"/>
          </p:cNvSpPr>
          <p:nvPr>
            <p:ph type="title"/>
          </p:nvPr>
        </p:nvSpPr>
        <p:spPr>
          <a:xfrm>
            <a:off x="304800" y="274638"/>
            <a:ext cx="6781800" cy="1143000"/>
          </a:xfrm>
        </p:spPr>
        <p:txBody>
          <a:bodyPr/>
          <a:lstStyle/>
          <a:p>
            <a:r>
              <a:rPr lang="en-US" dirty="0" smtClean="0"/>
              <a:t>Price, brand, and fuel efficiency are the most asked about car attributes</a:t>
            </a:r>
            <a:endParaRPr lang="en-US" dirty="0"/>
          </a:p>
        </p:txBody>
      </p:sp>
      <p:graphicFrame>
        <p:nvGraphicFramePr>
          <p:cNvPr id="6" name="Table 5"/>
          <p:cNvGraphicFramePr>
            <a:graphicFrameLocks noGrp="1"/>
          </p:cNvGraphicFramePr>
          <p:nvPr/>
        </p:nvGraphicFramePr>
        <p:xfrm>
          <a:off x="457200" y="3657600"/>
          <a:ext cx="8077200" cy="370840"/>
        </p:xfrm>
        <a:graphic>
          <a:graphicData uri="http://schemas.openxmlformats.org/drawingml/2006/table">
            <a:tbl>
              <a:tblPr firstRow="1" bandRow="1">
                <a:tableStyleId>{5C22544A-7EE6-4342-B048-85BDC9FD1C3A}</a:tableStyleId>
              </a:tblPr>
              <a:tblGrid>
                <a:gridCol w="807720"/>
                <a:gridCol w="807720"/>
                <a:gridCol w="807720"/>
                <a:gridCol w="807720"/>
                <a:gridCol w="807720"/>
                <a:gridCol w="807720"/>
                <a:gridCol w="807720"/>
                <a:gridCol w="807720"/>
                <a:gridCol w="807720"/>
                <a:gridCol w="807720"/>
              </a:tblGrid>
              <a:tr h="370840">
                <a:tc>
                  <a:txBody>
                    <a:bodyPr/>
                    <a:lstStyle/>
                    <a:p>
                      <a:pPr algn="ctr"/>
                      <a:r>
                        <a:rPr lang="en-US" dirty="0" smtClean="0">
                          <a:solidFill>
                            <a:schemeClr val="tx1"/>
                          </a:solidFill>
                        </a:rPr>
                        <a:t>1</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2</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3</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4</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5</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6</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7</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8</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9</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10</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sp>
        <p:nvSpPr>
          <p:cNvPr id="8" name="Rectangle 7"/>
          <p:cNvSpPr/>
          <p:nvPr/>
        </p:nvSpPr>
        <p:spPr>
          <a:xfrm>
            <a:off x="7848600" y="4267200"/>
            <a:ext cx="652142" cy="584776"/>
          </a:xfrm>
          <a:prstGeom prst="rect">
            <a:avLst/>
          </a:prstGeom>
          <a:solidFill>
            <a:schemeClr val="accent4">
              <a:lumMod val="75000"/>
            </a:schemeClr>
          </a:solidFill>
          <a:ln w="38100" cap="flat" cmpd="sng" algn="ctr">
            <a:solidFill>
              <a:schemeClr val="accent1">
                <a:lumMod val="75000"/>
              </a:schemeClr>
            </a:solidFill>
            <a:prstDash val="solid"/>
            <a:round/>
            <a:headEnd type="none" w="med" len="med"/>
            <a:tailEnd type="none" w="med" len="med"/>
          </a:ln>
        </p:spPr>
        <p:txBody>
          <a:bodyPr wrap="none">
            <a:spAutoFit/>
          </a:bodyPr>
          <a:lstStyle/>
          <a:p>
            <a:pPr lvl="0" algn="ctr"/>
            <a:r>
              <a:rPr lang="en-US" sz="1600" dirty="0" smtClean="0">
                <a:solidFill>
                  <a:schemeClr val="bg1"/>
                </a:solidFill>
                <a:latin typeface="Arial"/>
                <a:ea typeface="Times New Roman" pitchFamily="-108" charset="0"/>
                <a:cs typeface="Times New Roman" pitchFamily="-108" charset="0"/>
              </a:rPr>
              <a:t>9.2</a:t>
            </a:r>
          </a:p>
          <a:p>
            <a:pPr algn="ctr"/>
            <a:r>
              <a:rPr lang="en-US" sz="1600" dirty="0" smtClean="0">
                <a:solidFill>
                  <a:schemeClr val="bg1"/>
                </a:solidFill>
                <a:latin typeface="Arial"/>
                <a:ea typeface="Times New Roman" pitchFamily="-108" charset="0"/>
                <a:cs typeface="Times New Roman" pitchFamily="-108" charset="0"/>
              </a:rPr>
              <a:t>Price</a:t>
            </a:r>
          </a:p>
        </p:txBody>
      </p:sp>
      <p:sp>
        <p:nvSpPr>
          <p:cNvPr id="13" name="Rectangle 12"/>
          <p:cNvSpPr/>
          <p:nvPr/>
        </p:nvSpPr>
        <p:spPr>
          <a:xfrm>
            <a:off x="5141149" y="1905000"/>
            <a:ext cx="1031051" cy="523220"/>
          </a:xfrm>
          <a:prstGeom prst="rect">
            <a:avLst/>
          </a:prstGeom>
          <a:solidFill>
            <a:schemeClr val="accent4">
              <a:lumMod val="75000"/>
            </a:schemeClr>
          </a:solidFill>
        </p:spPr>
        <p:txBody>
          <a:bodyPr wrap="none">
            <a:spAutoFit/>
          </a:bodyPr>
          <a:lstStyle/>
          <a:p>
            <a:pPr algn="ctr"/>
            <a:r>
              <a:rPr lang="en-US" sz="1400" dirty="0" smtClean="0">
                <a:solidFill>
                  <a:schemeClr val="bg1"/>
                </a:solidFill>
                <a:latin typeface="Arial"/>
                <a:ea typeface="Times New Roman" pitchFamily="-108" charset="0"/>
                <a:cs typeface="Times New Roman" pitchFamily="-108" charset="0"/>
              </a:rPr>
              <a:t>7.9</a:t>
            </a:r>
          </a:p>
          <a:p>
            <a:pPr lvl="0" algn="ctr"/>
            <a:r>
              <a:rPr lang="en-US" sz="1400" dirty="0" smtClean="0">
                <a:solidFill>
                  <a:schemeClr val="bg1"/>
                </a:solidFill>
                <a:latin typeface="Arial"/>
                <a:ea typeface="Times New Roman" pitchFamily="-108" charset="0"/>
                <a:cs typeface="Times New Roman" pitchFamily="-108" charset="0"/>
              </a:rPr>
              <a:t>Style/color</a:t>
            </a:r>
          </a:p>
        </p:txBody>
      </p:sp>
      <p:sp>
        <p:nvSpPr>
          <p:cNvPr id="14" name="Rectangle 13"/>
          <p:cNvSpPr/>
          <p:nvPr/>
        </p:nvSpPr>
        <p:spPr>
          <a:xfrm>
            <a:off x="6096000" y="4343400"/>
            <a:ext cx="1600200" cy="584776"/>
          </a:xfrm>
          <a:prstGeom prst="rect">
            <a:avLst/>
          </a:prstGeom>
          <a:solidFill>
            <a:schemeClr val="accent4">
              <a:lumMod val="75000"/>
            </a:schemeClr>
          </a:solidFill>
          <a:ln w="38100" cap="flat" cmpd="sng" algn="ctr">
            <a:solidFill>
              <a:schemeClr val="accent1">
                <a:lumMod val="75000"/>
              </a:schemeClr>
            </a:solidFill>
            <a:prstDash val="solid"/>
            <a:round/>
            <a:headEnd type="none" w="med" len="med"/>
            <a:tailEnd type="none" w="med" len="med"/>
          </a:ln>
        </p:spPr>
        <p:txBody>
          <a:bodyPr wrap="square">
            <a:spAutoFit/>
          </a:bodyPr>
          <a:lstStyle/>
          <a:p>
            <a:pPr algn="ctr"/>
            <a:r>
              <a:rPr lang="en-US" sz="1600" dirty="0" smtClean="0">
                <a:solidFill>
                  <a:schemeClr val="bg1"/>
                </a:solidFill>
                <a:latin typeface="Arial"/>
                <a:ea typeface="Times New Roman" pitchFamily="-108" charset="0"/>
                <a:cs typeface="Times New Roman" pitchFamily="-108" charset="0"/>
              </a:rPr>
              <a:t>8.0</a:t>
            </a:r>
          </a:p>
          <a:p>
            <a:pPr lvl="0" algn="ctr"/>
            <a:r>
              <a:rPr lang="en-US" sz="1600" dirty="0" smtClean="0">
                <a:solidFill>
                  <a:schemeClr val="bg1"/>
                </a:solidFill>
                <a:latin typeface="Arial"/>
                <a:ea typeface="Times New Roman" pitchFamily="-108" charset="0"/>
                <a:cs typeface="Times New Roman" pitchFamily="-108" charset="0"/>
              </a:rPr>
              <a:t>Fuel efficiency</a:t>
            </a:r>
          </a:p>
        </p:txBody>
      </p:sp>
      <p:sp>
        <p:nvSpPr>
          <p:cNvPr id="15" name="Rectangle 14"/>
          <p:cNvSpPr/>
          <p:nvPr/>
        </p:nvSpPr>
        <p:spPr>
          <a:xfrm>
            <a:off x="5154717" y="5029200"/>
            <a:ext cx="941283" cy="523220"/>
          </a:xfrm>
          <a:prstGeom prst="rect">
            <a:avLst/>
          </a:prstGeom>
          <a:solidFill>
            <a:schemeClr val="accent4">
              <a:lumMod val="75000"/>
            </a:schemeClr>
          </a:solidFill>
        </p:spPr>
        <p:txBody>
          <a:bodyPr wrap="none">
            <a:spAutoFit/>
          </a:bodyPr>
          <a:lstStyle/>
          <a:p>
            <a:pPr algn="ctr"/>
            <a:r>
              <a:rPr lang="en-US" sz="1400" dirty="0" smtClean="0">
                <a:solidFill>
                  <a:schemeClr val="bg1"/>
                </a:solidFill>
                <a:latin typeface="Arial"/>
                <a:ea typeface="Times New Roman" pitchFamily="-108" charset="0"/>
                <a:cs typeface="Times New Roman" pitchFamily="-108" charset="0"/>
              </a:rPr>
              <a:t>7.7</a:t>
            </a:r>
          </a:p>
          <a:p>
            <a:pPr lvl="0" algn="ctr"/>
            <a:r>
              <a:rPr lang="en-US" sz="1400" dirty="0" smtClean="0">
                <a:solidFill>
                  <a:schemeClr val="bg1"/>
                </a:solidFill>
                <a:latin typeface="Arial"/>
                <a:ea typeface="Times New Roman" pitchFamily="-108" charset="0"/>
                <a:cs typeface="Times New Roman" pitchFamily="-108" charset="0"/>
              </a:rPr>
              <a:t>Durability</a:t>
            </a:r>
          </a:p>
        </p:txBody>
      </p:sp>
      <p:sp>
        <p:nvSpPr>
          <p:cNvPr id="16" name="Rectangle 15"/>
          <p:cNvSpPr/>
          <p:nvPr/>
        </p:nvSpPr>
        <p:spPr>
          <a:xfrm>
            <a:off x="6324600" y="2057400"/>
            <a:ext cx="1828800" cy="830997"/>
          </a:xfrm>
          <a:prstGeom prst="rect">
            <a:avLst/>
          </a:prstGeom>
          <a:solidFill>
            <a:schemeClr val="accent4">
              <a:lumMod val="75000"/>
            </a:schemeClr>
          </a:solidFill>
          <a:ln w="38100" cap="flat" cmpd="sng" algn="ctr">
            <a:solidFill>
              <a:schemeClr val="accent1">
                <a:lumMod val="75000"/>
              </a:schemeClr>
            </a:solidFill>
            <a:prstDash val="solid"/>
            <a:round/>
            <a:headEnd type="none" w="med" len="med"/>
            <a:tailEnd type="none" w="med" len="med"/>
          </a:ln>
        </p:spPr>
        <p:txBody>
          <a:bodyPr wrap="square">
            <a:spAutoFit/>
          </a:bodyPr>
          <a:lstStyle/>
          <a:p>
            <a:pPr algn="ctr"/>
            <a:r>
              <a:rPr lang="en-US" sz="1600" dirty="0" smtClean="0">
                <a:solidFill>
                  <a:schemeClr val="bg1"/>
                </a:solidFill>
                <a:latin typeface="Arial"/>
                <a:ea typeface="Times New Roman" pitchFamily="-108" charset="0"/>
                <a:cs typeface="Times New Roman" pitchFamily="-108" charset="0"/>
              </a:rPr>
              <a:t>8.4</a:t>
            </a:r>
          </a:p>
          <a:p>
            <a:pPr lvl="0" algn="ctr"/>
            <a:r>
              <a:rPr lang="en-US" sz="1600" dirty="0" smtClean="0">
                <a:solidFill>
                  <a:schemeClr val="bg1"/>
                </a:solidFill>
                <a:latin typeface="Arial"/>
                <a:ea typeface="Times New Roman" pitchFamily="-108" charset="0"/>
                <a:cs typeface="Times New Roman" pitchFamily="-108" charset="0"/>
              </a:rPr>
              <a:t>Brand name (make and model)</a:t>
            </a:r>
          </a:p>
        </p:txBody>
      </p:sp>
      <p:sp>
        <p:nvSpPr>
          <p:cNvPr id="19" name="Rectangle 18"/>
          <p:cNvSpPr/>
          <p:nvPr/>
        </p:nvSpPr>
        <p:spPr>
          <a:xfrm>
            <a:off x="1371600" y="5128736"/>
            <a:ext cx="2971800" cy="738664"/>
          </a:xfrm>
          <a:prstGeom prst="rect">
            <a:avLst/>
          </a:prstGeom>
          <a:solidFill>
            <a:schemeClr val="accent4">
              <a:lumMod val="75000"/>
            </a:schemeClr>
          </a:solidFill>
        </p:spPr>
        <p:txBody>
          <a:bodyPr wrap="square">
            <a:spAutoFit/>
          </a:bodyPr>
          <a:lstStyle/>
          <a:p>
            <a:pPr algn="ctr"/>
            <a:r>
              <a:rPr lang="en-US" sz="1400" dirty="0" smtClean="0">
                <a:solidFill>
                  <a:schemeClr val="bg1"/>
                </a:solidFill>
                <a:latin typeface="Arial"/>
                <a:ea typeface="Times New Roman" pitchFamily="-108" charset="0"/>
                <a:cs typeface="Times New Roman" pitchFamily="-108" charset="0"/>
              </a:rPr>
              <a:t>5.6</a:t>
            </a:r>
          </a:p>
          <a:p>
            <a:pPr lvl="0" algn="ctr"/>
            <a:r>
              <a:rPr lang="en-US" sz="1400" dirty="0" smtClean="0">
                <a:solidFill>
                  <a:schemeClr val="bg1"/>
                </a:solidFill>
                <a:latin typeface="Arial"/>
                <a:ea typeface="Times New Roman" pitchFamily="-108" charset="0"/>
                <a:cs typeface="Times New Roman" pitchFamily="-108" charset="0"/>
              </a:rPr>
              <a:t>Recommendation from a dealer or other industry expert</a:t>
            </a:r>
          </a:p>
        </p:txBody>
      </p:sp>
      <p:sp>
        <p:nvSpPr>
          <p:cNvPr id="20" name="Rectangle 19"/>
          <p:cNvSpPr/>
          <p:nvPr/>
        </p:nvSpPr>
        <p:spPr>
          <a:xfrm>
            <a:off x="4343400" y="4343400"/>
            <a:ext cx="1282397" cy="523220"/>
          </a:xfrm>
          <a:prstGeom prst="rect">
            <a:avLst/>
          </a:prstGeom>
          <a:solidFill>
            <a:schemeClr val="accent4">
              <a:lumMod val="75000"/>
            </a:schemeClr>
          </a:solidFill>
          <a:ln w="38100" cap="flat" cmpd="sng" algn="ctr">
            <a:solidFill>
              <a:schemeClr val="accent5">
                <a:lumMod val="75000"/>
              </a:schemeClr>
            </a:solidFill>
            <a:prstDash val="solid"/>
            <a:round/>
            <a:headEnd type="none" w="med" len="med"/>
            <a:tailEnd type="none" w="med" len="med"/>
          </a:ln>
        </p:spPr>
        <p:txBody>
          <a:bodyPr wrap="none">
            <a:spAutoFit/>
          </a:bodyPr>
          <a:lstStyle/>
          <a:p>
            <a:pPr algn="ctr"/>
            <a:r>
              <a:rPr lang="en-US" sz="1400" dirty="0" smtClean="0">
                <a:solidFill>
                  <a:schemeClr val="bg1"/>
                </a:solidFill>
                <a:latin typeface="Arial"/>
                <a:ea typeface="Times New Roman" pitchFamily="-108" charset="0"/>
                <a:cs typeface="Times New Roman" pitchFamily="-108" charset="0"/>
              </a:rPr>
              <a:t>6.8</a:t>
            </a:r>
          </a:p>
          <a:p>
            <a:pPr lvl="0" algn="ctr"/>
            <a:r>
              <a:rPr lang="en-US" sz="1400" dirty="0" smtClean="0">
                <a:solidFill>
                  <a:schemeClr val="bg1"/>
                </a:solidFill>
                <a:latin typeface="Arial"/>
                <a:ea typeface="Times New Roman" pitchFamily="-108" charset="0"/>
                <a:cs typeface="Times New Roman" pitchFamily="-108" charset="0"/>
              </a:rPr>
              <a:t>Safety ratings</a:t>
            </a:r>
          </a:p>
        </p:txBody>
      </p:sp>
      <p:sp>
        <p:nvSpPr>
          <p:cNvPr id="21" name="Rectangle 20"/>
          <p:cNvSpPr/>
          <p:nvPr/>
        </p:nvSpPr>
        <p:spPr>
          <a:xfrm>
            <a:off x="1828800" y="4419600"/>
            <a:ext cx="1422134" cy="523220"/>
          </a:xfrm>
          <a:prstGeom prst="rect">
            <a:avLst/>
          </a:prstGeom>
          <a:solidFill>
            <a:schemeClr val="accent4">
              <a:lumMod val="75000"/>
            </a:schemeClr>
          </a:solidFill>
        </p:spPr>
        <p:txBody>
          <a:bodyPr wrap="none">
            <a:spAutoFit/>
          </a:bodyPr>
          <a:lstStyle/>
          <a:p>
            <a:pPr algn="ctr">
              <a:defRPr/>
            </a:pPr>
            <a:r>
              <a:rPr lang="en-US" sz="1400" dirty="0" smtClean="0">
                <a:solidFill>
                  <a:schemeClr val="bg1"/>
                </a:solidFill>
                <a:latin typeface="Arial"/>
                <a:ea typeface="Times New Roman" pitchFamily="-108" charset="0"/>
                <a:cs typeface="Times New Roman" pitchFamily="-108" charset="0"/>
              </a:rPr>
              <a:t>4.1</a:t>
            </a:r>
          </a:p>
          <a:p>
            <a:pPr lvl="0" algn="ctr">
              <a:defRPr/>
            </a:pPr>
            <a:r>
              <a:rPr lang="en-US" sz="1400" dirty="0" smtClean="0">
                <a:solidFill>
                  <a:schemeClr val="bg1"/>
                </a:solidFill>
                <a:latin typeface="Arial"/>
                <a:ea typeface="Times New Roman" pitchFamily="-108" charset="0"/>
                <a:cs typeface="Times New Roman" pitchFamily="-108" charset="0"/>
              </a:rPr>
              <a:t>Insurance rates</a:t>
            </a:r>
          </a:p>
        </p:txBody>
      </p:sp>
      <p:sp>
        <p:nvSpPr>
          <p:cNvPr id="25" name="Down Arrow 24"/>
          <p:cNvSpPr/>
          <p:nvPr/>
        </p:nvSpPr>
        <p:spPr>
          <a:xfrm>
            <a:off x="5943600" y="2438400"/>
            <a:ext cx="152400" cy="1219200"/>
          </a:xfrm>
          <a:prstGeom prst="downArrow">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Down Arrow 25"/>
          <p:cNvSpPr/>
          <p:nvPr/>
        </p:nvSpPr>
        <p:spPr>
          <a:xfrm>
            <a:off x="5105400" y="3124200"/>
            <a:ext cx="152400" cy="533400"/>
          </a:xfrm>
          <a:prstGeom prst="downArrow">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Down Arrow 26"/>
          <p:cNvSpPr/>
          <p:nvPr/>
        </p:nvSpPr>
        <p:spPr>
          <a:xfrm flipV="1">
            <a:off x="2895600" y="4038600"/>
            <a:ext cx="152400" cy="381000"/>
          </a:xfrm>
          <a:prstGeom prst="downArrow">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Down Arrow 30"/>
          <p:cNvSpPr/>
          <p:nvPr/>
        </p:nvSpPr>
        <p:spPr>
          <a:xfrm flipV="1">
            <a:off x="5867400" y="4038600"/>
            <a:ext cx="152400" cy="990600"/>
          </a:xfrm>
          <a:prstGeom prst="downArrow">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Down Arrow 31"/>
          <p:cNvSpPr/>
          <p:nvPr/>
        </p:nvSpPr>
        <p:spPr>
          <a:xfrm flipH="1" flipV="1">
            <a:off x="5105400" y="4038600"/>
            <a:ext cx="152400" cy="304800"/>
          </a:xfrm>
          <a:prstGeom prst="downArrow">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Rectangle 1"/>
          <p:cNvSpPr>
            <a:spLocks noChangeArrowheads="1"/>
          </p:cNvSpPr>
          <p:nvPr/>
        </p:nvSpPr>
        <p:spPr bwMode="auto">
          <a:xfrm>
            <a:off x="228600" y="6027003"/>
            <a:ext cx="8610600" cy="830997"/>
          </a:xfrm>
          <a:prstGeom prst="rect">
            <a:avLst/>
          </a:prstGeom>
          <a:noFill/>
          <a:ln w="9525">
            <a:noFill/>
            <a:miter lim="800000"/>
            <a:headEnd/>
            <a:tailEnd/>
          </a:ln>
        </p:spPr>
        <p:txBody>
          <a:bodyPr wrap="square" anchor="ctr">
            <a:prstTxWarp prst="textNoShape">
              <a:avLst/>
            </a:prstTxWarp>
            <a:spAutoFit/>
          </a:bodyPr>
          <a:lstStyle/>
          <a:p>
            <a:r>
              <a:rPr lang="en-US" sz="1200" dirty="0" smtClean="0"/>
              <a:t>Base: Dealers = 206</a:t>
            </a:r>
          </a:p>
          <a:p>
            <a:r>
              <a:rPr lang="en-US" sz="1200" dirty="0" smtClean="0"/>
              <a:t>Q602  Thinking about your daily interactions with clients, please review the list of new car attributes below.  For each one, please indicate how often customers ask you about that particular attribute.  Please use a 1 to 10 scale where a 1 means that you are never asked about that attribute and a 10 means you are always asked about that attribute.  (MEANS Shown)</a:t>
            </a:r>
          </a:p>
        </p:txBody>
      </p:sp>
      <p:sp>
        <p:nvSpPr>
          <p:cNvPr id="17" name="Rectangle 16"/>
          <p:cNvSpPr/>
          <p:nvPr/>
        </p:nvSpPr>
        <p:spPr>
          <a:xfrm>
            <a:off x="3124200" y="2590800"/>
            <a:ext cx="2743200" cy="738664"/>
          </a:xfrm>
          <a:prstGeom prst="rect">
            <a:avLst/>
          </a:prstGeom>
          <a:solidFill>
            <a:schemeClr val="accent4">
              <a:lumMod val="75000"/>
            </a:schemeClr>
          </a:solidFill>
        </p:spPr>
        <p:txBody>
          <a:bodyPr wrap="square">
            <a:spAutoFit/>
          </a:bodyPr>
          <a:lstStyle/>
          <a:p>
            <a:pPr algn="ctr"/>
            <a:r>
              <a:rPr lang="en-US" sz="1400" dirty="0" smtClean="0">
                <a:solidFill>
                  <a:schemeClr val="bg1"/>
                </a:solidFill>
                <a:latin typeface="Arial"/>
                <a:ea typeface="Times New Roman" pitchFamily="-108" charset="0"/>
                <a:cs typeface="Times New Roman" pitchFamily="-108" charset="0"/>
              </a:rPr>
              <a:t>6.8</a:t>
            </a:r>
          </a:p>
          <a:p>
            <a:pPr lvl="0" algn="ctr"/>
            <a:r>
              <a:rPr lang="en-US" sz="1400" dirty="0" smtClean="0">
                <a:solidFill>
                  <a:schemeClr val="bg1"/>
                </a:solidFill>
                <a:latin typeface="Arial"/>
                <a:ea typeface="Times New Roman" pitchFamily="-108" charset="0"/>
                <a:cs typeface="Times New Roman" pitchFamily="-108" charset="0"/>
              </a:rPr>
              <a:t>Recommendation from friends or family</a:t>
            </a:r>
          </a:p>
        </p:txBody>
      </p:sp>
      <p:sp>
        <p:nvSpPr>
          <p:cNvPr id="30" name="TextBox 29"/>
          <p:cNvSpPr txBox="1"/>
          <p:nvPr/>
        </p:nvSpPr>
        <p:spPr>
          <a:xfrm>
            <a:off x="457200" y="3352800"/>
            <a:ext cx="684803" cy="307777"/>
          </a:xfrm>
          <a:prstGeom prst="rect">
            <a:avLst/>
          </a:prstGeom>
          <a:noFill/>
        </p:spPr>
        <p:txBody>
          <a:bodyPr wrap="none" rtlCol="0">
            <a:spAutoFit/>
          </a:bodyPr>
          <a:lstStyle/>
          <a:p>
            <a:r>
              <a:rPr lang="en-US" sz="1400" b="1" dirty="0" smtClean="0"/>
              <a:t>Never</a:t>
            </a:r>
            <a:endParaRPr lang="en-US" sz="1400" b="1" dirty="0"/>
          </a:p>
        </p:txBody>
      </p:sp>
      <p:sp>
        <p:nvSpPr>
          <p:cNvPr id="34" name="TextBox 33"/>
          <p:cNvSpPr txBox="1"/>
          <p:nvPr/>
        </p:nvSpPr>
        <p:spPr>
          <a:xfrm>
            <a:off x="7696200" y="3352800"/>
            <a:ext cx="803400" cy="307777"/>
          </a:xfrm>
          <a:prstGeom prst="rect">
            <a:avLst/>
          </a:prstGeom>
          <a:noFill/>
        </p:spPr>
        <p:txBody>
          <a:bodyPr wrap="none" rtlCol="0">
            <a:spAutoFit/>
          </a:bodyPr>
          <a:lstStyle/>
          <a:p>
            <a:r>
              <a:rPr lang="en-US" sz="1400" b="1" dirty="0" smtClean="0"/>
              <a:t>Always</a:t>
            </a:r>
            <a:endParaRPr lang="en-US" sz="1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01" name="Title 1"/>
          <p:cNvSpPr>
            <a:spLocks noGrp="1"/>
          </p:cNvSpPr>
          <p:nvPr>
            <p:ph type="title"/>
          </p:nvPr>
        </p:nvSpPr>
        <p:spPr>
          <a:xfrm>
            <a:off x="457200" y="274638"/>
            <a:ext cx="6477000" cy="1143000"/>
          </a:xfrm>
        </p:spPr>
        <p:txBody>
          <a:bodyPr/>
          <a:lstStyle/>
          <a:p>
            <a:r>
              <a:rPr lang="en-US" dirty="0" smtClean="0"/>
              <a:t>Safety ratings important, but not among top questions to dealers</a:t>
            </a:r>
            <a:endParaRPr lang="en-US" dirty="0"/>
          </a:p>
        </p:txBody>
      </p:sp>
      <p:graphicFrame>
        <p:nvGraphicFramePr>
          <p:cNvPr id="14" name="Chart 13"/>
          <p:cNvGraphicFramePr>
            <a:graphicFrameLocks/>
          </p:cNvGraphicFramePr>
          <p:nvPr/>
        </p:nvGraphicFramePr>
        <p:xfrm>
          <a:off x="0" y="1543111"/>
          <a:ext cx="4648200" cy="407549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p:nvPr/>
        </p:nvGraphicFramePr>
        <p:xfrm>
          <a:off x="4419600" y="1924110"/>
          <a:ext cx="4267200" cy="3867090"/>
        </p:xfrm>
        <a:graphic>
          <a:graphicData uri="http://schemas.openxmlformats.org/drawingml/2006/chart">
            <c:chart xmlns:c="http://schemas.openxmlformats.org/drawingml/2006/chart" xmlns:r="http://schemas.openxmlformats.org/officeDocument/2006/relationships" r:id="rId4"/>
          </a:graphicData>
        </a:graphic>
      </p:graphicFrame>
      <p:cxnSp>
        <p:nvCxnSpPr>
          <p:cNvPr id="7" name="Straight Arrow Connector 6"/>
          <p:cNvCxnSpPr/>
          <p:nvPr/>
        </p:nvCxnSpPr>
        <p:spPr>
          <a:xfrm rot="10800000">
            <a:off x="4724401" y="2057400"/>
            <a:ext cx="1371600" cy="457200"/>
          </a:xfrm>
          <a:prstGeom prst="straightConnector1">
            <a:avLst/>
          </a:prstGeom>
          <a:ln>
            <a:solidFill>
              <a:schemeClr val="bg1">
                <a:lumMod val="50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rot="10800000" flipV="1">
            <a:off x="3962400" y="2133600"/>
            <a:ext cx="1828800" cy="1219200"/>
          </a:xfrm>
          <a:prstGeom prst="straightConnector1">
            <a:avLst/>
          </a:prstGeom>
          <a:ln>
            <a:solidFill>
              <a:schemeClr val="bg1">
                <a:lumMod val="50000"/>
              </a:schemeClr>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rot="10800000" flipV="1">
            <a:off x="3581400" y="2971800"/>
            <a:ext cx="1905000" cy="1219200"/>
          </a:xfrm>
          <a:prstGeom prst="straightConnector1">
            <a:avLst/>
          </a:prstGeom>
          <a:ln>
            <a:solidFill>
              <a:schemeClr val="accent5">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2590800" y="1524000"/>
            <a:ext cx="1676400" cy="400110"/>
          </a:xfrm>
          <a:prstGeom prst="rect">
            <a:avLst/>
          </a:prstGeom>
          <a:noFill/>
        </p:spPr>
        <p:txBody>
          <a:bodyPr wrap="square" rtlCol="0">
            <a:spAutoFit/>
          </a:bodyPr>
          <a:lstStyle/>
          <a:p>
            <a:r>
              <a:rPr lang="en-US" sz="2000" b="1" dirty="0" smtClean="0"/>
              <a:t>Dealers</a:t>
            </a:r>
            <a:endParaRPr lang="en-US" sz="2000" b="1" dirty="0"/>
          </a:p>
        </p:txBody>
      </p:sp>
      <p:sp>
        <p:nvSpPr>
          <p:cNvPr id="18" name="TextBox 17"/>
          <p:cNvSpPr txBox="1"/>
          <p:nvPr/>
        </p:nvSpPr>
        <p:spPr>
          <a:xfrm>
            <a:off x="6400800" y="1524000"/>
            <a:ext cx="2057400" cy="400110"/>
          </a:xfrm>
          <a:prstGeom prst="rect">
            <a:avLst/>
          </a:prstGeom>
          <a:noFill/>
        </p:spPr>
        <p:txBody>
          <a:bodyPr wrap="square" rtlCol="0">
            <a:spAutoFit/>
          </a:bodyPr>
          <a:lstStyle/>
          <a:p>
            <a:r>
              <a:rPr lang="en-US" sz="2000" b="1" dirty="0" smtClean="0"/>
              <a:t>Consumers</a:t>
            </a:r>
            <a:endParaRPr lang="en-US" sz="2000" b="1" dirty="0"/>
          </a:p>
        </p:txBody>
      </p:sp>
      <p:sp>
        <p:nvSpPr>
          <p:cNvPr id="19" name="Rectangle 1"/>
          <p:cNvSpPr>
            <a:spLocks noChangeArrowheads="1"/>
          </p:cNvSpPr>
          <p:nvPr/>
        </p:nvSpPr>
        <p:spPr bwMode="auto">
          <a:xfrm>
            <a:off x="0" y="5534561"/>
            <a:ext cx="9144000" cy="1323439"/>
          </a:xfrm>
          <a:prstGeom prst="rect">
            <a:avLst/>
          </a:prstGeom>
          <a:noFill/>
          <a:ln w="9525">
            <a:noFill/>
            <a:miter lim="800000"/>
            <a:headEnd/>
            <a:tailEnd/>
          </a:ln>
        </p:spPr>
        <p:txBody>
          <a:bodyPr wrap="square" anchor="ctr">
            <a:prstTxWarp prst="textNoShape">
              <a:avLst/>
            </a:prstTxWarp>
            <a:spAutoFit/>
          </a:bodyPr>
          <a:lstStyle/>
          <a:p>
            <a:r>
              <a:rPr lang="en-US" sz="1000" dirty="0" smtClean="0"/>
              <a:t>Base: Consumers = 774 </a:t>
            </a:r>
          </a:p>
          <a:p>
            <a:r>
              <a:rPr lang="en-US" sz="1000" dirty="0" smtClean="0"/>
              <a:t>Q600  Thinking about the next time you go to purchase a new vehicle, please review the list of new car attributes below.  For each one, please indicate how much of an influence that particular attribute will have on your final decision of whether or not to purchase a vehicle.  Please use a 1 to 10 scale where a 1 means that attribute will have no influence at all and a 10 means it will have the utmost influence on your final purchase decision. (TOP 2 Shown)	</a:t>
            </a:r>
          </a:p>
          <a:p>
            <a:r>
              <a:rPr lang="en-US" sz="1000" dirty="0" smtClean="0"/>
              <a:t>Base: Dealers = 206</a:t>
            </a:r>
          </a:p>
          <a:p>
            <a:r>
              <a:rPr lang="en-US" sz="1000" dirty="0" smtClean="0"/>
              <a:t>Q602  Thinking about your daily interactions with clients, please review the list of new car attributes below.  For each one, please indicate how often customers ask you about that particular attribute.  Please use a 1 to 10 scale where a 1 means that you are never asked about that attribute and a 10 means you are always asked about that attribute.   (TOP 2 BOX Shown)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01" name="Title 1"/>
          <p:cNvSpPr>
            <a:spLocks noGrp="1"/>
          </p:cNvSpPr>
          <p:nvPr>
            <p:ph type="title"/>
          </p:nvPr>
        </p:nvSpPr>
        <p:spPr>
          <a:xfrm>
            <a:off x="457200" y="274638"/>
            <a:ext cx="6096000" cy="1143000"/>
          </a:xfrm>
        </p:spPr>
        <p:txBody>
          <a:bodyPr/>
          <a:lstStyle/>
          <a:p>
            <a:r>
              <a:rPr lang="en-US" dirty="0" smtClean="0"/>
              <a:t>Dealers are much more familiar with the Government 5-Star Safety Ratings</a:t>
            </a:r>
            <a:endParaRPr lang="en-US" dirty="0"/>
          </a:p>
        </p:txBody>
      </p:sp>
      <p:sp>
        <p:nvSpPr>
          <p:cNvPr id="13" name="Rectangle 1"/>
          <p:cNvSpPr>
            <a:spLocks noChangeArrowheads="1"/>
          </p:cNvSpPr>
          <p:nvPr/>
        </p:nvSpPr>
        <p:spPr bwMode="auto">
          <a:xfrm>
            <a:off x="228600" y="6396335"/>
            <a:ext cx="8610600" cy="646331"/>
          </a:xfrm>
          <a:prstGeom prst="rect">
            <a:avLst/>
          </a:prstGeom>
          <a:noFill/>
          <a:ln w="9525">
            <a:noFill/>
            <a:miter lim="800000"/>
            <a:headEnd/>
            <a:tailEnd/>
          </a:ln>
        </p:spPr>
        <p:txBody>
          <a:bodyPr wrap="square" anchor="ctr">
            <a:prstTxWarp prst="textNoShape">
              <a:avLst/>
            </a:prstTxWarp>
            <a:spAutoFit/>
          </a:bodyPr>
          <a:lstStyle/>
          <a:p>
            <a:r>
              <a:rPr lang="en-US" sz="1200" dirty="0" smtClean="0"/>
              <a:t>Base: Consumers = 774, Dealers = 206</a:t>
            </a:r>
          </a:p>
          <a:p>
            <a:r>
              <a:rPr lang="en-US" sz="1200" dirty="0" smtClean="0"/>
              <a:t>Q610  How familiar are you with the Government 5-Star Safety Ratings for new vehicles?	</a:t>
            </a:r>
          </a:p>
          <a:p>
            <a:r>
              <a:rPr lang="en-US" sz="1200" dirty="0" smtClean="0"/>
              <a:t>						</a:t>
            </a:r>
          </a:p>
        </p:txBody>
      </p:sp>
      <p:graphicFrame>
        <p:nvGraphicFramePr>
          <p:cNvPr id="6" name="Chart 5"/>
          <p:cNvGraphicFramePr/>
          <p:nvPr/>
        </p:nvGraphicFramePr>
        <p:xfrm>
          <a:off x="990600" y="1600200"/>
          <a:ext cx="7010400" cy="4241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01" name="Title 1"/>
          <p:cNvSpPr>
            <a:spLocks noGrp="1"/>
          </p:cNvSpPr>
          <p:nvPr>
            <p:ph type="title"/>
          </p:nvPr>
        </p:nvSpPr>
        <p:spPr>
          <a:xfrm>
            <a:off x="457200" y="152400"/>
            <a:ext cx="6172200" cy="1143000"/>
          </a:xfrm>
        </p:spPr>
        <p:txBody>
          <a:bodyPr/>
          <a:lstStyle/>
          <a:p>
            <a:r>
              <a:rPr lang="en-US" sz="3000" dirty="0" smtClean="0"/>
              <a:t>The Government 5-Star Safety Ratings are moderately influential and usually promoted</a:t>
            </a:r>
            <a:endParaRPr lang="en-US" sz="3000" dirty="0"/>
          </a:p>
        </p:txBody>
      </p:sp>
      <p:sp>
        <p:nvSpPr>
          <p:cNvPr id="13" name="Rectangle 1"/>
          <p:cNvSpPr>
            <a:spLocks noChangeArrowheads="1"/>
          </p:cNvSpPr>
          <p:nvPr/>
        </p:nvSpPr>
        <p:spPr bwMode="auto">
          <a:xfrm>
            <a:off x="228600" y="5638800"/>
            <a:ext cx="8610600" cy="1200329"/>
          </a:xfrm>
          <a:prstGeom prst="rect">
            <a:avLst/>
          </a:prstGeom>
          <a:noFill/>
          <a:ln w="9525">
            <a:noFill/>
            <a:miter lim="800000"/>
            <a:headEnd/>
            <a:tailEnd/>
          </a:ln>
        </p:spPr>
        <p:txBody>
          <a:bodyPr wrap="square" anchor="ctr">
            <a:prstTxWarp prst="textNoShape">
              <a:avLst/>
            </a:prstTxWarp>
            <a:spAutoFit/>
          </a:bodyPr>
          <a:lstStyle/>
          <a:p>
            <a:r>
              <a:rPr lang="en-US" sz="1200" dirty="0" smtClean="0"/>
              <a:t>Base: Consumers Familiar with Ratings = 725</a:t>
            </a:r>
          </a:p>
          <a:p>
            <a:r>
              <a:rPr lang="en-US" sz="1200" dirty="0" smtClean="0"/>
              <a:t>Q614  How much of an influence does the Government 5-Star safety rating have on your final decision of whether or not to purchase a vehicle.  (MEAN Shown) 					</a:t>
            </a:r>
          </a:p>
          <a:p>
            <a:r>
              <a:rPr lang="en-US" sz="1200" dirty="0" smtClean="0"/>
              <a:t>						</a:t>
            </a:r>
          </a:p>
          <a:p>
            <a:r>
              <a:rPr lang="en-US" sz="1200" dirty="0" smtClean="0"/>
              <a:t>Base: Dealers Familiar with Ratings = 206 </a:t>
            </a:r>
          </a:p>
          <a:p>
            <a:r>
              <a:rPr lang="en-US" sz="1200" dirty="0" smtClean="0"/>
              <a:t>Q615  How often do you promote a vehicle’s 5-Star Safety Rating when interacting with customers?  (MEAN Shown)</a:t>
            </a:r>
          </a:p>
        </p:txBody>
      </p:sp>
      <p:sp>
        <p:nvSpPr>
          <p:cNvPr id="8" name="Rectangle 7"/>
          <p:cNvSpPr/>
          <p:nvPr/>
        </p:nvSpPr>
        <p:spPr>
          <a:xfrm>
            <a:off x="381000" y="2590800"/>
            <a:ext cx="8077200" cy="381000"/>
          </a:xfrm>
          <a:prstGeom prst="rect">
            <a:avLst/>
          </a:prstGeom>
          <a:gradFill>
            <a:gsLst>
              <a:gs pos="0">
                <a:srgbClr val="FF0000"/>
              </a:gs>
              <a:gs pos="52000">
                <a:srgbClr val="FFFF00"/>
              </a:gs>
              <a:gs pos="100000">
                <a:schemeClr val="accent1">
                  <a:shade val="94000"/>
                  <a:satMod val="135000"/>
                </a:schemeClr>
              </a:gs>
            </a:gsLst>
            <a:lin ang="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9" name="Table 8"/>
          <p:cNvGraphicFramePr>
            <a:graphicFrameLocks noGrp="1"/>
          </p:cNvGraphicFramePr>
          <p:nvPr/>
        </p:nvGraphicFramePr>
        <p:xfrm>
          <a:off x="381000" y="2600960"/>
          <a:ext cx="8077200" cy="370840"/>
        </p:xfrm>
        <a:graphic>
          <a:graphicData uri="http://schemas.openxmlformats.org/drawingml/2006/table">
            <a:tbl>
              <a:tblPr firstRow="1" bandRow="1">
                <a:tableStyleId>{5C22544A-7EE6-4342-B048-85BDC9FD1C3A}</a:tableStyleId>
              </a:tblPr>
              <a:tblGrid>
                <a:gridCol w="807720"/>
                <a:gridCol w="807720"/>
                <a:gridCol w="807720"/>
                <a:gridCol w="807720"/>
                <a:gridCol w="807720"/>
                <a:gridCol w="807720"/>
                <a:gridCol w="807720"/>
                <a:gridCol w="807720"/>
                <a:gridCol w="807720"/>
                <a:gridCol w="807720"/>
              </a:tblGrid>
              <a:tr h="370840">
                <a:tc>
                  <a:txBody>
                    <a:bodyPr/>
                    <a:lstStyle/>
                    <a:p>
                      <a:pPr algn="ctr"/>
                      <a:r>
                        <a:rPr lang="en-US" dirty="0" smtClean="0">
                          <a:solidFill>
                            <a:schemeClr val="tx1"/>
                          </a:solidFill>
                        </a:rPr>
                        <a:t>1</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2</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3</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4</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5</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6</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7</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8</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9</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10</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sp>
        <p:nvSpPr>
          <p:cNvPr id="10" name="Rectangle 9"/>
          <p:cNvSpPr/>
          <p:nvPr/>
        </p:nvSpPr>
        <p:spPr>
          <a:xfrm>
            <a:off x="4876800" y="3276600"/>
            <a:ext cx="469900" cy="338554"/>
          </a:xfrm>
          <a:prstGeom prst="rect">
            <a:avLst/>
          </a:prstGeom>
          <a:solidFill>
            <a:schemeClr val="accent2">
              <a:lumMod val="50000"/>
            </a:schemeClr>
          </a:solidFill>
        </p:spPr>
        <p:txBody>
          <a:bodyPr wrap="none">
            <a:spAutoFit/>
          </a:bodyPr>
          <a:lstStyle/>
          <a:p>
            <a:pPr algn="ctr">
              <a:defRPr/>
            </a:pPr>
            <a:r>
              <a:rPr lang="en-US" sz="1600" dirty="0" smtClean="0">
                <a:solidFill>
                  <a:schemeClr val="bg1"/>
                </a:solidFill>
                <a:latin typeface="Arial"/>
                <a:ea typeface="Times New Roman" pitchFamily="-108" charset="0"/>
                <a:cs typeface="Times New Roman" pitchFamily="-108" charset="0"/>
              </a:rPr>
              <a:t>6.9</a:t>
            </a:r>
          </a:p>
        </p:txBody>
      </p:sp>
      <p:sp>
        <p:nvSpPr>
          <p:cNvPr id="14" name="Down Arrow 13"/>
          <p:cNvSpPr/>
          <p:nvPr/>
        </p:nvSpPr>
        <p:spPr>
          <a:xfrm flipH="1" flipV="1">
            <a:off x="5029200" y="2971800"/>
            <a:ext cx="152400" cy="304800"/>
          </a:xfrm>
          <a:prstGeom prst="downArrow">
            <a:avLst/>
          </a:prstGeom>
          <a:solidFill>
            <a:schemeClr val="accent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304800" y="2971800"/>
            <a:ext cx="979755" cy="523220"/>
          </a:xfrm>
          <a:prstGeom prst="rect">
            <a:avLst/>
          </a:prstGeom>
          <a:noFill/>
        </p:spPr>
        <p:txBody>
          <a:bodyPr wrap="none" rtlCol="0">
            <a:spAutoFit/>
          </a:bodyPr>
          <a:lstStyle/>
          <a:p>
            <a:pPr algn="ctr"/>
            <a:r>
              <a:rPr lang="en-US" sz="1400" b="1" dirty="0" smtClean="0"/>
              <a:t>No</a:t>
            </a:r>
            <a:br>
              <a:rPr lang="en-US" sz="1400" b="1" dirty="0" smtClean="0"/>
            </a:br>
            <a:r>
              <a:rPr lang="en-US" sz="1400" b="1" dirty="0" smtClean="0"/>
              <a:t>Influence</a:t>
            </a:r>
            <a:endParaRPr lang="en-US" sz="1400" b="1" dirty="0"/>
          </a:p>
        </p:txBody>
      </p:sp>
      <p:sp>
        <p:nvSpPr>
          <p:cNvPr id="16" name="TextBox 15"/>
          <p:cNvSpPr txBox="1"/>
          <p:nvPr/>
        </p:nvSpPr>
        <p:spPr>
          <a:xfrm>
            <a:off x="7543800" y="2971800"/>
            <a:ext cx="979755" cy="523220"/>
          </a:xfrm>
          <a:prstGeom prst="rect">
            <a:avLst/>
          </a:prstGeom>
          <a:noFill/>
        </p:spPr>
        <p:txBody>
          <a:bodyPr wrap="none" rtlCol="0">
            <a:spAutoFit/>
          </a:bodyPr>
          <a:lstStyle/>
          <a:p>
            <a:pPr algn="ctr"/>
            <a:r>
              <a:rPr lang="en-US" sz="1400" b="1" dirty="0" smtClean="0"/>
              <a:t>Utmost</a:t>
            </a:r>
            <a:br>
              <a:rPr lang="en-US" sz="1400" b="1" dirty="0" smtClean="0"/>
            </a:br>
            <a:r>
              <a:rPr lang="en-US" sz="1400" b="1" dirty="0" smtClean="0"/>
              <a:t>Influence</a:t>
            </a:r>
            <a:endParaRPr lang="en-US" sz="1400" b="1" dirty="0"/>
          </a:p>
        </p:txBody>
      </p:sp>
      <p:sp>
        <p:nvSpPr>
          <p:cNvPr id="17" name="TextBox 16"/>
          <p:cNvSpPr txBox="1"/>
          <p:nvPr/>
        </p:nvSpPr>
        <p:spPr>
          <a:xfrm>
            <a:off x="457200" y="2057400"/>
            <a:ext cx="8416343" cy="400110"/>
          </a:xfrm>
          <a:prstGeom prst="rect">
            <a:avLst/>
          </a:prstGeom>
          <a:noFill/>
        </p:spPr>
        <p:txBody>
          <a:bodyPr wrap="none" rtlCol="0">
            <a:spAutoFit/>
          </a:bodyPr>
          <a:lstStyle/>
          <a:p>
            <a:r>
              <a:rPr lang="en-US" sz="2000" b="1" dirty="0" smtClean="0"/>
              <a:t>Influence of Government 5-Star Safety Ratings on Vehicle Purchase</a:t>
            </a:r>
            <a:endParaRPr lang="en-US" sz="2000" b="1" dirty="0"/>
          </a:p>
        </p:txBody>
      </p:sp>
      <p:sp>
        <p:nvSpPr>
          <p:cNvPr id="25" name="Rectangle 24"/>
          <p:cNvSpPr/>
          <p:nvPr/>
        </p:nvSpPr>
        <p:spPr>
          <a:xfrm>
            <a:off x="381000" y="4648200"/>
            <a:ext cx="8077200" cy="381000"/>
          </a:xfrm>
          <a:prstGeom prst="rect">
            <a:avLst/>
          </a:prstGeom>
          <a:gradFill>
            <a:gsLst>
              <a:gs pos="0">
                <a:srgbClr val="FF0000"/>
              </a:gs>
              <a:gs pos="52000">
                <a:srgbClr val="FFFF00"/>
              </a:gs>
              <a:gs pos="100000">
                <a:schemeClr val="accent1">
                  <a:shade val="94000"/>
                  <a:satMod val="135000"/>
                </a:schemeClr>
              </a:gs>
            </a:gsLst>
            <a:lin ang="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26" name="Table 25"/>
          <p:cNvGraphicFramePr>
            <a:graphicFrameLocks noGrp="1"/>
          </p:cNvGraphicFramePr>
          <p:nvPr/>
        </p:nvGraphicFramePr>
        <p:xfrm>
          <a:off x="381000" y="4648200"/>
          <a:ext cx="8077200" cy="370840"/>
        </p:xfrm>
        <a:graphic>
          <a:graphicData uri="http://schemas.openxmlformats.org/drawingml/2006/table">
            <a:tbl>
              <a:tblPr firstRow="1" bandRow="1">
                <a:tableStyleId>{5C22544A-7EE6-4342-B048-85BDC9FD1C3A}</a:tableStyleId>
              </a:tblPr>
              <a:tblGrid>
                <a:gridCol w="807720"/>
                <a:gridCol w="807720"/>
                <a:gridCol w="807720"/>
                <a:gridCol w="807720"/>
                <a:gridCol w="807720"/>
                <a:gridCol w="807720"/>
                <a:gridCol w="807720"/>
                <a:gridCol w="807720"/>
                <a:gridCol w="807720"/>
                <a:gridCol w="807720"/>
              </a:tblGrid>
              <a:tr h="370840">
                <a:tc>
                  <a:txBody>
                    <a:bodyPr/>
                    <a:lstStyle/>
                    <a:p>
                      <a:pPr algn="ctr"/>
                      <a:r>
                        <a:rPr lang="en-US" dirty="0" smtClean="0">
                          <a:solidFill>
                            <a:schemeClr val="tx1"/>
                          </a:solidFill>
                        </a:rPr>
                        <a:t>1</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2</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3</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4</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5</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6</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7</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8</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9</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10</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sp>
        <p:nvSpPr>
          <p:cNvPr id="27" name="TextBox 26"/>
          <p:cNvSpPr txBox="1"/>
          <p:nvPr/>
        </p:nvSpPr>
        <p:spPr>
          <a:xfrm>
            <a:off x="381000" y="5029200"/>
            <a:ext cx="684803" cy="307777"/>
          </a:xfrm>
          <a:prstGeom prst="rect">
            <a:avLst/>
          </a:prstGeom>
          <a:noFill/>
        </p:spPr>
        <p:txBody>
          <a:bodyPr wrap="none" rtlCol="0">
            <a:spAutoFit/>
          </a:bodyPr>
          <a:lstStyle/>
          <a:p>
            <a:pPr algn="ctr"/>
            <a:r>
              <a:rPr lang="en-US" sz="1400" b="1" dirty="0" smtClean="0"/>
              <a:t>Never</a:t>
            </a:r>
            <a:endParaRPr lang="en-US" sz="1400" b="1" dirty="0"/>
          </a:p>
        </p:txBody>
      </p:sp>
      <p:sp>
        <p:nvSpPr>
          <p:cNvPr id="28" name="TextBox 27"/>
          <p:cNvSpPr txBox="1"/>
          <p:nvPr/>
        </p:nvSpPr>
        <p:spPr>
          <a:xfrm>
            <a:off x="7696200" y="5029200"/>
            <a:ext cx="803400" cy="307777"/>
          </a:xfrm>
          <a:prstGeom prst="rect">
            <a:avLst/>
          </a:prstGeom>
          <a:noFill/>
        </p:spPr>
        <p:txBody>
          <a:bodyPr wrap="none" rtlCol="0">
            <a:spAutoFit/>
          </a:bodyPr>
          <a:lstStyle/>
          <a:p>
            <a:pPr algn="ctr"/>
            <a:r>
              <a:rPr lang="en-US" sz="1400" b="1" dirty="0" smtClean="0"/>
              <a:t>Always</a:t>
            </a:r>
            <a:endParaRPr lang="en-US" sz="1400" b="1" dirty="0"/>
          </a:p>
        </p:txBody>
      </p:sp>
      <p:sp>
        <p:nvSpPr>
          <p:cNvPr id="29" name="Rectangle 28"/>
          <p:cNvSpPr/>
          <p:nvPr/>
        </p:nvSpPr>
        <p:spPr>
          <a:xfrm>
            <a:off x="5486400" y="5410200"/>
            <a:ext cx="469900" cy="338554"/>
          </a:xfrm>
          <a:prstGeom prst="rect">
            <a:avLst/>
          </a:prstGeom>
          <a:solidFill>
            <a:schemeClr val="accent4">
              <a:lumMod val="75000"/>
            </a:schemeClr>
          </a:solidFill>
        </p:spPr>
        <p:txBody>
          <a:bodyPr wrap="none">
            <a:spAutoFit/>
          </a:bodyPr>
          <a:lstStyle/>
          <a:p>
            <a:pPr algn="ctr">
              <a:defRPr/>
            </a:pPr>
            <a:r>
              <a:rPr lang="en-US" sz="1600" dirty="0" smtClean="0">
                <a:solidFill>
                  <a:schemeClr val="bg1"/>
                </a:solidFill>
                <a:latin typeface="Arial"/>
                <a:ea typeface="Times New Roman" pitchFamily="-108" charset="0"/>
                <a:cs typeface="Times New Roman" pitchFamily="-108" charset="0"/>
              </a:rPr>
              <a:t>7.7</a:t>
            </a:r>
          </a:p>
        </p:txBody>
      </p:sp>
      <p:sp>
        <p:nvSpPr>
          <p:cNvPr id="30" name="Down Arrow 29"/>
          <p:cNvSpPr/>
          <p:nvPr/>
        </p:nvSpPr>
        <p:spPr>
          <a:xfrm flipV="1">
            <a:off x="5715000" y="5029200"/>
            <a:ext cx="152400" cy="381000"/>
          </a:xfrm>
          <a:prstGeom prst="downArrow">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1066800" y="3962400"/>
            <a:ext cx="6862776" cy="400110"/>
          </a:xfrm>
          <a:prstGeom prst="rect">
            <a:avLst/>
          </a:prstGeom>
          <a:noFill/>
        </p:spPr>
        <p:txBody>
          <a:bodyPr wrap="none" rtlCol="0">
            <a:spAutoFit/>
          </a:bodyPr>
          <a:lstStyle/>
          <a:p>
            <a:r>
              <a:rPr lang="en-US" sz="2000" b="1" dirty="0" smtClean="0"/>
              <a:t>Dealer Promotion of Government 5-Star Safety Ratings</a:t>
            </a:r>
            <a:endParaRPr lang="en-US" sz="20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01" name="Title 1"/>
          <p:cNvSpPr>
            <a:spLocks noGrp="1"/>
          </p:cNvSpPr>
          <p:nvPr>
            <p:ph type="title"/>
          </p:nvPr>
        </p:nvSpPr>
        <p:spPr>
          <a:xfrm>
            <a:off x="457200" y="152400"/>
            <a:ext cx="6629400" cy="1143000"/>
          </a:xfrm>
        </p:spPr>
        <p:txBody>
          <a:bodyPr/>
          <a:lstStyle/>
          <a:p>
            <a:r>
              <a:rPr lang="en-US" dirty="0" smtClean="0"/>
              <a:t>Government 5-Star Safety Ratings impact vehicle preference, but not dealership sale</a:t>
            </a:r>
            <a:endParaRPr lang="en-US" dirty="0"/>
          </a:p>
        </p:txBody>
      </p:sp>
      <p:graphicFrame>
        <p:nvGraphicFramePr>
          <p:cNvPr id="14" name="Chart 13"/>
          <p:cNvGraphicFramePr>
            <a:graphicFrameLocks/>
          </p:cNvGraphicFramePr>
          <p:nvPr/>
        </p:nvGraphicFramePr>
        <p:xfrm>
          <a:off x="4419600" y="1600200"/>
          <a:ext cx="4724400" cy="4038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nvGraphicFramePr>
        <p:xfrm>
          <a:off x="0" y="1600200"/>
          <a:ext cx="4724400" cy="4038600"/>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1"/>
          <p:cNvSpPr>
            <a:spLocks noChangeArrowheads="1"/>
          </p:cNvSpPr>
          <p:nvPr/>
        </p:nvSpPr>
        <p:spPr bwMode="auto">
          <a:xfrm>
            <a:off x="152400" y="5657671"/>
            <a:ext cx="8991600" cy="1384995"/>
          </a:xfrm>
          <a:prstGeom prst="rect">
            <a:avLst/>
          </a:prstGeom>
          <a:noFill/>
          <a:ln w="9525">
            <a:noFill/>
            <a:miter lim="800000"/>
            <a:headEnd/>
            <a:tailEnd/>
          </a:ln>
        </p:spPr>
        <p:txBody>
          <a:bodyPr wrap="square" anchor="ctr">
            <a:prstTxWarp prst="textNoShape">
              <a:avLst/>
            </a:prstTxWarp>
            <a:spAutoFit/>
          </a:bodyPr>
          <a:lstStyle/>
          <a:p>
            <a:r>
              <a:rPr lang="en-US" sz="1200" dirty="0" smtClean="0"/>
              <a:t>Base: Consumers Familiar with Ratings = 725</a:t>
            </a:r>
          </a:p>
          <a:p>
            <a:r>
              <a:rPr lang="en-US" sz="1200" dirty="0" smtClean="0"/>
              <a:t>Q621  How many times—if ever—have you walked away from a vehicle you were interested in because it had a low 5-Star Safety Rating? 					</a:t>
            </a:r>
          </a:p>
          <a:p>
            <a:r>
              <a:rPr lang="en-US" sz="1200" dirty="0" smtClean="0"/>
              <a:t>					</a:t>
            </a:r>
          </a:p>
          <a:p>
            <a:r>
              <a:rPr lang="en-US" sz="1200" dirty="0" smtClean="0"/>
              <a:t>Base: Dealers Familiar with Ratings = 206  </a:t>
            </a:r>
          </a:p>
          <a:p>
            <a:r>
              <a:rPr lang="en-US" sz="1200" dirty="0" smtClean="0"/>
              <a:t>Q620  How often, if at all, do you lose a sale because the vehicle your customer was interested in had a low 5-Star Safety Rating?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01" name="Title 1"/>
          <p:cNvSpPr>
            <a:spLocks noGrp="1"/>
          </p:cNvSpPr>
          <p:nvPr>
            <p:ph type="title"/>
          </p:nvPr>
        </p:nvSpPr>
        <p:spPr>
          <a:xfrm>
            <a:off x="457200" y="274638"/>
            <a:ext cx="6400800" cy="1143000"/>
          </a:xfrm>
        </p:spPr>
        <p:txBody>
          <a:bodyPr/>
          <a:lstStyle/>
          <a:p>
            <a:r>
              <a:rPr lang="en-US" dirty="0" smtClean="0"/>
              <a:t>Most consumers and dealers think the changes are a good idea</a:t>
            </a:r>
            <a:endParaRPr lang="en-US" dirty="0"/>
          </a:p>
        </p:txBody>
      </p:sp>
      <p:graphicFrame>
        <p:nvGraphicFramePr>
          <p:cNvPr id="14" name="Chart 13"/>
          <p:cNvGraphicFramePr>
            <a:graphicFrameLocks/>
          </p:cNvGraphicFramePr>
          <p:nvPr/>
        </p:nvGraphicFramePr>
        <p:xfrm>
          <a:off x="4419600" y="1600200"/>
          <a:ext cx="4572000" cy="4419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nvGraphicFramePr>
        <p:xfrm>
          <a:off x="152400" y="1600200"/>
          <a:ext cx="4191000" cy="4419600"/>
        </p:xfrm>
        <a:graphic>
          <a:graphicData uri="http://schemas.openxmlformats.org/drawingml/2006/chart">
            <c:chart xmlns:c="http://schemas.openxmlformats.org/drawingml/2006/chart" xmlns:r="http://schemas.openxmlformats.org/officeDocument/2006/relationships" r:id="rId4"/>
          </a:graphicData>
        </a:graphic>
      </p:graphicFrame>
      <p:sp>
        <p:nvSpPr>
          <p:cNvPr id="6" name="Rectangle 1"/>
          <p:cNvSpPr>
            <a:spLocks noChangeArrowheads="1"/>
          </p:cNvSpPr>
          <p:nvPr/>
        </p:nvSpPr>
        <p:spPr bwMode="auto">
          <a:xfrm>
            <a:off x="228600" y="6396335"/>
            <a:ext cx="8610600" cy="646331"/>
          </a:xfrm>
          <a:prstGeom prst="rect">
            <a:avLst/>
          </a:prstGeom>
          <a:noFill/>
          <a:ln w="9525">
            <a:noFill/>
            <a:miter lim="800000"/>
            <a:headEnd/>
            <a:tailEnd/>
          </a:ln>
        </p:spPr>
        <p:txBody>
          <a:bodyPr wrap="square" anchor="ctr">
            <a:prstTxWarp prst="textNoShape">
              <a:avLst/>
            </a:prstTxWarp>
            <a:spAutoFit/>
          </a:bodyPr>
          <a:lstStyle/>
          <a:p>
            <a:r>
              <a:rPr lang="en-US" sz="1200" dirty="0" smtClean="0"/>
              <a:t>Base: Consumers = 774, Dealers = 206</a:t>
            </a:r>
          </a:p>
          <a:p>
            <a:r>
              <a:rPr lang="en-US" sz="1200" dirty="0" smtClean="0"/>
              <a:t>Q630  Do you think these changes to the Government 5-Star Safety Ratings are: 	</a:t>
            </a:r>
          </a:p>
          <a:p>
            <a:r>
              <a:rPr lang="en-US" sz="1200" dirty="0" smtClean="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01" name="Title 1"/>
          <p:cNvSpPr>
            <a:spLocks noGrp="1"/>
          </p:cNvSpPr>
          <p:nvPr>
            <p:ph type="title"/>
          </p:nvPr>
        </p:nvSpPr>
        <p:spPr>
          <a:xfrm>
            <a:off x="457200" y="152400"/>
            <a:ext cx="6096000" cy="1143000"/>
          </a:xfrm>
        </p:spPr>
        <p:txBody>
          <a:bodyPr/>
          <a:lstStyle/>
          <a:p>
            <a:r>
              <a:rPr lang="en-US" sz="2800" dirty="0" smtClean="0"/>
              <a:t>The majority of dealerships have yet to talk about the Government 5-Star Safety Ratings changes</a:t>
            </a:r>
            <a:endParaRPr lang="en-US" sz="2800" dirty="0"/>
          </a:p>
        </p:txBody>
      </p:sp>
      <p:graphicFrame>
        <p:nvGraphicFramePr>
          <p:cNvPr id="14" name="Chart 13"/>
          <p:cNvGraphicFramePr>
            <a:graphicFrameLocks/>
          </p:cNvGraphicFramePr>
          <p:nvPr/>
        </p:nvGraphicFramePr>
        <p:xfrm>
          <a:off x="304800" y="1600200"/>
          <a:ext cx="86868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1"/>
          <p:cNvSpPr>
            <a:spLocks noChangeArrowheads="1"/>
          </p:cNvSpPr>
          <p:nvPr/>
        </p:nvSpPr>
        <p:spPr bwMode="auto">
          <a:xfrm>
            <a:off x="228600" y="6396335"/>
            <a:ext cx="8610600" cy="461665"/>
          </a:xfrm>
          <a:prstGeom prst="rect">
            <a:avLst/>
          </a:prstGeom>
          <a:noFill/>
          <a:ln w="9525">
            <a:noFill/>
            <a:miter lim="800000"/>
            <a:headEnd/>
            <a:tailEnd/>
          </a:ln>
        </p:spPr>
        <p:txBody>
          <a:bodyPr wrap="square" anchor="ctr">
            <a:prstTxWarp prst="textNoShape">
              <a:avLst/>
            </a:prstTxWarp>
            <a:spAutoFit/>
          </a:bodyPr>
          <a:lstStyle/>
          <a:p>
            <a:r>
              <a:rPr lang="en-US" sz="1200" dirty="0" smtClean="0"/>
              <a:t>Base: Dealers = 206</a:t>
            </a:r>
          </a:p>
          <a:p>
            <a:r>
              <a:rPr lang="en-US" sz="1200" dirty="0" smtClean="0"/>
              <a:t>Q632  Has your dealership begun talking about these changes yet?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04800" y="274638"/>
            <a:ext cx="6324600" cy="1143000"/>
          </a:xfrm>
        </p:spPr>
        <p:txBody>
          <a:bodyPr/>
          <a:lstStyle/>
          <a:p>
            <a:r>
              <a:rPr lang="en-US" dirty="0" smtClean="0"/>
              <a:t>Both audiences most prefer learning about the changes online</a:t>
            </a:r>
            <a:endParaRPr lang="en-US" dirty="0"/>
          </a:p>
        </p:txBody>
      </p:sp>
      <p:sp>
        <p:nvSpPr>
          <p:cNvPr id="18435" name="Rectangle 1"/>
          <p:cNvSpPr>
            <a:spLocks noChangeArrowheads="1"/>
          </p:cNvSpPr>
          <p:nvPr/>
        </p:nvSpPr>
        <p:spPr bwMode="auto">
          <a:xfrm>
            <a:off x="228600" y="6211669"/>
            <a:ext cx="8610600" cy="646331"/>
          </a:xfrm>
          <a:prstGeom prst="rect">
            <a:avLst/>
          </a:prstGeom>
          <a:noFill/>
          <a:ln w="9525">
            <a:noFill/>
            <a:miter lim="800000"/>
            <a:headEnd/>
            <a:tailEnd/>
          </a:ln>
        </p:spPr>
        <p:txBody>
          <a:bodyPr wrap="square" anchor="ctr">
            <a:prstTxWarp prst="textNoShape">
              <a:avLst/>
            </a:prstTxWarp>
            <a:spAutoFit/>
          </a:bodyPr>
          <a:lstStyle/>
          <a:p>
            <a:r>
              <a:rPr lang="en-US" sz="1200" dirty="0" smtClean="0"/>
              <a:t>Base: Consumers = 774, Dealers = 206</a:t>
            </a:r>
          </a:p>
          <a:p>
            <a:r>
              <a:rPr lang="en-US" sz="1200" dirty="0" smtClean="0"/>
              <a:t>Q700  Thinking specifically about the changes that are occurring to the Government’s 5-Star Rating System, how would you </a:t>
            </a:r>
            <a:r>
              <a:rPr lang="en-US" sz="1200" b="1" dirty="0" smtClean="0"/>
              <a:t>most</a:t>
            </a:r>
            <a:r>
              <a:rPr lang="en-US" sz="1200" dirty="0" smtClean="0"/>
              <a:t> prefer to learn about these changes? 			</a:t>
            </a:r>
          </a:p>
        </p:txBody>
      </p:sp>
      <p:graphicFrame>
        <p:nvGraphicFramePr>
          <p:cNvPr id="9" name="Chart 8"/>
          <p:cNvGraphicFramePr>
            <a:graphicFrameLocks/>
          </p:cNvGraphicFramePr>
          <p:nvPr/>
        </p:nvGraphicFramePr>
        <p:xfrm>
          <a:off x="152400" y="1905000"/>
          <a:ext cx="5029200" cy="4343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nvGraphicFramePr>
        <p:xfrm>
          <a:off x="4114800" y="1905000"/>
          <a:ext cx="5029200" cy="434340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p:cNvSpPr txBox="1"/>
          <p:nvPr/>
        </p:nvSpPr>
        <p:spPr>
          <a:xfrm>
            <a:off x="970635" y="1524000"/>
            <a:ext cx="7030365" cy="400110"/>
          </a:xfrm>
          <a:prstGeom prst="rect">
            <a:avLst/>
          </a:prstGeom>
          <a:noFill/>
        </p:spPr>
        <p:txBody>
          <a:bodyPr wrap="none" rtlCol="0">
            <a:spAutoFit/>
          </a:bodyPr>
          <a:lstStyle/>
          <a:p>
            <a:r>
              <a:rPr lang="en-US" sz="2000" b="1" dirty="0" smtClean="0"/>
              <a:t>Preference for Learning About Ratings System Changes</a:t>
            </a:r>
            <a:endParaRPr lang="en-US" sz="20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04800" y="274638"/>
            <a:ext cx="6629400" cy="1143000"/>
          </a:xfrm>
        </p:spPr>
        <p:txBody>
          <a:bodyPr/>
          <a:lstStyle/>
          <a:p>
            <a:r>
              <a:rPr lang="en-US" dirty="0" smtClean="0"/>
              <a:t>Consumers and dealers indicate a mixed channel approach is optimal</a:t>
            </a:r>
            <a:endParaRPr lang="en-US" dirty="0"/>
          </a:p>
        </p:txBody>
      </p:sp>
      <p:sp>
        <p:nvSpPr>
          <p:cNvPr id="18435" name="Rectangle 1"/>
          <p:cNvSpPr>
            <a:spLocks noChangeArrowheads="1"/>
          </p:cNvSpPr>
          <p:nvPr/>
        </p:nvSpPr>
        <p:spPr bwMode="auto">
          <a:xfrm>
            <a:off x="228600" y="6396335"/>
            <a:ext cx="8610600" cy="461665"/>
          </a:xfrm>
          <a:prstGeom prst="rect">
            <a:avLst/>
          </a:prstGeom>
          <a:noFill/>
          <a:ln w="9525">
            <a:noFill/>
            <a:miter lim="800000"/>
            <a:headEnd/>
            <a:tailEnd/>
          </a:ln>
        </p:spPr>
        <p:txBody>
          <a:bodyPr wrap="square" anchor="ctr">
            <a:prstTxWarp prst="textNoShape">
              <a:avLst/>
            </a:prstTxWarp>
            <a:spAutoFit/>
          </a:bodyPr>
          <a:lstStyle/>
          <a:p>
            <a:r>
              <a:rPr lang="en-US" sz="1200" dirty="0" smtClean="0"/>
              <a:t>Q710  What </a:t>
            </a:r>
            <a:r>
              <a:rPr lang="en-US" sz="1200" b="1" dirty="0" smtClean="0"/>
              <a:t>other</a:t>
            </a:r>
            <a:r>
              <a:rPr lang="en-US" sz="1200" dirty="0" smtClean="0"/>
              <a:t> ways would you like to learn about changes to the Government 5-Star Safety Ratings? </a:t>
            </a:r>
          </a:p>
          <a:p>
            <a:r>
              <a:rPr lang="en-US" sz="1200" dirty="0" smtClean="0"/>
              <a:t>						Base: Consumers = 774, Dealers = 206</a:t>
            </a:r>
          </a:p>
        </p:txBody>
      </p:sp>
      <p:graphicFrame>
        <p:nvGraphicFramePr>
          <p:cNvPr id="9" name="Chart 8"/>
          <p:cNvGraphicFramePr>
            <a:graphicFrameLocks/>
          </p:cNvGraphicFramePr>
          <p:nvPr/>
        </p:nvGraphicFramePr>
        <p:xfrm>
          <a:off x="152400" y="1905000"/>
          <a:ext cx="5029200" cy="4343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nvGraphicFramePr>
        <p:xfrm>
          <a:off x="4114800" y="1905000"/>
          <a:ext cx="5029200" cy="434340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p:cNvSpPr txBox="1"/>
          <p:nvPr/>
        </p:nvSpPr>
        <p:spPr>
          <a:xfrm>
            <a:off x="1109442" y="1524000"/>
            <a:ext cx="7120158" cy="400110"/>
          </a:xfrm>
          <a:prstGeom prst="rect">
            <a:avLst/>
          </a:prstGeom>
          <a:noFill/>
        </p:spPr>
        <p:txBody>
          <a:bodyPr wrap="none" rtlCol="0">
            <a:spAutoFit/>
          </a:bodyPr>
          <a:lstStyle/>
          <a:p>
            <a:r>
              <a:rPr lang="en-US" sz="2000" b="1" dirty="0" smtClean="0"/>
              <a:t>Other Ways for Learning About Ratings System Changes</a:t>
            </a:r>
            <a:endParaRPr lang="en-US" sz="20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629400" cy="1143000"/>
          </a:xfrm>
        </p:spPr>
        <p:txBody>
          <a:bodyPr/>
          <a:lstStyle/>
          <a:p>
            <a:r>
              <a:rPr lang="en-US" sz="3000" dirty="0" smtClean="0"/>
              <a:t>General news programs (local and national) are expected to provide the most information</a:t>
            </a:r>
            <a:endParaRPr lang="en-US" sz="3000" dirty="0"/>
          </a:p>
        </p:txBody>
      </p:sp>
      <p:graphicFrame>
        <p:nvGraphicFramePr>
          <p:cNvPr id="4" name="Table 3"/>
          <p:cNvGraphicFramePr>
            <a:graphicFrameLocks noGrp="1"/>
          </p:cNvGraphicFramePr>
          <p:nvPr/>
        </p:nvGraphicFramePr>
        <p:xfrm>
          <a:off x="457200" y="1828800"/>
          <a:ext cx="8458200" cy="4079240"/>
        </p:xfrm>
        <a:graphic>
          <a:graphicData uri="http://schemas.openxmlformats.org/drawingml/2006/table">
            <a:tbl>
              <a:tblPr firstRow="1" bandRow="1">
                <a:tableStyleId>{F2DE63D5-997A-4646-A377-4702673A728D}</a:tableStyleId>
              </a:tblPr>
              <a:tblGrid>
                <a:gridCol w="4876800"/>
                <a:gridCol w="1790700"/>
                <a:gridCol w="1790700"/>
              </a:tblGrid>
              <a:tr h="370840">
                <a:tc>
                  <a:txBody>
                    <a:bodyPr/>
                    <a:lstStyle/>
                    <a:p>
                      <a:r>
                        <a:rPr lang="en-US" sz="1600" dirty="0" smtClean="0"/>
                        <a:t>TV News Program Expected to Learn From Most</a:t>
                      </a:r>
                      <a:endParaRPr lang="en-US" sz="1600" dirty="0"/>
                    </a:p>
                  </a:txBody>
                  <a:tcPr>
                    <a:solidFill>
                      <a:srgbClr val="FF0000"/>
                    </a:solidFill>
                  </a:tcPr>
                </a:tc>
                <a:tc>
                  <a:txBody>
                    <a:bodyPr/>
                    <a:lstStyle/>
                    <a:p>
                      <a:pPr algn="ctr"/>
                      <a:r>
                        <a:rPr lang="en-US" sz="1600" dirty="0" smtClean="0"/>
                        <a:t>Consumers</a:t>
                      </a:r>
                      <a:endParaRPr lang="en-US" sz="1600" dirty="0"/>
                    </a:p>
                  </a:txBody>
                  <a:tcPr>
                    <a:solidFill>
                      <a:srgbClr val="FF0000"/>
                    </a:solidFill>
                  </a:tcPr>
                </a:tc>
                <a:tc>
                  <a:txBody>
                    <a:bodyPr/>
                    <a:lstStyle/>
                    <a:p>
                      <a:pPr algn="ctr"/>
                      <a:r>
                        <a:rPr lang="en-US" sz="1600" dirty="0" smtClean="0"/>
                        <a:t>Dealers*</a:t>
                      </a:r>
                      <a:endParaRPr lang="en-US" sz="1600" dirty="0"/>
                    </a:p>
                  </a:txBody>
                  <a:tcPr>
                    <a:solidFill>
                      <a:srgbClr val="FF0000"/>
                    </a:solidFill>
                  </a:tcPr>
                </a:tc>
              </a:tr>
              <a:tr h="370840">
                <a:tc>
                  <a:txBody>
                    <a:bodyPr/>
                    <a:lstStyle/>
                    <a:p>
                      <a:pPr algn="l" fontAlgn="b"/>
                      <a:r>
                        <a:rPr lang="en-US" sz="1400" b="0" i="0" u="none" strike="noStrike" dirty="0">
                          <a:latin typeface="Arial"/>
                        </a:rPr>
                        <a:t>News reports / local and national news</a:t>
                      </a:r>
                    </a:p>
                  </a:txBody>
                  <a:tcPr marL="12700" marR="12700" marT="12700" marB="0" anchor="ctr"/>
                </a:tc>
                <a:tc>
                  <a:txBody>
                    <a:bodyPr/>
                    <a:lstStyle/>
                    <a:p>
                      <a:pPr algn="ctr" fontAlgn="b"/>
                      <a:r>
                        <a:rPr lang="en-US" sz="1400" b="0" i="0" u="none" strike="noStrike" dirty="0">
                          <a:latin typeface="Arial"/>
                        </a:rPr>
                        <a:t>44%</a:t>
                      </a:r>
                    </a:p>
                  </a:txBody>
                  <a:tcPr marL="12700" marR="12700" marT="12700" marB="0" anchor="ctr" anchorCtr="1"/>
                </a:tc>
                <a:tc>
                  <a:txBody>
                    <a:bodyPr/>
                    <a:lstStyle/>
                    <a:p>
                      <a:pPr algn="ctr" fontAlgn="b"/>
                      <a:r>
                        <a:rPr lang="en-US" sz="1400" b="0" i="0" u="none" strike="noStrike">
                          <a:latin typeface="Arial"/>
                        </a:rPr>
                        <a:t>30%</a:t>
                      </a:r>
                    </a:p>
                  </a:txBody>
                  <a:tcPr marL="12700" marR="12700" marT="12700" marB="0" anchor="ctr" anchorCtr="1"/>
                </a:tc>
              </a:tr>
              <a:tr h="370840">
                <a:tc>
                  <a:txBody>
                    <a:bodyPr/>
                    <a:lstStyle/>
                    <a:p>
                      <a:pPr algn="l" fontAlgn="b"/>
                      <a:r>
                        <a:rPr lang="en-US" sz="1400" b="0" i="0" u="none" strike="noStrike" dirty="0">
                          <a:latin typeface="Arial"/>
                        </a:rPr>
                        <a:t>FOX</a:t>
                      </a:r>
                    </a:p>
                  </a:txBody>
                  <a:tcPr marL="12700" marR="12700" marT="12700" marB="0" anchor="ctr"/>
                </a:tc>
                <a:tc>
                  <a:txBody>
                    <a:bodyPr/>
                    <a:lstStyle/>
                    <a:p>
                      <a:pPr algn="ctr" fontAlgn="b"/>
                      <a:r>
                        <a:rPr lang="en-US" sz="1400" b="0" i="0" u="none" strike="noStrike">
                          <a:latin typeface="Arial"/>
                        </a:rPr>
                        <a:t>21%</a:t>
                      </a:r>
                    </a:p>
                  </a:txBody>
                  <a:tcPr marL="12700" marR="12700" marT="12700" marB="0" anchor="ctr" anchorCtr="1"/>
                </a:tc>
                <a:tc>
                  <a:txBody>
                    <a:bodyPr/>
                    <a:lstStyle/>
                    <a:p>
                      <a:pPr algn="ctr" fontAlgn="b"/>
                      <a:r>
                        <a:rPr lang="en-US" sz="1400" b="0" i="0" u="none" strike="noStrike" dirty="0">
                          <a:latin typeface="Arial"/>
                        </a:rPr>
                        <a:t>20%</a:t>
                      </a:r>
                    </a:p>
                  </a:txBody>
                  <a:tcPr marL="12700" marR="12700" marT="12700" marB="0" anchor="ctr" anchorCtr="1"/>
                </a:tc>
              </a:tr>
              <a:tr h="370840">
                <a:tc>
                  <a:txBody>
                    <a:bodyPr/>
                    <a:lstStyle/>
                    <a:p>
                      <a:pPr algn="l" fontAlgn="b"/>
                      <a:r>
                        <a:rPr lang="en-US" sz="1400" b="0" i="0" u="none" strike="noStrike" dirty="0">
                          <a:latin typeface="Arial"/>
                        </a:rPr>
                        <a:t>CNN</a:t>
                      </a:r>
                    </a:p>
                  </a:txBody>
                  <a:tcPr marL="12700" marR="12700" marT="12700" marB="0" anchor="ctr"/>
                </a:tc>
                <a:tc>
                  <a:txBody>
                    <a:bodyPr/>
                    <a:lstStyle/>
                    <a:p>
                      <a:pPr algn="ctr" fontAlgn="b"/>
                      <a:r>
                        <a:rPr lang="en-US" sz="1400" b="0" i="0" u="none" strike="noStrike" dirty="0">
                          <a:latin typeface="Arial"/>
                        </a:rPr>
                        <a:t>21%</a:t>
                      </a:r>
                    </a:p>
                  </a:txBody>
                  <a:tcPr marL="12700" marR="12700" marT="12700" marB="0" anchor="ctr" anchorCtr="1"/>
                </a:tc>
                <a:tc>
                  <a:txBody>
                    <a:bodyPr/>
                    <a:lstStyle/>
                    <a:p>
                      <a:pPr algn="ctr" fontAlgn="b"/>
                      <a:r>
                        <a:rPr lang="en-US" sz="1400" b="0" i="0" u="none" strike="noStrike">
                          <a:latin typeface="Arial"/>
                        </a:rPr>
                        <a:t>40%</a:t>
                      </a:r>
                    </a:p>
                  </a:txBody>
                  <a:tcPr marL="12700" marR="12700" marT="12700" marB="0" anchor="ctr" anchorCtr="1"/>
                </a:tc>
              </a:tr>
              <a:tr h="370840">
                <a:tc>
                  <a:txBody>
                    <a:bodyPr/>
                    <a:lstStyle/>
                    <a:p>
                      <a:pPr algn="l" fontAlgn="b"/>
                      <a:r>
                        <a:rPr lang="en-US" sz="1400" b="0" i="0" u="none" strike="noStrike" dirty="0">
                          <a:latin typeface="Arial"/>
                        </a:rPr>
                        <a:t>60 Minutes</a:t>
                      </a:r>
                    </a:p>
                  </a:txBody>
                  <a:tcPr marL="12700" marR="12700" marT="12700" marB="0" anchor="ctr"/>
                </a:tc>
                <a:tc>
                  <a:txBody>
                    <a:bodyPr/>
                    <a:lstStyle/>
                    <a:p>
                      <a:pPr algn="ctr" fontAlgn="b"/>
                      <a:r>
                        <a:rPr lang="en-US" sz="1400" b="0" i="0" u="none" strike="noStrike" dirty="0">
                          <a:latin typeface="Arial"/>
                        </a:rPr>
                        <a:t>9%</a:t>
                      </a:r>
                    </a:p>
                  </a:txBody>
                  <a:tcPr marL="12700" marR="12700" marT="12700" marB="0" anchor="ctr" anchorCtr="1"/>
                </a:tc>
                <a:tc>
                  <a:txBody>
                    <a:bodyPr/>
                    <a:lstStyle/>
                    <a:p>
                      <a:pPr algn="ctr" fontAlgn="b"/>
                      <a:r>
                        <a:rPr lang="en-US" sz="1400" b="0" i="0" u="none" strike="noStrike" dirty="0" smtClean="0">
                          <a:latin typeface="Arial"/>
                        </a:rPr>
                        <a:t>-</a:t>
                      </a:r>
                      <a:endParaRPr lang="en-US" sz="1400" b="0" i="0" u="none" strike="noStrike" dirty="0">
                        <a:latin typeface="Arial"/>
                      </a:endParaRPr>
                    </a:p>
                  </a:txBody>
                  <a:tcPr marL="12700" marR="12700" marT="12700" marB="0" anchor="ctr" anchorCtr="1"/>
                </a:tc>
              </a:tr>
              <a:tr h="370840">
                <a:tc>
                  <a:txBody>
                    <a:bodyPr/>
                    <a:lstStyle/>
                    <a:p>
                      <a:pPr algn="l" fontAlgn="b"/>
                      <a:r>
                        <a:rPr lang="en-US" sz="1400" b="0" i="0" u="none" strike="noStrike" dirty="0">
                          <a:latin typeface="Arial"/>
                        </a:rPr>
                        <a:t>MSNBC</a:t>
                      </a:r>
                    </a:p>
                  </a:txBody>
                  <a:tcPr marL="12700" marR="12700" marT="12700" marB="0" anchor="ctr"/>
                </a:tc>
                <a:tc>
                  <a:txBody>
                    <a:bodyPr/>
                    <a:lstStyle/>
                    <a:p>
                      <a:pPr algn="ctr" fontAlgn="b"/>
                      <a:r>
                        <a:rPr lang="en-US" sz="1400" b="0" i="0" u="none" strike="noStrike" dirty="0">
                          <a:latin typeface="Arial"/>
                        </a:rPr>
                        <a:t>9%</a:t>
                      </a:r>
                    </a:p>
                  </a:txBody>
                  <a:tcPr marL="12700" marR="12700" marT="12700" marB="0" anchor="ctr" anchorCtr="1"/>
                </a:tc>
                <a:tc>
                  <a:txBody>
                    <a:bodyPr/>
                    <a:lstStyle/>
                    <a:p>
                      <a:pPr algn="ctr" fontAlgn="b"/>
                      <a:r>
                        <a:rPr lang="en-US" sz="1400" b="0" i="0" u="none" strike="noStrike" dirty="0">
                          <a:latin typeface="Arial"/>
                        </a:rPr>
                        <a:t>10%</a:t>
                      </a:r>
                    </a:p>
                  </a:txBody>
                  <a:tcPr marL="12700" marR="12700" marT="12700" marB="0" anchor="ctr" anchorCtr="1"/>
                </a:tc>
              </a:tr>
              <a:tr h="370840">
                <a:tc>
                  <a:txBody>
                    <a:bodyPr/>
                    <a:lstStyle/>
                    <a:p>
                      <a:pPr algn="l" fontAlgn="b"/>
                      <a:r>
                        <a:rPr lang="en-US" sz="1400" b="0" i="0" u="none" strike="noStrike">
                          <a:latin typeface="Arial"/>
                        </a:rPr>
                        <a:t>NBC</a:t>
                      </a:r>
                    </a:p>
                  </a:txBody>
                  <a:tcPr marL="12700" marR="12700" marT="12700" marB="0" anchor="ctr"/>
                </a:tc>
                <a:tc>
                  <a:txBody>
                    <a:bodyPr/>
                    <a:lstStyle/>
                    <a:p>
                      <a:pPr algn="ctr" fontAlgn="b"/>
                      <a:r>
                        <a:rPr lang="en-US" sz="1400" b="0" i="0" u="none" strike="noStrike">
                          <a:latin typeface="Arial"/>
                        </a:rPr>
                        <a:t>7%</a:t>
                      </a:r>
                    </a:p>
                  </a:txBody>
                  <a:tcPr marL="12700" marR="12700" marT="12700" marB="0" anchor="ctr" anchorCtr="1"/>
                </a:tc>
                <a:tc>
                  <a:txBody>
                    <a:bodyPr/>
                    <a:lstStyle/>
                    <a:p>
                      <a:pPr algn="ctr" fontAlgn="b"/>
                      <a:r>
                        <a:rPr lang="en-US" sz="1400" b="0" i="0" u="none" strike="noStrike" dirty="0">
                          <a:latin typeface="Arial"/>
                        </a:rPr>
                        <a:t>20%</a:t>
                      </a:r>
                    </a:p>
                  </a:txBody>
                  <a:tcPr marL="12700" marR="12700" marT="12700" marB="0" anchor="ctr" anchorCtr="1"/>
                </a:tc>
              </a:tr>
              <a:tr h="370840">
                <a:tc>
                  <a:txBody>
                    <a:bodyPr/>
                    <a:lstStyle/>
                    <a:p>
                      <a:pPr algn="l" fontAlgn="b"/>
                      <a:r>
                        <a:rPr lang="en-US" sz="1400" b="0" i="0" u="none" strike="noStrike" dirty="0">
                          <a:latin typeface="Arial"/>
                        </a:rPr>
                        <a:t>ABC</a:t>
                      </a:r>
                    </a:p>
                  </a:txBody>
                  <a:tcPr marL="12700" marR="12700" marT="12700" marB="0" anchor="ctr"/>
                </a:tc>
                <a:tc>
                  <a:txBody>
                    <a:bodyPr/>
                    <a:lstStyle/>
                    <a:p>
                      <a:pPr algn="ctr" fontAlgn="b"/>
                      <a:r>
                        <a:rPr lang="en-US" sz="1400" b="0" i="0" u="none" strike="noStrike">
                          <a:latin typeface="Arial"/>
                        </a:rPr>
                        <a:t>7%</a:t>
                      </a:r>
                    </a:p>
                  </a:txBody>
                  <a:tcPr marL="12700" marR="12700" marT="12700" marB="0" anchor="ctr" anchorCtr="1"/>
                </a:tc>
                <a:tc>
                  <a:txBody>
                    <a:bodyPr/>
                    <a:lstStyle/>
                    <a:p>
                      <a:pPr algn="ctr" fontAlgn="b"/>
                      <a:r>
                        <a:rPr lang="en-US" sz="1400" b="0" i="0" u="none" strike="noStrike" dirty="0">
                          <a:latin typeface="Arial"/>
                        </a:rPr>
                        <a:t>20%</a:t>
                      </a:r>
                    </a:p>
                  </a:txBody>
                  <a:tcPr marL="12700" marR="12700" marT="12700" marB="0" anchor="ctr" anchorCtr="1"/>
                </a:tc>
              </a:tr>
              <a:tr h="370840">
                <a:tc>
                  <a:txBody>
                    <a:bodyPr/>
                    <a:lstStyle/>
                    <a:p>
                      <a:pPr algn="l" fontAlgn="b"/>
                      <a:r>
                        <a:rPr lang="en-US" sz="1400" b="0" i="0" u="none" strike="noStrike" dirty="0">
                          <a:latin typeface="Arial"/>
                        </a:rPr>
                        <a:t>Dateline</a:t>
                      </a:r>
                    </a:p>
                  </a:txBody>
                  <a:tcPr marL="12700" marR="12700" marT="12700" marB="0" anchor="ctr"/>
                </a:tc>
                <a:tc>
                  <a:txBody>
                    <a:bodyPr/>
                    <a:lstStyle/>
                    <a:p>
                      <a:pPr algn="ctr" fontAlgn="b"/>
                      <a:r>
                        <a:rPr lang="en-US" sz="1400" b="0" i="0" u="none" strike="noStrike">
                          <a:latin typeface="Arial"/>
                        </a:rPr>
                        <a:t>6%</a:t>
                      </a:r>
                    </a:p>
                  </a:txBody>
                  <a:tcPr marL="12700" marR="12700" marT="12700" marB="0" anchor="ctr" anchorCtr="1"/>
                </a:tc>
                <a:tc>
                  <a:txBody>
                    <a:bodyPr/>
                    <a:lstStyle/>
                    <a:p>
                      <a:pPr algn="ctr" fontAlgn="b"/>
                      <a:r>
                        <a:rPr lang="en-US" sz="1400" b="0" i="0" u="none" strike="noStrike" dirty="0" smtClean="0">
                          <a:latin typeface="Arial"/>
                        </a:rPr>
                        <a:t>-</a:t>
                      </a:r>
                      <a:endParaRPr lang="en-US" sz="1400" b="0" i="0" u="none" strike="noStrike" dirty="0">
                        <a:latin typeface="Arial"/>
                      </a:endParaRPr>
                    </a:p>
                  </a:txBody>
                  <a:tcPr marL="12700" marR="12700" marT="12700" marB="0" anchor="ctr" anchorCtr="1"/>
                </a:tc>
              </a:tr>
              <a:tr h="370840">
                <a:tc>
                  <a:txBody>
                    <a:bodyPr/>
                    <a:lstStyle/>
                    <a:p>
                      <a:pPr algn="l" fontAlgn="b"/>
                      <a:r>
                        <a:rPr lang="en-US" sz="1400" b="0" i="0" u="none" strike="noStrike" dirty="0">
                          <a:latin typeface="Arial"/>
                        </a:rPr>
                        <a:t>20 / 20</a:t>
                      </a:r>
                    </a:p>
                  </a:txBody>
                  <a:tcPr marL="12700" marR="12700" marT="12700" marB="0" anchor="ctr"/>
                </a:tc>
                <a:tc>
                  <a:txBody>
                    <a:bodyPr/>
                    <a:lstStyle/>
                    <a:p>
                      <a:pPr algn="ctr" fontAlgn="b"/>
                      <a:r>
                        <a:rPr lang="en-US" sz="1400" b="0" i="0" u="none" strike="noStrike">
                          <a:latin typeface="Arial"/>
                        </a:rPr>
                        <a:t>6%</a:t>
                      </a:r>
                    </a:p>
                  </a:txBody>
                  <a:tcPr marL="12700" marR="12700" marT="12700" marB="0" anchor="ctr" anchorCtr="1"/>
                </a:tc>
                <a:tc>
                  <a:txBody>
                    <a:bodyPr/>
                    <a:lstStyle/>
                    <a:p>
                      <a:pPr algn="ctr" fontAlgn="b"/>
                      <a:r>
                        <a:rPr lang="en-US" sz="1400" b="0" i="0" u="none" strike="noStrike" dirty="0" smtClean="0">
                          <a:latin typeface="Arial"/>
                        </a:rPr>
                        <a:t>-</a:t>
                      </a:r>
                      <a:endParaRPr lang="en-US" sz="1400" b="0" i="0" u="none" strike="noStrike" dirty="0">
                        <a:latin typeface="Arial"/>
                      </a:endParaRPr>
                    </a:p>
                  </a:txBody>
                  <a:tcPr marL="12700" marR="12700" marT="12700" marB="0" anchor="ctr" anchorCtr="1"/>
                </a:tc>
              </a:tr>
              <a:tr h="370840">
                <a:tc>
                  <a:txBody>
                    <a:bodyPr/>
                    <a:lstStyle/>
                    <a:p>
                      <a:pPr algn="l" fontAlgn="b"/>
                      <a:r>
                        <a:rPr lang="en-US" sz="1400" b="0" i="0" u="none" strike="noStrike" dirty="0">
                          <a:latin typeface="Arial"/>
                        </a:rPr>
                        <a:t>Good Morning America</a:t>
                      </a:r>
                    </a:p>
                  </a:txBody>
                  <a:tcPr marL="12700" marR="12700" marT="12700" marB="0" anchor="ctr"/>
                </a:tc>
                <a:tc>
                  <a:txBody>
                    <a:bodyPr/>
                    <a:lstStyle/>
                    <a:p>
                      <a:pPr algn="ctr" fontAlgn="b"/>
                      <a:r>
                        <a:rPr lang="en-US" sz="1400" b="0" i="0" u="none" strike="noStrike" dirty="0">
                          <a:latin typeface="Arial"/>
                        </a:rPr>
                        <a:t>3%</a:t>
                      </a:r>
                    </a:p>
                  </a:txBody>
                  <a:tcPr marL="12700" marR="12700" marT="12700" marB="0" anchor="ctr" anchorCtr="1"/>
                </a:tc>
                <a:tc>
                  <a:txBody>
                    <a:bodyPr/>
                    <a:lstStyle/>
                    <a:p>
                      <a:pPr algn="ctr" fontAlgn="b"/>
                      <a:r>
                        <a:rPr lang="en-US" sz="1400" b="0" i="0" u="none" strike="noStrike" dirty="0" smtClean="0">
                          <a:latin typeface="Arial"/>
                        </a:rPr>
                        <a:t>-</a:t>
                      </a:r>
                      <a:endParaRPr lang="en-US" sz="1400" b="0" i="0" u="none" strike="noStrike" dirty="0">
                        <a:latin typeface="Arial"/>
                      </a:endParaRPr>
                    </a:p>
                  </a:txBody>
                  <a:tcPr marL="12700" marR="12700" marT="12700" marB="0" anchor="ctr" anchorCtr="1"/>
                </a:tc>
              </a:tr>
            </a:tbl>
          </a:graphicData>
        </a:graphic>
      </p:graphicFrame>
      <p:sp>
        <p:nvSpPr>
          <p:cNvPr id="6" name="Rectangle 1"/>
          <p:cNvSpPr>
            <a:spLocks noChangeArrowheads="1"/>
          </p:cNvSpPr>
          <p:nvPr/>
        </p:nvSpPr>
        <p:spPr bwMode="auto">
          <a:xfrm>
            <a:off x="228600" y="6400800"/>
            <a:ext cx="8610600" cy="461665"/>
          </a:xfrm>
          <a:prstGeom prst="rect">
            <a:avLst/>
          </a:prstGeom>
          <a:noFill/>
          <a:ln w="9525">
            <a:noFill/>
            <a:miter lim="800000"/>
            <a:headEnd/>
            <a:tailEnd/>
          </a:ln>
        </p:spPr>
        <p:txBody>
          <a:bodyPr wrap="square" anchor="ctr">
            <a:prstTxWarp prst="textNoShape">
              <a:avLst/>
            </a:prstTxWarp>
            <a:spAutoFit/>
          </a:bodyPr>
          <a:lstStyle/>
          <a:p>
            <a:r>
              <a:rPr lang="en-US" sz="1200" dirty="0" smtClean="0"/>
              <a:t>Base: Most Prefer TV News (Consumers = 151, Dealers = 10)   *caution, small base size (</a:t>
            </a:r>
            <a:r>
              <a:rPr lang="en-US" sz="1200" dirty="0" err="1" smtClean="0"/>
              <a:t>n</a:t>
            </a:r>
            <a:r>
              <a:rPr lang="en-US" sz="1200" dirty="0" smtClean="0"/>
              <a:t>&lt;50) </a:t>
            </a:r>
          </a:p>
          <a:p>
            <a:r>
              <a:rPr lang="en-US" sz="1200" dirty="0" smtClean="0"/>
              <a:t>Q705  Which [news program] would you expect to learn from most?         (ONLY MENTIONS 3% OR GREATER SHOWN)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Methodology</a:t>
            </a:r>
            <a:endParaRPr lang="en-US" dirty="0"/>
          </a:p>
        </p:txBody>
      </p:sp>
      <p:sp>
        <p:nvSpPr>
          <p:cNvPr id="4099" name="Content Placeholder 2"/>
          <p:cNvSpPr>
            <a:spLocks noGrp="1"/>
          </p:cNvSpPr>
          <p:nvPr>
            <p:ph idx="1"/>
          </p:nvPr>
        </p:nvSpPr>
        <p:spPr>
          <a:xfrm>
            <a:off x="533400" y="1646237"/>
            <a:ext cx="8610600" cy="4678363"/>
          </a:xfrm>
        </p:spPr>
        <p:txBody>
          <a:bodyPr/>
          <a:lstStyle/>
          <a:p>
            <a:r>
              <a:rPr lang="en-US" dirty="0" smtClean="0"/>
              <a:t>Online survey, 5 minutes</a:t>
            </a:r>
          </a:p>
          <a:p>
            <a:pPr lvl="1"/>
            <a:r>
              <a:rPr lang="en-US" dirty="0" smtClean="0"/>
              <a:t>Consumers: Received survey invite via pop up ad on the KBB website</a:t>
            </a:r>
          </a:p>
          <a:p>
            <a:pPr lvl="1"/>
            <a:r>
              <a:rPr lang="en-US" dirty="0" smtClean="0"/>
              <a:t>Dealers: Received survey invite via email (sent to 6,000 dealers from Kelley Blue Book’s database)</a:t>
            </a:r>
          </a:p>
          <a:p>
            <a:r>
              <a:rPr lang="en-US" dirty="0" smtClean="0"/>
              <a:t>Field Dates: October 15 - 21, 2009</a:t>
            </a:r>
          </a:p>
          <a:p>
            <a:r>
              <a:rPr lang="en-US" dirty="0" smtClean="0"/>
              <a:t>980 completes</a:t>
            </a:r>
          </a:p>
          <a:p>
            <a:pPr lvl="1"/>
            <a:r>
              <a:rPr lang="en-US" dirty="0" smtClean="0"/>
              <a:t>774 Consumers: ages 18+ and likely to purchase a new car within the next two years</a:t>
            </a:r>
          </a:p>
          <a:p>
            <a:pPr lvl="1"/>
            <a:r>
              <a:rPr lang="en-US" dirty="0" smtClean="0"/>
              <a:t>206 Dealers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629400" cy="1143000"/>
          </a:xfrm>
        </p:spPr>
        <p:txBody>
          <a:bodyPr/>
          <a:lstStyle/>
          <a:p>
            <a:r>
              <a:rPr lang="en-US" sz="3000" dirty="0" smtClean="0"/>
              <a:t>Local newspapers are expected to provide the most information</a:t>
            </a:r>
            <a:endParaRPr lang="en-US" sz="3000" dirty="0"/>
          </a:p>
        </p:txBody>
      </p:sp>
      <p:graphicFrame>
        <p:nvGraphicFramePr>
          <p:cNvPr id="4" name="Table 3"/>
          <p:cNvGraphicFramePr>
            <a:graphicFrameLocks noGrp="1"/>
          </p:cNvGraphicFramePr>
          <p:nvPr/>
        </p:nvGraphicFramePr>
        <p:xfrm>
          <a:off x="457200" y="1828800"/>
          <a:ext cx="8458200" cy="3337560"/>
        </p:xfrm>
        <a:graphic>
          <a:graphicData uri="http://schemas.openxmlformats.org/drawingml/2006/table">
            <a:tbl>
              <a:tblPr firstRow="1" bandRow="1">
                <a:tableStyleId>{F2DE63D5-997A-4646-A377-4702673A728D}</a:tableStyleId>
              </a:tblPr>
              <a:tblGrid>
                <a:gridCol w="4876800"/>
                <a:gridCol w="1790700"/>
                <a:gridCol w="1790700"/>
              </a:tblGrid>
              <a:tr h="370840">
                <a:tc>
                  <a:txBody>
                    <a:bodyPr/>
                    <a:lstStyle/>
                    <a:p>
                      <a:r>
                        <a:rPr lang="en-US" sz="1600" dirty="0" smtClean="0"/>
                        <a:t>Newspaper Expected to Learn From Most</a:t>
                      </a:r>
                      <a:endParaRPr lang="en-US" sz="1600" dirty="0"/>
                    </a:p>
                  </a:txBody>
                  <a:tcPr>
                    <a:solidFill>
                      <a:srgbClr val="FF0000"/>
                    </a:solidFill>
                  </a:tcPr>
                </a:tc>
                <a:tc>
                  <a:txBody>
                    <a:bodyPr/>
                    <a:lstStyle/>
                    <a:p>
                      <a:pPr algn="ctr"/>
                      <a:r>
                        <a:rPr lang="en-US" sz="1600" dirty="0" smtClean="0"/>
                        <a:t>Consumers</a:t>
                      </a:r>
                      <a:endParaRPr lang="en-US" sz="1600" dirty="0"/>
                    </a:p>
                  </a:txBody>
                  <a:tcPr>
                    <a:solidFill>
                      <a:srgbClr val="FF0000"/>
                    </a:solidFill>
                  </a:tcPr>
                </a:tc>
                <a:tc>
                  <a:txBody>
                    <a:bodyPr/>
                    <a:lstStyle/>
                    <a:p>
                      <a:pPr algn="ctr"/>
                      <a:r>
                        <a:rPr lang="en-US" sz="1600" dirty="0" smtClean="0"/>
                        <a:t>Dealers*</a:t>
                      </a:r>
                      <a:endParaRPr lang="en-US" sz="1600" dirty="0"/>
                    </a:p>
                  </a:txBody>
                  <a:tcPr>
                    <a:solidFill>
                      <a:srgbClr val="FF0000"/>
                    </a:solidFill>
                  </a:tcPr>
                </a:tc>
              </a:tr>
              <a:tr h="370840">
                <a:tc>
                  <a:txBody>
                    <a:bodyPr/>
                    <a:lstStyle/>
                    <a:p>
                      <a:pPr algn="l" fontAlgn="ctr"/>
                      <a:r>
                        <a:rPr lang="en-US" sz="1400" b="0" i="0" u="none" strike="noStrike">
                          <a:latin typeface="Arial"/>
                        </a:rPr>
                        <a:t>Local newspapers</a:t>
                      </a:r>
                    </a:p>
                  </a:txBody>
                  <a:tcPr marL="12700" marR="12700" marT="12700" marB="0" anchor="ctr"/>
                </a:tc>
                <a:tc>
                  <a:txBody>
                    <a:bodyPr/>
                    <a:lstStyle/>
                    <a:p>
                      <a:pPr algn="ctr" fontAlgn="ctr"/>
                      <a:r>
                        <a:rPr lang="en-US" sz="1400" b="0" i="0" u="none" strike="noStrike">
                          <a:latin typeface="Arial"/>
                        </a:rPr>
                        <a:t>80%</a:t>
                      </a:r>
                    </a:p>
                  </a:txBody>
                  <a:tcPr marL="12700" marR="12700" marT="12700" marB="0" anchor="ctr"/>
                </a:tc>
                <a:tc>
                  <a:txBody>
                    <a:bodyPr/>
                    <a:lstStyle/>
                    <a:p>
                      <a:pPr algn="ctr" fontAlgn="ctr"/>
                      <a:r>
                        <a:rPr lang="en-US" sz="1400" b="0" i="0" u="none" strike="noStrike">
                          <a:latin typeface="Arial"/>
                        </a:rPr>
                        <a:t>80%</a:t>
                      </a:r>
                    </a:p>
                  </a:txBody>
                  <a:tcPr marL="12700" marR="12700" marT="12700" marB="0" anchor="ctr"/>
                </a:tc>
              </a:tr>
              <a:tr h="370840">
                <a:tc>
                  <a:txBody>
                    <a:bodyPr/>
                    <a:lstStyle/>
                    <a:p>
                      <a:pPr algn="l" fontAlgn="ctr"/>
                      <a:r>
                        <a:rPr lang="en-US" sz="1400" b="0" i="0" u="none" strike="noStrike">
                          <a:latin typeface="Arial"/>
                        </a:rPr>
                        <a:t>USA Today</a:t>
                      </a:r>
                    </a:p>
                  </a:txBody>
                  <a:tcPr marL="12700" marR="12700" marT="12700" marB="0" anchor="ctr"/>
                </a:tc>
                <a:tc>
                  <a:txBody>
                    <a:bodyPr/>
                    <a:lstStyle/>
                    <a:p>
                      <a:pPr algn="ctr" fontAlgn="ctr"/>
                      <a:r>
                        <a:rPr lang="en-US" sz="1400" b="0" i="0" u="none" strike="noStrike">
                          <a:latin typeface="Arial"/>
                        </a:rPr>
                        <a:t>10%</a:t>
                      </a:r>
                    </a:p>
                  </a:txBody>
                  <a:tcPr marL="12700" marR="12700" marT="12700" marB="0" anchor="ctr"/>
                </a:tc>
                <a:tc>
                  <a:txBody>
                    <a:bodyPr/>
                    <a:lstStyle/>
                    <a:p>
                      <a:pPr algn="ctr" fontAlgn="ctr"/>
                      <a:r>
                        <a:rPr lang="en-US" sz="1400" b="0" i="0" u="none" strike="noStrike">
                          <a:latin typeface="Arial"/>
                        </a:rPr>
                        <a:t>40%</a:t>
                      </a:r>
                    </a:p>
                  </a:txBody>
                  <a:tcPr marL="12700" marR="12700" marT="12700" marB="0" anchor="ctr"/>
                </a:tc>
              </a:tr>
              <a:tr h="370840">
                <a:tc>
                  <a:txBody>
                    <a:bodyPr/>
                    <a:lstStyle/>
                    <a:p>
                      <a:pPr algn="l" fontAlgn="ctr"/>
                      <a:r>
                        <a:rPr lang="en-US" sz="1400" b="0" i="0" u="none" strike="noStrike">
                          <a:latin typeface="Arial"/>
                        </a:rPr>
                        <a:t>Wall Street Journal</a:t>
                      </a:r>
                    </a:p>
                  </a:txBody>
                  <a:tcPr marL="12700" marR="12700" marT="12700" marB="0" anchor="ctr"/>
                </a:tc>
                <a:tc>
                  <a:txBody>
                    <a:bodyPr/>
                    <a:lstStyle/>
                    <a:p>
                      <a:pPr algn="ctr" fontAlgn="ctr"/>
                      <a:r>
                        <a:rPr lang="en-US" sz="1400" b="0" i="0" u="none" strike="noStrike">
                          <a:latin typeface="Arial"/>
                        </a:rPr>
                        <a:t>10%</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Any / all vehicle related sites</a:t>
                      </a:r>
                    </a:p>
                  </a:txBody>
                  <a:tcPr marL="12700" marR="12700" marT="12700" marB="0" anchor="ctr"/>
                </a:tc>
                <a:tc>
                  <a:txBody>
                    <a:bodyPr/>
                    <a:lstStyle/>
                    <a:p>
                      <a:pPr algn="ctr" fontAlgn="ctr"/>
                      <a:r>
                        <a:rPr lang="en-US" sz="1400" b="0" i="0" u="none" strike="noStrike">
                          <a:latin typeface="Arial"/>
                        </a:rPr>
                        <a:t>5%</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60 Minutes</a:t>
                      </a:r>
                    </a:p>
                  </a:txBody>
                  <a:tcPr marL="12700" marR="12700" marT="12700" marB="0" anchor="ctr"/>
                </a:tc>
                <a:tc>
                  <a:txBody>
                    <a:bodyPr/>
                    <a:lstStyle/>
                    <a:p>
                      <a:pPr algn="ctr" fontAlgn="ctr"/>
                      <a:r>
                        <a:rPr lang="en-US" sz="1400" b="0" i="0" u="none" strike="noStrike">
                          <a:latin typeface="Arial"/>
                        </a:rPr>
                        <a:t>2%</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ABC</a:t>
                      </a:r>
                    </a:p>
                  </a:txBody>
                  <a:tcPr marL="12700" marR="12700" marT="12700" marB="0" anchor="ctr"/>
                </a:tc>
                <a:tc>
                  <a:txBody>
                    <a:bodyPr/>
                    <a:lstStyle/>
                    <a:p>
                      <a:pPr algn="ctr" fontAlgn="ctr"/>
                      <a:r>
                        <a:rPr lang="en-US" sz="1400" b="0" i="0" u="none" strike="noStrike">
                          <a:latin typeface="Arial"/>
                        </a:rPr>
                        <a:t>2%</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All others</a:t>
                      </a:r>
                    </a:p>
                  </a:txBody>
                  <a:tcPr marL="12700" marR="12700" marT="12700" marB="0" anchor="ctr"/>
                </a:tc>
                <a:tc>
                  <a:txBody>
                    <a:bodyPr/>
                    <a:lstStyle/>
                    <a:p>
                      <a:pPr algn="ctr" fontAlgn="ctr"/>
                      <a:r>
                        <a:rPr lang="en-US" sz="1400" b="0" i="0" u="none" strike="noStrike">
                          <a:latin typeface="Arial"/>
                        </a:rPr>
                        <a:t>7%</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Don't know / none in particular</a:t>
                      </a:r>
                    </a:p>
                  </a:txBody>
                  <a:tcPr marL="12700" marR="12700" marT="12700" marB="0" anchor="ctr"/>
                </a:tc>
                <a:tc>
                  <a:txBody>
                    <a:bodyPr/>
                    <a:lstStyle/>
                    <a:p>
                      <a:pPr algn="ctr" fontAlgn="ctr"/>
                      <a:r>
                        <a:rPr lang="en-US" sz="1400" b="0" i="0" u="none" strike="noStrike">
                          <a:latin typeface="Arial"/>
                        </a:rPr>
                        <a:t>5%</a:t>
                      </a:r>
                    </a:p>
                  </a:txBody>
                  <a:tcPr marL="12700" marR="12700" marT="12700" marB="0" anchor="ctr"/>
                </a:tc>
                <a:tc>
                  <a:txBody>
                    <a:bodyPr/>
                    <a:lstStyle/>
                    <a:p>
                      <a:pPr algn="ctr" fontAlgn="ctr"/>
                      <a:r>
                        <a:rPr lang="en-US" sz="1400" b="0" i="0" u="none" strike="noStrike" dirty="0">
                          <a:latin typeface="Arial"/>
                        </a:rPr>
                        <a:t>-</a:t>
                      </a:r>
                    </a:p>
                  </a:txBody>
                  <a:tcPr marL="12700" marR="12700" marT="12700" marB="0" anchor="ctr"/>
                </a:tc>
              </a:tr>
            </a:tbl>
          </a:graphicData>
        </a:graphic>
      </p:graphicFrame>
      <p:sp>
        <p:nvSpPr>
          <p:cNvPr id="5" name="Rectangle 1"/>
          <p:cNvSpPr>
            <a:spLocks noChangeArrowheads="1"/>
          </p:cNvSpPr>
          <p:nvPr/>
        </p:nvSpPr>
        <p:spPr bwMode="auto">
          <a:xfrm>
            <a:off x="228600" y="6396335"/>
            <a:ext cx="8610600" cy="461665"/>
          </a:xfrm>
          <a:prstGeom prst="rect">
            <a:avLst/>
          </a:prstGeom>
          <a:noFill/>
          <a:ln w="9525">
            <a:noFill/>
            <a:miter lim="800000"/>
            <a:headEnd/>
            <a:tailEnd/>
          </a:ln>
        </p:spPr>
        <p:txBody>
          <a:bodyPr wrap="square" anchor="ctr">
            <a:prstTxWarp prst="textNoShape">
              <a:avLst/>
            </a:prstTxWarp>
            <a:spAutoFit/>
          </a:bodyPr>
          <a:lstStyle/>
          <a:p>
            <a:r>
              <a:rPr lang="en-US" sz="1200" dirty="0" smtClean="0"/>
              <a:t>Base: Most Prefer Newspaper (Consumers = 60, Dealers = 5)  *caution, small base size (</a:t>
            </a:r>
            <a:r>
              <a:rPr lang="en-US" sz="1200" dirty="0" err="1" smtClean="0"/>
              <a:t>n</a:t>
            </a:r>
            <a:r>
              <a:rPr lang="en-US" sz="1200" dirty="0" smtClean="0"/>
              <a:t>&lt;50)  </a:t>
            </a:r>
          </a:p>
          <a:p>
            <a:r>
              <a:rPr lang="en-US" sz="1200" dirty="0" smtClean="0"/>
              <a:t>Q705  Which [newspaper] would you expect to learn from most?        (ONLY MENTIONS 3% OR GREATER SHOWN)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629400" cy="1143000"/>
          </a:xfrm>
        </p:spPr>
        <p:txBody>
          <a:bodyPr/>
          <a:lstStyle/>
          <a:p>
            <a:r>
              <a:rPr lang="en-US" sz="3000" dirty="0" smtClean="0"/>
              <a:t>Consumers expect to learn most from Time magazine, while dealers expect to learn more from trade media</a:t>
            </a:r>
            <a:endParaRPr lang="en-US" sz="3000" dirty="0"/>
          </a:p>
        </p:txBody>
      </p:sp>
      <p:graphicFrame>
        <p:nvGraphicFramePr>
          <p:cNvPr id="4" name="Table 3"/>
          <p:cNvGraphicFramePr>
            <a:graphicFrameLocks noGrp="1"/>
          </p:cNvGraphicFramePr>
          <p:nvPr/>
        </p:nvGraphicFramePr>
        <p:xfrm>
          <a:off x="457200" y="1722120"/>
          <a:ext cx="8458200" cy="4450080"/>
        </p:xfrm>
        <a:graphic>
          <a:graphicData uri="http://schemas.openxmlformats.org/drawingml/2006/table">
            <a:tbl>
              <a:tblPr firstRow="1" bandRow="1">
                <a:tableStyleId>{F2DE63D5-997A-4646-A377-4702673A728D}</a:tableStyleId>
              </a:tblPr>
              <a:tblGrid>
                <a:gridCol w="4876800"/>
                <a:gridCol w="1790700"/>
                <a:gridCol w="1790700"/>
              </a:tblGrid>
              <a:tr h="370840">
                <a:tc>
                  <a:txBody>
                    <a:bodyPr/>
                    <a:lstStyle/>
                    <a:p>
                      <a:r>
                        <a:rPr lang="en-US" sz="1600" dirty="0" smtClean="0"/>
                        <a:t>News Magazine Expected to Learn From Most</a:t>
                      </a:r>
                      <a:endParaRPr lang="en-US" sz="1600" dirty="0"/>
                    </a:p>
                  </a:txBody>
                  <a:tcPr>
                    <a:solidFill>
                      <a:srgbClr val="FF0000"/>
                    </a:solidFill>
                  </a:tcPr>
                </a:tc>
                <a:tc>
                  <a:txBody>
                    <a:bodyPr/>
                    <a:lstStyle/>
                    <a:p>
                      <a:pPr algn="ctr"/>
                      <a:r>
                        <a:rPr lang="en-US" sz="1600" dirty="0" smtClean="0"/>
                        <a:t>Consumers*</a:t>
                      </a:r>
                      <a:endParaRPr lang="en-US" sz="1600" dirty="0"/>
                    </a:p>
                  </a:txBody>
                  <a:tcPr>
                    <a:solidFill>
                      <a:srgbClr val="FF0000"/>
                    </a:solidFill>
                  </a:tcPr>
                </a:tc>
                <a:tc>
                  <a:txBody>
                    <a:bodyPr/>
                    <a:lstStyle/>
                    <a:p>
                      <a:pPr algn="ctr"/>
                      <a:r>
                        <a:rPr lang="en-US" sz="1600" dirty="0" smtClean="0"/>
                        <a:t>Dealers*</a:t>
                      </a:r>
                      <a:endParaRPr lang="en-US" sz="1600" dirty="0"/>
                    </a:p>
                  </a:txBody>
                  <a:tcPr>
                    <a:solidFill>
                      <a:srgbClr val="FF0000"/>
                    </a:solidFill>
                  </a:tcPr>
                </a:tc>
              </a:tr>
              <a:tr h="370840">
                <a:tc>
                  <a:txBody>
                    <a:bodyPr/>
                    <a:lstStyle/>
                    <a:p>
                      <a:pPr algn="l" fontAlgn="ctr"/>
                      <a:r>
                        <a:rPr lang="en-US" sz="1400" b="0" i="0" u="none" strike="noStrike">
                          <a:latin typeface="Arial"/>
                        </a:rPr>
                        <a:t>Time Magazine</a:t>
                      </a:r>
                    </a:p>
                  </a:txBody>
                  <a:tcPr marL="12700" marR="12700" marT="12700" marB="0" anchor="ctr"/>
                </a:tc>
                <a:tc>
                  <a:txBody>
                    <a:bodyPr/>
                    <a:lstStyle/>
                    <a:p>
                      <a:pPr algn="ctr" fontAlgn="ctr"/>
                      <a:r>
                        <a:rPr lang="en-US" sz="1400" b="0" i="0" u="none" strike="noStrike" dirty="0">
                          <a:latin typeface="Arial"/>
                        </a:rPr>
                        <a:t>31%</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Road &amp; Track</a:t>
                      </a:r>
                    </a:p>
                  </a:txBody>
                  <a:tcPr marL="12700" marR="12700" marT="12700" marB="0" anchor="ctr"/>
                </a:tc>
                <a:tc>
                  <a:txBody>
                    <a:bodyPr/>
                    <a:lstStyle/>
                    <a:p>
                      <a:pPr algn="ctr" fontAlgn="ctr"/>
                      <a:r>
                        <a:rPr lang="en-US" sz="1400" b="0" i="0" u="none" strike="noStrike">
                          <a:latin typeface="Arial"/>
                        </a:rPr>
                        <a:t>19%</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Car &amp; Driver</a:t>
                      </a:r>
                    </a:p>
                  </a:txBody>
                  <a:tcPr marL="12700" marR="12700" marT="12700" marB="0" anchor="ctr"/>
                </a:tc>
                <a:tc>
                  <a:txBody>
                    <a:bodyPr/>
                    <a:lstStyle/>
                    <a:p>
                      <a:pPr algn="ctr" fontAlgn="ctr"/>
                      <a:r>
                        <a:rPr lang="en-US" sz="1400" b="0" i="0" u="none" strike="noStrike">
                          <a:latin typeface="Arial"/>
                        </a:rPr>
                        <a:t>15%</a:t>
                      </a:r>
                    </a:p>
                  </a:txBody>
                  <a:tcPr marL="12700" marR="12700" marT="12700" marB="0" anchor="ctr"/>
                </a:tc>
                <a:tc>
                  <a:txBody>
                    <a:bodyPr/>
                    <a:lstStyle/>
                    <a:p>
                      <a:pPr algn="ctr" fontAlgn="ctr"/>
                      <a:r>
                        <a:rPr lang="en-US" sz="1400" b="0" i="0" u="none" strike="noStrike">
                          <a:latin typeface="Arial"/>
                        </a:rPr>
                        <a:t>100%</a:t>
                      </a:r>
                    </a:p>
                  </a:txBody>
                  <a:tcPr marL="12700" marR="12700" marT="12700" marB="0" anchor="ctr"/>
                </a:tc>
              </a:tr>
              <a:tr h="370840">
                <a:tc>
                  <a:txBody>
                    <a:bodyPr/>
                    <a:lstStyle/>
                    <a:p>
                      <a:pPr algn="l" fontAlgn="ctr"/>
                      <a:r>
                        <a:rPr lang="en-US" sz="1400" b="0" i="0" u="none" strike="noStrike">
                          <a:latin typeface="Arial"/>
                        </a:rPr>
                        <a:t>Auto magazines - unspecified</a:t>
                      </a:r>
                    </a:p>
                  </a:txBody>
                  <a:tcPr marL="12700" marR="12700" marT="12700" marB="0" anchor="ctr"/>
                </a:tc>
                <a:tc>
                  <a:txBody>
                    <a:bodyPr/>
                    <a:lstStyle/>
                    <a:p>
                      <a:pPr algn="ctr" fontAlgn="ctr"/>
                      <a:r>
                        <a:rPr lang="en-US" sz="1400" b="0" i="0" u="none" strike="noStrike">
                          <a:latin typeface="Arial"/>
                        </a:rPr>
                        <a:t>15%</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Motor Trend</a:t>
                      </a:r>
                    </a:p>
                  </a:txBody>
                  <a:tcPr marL="12700" marR="12700" marT="12700" marB="0" anchor="ctr"/>
                </a:tc>
                <a:tc>
                  <a:txBody>
                    <a:bodyPr/>
                    <a:lstStyle/>
                    <a:p>
                      <a:pPr algn="ctr" fontAlgn="ctr"/>
                      <a:r>
                        <a:rPr lang="en-US" sz="1400" b="0" i="0" u="none" strike="noStrike">
                          <a:latin typeface="Arial"/>
                        </a:rPr>
                        <a:t>12%</a:t>
                      </a:r>
                    </a:p>
                  </a:txBody>
                  <a:tcPr marL="12700" marR="12700" marT="12700" marB="0" anchor="ctr"/>
                </a:tc>
                <a:tc>
                  <a:txBody>
                    <a:bodyPr/>
                    <a:lstStyle/>
                    <a:p>
                      <a:pPr algn="ctr" fontAlgn="ctr"/>
                      <a:r>
                        <a:rPr lang="en-US" sz="1400" b="0" i="0" u="none" strike="noStrike">
                          <a:latin typeface="Arial"/>
                        </a:rPr>
                        <a:t>100%</a:t>
                      </a:r>
                    </a:p>
                  </a:txBody>
                  <a:tcPr marL="12700" marR="12700" marT="12700" marB="0" anchor="ctr"/>
                </a:tc>
              </a:tr>
              <a:tr h="370840">
                <a:tc>
                  <a:txBody>
                    <a:bodyPr/>
                    <a:lstStyle/>
                    <a:p>
                      <a:pPr algn="l" fontAlgn="ctr"/>
                      <a:r>
                        <a:rPr lang="en-US" sz="1400" b="0" i="0" u="none" strike="noStrike">
                          <a:latin typeface="Arial"/>
                        </a:rPr>
                        <a:t>Local newspapers</a:t>
                      </a:r>
                    </a:p>
                  </a:txBody>
                  <a:tcPr marL="12700" marR="12700" marT="12700" marB="0" anchor="ctr"/>
                </a:tc>
                <a:tc>
                  <a:txBody>
                    <a:bodyPr/>
                    <a:lstStyle/>
                    <a:p>
                      <a:pPr algn="ctr" fontAlgn="ctr"/>
                      <a:r>
                        <a:rPr lang="en-US" sz="1400" b="0" i="0" u="none" strike="noStrike">
                          <a:latin typeface="Arial"/>
                        </a:rPr>
                        <a:t>8%</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Automobile</a:t>
                      </a:r>
                    </a:p>
                  </a:txBody>
                  <a:tcPr marL="12700" marR="12700" marT="12700" marB="0" anchor="ctr"/>
                </a:tc>
                <a:tc>
                  <a:txBody>
                    <a:bodyPr/>
                    <a:lstStyle/>
                    <a:p>
                      <a:pPr algn="ctr" fontAlgn="ctr"/>
                      <a:r>
                        <a:rPr lang="en-US" sz="1400" b="0" i="0" u="none" strike="noStrike">
                          <a:latin typeface="Arial"/>
                        </a:rPr>
                        <a:t>8%</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Auto Week</a:t>
                      </a:r>
                    </a:p>
                  </a:txBody>
                  <a:tcPr marL="12700" marR="12700" marT="12700" marB="0" anchor="ctr"/>
                </a:tc>
                <a:tc>
                  <a:txBody>
                    <a:bodyPr/>
                    <a:lstStyle/>
                    <a:p>
                      <a:pPr algn="ctr" fontAlgn="ctr"/>
                      <a:r>
                        <a:rPr lang="en-US" sz="1400" b="0" i="0" u="none" strike="noStrike">
                          <a:latin typeface="Arial"/>
                        </a:rPr>
                        <a:t>4%</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Automotive News</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c>
                  <a:txBody>
                    <a:bodyPr/>
                    <a:lstStyle/>
                    <a:p>
                      <a:pPr algn="ctr" fontAlgn="ctr"/>
                      <a:r>
                        <a:rPr lang="en-US" sz="1400" b="0" i="0" u="none" strike="noStrike">
                          <a:latin typeface="Arial"/>
                        </a:rPr>
                        <a:t>100%</a:t>
                      </a:r>
                    </a:p>
                  </a:txBody>
                  <a:tcPr marL="12700" marR="12700" marT="12700" marB="0" anchor="ctr"/>
                </a:tc>
              </a:tr>
              <a:tr h="370840">
                <a:tc>
                  <a:txBody>
                    <a:bodyPr/>
                    <a:lstStyle/>
                    <a:p>
                      <a:pPr algn="l" fontAlgn="ctr"/>
                      <a:r>
                        <a:rPr lang="en-US" sz="1400" b="0" i="0" u="none" strike="noStrike">
                          <a:latin typeface="Arial"/>
                        </a:rPr>
                        <a:t>All others</a:t>
                      </a:r>
                    </a:p>
                  </a:txBody>
                  <a:tcPr marL="12700" marR="12700" marT="12700" marB="0" anchor="ctr"/>
                </a:tc>
                <a:tc>
                  <a:txBody>
                    <a:bodyPr/>
                    <a:lstStyle/>
                    <a:p>
                      <a:pPr algn="ctr" fontAlgn="ctr"/>
                      <a:r>
                        <a:rPr lang="en-US" sz="1400" b="0" i="0" u="none" strike="noStrike">
                          <a:latin typeface="Arial"/>
                        </a:rPr>
                        <a:t>35%</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70840">
                <a:tc>
                  <a:txBody>
                    <a:bodyPr/>
                    <a:lstStyle/>
                    <a:p>
                      <a:pPr algn="l" fontAlgn="ctr"/>
                      <a:r>
                        <a:rPr lang="en-US" sz="1400" b="0" i="0" u="none" strike="noStrike">
                          <a:latin typeface="Arial"/>
                        </a:rPr>
                        <a:t>Don't know / none in particular</a:t>
                      </a:r>
                    </a:p>
                  </a:txBody>
                  <a:tcPr marL="12700" marR="12700" marT="12700" marB="0" anchor="ctr"/>
                </a:tc>
                <a:tc>
                  <a:txBody>
                    <a:bodyPr/>
                    <a:lstStyle/>
                    <a:p>
                      <a:pPr algn="ctr" fontAlgn="ctr"/>
                      <a:r>
                        <a:rPr lang="en-US" sz="1400" b="0" i="0" u="none" strike="noStrike">
                          <a:latin typeface="Arial"/>
                        </a:rPr>
                        <a:t>4%</a:t>
                      </a:r>
                    </a:p>
                  </a:txBody>
                  <a:tcPr marL="12700" marR="12700" marT="12700" marB="0" anchor="ctr"/>
                </a:tc>
                <a:tc>
                  <a:txBody>
                    <a:bodyPr/>
                    <a:lstStyle/>
                    <a:p>
                      <a:pPr algn="ctr" fontAlgn="ctr"/>
                      <a:r>
                        <a:rPr lang="en-US" sz="1400" b="0" i="0" u="none" strike="noStrike" dirty="0">
                          <a:latin typeface="Arial"/>
                        </a:rPr>
                        <a:t>-</a:t>
                      </a:r>
                    </a:p>
                  </a:txBody>
                  <a:tcPr marL="12700" marR="12700" marT="12700" marB="0" anchor="ctr"/>
                </a:tc>
              </a:tr>
            </a:tbl>
          </a:graphicData>
        </a:graphic>
      </p:graphicFrame>
      <p:sp>
        <p:nvSpPr>
          <p:cNvPr id="6" name="Rectangle 1"/>
          <p:cNvSpPr>
            <a:spLocks noChangeArrowheads="1"/>
          </p:cNvSpPr>
          <p:nvPr/>
        </p:nvSpPr>
        <p:spPr bwMode="auto">
          <a:xfrm>
            <a:off x="228600" y="6396335"/>
            <a:ext cx="8610600" cy="461665"/>
          </a:xfrm>
          <a:prstGeom prst="rect">
            <a:avLst/>
          </a:prstGeom>
          <a:noFill/>
          <a:ln w="9525">
            <a:noFill/>
            <a:miter lim="800000"/>
            <a:headEnd/>
            <a:tailEnd/>
          </a:ln>
        </p:spPr>
        <p:txBody>
          <a:bodyPr wrap="square" anchor="ctr">
            <a:prstTxWarp prst="textNoShape">
              <a:avLst/>
            </a:prstTxWarp>
            <a:spAutoFit/>
          </a:bodyPr>
          <a:lstStyle/>
          <a:p>
            <a:r>
              <a:rPr lang="en-US" sz="1200" dirty="0" smtClean="0"/>
              <a:t>Base: Most Prefer News Magazine (Consumer = 26, Dealers = 1) *caution, small base size (</a:t>
            </a:r>
            <a:r>
              <a:rPr lang="en-US" sz="1200" dirty="0" err="1" smtClean="0"/>
              <a:t>n</a:t>
            </a:r>
            <a:r>
              <a:rPr lang="en-US" sz="1200" dirty="0" smtClean="0"/>
              <a:t>&lt;50)  </a:t>
            </a:r>
          </a:p>
          <a:p>
            <a:r>
              <a:rPr lang="en-US" sz="1200" dirty="0" smtClean="0"/>
              <a:t>Q705  Which [news magazine] would you expect to learn from most?      (ONLY MENTIONS 3% OR GREATER SHOWN)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629400" cy="1143000"/>
          </a:xfrm>
        </p:spPr>
        <p:txBody>
          <a:bodyPr/>
          <a:lstStyle/>
          <a:p>
            <a:r>
              <a:rPr lang="en-US" sz="3000" dirty="0" smtClean="0"/>
              <a:t>Consumers rely heavily on Consumer Reports, while dealers tend to turn to trade media</a:t>
            </a:r>
            <a:endParaRPr lang="en-US" sz="3000" dirty="0"/>
          </a:p>
        </p:txBody>
      </p:sp>
      <p:graphicFrame>
        <p:nvGraphicFramePr>
          <p:cNvPr id="4" name="Table 3"/>
          <p:cNvGraphicFramePr>
            <a:graphicFrameLocks noGrp="1"/>
          </p:cNvGraphicFramePr>
          <p:nvPr/>
        </p:nvGraphicFramePr>
        <p:xfrm>
          <a:off x="457200" y="1809202"/>
          <a:ext cx="8458200" cy="4439198"/>
        </p:xfrm>
        <a:graphic>
          <a:graphicData uri="http://schemas.openxmlformats.org/drawingml/2006/table">
            <a:tbl>
              <a:tblPr firstRow="1" bandRow="1">
                <a:tableStyleId>{F2DE63D5-997A-4646-A377-4702673A728D}</a:tableStyleId>
              </a:tblPr>
              <a:tblGrid>
                <a:gridCol w="4876800"/>
                <a:gridCol w="1790700"/>
                <a:gridCol w="1790700"/>
              </a:tblGrid>
              <a:tr h="315686">
                <a:tc>
                  <a:txBody>
                    <a:bodyPr/>
                    <a:lstStyle/>
                    <a:p>
                      <a:r>
                        <a:rPr lang="en-US" sz="1600" dirty="0" smtClean="0"/>
                        <a:t>Industry Magazine Expected to Learn From Most</a:t>
                      </a:r>
                      <a:endParaRPr lang="en-US" sz="1600" dirty="0"/>
                    </a:p>
                  </a:txBody>
                  <a:tcPr>
                    <a:solidFill>
                      <a:srgbClr val="FF0000"/>
                    </a:solidFill>
                  </a:tcPr>
                </a:tc>
                <a:tc>
                  <a:txBody>
                    <a:bodyPr/>
                    <a:lstStyle/>
                    <a:p>
                      <a:pPr algn="ctr"/>
                      <a:r>
                        <a:rPr lang="en-US" sz="1600" dirty="0" smtClean="0"/>
                        <a:t>Consumers</a:t>
                      </a:r>
                      <a:endParaRPr lang="en-US" sz="1600" dirty="0"/>
                    </a:p>
                  </a:txBody>
                  <a:tcPr>
                    <a:solidFill>
                      <a:srgbClr val="FF0000"/>
                    </a:solidFill>
                  </a:tcPr>
                </a:tc>
                <a:tc>
                  <a:txBody>
                    <a:bodyPr/>
                    <a:lstStyle/>
                    <a:p>
                      <a:pPr algn="ctr"/>
                      <a:r>
                        <a:rPr lang="en-US" sz="1600" dirty="0" smtClean="0"/>
                        <a:t>Dealers</a:t>
                      </a:r>
                      <a:endParaRPr lang="en-US" sz="1600" dirty="0"/>
                    </a:p>
                  </a:txBody>
                  <a:tcPr>
                    <a:solidFill>
                      <a:srgbClr val="FF0000"/>
                    </a:solidFill>
                  </a:tcPr>
                </a:tc>
              </a:tr>
              <a:tr h="315686">
                <a:tc>
                  <a:txBody>
                    <a:bodyPr/>
                    <a:lstStyle/>
                    <a:p>
                      <a:pPr algn="l" fontAlgn="ctr"/>
                      <a:r>
                        <a:rPr lang="en-US" sz="1400" b="0" i="0" u="none" strike="noStrike">
                          <a:latin typeface="Arial"/>
                        </a:rPr>
                        <a:t>Consumer Reports</a:t>
                      </a:r>
                    </a:p>
                  </a:txBody>
                  <a:tcPr marL="12700" marR="12700" marT="12700" marB="0" anchor="ctr"/>
                </a:tc>
                <a:tc>
                  <a:txBody>
                    <a:bodyPr/>
                    <a:lstStyle/>
                    <a:p>
                      <a:pPr algn="ctr" fontAlgn="ctr"/>
                      <a:r>
                        <a:rPr lang="en-US" sz="1400" b="0" i="0" u="none" strike="noStrike">
                          <a:latin typeface="Arial"/>
                        </a:rPr>
                        <a:t>28%</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15686">
                <a:tc>
                  <a:txBody>
                    <a:bodyPr/>
                    <a:lstStyle/>
                    <a:p>
                      <a:pPr algn="l" fontAlgn="ctr"/>
                      <a:r>
                        <a:rPr lang="en-US" sz="1400" b="0" i="0" u="none" strike="noStrike">
                          <a:latin typeface="Arial"/>
                        </a:rPr>
                        <a:t>Car &amp; Driver</a:t>
                      </a:r>
                    </a:p>
                  </a:txBody>
                  <a:tcPr marL="12700" marR="12700" marT="12700" marB="0" anchor="ctr"/>
                </a:tc>
                <a:tc>
                  <a:txBody>
                    <a:bodyPr/>
                    <a:lstStyle/>
                    <a:p>
                      <a:pPr algn="ctr" fontAlgn="ctr"/>
                      <a:r>
                        <a:rPr lang="en-US" sz="1400" b="0" i="0" u="none" strike="noStrike">
                          <a:latin typeface="Arial"/>
                        </a:rPr>
                        <a:t>26%</a:t>
                      </a:r>
                    </a:p>
                  </a:txBody>
                  <a:tcPr marL="12700" marR="12700" marT="12700" marB="0" anchor="ctr"/>
                </a:tc>
                <a:tc>
                  <a:txBody>
                    <a:bodyPr/>
                    <a:lstStyle/>
                    <a:p>
                      <a:pPr algn="ctr" fontAlgn="ctr"/>
                      <a:r>
                        <a:rPr lang="en-US" sz="1400" b="0" i="0" u="none" strike="noStrike">
                          <a:latin typeface="Arial"/>
                        </a:rPr>
                        <a:t>11%</a:t>
                      </a:r>
                    </a:p>
                  </a:txBody>
                  <a:tcPr marL="12700" marR="12700" marT="12700" marB="0" anchor="ctr"/>
                </a:tc>
              </a:tr>
              <a:tr h="315686">
                <a:tc>
                  <a:txBody>
                    <a:bodyPr/>
                    <a:lstStyle/>
                    <a:p>
                      <a:pPr algn="l" fontAlgn="ctr"/>
                      <a:r>
                        <a:rPr lang="en-US" sz="1400" b="0" i="0" u="none" strike="noStrike">
                          <a:latin typeface="Arial"/>
                        </a:rPr>
                        <a:t>Road &amp; Track</a:t>
                      </a:r>
                    </a:p>
                  </a:txBody>
                  <a:tcPr marL="12700" marR="12700" marT="12700" marB="0" anchor="ctr"/>
                </a:tc>
                <a:tc>
                  <a:txBody>
                    <a:bodyPr/>
                    <a:lstStyle/>
                    <a:p>
                      <a:pPr algn="ctr" fontAlgn="ctr"/>
                      <a:r>
                        <a:rPr lang="en-US" sz="1400" b="0" i="0" u="none" strike="noStrike">
                          <a:latin typeface="Arial"/>
                        </a:rPr>
                        <a:t>21%</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15686">
                <a:tc>
                  <a:txBody>
                    <a:bodyPr/>
                    <a:lstStyle/>
                    <a:p>
                      <a:pPr algn="l" fontAlgn="ctr"/>
                      <a:r>
                        <a:rPr lang="en-US" sz="1400" b="0" i="0" u="none" strike="noStrike">
                          <a:latin typeface="Arial"/>
                        </a:rPr>
                        <a:t>Motor Trend</a:t>
                      </a:r>
                    </a:p>
                  </a:txBody>
                  <a:tcPr marL="12700" marR="12700" marT="12700" marB="0" anchor="ctr"/>
                </a:tc>
                <a:tc>
                  <a:txBody>
                    <a:bodyPr/>
                    <a:lstStyle/>
                    <a:p>
                      <a:pPr algn="ctr" fontAlgn="ctr"/>
                      <a:r>
                        <a:rPr lang="en-US" sz="1400" b="0" i="0" u="none" strike="noStrike">
                          <a:latin typeface="Arial"/>
                        </a:rPr>
                        <a:t>17%</a:t>
                      </a:r>
                    </a:p>
                  </a:txBody>
                  <a:tcPr marL="12700" marR="12700" marT="12700" marB="0" anchor="ctr"/>
                </a:tc>
                <a:tc>
                  <a:txBody>
                    <a:bodyPr/>
                    <a:lstStyle/>
                    <a:p>
                      <a:pPr algn="ctr" fontAlgn="ctr"/>
                      <a:r>
                        <a:rPr lang="en-US" sz="1400" b="0" i="0" u="none" strike="noStrike">
                          <a:latin typeface="Arial"/>
                        </a:rPr>
                        <a:t>6%</a:t>
                      </a:r>
                    </a:p>
                  </a:txBody>
                  <a:tcPr marL="12700" marR="12700" marT="12700" marB="0" anchor="ctr"/>
                </a:tc>
              </a:tr>
              <a:tr h="315686">
                <a:tc>
                  <a:txBody>
                    <a:bodyPr/>
                    <a:lstStyle/>
                    <a:p>
                      <a:pPr algn="l" fontAlgn="ctr"/>
                      <a:r>
                        <a:rPr lang="en-US" sz="1400" b="0" i="0" u="none" strike="noStrike">
                          <a:latin typeface="Arial"/>
                        </a:rPr>
                        <a:t>Auto magazines - unspecified</a:t>
                      </a:r>
                    </a:p>
                  </a:txBody>
                  <a:tcPr marL="12700" marR="12700" marT="12700" marB="0" anchor="ctr"/>
                </a:tc>
                <a:tc>
                  <a:txBody>
                    <a:bodyPr/>
                    <a:lstStyle/>
                    <a:p>
                      <a:pPr algn="ctr" fontAlgn="ctr"/>
                      <a:r>
                        <a:rPr lang="en-US" sz="1400" b="0" i="0" u="none" strike="noStrike">
                          <a:latin typeface="Arial"/>
                        </a:rPr>
                        <a:t>6%</a:t>
                      </a:r>
                    </a:p>
                  </a:txBody>
                  <a:tcPr marL="12700" marR="12700" marT="12700" marB="0" anchor="ctr"/>
                </a:tc>
                <a:tc>
                  <a:txBody>
                    <a:bodyPr/>
                    <a:lstStyle/>
                    <a:p>
                      <a:pPr algn="ctr" fontAlgn="ctr"/>
                      <a:r>
                        <a:rPr lang="en-US" sz="1400" b="0" i="0" u="none" strike="noStrike">
                          <a:latin typeface="Arial"/>
                        </a:rPr>
                        <a:t>6%</a:t>
                      </a:r>
                    </a:p>
                  </a:txBody>
                  <a:tcPr marL="12700" marR="12700" marT="12700" marB="0" anchor="ctr"/>
                </a:tc>
              </a:tr>
              <a:tr h="315686">
                <a:tc>
                  <a:txBody>
                    <a:bodyPr/>
                    <a:lstStyle/>
                    <a:p>
                      <a:pPr algn="l" fontAlgn="ctr"/>
                      <a:r>
                        <a:rPr lang="en-US" sz="1400" b="0" i="0" u="none" strike="noStrike">
                          <a:latin typeface="Arial"/>
                        </a:rPr>
                        <a:t>Automobile</a:t>
                      </a:r>
                    </a:p>
                  </a:txBody>
                  <a:tcPr marL="12700" marR="12700" marT="12700" marB="0" anchor="ctr"/>
                </a:tc>
                <a:tc>
                  <a:txBody>
                    <a:bodyPr/>
                    <a:lstStyle/>
                    <a:p>
                      <a:pPr algn="ctr" fontAlgn="ctr"/>
                      <a:r>
                        <a:rPr lang="en-US" sz="1400" b="0" i="0" u="none" strike="noStrike">
                          <a:latin typeface="Arial"/>
                        </a:rPr>
                        <a:t>6%</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15686">
                <a:tc>
                  <a:txBody>
                    <a:bodyPr/>
                    <a:lstStyle/>
                    <a:p>
                      <a:pPr algn="l" fontAlgn="ctr"/>
                      <a:r>
                        <a:rPr lang="en-US" sz="1400" b="0" i="0" u="none" strike="noStrike" dirty="0">
                          <a:latin typeface="Arial"/>
                        </a:rPr>
                        <a:t>Edmunds</a:t>
                      </a:r>
                    </a:p>
                  </a:txBody>
                  <a:tcPr marL="12700" marR="12700" marT="12700" marB="0" anchor="ctr"/>
                </a:tc>
                <a:tc>
                  <a:txBody>
                    <a:bodyPr/>
                    <a:lstStyle/>
                    <a:p>
                      <a:pPr algn="ctr" fontAlgn="ctr"/>
                      <a:r>
                        <a:rPr lang="en-US" sz="1400" b="0" i="0" u="none" strike="noStrike">
                          <a:latin typeface="Arial"/>
                        </a:rPr>
                        <a:t>6%</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15686">
                <a:tc>
                  <a:txBody>
                    <a:bodyPr/>
                    <a:lstStyle/>
                    <a:p>
                      <a:pPr algn="l" fontAlgn="ctr"/>
                      <a:r>
                        <a:rPr lang="en-US" sz="1400" b="0" i="0" u="none" strike="noStrike">
                          <a:latin typeface="Arial"/>
                        </a:rPr>
                        <a:t>Any / all vehicle related sites</a:t>
                      </a:r>
                    </a:p>
                  </a:txBody>
                  <a:tcPr marL="12700" marR="12700" marT="12700" marB="0" anchor="ctr"/>
                </a:tc>
                <a:tc>
                  <a:txBody>
                    <a:bodyPr/>
                    <a:lstStyle/>
                    <a:p>
                      <a:pPr algn="ctr" fontAlgn="ctr"/>
                      <a:r>
                        <a:rPr lang="en-US" sz="1400" b="0" i="0" u="none" strike="noStrike">
                          <a:latin typeface="Arial"/>
                        </a:rPr>
                        <a:t>6%</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15686">
                <a:tc>
                  <a:txBody>
                    <a:bodyPr/>
                    <a:lstStyle/>
                    <a:p>
                      <a:pPr algn="l" fontAlgn="ctr"/>
                      <a:r>
                        <a:rPr lang="en-US" sz="1400" b="0" i="0" u="none" strike="noStrike">
                          <a:latin typeface="Arial"/>
                        </a:rPr>
                        <a:t>Automotive News</a:t>
                      </a:r>
                    </a:p>
                  </a:txBody>
                  <a:tcPr marL="12700" marR="12700" marT="12700" marB="0" anchor="ctr"/>
                </a:tc>
                <a:tc>
                  <a:txBody>
                    <a:bodyPr/>
                    <a:lstStyle/>
                    <a:p>
                      <a:pPr algn="ctr" fontAlgn="ctr"/>
                      <a:r>
                        <a:rPr lang="en-US" sz="1400" b="0" i="0" u="none" strike="noStrike">
                          <a:latin typeface="Arial"/>
                        </a:rPr>
                        <a:t>4%</a:t>
                      </a:r>
                    </a:p>
                  </a:txBody>
                  <a:tcPr marL="12700" marR="12700" marT="12700" marB="0" anchor="ctr"/>
                </a:tc>
                <a:tc>
                  <a:txBody>
                    <a:bodyPr/>
                    <a:lstStyle/>
                    <a:p>
                      <a:pPr algn="ctr" fontAlgn="ctr"/>
                      <a:r>
                        <a:rPr lang="en-US" sz="1400" b="0" i="0" u="none" strike="noStrike">
                          <a:latin typeface="Arial"/>
                        </a:rPr>
                        <a:t>44%</a:t>
                      </a:r>
                    </a:p>
                  </a:txBody>
                  <a:tcPr marL="12700" marR="12700" marT="12700" marB="0" anchor="ctr"/>
                </a:tc>
              </a:tr>
              <a:tr h="315686">
                <a:tc>
                  <a:txBody>
                    <a:bodyPr/>
                    <a:lstStyle/>
                    <a:p>
                      <a:pPr algn="l" fontAlgn="ctr"/>
                      <a:r>
                        <a:rPr lang="en-US" sz="1400" b="0" i="0" u="none" strike="noStrike">
                          <a:latin typeface="Arial"/>
                        </a:rPr>
                        <a:t>Dealer / manufacturer</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c>
                  <a:txBody>
                    <a:bodyPr/>
                    <a:lstStyle/>
                    <a:p>
                      <a:pPr algn="ctr" fontAlgn="ctr"/>
                      <a:r>
                        <a:rPr lang="en-US" sz="1400" b="0" i="0" u="none" strike="noStrike">
                          <a:latin typeface="Arial"/>
                        </a:rPr>
                        <a:t>17%</a:t>
                      </a:r>
                    </a:p>
                  </a:txBody>
                  <a:tcPr marL="12700" marR="12700" marT="12700" marB="0" anchor="ctr"/>
                </a:tc>
              </a:tr>
              <a:tr h="315686">
                <a:tc>
                  <a:txBody>
                    <a:bodyPr/>
                    <a:lstStyle/>
                    <a:p>
                      <a:pPr algn="l" fontAlgn="ctr"/>
                      <a:r>
                        <a:rPr lang="en-US" sz="1400" b="0" i="0" u="none" strike="noStrike">
                          <a:latin typeface="Arial"/>
                        </a:rPr>
                        <a:t>AAA</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c>
                  <a:txBody>
                    <a:bodyPr/>
                    <a:lstStyle/>
                    <a:p>
                      <a:pPr algn="ctr" fontAlgn="ctr"/>
                      <a:r>
                        <a:rPr lang="en-US" sz="1400" b="0" i="0" u="none" strike="noStrike">
                          <a:latin typeface="Arial"/>
                        </a:rPr>
                        <a:t>6%</a:t>
                      </a:r>
                    </a:p>
                  </a:txBody>
                  <a:tcPr marL="12700" marR="12700" marT="12700" marB="0" anchor="ctr"/>
                </a:tc>
              </a:tr>
              <a:tr h="315686">
                <a:tc>
                  <a:txBody>
                    <a:bodyPr/>
                    <a:lstStyle/>
                    <a:p>
                      <a:pPr algn="l" fontAlgn="ctr"/>
                      <a:r>
                        <a:rPr lang="en-US" sz="1400" b="0" i="0" u="none" strike="noStrike">
                          <a:latin typeface="Arial"/>
                        </a:rPr>
                        <a:t>All others</a:t>
                      </a:r>
                    </a:p>
                  </a:txBody>
                  <a:tcPr marL="12700" marR="12700" marT="12700" marB="0" anchor="ctr"/>
                </a:tc>
                <a:tc>
                  <a:txBody>
                    <a:bodyPr/>
                    <a:lstStyle/>
                    <a:p>
                      <a:pPr algn="ctr" fontAlgn="ctr"/>
                      <a:r>
                        <a:rPr lang="en-US" sz="1400" b="0" i="0" u="none" strike="noStrike">
                          <a:latin typeface="Arial"/>
                        </a:rPr>
                        <a:t>9%</a:t>
                      </a:r>
                    </a:p>
                  </a:txBody>
                  <a:tcPr marL="12700" marR="12700" marT="12700" marB="0" anchor="ctr"/>
                </a:tc>
                <a:tc>
                  <a:txBody>
                    <a:bodyPr/>
                    <a:lstStyle/>
                    <a:p>
                      <a:pPr algn="ctr" fontAlgn="ctr"/>
                      <a:r>
                        <a:rPr lang="en-US" sz="1400" b="0" i="0" u="none" strike="noStrike">
                          <a:latin typeface="Arial"/>
                        </a:rPr>
                        <a:t>33%</a:t>
                      </a:r>
                    </a:p>
                  </a:txBody>
                  <a:tcPr marL="12700" marR="12700" marT="12700" marB="0" anchor="ctr"/>
                </a:tc>
              </a:tr>
              <a:tr h="315686">
                <a:tc>
                  <a:txBody>
                    <a:bodyPr/>
                    <a:lstStyle/>
                    <a:p>
                      <a:pPr algn="l" fontAlgn="ctr"/>
                      <a:r>
                        <a:rPr lang="en-US" sz="1400" b="0" i="0" u="none" strike="noStrike" dirty="0">
                          <a:latin typeface="Arial"/>
                        </a:rPr>
                        <a:t>Don't know / none in particular</a:t>
                      </a:r>
                    </a:p>
                  </a:txBody>
                  <a:tcPr marL="12700" marR="12700" marT="12700" marB="0" anchor="ctr"/>
                </a:tc>
                <a:tc>
                  <a:txBody>
                    <a:bodyPr/>
                    <a:lstStyle/>
                    <a:p>
                      <a:pPr algn="ctr" fontAlgn="ctr"/>
                      <a:r>
                        <a:rPr lang="en-US" sz="1400" b="0" i="0" u="none" strike="noStrike">
                          <a:latin typeface="Arial"/>
                        </a:rPr>
                        <a:t>2%</a:t>
                      </a:r>
                    </a:p>
                  </a:txBody>
                  <a:tcPr marL="12700" marR="12700" marT="12700" marB="0" anchor="ctr"/>
                </a:tc>
                <a:tc>
                  <a:txBody>
                    <a:bodyPr/>
                    <a:lstStyle/>
                    <a:p>
                      <a:pPr algn="ctr" fontAlgn="ctr"/>
                      <a:r>
                        <a:rPr lang="en-US" sz="1400" b="0" i="0" u="none" strike="noStrike" dirty="0">
                          <a:latin typeface="Arial"/>
                        </a:rPr>
                        <a:t>6%</a:t>
                      </a:r>
                    </a:p>
                  </a:txBody>
                  <a:tcPr marL="12700" marR="12700" marT="12700" marB="0" anchor="ctr"/>
                </a:tc>
              </a:tr>
            </a:tbl>
          </a:graphicData>
        </a:graphic>
      </p:graphicFrame>
      <p:sp>
        <p:nvSpPr>
          <p:cNvPr id="6" name="Rectangle 1"/>
          <p:cNvSpPr>
            <a:spLocks noChangeArrowheads="1"/>
          </p:cNvSpPr>
          <p:nvPr/>
        </p:nvSpPr>
        <p:spPr bwMode="auto">
          <a:xfrm>
            <a:off x="228600" y="6396335"/>
            <a:ext cx="8610600" cy="461665"/>
          </a:xfrm>
          <a:prstGeom prst="rect">
            <a:avLst/>
          </a:prstGeom>
          <a:noFill/>
          <a:ln w="9525">
            <a:noFill/>
            <a:miter lim="800000"/>
            <a:headEnd/>
            <a:tailEnd/>
          </a:ln>
        </p:spPr>
        <p:txBody>
          <a:bodyPr wrap="square" anchor="ctr">
            <a:prstTxWarp prst="textNoShape">
              <a:avLst/>
            </a:prstTxWarp>
            <a:spAutoFit/>
          </a:bodyPr>
          <a:lstStyle/>
          <a:p>
            <a:r>
              <a:rPr lang="en-US" sz="1200" dirty="0" smtClean="0"/>
              <a:t>Base: Most Prefer Industry Magazine (Consumer = 47, Dealers = 18) *caution, small base size (</a:t>
            </a:r>
            <a:r>
              <a:rPr lang="en-US" sz="1200" dirty="0" err="1" smtClean="0"/>
              <a:t>n</a:t>
            </a:r>
            <a:r>
              <a:rPr lang="en-US" sz="1200" dirty="0" smtClean="0"/>
              <a:t>&lt;50)  </a:t>
            </a:r>
          </a:p>
          <a:p>
            <a:r>
              <a:rPr lang="en-US" sz="1200" dirty="0" smtClean="0"/>
              <a:t>Q705  Which [industry magazine] would you expect to learn from most?   (ONLY MENTIONS 3% OR GREATER SHOWN)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629400" cy="1143000"/>
          </a:xfrm>
        </p:spPr>
        <p:txBody>
          <a:bodyPr/>
          <a:lstStyle/>
          <a:p>
            <a:r>
              <a:rPr lang="en-US" sz="3000" dirty="0" smtClean="0"/>
              <a:t>Kelley Blue Book is the most popular online resource for consumers, many dealers rely on NHTSA</a:t>
            </a:r>
            <a:endParaRPr lang="en-US" sz="3000" dirty="0"/>
          </a:p>
        </p:txBody>
      </p:sp>
      <p:graphicFrame>
        <p:nvGraphicFramePr>
          <p:cNvPr id="4" name="Table 3"/>
          <p:cNvGraphicFramePr>
            <a:graphicFrameLocks noGrp="1"/>
          </p:cNvGraphicFramePr>
          <p:nvPr/>
        </p:nvGraphicFramePr>
        <p:xfrm>
          <a:off x="457200" y="1694181"/>
          <a:ext cx="8458200" cy="4630420"/>
        </p:xfrm>
        <a:graphic>
          <a:graphicData uri="http://schemas.openxmlformats.org/drawingml/2006/table">
            <a:tbl>
              <a:tblPr firstRow="1" bandRow="1">
                <a:tableStyleId>{F2DE63D5-997A-4646-A377-4702673A728D}</a:tableStyleId>
              </a:tblPr>
              <a:tblGrid>
                <a:gridCol w="4876800"/>
                <a:gridCol w="1790700"/>
                <a:gridCol w="1790700"/>
              </a:tblGrid>
              <a:tr h="244823">
                <a:tc>
                  <a:txBody>
                    <a:bodyPr/>
                    <a:lstStyle/>
                    <a:p>
                      <a:r>
                        <a:rPr lang="en-US" sz="1600" dirty="0" smtClean="0"/>
                        <a:t>Website Expected to Learn From Most</a:t>
                      </a:r>
                      <a:endParaRPr lang="en-US" sz="1600" dirty="0"/>
                    </a:p>
                  </a:txBody>
                  <a:tcPr>
                    <a:solidFill>
                      <a:srgbClr val="FF0000"/>
                    </a:solidFill>
                  </a:tcPr>
                </a:tc>
                <a:tc>
                  <a:txBody>
                    <a:bodyPr/>
                    <a:lstStyle/>
                    <a:p>
                      <a:pPr algn="ctr"/>
                      <a:r>
                        <a:rPr lang="en-US" sz="1600" dirty="0" smtClean="0"/>
                        <a:t>Consumers</a:t>
                      </a:r>
                      <a:endParaRPr lang="en-US" sz="1600" dirty="0"/>
                    </a:p>
                  </a:txBody>
                  <a:tcPr>
                    <a:solidFill>
                      <a:srgbClr val="FF0000"/>
                    </a:solidFill>
                  </a:tcPr>
                </a:tc>
                <a:tc>
                  <a:txBody>
                    <a:bodyPr/>
                    <a:lstStyle/>
                    <a:p>
                      <a:pPr algn="ctr"/>
                      <a:r>
                        <a:rPr lang="en-US" sz="1600" dirty="0" smtClean="0"/>
                        <a:t>Dealers</a:t>
                      </a:r>
                      <a:endParaRPr lang="en-US" sz="1600" dirty="0"/>
                    </a:p>
                  </a:txBody>
                  <a:tcPr>
                    <a:solidFill>
                      <a:srgbClr val="FF0000"/>
                    </a:solidFill>
                  </a:tcPr>
                </a:tc>
              </a:tr>
              <a:tr h="223736">
                <a:tc>
                  <a:txBody>
                    <a:bodyPr/>
                    <a:lstStyle/>
                    <a:p>
                      <a:pPr algn="l" fontAlgn="ctr"/>
                      <a:r>
                        <a:rPr lang="en-US" sz="1400" b="0" i="0" u="none" strike="noStrike">
                          <a:latin typeface="Arial"/>
                        </a:rPr>
                        <a:t>Kelley Blue Book</a:t>
                      </a:r>
                    </a:p>
                  </a:txBody>
                  <a:tcPr marL="12700" marR="12700" marT="12700" marB="0" anchor="ctr"/>
                </a:tc>
                <a:tc>
                  <a:txBody>
                    <a:bodyPr/>
                    <a:lstStyle/>
                    <a:p>
                      <a:pPr algn="ctr" fontAlgn="ctr"/>
                      <a:r>
                        <a:rPr lang="en-US" sz="1400" b="0" i="0" u="none" strike="noStrike">
                          <a:latin typeface="Arial"/>
                        </a:rPr>
                        <a:t>31%</a:t>
                      </a:r>
                    </a:p>
                  </a:txBody>
                  <a:tcPr marL="12700" marR="12700" marT="12700" marB="0" anchor="ctr"/>
                </a:tc>
                <a:tc>
                  <a:txBody>
                    <a:bodyPr/>
                    <a:lstStyle/>
                    <a:p>
                      <a:pPr algn="ctr" fontAlgn="ctr"/>
                      <a:r>
                        <a:rPr lang="en-US" sz="1400" b="0" i="0" u="none" strike="noStrike">
                          <a:latin typeface="Arial"/>
                        </a:rPr>
                        <a:t>14%</a:t>
                      </a:r>
                    </a:p>
                  </a:txBody>
                  <a:tcPr marL="12700" marR="12700" marT="12700" marB="0" anchor="ctr"/>
                </a:tc>
              </a:tr>
              <a:tr h="223736">
                <a:tc>
                  <a:txBody>
                    <a:bodyPr/>
                    <a:lstStyle/>
                    <a:p>
                      <a:pPr algn="l" fontAlgn="ctr"/>
                      <a:r>
                        <a:rPr lang="en-US" sz="1400" b="0" i="0" u="none" strike="noStrike">
                          <a:latin typeface="Arial"/>
                        </a:rPr>
                        <a:t>Edmunds</a:t>
                      </a:r>
                    </a:p>
                  </a:txBody>
                  <a:tcPr marL="12700" marR="12700" marT="12700" marB="0" anchor="ctr"/>
                </a:tc>
                <a:tc>
                  <a:txBody>
                    <a:bodyPr/>
                    <a:lstStyle/>
                    <a:p>
                      <a:pPr algn="ctr" fontAlgn="ctr"/>
                      <a:r>
                        <a:rPr lang="en-US" sz="1400" b="0" i="0" u="none" strike="noStrike">
                          <a:latin typeface="Arial"/>
                        </a:rPr>
                        <a:t>17%</a:t>
                      </a:r>
                    </a:p>
                  </a:txBody>
                  <a:tcPr marL="12700" marR="12700" marT="12700" marB="0" anchor="ctr"/>
                </a:tc>
                <a:tc>
                  <a:txBody>
                    <a:bodyPr/>
                    <a:lstStyle/>
                    <a:p>
                      <a:pPr algn="ctr" fontAlgn="ctr"/>
                      <a:r>
                        <a:rPr lang="en-US" sz="1400" b="0" i="0" u="none" strike="noStrike">
                          <a:latin typeface="Arial"/>
                        </a:rPr>
                        <a:t>10%</a:t>
                      </a:r>
                    </a:p>
                  </a:txBody>
                  <a:tcPr marL="12700" marR="12700" marT="12700" marB="0" anchor="ctr"/>
                </a:tc>
              </a:tr>
              <a:tr h="223736">
                <a:tc>
                  <a:txBody>
                    <a:bodyPr/>
                    <a:lstStyle/>
                    <a:p>
                      <a:pPr algn="l" fontAlgn="ctr"/>
                      <a:r>
                        <a:rPr lang="en-US" sz="1400" b="0" i="0" u="none" strike="noStrike">
                          <a:latin typeface="Arial"/>
                        </a:rPr>
                        <a:t>Yahoo</a:t>
                      </a:r>
                    </a:p>
                  </a:txBody>
                  <a:tcPr marL="12700" marR="12700" marT="12700" marB="0" anchor="ctr"/>
                </a:tc>
                <a:tc>
                  <a:txBody>
                    <a:bodyPr/>
                    <a:lstStyle/>
                    <a:p>
                      <a:pPr algn="ctr" fontAlgn="ctr"/>
                      <a:r>
                        <a:rPr lang="en-US" sz="1400" b="0" i="0" u="none" strike="noStrike">
                          <a:latin typeface="Arial"/>
                        </a:rPr>
                        <a:t>14%</a:t>
                      </a:r>
                    </a:p>
                  </a:txBody>
                  <a:tcPr marL="12700" marR="12700" marT="12700" marB="0" anchor="ctr"/>
                </a:tc>
                <a:tc>
                  <a:txBody>
                    <a:bodyPr/>
                    <a:lstStyle/>
                    <a:p>
                      <a:pPr algn="ctr" fontAlgn="ctr"/>
                      <a:r>
                        <a:rPr lang="en-US" sz="1400" b="0" i="0" u="none" strike="noStrike">
                          <a:latin typeface="Arial"/>
                        </a:rPr>
                        <a:t>10%</a:t>
                      </a:r>
                    </a:p>
                  </a:txBody>
                  <a:tcPr marL="12700" marR="12700" marT="12700" marB="0" anchor="ctr"/>
                </a:tc>
              </a:tr>
              <a:tr h="223736">
                <a:tc>
                  <a:txBody>
                    <a:bodyPr/>
                    <a:lstStyle/>
                    <a:p>
                      <a:pPr algn="l" fontAlgn="ctr"/>
                      <a:r>
                        <a:rPr lang="en-US" sz="1400" b="0" i="0" u="none" strike="noStrike">
                          <a:latin typeface="Arial"/>
                        </a:rPr>
                        <a:t>Dealer / manufacturer</a:t>
                      </a:r>
                    </a:p>
                  </a:txBody>
                  <a:tcPr marL="12700" marR="12700" marT="12700" marB="0" anchor="ctr"/>
                </a:tc>
                <a:tc>
                  <a:txBody>
                    <a:bodyPr/>
                    <a:lstStyle/>
                    <a:p>
                      <a:pPr algn="ctr" fontAlgn="ctr"/>
                      <a:r>
                        <a:rPr lang="en-US" sz="1400" b="0" i="0" u="none" strike="noStrike">
                          <a:latin typeface="Arial"/>
                        </a:rPr>
                        <a:t>13%</a:t>
                      </a:r>
                    </a:p>
                  </a:txBody>
                  <a:tcPr marL="12700" marR="12700" marT="12700" marB="0" anchor="ctr"/>
                </a:tc>
                <a:tc>
                  <a:txBody>
                    <a:bodyPr/>
                    <a:lstStyle/>
                    <a:p>
                      <a:pPr algn="ctr" fontAlgn="ctr"/>
                      <a:r>
                        <a:rPr lang="en-US" sz="1400" b="0" i="0" u="none" strike="noStrike">
                          <a:latin typeface="Arial"/>
                        </a:rPr>
                        <a:t>28%</a:t>
                      </a:r>
                    </a:p>
                  </a:txBody>
                  <a:tcPr marL="12700" marR="12700" marT="12700" marB="0" anchor="ctr"/>
                </a:tc>
              </a:tr>
              <a:tr h="223736">
                <a:tc>
                  <a:txBody>
                    <a:bodyPr/>
                    <a:lstStyle/>
                    <a:p>
                      <a:pPr algn="l" fontAlgn="ctr"/>
                      <a:r>
                        <a:rPr lang="en-US" sz="1400" b="0" i="0" u="none" strike="noStrike">
                          <a:latin typeface="Arial"/>
                        </a:rPr>
                        <a:t>MSN / autos.msn.com</a:t>
                      </a:r>
                    </a:p>
                  </a:txBody>
                  <a:tcPr marL="12700" marR="12700" marT="12700" marB="0" anchor="ctr"/>
                </a:tc>
                <a:tc>
                  <a:txBody>
                    <a:bodyPr/>
                    <a:lstStyle/>
                    <a:p>
                      <a:pPr algn="ctr" fontAlgn="ctr"/>
                      <a:r>
                        <a:rPr lang="en-US" sz="1400" b="0" i="0" u="none" strike="noStrike">
                          <a:latin typeface="Arial"/>
                        </a:rPr>
                        <a:t>13%</a:t>
                      </a:r>
                    </a:p>
                  </a:txBody>
                  <a:tcPr marL="12700" marR="12700" marT="12700" marB="0" anchor="ctr"/>
                </a:tc>
                <a:tc>
                  <a:txBody>
                    <a:bodyPr/>
                    <a:lstStyle/>
                    <a:p>
                      <a:pPr algn="ctr" fontAlgn="ctr"/>
                      <a:r>
                        <a:rPr lang="en-US" sz="1400" b="0" i="0" u="none" strike="noStrike">
                          <a:latin typeface="Arial"/>
                        </a:rPr>
                        <a:t>3%</a:t>
                      </a:r>
                    </a:p>
                  </a:txBody>
                  <a:tcPr marL="12700" marR="12700" marT="12700" marB="0" anchor="ctr"/>
                </a:tc>
              </a:tr>
              <a:tr h="223736">
                <a:tc>
                  <a:txBody>
                    <a:bodyPr/>
                    <a:lstStyle/>
                    <a:p>
                      <a:pPr algn="l" fontAlgn="ctr"/>
                      <a:r>
                        <a:rPr lang="en-US" sz="1400" b="0" i="0" u="none" strike="noStrike" dirty="0">
                          <a:latin typeface="Arial"/>
                        </a:rPr>
                        <a:t>Consumer Reports</a:t>
                      </a:r>
                    </a:p>
                  </a:txBody>
                  <a:tcPr marL="12700" marR="12700" marT="12700" marB="0" anchor="ctr"/>
                </a:tc>
                <a:tc>
                  <a:txBody>
                    <a:bodyPr/>
                    <a:lstStyle/>
                    <a:p>
                      <a:pPr algn="ctr" fontAlgn="ctr"/>
                      <a:r>
                        <a:rPr lang="en-US" sz="1400" b="0" i="0" u="none" strike="noStrike">
                          <a:latin typeface="Arial"/>
                        </a:rPr>
                        <a:t>11%</a:t>
                      </a:r>
                    </a:p>
                  </a:txBody>
                  <a:tcPr marL="12700" marR="12700" marT="12700" marB="0" anchor="ctr"/>
                </a:tc>
                <a:tc>
                  <a:txBody>
                    <a:bodyPr/>
                    <a:lstStyle/>
                    <a:p>
                      <a:pPr algn="ctr" fontAlgn="ctr"/>
                      <a:r>
                        <a:rPr lang="en-US" sz="1400" b="0" i="0" u="none" strike="noStrike">
                          <a:latin typeface="Arial"/>
                        </a:rPr>
                        <a:t>3%</a:t>
                      </a:r>
                    </a:p>
                  </a:txBody>
                  <a:tcPr marL="12700" marR="12700" marT="12700" marB="0" anchor="ctr"/>
                </a:tc>
              </a:tr>
              <a:tr h="223736">
                <a:tc>
                  <a:txBody>
                    <a:bodyPr/>
                    <a:lstStyle/>
                    <a:p>
                      <a:pPr algn="l" fontAlgn="ctr"/>
                      <a:r>
                        <a:rPr lang="en-US" sz="1400" b="0" i="0" u="none" strike="noStrike">
                          <a:latin typeface="Arial"/>
                        </a:rPr>
                        <a:t>Google</a:t>
                      </a:r>
                    </a:p>
                  </a:txBody>
                  <a:tcPr marL="12700" marR="12700" marT="12700" marB="0" anchor="ctr"/>
                </a:tc>
                <a:tc>
                  <a:txBody>
                    <a:bodyPr/>
                    <a:lstStyle/>
                    <a:p>
                      <a:pPr algn="ctr" fontAlgn="ctr"/>
                      <a:r>
                        <a:rPr lang="en-US" sz="1400" b="0" i="0" u="none" strike="noStrike">
                          <a:latin typeface="Arial"/>
                        </a:rPr>
                        <a:t>10%</a:t>
                      </a:r>
                    </a:p>
                  </a:txBody>
                  <a:tcPr marL="12700" marR="12700" marT="12700" marB="0" anchor="ctr"/>
                </a:tc>
                <a:tc>
                  <a:txBody>
                    <a:bodyPr/>
                    <a:lstStyle/>
                    <a:p>
                      <a:pPr algn="ctr" fontAlgn="ctr"/>
                      <a:r>
                        <a:rPr lang="en-US" sz="1400" b="0" i="0" u="none" strike="noStrike">
                          <a:latin typeface="Arial"/>
                        </a:rPr>
                        <a:t>8%</a:t>
                      </a:r>
                    </a:p>
                  </a:txBody>
                  <a:tcPr marL="12700" marR="12700" marT="12700" marB="0" anchor="ctr"/>
                </a:tc>
              </a:tr>
              <a:tr h="223736">
                <a:tc>
                  <a:txBody>
                    <a:bodyPr/>
                    <a:lstStyle/>
                    <a:p>
                      <a:pPr algn="l" fontAlgn="ctr"/>
                      <a:r>
                        <a:rPr lang="en-US" sz="1400" b="0" i="0" u="none" strike="noStrike">
                          <a:latin typeface="Arial"/>
                        </a:rPr>
                        <a:t>Government sites - unspecified</a:t>
                      </a:r>
                    </a:p>
                  </a:txBody>
                  <a:tcPr marL="12700" marR="12700" marT="12700" marB="0" anchor="ctr"/>
                </a:tc>
                <a:tc>
                  <a:txBody>
                    <a:bodyPr/>
                    <a:lstStyle/>
                    <a:p>
                      <a:pPr algn="ctr" fontAlgn="ctr"/>
                      <a:r>
                        <a:rPr lang="en-US" sz="1400" b="0" i="0" u="none" strike="noStrike">
                          <a:latin typeface="Arial"/>
                        </a:rPr>
                        <a:t>8%</a:t>
                      </a:r>
                    </a:p>
                  </a:txBody>
                  <a:tcPr marL="12700" marR="12700" marT="12700" marB="0" anchor="ctr"/>
                </a:tc>
                <a:tc>
                  <a:txBody>
                    <a:bodyPr/>
                    <a:lstStyle/>
                    <a:p>
                      <a:pPr algn="ctr" fontAlgn="ctr"/>
                      <a:r>
                        <a:rPr lang="en-US" sz="1400" b="0" i="0" u="none" strike="noStrike">
                          <a:latin typeface="Arial"/>
                        </a:rPr>
                        <a:t>7%</a:t>
                      </a:r>
                    </a:p>
                  </a:txBody>
                  <a:tcPr marL="12700" marR="12700" marT="12700" marB="0" anchor="ctr"/>
                </a:tc>
              </a:tr>
              <a:tr h="223736">
                <a:tc>
                  <a:txBody>
                    <a:bodyPr/>
                    <a:lstStyle/>
                    <a:p>
                      <a:pPr algn="l" fontAlgn="ctr"/>
                      <a:r>
                        <a:rPr lang="en-US" sz="1400" b="0" i="0" u="none" strike="noStrike">
                          <a:latin typeface="Arial"/>
                        </a:rPr>
                        <a:t>Cars.com</a:t>
                      </a:r>
                    </a:p>
                  </a:txBody>
                  <a:tcPr marL="12700" marR="12700" marT="12700" marB="0" anchor="ctr"/>
                </a:tc>
                <a:tc>
                  <a:txBody>
                    <a:bodyPr/>
                    <a:lstStyle/>
                    <a:p>
                      <a:pPr algn="ctr" fontAlgn="ctr"/>
                      <a:r>
                        <a:rPr lang="en-US" sz="1400" b="0" i="0" u="none" strike="noStrike">
                          <a:latin typeface="Arial"/>
                        </a:rPr>
                        <a:t>6%</a:t>
                      </a:r>
                    </a:p>
                  </a:txBody>
                  <a:tcPr marL="12700" marR="12700" marT="12700" marB="0" anchor="ctr"/>
                </a:tc>
                <a:tc>
                  <a:txBody>
                    <a:bodyPr/>
                    <a:lstStyle/>
                    <a:p>
                      <a:pPr algn="ctr" fontAlgn="ctr"/>
                      <a:r>
                        <a:rPr lang="en-US" sz="1400" b="0" i="0" u="none" strike="noStrike">
                          <a:latin typeface="Arial"/>
                        </a:rPr>
                        <a:t>4%</a:t>
                      </a:r>
                    </a:p>
                  </a:txBody>
                  <a:tcPr marL="12700" marR="12700" marT="12700" marB="0" anchor="ctr"/>
                </a:tc>
              </a:tr>
              <a:tr h="223736">
                <a:tc>
                  <a:txBody>
                    <a:bodyPr/>
                    <a:lstStyle/>
                    <a:p>
                      <a:pPr algn="l" fontAlgn="ctr"/>
                      <a:r>
                        <a:rPr lang="en-US" sz="1400" b="0" i="0" u="none" strike="noStrike">
                          <a:latin typeface="Arial"/>
                        </a:rPr>
                        <a:t>Any / all vehicle related sites</a:t>
                      </a:r>
                    </a:p>
                  </a:txBody>
                  <a:tcPr marL="12700" marR="12700" marT="12700" marB="0" anchor="ctr"/>
                </a:tc>
                <a:tc>
                  <a:txBody>
                    <a:bodyPr/>
                    <a:lstStyle/>
                    <a:p>
                      <a:pPr algn="ctr" fontAlgn="ctr"/>
                      <a:r>
                        <a:rPr lang="en-US" sz="1400" b="0" i="0" u="none" strike="noStrike">
                          <a:latin typeface="Arial"/>
                        </a:rPr>
                        <a:t>4%</a:t>
                      </a:r>
                    </a:p>
                  </a:txBody>
                  <a:tcPr marL="12700" marR="12700" marT="12700" marB="0" anchor="ctr"/>
                </a:tc>
                <a:tc>
                  <a:txBody>
                    <a:bodyPr/>
                    <a:lstStyle/>
                    <a:p>
                      <a:pPr algn="ctr" fontAlgn="ctr"/>
                      <a:r>
                        <a:rPr lang="en-US" sz="1400" b="0" i="0" u="none" strike="noStrike">
                          <a:latin typeface="Arial"/>
                        </a:rPr>
                        <a:t>1%</a:t>
                      </a:r>
                    </a:p>
                  </a:txBody>
                  <a:tcPr marL="12700" marR="12700" marT="12700" marB="0" anchor="ctr"/>
                </a:tc>
              </a:tr>
              <a:tr h="223736">
                <a:tc>
                  <a:txBody>
                    <a:bodyPr/>
                    <a:lstStyle/>
                    <a:p>
                      <a:pPr algn="l" fontAlgn="ctr"/>
                      <a:r>
                        <a:rPr lang="en-US" sz="1400" b="1" i="0" u="none" strike="noStrike" dirty="0">
                          <a:latin typeface="Arial"/>
                        </a:rPr>
                        <a:t>NHTSA</a:t>
                      </a:r>
                    </a:p>
                  </a:txBody>
                  <a:tcPr marL="12700" marR="12700" marT="12700" marB="0" anchor="ctr"/>
                </a:tc>
                <a:tc>
                  <a:txBody>
                    <a:bodyPr/>
                    <a:lstStyle/>
                    <a:p>
                      <a:pPr algn="ctr" fontAlgn="ctr"/>
                      <a:r>
                        <a:rPr lang="en-US" sz="1400" b="1" i="0" u="none" strike="noStrike" dirty="0">
                          <a:latin typeface="Arial"/>
                        </a:rPr>
                        <a:t>4%</a:t>
                      </a:r>
                    </a:p>
                  </a:txBody>
                  <a:tcPr marL="12700" marR="12700" marT="12700" marB="0" anchor="ctr"/>
                </a:tc>
                <a:tc>
                  <a:txBody>
                    <a:bodyPr/>
                    <a:lstStyle/>
                    <a:p>
                      <a:pPr algn="ctr" fontAlgn="ctr"/>
                      <a:r>
                        <a:rPr lang="en-US" sz="1400" b="1" i="0" u="none" strike="noStrike" dirty="0">
                          <a:latin typeface="Arial"/>
                        </a:rPr>
                        <a:t>21%</a:t>
                      </a:r>
                    </a:p>
                  </a:txBody>
                  <a:tcPr marL="12700" marR="12700" marT="12700" marB="0" anchor="ctr"/>
                </a:tc>
              </a:tr>
              <a:tr h="223736">
                <a:tc>
                  <a:txBody>
                    <a:bodyPr/>
                    <a:lstStyle/>
                    <a:p>
                      <a:pPr algn="l" fontAlgn="ctr"/>
                      <a:r>
                        <a:rPr lang="en-US" sz="1400" b="0" i="0" u="none" strike="noStrike">
                          <a:latin typeface="Arial"/>
                        </a:rPr>
                        <a:t>Auto Trader</a:t>
                      </a:r>
                    </a:p>
                  </a:txBody>
                  <a:tcPr marL="12700" marR="12700" marT="12700" marB="0" anchor="ctr"/>
                </a:tc>
                <a:tc>
                  <a:txBody>
                    <a:bodyPr/>
                    <a:lstStyle/>
                    <a:p>
                      <a:pPr algn="ctr" fontAlgn="ctr"/>
                      <a:r>
                        <a:rPr lang="en-US" sz="1400" b="0" i="0" u="none" strike="noStrike">
                          <a:latin typeface="Arial"/>
                        </a:rPr>
                        <a:t>3%</a:t>
                      </a:r>
                    </a:p>
                  </a:txBody>
                  <a:tcPr marL="12700" marR="12700" marT="12700" marB="0" anchor="ctr"/>
                </a:tc>
                <a:tc>
                  <a:txBody>
                    <a:bodyPr/>
                    <a:lstStyle/>
                    <a:p>
                      <a:pPr algn="ctr" fontAlgn="ctr"/>
                      <a:r>
                        <a:rPr lang="en-US" sz="1400" b="0" i="0" u="none" strike="noStrike" dirty="0">
                          <a:latin typeface="Arial"/>
                        </a:rPr>
                        <a:t>8%</a:t>
                      </a:r>
                    </a:p>
                  </a:txBody>
                  <a:tcPr marL="12700" marR="12700" marT="12700" marB="0" anchor="ctr"/>
                </a:tc>
              </a:tr>
              <a:tr h="223736">
                <a:tc>
                  <a:txBody>
                    <a:bodyPr/>
                    <a:lstStyle/>
                    <a:p>
                      <a:pPr algn="l" fontAlgn="ctr"/>
                      <a:r>
                        <a:rPr lang="en-US" sz="1400" b="0" i="0" u="none" strike="noStrike">
                          <a:latin typeface="Arial"/>
                        </a:rPr>
                        <a:t>News reports / local and national news</a:t>
                      </a:r>
                    </a:p>
                  </a:txBody>
                  <a:tcPr marL="12700" marR="12700" marT="12700" marB="0" anchor="ctr"/>
                </a:tc>
                <a:tc>
                  <a:txBody>
                    <a:bodyPr/>
                    <a:lstStyle/>
                    <a:p>
                      <a:pPr algn="ctr" fontAlgn="ctr"/>
                      <a:r>
                        <a:rPr lang="en-US" sz="1400" b="0" i="0" u="none" strike="noStrike">
                          <a:latin typeface="Arial"/>
                        </a:rPr>
                        <a:t>3%</a:t>
                      </a:r>
                    </a:p>
                  </a:txBody>
                  <a:tcPr marL="12700" marR="12700" marT="12700" marB="0" anchor="ctr"/>
                </a:tc>
                <a:tc>
                  <a:txBody>
                    <a:bodyPr/>
                    <a:lstStyle/>
                    <a:p>
                      <a:pPr algn="ctr" fontAlgn="ctr"/>
                      <a:r>
                        <a:rPr lang="en-US" sz="1400" b="0" i="0" u="none" strike="noStrike">
                          <a:latin typeface="Arial"/>
                        </a:rPr>
                        <a:t>2%</a:t>
                      </a:r>
                    </a:p>
                  </a:txBody>
                  <a:tcPr marL="12700" marR="12700" marT="12700" marB="0" anchor="ctr"/>
                </a:tc>
              </a:tr>
              <a:tr h="223736">
                <a:tc>
                  <a:txBody>
                    <a:bodyPr/>
                    <a:lstStyle/>
                    <a:p>
                      <a:pPr algn="l" fontAlgn="ctr"/>
                      <a:r>
                        <a:rPr lang="en-US" sz="1400" b="0" i="0" u="none" strike="noStrike">
                          <a:latin typeface="Arial"/>
                        </a:rPr>
                        <a:t>CNN</a:t>
                      </a:r>
                    </a:p>
                  </a:txBody>
                  <a:tcPr marL="12700" marR="12700" marT="12700" marB="0" anchor="ctr"/>
                </a:tc>
                <a:tc>
                  <a:txBody>
                    <a:bodyPr/>
                    <a:lstStyle/>
                    <a:p>
                      <a:pPr algn="ctr" fontAlgn="ctr"/>
                      <a:r>
                        <a:rPr lang="en-US" sz="1400" b="0" i="0" u="none" strike="noStrike">
                          <a:latin typeface="Arial"/>
                        </a:rPr>
                        <a:t>3%</a:t>
                      </a:r>
                    </a:p>
                  </a:txBody>
                  <a:tcPr marL="12700" marR="12700" marT="12700" marB="0" anchor="ctr"/>
                </a:tc>
                <a:tc>
                  <a:txBody>
                    <a:bodyPr/>
                    <a:lstStyle/>
                    <a:p>
                      <a:pPr algn="ctr" fontAlgn="ctr"/>
                      <a:r>
                        <a:rPr lang="en-US" sz="1400" b="0" i="0" u="none" strike="noStrike">
                          <a:latin typeface="Arial"/>
                        </a:rPr>
                        <a:t>1%</a:t>
                      </a:r>
                    </a:p>
                  </a:txBody>
                  <a:tcPr marL="12700" marR="12700" marT="12700" marB="0" anchor="ctr"/>
                </a:tc>
              </a:tr>
              <a:tr h="223736">
                <a:tc>
                  <a:txBody>
                    <a:bodyPr/>
                    <a:lstStyle/>
                    <a:p>
                      <a:pPr algn="l" fontAlgn="ctr"/>
                      <a:r>
                        <a:rPr lang="en-US" sz="1400" b="0" i="0" u="none" strike="noStrike">
                          <a:latin typeface="Arial"/>
                        </a:rPr>
                        <a:t>NADA.com</a:t>
                      </a:r>
                    </a:p>
                  </a:txBody>
                  <a:tcPr marL="12700" marR="12700" marT="12700" marB="0" anchor="ctr"/>
                </a:tc>
                <a:tc>
                  <a:txBody>
                    <a:bodyPr/>
                    <a:lstStyle/>
                    <a:p>
                      <a:pPr algn="ctr" fontAlgn="ctr"/>
                      <a:r>
                        <a:rPr lang="en-US" sz="1400" b="0" i="0" u="none" strike="noStrike">
                          <a:latin typeface="Arial"/>
                        </a:rPr>
                        <a:t>3%</a:t>
                      </a:r>
                    </a:p>
                  </a:txBody>
                  <a:tcPr marL="12700" marR="12700" marT="12700" marB="0" anchor="ctr"/>
                </a:tc>
                <a:tc>
                  <a:txBody>
                    <a:bodyPr/>
                    <a:lstStyle/>
                    <a:p>
                      <a:pPr algn="ctr" fontAlgn="ctr"/>
                      <a:r>
                        <a:rPr lang="en-US" sz="1400" b="0" i="0" u="none" strike="noStrike">
                          <a:latin typeface="Arial"/>
                        </a:rPr>
                        <a:t>8%</a:t>
                      </a:r>
                    </a:p>
                  </a:txBody>
                  <a:tcPr marL="12700" marR="12700" marT="12700" marB="0" anchor="ctr"/>
                </a:tc>
              </a:tr>
              <a:tr h="223736">
                <a:tc>
                  <a:txBody>
                    <a:bodyPr/>
                    <a:lstStyle/>
                    <a:p>
                      <a:pPr algn="l" fontAlgn="ctr"/>
                      <a:r>
                        <a:rPr lang="en-US" sz="1400" b="0" i="0" u="none" strike="noStrike">
                          <a:latin typeface="Arial"/>
                        </a:rPr>
                        <a:t>Car &amp; Driver</a:t>
                      </a:r>
                    </a:p>
                  </a:txBody>
                  <a:tcPr marL="12700" marR="12700" marT="12700" marB="0" anchor="ctr"/>
                </a:tc>
                <a:tc>
                  <a:txBody>
                    <a:bodyPr/>
                    <a:lstStyle/>
                    <a:p>
                      <a:pPr algn="ctr" fontAlgn="ctr"/>
                      <a:r>
                        <a:rPr lang="en-US" sz="1400" b="0" i="0" u="none" strike="noStrike">
                          <a:latin typeface="Arial"/>
                        </a:rPr>
                        <a:t>3%</a:t>
                      </a:r>
                    </a:p>
                  </a:txBody>
                  <a:tcPr marL="12700" marR="12700" marT="12700" marB="0" anchor="ctr"/>
                </a:tc>
                <a:tc>
                  <a:txBody>
                    <a:bodyPr/>
                    <a:lstStyle/>
                    <a:p>
                      <a:pPr algn="ctr" fontAlgn="ctr"/>
                      <a:r>
                        <a:rPr lang="en-US" sz="1400" b="0" i="0" u="none" strike="noStrike">
                          <a:latin typeface="Arial"/>
                        </a:rPr>
                        <a:t>1%</a:t>
                      </a:r>
                    </a:p>
                  </a:txBody>
                  <a:tcPr marL="12700" marR="12700" marT="12700" marB="0" anchor="ctr"/>
                </a:tc>
              </a:tr>
              <a:tr h="223736">
                <a:tc>
                  <a:txBody>
                    <a:bodyPr/>
                    <a:lstStyle/>
                    <a:p>
                      <a:pPr algn="l" fontAlgn="ctr"/>
                      <a:r>
                        <a:rPr lang="en-US" sz="1400" b="0" i="0" u="none" strike="noStrike">
                          <a:latin typeface="Arial"/>
                        </a:rPr>
                        <a:t>IIHS / Insurance Institute for Highway Safety</a:t>
                      </a:r>
                    </a:p>
                  </a:txBody>
                  <a:tcPr marL="12700" marR="12700" marT="12700" marB="0" anchor="ctr"/>
                </a:tc>
                <a:tc>
                  <a:txBody>
                    <a:bodyPr/>
                    <a:lstStyle/>
                    <a:p>
                      <a:pPr algn="ctr" fontAlgn="ctr"/>
                      <a:r>
                        <a:rPr lang="en-US" sz="1400" b="0" i="0" u="none" strike="noStrike">
                          <a:latin typeface="Arial"/>
                        </a:rPr>
                        <a:t>1%</a:t>
                      </a:r>
                    </a:p>
                  </a:txBody>
                  <a:tcPr marL="12700" marR="12700" marT="12700" marB="0" anchor="ctr"/>
                </a:tc>
                <a:tc>
                  <a:txBody>
                    <a:bodyPr/>
                    <a:lstStyle/>
                    <a:p>
                      <a:pPr algn="ctr" fontAlgn="ctr"/>
                      <a:r>
                        <a:rPr lang="en-US" sz="1400" b="0" i="0" u="none" strike="noStrike">
                          <a:latin typeface="Arial"/>
                        </a:rPr>
                        <a:t>3%</a:t>
                      </a:r>
                    </a:p>
                  </a:txBody>
                  <a:tcPr marL="12700" marR="12700" marT="12700" marB="0" anchor="ctr"/>
                </a:tc>
              </a:tr>
              <a:tr h="223736">
                <a:tc>
                  <a:txBody>
                    <a:bodyPr/>
                    <a:lstStyle/>
                    <a:p>
                      <a:pPr algn="l" fontAlgn="ctr"/>
                      <a:r>
                        <a:rPr lang="en-US" sz="1400" b="0" i="0" u="none" strike="noStrike">
                          <a:latin typeface="Arial"/>
                        </a:rPr>
                        <a:t>Automotive News</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c>
                  <a:txBody>
                    <a:bodyPr/>
                    <a:lstStyle/>
                    <a:p>
                      <a:pPr algn="ctr" fontAlgn="ctr"/>
                      <a:r>
                        <a:rPr lang="en-US" sz="1400" b="0" i="0" u="none" strike="noStrike">
                          <a:latin typeface="Arial"/>
                        </a:rPr>
                        <a:t>10%</a:t>
                      </a:r>
                    </a:p>
                  </a:txBody>
                  <a:tcPr marL="12700" marR="12700" marT="12700" marB="0" anchor="ctr"/>
                </a:tc>
              </a:tr>
              <a:tr h="223736">
                <a:tc>
                  <a:txBody>
                    <a:bodyPr/>
                    <a:lstStyle/>
                    <a:p>
                      <a:pPr algn="l" fontAlgn="ctr"/>
                      <a:r>
                        <a:rPr lang="en-US" sz="1400" b="0" i="0" u="none" strike="noStrike">
                          <a:latin typeface="Arial"/>
                        </a:rPr>
                        <a:t>All others</a:t>
                      </a:r>
                    </a:p>
                  </a:txBody>
                  <a:tcPr marL="12700" marR="12700" marT="12700" marB="0" anchor="ctr"/>
                </a:tc>
                <a:tc>
                  <a:txBody>
                    <a:bodyPr/>
                    <a:lstStyle/>
                    <a:p>
                      <a:pPr algn="ctr" fontAlgn="ctr"/>
                      <a:r>
                        <a:rPr lang="en-US" sz="1400" b="0" i="0" u="none" strike="noStrike">
                          <a:latin typeface="Arial"/>
                        </a:rPr>
                        <a:t>17%</a:t>
                      </a:r>
                    </a:p>
                  </a:txBody>
                  <a:tcPr marL="12700" marR="12700" marT="12700" marB="0" anchor="ctr"/>
                </a:tc>
                <a:tc>
                  <a:txBody>
                    <a:bodyPr/>
                    <a:lstStyle/>
                    <a:p>
                      <a:pPr algn="ctr" fontAlgn="ctr"/>
                      <a:r>
                        <a:rPr lang="en-US" sz="1400" b="0" i="0" u="none" strike="noStrike" dirty="0">
                          <a:latin typeface="Arial"/>
                        </a:rPr>
                        <a:t>12%</a:t>
                      </a:r>
                    </a:p>
                  </a:txBody>
                  <a:tcPr marL="12700" marR="12700" marT="12700" marB="0" anchor="ctr"/>
                </a:tc>
              </a:tr>
            </a:tbl>
          </a:graphicData>
        </a:graphic>
      </p:graphicFrame>
      <p:sp>
        <p:nvSpPr>
          <p:cNvPr id="6" name="Rectangle 1"/>
          <p:cNvSpPr>
            <a:spLocks noChangeArrowheads="1"/>
          </p:cNvSpPr>
          <p:nvPr/>
        </p:nvSpPr>
        <p:spPr bwMode="auto">
          <a:xfrm>
            <a:off x="304800" y="6396335"/>
            <a:ext cx="8610600" cy="461665"/>
          </a:xfrm>
          <a:prstGeom prst="rect">
            <a:avLst/>
          </a:prstGeom>
          <a:noFill/>
          <a:ln w="9525">
            <a:noFill/>
            <a:miter lim="800000"/>
            <a:headEnd/>
            <a:tailEnd/>
          </a:ln>
        </p:spPr>
        <p:txBody>
          <a:bodyPr wrap="square" anchor="ctr">
            <a:prstTxWarp prst="textNoShape">
              <a:avLst/>
            </a:prstTxWarp>
            <a:spAutoFit/>
          </a:bodyPr>
          <a:lstStyle/>
          <a:p>
            <a:r>
              <a:rPr lang="en-US" sz="1200" dirty="0" smtClean="0"/>
              <a:t>Base: Most Prefer Online (Consumer = 263, Dealers = 104)</a:t>
            </a:r>
          </a:p>
          <a:p>
            <a:r>
              <a:rPr lang="en-US" sz="1200" dirty="0" smtClean="0"/>
              <a:t>Q705  Which [website] would you expect to learn from most?        (ONLY MENTIONS 3% OR GREATER SHOWN)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629400" cy="1143000"/>
          </a:xfrm>
        </p:spPr>
        <p:txBody>
          <a:bodyPr/>
          <a:lstStyle/>
          <a:p>
            <a:r>
              <a:rPr lang="en-US" sz="3000" dirty="0" smtClean="0"/>
              <a:t>NPR or local radio shows appeal to both consumers and dealers</a:t>
            </a:r>
            <a:endParaRPr lang="en-US" sz="3000" dirty="0"/>
          </a:p>
        </p:txBody>
      </p:sp>
      <p:graphicFrame>
        <p:nvGraphicFramePr>
          <p:cNvPr id="4" name="Table 3"/>
          <p:cNvGraphicFramePr>
            <a:graphicFrameLocks noGrp="1"/>
          </p:cNvGraphicFramePr>
          <p:nvPr/>
        </p:nvGraphicFramePr>
        <p:xfrm>
          <a:off x="457200" y="1981198"/>
          <a:ext cx="8458200" cy="2133602"/>
        </p:xfrm>
        <a:graphic>
          <a:graphicData uri="http://schemas.openxmlformats.org/drawingml/2006/table">
            <a:tbl>
              <a:tblPr firstRow="1" bandRow="1">
                <a:tableStyleId>{F2DE63D5-997A-4646-A377-4702673A728D}</a:tableStyleId>
              </a:tblPr>
              <a:tblGrid>
                <a:gridCol w="4876800"/>
                <a:gridCol w="1790700"/>
                <a:gridCol w="1790700"/>
              </a:tblGrid>
              <a:tr h="499432">
                <a:tc>
                  <a:txBody>
                    <a:bodyPr/>
                    <a:lstStyle/>
                    <a:p>
                      <a:r>
                        <a:rPr lang="en-US" sz="1600" dirty="0" smtClean="0"/>
                        <a:t>Radio Program Expected to Learn From Most</a:t>
                      </a:r>
                      <a:endParaRPr lang="en-US" sz="1600" dirty="0"/>
                    </a:p>
                  </a:txBody>
                  <a:tcPr>
                    <a:solidFill>
                      <a:srgbClr val="FF0000"/>
                    </a:solidFill>
                  </a:tcPr>
                </a:tc>
                <a:tc>
                  <a:txBody>
                    <a:bodyPr/>
                    <a:lstStyle/>
                    <a:p>
                      <a:pPr algn="ctr"/>
                      <a:r>
                        <a:rPr lang="en-US" sz="1600" dirty="0" smtClean="0"/>
                        <a:t>Consumers*</a:t>
                      </a:r>
                      <a:endParaRPr lang="en-US" sz="1600" dirty="0"/>
                    </a:p>
                  </a:txBody>
                  <a:tcPr>
                    <a:solidFill>
                      <a:srgbClr val="FF0000"/>
                    </a:solidFill>
                  </a:tcPr>
                </a:tc>
                <a:tc>
                  <a:txBody>
                    <a:bodyPr/>
                    <a:lstStyle/>
                    <a:p>
                      <a:pPr algn="ctr"/>
                      <a:r>
                        <a:rPr lang="en-US" sz="1600" dirty="0" smtClean="0"/>
                        <a:t>Dealers*</a:t>
                      </a:r>
                      <a:endParaRPr lang="en-US" sz="1600" dirty="0"/>
                    </a:p>
                  </a:txBody>
                  <a:tcPr>
                    <a:solidFill>
                      <a:srgbClr val="FF0000"/>
                    </a:solidFill>
                  </a:tcPr>
                </a:tc>
              </a:tr>
              <a:tr h="326834">
                <a:tc>
                  <a:txBody>
                    <a:bodyPr/>
                    <a:lstStyle/>
                    <a:p>
                      <a:pPr algn="l" fontAlgn="ctr"/>
                      <a:r>
                        <a:rPr lang="en-US" sz="1400" b="0" i="0" u="none" strike="noStrike">
                          <a:latin typeface="Arial"/>
                        </a:rPr>
                        <a:t>Local radio or NPR</a:t>
                      </a:r>
                    </a:p>
                  </a:txBody>
                  <a:tcPr marL="12700" marR="12700" marT="12700" marB="0" anchor="ctr"/>
                </a:tc>
                <a:tc>
                  <a:txBody>
                    <a:bodyPr/>
                    <a:lstStyle/>
                    <a:p>
                      <a:pPr algn="ctr" fontAlgn="ctr"/>
                      <a:r>
                        <a:rPr lang="en-US" sz="1400" b="0" i="0" u="none" strike="noStrike">
                          <a:latin typeface="Arial"/>
                        </a:rPr>
                        <a:t>70%</a:t>
                      </a:r>
                    </a:p>
                  </a:txBody>
                  <a:tcPr marL="12700" marR="12700" marT="12700" marB="0" anchor="ctr"/>
                </a:tc>
                <a:tc>
                  <a:txBody>
                    <a:bodyPr/>
                    <a:lstStyle/>
                    <a:p>
                      <a:pPr algn="ctr" fontAlgn="ctr"/>
                      <a:r>
                        <a:rPr lang="en-US" sz="1400" b="0" i="0" u="none" strike="noStrike">
                          <a:latin typeface="Arial"/>
                        </a:rPr>
                        <a:t>100%</a:t>
                      </a:r>
                    </a:p>
                  </a:txBody>
                  <a:tcPr marL="12700" marR="12700" marT="12700" marB="0" anchor="ctr"/>
                </a:tc>
              </a:tr>
              <a:tr h="326834">
                <a:tc>
                  <a:txBody>
                    <a:bodyPr/>
                    <a:lstStyle/>
                    <a:p>
                      <a:pPr algn="l" fontAlgn="ctr"/>
                      <a:r>
                        <a:rPr lang="en-US" sz="1400" b="0" i="0" u="none" strike="noStrike">
                          <a:latin typeface="Arial"/>
                        </a:rPr>
                        <a:t>News reports / local and national news</a:t>
                      </a:r>
                    </a:p>
                  </a:txBody>
                  <a:tcPr marL="12700" marR="12700" marT="12700" marB="0" anchor="ctr"/>
                </a:tc>
                <a:tc>
                  <a:txBody>
                    <a:bodyPr/>
                    <a:lstStyle/>
                    <a:p>
                      <a:pPr algn="ctr" fontAlgn="ctr"/>
                      <a:r>
                        <a:rPr lang="en-US" sz="1400" b="0" i="0" u="none" strike="noStrike">
                          <a:latin typeface="Arial"/>
                        </a:rPr>
                        <a:t>26%</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26834">
                <a:tc>
                  <a:txBody>
                    <a:bodyPr/>
                    <a:lstStyle/>
                    <a:p>
                      <a:pPr algn="l" fontAlgn="ctr"/>
                      <a:r>
                        <a:rPr lang="en-US" sz="1400" b="0" i="0" u="none" strike="noStrike">
                          <a:latin typeface="Arial"/>
                        </a:rPr>
                        <a:t>FOX</a:t>
                      </a:r>
                    </a:p>
                  </a:txBody>
                  <a:tcPr marL="12700" marR="12700" marT="12700" marB="0" anchor="ctr"/>
                </a:tc>
                <a:tc>
                  <a:txBody>
                    <a:bodyPr/>
                    <a:lstStyle/>
                    <a:p>
                      <a:pPr algn="ctr" fontAlgn="ctr"/>
                      <a:r>
                        <a:rPr lang="en-US" sz="1400" b="0" i="0" u="none" strike="noStrike">
                          <a:latin typeface="Arial"/>
                        </a:rPr>
                        <a:t>4%</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26834">
                <a:tc>
                  <a:txBody>
                    <a:bodyPr/>
                    <a:lstStyle/>
                    <a:p>
                      <a:pPr algn="l" fontAlgn="ctr"/>
                      <a:r>
                        <a:rPr lang="en-US" sz="1400" b="0" i="0" u="none" strike="noStrike">
                          <a:latin typeface="Arial"/>
                        </a:rPr>
                        <a:t>Any / all vehicle related sites</a:t>
                      </a:r>
                    </a:p>
                  </a:txBody>
                  <a:tcPr marL="12700" marR="12700" marT="12700" marB="0" anchor="ctr"/>
                </a:tc>
                <a:tc>
                  <a:txBody>
                    <a:bodyPr/>
                    <a:lstStyle/>
                    <a:p>
                      <a:pPr algn="ctr" fontAlgn="ctr"/>
                      <a:r>
                        <a:rPr lang="en-US" sz="1400" b="0" i="0" u="none" strike="noStrike">
                          <a:latin typeface="Arial"/>
                        </a:rPr>
                        <a:t>4%</a:t>
                      </a:r>
                    </a:p>
                  </a:txBody>
                  <a:tcPr marL="12700" marR="12700" marT="12700" marB="0" anchor="ctr"/>
                </a:tc>
                <a:tc>
                  <a:txBody>
                    <a:bodyPr/>
                    <a:lstStyle/>
                    <a:p>
                      <a:pPr algn="ctr" fontAlgn="ctr"/>
                      <a:r>
                        <a:rPr lang="en-US" sz="1400" b="0" i="0" u="none" strike="noStrike">
                          <a:latin typeface="Arial"/>
                        </a:rPr>
                        <a:t>-</a:t>
                      </a:r>
                    </a:p>
                  </a:txBody>
                  <a:tcPr marL="12700" marR="12700" marT="12700" marB="0" anchor="ctr"/>
                </a:tc>
              </a:tr>
              <a:tr h="326834">
                <a:tc>
                  <a:txBody>
                    <a:bodyPr/>
                    <a:lstStyle/>
                    <a:p>
                      <a:pPr algn="l" fontAlgn="ctr"/>
                      <a:r>
                        <a:rPr lang="en-US" sz="1400" b="0" i="0" u="none" strike="noStrike">
                          <a:latin typeface="Arial"/>
                        </a:rPr>
                        <a:t>All others</a:t>
                      </a:r>
                    </a:p>
                  </a:txBody>
                  <a:tcPr marL="12700" marR="12700" marT="12700" marB="0" anchor="ctr"/>
                </a:tc>
                <a:tc>
                  <a:txBody>
                    <a:bodyPr/>
                    <a:lstStyle/>
                    <a:p>
                      <a:pPr algn="ctr" fontAlgn="ctr"/>
                      <a:r>
                        <a:rPr lang="en-US" sz="1400" b="0" i="0" u="none" strike="noStrike">
                          <a:latin typeface="Arial"/>
                        </a:rPr>
                        <a:t>7%</a:t>
                      </a:r>
                    </a:p>
                  </a:txBody>
                  <a:tcPr marL="12700" marR="12700" marT="12700" marB="0" anchor="ctr"/>
                </a:tc>
                <a:tc>
                  <a:txBody>
                    <a:bodyPr/>
                    <a:lstStyle/>
                    <a:p>
                      <a:pPr algn="ctr" fontAlgn="ctr"/>
                      <a:r>
                        <a:rPr lang="en-US" sz="1400" b="0" i="0" u="none" strike="noStrike" dirty="0">
                          <a:latin typeface="Arial"/>
                        </a:rPr>
                        <a:t>-</a:t>
                      </a:r>
                    </a:p>
                  </a:txBody>
                  <a:tcPr marL="12700" marR="12700" marT="12700" marB="0" anchor="ctr"/>
                </a:tc>
              </a:tr>
            </a:tbl>
          </a:graphicData>
        </a:graphic>
      </p:graphicFrame>
      <p:sp>
        <p:nvSpPr>
          <p:cNvPr id="6" name="Rectangle 1"/>
          <p:cNvSpPr>
            <a:spLocks noChangeArrowheads="1"/>
          </p:cNvSpPr>
          <p:nvPr/>
        </p:nvSpPr>
        <p:spPr bwMode="auto">
          <a:xfrm>
            <a:off x="381000" y="6396335"/>
            <a:ext cx="8610600" cy="461665"/>
          </a:xfrm>
          <a:prstGeom prst="rect">
            <a:avLst/>
          </a:prstGeom>
          <a:noFill/>
          <a:ln w="9525">
            <a:noFill/>
            <a:miter lim="800000"/>
            <a:headEnd/>
            <a:tailEnd/>
          </a:ln>
        </p:spPr>
        <p:txBody>
          <a:bodyPr wrap="square" anchor="ctr">
            <a:prstTxWarp prst="textNoShape">
              <a:avLst/>
            </a:prstTxWarp>
            <a:spAutoFit/>
          </a:bodyPr>
          <a:lstStyle/>
          <a:p>
            <a:r>
              <a:rPr lang="en-US" sz="1200" dirty="0" smtClean="0"/>
              <a:t>Base: Most Prefer Radio (Consumer = 27, Dealers = 1)  *caution, small base size (</a:t>
            </a:r>
            <a:r>
              <a:rPr lang="en-US" sz="1200" dirty="0" err="1" smtClean="0"/>
              <a:t>n</a:t>
            </a:r>
            <a:r>
              <a:rPr lang="en-US" sz="1200" dirty="0" smtClean="0"/>
              <a:t>&lt;50)  </a:t>
            </a:r>
          </a:p>
          <a:p>
            <a:r>
              <a:rPr lang="en-US" sz="1200" dirty="0" smtClean="0"/>
              <a:t>Q705  Which [radio program] would you expect to learn from most?     (ONLY MENTIONS 3% OR GREATER SHOWN)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04800" y="152400"/>
            <a:ext cx="6781800" cy="1143000"/>
          </a:xfrm>
        </p:spPr>
        <p:txBody>
          <a:bodyPr/>
          <a:lstStyle/>
          <a:p>
            <a:r>
              <a:rPr lang="en-US" sz="3000" dirty="0" smtClean="0"/>
              <a:t>Understanding the difference between the different star levels is most important to consumers and dealers </a:t>
            </a:r>
            <a:endParaRPr lang="en-US" sz="3000" dirty="0"/>
          </a:p>
        </p:txBody>
      </p:sp>
      <p:sp>
        <p:nvSpPr>
          <p:cNvPr id="18435" name="Rectangle 1"/>
          <p:cNvSpPr>
            <a:spLocks noChangeArrowheads="1"/>
          </p:cNvSpPr>
          <p:nvPr/>
        </p:nvSpPr>
        <p:spPr bwMode="auto">
          <a:xfrm>
            <a:off x="228600" y="6211669"/>
            <a:ext cx="8610600" cy="646331"/>
          </a:xfrm>
          <a:prstGeom prst="rect">
            <a:avLst/>
          </a:prstGeom>
          <a:noFill/>
          <a:ln w="9525">
            <a:noFill/>
            <a:miter lim="800000"/>
            <a:headEnd/>
            <a:tailEnd/>
          </a:ln>
        </p:spPr>
        <p:txBody>
          <a:bodyPr wrap="square" anchor="ctr">
            <a:prstTxWarp prst="textNoShape">
              <a:avLst/>
            </a:prstTxWarp>
            <a:spAutoFit/>
          </a:bodyPr>
          <a:lstStyle/>
          <a:p>
            <a:r>
              <a:rPr lang="en-US" sz="1200" dirty="0" smtClean="0"/>
              <a:t>Base: Consumers = 774, Dealers = 206</a:t>
            </a:r>
          </a:p>
          <a:p>
            <a:r>
              <a:rPr lang="en-US" sz="1200" dirty="0" smtClean="0"/>
              <a:t>Q715  Please assign a “1” to the item most important to you.  You must use each of the numbers between 1 and 5 once, no numbers can be repeated.				</a:t>
            </a:r>
          </a:p>
        </p:txBody>
      </p:sp>
      <p:graphicFrame>
        <p:nvGraphicFramePr>
          <p:cNvPr id="9" name="Chart 8"/>
          <p:cNvGraphicFramePr>
            <a:graphicFrameLocks/>
          </p:cNvGraphicFramePr>
          <p:nvPr/>
        </p:nvGraphicFramePr>
        <p:xfrm>
          <a:off x="-304800" y="1905000"/>
          <a:ext cx="50292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1361377" y="1447800"/>
            <a:ext cx="6487223" cy="400110"/>
          </a:xfrm>
          <a:prstGeom prst="rect">
            <a:avLst/>
          </a:prstGeom>
          <a:noFill/>
        </p:spPr>
        <p:txBody>
          <a:bodyPr wrap="none" rtlCol="0">
            <a:spAutoFit/>
          </a:bodyPr>
          <a:lstStyle/>
          <a:p>
            <a:r>
              <a:rPr lang="en-US" sz="2000" b="1" dirty="0" smtClean="0"/>
              <a:t>Most Important Information About Ratings Changes</a:t>
            </a:r>
            <a:endParaRPr lang="en-US" sz="2000" b="1" dirty="0"/>
          </a:p>
        </p:txBody>
      </p:sp>
      <p:graphicFrame>
        <p:nvGraphicFramePr>
          <p:cNvPr id="8" name="Chart 7"/>
          <p:cNvGraphicFramePr>
            <a:graphicFrameLocks/>
          </p:cNvGraphicFramePr>
          <p:nvPr/>
        </p:nvGraphicFramePr>
        <p:xfrm>
          <a:off x="3810000" y="1905000"/>
          <a:ext cx="5029200" cy="4343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rot="16200000">
            <a:off x="2305050" y="3409950"/>
            <a:ext cx="4533900" cy="1066799"/>
          </a:xfrm>
          <a:prstGeom prst="rect">
            <a:avLst/>
          </a:prstGeom>
          <a:gradFill>
            <a:gsLst>
              <a:gs pos="0">
                <a:srgbClr val="FF0000"/>
              </a:gs>
              <a:gs pos="52000">
                <a:srgbClr val="FFFF00"/>
              </a:gs>
              <a:gs pos="100000">
                <a:schemeClr val="accent1">
                  <a:shade val="94000"/>
                  <a:satMod val="135000"/>
                </a:schemeClr>
              </a:gs>
            </a:gsLst>
            <a:lin ang="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6324600" cy="1143000"/>
          </a:xfrm>
        </p:spPr>
        <p:txBody>
          <a:bodyPr/>
          <a:lstStyle/>
          <a:p>
            <a:r>
              <a:rPr lang="en-US" sz="3000" dirty="0" smtClean="0"/>
              <a:t>Dealers view understanding how new ratings compare to the old as more important than consumers do</a:t>
            </a:r>
            <a:endParaRPr lang="en-US" sz="3000" dirty="0"/>
          </a:p>
        </p:txBody>
      </p:sp>
      <p:graphicFrame>
        <p:nvGraphicFramePr>
          <p:cNvPr id="3" name="Table 2"/>
          <p:cNvGraphicFramePr>
            <a:graphicFrameLocks noGrp="1"/>
          </p:cNvGraphicFramePr>
          <p:nvPr/>
        </p:nvGraphicFramePr>
        <p:xfrm>
          <a:off x="4038600" y="1676400"/>
          <a:ext cx="1066800" cy="4546600"/>
        </p:xfrm>
        <a:graphic>
          <a:graphicData uri="http://schemas.openxmlformats.org/drawingml/2006/table">
            <a:tbl>
              <a:tblPr firstRow="1" bandRow="1">
                <a:tableStyleId>{2D5ABB26-0587-4C30-8999-92F81FD0307C}</a:tableStyleId>
              </a:tblPr>
              <a:tblGrid>
                <a:gridCol w="1066800"/>
              </a:tblGrid>
              <a:tr h="1136650">
                <a:tc>
                  <a:txBody>
                    <a:bodyPr/>
                    <a:lstStyle/>
                    <a:p>
                      <a:pPr algn="ctr"/>
                      <a:r>
                        <a:rPr lang="en-US" dirty="0" smtClean="0"/>
                        <a:t>1</a:t>
                      </a: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136650">
                <a:tc>
                  <a:txBody>
                    <a:bodyPr/>
                    <a:lstStyle/>
                    <a:p>
                      <a:pPr algn="ctr"/>
                      <a:r>
                        <a:rPr lang="en-US" dirty="0" smtClean="0"/>
                        <a:t>2</a:t>
                      </a: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136650">
                <a:tc>
                  <a:txBody>
                    <a:bodyPr/>
                    <a:lstStyle/>
                    <a:p>
                      <a:pPr algn="ctr"/>
                      <a:r>
                        <a:rPr lang="en-US" dirty="0" smtClean="0"/>
                        <a:t>3</a:t>
                      </a: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136650">
                <a:tc>
                  <a:txBody>
                    <a:bodyPr/>
                    <a:lstStyle/>
                    <a:p>
                      <a:pPr algn="ctr"/>
                      <a:r>
                        <a:rPr lang="en-US" dirty="0" smtClean="0"/>
                        <a:t>4</a:t>
                      </a: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1"/>
          <p:cNvSpPr>
            <a:spLocks noChangeArrowheads="1"/>
          </p:cNvSpPr>
          <p:nvPr/>
        </p:nvSpPr>
        <p:spPr bwMode="auto">
          <a:xfrm>
            <a:off x="228600" y="6211669"/>
            <a:ext cx="8610600" cy="646331"/>
          </a:xfrm>
          <a:prstGeom prst="rect">
            <a:avLst/>
          </a:prstGeom>
          <a:noFill/>
          <a:ln w="9525">
            <a:noFill/>
            <a:miter lim="800000"/>
            <a:headEnd/>
            <a:tailEnd/>
          </a:ln>
        </p:spPr>
        <p:txBody>
          <a:bodyPr wrap="square" anchor="ctr">
            <a:prstTxWarp prst="textNoShape">
              <a:avLst/>
            </a:prstTxWarp>
            <a:spAutoFit/>
          </a:bodyPr>
          <a:lstStyle/>
          <a:p>
            <a:r>
              <a:rPr lang="en-US" sz="1200" dirty="0" smtClean="0"/>
              <a:t>Base: Consumers = 774, Dealers = 206</a:t>
            </a:r>
          </a:p>
          <a:p>
            <a:r>
              <a:rPr lang="en-US" sz="1200" dirty="0" smtClean="0"/>
              <a:t>Q715  Please assign a “1” to the item most important to you.  You must use each of the numbers between 1 and 5 once, no numbers can be repeated.	  (MEAN scores shown)			</a:t>
            </a:r>
          </a:p>
        </p:txBody>
      </p:sp>
      <p:sp>
        <p:nvSpPr>
          <p:cNvPr id="6" name="TextBox 5"/>
          <p:cNvSpPr txBox="1"/>
          <p:nvPr/>
        </p:nvSpPr>
        <p:spPr>
          <a:xfrm>
            <a:off x="457200" y="4724400"/>
            <a:ext cx="3200400" cy="553998"/>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sz="1500" dirty="0" smtClean="0"/>
              <a:t>Aspects of the new rating system that were changed: 2.7</a:t>
            </a:r>
            <a:endParaRPr lang="en-US" sz="1500" dirty="0"/>
          </a:p>
        </p:txBody>
      </p:sp>
      <p:sp>
        <p:nvSpPr>
          <p:cNvPr id="7" name="TextBox 6"/>
          <p:cNvSpPr txBox="1"/>
          <p:nvPr/>
        </p:nvSpPr>
        <p:spPr>
          <a:xfrm>
            <a:off x="457200" y="3048000"/>
            <a:ext cx="3200400" cy="553998"/>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sz="1500" dirty="0" smtClean="0"/>
              <a:t>Aspects of the new rating system that are completely new: 2.6</a:t>
            </a:r>
            <a:endParaRPr lang="en-US" sz="1500" dirty="0"/>
          </a:p>
        </p:txBody>
      </p:sp>
      <p:sp>
        <p:nvSpPr>
          <p:cNvPr id="8" name="TextBox 7"/>
          <p:cNvSpPr txBox="1"/>
          <p:nvPr/>
        </p:nvSpPr>
        <p:spPr>
          <a:xfrm>
            <a:off x="457200" y="3703261"/>
            <a:ext cx="3200400" cy="784830"/>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sz="1500" dirty="0" smtClean="0"/>
              <a:t>How a 5-Star rating under the old system would compare to a 5-Star rating under the new system: 2.6</a:t>
            </a:r>
            <a:endParaRPr lang="en-US" sz="1500" dirty="0"/>
          </a:p>
        </p:txBody>
      </p:sp>
      <p:sp>
        <p:nvSpPr>
          <p:cNvPr id="9" name="TextBox 8"/>
          <p:cNvSpPr txBox="1"/>
          <p:nvPr/>
        </p:nvSpPr>
        <p:spPr>
          <a:xfrm>
            <a:off x="457200" y="2265402"/>
            <a:ext cx="3200400" cy="553998"/>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sz="1500" dirty="0" smtClean="0"/>
              <a:t>The distinction between a 4-Star rating and a 5-Star rating: 2.2</a:t>
            </a:r>
            <a:endParaRPr lang="en-US" sz="1500" dirty="0"/>
          </a:p>
        </p:txBody>
      </p:sp>
      <p:sp>
        <p:nvSpPr>
          <p:cNvPr id="10" name="TextBox 9"/>
          <p:cNvSpPr txBox="1"/>
          <p:nvPr/>
        </p:nvSpPr>
        <p:spPr>
          <a:xfrm>
            <a:off x="5486400" y="4627602"/>
            <a:ext cx="3200400" cy="553998"/>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r>
              <a:rPr lang="en-US" sz="1500" dirty="0" smtClean="0"/>
              <a:t>Aspects of the new rating system that were changed: 2.7</a:t>
            </a:r>
            <a:endParaRPr lang="en-US" sz="1500" dirty="0"/>
          </a:p>
        </p:txBody>
      </p:sp>
      <p:sp>
        <p:nvSpPr>
          <p:cNvPr id="11" name="TextBox 10"/>
          <p:cNvSpPr txBox="1"/>
          <p:nvPr/>
        </p:nvSpPr>
        <p:spPr>
          <a:xfrm>
            <a:off x="5486400" y="3886200"/>
            <a:ext cx="3200400" cy="553998"/>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r>
              <a:rPr lang="en-US" sz="1500" dirty="0" smtClean="0"/>
              <a:t>Aspects of the new rating system that are completely new: 2.5</a:t>
            </a:r>
            <a:endParaRPr lang="en-US" sz="1500" dirty="0"/>
          </a:p>
        </p:txBody>
      </p:sp>
      <p:sp>
        <p:nvSpPr>
          <p:cNvPr id="12" name="TextBox 11"/>
          <p:cNvSpPr txBox="1"/>
          <p:nvPr/>
        </p:nvSpPr>
        <p:spPr>
          <a:xfrm>
            <a:off x="5486400" y="3022937"/>
            <a:ext cx="3200400" cy="784830"/>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r>
              <a:rPr lang="en-US" sz="1500" dirty="0" smtClean="0"/>
              <a:t>How a 5-Star rating under the old system would compare to a 5-Star rating under the new system: 2.4</a:t>
            </a:r>
            <a:endParaRPr lang="en-US" sz="1500" dirty="0"/>
          </a:p>
        </p:txBody>
      </p:sp>
      <p:sp>
        <p:nvSpPr>
          <p:cNvPr id="13" name="TextBox 12"/>
          <p:cNvSpPr txBox="1"/>
          <p:nvPr/>
        </p:nvSpPr>
        <p:spPr>
          <a:xfrm>
            <a:off x="5486400" y="2362200"/>
            <a:ext cx="3200400" cy="553998"/>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r>
              <a:rPr lang="en-US" sz="1500" dirty="0" smtClean="0"/>
              <a:t>The distinction between a 4-Star rating and a 5-Star rating: 2.3</a:t>
            </a:r>
            <a:endParaRPr lang="en-US" sz="1500" dirty="0"/>
          </a:p>
        </p:txBody>
      </p:sp>
      <p:cxnSp>
        <p:nvCxnSpPr>
          <p:cNvPr id="15" name="Straight Connector 14"/>
          <p:cNvCxnSpPr>
            <a:stCxn id="9" idx="3"/>
          </p:cNvCxnSpPr>
          <p:nvPr/>
        </p:nvCxnSpPr>
        <p:spPr>
          <a:xfrm>
            <a:off x="3657600" y="2542401"/>
            <a:ext cx="381000" cy="429399"/>
          </a:xfrm>
          <a:prstGeom prst="line">
            <a:avLst/>
          </a:prstGeom>
        </p:spPr>
        <p:style>
          <a:lnRef idx="1">
            <a:schemeClr val="accent2"/>
          </a:lnRef>
          <a:fillRef idx="0">
            <a:schemeClr val="accent2"/>
          </a:fillRef>
          <a:effectRef idx="0">
            <a:schemeClr val="accent2"/>
          </a:effectRef>
          <a:fontRef idx="minor">
            <a:schemeClr val="tx1"/>
          </a:fontRef>
        </p:style>
      </p:cxnSp>
      <p:cxnSp>
        <p:nvCxnSpPr>
          <p:cNvPr id="16" name="Straight Connector 15"/>
          <p:cNvCxnSpPr>
            <a:stCxn id="7" idx="3"/>
          </p:cNvCxnSpPr>
          <p:nvPr/>
        </p:nvCxnSpPr>
        <p:spPr>
          <a:xfrm>
            <a:off x="3657600" y="3324999"/>
            <a:ext cx="381000" cy="104001"/>
          </a:xfrm>
          <a:prstGeom prst="line">
            <a:avLst/>
          </a:prstGeom>
        </p:spPr>
        <p:style>
          <a:lnRef idx="1">
            <a:schemeClr val="accent2"/>
          </a:lnRef>
          <a:fillRef idx="0">
            <a:schemeClr val="accent2"/>
          </a:fillRef>
          <a:effectRef idx="0">
            <a:schemeClr val="accent2"/>
          </a:effectRef>
          <a:fontRef idx="minor">
            <a:schemeClr val="tx1"/>
          </a:fontRef>
        </p:style>
      </p:cxnSp>
      <p:cxnSp>
        <p:nvCxnSpPr>
          <p:cNvPr id="20" name="Straight Connector 19"/>
          <p:cNvCxnSpPr>
            <a:stCxn id="8" idx="3"/>
          </p:cNvCxnSpPr>
          <p:nvPr/>
        </p:nvCxnSpPr>
        <p:spPr>
          <a:xfrm flipV="1">
            <a:off x="3657600" y="3429001"/>
            <a:ext cx="381000" cy="666675"/>
          </a:xfrm>
          <a:prstGeom prst="line">
            <a:avLst/>
          </a:prstGeom>
        </p:spPr>
        <p:style>
          <a:lnRef idx="1">
            <a:schemeClr val="accent2"/>
          </a:lnRef>
          <a:fillRef idx="0">
            <a:schemeClr val="accent2"/>
          </a:fillRef>
          <a:effectRef idx="0">
            <a:schemeClr val="accent2"/>
          </a:effectRef>
          <a:fontRef idx="minor">
            <a:schemeClr val="tx1"/>
          </a:fontRef>
        </p:style>
      </p:cxnSp>
      <p:cxnSp>
        <p:nvCxnSpPr>
          <p:cNvPr id="23" name="Straight Connector 22"/>
          <p:cNvCxnSpPr>
            <a:stCxn id="6" idx="3"/>
          </p:cNvCxnSpPr>
          <p:nvPr/>
        </p:nvCxnSpPr>
        <p:spPr>
          <a:xfrm flipV="1">
            <a:off x="3657600" y="3733800"/>
            <a:ext cx="381000" cy="1267599"/>
          </a:xfrm>
          <a:prstGeom prst="line">
            <a:avLst/>
          </a:prstGeom>
        </p:spPr>
        <p:style>
          <a:lnRef idx="1">
            <a:schemeClr val="accent2"/>
          </a:lnRef>
          <a:fillRef idx="0">
            <a:schemeClr val="accent2"/>
          </a:fillRef>
          <a:effectRef idx="0">
            <a:schemeClr val="accent2"/>
          </a:effectRef>
          <a:fontRef idx="minor">
            <a:schemeClr val="tx1"/>
          </a:fontRef>
        </p:style>
      </p:cxnSp>
      <p:cxnSp>
        <p:nvCxnSpPr>
          <p:cNvPr id="26" name="Straight Connector 25"/>
          <p:cNvCxnSpPr>
            <a:endCxn id="13" idx="1"/>
          </p:cNvCxnSpPr>
          <p:nvPr/>
        </p:nvCxnSpPr>
        <p:spPr>
          <a:xfrm rot="5400000" flipH="1" flipV="1">
            <a:off x="5053401" y="2691201"/>
            <a:ext cx="485001" cy="380998"/>
          </a:xfrm>
          <a:prstGeom prst="line">
            <a:avLst/>
          </a:prstGeom>
        </p:spPr>
        <p:style>
          <a:lnRef idx="1">
            <a:schemeClr val="accent4"/>
          </a:lnRef>
          <a:fillRef idx="0">
            <a:schemeClr val="accent4"/>
          </a:fillRef>
          <a:effectRef idx="0">
            <a:schemeClr val="accent4"/>
          </a:effectRef>
          <a:fontRef idx="minor">
            <a:schemeClr val="tx1"/>
          </a:fontRef>
        </p:style>
      </p:cxnSp>
      <p:cxnSp>
        <p:nvCxnSpPr>
          <p:cNvPr id="29" name="Straight Connector 28"/>
          <p:cNvCxnSpPr>
            <a:endCxn id="12" idx="1"/>
          </p:cNvCxnSpPr>
          <p:nvPr/>
        </p:nvCxnSpPr>
        <p:spPr>
          <a:xfrm>
            <a:off x="5105400" y="3276600"/>
            <a:ext cx="381000" cy="138752"/>
          </a:xfrm>
          <a:prstGeom prst="line">
            <a:avLst/>
          </a:prstGeom>
        </p:spPr>
        <p:style>
          <a:lnRef idx="1">
            <a:schemeClr val="accent4"/>
          </a:lnRef>
          <a:fillRef idx="0">
            <a:schemeClr val="accent4"/>
          </a:fillRef>
          <a:effectRef idx="0">
            <a:schemeClr val="accent4"/>
          </a:effectRef>
          <a:fontRef idx="minor">
            <a:schemeClr val="tx1"/>
          </a:fontRef>
        </p:style>
      </p:cxnSp>
      <p:cxnSp>
        <p:nvCxnSpPr>
          <p:cNvPr id="32" name="Straight Connector 31"/>
          <p:cNvCxnSpPr>
            <a:endCxn id="11" idx="1"/>
          </p:cNvCxnSpPr>
          <p:nvPr/>
        </p:nvCxnSpPr>
        <p:spPr>
          <a:xfrm rot="16200000" flipH="1">
            <a:off x="4890703" y="3567501"/>
            <a:ext cx="810397" cy="380998"/>
          </a:xfrm>
          <a:prstGeom prst="line">
            <a:avLst/>
          </a:prstGeom>
        </p:spPr>
        <p:style>
          <a:lnRef idx="1">
            <a:schemeClr val="accent4"/>
          </a:lnRef>
          <a:fillRef idx="0">
            <a:schemeClr val="accent4"/>
          </a:fillRef>
          <a:effectRef idx="0">
            <a:schemeClr val="accent4"/>
          </a:effectRef>
          <a:fontRef idx="minor">
            <a:schemeClr val="tx1"/>
          </a:fontRef>
        </p:style>
      </p:cxnSp>
      <p:cxnSp>
        <p:nvCxnSpPr>
          <p:cNvPr id="37" name="Straight Connector 36"/>
          <p:cNvCxnSpPr>
            <a:endCxn id="10" idx="1"/>
          </p:cNvCxnSpPr>
          <p:nvPr/>
        </p:nvCxnSpPr>
        <p:spPr>
          <a:xfrm rot="16200000" flipH="1">
            <a:off x="4558102" y="3976302"/>
            <a:ext cx="1475599" cy="380998"/>
          </a:xfrm>
          <a:prstGeom prst="line">
            <a:avLst/>
          </a:prstGeom>
        </p:spPr>
        <p:style>
          <a:lnRef idx="1">
            <a:schemeClr val="accent4"/>
          </a:lnRef>
          <a:fillRef idx="0">
            <a:schemeClr val="accent4"/>
          </a:fillRef>
          <a:effectRef idx="0">
            <a:schemeClr val="accent4"/>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3600" dirty="0"/>
              <a:t>Summary</a:t>
            </a:r>
            <a:r>
              <a:rPr lang="en-US" sz="3600" dirty="0" smtClean="0"/>
              <a:t> of Key Findings</a:t>
            </a:r>
            <a:endParaRPr lang="en-US" sz="3600" dirty="0"/>
          </a:p>
        </p:txBody>
      </p:sp>
      <p:sp>
        <p:nvSpPr>
          <p:cNvPr id="5123" name="Content Placeholder 2"/>
          <p:cNvSpPr>
            <a:spLocks noGrp="1"/>
          </p:cNvSpPr>
          <p:nvPr>
            <p:ph idx="1"/>
          </p:nvPr>
        </p:nvSpPr>
        <p:spPr>
          <a:xfrm>
            <a:off x="457200" y="1600200"/>
            <a:ext cx="8458200" cy="5105400"/>
          </a:xfrm>
        </p:spPr>
        <p:txBody>
          <a:bodyPr/>
          <a:lstStyle/>
          <a:p>
            <a:r>
              <a:rPr lang="en-US" dirty="0" smtClean="0"/>
              <a:t>Safety ratings are important, but aren’t the key factor in the final sale for most buyers.</a:t>
            </a:r>
          </a:p>
          <a:p>
            <a:pPr lvl="1">
              <a:buFont typeface="Wingdings" charset="2"/>
              <a:buChar char="ü"/>
            </a:pPr>
            <a:r>
              <a:rPr lang="en-US" dirty="0" smtClean="0"/>
              <a:t>More than half of consumers (56%; 1-10 top 2 box)) report safety ratings have a significant influence on their final purchase decision, yet safety rating information not among top questions consumers ask dealers (only 26%top 2 box 1-10 “always” ask).	</a:t>
            </a:r>
          </a:p>
          <a:p>
            <a:pPr marL="349250" indent="-292100">
              <a:buFont typeface="Wingdings" charset="2"/>
              <a:buChar char="§"/>
            </a:pPr>
            <a:r>
              <a:rPr lang="en-US" dirty="0" smtClean="0"/>
              <a:t>One a scale of 1 to 10 (10 being the utmost influence), general safety ratings are ranked as more influential than Government 5-Star Safety Ratings specifically (6.9 compared to 8.1) </a:t>
            </a:r>
          </a:p>
          <a:p>
            <a:pPr marL="749300" lvl="1" indent="-292100">
              <a:buFont typeface="Wingdings" charset="2"/>
              <a:buChar char="ü"/>
            </a:pPr>
            <a:r>
              <a:rPr lang="en-US" dirty="0" smtClean="0"/>
              <a:t>Government 5-Star Safety Rating impact vehicle preference but not the dealership sale.  Dealers report rarely losing a sale over safety ratings--81% report losing 2 or less per year even though about half (44%) of consumers report walking away from a particular vehicle due to low Government 5-Star Safety Ratings.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3600" dirty="0"/>
              <a:t>Summary</a:t>
            </a:r>
            <a:r>
              <a:rPr lang="en-US" sz="3600" dirty="0" smtClean="0"/>
              <a:t> of Key Findings</a:t>
            </a:r>
            <a:endParaRPr lang="en-US" sz="3600" dirty="0"/>
          </a:p>
        </p:txBody>
      </p:sp>
      <p:sp>
        <p:nvSpPr>
          <p:cNvPr id="5123" name="Content Placeholder 2"/>
          <p:cNvSpPr>
            <a:spLocks noGrp="1"/>
          </p:cNvSpPr>
          <p:nvPr>
            <p:ph idx="1"/>
          </p:nvPr>
        </p:nvSpPr>
        <p:spPr>
          <a:xfrm>
            <a:off x="457200" y="1600200"/>
            <a:ext cx="8458200" cy="5105400"/>
          </a:xfrm>
        </p:spPr>
        <p:txBody>
          <a:bodyPr/>
          <a:lstStyle/>
          <a:p>
            <a:r>
              <a:rPr lang="en-US" dirty="0" smtClean="0"/>
              <a:t>Consumers are not very familiar with the Government </a:t>
            </a:r>
          </a:p>
          <a:p>
            <a:pPr>
              <a:buNone/>
            </a:pPr>
            <a:r>
              <a:rPr lang="en-US" dirty="0" smtClean="0"/>
              <a:t>	5-Star Safety Rating (46%).</a:t>
            </a:r>
          </a:p>
          <a:p>
            <a:pPr lvl="1">
              <a:buFont typeface="Wingdings" charset="2"/>
              <a:buChar char="ü"/>
            </a:pPr>
            <a:r>
              <a:rPr lang="en-US" dirty="0" smtClean="0"/>
              <a:t>Dealers are far more familiar with the Government 5-Star safety ratings (82%), yet the same majority (83%) report that their dealerships have not yet begun discussing changes to the rating systems.</a:t>
            </a:r>
          </a:p>
          <a:p>
            <a:r>
              <a:rPr lang="en-US" dirty="0" smtClean="0"/>
              <a:t>Changing the Government 5-Star Safety Rating is widely viewed to be a good thing by both audiences.</a:t>
            </a:r>
          </a:p>
          <a:p>
            <a:pPr lvl="1">
              <a:buFont typeface="Wingdings" charset="2"/>
              <a:buChar char="ü"/>
            </a:pPr>
            <a:r>
              <a:rPr lang="en-US" dirty="0" smtClean="0"/>
              <a:t>Nearly all consumers believe it is a good idea (96%)</a:t>
            </a:r>
          </a:p>
          <a:p>
            <a:pPr lvl="1">
              <a:buFont typeface="Wingdings" charset="2"/>
              <a:buChar char="ü"/>
            </a:pPr>
            <a:r>
              <a:rPr lang="en-US" dirty="0" smtClean="0"/>
              <a:t>Vast majority of dealers believe it will be good for business (85%)</a:t>
            </a:r>
          </a:p>
          <a:p>
            <a:pPr lvl="1">
              <a:buNone/>
            </a:pPr>
            <a:endParaRPr lang="en-US" dirty="0" smtClean="0"/>
          </a:p>
          <a:p>
            <a:pPr lvl="1">
              <a:buFont typeface="Wingdings" charset="2"/>
              <a:buChar char="ü"/>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3600" dirty="0"/>
              <a:t>Summary</a:t>
            </a:r>
            <a:r>
              <a:rPr lang="en-US" sz="3600" dirty="0" smtClean="0"/>
              <a:t> of Key Findings</a:t>
            </a:r>
            <a:endParaRPr lang="en-US" sz="3600" dirty="0"/>
          </a:p>
        </p:txBody>
      </p:sp>
      <p:sp>
        <p:nvSpPr>
          <p:cNvPr id="5123" name="Content Placeholder 2"/>
          <p:cNvSpPr>
            <a:spLocks noGrp="1"/>
          </p:cNvSpPr>
          <p:nvPr>
            <p:ph idx="1"/>
          </p:nvPr>
        </p:nvSpPr>
        <p:spPr>
          <a:xfrm>
            <a:off x="457200" y="1600200"/>
            <a:ext cx="8458200" cy="5105400"/>
          </a:xfrm>
        </p:spPr>
        <p:txBody>
          <a:bodyPr/>
          <a:lstStyle/>
          <a:p>
            <a:r>
              <a:rPr lang="en-US" dirty="0" smtClean="0"/>
              <a:t>Consumers (34%) and dealers (50%) alike most prefer to learn about changes to the New Government 5-Star Safety Rating system online.</a:t>
            </a:r>
          </a:p>
          <a:p>
            <a:pPr lvl="1">
              <a:buFont typeface="Wingdings" charset="2"/>
              <a:buChar char="ü"/>
            </a:pPr>
            <a:r>
              <a:rPr lang="en-US" dirty="0" smtClean="0"/>
              <a:t>Consumers much more likely to also prefer and expect to learn about the ratings through TV ads and news.</a:t>
            </a:r>
          </a:p>
          <a:p>
            <a:pPr lvl="1">
              <a:buFont typeface="Wingdings" charset="2"/>
              <a:buChar char="ü"/>
            </a:pPr>
            <a:r>
              <a:rPr lang="en-US" dirty="0" smtClean="0"/>
              <a:t>Consumers expect to learn most from consumer-centric sources like Kelley Blue Book (31%) and Edmunds (17%)</a:t>
            </a:r>
          </a:p>
          <a:p>
            <a:pPr lvl="1">
              <a:buFont typeface="Wingdings" charset="2"/>
              <a:buChar char="ü"/>
            </a:pPr>
            <a:r>
              <a:rPr lang="en-US" dirty="0" smtClean="0"/>
              <a:t>Dealers expect to learn most from industry authorities such as dealers/manufacturer sites (28%) and NHTSA (21%)</a:t>
            </a:r>
          </a:p>
          <a:p>
            <a:r>
              <a:rPr lang="en-US" dirty="0" smtClean="0"/>
              <a:t>Both consumers (41%) and dealers (36%) believe that understanding the distinction between the star levels is most important.</a:t>
            </a:r>
          </a:p>
          <a:p>
            <a:pPr lvl="1">
              <a:buFont typeface="Wingdings" charset="2"/>
              <a:buChar char="ü"/>
            </a:pPr>
            <a:r>
              <a:rPr lang="en-US" dirty="0" smtClean="0"/>
              <a:t>Both audiences agree that understanding the aspects that were changed in the new system is least important </a:t>
            </a:r>
          </a:p>
          <a:p>
            <a:pPr lvl="1">
              <a:buNone/>
            </a:pPr>
            <a:endParaRPr lang="en-US" dirty="0" smtClean="0"/>
          </a:p>
          <a:p>
            <a:pPr lvl="1">
              <a:buFont typeface="Wingdings" charset="2"/>
              <a:buChar char="ü"/>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0"/>
            <a:ext cx="7772400" cy="1362075"/>
          </a:xfrm>
        </p:spPr>
        <p:txBody>
          <a:bodyPr/>
          <a:lstStyle/>
          <a:p>
            <a:r>
              <a:rPr lang="en-US" cap="none" dirty="0"/>
              <a:t>DETAILED FINDINGS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04800" y="228600"/>
            <a:ext cx="6553200" cy="1143000"/>
          </a:xfrm>
        </p:spPr>
        <p:txBody>
          <a:bodyPr/>
          <a:lstStyle/>
          <a:p>
            <a:r>
              <a:rPr lang="en-US" sz="2800" dirty="0" smtClean="0"/>
              <a:t>More than half of consumers view safety ratings as significantly influential on their final purchase decision</a:t>
            </a:r>
            <a:endParaRPr lang="en-US" sz="2800" dirty="0"/>
          </a:p>
        </p:txBody>
      </p:sp>
      <p:sp>
        <p:nvSpPr>
          <p:cNvPr id="18435" name="Rectangle 1"/>
          <p:cNvSpPr>
            <a:spLocks noChangeArrowheads="1"/>
          </p:cNvSpPr>
          <p:nvPr/>
        </p:nvSpPr>
        <p:spPr bwMode="auto">
          <a:xfrm>
            <a:off x="228600" y="5867400"/>
            <a:ext cx="8610600" cy="1015663"/>
          </a:xfrm>
          <a:prstGeom prst="rect">
            <a:avLst/>
          </a:prstGeom>
          <a:noFill/>
          <a:ln w="9525">
            <a:noFill/>
            <a:miter lim="800000"/>
            <a:headEnd/>
            <a:tailEnd/>
          </a:ln>
        </p:spPr>
        <p:txBody>
          <a:bodyPr wrap="square" anchor="ctr">
            <a:prstTxWarp prst="textNoShape">
              <a:avLst/>
            </a:prstTxWarp>
            <a:spAutoFit/>
          </a:bodyPr>
          <a:lstStyle/>
          <a:p>
            <a:r>
              <a:rPr lang="en-US" sz="1200" dirty="0" smtClean="0"/>
              <a:t>Base: Consumers = 774</a:t>
            </a:r>
          </a:p>
          <a:p>
            <a:r>
              <a:rPr lang="en-US" sz="1200" dirty="0" smtClean="0"/>
              <a:t>Q600  Thinking about the next time you go to purchase a new vehicle, please review the list of new car attributes below.  For each one, please indicate how much of an influence that particular attribute will have on your final decision of whether or not to purchase a vehicle.  Please use a 1 to 10 scale where a 1 means that attribute will have no influence at all and a 10 means it will have the utmost influence on your final purchase decision. (TOP 2 Shown)	</a:t>
            </a:r>
          </a:p>
        </p:txBody>
      </p:sp>
      <p:graphicFrame>
        <p:nvGraphicFramePr>
          <p:cNvPr id="5" name="Chart 4"/>
          <p:cNvGraphicFramePr/>
          <p:nvPr/>
        </p:nvGraphicFramePr>
        <p:xfrm>
          <a:off x="228600" y="1524000"/>
          <a:ext cx="838200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6" name="Rounded Rectangle 5"/>
          <p:cNvSpPr/>
          <p:nvPr/>
        </p:nvSpPr>
        <p:spPr>
          <a:xfrm>
            <a:off x="304800" y="2590800"/>
            <a:ext cx="8382000" cy="457200"/>
          </a:xfrm>
          <a:prstGeom prst="round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7" name="TextBox 6"/>
          <p:cNvSpPr txBox="1"/>
          <p:nvPr/>
        </p:nvSpPr>
        <p:spPr>
          <a:xfrm>
            <a:off x="304800" y="1676400"/>
            <a:ext cx="3048000" cy="677108"/>
          </a:xfrm>
          <a:prstGeom prst="rect">
            <a:avLst/>
          </a:prstGeom>
          <a:noFill/>
        </p:spPr>
        <p:txBody>
          <a:bodyPr wrap="square" rtlCol="0">
            <a:spAutoFit/>
          </a:bodyPr>
          <a:lstStyle/>
          <a:p>
            <a:r>
              <a:rPr lang="en-US" sz="2000" b="1" dirty="0" smtClean="0"/>
              <a:t>Car Attribute Influence</a:t>
            </a:r>
          </a:p>
          <a:p>
            <a:r>
              <a:rPr lang="en-US" sz="1800" b="1" dirty="0" smtClean="0"/>
              <a:t>(1-10 Rating; Top 2 Box)</a:t>
            </a:r>
            <a:endParaRPr lang="en-US" sz="18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Down Arrow 27"/>
          <p:cNvSpPr/>
          <p:nvPr/>
        </p:nvSpPr>
        <p:spPr>
          <a:xfrm flipV="1">
            <a:off x="6553200" y="4038600"/>
            <a:ext cx="152400" cy="457200"/>
          </a:xfrm>
          <a:prstGeom prst="downArrow">
            <a:avLst/>
          </a:prstGeom>
          <a:solidFill>
            <a:schemeClr val="accent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Down Arrow 28"/>
          <p:cNvSpPr/>
          <p:nvPr/>
        </p:nvSpPr>
        <p:spPr>
          <a:xfrm flipV="1">
            <a:off x="6096000" y="4038600"/>
            <a:ext cx="152400" cy="1219200"/>
          </a:xfrm>
          <a:prstGeom prst="downArrow">
            <a:avLst/>
          </a:prstGeom>
          <a:solidFill>
            <a:schemeClr val="accent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Down Arrow 21"/>
          <p:cNvSpPr/>
          <p:nvPr/>
        </p:nvSpPr>
        <p:spPr>
          <a:xfrm>
            <a:off x="6629400" y="2438400"/>
            <a:ext cx="152400" cy="1219200"/>
          </a:xfrm>
          <a:prstGeom prst="downArrow">
            <a:avLst/>
          </a:prstGeom>
          <a:solidFill>
            <a:schemeClr val="accent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381000" y="3657600"/>
            <a:ext cx="8077200" cy="381000"/>
          </a:xfrm>
          <a:prstGeom prst="rect">
            <a:avLst/>
          </a:prstGeom>
          <a:gradFill>
            <a:gsLst>
              <a:gs pos="0">
                <a:srgbClr val="FF0000"/>
              </a:gs>
              <a:gs pos="52000">
                <a:srgbClr val="FFFF00"/>
              </a:gs>
              <a:gs pos="100000">
                <a:schemeClr val="accent1">
                  <a:shade val="94000"/>
                  <a:satMod val="135000"/>
                </a:schemeClr>
              </a:gs>
            </a:gsLst>
            <a:lin ang="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434" name="Title 1"/>
          <p:cNvSpPr>
            <a:spLocks noGrp="1"/>
          </p:cNvSpPr>
          <p:nvPr>
            <p:ph type="title"/>
          </p:nvPr>
        </p:nvSpPr>
        <p:spPr>
          <a:xfrm>
            <a:off x="304800" y="274638"/>
            <a:ext cx="6477000" cy="1143000"/>
          </a:xfrm>
        </p:spPr>
        <p:txBody>
          <a:bodyPr/>
          <a:lstStyle/>
          <a:p>
            <a:r>
              <a:rPr lang="en-US" dirty="0" smtClean="0"/>
              <a:t>Safety ratings rank in consumers’ top three most influential attributes</a:t>
            </a:r>
            <a:endParaRPr lang="en-US" dirty="0"/>
          </a:p>
        </p:txBody>
      </p:sp>
      <p:sp>
        <p:nvSpPr>
          <p:cNvPr id="18435" name="Rectangle 1"/>
          <p:cNvSpPr>
            <a:spLocks noChangeArrowheads="1"/>
          </p:cNvSpPr>
          <p:nvPr/>
        </p:nvSpPr>
        <p:spPr bwMode="auto">
          <a:xfrm>
            <a:off x="228600" y="5867400"/>
            <a:ext cx="8610600" cy="1015663"/>
          </a:xfrm>
          <a:prstGeom prst="rect">
            <a:avLst/>
          </a:prstGeom>
          <a:noFill/>
          <a:ln w="9525">
            <a:noFill/>
            <a:miter lim="800000"/>
            <a:headEnd/>
            <a:tailEnd/>
          </a:ln>
        </p:spPr>
        <p:txBody>
          <a:bodyPr wrap="square" anchor="ctr">
            <a:prstTxWarp prst="textNoShape">
              <a:avLst/>
            </a:prstTxWarp>
            <a:spAutoFit/>
          </a:bodyPr>
          <a:lstStyle/>
          <a:p>
            <a:r>
              <a:rPr lang="en-US" sz="1200" dirty="0" smtClean="0"/>
              <a:t>Base: Consumers = 774</a:t>
            </a:r>
          </a:p>
          <a:p>
            <a:r>
              <a:rPr lang="en-US" sz="1200" dirty="0" smtClean="0"/>
              <a:t>Q600  Thinking about the next time you go to purchase a new vehicle, please review the list of new car attributes below.  For each one, please indicate how much of an influence that particular attribute will have on your final decision of whether or not to purchase a vehicle.  Please use a 1 to 10 scale where a 1 means that attribute will have no influence at all and a 10 means it will have the utmost influence on your final purchase decision. (MEANS Shown) 	</a:t>
            </a:r>
          </a:p>
        </p:txBody>
      </p:sp>
      <p:graphicFrame>
        <p:nvGraphicFramePr>
          <p:cNvPr id="6" name="Table 5"/>
          <p:cNvGraphicFramePr>
            <a:graphicFrameLocks noGrp="1"/>
          </p:cNvGraphicFramePr>
          <p:nvPr/>
        </p:nvGraphicFramePr>
        <p:xfrm>
          <a:off x="381000" y="3657600"/>
          <a:ext cx="8077200" cy="370840"/>
        </p:xfrm>
        <a:graphic>
          <a:graphicData uri="http://schemas.openxmlformats.org/drawingml/2006/table">
            <a:tbl>
              <a:tblPr firstRow="1" bandRow="1">
                <a:tableStyleId>{5C22544A-7EE6-4342-B048-85BDC9FD1C3A}</a:tableStyleId>
              </a:tblPr>
              <a:tblGrid>
                <a:gridCol w="807720"/>
                <a:gridCol w="807720"/>
                <a:gridCol w="807720"/>
                <a:gridCol w="807720"/>
                <a:gridCol w="807720"/>
                <a:gridCol w="807720"/>
                <a:gridCol w="807720"/>
                <a:gridCol w="807720"/>
                <a:gridCol w="807720"/>
                <a:gridCol w="807720"/>
              </a:tblGrid>
              <a:tr h="370840">
                <a:tc>
                  <a:txBody>
                    <a:bodyPr/>
                    <a:lstStyle/>
                    <a:p>
                      <a:pPr algn="ctr"/>
                      <a:r>
                        <a:rPr lang="en-US" dirty="0" smtClean="0">
                          <a:solidFill>
                            <a:schemeClr val="tx1"/>
                          </a:solidFill>
                        </a:rPr>
                        <a:t>1</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2</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3</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4</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5</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6</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7</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8</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9</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chemeClr val="tx1"/>
                          </a:solidFill>
                        </a:rPr>
                        <a:t>10</a:t>
                      </a:r>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sp>
        <p:nvSpPr>
          <p:cNvPr id="8" name="Rectangle 7"/>
          <p:cNvSpPr/>
          <p:nvPr/>
        </p:nvSpPr>
        <p:spPr>
          <a:xfrm>
            <a:off x="6586858" y="4495800"/>
            <a:ext cx="652142" cy="584776"/>
          </a:xfrm>
          <a:prstGeom prst="rect">
            <a:avLst/>
          </a:prstGeom>
          <a:solidFill>
            <a:schemeClr val="accent2">
              <a:lumMod val="50000"/>
            </a:schemeClr>
          </a:solidFill>
          <a:ln w="38100" cap="flat" cmpd="sng" algn="ctr">
            <a:solidFill>
              <a:schemeClr val="accent1">
                <a:lumMod val="75000"/>
              </a:schemeClr>
            </a:solidFill>
            <a:prstDash val="solid"/>
            <a:round/>
            <a:headEnd type="none" w="med" len="med"/>
            <a:tailEnd type="none" w="med" len="med"/>
          </a:ln>
        </p:spPr>
        <p:txBody>
          <a:bodyPr wrap="none">
            <a:spAutoFit/>
          </a:bodyPr>
          <a:lstStyle/>
          <a:p>
            <a:pPr lvl="0" algn="ctr"/>
            <a:r>
              <a:rPr lang="en-US" sz="1600" dirty="0" smtClean="0">
                <a:solidFill>
                  <a:schemeClr val="bg1"/>
                </a:solidFill>
                <a:latin typeface="Arial"/>
                <a:ea typeface="Times New Roman" pitchFamily="-108" charset="0"/>
                <a:cs typeface="Times New Roman" pitchFamily="-108" charset="0"/>
              </a:rPr>
              <a:t>8.7</a:t>
            </a:r>
          </a:p>
          <a:p>
            <a:pPr algn="ctr"/>
            <a:r>
              <a:rPr lang="en-US" sz="1600" dirty="0" smtClean="0">
                <a:solidFill>
                  <a:schemeClr val="bg1"/>
                </a:solidFill>
                <a:latin typeface="Arial"/>
                <a:ea typeface="Times New Roman" pitchFamily="-108" charset="0"/>
                <a:cs typeface="Times New Roman" pitchFamily="-108" charset="0"/>
              </a:rPr>
              <a:t>Price</a:t>
            </a:r>
          </a:p>
          <a:p>
            <a:pPr algn="ctr"/>
            <a:endParaRPr lang="en-US" dirty="0">
              <a:solidFill>
                <a:schemeClr val="bg1"/>
              </a:solidFill>
            </a:endParaRPr>
          </a:p>
        </p:txBody>
      </p:sp>
      <p:sp>
        <p:nvSpPr>
          <p:cNvPr id="13" name="Rectangle 12"/>
          <p:cNvSpPr/>
          <p:nvPr/>
        </p:nvSpPr>
        <p:spPr>
          <a:xfrm>
            <a:off x="4724400" y="2590800"/>
            <a:ext cx="1031051" cy="523220"/>
          </a:xfrm>
          <a:prstGeom prst="rect">
            <a:avLst/>
          </a:prstGeom>
          <a:solidFill>
            <a:schemeClr val="accent2">
              <a:lumMod val="50000"/>
            </a:schemeClr>
          </a:solidFill>
        </p:spPr>
        <p:txBody>
          <a:bodyPr wrap="none">
            <a:spAutoFit/>
          </a:bodyPr>
          <a:lstStyle/>
          <a:p>
            <a:pPr algn="ctr"/>
            <a:r>
              <a:rPr lang="en-US" sz="1400" dirty="0" smtClean="0">
                <a:solidFill>
                  <a:schemeClr val="bg1"/>
                </a:solidFill>
                <a:latin typeface="Arial"/>
                <a:ea typeface="Times New Roman" pitchFamily="-108" charset="0"/>
                <a:cs typeface="Times New Roman" pitchFamily="-108" charset="0"/>
              </a:rPr>
              <a:t>7.3</a:t>
            </a:r>
          </a:p>
          <a:p>
            <a:pPr lvl="0" algn="ctr"/>
            <a:r>
              <a:rPr lang="en-US" sz="1400" dirty="0" smtClean="0">
                <a:solidFill>
                  <a:schemeClr val="bg1"/>
                </a:solidFill>
                <a:latin typeface="Arial"/>
                <a:ea typeface="Times New Roman" pitchFamily="-108" charset="0"/>
                <a:cs typeface="Times New Roman" pitchFamily="-108" charset="0"/>
              </a:rPr>
              <a:t>Style/color</a:t>
            </a:r>
          </a:p>
        </p:txBody>
      </p:sp>
      <p:sp>
        <p:nvSpPr>
          <p:cNvPr id="14" name="Rectangle 13"/>
          <p:cNvSpPr/>
          <p:nvPr/>
        </p:nvSpPr>
        <p:spPr>
          <a:xfrm>
            <a:off x="4724400" y="1905000"/>
            <a:ext cx="1600200" cy="523220"/>
          </a:xfrm>
          <a:prstGeom prst="rect">
            <a:avLst/>
          </a:prstGeom>
          <a:solidFill>
            <a:schemeClr val="accent2">
              <a:lumMod val="50000"/>
            </a:schemeClr>
          </a:solidFill>
        </p:spPr>
        <p:txBody>
          <a:bodyPr wrap="square">
            <a:spAutoFit/>
          </a:bodyPr>
          <a:lstStyle/>
          <a:p>
            <a:pPr algn="ctr"/>
            <a:r>
              <a:rPr lang="en-US" sz="1400" dirty="0" smtClean="0">
                <a:solidFill>
                  <a:schemeClr val="bg1"/>
                </a:solidFill>
                <a:latin typeface="Arial"/>
                <a:ea typeface="Times New Roman" pitchFamily="-108" charset="0"/>
                <a:cs typeface="Times New Roman" pitchFamily="-108" charset="0"/>
              </a:rPr>
              <a:t>8.0</a:t>
            </a:r>
          </a:p>
          <a:p>
            <a:pPr lvl="0" algn="ctr"/>
            <a:r>
              <a:rPr lang="en-US" sz="1400" dirty="0" smtClean="0">
                <a:solidFill>
                  <a:schemeClr val="bg1"/>
                </a:solidFill>
                <a:latin typeface="Arial"/>
                <a:ea typeface="Times New Roman" pitchFamily="-108" charset="0"/>
                <a:cs typeface="Times New Roman" pitchFamily="-108" charset="0"/>
              </a:rPr>
              <a:t>Fuel efficiency</a:t>
            </a:r>
          </a:p>
        </p:txBody>
      </p:sp>
      <p:sp>
        <p:nvSpPr>
          <p:cNvPr id="15" name="Rectangle 14"/>
          <p:cNvSpPr/>
          <p:nvPr/>
        </p:nvSpPr>
        <p:spPr>
          <a:xfrm>
            <a:off x="6656332" y="1905000"/>
            <a:ext cx="1039868" cy="584776"/>
          </a:xfrm>
          <a:prstGeom prst="rect">
            <a:avLst/>
          </a:prstGeom>
          <a:solidFill>
            <a:schemeClr val="accent2">
              <a:lumMod val="50000"/>
            </a:schemeClr>
          </a:solidFill>
          <a:ln w="38100" cap="flat" cmpd="sng" algn="ctr">
            <a:solidFill>
              <a:schemeClr val="accent1">
                <a:lumMod val="75000"/>
              </a:schemeClr>
            </a:solidFill>
            <a:prstDash val="solid"/>
            <a:round/>
            <a:headEnd type="none" w="med" len="med"/>
            <a:tailEnd type="none" w="med" len="med"/>
          </a:ln>
        </p:spPr>
        <p:txBody>
          <a:bodyPr wrap="none">
            <a:spAutoFit/>
          </a:bodyPr>
          <a:lstStyle/>
          <a:p>
            <a:pPr algn="ctr"/>
            <a:r>
              <a:rPr lang="en-US" sz="1600" dirty="0" smtClean="0">
                <a:solidFill>
                  <a:schemeClr val="bg1"/>
                </a:solidFill>
                <a:latin typeface="Arial"/>
                <a:ea typeface="Times New Roman" pitchFamily="-108" charset="0"/>
                <a:cs typeface="Times New Roman" pitchFamily="-108" charset="0"/>
              </a:rPr>
              <a:t>8.8</a:t>
            </a:r>
          </a:p>
          <a:p>
            <a:pPr lvl="0" algn="ctr"/>
            <a:r>
              <a:rPr lang="en-US" sz="1600" dirty="0" smtClean="0">
                <a:solidFill>
                  <a:schemeClr val="bg1"/>
                </a:solidFill>
                <a:latin typeface="Arial"/>
                <a:ea typeface="Times New Roman" pitchFamily="-108" charset="0"/>
                <a:cs typeface="Times New Roman" pitchFamily="-108" charset="0"/>
              </a:rPr>
              <a:t>Durability</a:t>
            </a:r>
          </a:p>
        </p:txBody>
      </p:sp>
      <p:sp>
        <p:nvSpPr>
          <p:cNvPr id="16" name="Rectangle 15"/>
          <p:cNvSpPr/>
          <p:nvPr/>
        </p:nvSpPr>
        <p:spPr>
          <a:xfrm>
            <a:off x="4114800" y="5029200"/>
            <a:ext cx="1828800" cy="738664"/>
          </a:xfrm>
          <a:prstGeom prst="rect">
            <a:avLst/>
          </a:prstGeom>
          <a:solidFill>
            <a:schemeClr val="accent2">
              <a:lumMod val="50000"/>
            </a:schemeClr>
          </a:solidFill>
        </p:spPr>
        <p:txBody>
          <a:bodyPr wrap="square">
            <a:spAutoFit/>
          </a:bodyPr>
          <a:lstStyle/>
          <a:p>
            <a:pPr algn="ctr"/>
            <a:r>
              <a:rPr lang="en-US" sz="1400" dirty="0" smtClean="0">
                <a:solidFill>
                  <a:schemeClr val="bg1"/>
                </a:solidFill>
                <a:latin typeface="Arial"/>
                <a:ea typeface="Times New Roman" pitchFamily="-108" charset="0"/>
                <a:cs typeface="Times New Roman" pitchFamily="-108" charset="0"/>
              </a:rPr>
              <a:t>7.5</a:t>
            </a:r>
          </a:p>
          <a:p>
            <a:pPr lvl="0" algn="ctr"/>
            <a:r>
              <a:rPr lang="en-US" sz="1400" dirty="0" smtClean="0">
                <a:solidFill>
                  <a:schemeClr val="bg1"/>
                </a:solidFill>
                <a:latin typeface="Arial"/>
                <a:ea typeface="Times New Roman" pitchFamily="-108" charset="0"/>
                <a:cs typeface="Times New Roman" pitchFamily="-108" charset="0"/>
              </a:rPr>
              <a:t>Brand name </a:t>
            </a:r>
          </a:p>
          <a:p>
            <a:pPr lvl="0" algn="ctr"/>
            <a:r>
              <a:rPr lang="en-US" sz="1400" dirty="0" smtClean="0">
                <a:solidFill>
                  <a:schemeClr val="bg1"/>
                </a:solidFill>
                <a:latin typeface="Arial"/>
                <a:ea typeface="Times New Roman" pitchFamily="-108" charset="0"/>
                <a:cs typeface="Times New Roman" pitchFamily="-108" charset="0"/>
              </a:rPr>
              <a:t>(make and model)</a:t>
            </a:r>
          </a:p>
        </p:txBody>
      </p:sp>
      <p:sp>
        <p:nvSpPr>
          <p:cNvPr id="17" name="Rectangle 16"/>
          <p:cNvSpPr/>
          <p:nvPr/>
        </p:nvSpPr>
        <p:spPr>
          <a:xfrm>
            <a:off x="1828800" y="1852136"/>
            <a:ext cx="2743200" cy="738664"/>
          </a:xfrm>
          <a:prstGeom prst="rect">
            <a:avLst/>
          </a:prstGeom>
          <a:solidFill>
            <a:schemeClr val="accent2">
              <a:lumMod val="50000"/>
            </a:schemeClr>
          </a:solidFill>
        </p:spPr>
        <p:txBody>
          <a:bodyPr wrap="square">
            <a:spAutoFit/>
          </a:bodyPr>
          <a:lstStyle/>
          <a:p>
            <a:pPr algn="ctr"/>
            <a:r>
              <a:rPr lang="en-US" sz="1400" dirty="0" smtClean="0">
                <a:solidFill>
                  <a:schemeClr val="bg1"/>
                </a:solidFill>
                <a:latin typeface="Arial"/>
                <a:ea typeface="Times New Roman" pitchFamily="-108" charset="0"/>
                <a:cs typeface="Times New Roman" pitchFamily="-108" charset="0"/>
              </a:rPr>
              <a:t>5.7</a:t>
            </a:r>
          </a:p>
          <a:p>
            <a:pPr lvl="0" algn="ctr"/>
            <a:r>
              <a:rPr lang="en-US" sz="1400" dirty="0" smtClean="0">
                <a:solidFill>
                  <a:schemeClr val="bg1"/>
                </a:solidFill>
                <a:latin typeface="Arial"/>
                <a:ea typeface="Times New Roman" pitchFamily="-108" charset="0"/>
                <a:cs typeface="Times New Roman" pitchFamily="-108" charset="0"/>
              </a:rPr>
              <a:t>Recommendation from friends or family</a:t>
            </a:r>
          </a:p>
        </p:txBody>
      </p:sp>
      <p:sp>
        <p:nvSpPr>
          <p:cNvPr id="19" name="Rectangle 18"/>
          <p:cNvSpPr/>
          <p:nvPr/>
        </p:nvSpPr>
        <p:spPr>
          <a:xfrm>
            <a:off x="685800" y="2690336"/>
            <a:ext cx="2971800" cy="738664"/>
          </a:xfrm>
          <a:prstGeom prst="rect">
            <a:avLst/>
          </a:prstGeom>
          <a:solidFill>
            <a:schemeClr val="accent2">
              <a:lumMod val="50000"/>
            </a:schemeClr>
          </a:solidFill>
        </p:spPr>
        <p:txBody>
          <a:bodyPr wrap="square">
            <a:spAutoFit/>
          </a:bodyPr>
          <a:lstStyle/>
          <a:p>
            <a:pPr algn="ctr"/>
            <a:r>
              <a:rPr lang="en-US" sz="1400" dirty="0" smtClean="0">
                <a:solidFill>
                  <a:schemeClr val="bg1"/>
                </a:solidFill>
                <a:latin typeface="Arial"/>
                <a:ea typeface="Times New Roman" pitchFamily="-108" charset="0"/>
                <a:cs typeface="Times New Roman" pitchFamily="-108" charset="0"/>
              </a:rPr>
              <a:t>4.8</a:t>
            </a:r>
          </a:p>
          <a:p>
            <a:pPr lvl="0" algn="ctr"/>
            <a:r>
              <a:rPr lang="en-US" sz="1400" dirty="0" smtClean="0">
                <a:solidFill>
                  <a:schemeClr val="bg1"/>
                </a:solidFill>
                <a:latin typeface="Arial"/>
                <a:ea typeface="Times New Roman" pitchFamily="-108" charset="0"/>
                <a:cs typeface="Times New Roman" pitchFamily="-108" charset="0"/>
              </a:rPr>
              <a:t>Recommendation from a dealer or other industry expert</a:t>
            </a:r>
          </a:p>
        </p:txBody>
      </p:sp>
      <p:sp>
        <p:nvSpPr>
          <p:cNvPr id="20" name="Rectangle 19"/>
          <p:cNvSpPr/>
          <p:nvPr/>
        </p:nvSpPr>
        <p:spPr>
          <a:xfrm>
            <a:off x="6096000" y="5257800"/>
            <a:ext cx="1439216" cy="584776"/>
          </a:xfrm>
          <a:prstGeom prst="rect">
            <a:avLst/>
          </a:prstGeom>
          <a:solidFill>
            <a:schemeClr val="accent2">
              <a:lumMod val="50000"/>
            </a:schemeClr>
          </a:solidFill>
          <a:ln w="38100" cap="flat" cmpd="sng" algn="ctr">
            <a:solidFill>
              <a:schemeClr val="accent1">
                <a:lumMod val="75000"/>
              </a:schemeClr>
            </a:solidFill>
            <a:prstDash val="solid"/>
            <a:round/>
            <a:headEnd type="none" w="med" len="med"/>
            <a:tailEnd type="none" w="med" len="med"/>
          </a:ln>
        </p:spPr>
        <p:txBody>
          <a:bodyPr wrap="none">
            <a:spAutoFit/>
          </a:bodyPr>
          <a:lstStyle/>
          <a:p>
            <a:pPr algn="ctr"/>
            <a:r>
              <a:rPr lang="en-US" sz="1600" dirty="0" smtClean="0">
                <a:solidFill>
                  <a:schemeClr val="bg1"/>
                </a:solidFill>
                <a:latin typeface="Arial"/>
                <a:ea typeface="Times New Roman" pitchFamily="-108" charset="0"/>
                <a:cs typeface="Times New Roman" pitchFamily="-108" charset="0"/>
              </a:rPr>
              <a:t>8.1</a:t>
            </a:r>
          </a:p>
          <a:p>
            <a:pPr lvl="0" algn="ctr"/>
            <a:r>
              <a:rPr lang="en-US" sz="1600" dirty="0" smtClean="0">
                <a:solidFill>
                  <a:schemeClr val="bg1"/>
                </a:solidFill>
                <a:latin typeface="Arial"/>
                <a:ea typeface="Times New Roman" pitchFamily="-108" charset="0"/>
                <a:cs typeface="Times New Roman" pitchFamily="-108" charset="0"/>
              </a:rPr>
              <a:t>Safety ratings</a:t>
            </a:r>
          </a:p>
        </p:txBody>
      </p:sp>
      <p:sp>
        <p:nvSpPr>
          <p:cNvPr id="21" name="Rectangle 20"/>
          <p:cNvSpPr/>
          <p:nvPr/>
        </p:nvSpPr>
        <p:spPr>
          <a:xfrm>
            <a:off x="3759466" y="4267200"/>
            <a:ext cx="1422134" cy="523220"/>
          </a:xfrm>
          <a:prstGeom prst="rect">
            <a:avLst/>
          </a:prstGeom>
          <a:solidFill>
            <a:schemeClr val="accent2">
              <a:lumMod val="50000"/>
            </a:schemeClr>
          </a:solidFill>
        </p:spPr>
        <p:txBody>
          <a:bodyPr wrap="none">
            <a:spAutoFit/>
          </a:bodyPr>
          <a:lstStyle/>
          <a:p>
            <a:pPr algn="ctr">
              <a:defRPr/>
            </a:pPr>
            <a:r>
              <a:rPr lang="en-US" sz="1400" dirty="0" smtClean="0">
                <a:solidFill>
                  <a:schemeClr val="bg1"/>
                </a:solidFill>
                <a:latin typeface="Arial"/>
                <a:ea typeface="Times New Roman" pitchFamily="-108" charset="0"/>
                <a:cs typeface="Times New Roman" pitchFamily="-108" charset="0"/>
              </a:rPr>
              <a:t>6.7</a:t>
            </a:r>
          </a:p>
          <a:p>
            <a:pPr lvl="0" algn="ctr">
              <a:defRPr/>
            </a:pPr>
            <a:r>
              <a:rPr lang="en-US" sz="1400" dirty="0" smtClean="0">
                <a:solidFill>
                  <a:schemeClr val="bg1"/>
                </a:solidFill>
                <a:latin typeface="Arial"/>
                <a:ea typeface="Times New Roman" pitchFamily="-108" charset="0"/>
                <a:cs typeface="Times New Roman" pitchFamily="-108" charset="0"/>
              </a:rPr>
              <a:t>Insurance rates</a:t>
            </a:r>
          </a:p>
        </p:txBody>
      </p:sp>
      <p:sp>
        <p:nvSpPr>
          <p:cNvPr id="24" name="Down Arrow 23"/>
          <p:cNvSpPr/>
          <p:nvPr/>
        </p:nvSpPr>
        <p:spPr>
          <a:xfrm>
            <a:off x="4114800" y="2286000"/>
            <a:ext cx="152400" cy="1371600"/>
          </a:xfrm>
          <a:prstGeom prst="downArrow">
            <a:avLst/>
          </a:prstGeom>
          <a:solidFill>
            <a:schemeClr val="accent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Down Arrow 24"/>
          <p:cNvSpPr/>
          <p:nvPr/>
        </p:nvSpPr>
        <p:spPr>
          <a:xfrm>
            <a:off x="5943600" y="2438400"/>
            <a:ext cx="152400" cy="1219200"/>
          </a:xfrm>
          <a:prstGeom prst="downArrow">
            <a:avLst/>
          </a:prstGeom>
          <a:solidFill>
            <a:schemeClr val="accent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Down Arrow 25"/>
          <p:cNvSpPr/>
          <p:nvPr/>
        </p:nvSpPr>
        <p:spPr>
          <a:xfrm>
            <a:off x="5334000" y="3124200"/>
            <a:ext cx="152400" cy="533400"/>
          </a:xfrm>
          <a:prstGeom prst="downArrow">
            <a:avLst/>
          </a:prstGeom>
          <a:solidFill>
            <a:schemeClr val="accent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Down Arrow 26"/>
          <p:cNvSpPr/>
          <p:nvPr/>
        </p:nvSpPr>
        <p:spPr>
          <a:xfrm>
            <a:off x="3352800" y="3276600"/>
            <a:ext cx="152400" cy="381000"/>
          </a:xfrm>
          <a:prstGeom prst="downArrow">
            <a:avLst/>
          </a:prstGeom>
          <a:solidFill>
            <a:schemeClr val="accent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Down Arrow 30"/>
          <p:cNvSpPr/>
          <p:nvPr/>
        </p:nvSpPr>
        <p:spPr>
          <a:xfrm flipV="1">
            <a:off x="5486400" y="4038600"/>
            <a:ext cx="152400" cy="990600"/>
          </a:xfrm>
          <a:prstGeom prst="downArrow">
            <a:avLst/>
          </a:prstGeom>
          <a:solidFill>
            <a:schemeClr val="accent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Down Arrow 31"/>
          <p:cNvSpPr/>
          <p:nvPr/>
        </p:nvSpPr>
        <p:spPr>
          <a:xfrm flipH="1" flipV="1">
            <a:off x="4953000" y="4038600"/>
            <a:ext cx="152400" cy="304800"/>
          </a:xfrm>
          <a:prstGeom prst="downArrow">
            <a:avLst/>
          </a:prstGeom>
          <a:solidFill>
            <a:schemeClr val="accent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304800" y="4038600"/>
            <a:ext cx="979755" cy="523220"/>
          </a:xfrm>
          <a:prstGeom prst="rect">
            <a:avLst/>
          </a:prstGeom>
          <a:noFill/>
        </p:spPr>
        <p:txBody>
          <a:bodyPr wrap="none" rtlCol="0">
            <a:spAutoFit/>
          </a:bodyPr>
          <a:lstStyle/>
          <a:p>
            <a:pPr algn="ctr"/>
            <a:r>
              <a:rPr lang="en-US" sz="1400" b="1" dirty="0" smtClean="0"/>
              <a:t>No</a:t>
            </a:r>
            <a:br>
              <a:rPr lang="en-US" sz="1400" b="1" dirty="0" smtClean="0"/>
            </a:br>
            <a:r>
              <a:rPr lang="en-US" sz="1400" b="1" dirty="0" smtClean="0"/>
              <a:t>Influence</a:t>
            </a:r>
            <a:endParaRPr lang="en-US" sz="1400" b="1" dirty="0"/>
          </a:p>
        </p:txBody>
      </p:sp>
      <p:sp>
        <p:nvSpPr>
          <p:cNvPr id="33" name="TextBox 32"/>
          <p:cNvSpPr txBox="1"/>
          <p:nvPr/>
        </p:nvSpPr>
        <p:spPr>
          <a:xfrm>
            <a:off x="7543800" y="4038600"/>
            <a:ext cx="979755" cy="523220"/>
          </a:xfrm>
          <a:prstGeom prst="rect">
            <a:avLst/>
          </a:prstGeom>
          <a:noFill/>
        </p:spPr>
        <p:txBody>
          <a:bodyPr wrap="none" rtlCol="0">
            <a:spAutoFit/>
          </a:bodyPr>
          <a:lstStyle/>
          <a:p>
            <a:pPr algn="ctr"/>
            <a:r>
              <a:rPr lang="en-US" sz="1400" b="1" dirty="0" smtClean="0"/>
              <a:t>Utmost</a:t>
            </a:r>
            <a:br>
              <a:rPr lang="en-US" sz="1400" b="1" dirty="0" smtClean="0"/>
            </a:br>
            <a:r>
              <a:rPr lang="en-US" sz="1400" b="1" dirty="0" smtClean="0"/>
              <a:t>Influence</a:t>
            </a:r>
            <a:endParaRPr lang="en-US" sz="14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01" name="Title 1"/>
          <p:cNvSpPr>
            <a:spLocks noGrp="1"/>
          </p:cNvSpPr>
          <p:nvPr>
            <p:ph type="title"/>
          </p:nvPr>
        </p:nvSpPr>
        <p:spPr>
          <a:xfrm>
            <a:off x="457200" y="274638"/>
            <a:ext cx="6096000" cy="1143000"/>
          </a:xfrm>
        </p:spPr>
        <p:txBody>
          <a:bodyPr/>
          <a:lstStyle/>
          <a:p>
            <a:r>
              <a:rPr lang="en-US" dirty="0" smtClean="0"/>
              <a:t>Dealers are not often asked about safety ratings</a:t>
            </a:r>
            <a:endParaRPr lang="en-US" dirty="0"/>
          </a:p>
        </p:txBody>
      </p:sp>
      <p:sp>
        <p:nvSpPr>
          <p:cNvPr id="13" name="Rectangle 1"/>
          <p:cNvSpPr>
            <a:spLocks noChangeArrowheads="1"/>
          </p:cNvSpPr>
          <p:nvPr/>
        </p:nvSpPr>
        <p:spPr bwMode="auto">
          <a:xfrm>
            <a:off x="228600" y="5994737"/>
            <a:ext cx="8763000" cy="830997"/>
          </a:xfrm>
          <a:prstGeom prst="rect">
            <a:avLst/>
          </a:prstGeom>
          <a:noFill/>
          <a:ln w="9525">
            <a:noFill/>
            <a:miter lim="800000"/>
            <a:headEnd/>
            <a:tailEnd/>
          </a:ln>
        </p:spPr>
        <p:txBody>
          <a:bodyPr wrap="square" anchor="ctr">
            <a:prstTxWarp prst="textNoShape">
              <a:avLst/>
            </a:prstTxWarp>
            <a:spAutoFit/>
          </a:bodyPr>
          <a:lstStyle/>
          <a:p>
            <a:r>
              <a:rPr lang="en-US" sz="1200" dirty="0" smtClean="0"/>
              <a:t>Base: Dealers = 206</a:t>
            </a:r>
          </a:p>
          <a:p>
            <a:r>
              <a:rPr lang="en-US" sz="1200" dirty="0" smtClean="0"/>
              <a:t>Q602  Thinking about your daily interactions with clients, please review the list of new car attributes below.  For each one, please indicate how often customers ask you about that particular attribute.  Please use a 1 to 10 scale where a 1 means that you are never asked about that attribute and a 10 means you are always asked about that attribute.   (TOP 2 BOX Shown)</a:t>
            </a:r>
          </a:p>
        </p:txBody>
      </p:sp>
      <p:graphicFrame>
        <p:nvGraphicFramePr>
          <p:cNvPr id="14" name="Chart 13"/>
          <p:cNvGraphicFramePr>
            <a:graphicFrameLocks/>
          </p:cNvGraphicFramePr>
          <p:nvPr/>
        </p:nvGraphicFramePr>
        <p:xfrm>
          <a:off x="0" y="1524000"/>
          <a:ext cx="90678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5029200" y="1524000"/>
            <a:ext cx="2822219" cy="369332"/>
          </a:xfrm>
          <a:prstGeom prst="rect">
            <a:avLst/>
          </a:prstGeom>
        </p:spPr>
        <p:txBody>
          <a:bodyPr wrap="none">
            <a:spAutoFit/>
          </a:bodyPr>
          <a:lstStyle/>
          <a:p>
            <a:r>
              <a:rPr lang="en-US" sz="1800" b="1" dirty="0" smtClean="0"/>
              <a:t>(1-10 Rating; Top 2 Box)</a:t>
            </a:r>
            <a:endParaRPr lang="en-US" sz="1800" b="1" dirty="0"/>
          </a:p>
        </p:txBody>
      </p:sp>
    </p:spTree>
  </p:cSld>
  <p:clrMapOvr>
    <a:masterClrMapping/>
  </p:clrMapOvr>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99CA3D"/>
      </a:accent1>
      <a:accent2>
        <a:srgbClr val="3CAAE1"/>
      </a:accent2>
      <a:accent3>
        <a:srgbClr val="17729D"/>
      </a:accent3>
      <a:accent4>
        <a:srgbClr val="66662B"/>
      </a:accent4>
      <a:accent5>
        <a:srgbClr val="F16723"/>
      </a:accent5>
      <a:accent6>
        <a:srgbClr val="73341B"/>
      </a:accent6>
      <a:hlink>
        <a:srgbClr val="A11E22"/>
      </a:hlink>
      <a:folHlink>
        <a:srgbClr val="66662B"/>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20730</TotalTime>
  <Words>2373</Words>
  <Application>Microsoft Office PowerPoint</Application>
  <PresentationFormat>On-screen Show (4:3)</PresentationFormat>
  <Paragraphs>465</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Default Design</vt:lpstr>
      <vt:lpstr>Slide 1</vt:lpstr>
      <vt:lpstr>Methodology</vt:lpstr>
      <vt:lpstr>Summary of Key Findings</vt:lpstr>
      <vt:lpstr>Summary of Key Findings</vt:lpstr>
      <vt:lpstr>Summary of Key Findings</vt:lpstr>
      <vt:lpstr>DETAILED FINDINGS</vt:lpstr>
      <vt:lpstr>More than half of consumers view safety ratings as significantly influential on their final purchase decision</vt:lpstr>
      <vt:lpstr>Safety ratings rank in consumers’ top three most influential attributes</vt:lpstr>
      <vt:lpstr>Dealers are not often asked about safety ratings</vt:lpstr>
      <vt:lpstr>Price, brand, and fuel efficiency are the most asked about car attributes</vt:lpstr>
      <vt:lpstr>Safety ratings important, but not among top questions to dealers</vt:lpstr>
      <vt:lpstr>Dealers are much more familiar with the Government 5-Star Safety Ratings</vt:lpstr>
      <vt:lpstr>The Government 5-Star Safety Ratings are moderately influential and usually promoted</vt:lpstr>
      <vt:lpstr>Government 5-Star Safety Ratings impact vehicle preference, but not dealership sale</vt:lpstr>
      <vt:lpstr>Most consumers and dealers think the changes are a good idea</vt:lpstr>
      <vt:lpstr>The majority of dealerships have yet to talk about the Government 5-Star Safety Ratings changes</vt:lpstr>
      <vt:lpstr>Both audiences most prefer learning about the changes online</vt:lpstr>
      <vt:lpstr>Consumers and dealers indicate a mixed channel approach is optimal</vt:lpstr>
      <vt:lpstr>General news programs (local and national) are expected to provide the most information</vt:lpstr>
      <vt:lpstr>Local newspapers are expected to provide the most information</vt:lpstr>
      <vt:lpstr>Consumers expect to learn most from Time magazine, while dealers expect to learn more from trade media</vt:lpstr>
      <vt:lpstr>Consumers rely heavily on Consumer Reports, while dealers tend to turn to trade media</vt:lpstr>
      <vt:lpstr>Kelley Blue Book is the most popular online resource for consumers, many dealers rely on NHTSA</vt:lpstr>
      <vt:lpstr>NPR or local radio shows appeal to both consumers and dealers</vt:lpstr>
      <vt:lpstr>Understanding the difference between the different star levels is most important to consumers and dealers </vt:lpstr>
      <vt:lpstr>Dealers view understanding how new ratings compare to the old as more important than consumers do</vt:lpstr>
    </vt:vector>
  </TitlesOfParts>
  <Company>Stratacomm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Travis Austin</dc:creator>
  <cp:lastModifiedBy>Ellen Rienzi</cp:lastModifiedBy>
  <cp:revision>748</cp:revision>
  <cp:lastPrinted>2009-10-29T18:20:23Z</cp:lastPrinted>
  <dcterms:created xsi:type="dcterms:W3CDTF">2009-10-29T18:09:35Z</dcterms:created>
  <dcterms:modified xsi:type="dcterms:W3CDTF">2011-08-24T16:18:30Z</dcterms:modified>
</cp:coreProperties>
</file>