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260" r:id="rId4"/>
    <p:sldId id="261" r:id="rId5"/>
    <p:sldId id="262" r:id="rId6"/>
  </p:sldIdLst>
  <p:sldSz cx="9144000" cy="6858000" type="screen4x3"/>
  <p:notesSz cx="69469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horised User" initials="AU" lastIdx="8" clrIdx="0"/>
  <p:cmAuthor id="1" name="Beth Grebeldinger" initials="BLG" lastIdx="14" clrIdx="1"/>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7" autoAdjust="0"/>
    <p:restoredTop sz="94737" autoAdjust="0"/>
  </p:normalViewPr>
  <p:slideViewPr>
    <p:cSldViewPr>
      <p:cViewPr>
        <p:scale>
          <a:sx n="100" d="100"/>
          <a:sy n="100" d="100"/>
        </p:scale>
        <p:origin x="102" y="22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DCC107-F655-4B67-AE82-B73D84F03242}" type="datetimeFigureOut">
              <a:rPr lang="en-US" smtClean="0"/>
              <a:pPr/>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F4451-802C-4191-A01D-6AF9042D8F9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DCC107-F655-4B67-AE82-B73D84F03242}" type="datetimeFigureOut">
              <a:rPr lang="en-US" smtClean="0"/>
              <a:pPr/>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F4451-802C-4191-A01D-6AF9042D8F9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DCC107-F655-4B67-AE82-B73D84F03242}" type="datetimeFigureOut">
              <a:rPr lang="en-US" smtClean="0"/>
              <a:pPr/>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F4451-802C-4191-A01D-6AF9042D8F9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DCC107-F655-4B67-AE82-B73D84F03242}" type="datetimeFigureOut">
              <a:rPr lang="en-US" smtClean="0"/>
              <a:pPr/>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F4451-802C-4191-A01D-6AF9042D8F9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DCC107-F655-4B67-AE82-B73D84F03242}" type="datetimeFigureOut">
              <a:rPr lang="en-US" smtClean="0"/>
              <a:pPr/>
              <a:t>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F4451-802C-4191-A01D-6AF9042D8F9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DCC107-F655-4B67-AE82-B73D84F03242}" type="datetimeFigureOut">
              <a:rPr lang="en-US" smtClean="0"/>
              <a:pPr/>
              <a:t>1/12/2012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F4451-802C-4191-A01D-6AF9042D8F9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DCC107-F655-4B67-AE82-B73D84F03242}" type="datetimeFigureOut">
              <a:rPr lang="en-US" smtClean="0"/>
              <a:pPr/>
              <a:t>1/12/2012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2F4451-802C-4191-A01D-6AF9042D8F9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DCC107-F655-4B67-AE82-B73D84F03242}" type="datetimeFigureOut">
              <a:rPr lang="en-US" smtClean="0"/>
              <a:pPr/>
              <a:t>1/12/2012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F4451-802C-4191-A01D-6AF9042D8F9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DCC107-F655-4B67-AE82-B73D84F03242}" type="datetimeFigureOut">
              <a:rPr lang="en-US" smtClean="0"/>
              <a:pPr/>
              <a:t>1/12/2012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2F4451-802C-4191-A01D-6AF9042D8F9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DCC107-F655-4B67-AE82-B73D84F03242}" type="datetimeFigureOut">
              <a:rPr lang="en-US" smtClean="0"/>
              <a:pPr/>
              <a:t>1/12/2012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F4451-802C-4191-A01D-6AF9042D8F9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DCC107-F655-4B67-AE82-B73D84F03242}" type="datetimeFigureOut">
              <a:rPr lang="en-US" smtClean="0"/>
              <a:pPr/>
              <a:t>1/12/2012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F4451-802C-4191-A01D-6AF9042D8F9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DCC107-F655-4B67-AE82-B73D84F03242}" type="datetimeFigureOut">
              <a:rPr lang="en-US" smtClean="0"/>
              <a:pPr/>
              <a:t>1/12/2012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F4451-802C-4191-A01D-6AF9042D8F9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Gainful Employment Disclosure </a:t>
            </a:r>
            <a:r>
              <a:rPr lang="en-US" sz="2800" smtClean="0"/>
              <a:t>Output </a:t>
            </a:r>
            <a:r>
              <a:rPr lang="en-US" sz="2800" smtClean="0"/>
              <a:t>Documents 1845-0107 v3</a:t>
            </a:r>
            <a:endParaRPr lang="en-US" sz="2800" dirty="0"/>
          </a:p>
        </p:txBody>
      </p:sp>
      <p:sp>
        <p:nvSpPr>
          <p:cNvPr id="3" name="Content Placeholder 2"/>
          <p:cNvSpPr>
            <a:spLocks noGrp="1"/>
          </p:cNvSpPr>
          <p:nvPr>
            <p:ph idx="1"/>
          </p:nvPr>
        </p:nvSpPr>
        <p:spPr/>
        <p:txBody>
          <a:bodyPr>
            <a:normAutofit lnSpcReduction="10000"/>
          </a:bodyPr>
          <a:lstStyle/>
          <a:p>
            <a:r>
              <a:rPr lang="en-US" sz="2000" dirty="0" smtClean="0"/>
              <a:t>Attached are two versions of the output document that institutions will be required to disclose on the appropriate Gainful Employment program home page.  </a:t>
            </a:r>
          </a:p>
          <a:p>
            <a:r>
              <a:rPr lang="en-US" sz="2000" dirty="0" smtClean="0"/>
              <a:t>This information is also required to be on promotional materials made available to prospective students.</a:t>
            </a:r>
          </a:p>
          <a:p>
            <a:r>
              <a:rPr lang="en-US" sz="2000" dirty="0" smtClean="0"/>
              <a:t>There are two versions presented.  </a:t>
            </a:r>
          </a:p>
          <a:p>
            <a:pPr lvl="1"/>
            <a:r>
              <a:rPr lang="en-US" sz="1600" dirty="0" smtClean="0"/>
              <a:t>The first version shows the calculated median cumulative debt for federal loans, private loans, and institutional financing plans.</a:t>
            </a:r>
          </a:p>
          <a:p>
            <a:pPr lvl="1"/>
            <a:r>
              <a:rPr lang="en-US" sz="1600" dirty="0" smtClean="0"/>
              <a:t>The second version is used when the program’s graduating population is too small to have a median amount calculated without risk of loss of confidentiality of the loan recipients.</a:t>
            </a:r>
          </a:p>
          <a:p>
            <a:r>
              <a:rPr lang="en-US" sz="2000" dirty="0" smtClean="0"/>
              <a:t>The last two pages indicate the information that will be displayed when a user clicks on the links at the red question marks.  This information is input on the template by the institution with the exception of the link titled “What does this mean?” in the Success box.  That is standard language for all institutions.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p:cNvSpPr>
            <a:spLocks noChangeArrowheads="1"/>
          </p:cNvSpPr>
          <p:nvPr/>
        </p:nvSpPr>
        <p:spPr bwMode="auto">
          <a:xfrm>
            <a:off x="304800" y="117902"/>
            <a:ext cx="85344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C00000"/>
                </a:solidFill>
                <a:effectLst/>
                <a:latin typeface="Calibri" pitchFamily="34" charset="0"/>
                <a:ea typeface="Calibri" pitchFamily="34" charset="0"/>
                <a:cs typeface="Times New Roman" pitchFamily="18" charset="0"/>
              </a:rPr>
              <a:t>Baking and Pastry Arts Certificate Program		</a:t>
            </a:r>
          </a:p>
          <a:p>
            <a:pPr lvl="0" fontAlgn="base">
              <a:spcBef>
                <a:spcPct val="0"/>
              </a:spcBef>
              <a:spcAft>
                <a:spcPct val="0"/>
              </a:spcAft>
            </a:pPr>
            <a:r>
              <a:rPr lang="en-US" sz="1200" dirty="0" smtClean="0">
                <a:latin typeface="Calibri" pitchFamily="34" charset="0"/>
                <a:cs typeface="Times New Roman" pitchFamily="18" charset="0"/>
              </a:rPr>
              <a:t>Click on the links for more information on jobs related to this program: </a:t>
            </a:r>
            <a:r>
              <a:rPr lang="en-US" sz="1100" b="1" u="sng" dirty="0" smtClean="0">
                <a:latin typeface="Calibri" pitchFamily="34" charset="0"/>
              </a:rPr>
              <a:t>Chefs and Head Cooks</a:t>
            </a:r>
            <a:r>
              <a:rPr lang="en-US" sz="1100" b="1" dirty="0" smtClean="0">
                <a:latin typeface="Times New Roman" pitchFamily="18" charset="0"/>
              </a:rPr>
              <a:t>,</a:t>
            </a:r>
            <a:r>
              <a:rPr lang="en-US" sz="1100" b="1" dirty="0" smtClean="0">
                <a:latin typeface="Calibri" pitchFamily="34" charset="0"/>
              </a:rPr>
              <a:t> </a:t>
            </a:r>
            <a:r>
              <a:rPr lang="en-US" sz="1100" b="1" u="sng" dirty="0" smtClean="0">
                <a:latin typeface="Calibri" pitchFamily="34" charset="0"/>
              </a:rPr>
              <a:t>Bakers</a:t>
            </a:r>
            <a:endParaRPr kumimoji="0" lang="en-US" sz="1100"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7418" name="Rectangle 10"/>
          <p:cNvSpPr>
            <a:spLocks noChangeArrowheads="1"/>
          </p:cNvSpPr>
          <p:nvPr/>
        </p:nvSpPr>
        <p:spPr bwMode="auto">
          <a:xfrm>
            <a:off x="0" y="457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7419" name="Text Box 11"/>
          <p:cNvSpPr txBox="1">
            <a:spLocks noChangeArrowheads="1"/>
          </p:cNvSpPr>
          <p:nvPr/>
        </p:nvSpPr>
        <p:spPr bwMode="auto">
          <a:xfrm>
            <a:off x="685800" y="762000"/>
            <a:ext cx="4038600" cy="25146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0"/>
              </a:spcBef>
              <a:spcAft>
                <a:spcPts val="1000"/>
              </a:spcAft>
              <a:buClrTx/>
              <a:buSzTx/>
              <a:tabLst/>
            </a:pPr>
            <a:r>
              <a:rPr kumimoji="0" lang="en-US" sz="1400" b="1" i="0" u="none" strike="noStrike" cap="none" normalizeH="0" baseline="0" dirty="0" smtClean="0">
                <a:ln>
                  <a:noFill/>
                </a:ln>
                <a:solidFill>
                  <a:srgbClr val="C00000"/>
                </a:solidFill>
                <a:effectLst/>
                <a:latin typeface="Calibri" pitchFamily="34" charset="0"/>
              </a:rPr>
              <a:t>Q:</a:t>
            </a:r>
            <a:r>
              <a:rPr kumimoji="0" lang="en-US" sz="1400" b="1" i="0" u="none" strike="noStrike" cap="none" normalizeH="0" baseline="0" dirty="0" smtClean="0">
                <a:ln>
                  <a:noFill/>
                </a:ln>
                <a:solidFill>
                  <a:schemeClr val="tx1"/>
                </a:solidFill>
                <a:effectLst/>
                <a:latin typeface="Calibri" pitchFamily="34" charset="0"/>
              </a:rPr>
              <a:t>	How much will this program cost me?*</a:t>
            </a:r>
          </a:p>
          <a:p>
            <a:pPr marL="342900" marR="0" lvl="0" indent="-342900" algn="l" defTabSz="914400" rtl="0" eaLnBrk="1" fontAlgn="base" latinLnBrk="0" hangingPunct="1">
              <a:lnSpc>
                <a:spcPct val="100000"/>
              </a:lnSpc>
              <a:spcBef>
                <a:spcPct val="0"/>
              </a:spcBef>
              <a:buClrTx/>
              <a:buSzTx/>
              <a:tabLst/>
            </a:pPr>
            <a:r>
              <a:rPr kumimoji="0" lang="en-US" sz="1400" b="1" i="0" u="none" strike="noStrike" cap="none" normalizeH="0" baseline="0" dirty="0" smtClean="0">
                <a:ln>
                  <a:noFill/>
                </a:ln>
                <a:solidFill>
                  <a:srgbClr val="C00000"/>
                </a:solidFill>
                <a:effectLst/>
                <a:latin typeface="Calibri" pitchFamily="34" charset="0"/>
              </a:rPr>
              <a:t>A: </a:t>
            </a:r>
            <a:r>
              <a:rPr kumimoji="0" lang="en-US" sz="1400" b="1" i="0" u="none" strike="noStrike" cap="none" normalizeH="0" baseline="0" dirty="0" smtClean="0">
                <a:ln>
                  <a:noFill/>
                </a:ln>
                <a:solidFill>
                  <a:schemeClr val="tx1"/>
                </a:solidFill>
                <a:effectLst/>
                <a:latin typeface="Calibri" pitchFamily="34" charset="0"/>
              </a:rPr>
              <a:t>	</a:t>
            </a:r>
            <a:r>
              <a:rPr kumimoji="0" lang="en-US" sz="1200" b="1" i="0" u="none" strike="noStrike" cap="none" normalizeH="0" baseline="0" dirty="0" smtClean="0">
                <a:ln>
                  <a:noFill/>
                </a:ln>
                <a:solidFill>
                  <a:schemeClr val="tx1"/>
                </a:solidFill>
                <a:effectLst/>
                <a:latin typeface="Calibri" pitchFamily="34" charset="0"/>
              </a:rPr>
              <a:t>Tuition and fees: 		$XX,XXX</a:t>
            </a:r>
            <a:br>
              <a:rPr kumimoji="0" lang="en-US" sz="1200" b="1" i="0" u="none" strike="noStrike" cap="none" normalizeH="0" baseline="0" dirty="0" smtClean="0">
                <a:ln>
                  <a:noFill/>
                </a:ln>
                <a:solidFill>
                  <a:schemeClr val="tx1"/>
                </a:solidFill>
                <a:effectLst/>
                <a:latin typeface="Calibri" pitchFamily="34" charset="0"/>
              </a:rPr>
            </a:br>
            <a:r>
              <a:rPr kumimoji="0" lang="en-US" sz="1200" b="1" i="0" u="none" strike="noStrike" cap="none" normalizeH="0" baseline="0" dirty="0" smtClean="0">
                <a:ln>
                  <a:noFill/>
                </a:ln>
                <a:solidFill>
                  <a:schemeClr val="tx1"/>
                </a:solidFill>
                <a:effectLst/>
                <a:latin typeface="Calibri" pitchFamily="34" charset="0"/>
              </a:rPr>
              <a:t> Books and supplies:		$XXX</a:t>
            </a:r>
          </a:p>
          <a:p>
            <a:pPr marL="342900" marR="0" lvl="0" indent="-342900" algn="l" defTabSz="914400" rtl="0" eaLnBrk="1" fontAlgn="base" latinLnBrk="0" hangingPunct="1">
              <a:lnSpc>
                <a:spcPct val="100000"/>
              </a:lnSpc>
              <a:spcBef>
                <a:spcPct val="0"/>
              </a:spcBef>
              <a:buClrTx/>
              <a:buSzTx/>
              <a:tabLst/>
            </a:pPr>
            <a:r>
              <a:rPr lang="en-US" sz="1200" b="1" dirty="0" smtClean="0">
                <a:latin typeface="Calibri" pitchFamily="34" charset="0"/>
              </a:rPr>
              <a:t>	On-campus room &amp; board:	Not offered</a:t>
            </a:r>
          </a:p>
          <a:p>
            <a:pPr marL="342900" marR="0" lvl="0" indent="-342900" algn="l" defTabSz="914400" rtl="0" eaLnBrk="1" fontAlgn="base" latinLnBrk="0" hangingPunct="1">
              <a:lnSpc>
                <a:spcPct val="100000"/>
              </a:lnSpc>
              <a:spcBef>
                <a:spcPct val="0"/>
              </a:spcBef>
              <a:buClrTx/>
              <a:buSzTx/>
              <a:tabLst/>
            </a:pPr>
            <a:endParaRPr kumimoji="0" lang="en-US" sz="1200" b="1" u="sng" strike="noStrike" cap="none" normalizeH="0" dirty="0" smtClean="0">
              <a:ln>
                <a:noFill/>
              </a:ln>
              <a:solidFill>
                <a:schemeClr val="tx1"/>
              </a:solidFill>
              <a:effectLst/>
              <a:latin typeface="Calibri" pitchFamily="34" charset="0"/>
            </a:endParaRPr>
          </a:p>
          <a:p>
            <a:pPr marL="342900" marR="0" lvl="0" indent="-342900" algn="l" defTabSz="914400" rtl="0" eaLnBrk="1" fontAlgn="base" latinLnBrk="0" hangingPunct="1">
              <a:lnSpc>
                <a:spcPct val="100000"/>
              </a:lnSpc>
              <a:spcBef>
                <a:spcPct val="0"/>
              </a:spcBef>
              <a:buClrTx/>
              <a:buSzTx/>
              <a:tabLst/>
            </a:pPr>
            <a:r>
              <a:rPr lang="en-US" sz="1200" b="1" dirty="0" smtClean="0">
                <a:latin typeface="Calibri" pitchFamily="34" charset="0"/>
              </a:rPr>
              <a:t>	       </a:t>
            </a:r>
            <a:r>
              <a:rPr kumimoji="0" lang="en-US" sz="1200" u="sng" strike="noStrike" cap="none" normalizeH="0" dirty="0" smtClean="0">
                <a:ln>
                  <a:noFill/>
                </a:ln>
                <a:solidFill>
                  <a:schemeClr val="tx1"/>
                </a:solidFill>
                <a:effectLst/>
                <a:latin typeface="Calibri" pitchFamily="34" charset="0"/>
              </a:rPr>
              <a:t>What other costs are there for this program?</a:t>
            </a:r>
            <a:endParaRPr kumimoji="0" lang="en-US" sz="1400" u="sng" strike="noStrike" cap="none" normalizeH="0" baseline="0" dirty="0" smtClean="0">
              <a:ln>
                <a:noFill/>
              </a:ln>
              <a:solidFill>
                <a:schemeClr val="tx1"/>
              </a:solidFill>
              <a:effectLst/>
              <a:latin typeface="Calibri" pitchFamily="34" charset="0"/>
            </a:endParaRPr>
          </a:p>
          <a:p>
            <a:pPr marL="0" marR="0" lvl="0" indent="0" algn="l" defTabSz="971550" rtl="0" eaLnBrk="1" fontAlgn="base" latinLnBrk="0" hangingPunct="1">
              <a:lnSpc>
                <a:spcPct val="100000"/>
              </a:lnSpc>
              <a:spcBef>
                <a:spcPct val="0"/>
              </a:spcBef>
              <a:spcAft>
                <a:spcPts val="1000"/>
              </a:spcAft>
              <a:buClrTx/>
              <a:buSzTx/>
              <a:buFontTx/>
              <a:buNone/>
              <a:tabLst>
                <a:tab pos="457200" algn="l"/>
                <a:tab pos="685800" algn="l"/>
                <a:tab pos="2286000" algn="l"/>
              </a:tabLst>
            </a:pPr>
            <a:r>
              <a:rPr lang="en-US" sz="1000" dirty="0" smtClean="0">
                <a:latin typeface="Calibri" pitchFamily="34" charset="0"/>
              </a:rPr>
              <a:t>             </a:t>
            </a:r>
            <a:r>
              <a:rPr kumimoji="0" lang="en-US" sz="1400" b="1" i="0" u="none" strike="noStrike" cap="none" normalizeH="0" baseline="0" dirty="0" smtClean="0">
                <a:ln>
                  <a:noFill/>
                </a:ln>
                <a:solidFill>
                  <a:schemeClr val="tx1"/>
                </a:solidFill>
                <a:effectLst/>
                <a:latin typeface="Calibri" pitchFamily="34" charset="0"/>
              </a:rPr>
              <a:t>	                 </a:t>
            </a:r>
          </a:p>
          <a:p>
            <a:pPr marL="0" marR="0" lvl="0" indent="0" algn="l"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endParaRPr>
          </a:p>
        </p:txBody>
      </p:sp>
      <p:sp>
        <p:nvSpPr>
          <p:cNvPr id="17420" name="Text Box 12"/>
          <p:cNvSpPr txBox="1">
            <a:spLocks noChangeArrowheads="1"/>
          </p:cNvSpPr>
          <p:nvPr/>
        </p:nvSpPr>
        <p:spPr bwMode="auto">
          <a:xfrm>
            <a:off x="381000" y="762000"/>
            <a:ext cx="304800" cy="2514600"/>
          </a:xfrm>
          <a:prstGeom prst="rect">
            <a:avLst/>
          </a:prstGeom>
          <a:solidFill>
            <a:srgbClr val="000000"/>
          </a:solidFill>
          <a:ln w="38100">
            <a:solidFill>
              <a:srgbClr val="F2F2F2"/>
            </a:solidFill>
            <a:miter lim="800000"/>
            <a:headEnd/>
            <a:tailEnd/>
          </a:ln>
          <a:effectLst>
            <a:outerShdw dist="28398" dir="3806097" algn="ctr" rotWithShape="0">
              <a:srgbClr val="7F7F7F">
                <a:alpha val="50000"/>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en-US" sz="1400" b="0" i="0" u="none" strike="noStrike" cap="none" normalizeH="0" baseline="0" dirty="0" smtClean="0">
                <a:ln>
                  <a:noFill/>
                </a:ln>
                <a:solidFill>
                  <a:schemeClr val="bg1"/>
                </a:solidFill>
                <a:effectLst/>
                <a:latin typeface="Calibri" pitchFamily="34" charset="0"/>
              </a:rPr>
              <a:t>COS</a:t>
            </a:r>
          </a:p>
          <a:p>
            <a:pPr marL="0" marR="0" lvl="0" indent="0" algn="ctr" defTabSz="914400" rtl="0" eaLnBrk="1" fontAlgn="base" latinLnBrk="0" hangingPunct="1">
              <a:lnSpc>
                <a:spcPct val="100000"/>
              </a:lnSpc>
              <a:spcBef>
                <a:spcPct val="0"/>
              </a:spcBef>
              <a:buClrTx/>
              <a:buSzTx/>
              <a:buFontTx/>
              <a:buNone/>
              <a:tabLst/>
            </a:pPr>
            <a:r>
              <a:rPr kumimoji="0" lang="en-US" sz="1400" b="0" i="0" u="none" strike="noStrike" cap="none" normalizeH="0" baseline="0" dirty="0" smtClean="0">
                <a:ln>
                  <a:noFill/>
                </a:ln>
                <a:solidFill>
                  <a:schemeClr val="bg1"/>
                </a:solidFill>
                <a:effectLst/>
                <a:latin typeface="Calibri" pitchFamily="34" charset="0"/>
              </a:rPr>
              <a:t>T</a:t>
            </a:r>
            <a:endParaRPr kumimoji="0" lang="en-US" sz="1800" b="0" i="0" u="none" strike="noStrike" cap="none" normalizeH="0" baseline="0" dirty="0" smtClean="0">
              <a:ln>
                <a:noFill/>
              </a:ln>
              <a:solidFill>
                <a:schemeClr val="bg1"/>
              </a:solidFill>
              <a:effectLst/>
              <a:latin typeface="Arial" pitchFamily="34" charset="0"/>
            </a:endParaRPr>
          </a:p>
        </p:txBody>
      </p:sp>
      <p:sp>
        <p:nvSpPr>
          <p:cNvPr id="17422" name="Text Box 14"/>
          <p:cNvSpPr txBox="1">
            <a:spLocks noChangeArrowheads="1"/>
          </p:cNvSpPr>
          <p:nvPr/>
        </p:nvSpPr>
        <p:spPr bwMode="auto">
          <a:xfrm>
            <a:off x="4800600" y="762000"/>
            <a:ext cx="304800" cy="5486400"/>
          </a:xfrm>
          <a:prstGeom prst="rect">
            <a:avLst/>
          </a:prstGeom>
          <a:solidFill>
            <a:srgbClr val="000000"/>
          </a:solidFill>
          <a:ln w="38100">
            <a:solidFill>
              <a:srgbClr val="F2F2F2"/>
            </a:solidFill>
            <a:miter lim="800000"/>
            <a:headEnd/>
            <a:tailEnd/>
          </a:ln>
          <a:effectLst>
            <a:outerShdw dist="28398" dir="3806097" algn="ctr" rotWithShape="0">
              <a:srgbClr val="7F7F7F">
                <a:alpha val="50000"/>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0" i="0" u="none" strike="noStrike" cap="none" normalizeH="0" baseline="0" dirty="0" smtClean="0">
                <a:ln>
                  <a:noFill/>
                </a:ln>
                <a:solidFill>
                  <a:schemeClr val="bg1"/>
                </a:solidFill>
                <a:effectLst/>
                <a:latin typeface="Arial" pitchFamily="34" charset="0"/>
              </a:rPr>
              <a:t>SUCCESS</a:t>
            </a:r>
          </a:p>
        </p:txBody>
      </p:sp>
      <p:sp>
        <p:nvSpPr>
          <p:cNvPr id="17423" name="Text Box 15"/>
          <p:cNvSpPr txBox="1">
            <a:spLocks noChangeArrowheads="1"/>
          </p:cNvSpPr>
          <p:nvPr/>
        </p:nvSpPr>
        <p:spPr bwMode="auto">
          <a:xfrm>
            <a:off x="685800" y="3352800"/>
            <a:ext cx="4038600" cy="28956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228600" marR="0" lvl="0" indent="-228600" algn="l"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rgbClr val="C00000"/>
                </a:solidFill>
                <a:effectLst/>
                <a:latin typeface="Calibri" pitchFamily="34" charset="0"/>
              </a:rPr>
              <a:t>Q:  </a:t>
            </a:r>
            <a:r>
              <a:rPr kumimoji="0" lang="en-US" sz="1400" b="1" i="0" u="none" strike="noStrike" cap="none" normalizeH="0" baseline="0" dirty="0" smtClean="0">
                <a:ln>
                  <a:noFill/>
                </a:ln>
                <a:solidFill>
                  <a:schemeClr val="tx1"/>
                </a:solidFill>
                <a:effectLst/>
                <a:latin typeface="Calibri" pitchFamily="34" charset="0"/>
              </a:rPr>
              <a:t>What are my</a:t>
            </a:r>
            <a:r>
              <a:rPr kumimoji="0" lang="en-US" sz="1400" b="1" i="0" u="none" strike="noStrike" cap="none" normalizeH="0" dirty="0" smtClean="0">
                <a:ln>
                  <a:noFill/>
                </a:ln>
                <a:solidFill>
                  <a:schemeClr val="tx1"/>
                </a:solidFill>
                <a:effectLst/>
                <a:latin typeface="Calibri" pitchFamily="34" charset="0"/>
              </a:rPr>
              <a:t> financing options to pay for the program?</a:t>
            </a:r>
          </a:p>
          <a:p>
            <a:pPr marL="228600" marR="0" lvl="0" indent="-228600" algn="l"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rgbClr val="C00000"/>
                </a:solidFill>
                <a:effectLst/>
                <a:latin typeface="Calibri" pitchFamily="34" charset="0"/>
              </a:rPr>
              <a:t>A:  </a:t>
            </a:r>
            <a:r>
              <a:rPr kumimoji="0" lang="en-US" sz="1200" b="1" i="0" u="none" strike="noStrike" cap="none" normalizeH="0" baseline="0" dirty="0" smtClean="0">
                <a:ln>
                  <a:noFill/>
                </a:ln>
                <a:effectLst/>
                <a:latin typeface="Calibri" pitchFamily="34" charset="0"/>
              </a:rPr>
              <a:t>Financing for this program may be available through</a:t>
            </a:r>
            <a:r>
              <a:rPr kumimoji="0" lang="en-US" sz="1200" b="1" i="0" u="none" strike="noStrike" cap="none" normalizeH="0" dirty="0" smtClean="0">
                <a:ln>
                  <a:noFill/>
                </a:ln>
                <a:effectLst/>
                <a:latin typeface="Calibri" pitchFamily="34" charset="0"/>
              </a:rPr>
              <a:t> grants, scholarships, loans (federal and private) and institutional financing plans.   The median debt for program graduates is shown below:</a:t>
            </a:r>
          </a:p>
          <a:p>
            <a:pPr marL="342900" lvl="0" indent="-342900" fontAlgn="base">
              <a:spcBef>
                <a:spcPct val="0"/>
              </a:spcBef>
            </a:pPr>
            <a:r>
              <a:rPr lang="en-US" sz="1200" b="1" dirty="0" smtClean="0">
                <a:latin typeface="Calibri" pitchFamily="34" charset="0"/>
              </a:rPr>
              <a:t>		Federal loans		$X,XXX</a:t>
            </a:r>
            <a:br>
              <a:rPr lang="en-US" sz="1200" b="1" dirty="0" smtClean="0">
                <a:latin typeface="Calibri" pitchFamily="34" charset="0"/>
              </a:rPr>
            </a:br>
            <a:r>
              <a:rPr lang="en-US" sz="1200" b="1" dirty="0" smtClean="0">
                <a:latin typeface="Calibri" pitchFamily="34" charset="0"/>
              </a:rPr>
              <a:t> 	Private education loans	$X,XXX</a:t>
            </a:r>
          </a:p>
          <a:p>
            <a:pPr marL="342900" lvl="0" indent="-342900" fontAlgn="base">
              <a:spcBef>
                <a:spcPct val="0"/>
              </a:spcBef>
            </a:pPr>
            <a:r>
              <a:rPr lang="en-US" sz="1200" b="1" dirty="0" smtClean="0">
                <a:latin typeface="Calibri" pitchFamily="34" charset="0"/>
              </a:rPr>
              <a:t>		Institution financing plan 	$X,XXX</a:t>
            </a:r>
          </a:p>
          <a:p>
            <a:pPr marL="342900" lvl="0" indent="-342900" fontAlgn="base">
              <a:spcBef>
                <a:spcPct val="0"/>
              </a:spcBef>
            </a:pPr>
            <a:endParaRPr lang="en-US" sz="1200" b="1" dirty="0" smtClean="0">
              <a:latin typeface="Calibri" pitchFamily="34" charset="0"/>
            </a:endParaRPr>
          </a:p>
          <a:p>
            <a:pPr marL="228600" marR="0" lvl="0" algn="l" defTabSz="914400" rtl="0" eaLnBrk="1" fontAlgn="base" latinLnBrk="0" hangingPunct="1">
              <a:lnSpc>
                <a:spcPct val="100000"/>
              </a:lnSpc>
              <a:spcBef>
                <a:spcPct val="0"/>
              </a:spcBef>
              <a:spcAft>
                <a:spcPts val="1000"/>
              </a:spcAft>
              <a:buClrTx/>
              <a:buSzTx/>
              <a:buFontTx/>
              <a:buNone/>
              <a:tabLst/>
            </a:pPr>
            <a:r>
              <a:rPr lang="en-US" sz="1200" b="1" dirty="0" smtClean="0"/>
              <a:t>The school has elected to provide the following information.  XX% of graduates used loans to help finance their costs for this program.  </a:t>
            </a:r>
            <a:endParaRPr kumimoji="0" lang="en-US" sz="1200" b="1" i="0" u="none" strike="noStrike" cap="none" normalizeH="0" baseline="0" dirty="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endParaRPr>
          </a:p>
        </p:txBody>
      </p:sp>
      <p:sp>
        <p:nvSpPr>
          <p:cNvPr id="17424" name="Text Box 16"/>
          <p:cNvSpPr txBox="1">
            <a:spLocks noChangeArrowheads="1"/>
          </p:cNvSpPr>
          <p:nvPr/>
        </p:nvSpPr>
        <p:spPr bwMode="auto">
          <a:xfrm>
            <a:off x="381000" y="3352800"/>
            <a:ext cx="304800" cy="2895600"/>
          </a:xfrm>
          <a:prstGeom prst="rect">
            <a:avLst/>
          </a:prstGeom>
          <a:solidFill>
            <a:srgbClr val="000000"/>
          </a:solidFill>
          <a:ln w="38100">
            <a:solidFill>
              <a:srgbClr val="F2F2F2"/>
            </a:solidFill>
            <a:miter lim="800000"/>
            <a:headEnd/>
            <a:tailEnd/>
          </a:ln>
          <a:effectLst>
            <a:outerShdw dist="28398" dir="3806097" algn="ctr" rotWithShape="0">
              <a:srgbClr val="7F7F7F">
                <a:alpha val="50000"/>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0" i="0" u="none" strike="noStrike" cap="none" normalizeH="0" baseline="0" dirty="0" smtClean="0">
                <a:ln>
                  <a:noFill/>
                </a:ln>
                <a:solidFill>
                  <a:schemeClr val="bg1"/>
                </a:solidFill>
                <a:effectLst/>
                <a:latin typeface="Calibri" pitchFamily="34" charset="0"/>
              </a:rPr>
              <a:t>FINANCING</a:t>
            </a:r>
            <a:endParaRPr kumimoji="0" lang="en-US" sz="1800" b="0" i="0" u="none" strike="noStrike" cap="none" normalizeH="0" baseline="0" dirty="0" smtClean="0">
              <a:ln>
                <a:noFill/>
              </a:ln>
              <a:solidFill>
                <a:schemeClr val="bg1"/>
              </a:solidFill>
              <a:effectLst/>
              <a:latin typeface="Arial" pitchFamily="34" charset="0"/>
            </a:endParaRPr>
          </a:p>
        </p:txBody>
      </p:sp>
      <p:sp>
        <p:nvSpPr>
          <p:cNvPr id="17426" name="Text Box 18"/>
          <p:cNvSpPr txBox="1">
            <a:spLocks noChangeArrowheads="1"/>
          </p:cNvSpPr>
          <p:nvPr/>
        </p:nvSpPr>
        <p:spPr bwMode="auto">
          <a:xfrm>
            <a:off x="5105400" y="762000"/>
            <a:ext cx="3763962" cy="54864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228600" lvl="0" indent="-228600" fontAlgn="base">
              <a:spcBef>
                <a:spcPct val="0"/>
              </a:spcBef>
              <a:spcAft>
                <a:spcPts val="1000"/>
              </a:spcAft>
            </a:pPr>
            <a:r>
              <a:rPr lang="en-US" sz="1400" b="1" dirty="0" smtClean="0">
                <a:solidFill>
                  <a:srgbClr val="C00000"/>
                </a:solidFill>
                <a:latin typeface="Calibri" pitchFamily="34" charset="0"/>
              </a:rPr>
              <a:t>Q:  </a:t>
            </a:r>
            <a:r>
              <a:rPr lang="en-US" sz="1400" b="1" dirty="0" smtClean="0">
                <a:latin typeface="Calibri" pitchFamily="34" charset="0"/>
              </a:rPr>
              <a:t>How long will it take me to complete this program?</a:t>
            </a:r>
          </a:p>
          <a:p>
            <a:pPr marL="696913" lvl="1" indent="-239713" fontAlgn="base">
              <a:spcBef>
                <a:spcPct val="0"/>
              </a:spcBef>
              <a:spcAft>
                <a:spcPts val="1000"/>
              </a:spcAft>
            </a:pPr>
            <a:r>
              <a:rPr lang="en-US" sz="1400" b="1" dirty="0" smtClean="0">
                <a:solidFill>
                  <a:srgbClr val="C00000"/>
                </a:solidFill>
                <a:latin typeface="Calibri" pitchFamily="34" charset="0"/>
              </a:rPr>
              <a:t>A:  </a:t>
            </a:r>
            <a:r>
              <a:rPr lang="en-US" sz="1200" b="1" dirty="0" smtClean="0">
                <a:latin typeface="Calibri" pitchFamily="34" charset="0"/>
              </a:rPr>
              <a:t>The program is designed to take XX months to complete.</a:t>
            </a:r>
          </a:p>
          <a:p>
            <a:pPr marL="696913" lvl="1" indent="-239713" fontAlgn="base">
              <a:spcBef>
                <a:spcPct val="0"/>
              </a:spcBef>
              <a:spcAft>
                <a:spcPts val="1000"/>
              </a:spcAft>
            </a:pPr>
            <a:r>
              <a:rPr lang="en-US" sz="1200" b="1" dirty="0" smtClean="0">
                <a:latin typeface="Calibri" pitchFamily="34" charset="0"/>
              </a:rPr>
              <a:t>	Of those that completed the program in 2011-2012, XX% finished in XX months.</a:t>
            </a:r>
            <a:endParaRPr lang="en-US" sz="1200" b="1" dirty="0" smtClean="0">
              <a:latin typeface="Times New Roman" pitchFamily="18" charset="0"/>
            </a:endParaRPr>
          </a:p>
          <a:p>
            <a:pPr marL="228600" marR="0" lvl="0" indent="-228600" algn="l"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rgbClr val="C00000"/>
                </a:solidFill>
                <a:effectLst/>
                <a:latin typeface="Calibri" pitchFamily="34" charset="0"/>
              </a:rPr>
              <a:t>Q:  </a:t>
            </a:r>
            <a:r>
              <a:rPr kumimoji="0" lang="en-US" sz="1400" b="1" i="0" u="none" strike="noStrike" cap="none" normalizeH="0" baseline="0" dirty="0" smtClean="0">
                <a:ln>
                  <a:noFill/>
                </a:ln>
                <a:solidFill>
                  <a:schemeClr val="tx1"/>
                </a:solidFill>
                <a:effectLst/>
                <a:latin typeface="Calibri" pitchFamily="34" charset="0"/>
              </a:rPr>
              <a:t>What are the chances of getting a job when I graduate?</a:t>
            </a:r>
          </a:p>
          <a:p>
            <a:pPr marL="685800" marR="0" lvl="1" indent="-228600" algn="l"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rgbClr val="C00000"/>
                </a:solidFill>
                <a:effectLst/>
                <a:latin typeface="Calibri" pitchFamily="34" charset="0"/>
              </a:rPr>
              <a:t>A: </a:t>
            </a:r>
            <a:r>
              <a:rPr kumimoji="0" lang="en-US" sz="1400" b="1" i="0" u="none" strike="noStrike" cap="none" normalizeH="0" baseline="0" dirty="0" smtClean="0">
                <a:ln>
                  <a:noFill/>
                </a:ln>
                <a:solidFill>
                  <a:schemeClr val="tx1"/>
                </a:solidFill>
                <a:effectLst/>
                <a:latin typeface="Calibri" pitchFamily="34" charset="0"/>
              </a:rPr>
              <a:t>	</a:t>
            </a:r>
            <a:r>
              <a:rPr kumimoji="0" lang="en-US" sz="1200" b="1" i="0" u="none" strike="noStrike" cap="none" normalizeH="0" baseline="0" dirty="0" smtClean="0">
                <a:ln>
                  <a:noFill/>
                </a:ln>
                <a:solidFill>
                  <a:schemeClr val="tx1"/>
                </a:solidFill>
                <a:effectLst/>
                <a:latin typeface="Calibri" pitchFamily="34" charset="0"/>
              </a:rPr>
              <a:t>The job placement rate for students who complete</a:t>
            </a:r>
            <a:r>
              <a:rPr kumimoji="0" lang="en-US" sz="1200" b="1" i="0" u="none" strike="noStrike" cap="none" normalizeH="0" dirty="0" smtClean="0">
                <a:ln>
                  <a:noFill/>
                </a:ln>
                <a:solidFill>
                  <a:schemeClr val="tx1"/>
                </a:solidFill>
                <a:effectLst/>
                <a:latin typeface="Calibri" pitchFamily="34" charset="0"/>
              </a:rPr>
              <a:t> </a:t>
            </a:r>
            <a:r>
              <a:rPr kumimoji="0" lang="en-US" sz="1200" b="1" i="0" u="none" strike="noStrike" cap="none" normalizeH="0" baseline="0" dirty="0" smtClean="0">
                <a:ln>
                  <a:noFill/>
                </a:ln>
                <a:solidFill>
                  <a:schemeClr val="tx1"/>
                </a:solidFill>
                <a:effectLst/>
                <a:latin typeface="Calibri" pitchFamily="34" charset="0"/>
              </a:rPr>
              <a:t>the</a:t>
            </a:r>
            <a:r>
              <a:rPr kumimoji="0" lang="en-US" sz="1200" b="1" i="0" u="none" strike="noStrike" cap="none" normalizeH="0" dirty="0" smtClean="0">
                <a:ln>
                  <a:noFill/>
                </a:ln>
                <a:solidFill>
                  <a:schemeClr val="tx1"/>
                </a:solidFill>
                <a:effectLst/>
                <a:latin typeface="Calibri" pitchFamily="34" charset="0"/>
              </a:rPr>
              <a:t> </a:t>
            </a:r>
            <a:r>
              <a:rPr kumimoji="0" lang="en-US" sz="1200" b="1" i="0" u="none" strike="noStrike" cap="none" normalizeH="0" baseline="0" dirty="0" smtClean="0">
                <a:ln>
                  <a:noFill/>
                </a:ln>
                <a:solidFill>
                  <a:schemeClr val="tx1"/>
                </a:solidFill>
                <a:effectLst/>
                <a:latin typeface="Calibri" pitchFamily="34" charset="0"/>
              </a:rPr>
              <a:t>program</a:t>
            </a:r>
            <a:r>
              <a:rPr kumimoji="0" lang="en-US" sz="1200" b="1" i="0" u="none" strike="noStrike" cap="none" normalizeH="0" dirty="0" smtClean="0">
                <a:ln>
                  <a:noFill/>
                </a:ln>
                <a:solidFill>
                  <a:schemeClr val="tx1"/>
                </a:solidFill>
                <a:effectLst/>
                <a:latin typeface="Calibri" pitchFamily="34" charset="0"/>
              </a:rPr>
              <a:t> is </a:t>
            </a:r>
            <a:r>
              <a:rPr kumimoji="0" lang="en-US" sz="1200" b="1" i="0" u="none" strike="noStrike" cap="none" normalizeH="0" baseline="0" dirty="0" smtClean="0">
                <a:ln>
                  <a:noFill/>
                </a:ln>
                <a:solidFill>
                  <a:schemeClr val="tx1"/>
                </a:solidFill>
                <a:effectLst/>
                <a:latin typeface="Calibri" pitchFamily="34" charset="0"/>
              </a:rPr>
              <a:t>XX%.</a:t>
            </a:r>
          </a:p>
          <a:p>
            <a:pPr marL="685800" lvl="1" indent="-228600" fontAlgn="base">
              <a:spcBef>
                <a:spcPct val="0"/>
              </a:spcBef>
              <a:spcAft>
                <a:spcPts val="1000"/>
              </a:spcAft>
            </a:pPr>
            <a:r>
              <a:rPr lang="en-US" sz="1600" b="1" dirty="0" smtClean="0">
                <a:latin typeface="Calibri" pitchFamily="34" charset="0"/>
              </a:rPr>
              <a:t>	     </a:t>
            </a:r>
            <a:r>
              <a:rPr lang="en-US" sz="1200" u="sng" dirty="0" smtClean="0">
                <a:latin typeface="Calibri" pitchFamily="34" charset="0"/>
              </a:rPr>
              <a:t>What type of jobs? How long did it take?</a:t>
            </a:r>
            <a:endParaRPr kumimoji="0" lang="en-US" sz="1400" b="1" i="0" u="none" strike="noStrike" cap="none" normalizeH="0" baseline="0" dirty="0" smtClean="0">
              <a:ln>
                <a:noFill/>
              </a:ln>
              <a:solidFill>
                <a:schemeClr val="tx1"/>
              </a:solidFill>
              <a:effectLst/>
              <a:latin typeface="Times New Roman" pitchFamily="18" charset="0"/>
            </a:endParaRPr>
          </a:p>
          <a:p>
            <a:pPr marL="228600" lvl="0" indent="-228600" defTabSz="171450" fontAlgn="base">
              <a:spcBef>
                <a:spcPct val="0"/>
              </a:spcBef>
              <a:spcAft>
                <a:spcPts val="1000"/>
              </a:spcAft>
            </a:pPr>
            <a:r>
              <a:rPr lang="en-US" sz="1400" b="1" dirty="0" smtClean="0">
                <a:solidFill>
                  <a:srgbClr val="C00000"/>
                </a:solidFill>
                <a:latin typeface="Calibri" pitchFamily="34" charset="0"/>
              </a:rPr>
              <a:t>Q. </a:t>
            </a:r>
            <a:r>
              <a:rPr lang="en-US" sz="1400" b="1" dirty="0" smtClean="0">
                <a:latin typeface="Calibri" pitchFamily="34" charset="0"/>
              </a:rPr>
              <a:t>Will I be able to pay back my student loans?</a:t>
            </a:r>
          </a:p>
          <a:p>
            <a:pPr marL="682625" marR="0" lvl="0" indent="-220663" defTabSz="171450" rtl="0" eaLnBrk="1" fontAlgn="base" latinLnBrk="0" hangingPunct="1">
              <a:lnSpc>
                <a:spcPct val="100000"/>
              </a:lnSpc>
              <a:spcBef>
                <a:spcPct val="0"/>
              </a:spcBef>
              <a:spcAft>
                <a:spcPts val="1000"/>
              </a:spcAft>
              <a:buClrTx/>
              <a:buSzTx/>
              <a:buFontTx/>
              <a:buNone/>
              <a:tabLst/>
            </a:pPr>
            <a:r>
              <a:rPr kumimoji="0" lang="en-US" sz="1400" b="1" i="0" u="none" strike="noStrike" cap="none" normalizeH="0" dirty="0" smtClean="0">
                <a:ln>
                  <a:noFill/>
                </a:ln>
                <a:solidFill>
                  <a:srgbClr val="C00000"/>
                </a:solidFill>
                <a:effectLst/>
                <a:latin typeface="Calibri" pitchFamily="34" charset="0"/>
              </a:rPr>
              <a:t>A:</a:t>
            </a:r>
            <a:r>
              <a:rPr kumimoji="0" lang="en-US" sz="1400" b="1" i="0" u="none" strike="noStrike" cap="none" normalizeH="0" dirty="0" smtClean="0">
                <a:ln>
                  <a:noFill/>
                </a:ln>
                <a:effectLst/>
                <a:latin typeface="Calibri" pitchFamily="34" charset="0"/>
              </a:rPr>
              <a:t> </a:t>
            </a:r>
            <a:r>
              <a:rPr kumimoji="0" lang="en-US" sz="1200" b="1" i="0" u="none" strike="noStrike" cap="none" normalizeH="0" dirty="0" smtClean="0">
                <a:ln>
                  <a:noFill/>
                </a:ln>
                <a:effectLst/>
                <a:latin typeface="Calibri" pitchFamily="34" charset="0"/>
              </a:rPr>
              <a:t>Former students are successfully repaying XX% of the total amount of student loans  they took out for attendin</a:t>
            </a:r>
            <a:r>
              <a:rPr lang="en-US" sz="1200" b="1" dirty="0" smtClean="0">
                <a:latin typeface="Calibri" pitchFamily="34" charset="0"/>
              </a:rPr>
              <a:t>g the program</a:t>
            </a:r>
            <a:r>
              <a:rPr kumimoji="0" lang="en-US" sz="1200" b="1" i="0" u="none" strike="noStrike" cap="none" normalizeH="0" dirty="0" smtClean="0">
                <a:ln>
                  <a:noFill/>
                </a:ln>
                <a:effectLst/>
                <a:latin typeface="Calibri" pitchFamily="34" charset="0"/>
              </a:rPr>
              <a:t>.  </a:t>
            </a:r>
          </a:p>
          <a:p>
            <a:pPr marL="682625" marR="0" lvl="0" indent="-220663" defTabSz="171450" rtl="0" eaLnBrk="1" fontAlgn="base" latinLnBrk="0" hangingPunct="1">
              <a:lnSpc>
                <a:spcPct val="100000"/>
              </a:lnSpc>
              <a:spcBef>
                <a:spcPct val="0"/>
              </a:spcBef>
              <a:spcAft>
                <a:spcPts val="1000"/>
              </a:spcAft>
              <a:buClrTx/>
              <a:buSzTx/>
              <a:buFontTx/>
              <a:buNone/>
              <a:tabLst/>
            </a:pPr>
            <a:r>
              <a:rPr lang="en-US" sz="1200" b="1" dirty="0" smtClean="0">
                <a:latin typeface="Calibri" pitchFamily="34" charset="0"/>
              </a:rPr>
              <a:t>      Typical  graduates  of the program use XX% of their monthly earnings to make student loan payments.</a:t>
            </a:r>
            <a:endParaRPr kumimoji="0" lang="en-US" sz="1200" b="1" i="0" u="none" strike="noStrike" cap="none" normalizeH="0" dirty="0" smtClean="0">
              <a:ln>
                <a:noFill/>
              </a:ln>
              <a:effectLst/>
              <a:latin typeface="Calibri" pitchFamily="34" charset="0"/>
            </a:endParaRPr>
          </a:p>
          <a:p>
            <a:pPr marL="682625" marR="0" lvl="0" indent="-220663" defTabSz="171450" rtl="0" eaLnBrk="1" fontAlgn="base" latinLnBrk="0" hangingPunct="1">
              <a:lnSpc>
                <a:spcPct val="100000"/>
              </a:lnSpc>
              <a:spcBef>
                <a:spcPct val="0"/>
              </a:spcBef>
              <a:spcAft>
                <a:spcPts val="1000"/>
              </a:spcAft>
              <a:buClrTx/>
              <a:buSzTx/>
              <a:buFontTx/>
              <a:buNone/>
              <a:tabLst/>
            </a:pPr>
            <a:r>
              <a:rPr lang="en-US" sz="1200" b="1" dirty="0" smtClean="0">
                <a:latin typeface="Calibri" pitchFamily="34" charset="0"/>
              </a:rPr>
              <a:t>				</a:t>
            </a:r>
          </a:p>
          <a:p>
            <a:pPr marL="682625" marR="0" lvl="0" indent="-220663" defTabSz="171450" rtl="0" eaLnBrk="1" fontAlgn="base" latinLnBrk="0" hangingPunct="1">
              <a:lnSpc>
                <a:spcPct val="100000"/>
              </a:lnSpc>
              <a:spcBef>
                <a:spcPct val="0"/>
              </a:spcBef>
              <a:spcAft>
                <a:spcPts val="1000"/>
              </a:spcAft>
              <a:buClrTx/>
              <a:buSzTx/>
              <a:buFontTx/>
              <a:buNone/>
              <a:tabLst/>
            </a:pPr>
            <a:r>
              <a:rPr lang="en-US" sz="1200" b="1" dirty="0" smtClean="0">
                <a:latin typeface="Calibri" pitchFamily="34" charset="0"/>
              </a:rPr>
              <a:t>				</a:t>
            </a:r>
            <a:endParaRPr kumimoji="0" lang="en-US" sz="1200" i="0" u="sng" strike="noStrike" cap="none" normalizeH="0" dirty="0" smtClean="0">
              <a:ln>
                <a:noFill/>
              </a:ln>
              <a:effectLst/>
              <a:latin typeface="Calibri" pitchFamily="34" charset="0"/>
            </a:endParaRPr>
          </a:p>
          <a:p>
            <a:pPr marL="682625" marR="0" lvl="0" indent="-220663" defTabSz="171450" rtl="0" eaLnBrk="1" fontAlgn="base" latinLnBrk="0" hangingPunct="1">
              <a:lnSpc>
                <a:spcPct val="100000"/>
              </a:lnSpc>
              <a:spcBef>
                <a:spcPct val="0"/>
              </a:spcBef>
              <a:spcAft>
                <a:spcPts val="1000"/>
              </a:spcAft>
              <a:buClrTx/>
              <a:buSzTx/>
              <a:buFontTx/>
              <a:buNone/>
              <a:tabLst/>
            </a:pPr>
            <a:endParaRPr kumimoji="0" lang="en-US" sz="1400" b="1" i="0" u="none" strike="noStrike" cap="none" normalizeH="0" baseline="0" dirty="0" smtClean="0">
              <a:ln>
                <a:noFill/>
              </a:ln>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endParaRPr>
          </a:p>
        </p:txBody>
      </p:sp>
      <p:pic>
        <p:nvPicPr>
          <p:cNvPr id="1028" name="Picture 4"/>
          <p:cNvPicPr>
            <a:picLocks noChangeAspect="1" noChangeArrowheads="1"/>
          </p:cNvPicPr>
          <p:nvPr/>
        </p:nvPicPr>
        <p:blipFill>
          <a:blip r:embed="rId2" cstate="print"/>
          <a:srcRect/>
          <a:stretch>
            <a:fillRect/>
          </a:stretch>
        </p:blipFill>
        <p:spPr bwMode="auto">
          <a:xfrm>
            <a:off x="990600" y="1905000"/>
            <a:ext cx="228600" cy="228600"/>
          </a:xfrm>
          <a:prstGeom prst="rect">
            <a:avLst/>
          </a:prstGeom>
          <a:noFill/>
          <a:ln w="9525">
            <a:noFill/>
            <a:miter lim="800000"/>
            <a:headEnd/>
            <a:tailEnd/>
          </a:ln>
          <a:effectLst/>
        </p:spPr>
      </p:pic>
      <p:pic>
        <p:nvPicPr>
          <p:cNvPr id="16" name="Picture 4"/>
          <p:cNvPicPr>
            <a:picLocks noChangeAspect="1" noChangeArrowheads="1"/>
          </p:cNvPicPr>
          <p:nvPr/>
        </p:nvPicPr>
        <p:blipFill>
          <a:blip r:embed="rId2" cstate="print"/>
          <a:srcRect/>
          <a:stretch>
            <a:fillRect/>
          </a:stretch>
        </p:blipFill>
        <p:spPr bwMode="auto">
          <a:xfrm>
            <a:off x="5791200" y="3505200"/>
            <a:ext cx="228600" cy="228600"/>
          </a:xfrm>
          <a:prstGeom prst="rect">
            <a:avLst/>
          </a:prstGeom>
          <a:noFill/>
          <a:ln w="9525">
            <a:noFill/>
            <a:miter lim="800000"/>
            <a:headEnd/>
            <a:tailEnd/>
          </a:ln>
          <a:effectLst/>
        </p:spPr>
      </p:pic>
      <p:pic>
        <p:nvPicPr>
          <p:cNvPr id="13" name="Picture 4"/>
          <p:cNvPicPr>
            <a:picLocks noChangeAspect="1" noChangeArrowheads="1"/>
          </p:cNvPicPr>
          <p:nvPr/>
        </p:nvPicPr>
        <p:blipFill>
          <a:blip r:embed="rId2" cstate="print"/>
          <a:srcRect/>
          <a:stretch>
            <a:fillRect/>
          </a:stretch>
        </p:blipFill>
        <p:spPr bwMode="auto">
          <a:xfrm>
            <a:off x="5867400" y="5638800"/>
            <a:ext cx="228600" cy="228600"/>
          </a:xfrm>
          <a:prstGeom prst="rect">
            <a:avLst/>
          </a:prstGeom>
          <a:noFill/>
          <a:ln w="9525">
            <a:noFill/>
            <a:miter lim="800000"/>
            <a:headEnd/>
            <a:tailEnd/>
          </a:ln>
          <a:effectLst/>
        </p:spPr>
      </p:pic>
      <p:sp>
        <p:nvSpPr>
          <p:cNvPr id="14" name="TextBox 13"/>
          <p:cNvSpPr txBox="1"/>
          <p:nvPr/>
        </p:nvSpPr>
        <p:spPr>
          <a:xfrm>
            <a:off x="6172200" y="5590401"/>
            <a:ext cx="1752600" cy="276999"/>
          </a:xfrm>
          <a:prstGeom prst="rect">
            <a:avLst/>
          </a:prstGeom>
          <a:noFill/>
        </p:spPr>
        <p:txBody>
          <a:bodyPr wrap="square" rtlCol="0">
            <a:spAutoFit/>
          </a:bodyPr>
          <a:lstStyle/>
          <a:p>
            <a:r>
              <a:rPr lang="en-US" sz="1200" u="sng" dirty="0" smtClean="0">
                <a:latin typeface="Calibri" pitchFamily="34" charset="0"/>
              </a:rPr>
              <a:t>What does this mean?</a:t>
            </a:r>
            <a:endParaRPr lang="en-US" sz="1200" u="sng" dirty="0"/>
          </a:p>
        </p:txBody>
      </p:sp>
      <p:sp>
        <p:nvSpPr>
          <p:cNvPr id="18" name="TextBox 17"/>
          <p:cNvSpPr txBox="1"/>
          <p:nvPr/>
        </p:nvSpPr>
        <p:spPr>
          <a:xfrm>
            <a:off x="838200" y="2362200"/>
            <a:ext cx="3505200" cy="430887"/>
          </a:xfrm>
          <a:prstGeom prst="rect">
            <a:avLst/>
          </a:prstGeom>
          <a:noFill/>
        </p:spPr>
        <p:txBody>
          <a:bodyPr wrap="square" rtlCol="0">
            <a:spAutoFit/>
          </a:bodyPr>
          <a:lstStyle/>
          <a:p>
            <a:r>
              <a:rPr lang="en-US" sz="1200" b="1" dirty="0" smtClean="0"/>
              <a:t>For further program cost information click here :</a:t>
            </a:r>
            <a:r>
              <a:rPr lang="en-US" sz="1000" dirty="0" smtClean="0"/>
              <a:t>       (URL from 668.43(a) requirements)</a:t>
            </a:r>
            <a:endParaRPr lang="en-US" sz="1000" i="1" dirty="0" smtClean="0"/>
          </a:p>
        </p:txBody>
      </p:sp>
      <p:sp>
        <p:nvSpPr>
          <p:cNvPr id="19" name="TextBox 18"/>
          <p:cNvSpPr txBox="1"/>
          <p:nvPr/>
        </p:nvSpPr>
        <p:spPr>
          <a:xfrm>
            <a:off x="7620000" y="6324600"/>
            <a:ext cx="1143000" cy="400110"/>
          </a:xfrm>
          <a:prstGeom prst="rect">
            <a:avLst/>
          </a:prstGeom>
          <a:noFill/>
        </p:spPr>
        <p:txBody>
          <a:bodyPr wrap="square" rtlCol="0">
            <a:spAutoFit/>
          </a:bodyPr>
          <a:lstStyle/>
          <a:p>
            <a:r>
              <a:rPr lang="en-US" sz="1000" dirty="0" smtClean="0"/>
              <a:t>Date created: XX/XX/20XX</a:t>
            </a:r>
            <a:endParaRPr lang="en-US" sz="1000" dirty="0"/>
          </a:p>
        </p:txBody>
      </p:sp>
      <p:sp>
        <p:nvSpPr>
          <p:cNvPr id="20" name="TextBox 19"/>
          <p:cNvSpPr txBox="1"/>
          <p:nvPr/>
        </p:nvSpPr>
        <p:spPr>
          <a:xfrm>
            <a:off x="1295400" y="6324600"/>
            <a:ext cx="5943600" cy="276999"/>
          </a:xfrm>
          <a:prstGeom prst="rect">
            <a:avLst/>
          </a:prstGeom>
          <a:noFill/>
        </p:spPr>
        <p:txBody>
          <a:bodyPr wrap="square" rtlCol="0">
            <a:spAutoFit/>
          </a:bodyPr>
          <a:lstStyle/>
          <a:p>
            <a:r>
              <a:rPr lang="en-US" sz="1200" dirty="0" smtClean="0"/>
              <a:t>For additional information about this program or the information provided above, </a:t>
            </a:r>
            <a:r>
              <a:rPr lang="en-US" sz="1200" u="sng" dirty="0" smtClean="0"/>
              <a:t>click here.</a:t>
            </a:r>
            <a:endParaRPr lang="en-US" sz="1200" dirty="0"/>
          </a:p>
        </p:txBody>
      </p:sp>
      <p:pic>
        <p:nvPicPr>
          <p:cNvPr id="21" name="Picture 4"/>
          <p:cNvPicPr>
            <a:picLocks noChangeAspect="1" noChangeArrowheads="1"/>
          </p:cNvPicPr>
          <p:nvPr/>
        </p:nvPicPr>
        <p:blipFill>
          <a:blip r:embed="rId2" cstate="print"/>
          <a:srcRect/>
          <a:stretch>
            <a:fillRect/>
          </a:stretch>
        </p:blipFill>
        <p:spPr bwMode="auto">
          <a:xfrm>
            <a:off x="1143000" y="6400800"/>
            <a:ext cx="228600" cy="228600"/>
          </a:xfrm>
          <a:prstGeom prst="rect">
            <a:avLst/>
          </a:prstGeom>
          <a:noFill/>
          <a:ln w="9525">
            <a:noFill/>
            <a:miter lim="800000"/>
            <a:headEnd/>
            <a:tailEnd/>
          </a:ln>
          <a:effectLst/>
        </p:spPr>
      </p:pic>
      <p:sp>
        <p:nvSpPr>
          <p:cNvPr id="22" name="TextBox 21"/>
          <p:cNvSpPr txBox="1"/>
          <p:nvPr/>
        </p:nvSpPr>
        <p:spPr>
          <a:xfrm>
            <a:off x="2209800" y="2819400"/>
            <a:ext cx="2209800" cy="230832"/>
          </a:xfrm>
          <a:prstGeom prst="rect">
            <a:avLst/>
          </a:prstGeom>
          <a:noFill/>
        </p:spPr>
        <p:txBody>
          <a:bodyPr wrap="square" rtlCol="0">
            <a:spAutoFit/>
          </a:bodyPr>
          <a:lstStyle/>
          <a:p>
            <a:r>
              <a:rPr lang="en-US" sz="900" dirty="0" smtClean="0"/>
              <a:t>* This information is subject to change.  </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5"/>
          <p:cNvSpPr>
            <a:spLocks noChangeArrowheads="1"/>
          </p:cNvSpPr>
          <p:nvPr/>
        </p:nvSpPr>
        <p:spPr bwMode="auto">
          <a:xfrm>
            <a:off x="304800" y="152400"/>
            <a:ext cx="8534400" cy="8002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C00000"/>
                </a:solidFill>
                <a:effectLst/>
                <a:latin typeface="Calibri" pitchFamily="34" charset="0"/>
                <a:ea typeface="Calibri" pitchFamily="34" charset="0"/>
                <a:cs typeface="Times New Roman" pitchFamily="18" charset="0"/>
              </a:rPr>
              <a:t>Baking and Pastry Arts Certificate Program		</a:t>
            </a:r>
          </a:p>
          <a:p>
            <a:pPr lvl="0" fontAlgn="base">
              <a:spcBef>
                <a:spcPct val="0"/>
              </a:spcBef>
              <a:spcAft>
                <a:spcPct val="0"/>
              </a:spcAft>
            </a:pPr>
            <a:r>
              <a:rPr lang="en-US" sz="1200" dirty="0" smtClean="0">
                <a:latin typeface="Calibri" pitchFamily="34" charset="0"/>
                <a:cs typeface="Times New Roman" pitchFamily="18" charset="0"/>
              </a:rPr>
              <a:t>Click on the links for more information on jobs related to this program: </a:t>
            </a:r>
            <a:r>
              <a:rPr lang="en-US" sz="1100" b="1" u="sng" dirty="0" smtClean="0">
                <a:latin typeface="Calibri" pitchFamily="34" charset="0"/>
              </a:rPr>
              <a:t>Chefs and Head Cooks</a:t>
            </a:r>
            <a:r>
              <a:rPr lang="en-US" sz="1100" b="1" dirty="0" smtClean="0">
                <a:latin typeface="Times New Roman" pitchFamily="18" charset="0"/>
              </a:rPr>
              <a:t>,</a:t>
            </a:r>
            <a:r>
              <a:rPr lang="en-US" sz="1100" b="1" dirty="0" smtClean="0">
                <a:latin typeface="Calibri" pitchFamily="34" charset="0"/>
              </a:rPr>
              <a:t> </a:t>
            </a:r>
            <a:r>
              <a:rPr lang="en-US" sz="1100" b="1" u="sng" dirty="0" smtClean="0">
                <a:latin typeface="Calibri" pitchFamily="34" charset="0"/>
              </a:rPr>
              <a:t>Bakers</a:t>
            </a:r>
            <a:endParaRPr kumimoji="0" lang="en-US" sz="1100" i="0" u="none" strike="noStrike" cap="none" normalizeH="0" baseline="0" dirty="0" smtClean="0">
              <a:ln>
                <a:noFill/>
              </a:ln>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7418" name="Rectangle 10"/>
          <p:cNvSpPr>
            <a:spLocks noChangeArrowheads="1"/>
          </p:cNvSpPr>
          <p:nvPr/>
        </p:nvSpPr>
        <p:spPr bwMode="auto">
          <a:xfrm>
            <a:off x="0" y="457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
        <p:nvSpPr>
          <p:cNvPr id="17419" name="Text Box 11"/>
          <p:cNvSpPr txBox="1">
            <a:spLocks noChangeArrowheads="1"/>
          </p:cNvSpPr>
          <p:nvPr/>
        </p:nvSpPr>
        <p:spPr bwMode="auto">
          <a:xfrm>
            <a:off x="685800" y="762000"/>
            <a:ext cx="4038600" cy="25146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0"/>
              </a:spcBef>
              <a:spcAft>
                <a:spcPts val="1000"/>
              </a:spcAft>
              <a:buClrTx/>
              <a:buSzTx/>
              <a:tabLst/>
            </a:pPr>
            <a:r>
              <a:rPr kumimoji="0" lang="en-US" sz="1400" b="1" i="0" u="none" strike="noStrike" cap="none" normalizeH="0" baseline="0" dirty="0" smtClean="0">
                <a:ln>
                  <a:noFill/>
                </a:ln>
                <a:solidFill>
                  <a:srgbClr val="C00000"/>
                </a:solidFill>
                <a:effectLst/>
                <a:latin typeface="Calibri" pitchFamily="34" charset="0"/>
              </a:rPr>
              <a:t>Q:</a:t>
            </a:r>
            <a:r>
              <a:rPr kumimoji="0" lang="en-US" sz="1400" b="1" i="0" u="none" strike="noStrike" cap="none" normalizeH="0" baseline="0" dirty="0" smtClean="0">
                <a:ln>
                  <a:noFill/>
                </a:ln>
                <a:solidFill>
                  <a:schemeClr val="tx1"/>
                </a:solidFill>
                <a:effectLst/>
                <a:latin typeface="Calibri" pitchFamily="34" charset="0"/>
              </a:rPr>
              <a:t>	How much will this program cost me?*</a:t>
            </a:r>
          </a:p>
          <a:p>
            <a:pPr marL="342900" marR="0" lvl="0" indent="-342900" algn="l" defTabSz="914400" rtl="0" eaLnBrk="1" fontAlgn="base" latinLnBrk="0" hangingPunct="1">
              <a:lnSpc>
                <a:spcPct val="100000"/>
              </a:lnSpc>
              <a:spcBef>
                <a:spcPct val="0"/>
              </a:spcBef>
              <a:buClrTx/>
              <a:buSzTx/>
              <a:tabLst/>
            </a:pPr>
            <a:r>
              <a:rPr kumimoji="0" lang="en-US" sz="1400" b="1" i="0" u="none" strike="noStrike" cap="none" normalizeH="0" baseline="0" dirty="0" smtClean="0">
                <a:ln>
                  <a:noFill/>
                </a:ln>
                <a:solidFill>
                  <a:srgbClr val="C00000"/>
                </a:solidFill>
                <a:effectLst/>
                <a:latin typeface="Calibri" pitchFamily="34" charset="0"/>
              </a:rPr>
              <a:t>A: </a:t>
            </a:r>
            <a:r>
              <a:rPr kumimoji="0" lang="en-US" sz="1400" b="1" i="0" u="none" strike="noStrike" cap="none" normalizeH="0" baseline="0" dirty="0" smtClean="0">
                <a:ln>
                  <a:noFill/>
                </a:ln>
                <a:solidFill>
                  <a:schemeClr val="tx1"/>
                </a:solidFill>
                <a:effectLst/>
                <a:latin typeface="Calibri" pitchFamily="34" charset="0"/>
              </a:rPr>
              <a:t>	</a:t>
            </a:r>
            <a:r>
              <a:rPr kumimoji="0" lang="en-US" sz="1200" b="1" i="0" u="none" strike="noStrike" cap="none" normalizeH="0" baseline="0" dirty="0" smtClean="0">
                <a:ln>
                  <a:noFill/>
                </a:ln>
                <a:solidFill>
                  <a:schemeClr val="tx1"/>
                </a:solidFill>
                <a:effectLst/>
                <a:latin typeface="Calibri" pitchFamily="34" charset="0"/>
              </a:rPr>
              <a:t>Tuition and fees: 		$XX,XXX</a:t>
            </a:r>
            <a:br>
              <a:rPr kumimoji="0" lang="en-US" sz="1200" b="1" i="0" u="none" strike="noStrike" cap="none" normalizeH="0" baseline="0" dirty="0" smtClean="0">
                <a:ln>
                  <a:noFill/>
                </a:ln>
                <a:solidFill>
                  <a:schemeClr val="tx1"/>
                </a:solidFill>
                <a:effectLst/>
                <a:latin typeface="Calibri" pitchFamily="34" charset="0"/>
              </a:rPr>
            </a:br>
            <a:r>
              <a:rPr kumimoji="0" lang="en-US" sz="1200" b="1" i="0" u="none" strike="noStrike" cap="none" normalizeH="0" baseline="0" dirty="0" smtClean="0">
                <a:ln>
                  <a:noFill/>
                </a:ln>
                <a:solidFill>
                  <a:schemeClr val="tx1"/>
                </a:solidFill>
                <a:effectLst/>
                <a:latin typeface="Calibri" pitchFamily="34" charset="0"/>
              </a:rPr>
              <a:t> Books and supplies:		$XXX</a:t>
            </a:r>
          </a:p>
          <a:p>
            <a:pPr marL="342900" marR="0" lvl="0" indent="-342900" algn="l" defTabSz="914400" rtl="0" eaLnBrk="1" fontAlgn="base" latinLnBrk="0" hangingPunct="1">
              <a:lnSpc>
                <a:spcPct val="100000"/>
              </a:lnSpc>
              <a:spcBef>
                <a:spcPct val="0"/>
              </a:spcBef>
              <a:buClrTx/>
              <a:buSzTx/>
              <a:tabLst/>
            </a:pPr>
            <a:r>
              <a:rPr lang="en-US" sz="1200" b="1" dirty="0" smtClean="0">
                <a:latin typeface="Calibri" pitchFamily="34" charset="0"/>
              </a:rPr>
              <a:t>	On-campus room &amp; board:	Not offered</a:t>
            </a:r>
          </a:p>
          <a:p>
            <a:pPr marL="342900" marR="0" lvl="0" indent="-342900" algn="l" defTabSz="914400" rtl="0" eaLnBrk="1" fontAlgn="base" latinLnBrk="0" hangingPunct="1">
              <a:lnSpc>
                <a:spcPct val="100000"/>
              </a:lnSpc>
              <a:spcBef>
                <a:spcPct val="0"/>
              </a:spcBef>
              <a:buClrTx/>
              <a:buSzTx/>
              <a:tabLst/>
            </a:pPr>
            <a:endParaRPr kumimoji="0" lang="en-US" sz="1200" b="1" u="sng" strike="noStrike" cap="none" normalizeH="0" dirty="0" smtClean="0">
              <a:ln>
                <a:noFill/>
              </a:ln>
              <a:solidFill>
                <a:schemeClr val="tx1"/>
              </a:solidFill>
              <a:effectLst/>
              <a:latin typeface="Calibri" pitchFamily="34" charset="0"/>
            </a:endParaRPr>
          </a:p>
          <a:p>
            <a:pPr marL="342900" marR="0" lvl="0" indent="-342900" algn="l" defTabSz="914400" rtl="0" eaLnBrk="1" fontAlgn="base" latinLnBrk="0" hangingPunct="1">
              <a:lnSpc>
                <a:spcPct val="100000"/>
              </a:lnSpc>
              <a:spcBef>
                <a:spcPct val="0"/>
              </a:spcBef>
              <a:buClrTx/>
              <a:buSzTx/>
              <a:tabLst/>
            </a:pPr>
            <a:r>
              <a:rPr lang="en-US" sz="1200" b="1" dirty="0" smtClean="0">
                <a:latin typeface="Calibri" pitchFamily="34" charset="0"/>
              </a:rPr>
              <a:t>	       </a:t>
            </a:r>
            <a:r>
              <a:rPr kumimoji="0" lang="en-US" sz="1200" u="sng" strike="noStrike" cap="none" normalizeH="0" dirty="0" smtClean="0">
                <a:ln>
                  <a:noFill/>
                </a:ln>
                <a:solidFill>
                  <a:schemeClr val="tx1"/>
                </a:solidFill>
                <a:effectLst/>
                <a:latin typeface="Calibri" pitchFamily="34" charset="0"/>
              </a:rPr>
              <a:t>What other costs are there for this program?</a:t>
            </a:r>
            <a:endParaRPr kumimoji="0" lang="en-US" sz="1400" u="sng" strike="noStrike" cap="none" normalizeH="0" baseline="0" dirty="0" smtClean="0">
              <a:ln>
                <a:noFill/>
              </a:ln>
              <a:solidFill>
                <a:schemeClr val="tx1"/>
              </a:solidFill>
              <a:effectLst/>
              <a:latin typeface="Calibri" pitchFamily="34" charset="0"/>
            </a:endParaRPr>
          </a:p>
          <a:p>
            <a:pPr marL="0" marR="0" lvl="0" indent="0" algn="l" defTabSz="971550" rtl="0" eaLnBrk="1" fontAlgn="base" latinLnBrk="0" hangingPunct="1">
              <a:lnSpc>
                <a:spcPct val="100000"/>
              </a:lnSpc>
              <a:spcBef>
                <a:spcPct val="0"/>
              </a:spcBef>
              <a:spcAft>
                <a:spcPts val="1000"/>
              </a:spcAft>
              <a:buClrTx/>
              <a:buSzTx/>
              <a:buFontTx/>
              <a:buNone/>
              <a:tabLst>
                <a:tab pos="457200" algn="l"/>
                <a:tab pos="685800" algn="l"/>
                <a:tab pos="2286000" algn="l"/>
              </a:tabLst>
            </a:pPr>
            <a:r>
              <a:rPr lang="en-US" sz="1000" dirty="0" smtClean="0">
                <a:latin typeface="Calibri" pitchFamily="34" charset="0"/>
              </a:rPr>
              <a:t>             </a:t>
            </a:r>
            <a:r>
              <a:rPr kumimoji="0" lang="en-US" sz="1400" b="1" i="0" u="none" strike="noStrike" cap="none" normalizeH="0" baseline="0" dirty="0" smtClean="0">
                <a:ln>
                  <a:noFill/>
                </a:ln>
                <a:solidFill>
                  <a:schemeClr val="tx1"/>
                </a:solidFill>
                <a:effectLst/>
                <a:latin typeface="Calibri" pitchFamily="34" charset="0"/>
              </a:rPr>
              <a:t>	                 </a:t>
            </a:r>
          </a:p>
          <a:p>
            <a:pPr marL="0" marR="0" lvl="0" indent="0" algn="l"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endParaRPr>
          </a:p>
        </p:txBody>
      </p:sp>
      <p:sp>
        <p:nvSpPr>
          <p:cNvPr id="17420" name="Text Box 12"/>
          <p:cNvSpPr txBox="1">
            <a:spLocks noChangeArrowheads="1"/>
          </p:cNvSpPr>
          <p:nvPr/>
        </p:nvSpPr>
        <p:spPr bwMode="auto">
          <a:xfrm>
            <a:off x="381000" y="762000"/>
            <a:ext cx="304800" cy="2514600"/>
          </a:xfrm>
          <a:prstGeom prst="rect">
            <a:avLst/>
          </a:prstGeom>
          <a:solidFill>
            <a:srgbClr val="000000"/>
          </a:solidFill>
          <a:ln w="38100">
            <a:solidFill>
              <a:srgbClr val="F2F2F2"/>
            </a:solidFill>
            <a:miter lim="800000"/>
            <a:headEnd/>
            <a:tailEnd/>
          </a:ln>
          <a:effectLst>
            <a:outerShdw dist="28398" dir="3806097" algn="ctr" rotWithShape="0">
              <a:srgbClr val="7F7F7F">
                <a:alpha val="50000"/>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buClrTx/>
              <a:buSzTx/>
              <a:buFontTx/>
              <a:buNone/>
              <a:tabLst/>
            </a:pPr>
            <a:r>
              <a:rPr kumimoji="0" lang="en-US" sz="1400" b="0" i="0" u="none" strike="noStrike" cap="none" normalizeH="0" baseline="0" dirty="0" smtClean="0">
                <a:ln>
                  <a:noFill/>
                </a:ln>
                <a:solidFill>
                  <a:schemeClr val="bg1"/>
                </a:solidFill>
                <a:effectLst/>
                <a:latin typeface="Calibri" pitchFamily="34" charset="0"/>
              </a:rPr>
              <a:t>COS</a:t>
            </a:r>
          </a:p>
          <a:p>
            <a:pPr marL="0" marR="0" lvl="0" indent="0" algn="ctr" defTabSz="914400" rtl="0" eaLnBrk="1" fontAlgn="base" latinLnBrk="0" hangingPunct="1">
              <a:lnSpc>
                <a:spcPct val="100000"/>
              </a:lnSpc>
              <a:spcBef>
                <a:spcPct val="0"/>
              </a:spcBef>
              <a:buClrTx/>
              <a:buSzTx/>
              <a:buFontTx/>
              <a:buNone/>
              <a:tabLst/>
            </a:pPr>
            <a:r>
              <a:rPr kumimoji="0" lang="en-US" sz="1400" b="0" i="0" u="none" strike="noStrike" cap="none" normalizeH="0" baseline="0" dirty="0" smtClean="0">
                <a:ln>
                  <a:noFill/>
                </a:ln>
                <a:solidFill>
                  <a:schemeClr val="bg1"/>
                </a:solidFill>
                <a:effectLst/>
                <a:latin typeface="Calibri" pitchFamily="34" charset="0"/>
              </a:rPr>
              <a:t>T</a:t>
            </a:r>
            <a:endParaRPr kumimoji="0" lang="en-US" sz="1800" b="0" i="0" u="none" strike="noStrike" cap="none" normalizeH="0" baseline="0" dirty="0" smtClean="0">
              <a:ln>
                <a:noFill/>
              </a:ln>
              <a:solidFill>
                <a:schemeClr val="bg1"/>
              </a:solidFill>
              <a:effectLst/>
              <a:latin typeface="Arial" pitchFamily="34" charset="0"/>
            </a:endParaRPr>
          </a:p>
        </p:txBody>
      </p:sp>
      <p:sp>
        <p:nvSpPr>
          <p:cNvPr id="17422" name="Text Box 14"/>
          <p:cNvSpPr txBox="1">
            <a:spLocks noChangeArrowheads="1"/>
          </p:cNvSpPr>
          <p:nvPr/>
        </p:nvSpPr>
        <p:spPr bwMode="auto">
          <a:xfrm>
            <a:off x="4800600" y="762000"/>
            <a:ext cx="304800" cy="5486400"/>
          </a:xfrm>
          <a:prstGeom prst="rect">
            <a:avLst/>
          </a:prstGeom>
          <a:solidFill>
            <a:srgbClr val="000000"/>
          </a:solidFill>
          <a:ln w="38100">
            <a:solidFill>
              <a:srgbClr val="F2F2F2"/>
            </a:solidFill>
            <a:miter lim="800000"/>
            <a:headEnd/>
            <a:tailEnd/>
          </a:ln>
          <a:effectLst>
            <a:outerShdw dist="28398" dir="3806097" algn="ctr" rotWithShape="0">
              <a:srgbClr val="7F7F7F">
                <a:alpha val="50000"/>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0" i="0" u="none" strike="noStrike" cap="none" normalizeH="0" baseline="0" dirty="0" smtClean="0">
                <a:ln>
                  <a:noFill/>
                </a:ln>
                <a:solidFill>
                  <a:schemeClr val="bg1"/>
                </a:solidFill>
                <a:effectLst/>
                <a:latin typeface="Arial" pitchFamily="34" charset="0"/>
              </a:rPr>
              <a:t>SUCCESS</a:t>
            </a:r>
          </a:p>
        </p:txBody>
      </p:sp>
      <p:sp>
        <p:nvSpPr>
          <p:cNvPr id="17423" name="Text Box 15"/>
          <p:cNvSpPr txBox="1">
            <a:spLocks noChangeArrowheads="1"/>
          </p:cNvSpPr>
          <p:nvPr/>
        </p:nvSpPr>
        <p:spPr bwMode="auto">
          <a:xfrm>
            <a:off x="685800" y="3352800"/>
            <a:ext cx="4038600" cy="28956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228600" marR="0" lvl="0" indent="-228600" algn="l" defTabSz="914400" rtl="0" eaLnBrk="1" fontAlgn="base" latinLnBrk="0" hangingPunct="1">
              <a:lnSpc>
                <a:spcPct val="100000"/>
              </a:lnSpc>
              <a:spcBef>
                <a:spcPct val="0"/>
              </a:spcBef>
              <a:spcAft>
                <a:spcPts val="400"/>
              </a:spcAft>
              <a:buClrTx/>
              <a:buSzTx/>
              <a:buFontTx/>
              <a:buNone/>
              <a:tabLst/>
            </a:pPr>
            <a:r>
              <a:rPr kumimoji="0" lang="en-US" sz="1400" b="1" i="0" u="none" strike="noStrike" cap="none" normalizeH="0" baseline="0" dirty="0" smtClean="0">
                <a:ln>
                  <a:noFill/>
                </a:ln>
                <a:solidFill>
                  <a:srgbClr val="C00000"/>
                </a:solidFill>
                <a:effectLst/>
                <a:latin typeface="Calibri" pitchFamily="34" charset="0"/>
              </a:rPr>
              <a:t>Q:  </a:t>
            </a:r>
            <a:r>
              <a:rPr kumimoji="0" lang="en-US" sz="1400" b="1" i="0" u="none" strike="noStrike" cap="none" normalizeH="0" baseline="0" dirty="0" smtClean="0">
                <a:ln>
                  <a:noFill/>
                </a:ln>
                <a:solidFill>
                  <a:schemeClr val="tx1"/>
                </a:solidFill>
                <a:effectLst/>
                <a:latin typeface="Calibri" pitchFamily="34" charset="0"/>
              </a:rPr>
              <a:t>What are my</a:t>
            </a:r>
            <a:r>
              <a:rPr kumimoji="0" lang="en-US" sz="1400" b="1" i="0" u="none" strike="noStrike" cap="none" normalizeH="0" dirty="0" smtClean="0">
                <a:ln>
                  <a:noFill/>
                </a:ln>
                <a:solidFill>
                  <a:schemeClr val="tx1"/>
                </a:solidFill>
                <a:effectLst/>
                <a:latin typeface="Calibri" pitchFamily="34" charset="0"/>
              </a:rPr>
              <a:t> financing options to pay for the program?</a:t>
            </a:r>
          </a:p>
          <a:p>
            <a:pPr marL="228600" marR="0" lvl="0" indent="-228600" algn="l" defTabSz="914400" rtl="0" eaLnBrk="1" fontAlgn="base" latinLnBrk="0" hangingPunct="1">
              <a:lnSpc>
                <a:spcPct val="100000"/>
              </a:lnSpc>
              <a:spcBef>
                <a:spcPct val="0"/>
              </a:spcBef>
              <a:spcAft>
                <a:spcPts val="600"/>
              </a:spcAft>
              <a:buClrTx/>
              <a:buSzTx/>
              <a:buFontTx/>
              <a:buNone/>
              <a:tabLst/>
            </a:pPr>
            <a:r>
              <a:rPr kumimoji="0" lang="en-US" sz="1400" b="1" i="0" u="none" strike="noStrike" cap="none" normalizeH="0" baseline="0" dirty="0" smtClean="0">
                <a:ln>
                  <a:noFill/>
                </a:ln>
                <a:solidFill>
                  <a:srgbClr val="C00000"/>
                </a:solidFill>
                <a:effectLst/>
                <a:latin typeface="Calibri" pitchFamily="34" charset="0"/>
              </a:rPr>
              <a:t>A:  </a:t>
            </a:r>
            <a:r>
              <a:rPr kumimoji="0" lang="en-US" sz="1200" b="1" i="0" u="none" strike="noStrike" cap="none" normalizeH="0" baseline="0" dirty="0" smtClean="0">
                <a:ln>
                  <a:noFill/>
                </a:ln>
                <a:effectLst/>
                <a:latin typeface="Calibri" pitchFamily="34" charset="0"/>
              </a:rPr>
              <a:t>Financing for this program may be available through</a:t>
            </a:r>
            <a:r>
              <a:rPr kumimoji="0" lang="en-US" sz="1200" b="1" i="0" u="none" strike="noStrike" cap="none" normalizeH="0" dirty="0" smtClean="0">
                <a:ln>
                  <a:noFill/>
                </a:ln>
                <a:effectLst/>
                <a:latin typeface="Calibri" pitchFamily="34" charset="0"/>
              </a:rPr>
              <a:t> grants, scholarships, loans (federal and private) and institutional financing plans.  </a:t>
            </a:r>
            <a:r>
              <a:rPr lang="en-US" sz="1200" b="1" dirty="0" smtClean="0"/>
              <a:t>The median</a:t>
            </a:r>
            <a:r>
              <a:rPr kumimoji="0" lang="en-US" sz="1200" b="1" i="0" u="none" strike="noStrike" cap="none" normalizeH="0" baseline="0" dirty="0" smtClean="0">
                <a:ln>
                  <a:noFill/>
                </a:ln>
                <a:effectLst/>
              </a:rPr>
              <a:t> debt for program graduates is shown below: </a:t>
            </a:r>
          </a:p>
          <a:p>
            <a:pPr marL="228600" marR="0" lvl="0" indent="-228600" algn="l" defTabSz="914400" rtl="0" eaLnBrk="1" fontAlgn="base" latinLnBrk="0" hangingPunct="1">
              <a:lnSpc>
                <a:spcPct val="100000"/>
              </a:lnSpc>
              <a:spcBef>
                <a:spcPct val="0"/>
              </a:spcBef>
              <a:spcAft>
                <a:spcPts val="400"/>
              </a:spcAft>
              <a:buClrTx/>
              <a:buSzTx/>
              <a:buFontTx/>
              <a:buNone/>
              <a:tabLst/>
            </a:pPr>
            <a:r>
              <a:rPr lang="en-US" sz="1200" b="1" dirty="0" smtClean="0"/>
              <a:t>	                 </a:t>
            </a:r>
            <a:r>
              <a:rPr kumimoji="0" lang="en-US" sz="1200" b="1" i="0" u="none" strike="noStrike" cap="none" normalizeH="0" baseline="0" dirty="0" smtClean="0">
                <a:ln>
                  <a:noFill/>
                </a:ln>
                <a:effectLst/>
              </a:rPr>
              <a:t>Federal loans		*</a:t>
            </a:r>
            <a:br>
              <a:rPr kumimoji="0" lang="en-US" sz="1200" b="1" i="0" u="none" strike="noStrike" cap="none" normalizeH="0" baseline="0" dirty="0" smtClean="0">
                <a:ln>
                  <a:noFill/>
                </a:ln>
                <a:effectLst/>
              </a:rPr>
            </a:br>
            <a:r>
              <a:rPr kumimoji="0" lang="en-US" sz="1200" b="1" i="0" u="none" strike="noStrike" cap="none" normalizeH="0" baseline="0" dirty="0" smtClean="0">
                <a:ln>
                  <a:noFill/>
                </a:ln>
                <a:effectLst/>
              </a:rPr>
              <a:t>                 Private educational loans	*</a:t>
            </a:r>
            <a:br>
              <a:rPr kumimoji="0" lang="en-US" sz="1200" b="1" i="0" u="none" strike="noStrike" cap="none" normalizeH="0" baseline="0" dirty="0" smtClean="0">
                <a:ln>
                  <a:noFill/>
                </a:ln>
                <a:effectLst/>
              </a:rPr>
            </a:br>
            <a:r>
              <a:rPr kumimoji="0" lang="en-US" sz="1200" b="1" i="0" u="none" strike="noStrike" cap="none" normalizeH="0" baseline="0" dirty="0" smtClean="0">
                <a:ln>
                  <a:noFill/>
                </a:ln>
                <a:effectLst/>
              </a:rPr>
              <a:t>                 Institution financing plan	*</a:t>
            </a:r>
          </a:p>
          <a:p>
            <a:pPr marL="228600" lvl="0" indent="-228600" fontAlgn="base">
              <a:spcBef>
                <a:spcPct val="0"/>
              </a:spcBef>
              <a:spcAft>
                <a:spcPts val="400"/>
              </a:spcAft>
            </a:pPr>
            <a:r>
              <a:rPr lang="en-US" sz="900" b="1" dirty="0" smtClean="0"/>
              <a:t>* Less than 10 graduates received loans. Median amounts are withheld to preserve the confidentiality of the loan recipients.</a:t>
            </a:r>
            <a:endParaRPr kumimoji="0" lang="en-US" sz="900" b="1" i="0" u="none" strike="noStrike" cap="none" normalizeH="0" baseline="0" dirty="0" smtClean="0">
              <a:ln>
                <a:noFill/>
              </a:ln>
              <a:effectLst/>
            </a:endParaRPr>
          </a:p>
          <a:p>
            <a:pPr marL="228600" marR="0" lvl="0" algn="l" defTabSz="914400" rtl="0" eaLnBrk="1" fontAlgn="base" latinLnBrk="0" hangingPunct="1">
              <a:lnSpc>
                <a:spcPct val="100000"/>
              </a:lnSpc>
              <a:spcBef>
                <a:spcPct val="0"/>
              </a:spcBef>
              <a:buClrTx/>
              <a:buSzTx/>
              <a:buFontTx/>
              <a:buNone/>
              <a:tabLst/>
            </a:pPr>
            <a:r>
              <a:rPr lang="en-US" sz="1200" b="1" dirty="0" smtClean="0"/>
              <a:t>The school has elected to provide the following information.  XX% of graduates used loans to help finance their costs for this program</a:t>
            </a:r>
            <a:r>
              <a:rPr lang="en-US" sz="1600" b="1" dirty="0" smtClean="0"/>
              <a:t>.  </a:t>
            </a:r>
            <a:endParaRPr kumimoji="0" lang="en-US" sz="1600" b="1" i="0" u="none" strike="noStrike" cap="none" normalizeH="0" baseline="0" dirty="0" smtClean="0">
              <a:ln>
                <a:noFill/>
              </a:ln>
              <a:effectLst/>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endParaRPr>
          </a:p>
        </p:txBody>
      </p:sp>
      <p:sp>
        <p:nvSpPr>
          <p:cNvPr id="17424" name="Text Box 16"/>
          <p:cNvSpPr txBox="1">
            <a:spLocks noChangeArrowheads="1"/>
          </p:cNvSpPr>
          <p:nvPr/>
        </p:nvSpPr>
        <p:spPr bwMode="auto">
          <a:xfrm>
            <a:off x="381000" y="3352800"/>
            <a:ext cx="304800" cy="2895600"/>
          </a:xfrm>
          <a:prstGeom prst="rect">
            <a:avLst/>
          </a:prstGeom>
          <a:solidFill>
            <a:srgbClr val="000000"/>
          </a:solidFill>
          <a:ln w="38100">
            <a:solidFill>
              <a:srgbClr val="F2F2F2"/>
            </a:solidFill>
            <a:miter lim="800000"/>
            <a:headEnd/>
            <a:tailEnd/>
          </a:ln>
          <a:effectLst>
            <a:outerShdw dist="28398" dir="3806097" algn="ctr" rotWithShape="0">
              <a:srgbClr val="7F7F7F">
                <a:alpha val="50000"/>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0" i="0" u="none" strike="noStrike" cap="none" normalizeH="0" baseline="0" dirty="0" smtClean="0">
                <a:ln>
                  <a:noFill/>
                </a:ln>
                <a:solidFill>
                  <a:schemeClr val="bg1"/>
                </a:solidFill>
                <a:effectLst/>
                <a:latin typeface="Calibri" pitchFamily="34" charset="0"/>
              </a:rPr>
              <a:t>FINANCING</a:t>
            </a:r>
            <a:endParaRPr kumimoji="0" lang="en-US" sz="1800" b="0" i="0" u="none" strike="noStrike" cap="none" normalizeH="0" baseline="0" dirty="0" smtClean="0">
              <a:ln>
                <a:noFill/>
              </a:ln>
              <a:solidFill>
                <a:schemeClr val="bg1"/>
              </a:solidFill>
              <a:effectLst/>
              <a:latin typeface="Arial" pitchFamily="34" charset="0"/>
            </a:endParaRPr>
          </a:p>
        </p:txBody>
      </p:sp>
      <p:sp>
        <p:nvSpPr>
          <p:cNvPr id="17426" name="Text Box 18"/>
          <p:cNvSpPr txBox="1">
            <a:spLocks noChangeArrowheads="1"/>
          </p:cNvSpPr>
          <p:nvPr/>
        </p:nvSpPr>
        <p:spPr bwMode="auto">
          <a:xfrm>
            <a:off x="5105400" y="762000"/>
            <a:ext cx="3763962" cy="54864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228600" lvl="0" indent="-228600" fontAlgn="base">
              <a:spcBef>
                <a:spcPct val="0"/>
              </a:spcBef>
              <a:spcAft>
                <a:spcPts val="1000"/>
              </a:spcAft>
            </a:pPr>
            <a:r>
              <a:rPr lang="en-US" sz="1400" b="1" dirty="0" smtClean="0">
                <a:solidFill>
                  <a:srgbClr val="C00000"/>
                </a:solidFill>
                <a:latin typeface="Calibri" pitchFamily="34" charset="0"/>
              </a:rPr>
              <a:t>Q:  </a:t>
            </a:r>
            <a:r>
              <a:rPr lang="en-US" sz="1400" b="1" dirty="0" smtClean="0">
                <a:latin typeface="Calibri" pitchFamily="34" charset="0"/>
              </a:rPr>
              <a:t>How long will it take me to complete this program?</a:t>
            </a:r>
          </a:p>
          <a:p>
            <a:pPr marL="696913" lvl="1" indent="-239713" fontAlgn="base">
              <a:spcBef>
                <a:spcPct val="0"/>
              </a:spcBef>
              <a:spcAft>
                <a:spcPts val="1000"/>
              </a:spcAft>
            </a:pPr>
            <a:r>
              <a:rPr lang="en-US" sz="1400" b="1" dirty="0" smtClean="0">
                <a:solidFill>
                  <a:srgbClr val="C00000"/>
                </a:solidFill>
                <a:latin typeface="Calibri" pitchFamily="34" charset="0"/>
              </a:rPr>
              <a:t>A:  </a:t>
            </a:r>
            <a:r>
              <a:rPr lang="en-US" sz="1200" b="1" dirty="0" smtClean="0">
                <a:latin typeface="Calibri" pitchFamily="34" charset="0"/>
              </a:rPr>
              <a:t>The program is designed to take XX months to complete.</a:t>
            </a:r>
          </a:p>
          <a:p>
            <a:pPr marL="696913" lvl="1" indent="-239713" fontAlgn="base">
              <a:spcBef>
                <a:spcPct val="0"/>
              </a:spcBef>
              <a:spcAft>
                <a:spcPts val="1000"/>
              </a:spcAft>
            </a:pPr>
            <a:r>
              <a:rPr lang="en-US" sz="1200" b="1" dirty="0" smtClean="0">
                <a:latin typeface="Calibri" pitchFamily="34" charset="0"/>
              </a:rPr>
              <a:t>	Of those that completed the program in 2011-2012, XX% finished in XX months.</a:t>
            </a:r>
            <a:endParaRPr lang="en-US" sz="1200" b="1" dirty="0" smtClean="0">
              <a:latin typeface="Times New Roman" pitchFamily="18" charset="0"/>
            </a:endParaRPr>
          </a:p>
          <a:p>
            <a:pPr marL="228600" marR="0" lvl="0" indent="-228600" algn="l"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rgbClr val="C00000"/>
                </a:solidFill>
                <a:effectLst/>
                <a:latin typeface="Calibri" pitchFamily="34" charset="0"/>
              </a:rPr>
              <a:t>Q:  </a:t>
            </a:r>
            <a:r>
              <a:rPr kumimoji="0" lang="en-US" sz="1400" b="1" i="0" u="none" strike="noStrike" cap="none" normalizeH="0" baseline="0" dirty="0" smtClean="0">
                <a:ln>
                  <a:noFill/>
                </a:ln>
                <a:solidFill>
                  <a:schemeClr val="tx1"/>
                </a:solidFill>
                <a:effectLst/>
                <a:latin typeface="Calibri" pitchFamily="34" charset="0"/>
              </a:rPr>
              <a:t>What are the chances of getting a job when I graduate?</a:t>
            </a:r>
          </a:p>
          <a:p>
            <a:pPr marL="685800" marR="0" lvl="1" indent="-228600" algn="l"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rgbClr val="C00000"/>
                </a:solidFill>
                <a:effectLst/>
                <a:latin typeface="Calibri" pitchFamily="34" charset="0"/>
              </a:rPr>
              <a:t>A: </a:t>
            </a:r>
            <a:r>
              <a:rPr kumimoji="0" lang="en-US" sz="1400" b="1" i="0" u="none" strike="noStrike" cap="none" normalizeH="0" baseline="0" dirty="0" smtClean="0">
                <a:ln>
                  <a:noFill/>
                </a:ln>
                <a:solidFill>
                  <a:schemeClr val="tx1"/>
                </a:solidFill>
                <a:effectLst/>
                <a:latin typeface="Calibri" pitchFamily="34" charset="0"/>
              </a:rPr>
              <a:t>	</a:t>
            </a:r>
            <a:r>
              <a:rPr kumimoji="0" lang="en-US" sz="1200" b="1" i="0" u="none" strike="noStrike" cap="none" normalizeH="0" baseline="0" dirty="0" smtClean="0">
                <a:ln>
                  <a:noFill/>
                </a:ln>
                <a:solidFill>
                  <a:schemeClr val="tx1"/>
                </a:solidFill>
                <a:effectLst/>
                <a:latin typeface="Calibri" pitchFamily="34" charset="0"/>
              </a:rPr>
              <a:t>The job placement rate for students who complete</a:t>
            </a:r>
            <a:r>
              <a:rPr kumimoji="0" lang="en-US" sz="1200" b="1" i="0" u="none" strike="noStrike" cap="none" normalizeH="0" dirty="0" smtClean="0">
                <a:ln>
                  <a:noFill/>
                </a:ln>
                <a:solidFill>
                  <a:schemeClr val="tx1"/>
                </a:solidFill>
                <a:effectLst/>
                <a:latin typeface="Calibri" pitchFamily="34" charset="0"/>
              </a:rPr>
              <a:t> </a:t>
            </a:r>
            <a:r>
              <a:rPr kumimoji="0" lang="en-US" sz="1200" b="1" i="0" u="none" strike="noStrike" cap="none" normalizeH="0" baseline="0" dirty="0" smtClean="0">
                <a:ln>
                  <a:noFill/>
                </a:ln>
                <a:solidFill>
                  <a:schemeClr val="tx1"/>
                </a:solidFill>
                <a:effectLst/>
                <a:latin typeface="Calibri" pitchFamily="34" charset="0"/>
              </a:rPr>
              <a:t>the</a:t>
            </a:r>
            <a:r>
              <a:rPr kumimoji="0" lang="en-US" sz="1200" b="1" i="0" u="none" strike="noStrike" cap="none" normalizeH="0" dirty="0" smtClean="0">
                <a:ln>
                  <a:noFill/>
                </a:ln>
                <a:solidFill>
                  <a:schemeClr val="tx1"/>
                </a:solidFill>
                <a:effectLst/>
                <a:latin typeface="Calibri" pitchFamily="34" charset="0"/>
              </a:rPr>
              <a:t> </a:t>
            </a:r>
            <a:r>
              <a:rPr kumimoji="0" lang="en-US" sz="1200" b="1" i="0" u="none" strike="noStrike" cap="none" normalizeH="0" baseline="0" dirty="0" smtClean="0">
                <a:ln>
                  <a:noFill/>
                </a:ln>
                <a:solidFill>
                  <a:schemeClr val="tx1"/>
                </a:solidFill>
                <a:effectLst/>
                <a:latin typeface="Calibri" pitchFamily="34" charset="0"/>
              </a:rPr>
              <a:t>program</a:t>
            </a:r>
            <a:r>
              <a:rPr kumimoji="0" lang="en-US" sz="1200" b="1" i="0" u="none" strike="noStrike" cap="none" normalizeH="0" dirty="0" smtClean="0">
                <a:ln>
                  <a:noFill/>
                </a:ln>
                <a:solidFill>
                  <a:schemeClr val="tx1"/>
                </a:solidFill>
                <a:effectLst/>
                <a:latin typeface="Calibri" pitchFamily="34" charset="0"/>
              </a:rPr>
              <a:t> is </a:t>
            </a:r>
            <a:r>
              <a:rPr kumimoji="0" lang="en-US" sz="1200" b="1" i="0" u="none" strike="noStrike" cap="none" normalizeH="0" baseline="0" dirty="0" smtClean="0">
                <a:ln>
                  <a:noFill/>
                </a:ln>
                <a:solidFill>
                  <a:schemeClr val="tx1"/>
                </a:solidFill>
                <a:effectLst/>
                <a:latin typeface="Calibri" pitchFamily="34" charset="0"/>
              </a:rPr>
              <a:t>XX%.</a:t>
            </a:r>
          </a:p>
          <a:p>
            <a:pPr marL="685800" lvl="1" indent="-228600" fontAlgn="base">
              <a:spcBef>
                <a:spcPct val="0"/>
              </a:spcBef>
              <a:spcAft>
                <a:spcPts val="1000"/>
              </a:spcAft>
            </a:pPr>
            <a:r>
              <a:rPr lang="en-US" sz="1600" b="1" dirty="0" smtClean="0">
                <a:latin typeface="Calibri" pitchFamily="34" charset="0"/>
              </a:rPr>
              <a:t>	     </a:t>
            </a:r>
            <a:r>
              <a:rPr lang="en-US" sz="1200" u="sng" dirty="0" smtClean="0">
                <a:latin typeface="Calibri" pitchFamily="34" charset="0"/>
              </a:rPr>
              <a:t>What type of jobs? How long did it take?</a:t>
            </a:r>
            <a:endParaRPr kumimoji="0" lang="en-US" sz="1400" b="1" i="0" u="none" strike="noStrike" cap="none" normalizeH="0" baseline="0" dirty="0" smtClean="0">
              <a:ln>
                <a:noFill/>
              </a:ln>
              <a:solidFill>
                <a:schemeClr val="tx1"/>
              </a:solidFill>
              <a:effectLst/>
              <a:latin typeface="Times New Roman" pitchFamily="18" charset="0"/>
            </a:endParaRPr>
          </a:p>
          <a:p>
            <a:pPr marL="228600" lvl="0" indent="-228600" defTabSz="171450" fontAlgn="base">
              <a:spcBef>
                <a:spcPct val="0"/>
              </a:spcBef>
              <a:spcAft>
                <a:spcPts val="1000"/>
              </a:spcAft>
            </a:pPr>
            <a:r>
              <a:rPr lang="en-US" sz="1400" b="1" dirty="0" smtClean="0">
                <a:solidFill>
                  <a:srgbClr val="C00000"/>
                </a:solidFill>
                <a:latin typeface="Calibri" pitchFamily="34" charset="0"/>
              </a:rPr>
              <a:t>Q. </a:t>
            </a:r>
            <a:r>
              <a:rPr lang="en-US" sz="1400" b="1" dirty="0" smtClean="0">
                <a:latin typeface="Calibri" pitchFamily="34" charset="0"/>
              </a:rPr>
              <a:t>Will I be able to pay back my student loans?</a:t>
            </a:r>
          </a:p>
          <a:p>
            <a:pPr marL="682625" marR="0" lvl="0" indent="-220663" defTabSz="171450" rtl="0" eaLnBrk="1" fontAlgn="base" latinLnBrk="0" hangingPunct="1">
              <a:lnSpc>
                <a:spcPct val="100000"/>
              </a:lnSpc>
              <a:spcBef>
                <a:spcPct val="0"/>
              </a:spcBef>
              <a:spcAft>
                <a:spcPts val="1000"/>
              </a:spcAft>
              <a:buClrTx/>
              <a:buSzTx/>
              <a:buFontTx/>
              <a:buNone/>
              <a:tabLst/>
            </a:pPr>
            <a:r>
              <a:rPr kumimoji="0" lang="en-US" sz="1400" b="1" i="0" u="none" strike="noStrike" cap="none" normalizeH="0" dirty="0" smtClean="0">
                <a:ln>
                  <a:noFill/>
                </a:ln>
                <a:solidFill>
                  <a:srgbClr val="C00000"/>
                </a:solidFill>
                <a:effectLst/>
                <a:latin typeface="Calibri" pitchFamily="34" charset="0"/>
              </a:rPr>
              <a:t>A:</a:t>
            </a:r>
            <a:r>
              <a:rPr kumimoji="0" lang="en-US" sz="1400" b="1" i="0" u="none" strike="noStrike" cap="none" normalizeH="0" dirty="0" smtClean="0">
                <a:ln>
                  <a:noFill/>
                </a:ln>
                <a:effectLst/>
                <a:latin typeface="Calibri" pitchFamily="34" charset="0"/>
              </a:rPr>
              <a:t> </a:t>
            </a:r>
            <a:r>
              <a:rPr kumimoji="0" lang="en-US" sz="1200" b="1" i="0" u="none" strike="noStrike" cap="none" normalizeH="0" dirty="0" smtClean="0">
                <a:ln>
                  <a:noFill/>
                </a:ln>
                <a:effectLst/>
                <a:latin typeface="Calibri" pitchFamily="34" charset="0"/>
              </a:rPr>
              <a:t>Former students are successfully repaying XX% of the total amount of student loans  they took out for attendin</a:t>
            </a:r>
            <a:r>
              <a:rPr lang="en-US" sz="1200" b="1" dirty="0" smtClean="0">
                <a:latin typeface="Calibri" pitchFamily="34" charset="0"/>
              </a:rPr>
              <a:t>g the program</a:t>
            </a:r>
            <a:r>
              <a:rPr kumimoji="0" lang="en-US" sz="1200" b="1" i="0" u="none" strike="noStrike" cap="none" normalizeH="0" dirty="0" smtClean="0">
                <a:ln>
                  <a:noFill/>
                </a:ln>
                <a:effectLst/>
                <a:latin typeface="Calibri" pitchFamily="34" charset="0"/>
              </a:rPr>
              <a:t>.  </a:t>
            </a:r>
          </a:p>
          <a:p>
            <a:pPr marL="682625" marR="0" lvl="0" indent="-220663" defTabSz="171450" rtl="0" eaLnBrk="1" fontAlgn="base" latinLnBrk="0" hangingPunct="1">
              <a:lnSpc>
                <a:spcPct val="100000"/>
              </a:lnSpc>
              <a:spcBef>
                <a:spcPct val="0"/>
              </a:spcBef>
              <a:spcAft>
                <a:spcPts val="1000"/>
              </a:spcAft>
              <a:buClrTx/>
              <a:buSzTx/>
              <a:buFontTx/>
              <a:buNone/>
              <a:tabLst/>
            </a:pPr>
            <a:r>
              <a:rPr lang="en-US" sz="1200" b="1" dirty="0" smtClean="0">
                <a:latin typeface="Calibri" pitchFamily="34" charset="0"/>
              </a:rPr>
              <a:t>      Typical  graduates  of the program use XX% of their monthly earnings to make student loan payments.</a:t>
            </a:r>
            <a:endParaRPr kumimoji="0" lang="en-US" sz="1200" b="1" i="0" u="none" strike="noStrike" cap="none" normalizeH="0" dirty="0" smtClean="0">
              <a:ln>
                <a:noFill/>
              </a:ln>
              <a:effectLst/>
              <a:latin typeface="Calibri" pitchFamily="34" charset="0"/>
            </a:endParaRPr>
          </a:p>
          <a:p>
            <a:pPr marL="682625" marR="0" lvl="0" indent="-220663" defTabSz="171450" rtl="0" eaLnBrk="1" fontAlgn="base" latinLnBrk="0" hangingPunct="1">
              <a:lnSpc>
                <a:spcPct val="100000"/>
              </a:lnSpc>
              <a:spcBef>
                <a:spcPct val="0"/>
              </a:spcBef>
              <a:spcAft>
                <a:spcPts val="1000"/>
              </a:spcAft>
              <a:buClrTx/>
              <a:buSzTx/>
              <a:buFontTx/>
              <a:buNone/>
              <a:tabLst/>
            </a:pPr>
            <a:r>
              <a:rPr lang="en-US" sz="1200" b="1" dirty="0" smtClean="0">
                <a:latin typeface="Calibri" pitchFamily="34" charset="0"/>
              </a:rPr>
              <a:t>				</a:t>
            </a:r>
          </a:p>
          <a:p>
            <a:pPr marL="682625" marR="0" lvl="0" indent="-220663" defTabSz="171450" rtl="0" eaLnBrk="1" fontAlgn="base" latinLnBrk="0" hangingPunct="1">
              <a:lnSpc>
                <a:spcPct val="100000"/>
              </a:lnSpc>
              <a:spcBef>
                <a:spcPct val="0"/>
              </a:spcBef>
              <a:spcAft>
                <a:spcPts val="1000"/>
              </a:spcAft>
              <a:buClrTx/>
              <a:buSzTx/>
              <a:buFontTx/>
              <a:buNone/>
              <a:tabLst/>
            </a:pPr>
            <a:r>
              <a:rPr lang="en-US" sz="1200" b="1" dirty="0" smtClean="0">
                <a:latin typeface="Calibri" pitchFamily="34" charset="0"/>
              </a:rPr>
              <a:t>				</a:t>
            </a:r>
            <a:endParaRPr kumimoji="0" lang="en-US" sz="1200" i="0" u="sng" strike="noStrike" cap="none" normalizeH="0" dirty="0" smtClean="0">
              <a:ln>
                <a:noFill/>
              </a:ln>
              <a:effectLst/>
              <a:latin typeface="Calibri" pitchFamily="34" charset="0"/>
            </a:endParaRPr>
          </a:p>
          <a:p>
            <a:pPr marL="682625" marR="0" lvl="0" indent="-220663" defTabSz="171450" rtl="0" eaLnBrk="1" fontAlgn="base" latinLnBrk="0" hangingPunct="1">
              <a:lnSpc>
                <a:spcPct val="100000"/>
              </a:lnSpc>
              <a:spcBef>
                <a:spcPct val="0"/>
              </a:spcBef>
              <a:spcAft>
                <a:spcPts val="1000"/>
              </a:spcAft>
              <a:buClrTx/>
              <a:buSzTx/>
              <a:buFontTx/>
              <a:buNone/>
              <a:tabLst/>
            </a:pPr>
            <a:endParaRPr kumimoji="0" lang="en-US" sz="1400" b="1" i="0" u="none" strike="noStrike" cap="none" normalizeH="0" baseline="0" dirty="0" smtClean="0">
              <a:ln>
                <a:noFill/>
              </a:ln>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endParaRPr>
          </a:p>
        </p:txBody>
      </p:sp>
      <p:pic>
        <p:nvPicPr>
          <p:cNvPr id="1028" name="Picture 4"/>
          <p:cNvPicPr>
            <a:picLocks noChangeAspect="1" noChangeArrowheads="1"/>
          </p:cNvPicPr>
          <p:nvPr/>
        </p:nvPicPr>
        <p:blipFill>
          <a:blip r:embed="rId2" cstate="print"/>
          <a:srcRect/>
          <a:stretch>
            <a:fillRect/>
          </a:stretch>
        </p:blipFill>
        <p:spPr bwMode="auto">
          <a:xfrm>
            <a:off x="990600" y="1905000"/>
            <a:ext cx="228600" cy="228600"/>
          </a:xfrm>
          <a:prstGeom prst="rect">
            <a:avLst/>
          </a:prstGeom>
          <a:noFill/>
          <a:ln w="9525">
            <a:noFill/>
            <a:miter lim="800000"/>
            <a:headEnd/>
            <a:tailEnd/>
          </a:ln>
          <a:effectLst/>
        </p:spPr>
      </p:pic>
      <p:pic>
        <p:nvPicPr>
          <p:cNvPr id="16" name="Picture 4"/>
          <p:cNvPicPr>
            <a:picLocks noChangeAspect="1" noChangeArrowheads="1"/>
          </p:cNvPicPr>
          <p:nvPr/>
        </p:nvPicPr>
        <p:blipFill>
          <a:blip r:embed="rId2" cstate="print"/>
          <a:srcRect/>
          <a:stretch>
            <a:fillRect/>
          </a:stretch>
        </p:blipFill>
        <p:spPr bwMode="auto">
          <a:xfrm>
            <a:off x="5791200" y="3505200"/>
            <a:ext cx="228600" cy="228600"/>
          </a:xfrm>
          <a:prstGeom prst="rect">
            <a:avLst/>
          </a:prstGeom>
          <a:noFill/>
          <a:ln w="9525">
            <a:noFill/>
            <a:miter lim="800000"/>
            <a:headEnd/>
            <a:tailEnd/>
          </a:ln>
          <a:effectLst/>
        </p:spPr>
      </p:pic>
      <p:pic>
        <p:nvPicPr>
          <p:cNvPr id="13" name="Picture 4"/>
          <p:cNvPicPr>
            <a:picLocks noChangeAspect="1" noChangeArrowheads="1"/>
          </p:cNvPicPr>
          <p:nvPr/>
        </p:nvPicPr>
        <p:blipFill>
          <a:blip r:embed="rId2" cstate="print"/>
          <a:srcRect/>
          <a:stretch>
            <a:fillRect/>
          </a:stretch>
        </p:blipFill>
        <p:spPr bwMode="auto">
          <a:xfrm>
            <a:off x="5867400" y="5638800"/>
            <a:ext cx="228600" cy="228600"/>
          </a:xfrm>
          <a:prstGeom prst="rect">
            <a:avLst/>
          </a:prstGeom>
          <a:noFill/>
          <a:ln w="9525">
            <a:noFill/>
            <a:miter lim="800000"/>
            <a:headEnd/>
            <a:tailEnd/>
          </a:ln>
          <a:effectLst/>
        </p:spPr>
      </p:pic>
      <p:sp>
        <p:nvSpPr>
          <p:cNvPr id="14" name="TextBox 13"/>
          <p:cNvSpPr txBox="1"/>
          <p:nvPr/>
        </p:nvSpPr>
        <p:spPr>
          <a:xfrm>
            <a:off x="6172200" y="5590401"/>
            <a:ext cx="1752600" cy="276999"/>
          </a:xfrm>
          <a:prstGeom prst="rect">
            <a:avLst/>
          </a:prstGeom>
          <a:noFill/>
        </p:spPr>
        <p:txBody>
          <a:bodyPr wrap="square" rtlCol="0">
            <a:spAutoFit/>
          </a:bodyPr>
          <a:lstStyle/>
          <a:p>
            <a:r>
              <a:rPr lang="en-US" sz="1200" u="sng" dirty="0" smtClean="0">
                <a:latin typeface="Calibri" pitchFamily="34" charset="0"/>
              </a:rPr>
              <a:t>What does this mean?</a:t>
            </a:r>
            <a:endParaRPr lang="en-US" sz="1200" u="sng" dirty="0"/>
          </a:p>
        </p:txBody>
      </p:sp>
      <p:sp>
        <p:nvSpPr>
          <p:cNvPr id="18" name="TextBox 17"/>
          <p:cNvSpPr txBox="1"/>
          <p:nvPr/>
        </p:nvSpPr>
        <p:spPr>
          <a:xfrm>
            <a:off x="838200" y="2362200"/>
            <a:ext cx="3505200" cy="430887"/>
          </a:xfrm>
          <a:prstGeom prst="rect">
            <a:avLst/>
          </a:prstGeom>
          <a:noFill/>
        </p:spPr>
        <p:txBody>
          <a:bodyPr wrap="square" rtlCol="0">
            <a:spAutoFit/>
          </a:bodyPr>
          <a:lstStyle/>
          <a:p>
            <a:r>
              <a:rPr lang="en-US" sz="1200" b="1" dirty="0" smtClean="0"/>
              <a:t>For further program cost information click here :</a:t>
            </a:r>
            <a:r>
              <a:rPr lang="en-US" sz="1000" dirty="0" smtClean="0"/>
              <a:t>       (URL from 668.43(a) requirements)</a:t>
            </a:r>
            <a:endParaRPr lang="en-US" sz="1000" i="1" dirty="0" smtClean="0"/>
          </a:p>
        </p:txBody>
      </p:sp>
      <p:sp>
        <p:nvSpPr>
          <p:cNvPr id="19" name="TextBox 18"/>
          <p:cNvSpPr txBox="1"/>
          <p:nvPr/>
        </p:nvSpPr>
        <p:spPr>
          <a:xfrm>
            <a:off x="7620000" y="6324600"/>
            <a:ext cx="1143000" cy="400110"/>
          </a:xfrm>
          <a:prstGeom prst="rect">
            <a:avLst/>
          </a:prstGeom>
          <a:noFill/>
        </p:spPr>
        <p:txBody>
          <a:bodyPr wrap="square" rtlCol="0">
            <a:spAutoFit/>
          </a:bodyPr>
          <a:lstStyle/>
          <a:p>
            <a:r>
              <a:rPr lang="en-US" sz="1000" dirty="0" smtClean="0"/>
              <a:t>Date created: XX/XX/20XX</a:t>
            </a:r>
            <a:endParaRPr lang="en-US" sz="1000" dirty="0"/>
          </a:p>
        </p:txBody>
      </p:sp>
      <p:sp>
        <p:nvSpPr>
          <p:cNvPr id="20" name="TextBox 19"/>
          <p:cNvSpPr txBox="1"/>
          <p:nvPr/>
        </p:nvSpPr>
        <p:spPr>
          <a:xfrm>
            <a:off x="1295400" y="6248400"/>
            <a:ext cx="5943600" cy="276999"/>
          </a:xfrm>
          <a:prstGeom prst="rect">
            <a:avLst/>
          </a:prstGeom>
          <a:noFill/>
        </p:spPr>
        <p:txBody>
          <a:bodyPr wrap="square" rtlCol="0">
            <a:spAutoFit/>
          </a:bodyPr>
          <a:lstStyle/>
          <a:p>
            <a:r>
              <a:rPr lang="en-US" sz="1200" dirty="0" smtClean="0"/>
              <a:t>For additional information about this program or the information provided above, </a:t>
            </a:r>
            <a:r>
              <a:rPr lang="en-US" sz="1200" u="sng" dirty="0" smtClean="0"/>
              <a:t>click here.</a:t>
            </a:r>
            <a:endParaRPr lang="en-US" sz="1200" dirty="0"/>
          </a:p>
        </p:txBody>
      </p:sp>
      <p:pic>
        <p:nvPicPr>
          <p:cNvPr id="21" name="Picture 4"/>
          <p:cNvPicPr>
            <a:picLocks noChangeAspect="1" noChangeArrowheads="1"/>
          </p:cNvPicPr>
          <p:nvPr/>
        </p:nvPicPr>
        <p:blipFill>
          <a:blip r:embed="rId2" cstate="print"/>
          <a:srcRect/>
          <a:stretch>
            <a:fillRect/>
          </a:stretch>
        </p:blipFill>
        <p:spPr bwMode="auto">
          <a:xfrm>
            <a:off x="1143000" y="6324600"/>
            <a:ext cx="228600" cy="228600"/>
          </a:xfrm>
          <a:prstGeom prst="rect">
            <a:avLst/>
          </a:prstGeom>
          <a:noFill/>
          <a:ln w="9525">
            <a:noFill/>
            <a:miter lim="800000"/>
            <a:headEnd/>
            <a:tailEnd/>
          </a:ln>
          <a:effectLst/>
        </p:spPr>
      </p:pic>
      <p:sp>
        <p:nvSpPr>
          <p:cNvPr id="22" name="TextBox 21"/>
          <p:cNvSpPr txBox="1"/>
          <p:nvPr/>
        </p:nvSpPr>
        <p:spPr>
          <a:xfrm>
            <a:off x="2209800" y="2819400"/>
            <a:ext cx="2209800" cy="230832"/>
          </a:xfrm>
          <a:prstGeom prst="rect">
            <a:avLst/>
          </a:prstGeom>
          <a:noFill/>
        </p:spPr>
        <p:txBody>
          <a:bodyPr wrap="square" rtlCol="0">
            <a:spAutoFit/>
          </a:bodyPr>
          <a:lstStyle/>
          <a:p>
            <a:r>
              <a:rPr lang="en-US" sz="900" dirty="0" smtClean="0"/>
              <a:t>* This information is subject to change.  </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990600"/>
            <a:ext cx="4343400" cy="1600438"/>
          </a:xfrm>
          <a:prstGeom prst="rect">
            <a:avLst/>
          </a:prstGeom>
          <a:solidFill>
            <a:schemeClr val="accent1">
              <a:alpha val="28000"/>
            </a:schemeClr>
          </a:solidFill>
        </p:spPr>
        <p:txBody>
          <a:bodyPr wrap="square">
            <a:spAutoFit/>
          </a:bodyPr>
          <a:lstStyle/>
          <a:p>
            <a:pPr lvl="0" fontAlgn="base">
              <a:spcBef>
                <a:spcPct val="0"/>
              </a:spcBef>
            </a:pPr>
            <a:r>
              <a:rPr lang="en-US" sz="1600" b="1" dirty="0" smtClean="0">
                <a:solidFill>
                  <a:srgbClr val="FF0000"/>
                </a:solidFill>
                <a:latin typeface="Calibri" pitchFamily="34" charset="0"/>
              </a:rPr>
              <a:t>What other costs are there for this program? </a:t>
            </a:r>
            <a:r>
              <a:rPr lang="en-US" sz="1000" dirty="0" smtClean="0">
                <a:solidFill>
                  <a:srgbClr val="FF0000"/>
                </a:solidFill>
                <a:latin typeface="Calibri" pitchFamily="34" charset="0"/>
              </a:rPr>
              <a:t>[institution can entered up to 1,000 characters]</a:t>
            </a:r>
            <a:endParaRPr lang="en-US" sz="1600" b="1" dirty="0" smtClean="0">
              <a:solidFill>
                <a:srgbClr val="FF0000"/>
              </a:solidFill>
              <a:latin typeface="Calibri" pitchFamily="34" charset="0"/>
            </a:endParaRPr>
          </a:p>
          <a:p>
            <a:pPr marL="228600" lvl="0" fontAlgn="base">
              <a:spcBef>
                <a:spcPct val="0"/>
              </a:spcBef>
            </a:pPr>
            <a:r>
              <a:rPr lang="en-US" sz="1200" i="1" dirty="0" smtClean="0">
                <a:latin typeface="Calibri" pitchFamily="34" charset="0"/>
              </a:rPr>
              <a:t>This is the information the institution enters in the text box in the “Cost” section of the template following the instruction, “Enter any fees or expenses that the students have in addition to those covered in tuition and fees, books and supplies, and living costs (for example, optional equipment,  parking permit, etc.). “</a:t>
            </a:r>
            <a:endParaRPr lang="en-US" sz="2000" i="1" dirty="0" smtClean="0">
              <a:latin typeface="Calibri" pitchFamily="34" charset="0"/>
            </a:endParaRPr>
          </a:p>
        </p:txBody>
      </p:sp>
      <p:sp>
        <p:nvSpPr>
          <p:cNvPr id="5" name="Rectangle 4"/>
          <p:cNvSpPr/>
          <p:nvPr/>
        </p:nvSpPr>
        <p:spPr>
          <a:xfrm>
            <a:off x="0" y="0"/>
            <a:ext cx="8534400" cy="646331"/>
          </a:xfrm>
          <a:prstGeom prst="rect">
            <a:avLst/>
          </a:prstGeom>
        </p:spPr>
        <p:txBody>
          <a:bodyPr wrap="square">
            <a:spAutoFit/>
          </a:bodyPr>
          <a:lstStyle/>
          <a:p>
            <a:pPr marL="342900" lvl="0" indent="-342900" fontAlgn="base">
              <a:spcBef>
                <a:spcPct val="0"/>
              </a:spcBef>
            </a:pPr>
            <a:r>
              <a:rPr lang="en-US" b="1" dirty="0" smtClean="0">
                <a:latin typeface="Calibri" pitchFamily="34" charset="0"/>
              </a:rPr>
              <a:t>Pop-ups – </a:t>
            </a:r>
            <a:r>
              <a:rPr lang="en-US" b="1" i="1" dirty="0" smtClean="0">
                <a:solidFill>
                  <a:srgbClr val="FF0000"/>
                </a:solidFill>
                <a:latin typeface="Calibri" pitchFamily="34" charset="0"/>
              </a:rPr>
              <a:t>text below serves only as explanation of where the additional information provided in the linked boxes comes from, except where noted </a:t>
            </a:r>
            <a:endParaRPr lang="en-US" sz="2000" b="1" i="1" dirty="0" smtClean="0">
              <a:solidFill>
                <a:srgbClr val="FF0000"/>
              </a:solidFill>
              <a:latin typeface="Calibri" pitchFamily="34" charset="0"/>
            </a:endParaRPr>
          </a:p>
        </p:txBody>
      </p:sp>
      <p:sp>
        <p:nvSpPr>
          <p:cNvPr id="6" name="Rectangle 5"/>
          <p:cNvSpPr/>
          <p:nvPr/>
        </p:nvSpPr>
        <p:spPr>
          <a:xfrm>
            <a:off x="4800600" y="990601"/>
            <a:ext cx="3733800" cy="1646605"/>
          </a:xfrm>
          <a:prstGeom prst="rect">
            <a:avLst/>
          </a:prstGeom>
          <a:solidFill>
            <a:schemeClr val="accent1">
              <a:alpha val="28000"/>
            </a:schemeClr>
          </a:solidFill>
        </p:spPr>
        <p:txBody>
          <a:bodyPr wrap="square">
            <a:spAutoFit/>
          </a:bodyPr>
          <a:lstStyle/>
          <a:p>
            <a:pPr marL="57150" lvl="0" indent="-57150" fontAlgn="base">
              <a:spcBef>
                <a:spcPct val="0"/>
              </a:spcBef>
            </a:pPr>
            <a:r>
              <a:rPr lang="en-US" sz="1600" b="1" dirty="0" smtClean="0">
                <a:solidFill>
                  <a:srgbClr val="FF0000"/>
                </a:solidFill>
                <a:latin typeface="Calibri" pitchFamily="34" charset="0"/>
              </a:rPr>
              <a:t>What type of jobs? How long did it take? </a:t>
            </a:r>
            <a:endParaRPr lang="en-US" sz="1200" i="1" dirty="0" smtClean="0">
              <a:latin typeface="Calibri" pitchFamily="34" charset="0"/>
            </a:endParaRPr>
          </a:p>
          <a:p>
            <a:pPr marL="57150" indent="-57150" fontAlgn="base">
              <a:spcBef>
                <a:spcPct val="0"/>
              </a:spcBef>
            </a:pPr>
            <a:r>
              <a:rPr lang="en-US" sz="1200" i="1" dirty="0" smtClean="0">
                <a:latin typeface="Calibri" pitchFamily="34" charset="0"/>
              </a:rPr>
              <a:t>This is the information the institution enters in the text boxes in the “Job Placement” section of the template following the instruction, “For this job placement rate enter the following information to be included in the template as context for the job placement rate.”</a:t>
            </a:r>
            <a:endParaRPr lang="en-US" sz="1200" b="1" i="1" dirty="0" smtClean="0"/>
          </a:p>
          <a:p>
            <a:pPr marL="57150" indent="-57150" fontAlgn="base">
              <a:spcBef>
                <a:spcPct val="0"/>
              </a:spcBef>
            </a:pPr>
            <a:endParaRPr lang="en-US" sz="500" b="1" dirty="0" smtClean="0"/>
          </a:p>
          <a:p>
            <a:pPr marL="57150" indent="-57150" fontAlgn="base">
              <a:spcBef>
                <a:spcPct val="0"/>
              </a:spcBef>
            </a:pPr>
            <a:endParaRPr lang="en-US" sz="2000" dirty="0" smtClean="0">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959585"/>
            <a:ext cx="4343400" cy="2246769"/>
          </a:xfrm>
          <a:prstGeom prst="rect">
            <a:avLst/>
          </a:prstGeom>
          <a:solidFill>
            <a:schemeClr val="accent1">
              <a:alpha val="28000"/>
            </a:schemeClr>
          </a:solidFill>
        </p:spPr>
        <p:txBody>
          <a:bodyPr wrap="square">
            <a:spAutoFit/>
          </a:bodyPr>
          <a:lstStyle/>
          <a:p>
            <a:r>
              <a:rPr lang="en-US" sz="1600" b="1" dirty="0" smtClean="0">
                <a:solidFill>
                  <a:srgbClr val="FF0000"/>
                </a:solidFill>
                <a:latin typeface="Calibri" pitchFamily="34" charset="0"/>
              </a:rPr>
              <a:t>What does this mean</a:t>
            </a:r>
            <a:r>
              <a:rPr lang="en-US" sz="1050" dirty="0" smtClean="0">
                <a:solidFill>
                  <a:srgbClr val="FF0000"/>
                </a:solidFill>
                <a:latin typeface="Calibri" pitchFamily="34" charset="0"/>
              </a:rPr>
              <a:t>? </a:t>
            </a:r>
            <a:r>
              <a:rPr lang="en-US" sz="1050" i="1" dirty="0" smtClean="0">
                <a:solidFill>
                  <a:srgbClr val="FF0000"/>
                </a:solidFill>
                <a:latin typeface="Calibri" pitchFamily="34" charset="0"/>
              </a:rPr>
              <a:t>[standard text, not entered by institution]</a:t>
            </a:r>
            <a:endParaRPr lang="en-US" sz="1600" i="1" dirty="0" smtClean="0">
              <a:solidFill>
                <a:srgbClr val="FF0000"/>
              </a:solidFill>
              <a:latin typeface="Calibri" pitchFamily="34" charset="0"/>
            </a:endParaRPr>
          </a:p>
          <a:p>
            <a:r>
              <a:rPr lang="en-US" sz="1200" dirty="0" smtClean="0">
                <a:latin typeface="Calibri" pitchFamily="34" charset="0"/>
              </a:rPr>
              <a:t>The ability to pay off your student loans is dependent on several factors, two of which are how much debt you accrue to complete your program and how much you are earning at your job after completing it. These two measures ( the “repayment rate” and the “debt-to-earnings ratio”) are included to inform you about whether previous students in this program are successfully paying back their loans and how much of a burden it is on their monthly budget to do so.</a:t>
            </a:r>
            <a:r>
              <a:rPr lang="en-US" sz="1200" b="1" dirty="0" smtClean="0">
                <a:solidFill>
                  <a:srgbClr val="FF0000"/>
                </a:solidFill>
                <a:latin typeface="Calibri" pitchFamily="34" charset="0"/>
              </a:rPr>
              <a:t> </a:t>
            </a:r>
          </a:p>
          <a:p>
            <a:endParaRPr lang="en-US" sz="1200" b="1" dirty="0" smtClean="0">
              <a:solidFill>
                <a:srgbClr val="FF0000"/>
              </a:solidFill>
              <a:latin typeface="Calibri" pitchFamily="34" charset="0"/>
            </a:endParaRPr>
          </a:p>
          <a:p>
            <a:endParaRPr lang="en-US" sz="1600" dirty="0" smtClean="0"/>
          </a:p>
        </p:txBody>
      </p:sp>
      <p:sp>
        <p:nvSpPr>
          <p:cNvPr id="5" name="Rectangle 4"/>
          <p:cNvSpPr/>
          <p:nvPr/>
        </p:nvSpPr>
        <p:spPr>
          <a:xfrm>
            <a:off x="0" y="0"/>
            <a:ext cx="8534400" cy="646331"/>
          </a:xfrm>
          <a:prstGeom prst="rect">
            <a:avLst/>
          </a:prstGeom>
        </p:spPr>
        <p:txBody>
          <a:bodyPr wrap="square">
            <a:spAutoFit/>
          </a:bodyPr>
          <a:lstStyle/>
          <a:p>
            <a:pPr marL="342900" lvl="0" indent="-342900" fontAlgn="base">
              <a:spcBef>
                <a:spcPct val="0"/>
              </a:spcBef>
            </a:pPr>
            <a:r>
              <a:rPr lang="en-US" b="1" dirty="0" smtClean="0">
                <a:latin typeface="Calibri" pitchFamily="34" charset="0"/>
              </a:rPr>
              <a:t>Pop-ups – </a:t>
            </a:r>
            <a:r>
              <a:rPr lang="en-US" b="1" i="1" dirty="0" smtClean="0">
                <a:solidFill>
                  <a:srgbClr val="FF0000"/>
                </a:solidFill>
                <a:latin typeface="Calibri" pitchFamily="34" charset="0"/>
              </a:rPr>
              <a:t>text below serves only as examples of what information an institution might report in the caveat boxes, except where noted</a:t>
            </a:r>
            <a:endParaRPr lang="en-US" sz="2000" b="1" i="1" dirty="0" smtClean="0">
              <a:solidFill>
                <a:srgbClr val="FF0000"/>
              </a:solidFill>
              <a:latin typeface="Calibri" pitchFamily="34" charset="0"/>
            </a:endParaRPr>
          </a:p>
        </p:txBody>
      </p:sp>
      <p:sp>
        <p:nvSpPr>
          <p:cNvPr id="6" name="Rectangle 5"/>
          <p:cNvSpPr/>
          <p:nvPr/>
        </p:nvSpPr>
        <p:spPr>
          <a:xfrm>
            <a:off x="4800600" y="990600"/>
            <a:ext cx="3733800" cy="3062377"/>
          </a:xfrm>
          <a:prstGeom prst="rect">
            <a:avLst/>
          </a:prstGeom>
          <a:solidFill>
            <a:schemeClr val="accent1">
              <a:alpha val="28000"/>
            </a:schemeClr>
          </a:solidFill>
        </p:spPr>
        <p:txBody>
          <a:bodyPr wrap="square">
            <a:spAutoFit/>
          </a:bodyPr>
          <a:lstStyle/>
          <a:p>
            <a:pPr marL="57150" lvl="0" indent="-57150" fontAlgn="base">
              <a:spcBef>
                <a:spcPct val="0"/>
              </a:spcBef>
            </a:pPr>
            <a:r>
              <a:rPr lang="en-US" b="1" dirty="0" smtClean="0">
                <a:solidFill>
                  <a:srgbClr val="FF0000"/>
                </a:solidFill>
                <a:latin typeface="Calibri" pitchFamily="34" charset="0"/>
              </a:rPr>
              <a:t>Additional Information </a:t>
            </a:r>
            <a:r>
              <a:rPr lang="en-US" sz="1100" dirty="0" smtClean="0">
                <a:solidFill>
                  <a:srgbClr val="FF0000"/>
                </a:solidFill>
                <a:latin typeface="Calibri" pitchFamily="34" charset="0"/>
              </a:rPr>
              <a:t>[institution can entered up to 1,000 characters]</a:t>
            </a:r>
            <a:endParaRPr lang="en-US" dirty="0" smtClean="0">
              <a:solidFill>
                <a:srgbClr val="FF0000"/>
              </a:solidFill>
              <a:latin typeface="Calibri" pitchFamily="34" charset="0"/>
            </a:endParaRPr>
          </a:p>
          <a:p>
            <a:pPr marL="57150" indent="-57150" fontAlgn="base">
              <a:spcBef>
                <a:spcPct val="0"/>
              </a:spcBef>
            </a:pPr>
            <a:endParaRPr lang="en-US" sz="1200" i="1" dirty="0" smtClean="0">
              <a:latin typeface="Calibri" pitchFamily="34" charset="0"/>
            </a:endParaRPr>
          </a:p>
          <a:p>
            <a:pPr marL="57150" indent="-57150" fontAlgn="base">
              <a:spcBef>
                <a:spcPct val="0"/>
              </a:spcBef>
            </a:pPr>
            <a:r>
              <a:rPr lang="en-US" sz="1200" i="1" dirty="0" smtClean="0">
                <a:latin typeface="Calibri" pitchFamily="34" charset="0"/>
              </a:rPr>
              <a:t>This is the information the institution enters in the text boxes at the end of the template form titled “Context” following the instruction, “Please enter here any additional information that should be included on the disclosure template to provide information/context to student on this program and the information provided above.”</a:t>
            </a:r>
            <a:endParaRPr lang="en-US" sz="1200" b="1" i="1" dirty="0" smtClean="0"/>
          </a:p>
          <a:p>
            <a:pPr marL="57150" lvl="0" indent="-57150" fontAlgn="base">
              <a:spcBef>
                <a:spcPct val="0"/>
              </a:spcBef>
            </a:pPr>
            <a:endParaRPr lang="en-US" sz="1200" b="1" dirty="0" smtClean="0">
              <a:solidFill>
                <a:srgbClr val="FF0000"/>
              </a:solidFill>
              <a:latin typeface="Calibri" pitchFamily="34" charset="0"/>
            </a:endParaRPr>
          </a:p>
          <a:p>
            <a:pPr marL="57150" lvl="0" indent="-57150" fontAlgn="base">
              <a:spcBef>
                <a:spcPct val="0"/>
              </a:spcBef>
            </a:pPr>
            <a:endParaRPr lang="en-US" b="1" dirty="0" smtClean="0">
              <a:solidFill>
                <a:srgbClr val="FF0000"/>
              </a:solidFill>
              <a:latin typeface="Calibri" pitchFamily="34" charset="0"/>
            </a:endParaRPr>
          </a:p>
          <a:p>
            <a:pPr marL="57150" lvl="0" indent="-57150" fontAlgn="base">
              <a:spcBef>
                <a:spcPct val="0"/>
              </a:spcBef>
            </a:pPr>
            <a:endParaRPr lang="en-US" b="1" dirty="0" smtClean="0">
              <a:solidFill>
                <a:srgbClr val="FF0000"/>
              </a:solidFill>
              <a:latin typeface="Calibri" pitchFamily="34" charset="0"/>
            </a:endParaRPr>
          </a:p>
          <a:p>
            <a:pPr marL="57150" lvl="0" indent="-57150" fontAlgn="base">
              <a:spcBef>
                <a:spcPct val="0"/>
              </a:spcBef>
            </a:pPr>
            <a:endParaRPr lang="en-US" sz="2000" dirty="0" smtClean="0">
              <a:latin typeface="Calibri"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a:defPPr>
      </a:lstStyle>
    </a:txDef>
  </a:objectDefaults>
  <a:extraClrSchemeLst/>
</a:theme>
</file>

<file path=docProps/app.xml><?xml version="1.0" encoding="utf-8"?>
<Properties xmlns="http://schemas.openxmlformats.org/officeDocument/2006/extended-properties" xmlns:vt="http://schemas.openxmlformats.org/officeDocument/2006/docPropsVTypes">
  <TotalTime>4476</TotalTime>
  <Words>788</Words>
  <Application>Microsoft Office PowerPoint</Application>
  <PresentationFormat>On-screen Show (4:3)</PresentationFormat>
  <Paragraphs>93</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Gainful Employment Disclosure Output Documents 1845-0107 v3</vt:lpstr>
      <vt:lpstr>Slide 2</vt:lpstr>
      <vt:lpstr>Slide 3</vt:lpstr>
      <vt:lpstr>Slide 4</vt:lpstr>
      <vt:lpstr>Slide 5</vt:lpstr>
    </vt:vector>
  </TitlesOfParts>
  <Company>Westat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Erin Dahlberg</dc:creator>
  <cp:lastModifiedBy>Beth Grebeldinger</cp:lastModifiedBy>
  <cp:revision>421</cp:revision>
  <dcterms:created xsi:type="dcterms:W3CDTF">2011-02-04T20:31:24Z</dcterms:created>
  <dcterms:modified xsi:type="dcterms:W3CDTF">2012-01-12T16:01:49Z</dcterms:modified>
</cp:coreProperties>
</file>