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8" r:id="rId4"/>
    <p:sldId id="269" r:id="rId5"/>
    <p:sldId id="271" r:id="rId6"/>
    <p:sldId id="272" r:id="rId7"/>
    <p:sldId id="273" r:id="rId8"/>
    <p:sldId id="297" r:id="rId9"/>
    <p:sldId id="298" r:id="rId10"/>
    <p:sldId id="299" r:id="rId11"/>
    <p:sldId id="300" r:id="rId12"/>
    <p:sldId id="301" r:id="rId13"/>
    <p:sldId id="302" r:id="rId14"/>
    <p:sldId id="303" r:id="rId15"/>
    <p:sldId id="307" r:id="rId16"/>
    <p:sldId id="304" r:id="rId17"/>
    <p:sldId id="305" r:id="rId18"/>
    <p:sldId id="274" r:id="rId19"/>
    <p:sldId id="275" r:id="rId20"/>
    <p:sldId id="279" r:id="rId21"/>
    <p:sldId id="267" r:id="rId22"/>
    <p:sldId id="285" r:id="rId23"/>
    <p:sldId id="284" r:id="rId24"/>
    <p:sldId id="286" r:id="rId25"/>
    <p:sldId id="287" r:id="rId26"/>
    <p:sldId id="288" r:id="rId27"/>
    <p:sldId id="289" r:id="rId28"/>
    <p:sldId id="290" r:id="rId29"/>
    <p:sldId id="282" r:id="rId30"/>
    <p:sldId id="283" r:id="rId31"/>
    <p:sldId id="292" r:id="rId32"/>
    <p:sldId id="293" r:id="rId33"/>
    <p:sldId id="295" r:id="rId34"/>
    <p:sldId id="296" r:id="rId35"/>
    <p:sldId id="281" r:id="rId36"/>
    <p:sldId id="264" r:id="rId37"/>
    <p:sldId id="265" r:id="rId38"/>
    <p:sldId id="277" r:id="rId39"/>
    <p:sldId id="278" r:id="rId40"/>
    <p:sldId id="257" r:id="rId41"/>
    <p:sldId id="27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92" d="100"/>
          <a:sy n="92" d="100"/>
        </p:scale>
        <p:origin x="1374" y="90"/>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63DB7C-6631-4563-8B83-1BBBE438EDA4}"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2576300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3DB7C-6631-4563-8B83-1BBBE438EDA4}"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65252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3DB7C-6631-4563-8B83-1BBBE438EDA4}"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108717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63DB7C-6631-4563-8B83-1BBBE438EDA4}"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930827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63DB7C-6631-4563-8B83-1BBBE438EDA4}" type="datetimeFigureOut">
              <a:rPr lang="en-US" smtClean="0"/>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388199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63DB7C-6631-4563-8B83-1BBBE438EDA4}"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2800101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63DB7C-6631-4563-8B83-1BBBE438EDA4}" type="datetimeFigureOut">
              <a:rPr lang="en-US" smtClean="0"/>
              <a:t>6/9/2014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2452013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63DB7C-6631-4563-8B83-1BBBE438EDA4}" type="datetimeFigureOut">
              <a:rPr lang="en-US" smtClean="0"/>
              <a:t>6/9/2014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389591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3DB7C-6631-4563-8B83-1BBBE438EDA4}" type="datetimeFigureOut">
              <a:rPr lang="en-US" smtClean="0"/>
              <a:t>6/9/2014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20891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3DB7C-6631-4563-8B83-1BBBE438EDA4}"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107033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63DB7C-6631-4563-8B83-1BBBE438EDA4}" type="datetimeFigureOut">
              <a:rPr lang="en-US" smtClean="0"/>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14749-1C13-4E47-BE36-E87D8279979B}" type="slidenum">
              <a:rPr lang="en-US" smtClean="0"/>
              <a:t>‹#›</a:t>
            </a:fld>
            <a:endParaRPr lang="en-US"/>
          </a:p>
        </p:txBody>
      </p:sp>
    </p:spTree>
    <p:extLst>
      <p:ext uri="{BB962C8B-B14F-4D97-AF65-F5344CB8AC3E}">
        <p14:creationId xmlns:p14="http://schemas.microsoft.com/office/powerpoint/2010/main" val="345750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3DB7C-6631-4563-8B83-1BBBE438EDA4}" type="datetimeFigureOut">
              <a:rPr lang="en-US" smtClean="0"/>
              <a:t>6/9/2014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14749-1C13-4E47-BE36-E87D8279979B}" type="slidenum">
              <a:rPr lang="en-US" smtClean="0"/>
              <a:t>‹#›</a:t>
            </a:fld>
            <a:endParaRPr lang="en-US"/>
          </a:p>
        </p:txBody>
      </p:sp>
    </p:spTree>
    <p:extLst>
      <p:ext uri="{BB962C8B-B14F-4D97-AF65-F5344CB8AC3E}">
        <p14:creationId xmlns:p14="http://schemas.microsoft.com/office/powerpoint/2010/main" val="2615418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smtClean="0"/>
              <a:t>ODI Focus Group Handouts &amp; Respondent Stimulus</a:t>
            </a:r>
            <a:endParaRPr lang="en-US" sz="3600" b="1" dirty="0"/>
          </a:p>
        </p:txBody>
      </p:sp>
    </p:spTree>
    <p:extLst>
      <p:ext uri="{BB962C8B-B14F-4D97-AF65-F5344CB8AC3E}">
        <p14:creationId xmlns:p14="http://schemas.microsoft.com/office/powerpoint/2010/main" val="1904933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4682" y="616001"/>
            <a:ext cx="6554636" cy="5652891"/>
          </a:xfrm>
          <a:prstGeom prst="rect">
            <a:avLst/>
          </a:prstGeom>
        </p:spPr>
      </p:pic>
    </p:spTree>
    <p:extLst>
      <p:ext uri="{BB962C8B-B14F-4D97-AF65-F5344CB8AC3E}">
        <p14:creationId xmlns:p14="http://schemas.microsoft.com/office/powerpoint/2010/main" val="87016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4682" y="602554"/>
            <a:ext cx="6554636" cy="5652891"/>
          </a:xfrm>
          <a:prstGeom prst="rect">
            <a:avLst/>
          </a:prstGeom>
        </p:spPr>
      </p:pic>
    </p:spTree>
    <p:extLst>
      <p:ext uri="{BB962C8B-B14F-4D97-AF65-F5344CB8AC3E}">
        <p14:creationId xmlns:p14="http://schemas.microsoft.com/office/powerpoint/2010/main" val="376714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4682" y="616001"/>
            <a:ext cx="6554636" cy="5652891"/>
          </a:xfrm>
          <a:prstGeom prst="rect">
            <a:avLst/>
          </a:prstGeom>
        </p:spPr>
      </p:pic>
    </p:spTree>
    <p:extLst>
      <p:ext uri="{BB962C8B-B14F-4D97-AF65-F5344CB8AC3E}">
        <p14:creationId xmlns:p14="http://schemas.microsoft.com/office/powerpoint/2010/main" val="90173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4682" y="629448"/>
            <a:ext cx="6554636" cy="5652891"/>
          </a:xfrm>
          <a:prstGeom prst="rect">
            <a:avLst/>
          </a:prstGeom>
        </p:spPr>
      </p:pic>
    </p:spTree>
    <p:extLst>
      <p:ext uri="{BB962C8B-B14F-4D97-AF65-F5344CB8AC3E}">
        <p14:creationId xmlns:p14="http://schemas.microsoft.com/office/powerpoint/2010/main" val="786182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4682" y="602554"/>
            <a:ext cx="6554636" cy="5652891"/>
          </a:xfrm>
          <a:prstGeom prst="rect">
            <a:avLst/>
          </a:prstGeom>
        </p:spPr>
      </p:pic>
    </p:spTree>
    <p:extLst>
      <p:ext uri="{BB962C8B-B14F-4D97-AF65-F5344CB8AC3E}">
        <p14:creationId xmlns:p14="http://schemas.microsoft.com/office/powerpoint/2010/main" val="89578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4682" y="602554"/>
            <a:ext cx="6554636" cy="5652891"/>
          </a:xfrm>
          <a:prstGeom prst="rect">
            <a:avLst/>
          </a:prstGeom>
        </p:spPr>
      </p:pic>
    </p:spTree>
    <p:extLst>
      <p:ext uri="{BB962C8B-B14F-4D97-AF65-F5344CB8AC3E}">
        <p14:creationId xmlns:p14="http://schemas.microsoft.com/office/powerpoint/2010/main" val="170296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4682" y="602554"/>
            <a:ext cx="6554636" cy="5652891"/>
          </a:xfrm>
          <a:prstGeom prst="rect">
            <a:avLst/>
          </a:prstGeom>
        </p:spPr>
      </p:pic>
    </p:spTree>
    <p:extLst>
      <p:ext uri="{BB962C8B-B14F-4D97-AF65-F5344CB8AC3E}">
        <p14:creationId xmlns:p14="http://schemas.microsoft.com/office/powerpoint/2010/main" val="1484656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4682" y="602554"/>
            <a:ext cx="6554636" cy="5652891"/>
          </a:xfrm>
          <a:prstGeom prst="rect">
            <a:avLst/>
          </a:prstGeom>
        </p:spPr>
      </p:pic>
    </p:spTree>
    <p:extLst>
      <p:ext uri="{BB962C8B-B14F-4D97-AF65-F5344CB8AC3E}">
        <p14:creationId xmlns:p14="http://schemas.microsoft.com/office/powerpoint/2010/main" val="40810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Infographics</a:t>
            </a:r>
            <a:endParaRPr lang="en-US" sz="4800" b="1" dirty="0"/>
          </a:p>
        </p:txBody>
      </p:sp>
    </p:spTree>
    <p:extLst>
      <p:ext uri="{BB962C8B-B14F-4D97-AF65-F5344CB8AC3E}">
        <p14:creationId xmlns:p14="http://schemas.microsoft.com/office/powerpoint/2010/main" val="133310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1650" y="0"/>
            <a:ext cx="2400700" cy="6858000"/>
          </a:xfrm>
          <a:prstGeom prst="rect">
            <a:avLst/>
          </a:prstGeom>
        </p:spPr>
      </p:pic>
      <p:sp>
        <p:nvSpPr>
          <p:cNvPr id="6" name="TextBox 5"/>
          <p:cNvSpPr txBox="1"/>
          <p:nvPr/>
        </p:nvSpPr>
        <p:spPr>
          <a:xfrm>
            <a:off x="6355081" y="6581001"/>
            <a:ext cx="2654448" cy="276999"/>
          </a:xfrm>
          <a:prstGeom prst="rect">
            <a:avLst/>
          </a:prstGeom>
          <a:noFill/>
        </p:spPr>
        <p:txBody>
          <a:bodyPr wrap="square" rtlCol="0">
            <a:spAutoFit/>
          </a:bodyPr>
          <a:lstStyle/>
          <a:p>
            <a:pPr algn="r"/>
            <a:r>
              <a:rPr lang="en-US" sz="1200" i="1" dirty="0" smtClean="0"/>
              <a:t>To be printed on legal paper</a:t>
            </a:r>
            <a:endParaRPr lang="en-US" sz="1200" i="1" dirty="0"/>
          </a:p>
        </p:txBody>
      </p:sp>
    </p:spTree>
    <p:extLst>
      <p:ext uri="{BB962C8B-B14F-4D97-AF65-F5344CB8AC3E}">
        <p14:creationId xmlns:p14="http://schemas.microsoft.com/office/powerpoint/2010/main" val="1217962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Messaging</a:t>
            </a:r>
            <a:endParaRPr lang="en-US" sz="4800" b="1" dirty="0"/>
          </a:p>
        </p:txBody>
      </p:sp>
    </p:spTree>
    <p:extLst>
      <p:ext uri="{BB962C8B-B14F-4D97-AF65-F5344CB8AC3E}">
        <p14:creationId xmlns:p14="http://schemas.microsoft.com/office/powerpoint/2010/main" val="1855811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052" y="0"/>
            <a:ext cx="1937896" cy="6858000"/>
          </a:xfrm>
          <a:prstGeom prst="rect">
            <a:avLst/>
          </a:prstGeom>
        </p:spPr>
      </p:pic>
      <p:sp>
        <p:nvSpPr>
          <p:cNvPr id="6" name="TextBox 5"/>
          <p:cNvSpPr txBox="1"/>
          <p:nvPr/>
        </p:nvSpPr>
        <p:spPr>
          <a:xfrm>
            <a:off x="6355081" y="6581001"/>
            <a:ext cx="2654448" cy="276999"/>
          </a:xfrm>
          <a:prstGeom prst="rect">
            <a:avLst/>
          </a:prstGeom>
          <a:noFill/>
        </p:spPr>
        <p:txBody>
          <a:bodyPr wrap="square" rtlCol="0">
            <a:spAutoFit/>
          </a:bodyPr>
          <a:lstStyle/>
          <a:p>
            <a:pPr algn="r"/>
            <a:r>
              <a:rPr lang="en-US" sz="1200" i="1" dirty="0" smtClean="0"/>
              <a:t>To be printed on legal paper</a:t>
            </a:r>
            <a:endParaRPr lang="en-US" sz="1200" i="1" dirty="0"/>
          </a:p>
        </p:txBody>
      </p:sp>
    </p:spTree>
    <p:extLst>
      <p:ext uri="{BB962C8B-B14F-4D97-AF65-F5344CB8AC3E}">
        <p14:creationId xmlns:p14="http://schemas.microsoft.com/office/powerpoint/2010/main" val="238320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Banner Ads</a:t>
            </a:r>
            <a:endParaRPr lang="en-US" sz="4800" b="1" dirty="0"/>
          </a:p>
        </p:txBody>
      </p:sp>
    </p:spTree>
    <p:extLst>
      <p:ext uri="{BB962C8B-B14F-4D97-AF65-F5344CB8AC3E}">
        <p14:creationId xmlns:p14="http://schemas.microsoft.com/office/powerpoint/2010/main" val="251305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100" y="2806065"/>
            <a:ext cx="1447800" cy="1245870"/>
          </a:xfrm>
          <a:prstGeom prst="rect">
            <a:avLst/>
          </a:prstGeom>
        </p:spPr>
      </p:pic>
    </p:spTree>
    <p:extLst>
      <p:ext uri="{BB962C8B-B14F-4D97-AF65-F5344CB8AC3E}">
        <p14:creationId xmlns:p14="http://schemas.microsoft.com/office/powerpoint/2010/main" val="3055891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8100" y="2817495"/>
            <a:ext cx="1447800" cy="1223010"/>
          </a:xfrm>
          <a:prstGeom prst="rect">
            <a:avLst/>
          </a:prstGeom>
        </p:spPr>
      </p:pic>
    </p:spTree>
    <p:extLst>
      <p:ext uri="{BB962C8B-B14F-4D97-AF65-F5344CB8AC3E}">
        <p14:creationId xmlns:p14="http://schemas.microsoft.com/office/powerpoint/2010/main" val="389769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550" y="1492250"/>
            <a:ext cx="5422900" cy="3873500"/>
          </a:xfrm>
          <a:prstGeom prst="rect">
            <a:avLst/>
          </a:prstGeom>
        </p:spPr>
      </p:pic>
    </p:spTree>
    <p:extLst>
      <p:ext uri="{BB962C8B-B14F-4D97-AF65-F5344CB8AC3E}">
        <p14:creationId xmlns:p14="http://schemas.microsoft.com/office/powerpoint/2010/main" val="3097946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0" y="1822450"/>
            <a:ext cx="4826000" cy="3213100"/>
          </a:xfrm>
          <a:prstGeom prst="rect">
            <a:avLst/>
          </a:prstGeom>
        </p:spPr>
      </p:pic>
    </p:spTree>
    <p:extLst>
      <p:ext uri="{BB962C8B-B14F-4D97-AF65-F5344CB8AC3E}">
        <p14:creationId xmlns:p14="http://schemas.microsoft.com/office/powerpoint/2010/main" val="235046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43000"/>
            <a:ext cx="6400800" cy="4572000"/>
          </a:xfrm>
          <a:prstGeom prst="rect">
            <a:avLst/>
          </a:prstGeom>
        </p:spPr>
      </p:pic>
    </p:spTree>
    <p:extLst>
      <p:ext uri="{BB962C8B-B14F-4D97-AF65-F5344CB8AC3E}">
        <p14:creationId xmlns:p14="http://schemas.microsoft.com/office/powerpoint/2010/main" val="1582622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3143250"/>
            <a:ext cx="4457700" cy="571500"/>
          </a:xfrm>
          <a:prstGeom prst="rect">
            <a:avLst/>
          </a:prstGeom>
        </p:spPr>
      </p:pic>
    </p:spTree>
    <p:extLst>
      <p:ext uri="{BB962C8B-B14F-4D97-AF65-F5344CB8AC3E}">
        <p14:creationId xmlns:p14="http://schemas.microsoft.com/office/powerpoint/2010/main" val="2079228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3143250"/>
            <a:ext cx="4457700" cy="571500"/>
          </a:xfrm>
          <a:prstGeom prst="rect">
            <a:avLst/>
          </a:prstGeom>
        </p:spPr>
      </p:pic>
    </p:spTree>
    <p:extLst>
      <p:ext uri="{BB962C8B-B14F-4D97-AF65-F5344CB8AC3E}">
        <p14:creationId xmlns:p14="http://schemas.microsoft.com/office/powerpoint/2010/main" val="220580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Logos</a:t>
            </a:r>
            <a:endParaRPr lang="en-US" sz="4800" b="1" dirty="0"/>
          </a:p>
        </p:txBody>
      </p:sp>
    </p:spTree>
    <p:extLst>
      <p:ext uri="{BB962C8B-B14F-4D97-AF65-F5344CB8AC3E}">
        <p14:creationId xmlns:p14="http://schemas.microsoft.com/office/powerpoint/2010/main" val="154414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436" y="1536174"/>
            <a:ext cx="8095129" cy="3785652"/>
          </a:xfrm>
          <a:prstGeom prst="rect">
            <a:avLst/>
          </a:prstGeom>
        </p:spPr>
        <p:txBody>
          <a:bodyPr wrap="square">
            <a:spAutoFit/>
          </a:bodyPr>
          <a:lstStyle/>
          <a:p>
            <a:pPr algn="ctr">
              <a:lnSpc>
                <a:spcPct val="150000"/>
              </a:lnSpc>
            </a:pPr>
            <a:r>
              <a:rPr lang="en-US" sz="2000" dirty="0" smtClean="0">
                <a:effectLst/>
              </a:rPr>
              <a:t>The Office of Defects Investigation, or ODI, is part of the U.S. Department of Transportation’s National Highway Traffic Safety Administration, the nation's only agency authorized to conduct defect investigations and administer safety recalls on everything from vehicles and equipment to tires and child safety seats. </a:t>
            </a:r>
          </a:p>
          <a:p>
            <a:pPr algn="ctr">
              <a:lnSpc>
                <a:spcPct val="150000"/>
              </a:lnSpc>
            </a:pPr>
            <a:endParaRPr lang="en-US" sz="2000" dirty="0"/>
          </a:p>
          <a:p>
            <a:pPr algn="ctr">
              <a:lnSpc>
                <a:spcPct val="150000"/>
              </a:lnSpc>
            </a:pPr>
            <a:r>
              <a:rPr lang="en-US" sz="2000" dirty="0" smtClean="0">
                <a:effectLst/>
              </a:rPr>
              <a:t>Our engineers and investigators look into problems that consumers report to help ensure everyone stays safe on our nation's roads and highways</a:t>
            </a:r>
            <a:endParaRPr lang="en-US" sz="2000" dirty="0"/>
          </a:p>
        </p:txBody>
      </p:sp>
    </p:spTree>
    <p:extLst>
      <p:ext uri="{BB962C8B-B14F-4D97-AF65-F5344CB8AC3E}">
        <p14:creationId xmlns:p14="http://schemas.microsoft.com/office/powerpoint/2010/main" val="111028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5073" b="1"/>
          <a:stretch/>
        </p:blipFill>
        <p:spPr>
          <a:xfrm>
            <a:off x="3000929" y="122817"/>
            <a:ext cx="3142142" cy="2286000"/>
          </a:xfrm>
          <a:prstGeom prst="rect">
            <a:avLst/>
          </a:prstGeom>
        </p:spPr>
      </p:pic>
      <p:sp>
        <p:nvSpPr>
          <p:cNvPr id="5" name="TextBox 4"/>
          <p:cNvSpPr txBox="1"/>
          <p:nvPr/>
        </p:nvSpPr>
        <p:spPr>
          <a:xfrm>
            <a:off x="636495" y="197142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361765"/>
            <a:ext cx="2144883" cy="492443"/>
          </a:xfrm>
          <a:prstGeom prst="rect">
            <a:avLst/>
          </a:prstGeom>
          <a:noFill/>
        </p:spPr>
        <p:txBody>
          <a:bodyPr wrap="none" rtlCol="0">
            <a:spAutoFit/>
          </a:bodyPr>
          <a:lstStyle/>
          <a:p>
            <a:r>
              <a:rPr lang="en-US" sz="1400" dirty="0" smtClean="0"/>
              <a:t>Rate this logo</a:t>
            </a:r>
          </a:p>
          <a:p>
            <a:r>
              <a:rPr lang="en-US" sz="1200" i="1" dirty="0" smtClean="0"/>
              <a:t>(Circle rating for each measure)</a:t>
            </a:r>
            <a:endParaRPr lang="en-US" sz="1200" i="1" dirty="0"/>
          </a:p>
        </p:txBody>
      </p:sp>
      <p:graphicFrame>
        <p:nvGraphicFramePr>
          <p:cNvPr id="8" name="Table 7"/>
          <p:cNvGraphicFramePr>
            <a:graphicFrameLocks noGrp="1"/>
          </p:cNvGraphicFramePr>
          <p:nvPr>
            <p:extLst>
              <p:ext uri="{D42A27DB-BD31-4B8C-83A1-F6EECF244321}">
                <p14:modId xmlns:p14="http://schemas.microsoft.com/office/powerpoint/2010/main" val="4228415728"/>
              </p:ext>
            </p:extLst>
          </p:nvPr>
        </p:nvGraphicFramePr>
        <p:xfrm>
          <a:off x="228600" y="3854208"/>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48770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77457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304800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993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495" y="197142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361765"/>
            <a:ext cx="2144883" cy="492443"/>
          </a:xfrm>
          <a:prstGeom prst="rect">
            <a:avLst/>
          </a:prstGeom>
          <a:noFill/>
        </p:spPr>
        <p:txBody>
          <a:bodyPr wrap="none" rtlCol="0">
            <a:spAutoFit/>
          </a:bodyPr>
          <a:lstStyle/>
          <a:p>
            <a:r>
              <a:rPr lang="en-US" sz="1400" dirty="0" smtClean="0"/>
              <a:t>Rate this logo</a:t>
            </a:r>
          </a:p>
          <a:p>
            <a:r>
              <a:rPr lang="en-US" sz="1200" i="1" dirty="0" smtClean="0"/>
              <a:t>(Circle rating for each measure)</a:t>
            </a:r>
            <a:endParaRPr lang="en-US" sz="1200" i="1" dirty="0"/>
          </a:p>
        </p:txBody>
      </p:sp>
      <p:graphicFrame>
        <p:nvGraphicFramePr>
          <p:cNvPr id="8" name="Table 7"/>
          <p:cNvGraphicFramePr>
            <a:graphicFrameLocks noGrp="1"/>
          </p:cNvGraphicFramePr>
          <p:nvPr>
            <p:extLst>
              <p:ext uri="{D42A27DB-BD31-4B8C-83A1-F6EECF244321}">
                <p14:modId xmlns:p14="http://schemas.microsoft.com/office/powerpoint/2010/main" val="4228415728"/>
              </p:ext>
            </p:extLst>
          </p:nvPr>
        </p:nvGraphicFramePr>
        <p:xfrm>
          <a:off x="228600" y="3854208"/>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48770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77457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304800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3294528" y="197330"/>
            <a:ext cx="2573255" cy="1976612"/>
          </a:xfrm>
          <a:prstGeom prst="rect">
            <a:avLst/>
          </a:prstGeom>
        </p:spPr>
      </p:pic>
    </p:spTree>
    <p:extLst>
      <p:ext uri="{BB962C8B-B14F-4D97-AF65-F5344CB8AC3E}">
        <p14:creationId xmlns:p14="http://schemas.microsoft.com/office/powerpoint/2010/main" val="2430641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495" y="197142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361765"/>
            <a:ext cx="2144883" cy="492443"/>
          </a:xfrm>
          <a:prstGeom prst="rect">
            <a:avLst/>
          </a:prstGeom>
          <a:noFill/>
        </p:spPr>
        <p:txBody>
          <a:bodyPr wrap="none" rtlCol="0">
            <a:spAutoFit/>
          </a:bodyPr>
          <a:lstStyle/>
          <a:p>
            <a:r>
              <a:rPr lang="en-US" sz="1400" dirty="0" smtClean="0"/>
              <a:t>Rate this logo</a:t>
            </a:r>
          </a:p>
          <a:p>
            <a:r>
              <a:rPr lang="en-US" sz="1200" i="1" dirty="0" smtClean="0"/>
              <a:t>(Circle rating for each measure)</a:t>
            </a:r>
            <a:endParaRPr lang="en-US" sz="1200" i="1" dirty="0"/>
          </a:p>
        </p:txBody>
      </p:sp>
      <p:graphicFrame>
        <p:nvGraphicFramePr>
          <p:cNvPr id="8" name="Table 7"/>
          <p:cNvGraphicFramePr>
            <a:graphicFrameLocks noGrp="1"/>
          </p:cNvGraphicFramePr>
          <p:nvPr>
            <p:extLst>
              <p:ext uri="{D42A27DB-BD31-4B8C-83A1-F6EECF244321}">
                <p14:modId xmlns:p14="http://schemas.microsoft.com/office/powerpoint/2010/main" val="4228415728"/>
              </p:ext>
            </p:extLst>
          </p:nvPr>
        </p:nvGraphicFramePr>
        <p:xfrm>
          <a:off x="228600" y="3854208"/>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48770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77457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304800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3750836" y="255870"/>
            <a:ext cx="1615436" cy="1966009"/>
          </a:xfrm>
          <a:prstGeom prst="rect">
            <a:avLst/>
          </a:prstGeom>
        </p:spPr>
      </p:pic>
    </p:spTree>
    <p:extLst>
      <p:ext uri="{BB962C8B-B14F-4D97-AF65-F5344CB8AC3E}">
        <p14:creationId xmlns:p14="http://schemas.microsoft.com/office/powerpoint/2010/main" val="2283172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495" y="197142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361765"/>
            <a:ext cx="2144883" cy="492443"/>
          </a:xfrm>
          <a:prstGeom prst="rect">
            <a:avLst/>
          </a:prstGeom>
          <a:noFill/>
        </p:spPr>
        <p:txBody>
          <a:bodyPr wrap="none" rtlCol="0">
            <a:spAutoFit/>
          </a:bodyPr>
          <a:lstStyle/>
          <a:p>
            <a:r>
              <a:rPr lang="en-US" sz="1400" dirty="0" smtClean="0"/>
              <a:t>Rate this logo</a:t>
            </a:r>
          </a:p>
          <a:p>
            <a:r>
              <a:rPr lang="en-US" sz="1200" i="1" dirty="0" smtClean="0"/>
              <a:t>(Circle rating for each measure)</a:t>
            </a:r>
            <a:endParaRPr lang="en-US" sz="1200" i="1" dirty="0"/>
          </a:p>
        </p:txBody>
      </p:sp>
      <p:graphicFrame>
        <p:nvGraphicFramePr>
          <p:cNvPr id="8" name="Table 7"/>
          <p:cNvGraphicFramePr>
            <a:graphicFrameLocks noGrp="1"/>
          </p:cNvGraphicFramePr>
          <p:nvPr>
            <p:extLst>
              <p:ext uri="{D42A27DB-BD31-4B8C-83A1-F6EECF244321}">
                <p14:modId xmlns:p14="http://schemas.microsoft.com/office/powerpoint/2010/main" val="4228415728"/>
              </p:ext>
            </p:extLst>
          </p:nvPr>
        </p:nvGraphicFramePr>
        <p:xfrm>
          <a:off x="228600" y="3854208"/>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48770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77457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304800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2234688" y="444409"/>
            <a:ext cx="4674624" cy="1257610"/>
          </a:xfrm>
          <a:prstGeom prst="rect">
            <a:avLst/>
          </a:prstGeom>
        </p:spPr>
      </p:pic>
    </p:spTree>
    <p:extLst>
      <p:ext uri="{BB962C8B-B14F-4D97-AF65-F5344CB8AC3E}">
        <p14:creationId xmlns:p14="http://schemas.microsoft.com/office/powerpoint/2010/main" val="430760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6495" y="197142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361765"/>
            <a:ext cx="2144883" cy="492443"/>
          </a:xfrm>
          <a:prstGeom prst="rect">
            <a:avLst/>
          </a:prstGeom>
          <a:noFill/>
        </p:spPr>
        <p:txBody>
          <a:bodyPr wrap="none" rtlCol="0">
            <a:spAutoFit/>
          </a:bodyPr>
          <a:lstStyle/>
          <a:p>
            <a:r>
              <a:rPr lang="en-US" sz="1400" dirty="0" smtClean="0"/>
              <a:t>Rate this logo</a:t>
            </a:r>
          </a:p>
          <a:p>
            <a:r>
              <a:rPr lang="en-US" sz="1200" i="1" dirty="0" smtClean="0"/>
              <a:t>(Circle rating for each measure)</a:t>
            </a:r>
            <a:endParaRPr lang="en-US" sz="1200" i="1" dirty="0"/>
          </a:p>
        </p:txBody>
      </p:sp>
      <p:graphicFrame>
        <p:nvGraphicFramePr>
          <p:cNvPr id="8" name="Table 7"/>
          <p:cNvGraphicFramePr>
            <a:graphicFrameLocks noGrp="1"/>
          </p:cNvGraphicFramePr>
          <p:nvPr>
            <p:extLst>
              <p:ext uri="{D42A27DB-BD31-4B8C-83A1-F6EECF244321}">
                <p14:modId xmlns:p14="http://schemas.microsoft.com/office/powerpoint/2010/main" val="4228415728"/>
              </p:ext>
            </p:extLst>
          </p:nvPr>
        </p:nvGraphicFramePr>
        <p:xfrm>
          <a:off x="228600" y="3854208"/>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48770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77457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304800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1981800" y="1902"/>
            <a:ext cx="4827058" cy="1664110"/>
          </a:xfrm>
          <a:prstGeom prst="rect">
            <a:avLst/>
          </a:prstGeom>
        </p:spPr>
      </p:pic>
    </p:spTree>
    <p:extLst>
      <p:ext uri="{BB962C8B-B14F-4D97-AF65-F5344CB8AC3E}">
        <p14:creationId xmlns:p14="http://schemas.microsoft.com/office/powerpoint/2010/main" val="1847366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Taglines</a:t>
            </a:r>
            <a:endParaRPr lang="en-US" sz="4800" b="1" dirty="0"/>
          </a:p>
        </p:txBody>
      </p:sp>
    </p:spTree>
    <p:extLst>
      <p:ext uri="{BB962C8B-B14F-4D97-AF65-F5344CB8AC3E}">
        <p14:creationId xmlns:p14="http://schemas.microsoft.com/office/powerpoint/2010/main" val="2519916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268" y="279284"/>
            <a:ext cx="5533464" cy="584775"/>
          </a:xfrm>
          <a:prstGeom prst="rect">
            <a:avLst/>
          </a:prstGeom>
        </p:spPr>
        <p:txBody>
          <a:bodyPr wrap="square">
            <a:spAutoFit/>
          </a:bodyPr>
          <a:lstStyle/>
          <a:p>
            <a:pPr algn="ctr"/>
            <a:r>
              <a:rPr lang="en-US" sz="3200" b="1" dirty="0" smtClean="0">
                <a:effectLst/>
              </a:rPr>
              <a:t>Car problems? In</a:t>
            </a:r>
            <a:r>
              <a:rPr lang="en-US" sz="3200" b="1" i="1" dirty="0" smtClean="0">
                <a:effectLst/>
              </a:rPr>
              <a:t>form</a:t>
            </a:r>
            <a:r>
              <a:rPr lang="en-US" sz="3200" b="1" dirty="0" smtClean="0">
                <a:effectLst/>
              </a:rPr>
              <a:t> NHTSA. </a:t>
            </a:r>
          </a:p>
        </p:txBody>
      </p:sp>
      <p:sp>
        <p:nvSpPr>
          <p:cNvPr id="5" name="TextBox 4"/>
          <p:cNvSpPr txBox="1"/>
          <p:nvPr/>
        </p:nvSpPr>
        <p:spPr>
          <a:xfrm>
            <a:off x="636495" y="170248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173507"/>
            <a:ext cx="2144883" cy="492443"/>
          </a:xfrm>
          <a:prstGeom prst="rect">
            <a:avLst/>
          </a:prstGeom>
          <a:noFill/>
        </p:spPr>
        <p:txBody>
          <a:bodyPr wrap="none" rtlCol="0">
            <a:spAutoFit/>
          </a:bodyPr>
          <a:lstStyle/>
          <a:p>
            <a:r>
              <a:rPr lang="en-US" sz="1400" dirty="0" smtClean="0"/>
              <a:t>Rate this tagline </a:t>
            </a:r>
          </a:p>
          <a:p>
            <a:r>
              <a:rPr lang="en-US" sz="1200" i="1" dirty="0" smtClean="0"/>
              <a:t>(Circle rating for each measure)</a:t>
            </a:r>
            <a:endParaRPr lang="en-US" sz="1200" i="1" dirty="0"/>
          </a:p>
        </p:txBody>
      </p:sp>
      <p:graphicFrame>
        <p:nvGraphicFramePr>
          <p:cNvPr id="8" name="Table 7"/>
          <p:cNvGraphicFramePr>
            <a:graphicFrameLocks noGrp="1"/>
          </p:cNvGraphicFramePr>
          <p:nvPr/>
        </p:nvGraphicFramePr>
        <p:xfrm>
          <a:off x="228600" y="3665950"/>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21876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50563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277906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7571" y="279284"/>
            <a:ext cx="4988859" cy="1077218"/>
          </a:xfrm>
          <a:prstGeom prst="rect">
            <a:avLst/>
          </a:prstGeom>
        </p:spPr>
        <p:txBody>
          <a:bodyPr wrap="square">
            <a:spAutoFit/>
          </a:bodyPr>
          <a:lstStyle/>
          <a:p>
            <a:pPr algn="ctr"/>
            <a:r>
              <a:rPr lang="en-US" sz="3200" b="1" dirty="0" smtClean="0">
                <a:effectLst/>
              </a:rPr>
              <a:t>Share your car troubles and we can investigate. </a:t>
            </a:r>
          </a:p>
        </p:txBody>
      </p:sp>
      <p:sp>
        <p:nvSpPr>
          <p:cNvPr id="5" name="TextBox 4"/>
          <p:cNvSpPr txBox="1"/>
          <p:nvPr/>
        </p:nvSpPr>
        <p:spPr>
          <a:xfrm>
            <a:off x="636495" y="170248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173507"/>
            <a:ext cx="2144883" cy="492443"/>
          </a:xfrm>
          <a:prstGeom prst="rect">
            <a:avLst/>
          </a:prstGeom>
          <a:noFill/>
        </p:spPr>
        <p:txBody>
          <a:bodyPr wrap="none" rtlCol="0">
            <a:spAutoFit/>
          </a:bodyPr>
          <a:lstStyle/>
          <a:p>
            <a:r>
              <a:rPr lang="en-US" sz="1400" dirty="0" smtClean="0"/>
              <a:t>Rate this tagline </a:t>
            </a:r>
          </a:p>
          <a:p>
            <a:r>
              <a:rPr lang="en-US" sz="1200" i="1" dirty="0" smtClean="0"/>
              <a:t>(Circle rating for each measure)</a:t>
            </a:r>
            <a:endParaRPr lang="en-US" sz="1200" i="1" dirty="0"/>
          </a:p>
        </p:txBody>
      </p:sp>
      <p:graphicFrame>
        <p:nvGraphicFramePr>
          <p:cNvPr id="8" name="Table 7"/>
          <p:cNvGraphicFramePr>
            <a:graphicFrameLocks noGrp="1"/>
          </p:cNvGraphicFramePr>
          <p:nvPr/>
        </p:nvGraphicFramePr>
        <p:xfrm>
          <a:off x="228600" y="3665950"/>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21876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50563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277906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542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7571" y="279284"/>
            <a:ext cx="4988859" cy="1077218"/>
          </a:xfrm>
          <a:prstGeom prst="rect">
            <a:avLst/>
          </a:prstGeom>
        </p:spPr>
        <p:txBody>
          <a:bodyPr wrap="square">
            <a:spAutoFit/>
          </a:bodyPr>
          <a:lstStyle/>
          <a:p>
            <a:pPr algn="ctr"/>
            <a:r>
              <a:rPr lang="en-US" sz="3200" b="1" dirty="0"/>
              <a:t>Have a car problem? </a:t>
            </a:r>
            <a:r>
              <a:rPr lang="en-US" sz="3200" b="1" dirty="0" smtClean="0"/>
              <a:t/>
            </a:r>
            <a:br>
              <a:rPr lang="en-US" sz="3200" b="1" dirty="0" smtClean="0"/>
            </a:br>
            <a:r>
              <a:rPr lang="en-US" sz="3200" b="1" dirty="0" smtClean="0"/>
              <a:t>We </a:t>
            </a:r>
            <a:r>
              <a:rPr lang="en-US" sz="3200" b="1" dirty="0"/>
              <a:t>can investigate.</a:t>
            </a:r>
            <a:endParaRPr lang="en-US" sz="3200" b="1" dirty="0" smtClean="0">
              <a:effectLst/>
            </a:endParaRPr>
          </a:p>
        </p:txBody>
      </p:sp>
      <p:sp>
        <p:nvSpPr>
          <p:cNvPr id="5" name="TextBox 4"/>
          <p:cNvSpPr txBox="1"/>
          <p:nvPr/>
        </p:nvSpPr>
        <p:spPr>
          <a:xfrm>
            <a:off x="636495" y="170248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173507"/>
            <a:ext cx="2144883" cy="492443"/>
          </a:xfrm>
          <a:prstGeom prst="rect">
            <a:avLst/>
          </a:prstGeom>
          <a:noFill/>
        </p:spPr>
        <p:txBody>
          <a:bodyPr wrap="none" rtlCol="0">
            <a:spAutoFit/>
          </a:bodyPr>
          <a:lstStyle/>
          <a:p>
            <a:r>
              <a:rPr lang="en-US" sz="1400" dirty="0" smtClean="0"/>
              <a:t>Rate this tagline </a:t>
            </a:r>
          </a:p>
          <a:p>
            <a:r>
              <a:rPr lang="en-US" sz="1200" i="1" dirty="0" smtClean="0"/>
              <a:t>(Circle rating for each measure)</a:t>
            </a:r>
            <a:endParaRPr lang="en-US" sz="1200" i="1" dirty="0"/>
          </a:p>
        </p:txBody>
      </p:sp>
      <p:graphicFrame>
        <p:nvGraphicFramePr>
          <p:cNvPr id="8" name="Table 7"/>
          <p:cNvGraphicFramePr>
            <a:graphicFrameLocks noGrp="1"/>
          </p:cNvGraphicFramePr>
          <p:nvPr/>
        </p:nvGraphicFramePr>
        <p:xfrm>
          <a:off x="228600" y="3665950"/>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21876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50563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277906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751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5268" y="279284"/>
            <a:ext cx="5533464" cy="584775"/>
          </a:xfrm>
          <a:prstGeom prst="rect">
            <a:avLst/>
          </a:prstGeom>
        </p:spPr>
        <p:txBody>
          <a:bodyPr wrap="square">
            <a:spAutoFit/>
          </a:bodyPr>
          <a:lstStyle/>
          <a:p>
            <a:pPr algn="ctr"/>
            <a:r>
              <a:rPr lang="en-US" sz="3200" b="1" dirty="0"/>
              <a:t>Car complaints? Tell NHTSA. </a:t>
            </a:r>
            <a:endParaRPr lang="en-US" sz="3200" b="1" dirty="0" smtClean="0">
              <a:effectLst/>
            </a:endParaRPr>
          </a:p>
        </p:txBody>
      </p:sp>
      <p:sp>
        <p:nvSpPr>
          <p:cNvPr id="5" name="TextBox 4"/>
          <p:cNvSpPr txBox="1"/>
          <p:nvPr/>
        </p:nvSpPr>
        <p:spPr>
          <a:xfrm>
            <a:off x="636495" y="170248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173507"/>
            <a:ext cx="2144883" cy="492443"/>
          </a:xfrm>
          <a:prstGeom prst="rect">
            <a:avLst/>
          </a:prstGeom>
          <a:noFill/>
        </p:spPr>
        <p:txBody>
          <a:bodyPr wrap="none" rtlCol="0">
            <a:spAutoFit/>
          </a:bodyPr>
          <a:lstStyle/>
          <a:p>
            <a:r>
              <a:rPr lang="en-US" sz="1400" dirty="0" smtClean="0"/>
              <a:t>Rate this tagline </a:t>
            </a:r>
          </a:p>
          <a:p>
            <a:r>
              <a:rPr lang="en-US" sz="1200" i="1" dirty="0" smtClean="0"/>
              <a:t>(Circle rating for each measure)</a:t>
            </a:r>
            <a:endParaRPr lang="en-US" sz="1200" i="1" dirty="0"/>
          </a:p>
        </p:txBody>
      </p:sp>
      <p:graphicFrame>
        <p:nvGraphicFramePr>
          <p:cNvPr id="8" name="Table 7"/>
          <p:cNvGraphicFramePr>
            <a:graphicFrameLocks noGrp="1"/>
          </p:cNvGraphicFramePr>
          <p:nvPr/>
        </p:nvGraphicFramePr>
        <p:xfrm>
          <a:off x="228600" y="3665950"/>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21876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50563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277906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913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436" y="2252524"/>
            <a:ext cx="8095129" cy="2352952"/>
          </a:xfrm>
          <a:prstGeom prst="rect">
            <a:avLst/>
          </a:prstGeom>
        </p:spPr>
        <p:txBody>
          <a:bodyPr wrap="square">
            <a:spAutoFit/>
          </a:bodyPr>
          <a:lstStyle/>
          <a:p>
            <a:pPr algn="ctr">
              <a:lnSpc>
                <a:spcPct val="150000"/>
              </a:lnSpc>
            </a:pPr>
            <a:r>
              <a:rPr lang="en-US" sz="2000" dirty="0" smtClean="0">
                <a:effectLst/>
              </a:rPr>
              <a:t>NHTSA wants to hear from consumers about car safety issues. Consumers can report car safety issues on a complaint form through NHTSA’s website, through NHTSA’s mobile app, by phone or through the mail. </a:t>
            </a:r>
          </a:p>
          <a:p>
            <a:pPr algn="ctr">
              <a:lnSpc>
                <a:spcPct val="150000"/>
              </a:lnSpc>
            </a:pPr>
            <a:endParaRPr lang="en-US" sz="2000" dirty="0"/>
          </a:p>
          <a:p>
            <a:pPr algn="ctr">
              <a:lnSpc>
                <a:spcPct val="150000"/>
              </a:lnSpc>
            </a:pPr>
            <a:r>
              <a:rPr lang="en-US" sz="2000" dirty="0" smtClean="0">
                <a:effectLst/>
              </a:rPr>
              <a:t>Safety issues include all safety recalls for cars and car parts.</a:t>
            </a:r>
            <a:endParaRPr lang="en-US" sz="2000" dirty="0"/>
          </a:p>
        </p:txBody>
      </p:sp>
    </p:spTree>
    <p:extLst>
      <p:ext uri="{BB962C8B-B14F-4D97-AF65-F5344CB8AC3E}">
        <p14:creationId xmlns:p14="http://schemas.microsoft.com/office/powerpoint/2010/main" val="2427463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2453" y="279284"/>
            <a:ext cx="6199094" cy="584775"/>
          </a:xfrm>
          <a:prstGeom prst="rect">
            <a:avLst/>
          </a:prstGeom>
        </p:spPr>
        <p:txBody>
          <a:bodyPr wrap="square">
            <a:spAutoFit/>
          </a:bodyPr>
          <a:lstStyle/>
          <a:p>
            <a:pPr algn="ctr"/>
            <a:r>
              <a:rPr lang="en-US" sz="3200" b="1" dirty="0"/>
              <a:t>Car complaints are our expertise. </a:t>
            </a:r>
          </a:p>
        </p:txBody>
      </p:sp>
      <p:sp>
        <p:nvSpPr>
          <p:cNvPr id="5" name="TextBox 4"/>
          <p:cNvSpPr txBox="1"/>
          <p:nvPr/>
        </p:nvSpPr>
        <p:spPr>
          <a:xfrm>
            <a:off x="636495" y="170248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173507"/>
            <a:ext cx="2144883" cy="492443"/>
          </a:xfrm>
          <a:prstGeom prst="rect">
            <a:avLst/>
          </a:prstGeom>
          <a:noFill/>
        </p:spPr>
        <p:txBody>
          <a:bodyPr wrap="none" rtlCol="0">
            <a:spAutoFit/>
          </a:bodyPr>
          <a:lstStyle/>
          <a:p>
            <a:r>
              <a:rPr lang="en-US" sz="1400" dirty="0" smtClean="0"/>
              <a:t>Rate this tagline </a:t>
            </a:r>
          </a:p>
          <a:p>
            <a:r>
              <a:rPr lang="en-US" sz="1200" i="1" dirty="0" smtClean="0"/>
              <a:t>(Circle rating for each measure)</a:t>
            </a:r>
            <a:endParaRPr lang="en-US" sz="1200" i="1" dirty="0"/>
          </a:p>
        </p:txBody>
      </p:sp>
      <p:graphicFrame>
        <p:nvGraphicFramePr>
          <p:cNvPr id="8" name="Table 7"/>
          <p:cNvGraphicFramePr>
            <a:graphicFrameLocks noGrp="1"/>
          </p:cNvGraphicFramePr>
          <p:nvPr>
            <p:extLst>
              <p:ext uri="{D42A27DB-BD31-4B8C-83A1-F6EECF244321}">
                <p14:modId xmlns:p14="http://schemas.microsoft.com/office/powerpoint/2010/main" val="4173367138"/>
              </p:ext>
            </p:extLst>
          </p:nvPr>
        </p:nvGraphicFramePr>
        <p:xfrm>
          <a:off x="228600" y="3665950"/>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21876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50563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277906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316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7571" y="279284"/>
            <a:ext cx="4988859" cy="1077218"/>
          </a:xfrm>
          <a:prstGeom prst="rect">
            <a:avLst/>
          </a:prstGeom>
        </p:spPr>
        <p:txBody>
          <a:bodyPr wrap="square">
            <a:spAutoFit/>
          </a:bodyPr>
          <a:lstStyle/>
          <a:p>
            <a:pPr algn="ctr"/>
            <a:r>
              <a:rPr lang="en-US" sz="3200" b="1" dirty="0"/>
              <a:t>Make your car problem our problem. </a:t>
            </a:r>
            <a:endParaRPr lang="en-US" sz="3200" b="1" dirty="0" smtClean="0">
              <a:effectLst/>
            </a:endParaRPr>
          </a:p>
        </p:txBody>
      </p:sp>
      <p:sp>
        <p:nvSpPr>
          <p:cNvPr id="5" name="TextBox 4"/>
          <p:cNvSpPr txBox="1"/>
          <p:nvPr/>
        </p:nvSpPr>
        <p:spPr>
          <a:xfrm>
            <a:off x="636495" y="1702487"/>
            <a:ext cx="1345305" cy="307777"/>
          </a:xfrm>
          <a:prstGeom prst="rect">
            <a:avLst/>
          </a:prstGeom>
          <a:noFill/>
        </p:spPr>
        <p:txBody>
          <a:bodyPr wrap="none" rtlCol="0">
            <a:spAutoFit/>
          </a:bodyPr>
          <a:lstStyle/>
          <a:p>
            <a:r>
              <a:rPr lang="en-US" sz="1400" u="sng" dirty="0" smtClean="0"/>
              <a:t>Initial Reactions</a:t>
            </a:r>
            <a:endParaRPr lang="en-US" sz="1400" u="sng" dirty="0"/>
          </a:p>
        </p:txBody>
      </p:sp>
      <p:sp>
        <p:nvSpPr>
          <p:cNvPr id="6" name="TextBox 5"/>
          <p:cNvSpPr txBox="1"/>
          <p:nvPr/>
        </p:nvSpPr>
        <p:spPr>
          <a:xfrm>
            <a:off x="636495" y="3173507"/>
            <a:ext cx="2144883" cy="492443"/>
          </a:xfrm>
          <a:prstGeom prst="rect">
            <a:avLst/>
          </a:prstGeom>
          <a:noFill/>
        </p:spPr>
        <p:txBody>
          <a:bodyPr wrap="none" rtlCol="0">
            <a:spAutoFit/>
          </a:bodyPr>
          <a:lstStyle/>
          <a:p>
            <a:r>
              <a:rPr lang="en-US" sz="1400" dirty="0" smtClean="0"/>
              <a:t>Rate this tagline </a:t>
            </a:r>
          </a:p>
          <a:p>
            <a:r>
              <a:rPr lang="en-US" sz="1200" i="1" dirty="0" smtClean="0"/>
              <a:t>(Circle rating for each measure)</a:t>
            </a:r>
            <a:endParaRPr lang="en-US" sz="1200" i="1" dirty="0"/>
          </a:p>
        </p:txBody>
      </p:sp>
      <p:graphicFrame>
        <p:nvGraphicFramePr>
          <p:cNvPr id="8" name="Table 7"/>
          <p:cNvGraphicFramePr>
            <a:graphicFrameLocks noGrp="1"/>
          </p:cNvGraphicFramePr>
          <p:nvPr/>
        </p:nvGraphicFramePr>
        <p:xfrm>
          <a:off x="228600" y="3665950"/>
          <a:ext cx="8686800" cy="292608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731520">
                <a:tc>
                  <a:txBody>
                    <a:bodyPr/>
                    <a:lstStyle/>
                    <a:p>
                      <a:pPr algn="ctr"/>
                      <a:r>
                        <a:rPr lang="en-US" sz="1400" b="1" dirty="0" smtClean="0">
                          <a:solidFill>
                            <a:schemeClr val="tx1"/>
                          </a:solidFill>
                        </a:rPr>
                        <a:t>1</a:t>
                      </a:r>
                    </a:p>
                    <a:p>
                      <a:pPr algn="ctr"/>
                      <a:r>
                        <a:rPr lang="en-US" sz="1400" b="1" dirty="0" smtClean="0">
                          <a:solidFill>
                            <a:schemeClr val="tx1"/>
                          </a:solidFill>
                        </a:rPr>
                        <a:t>Not 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Memorable</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Unclear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algn="ctr"/>
                      <a:r>
                        <a:rPr lang="en-US" sz="1400" b="1" dirty="0" smtClean="0">
                          <a:solidFill>
                            <a:schemeClr val="tx1"/>
                          </a:solidFill>
                        </a:rPr>
                        <a:t>Clear</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1</a:t>
                      </a:r>
                    </a:p>
                    <a:p>
                      <a:pPr algn="ctr"/>
                      <a:r>
                        <a:rPr lang="en-US" sz="1400" b="1" dirty="0" smtClean="0">
                          <a:solidFill>
                            <a:schemeClr val="tx1"/>
                          </a:solidFill>
                        </a:rPr>
                        <a:t>Does Not</a:t>
                      </a:r>
                      <a:r>
                        <a:rPr lang="en-US" sz="1400" b="1" baseline="0" dirty="0" smtClean="0">
                          <a:solidFill>
                            <a:schemeClr val="tx1"/>
                          </a:solidFill>
                        </a:rPr>
                        <a:t> Encourage Me to Act</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2</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3</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4</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Encourages Me to Act</a:t>
                      </a:r>
                      <a:endParaRPr lang="en-US" sz="14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pPr algn="ctr"/>
                      <a:r>
                        <a:rPr lang="en-US" sz="1400" b="1" dirty="0" smtClean="0">
                          <a:solidFill>
                            <a:schemeClr val="tx1"/>
                          </a:solidFill>
                        </a:rPr>
                        <a:t>A</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B</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C</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D</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rPr>
                        <a:t>F</a:t>
                      </a:r>
                      <a:endParaRPr lang="en-US" sz="14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p:nvPr/>
        </p:nvCxnSpPr>
        <p:spPr>
          <a:xfrm>
            <a:off x="636495" y="2218766"/>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6495" y="2505637"/>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6495" y="2779060"/>
            <a:ext cx="71538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90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436" y="1790859"/>
            <a:ext cx="8095129" cy="3276282"/>
          </a:xfrm>
          <a:prstGeom prst="rect">
            <a:avLst/>
          </a:prstGeom>
        </p:spPr>
        <p:txBody>
          <a:bodyPr wrap="square">
            <a:spAutoFit/>
          </a:bodyPr>
          <a:lstStyle/>
          <a:p>
            <a:pPr algn="ctr">
              <a:lnSpc>
                <a:spcPct val="150000"/>
              </a:lnSpc>
            </a:pPr>
            <a:r>
              <a:rPr lang="en-US" sz="2000" dirty="0" smtClean="0">
                <a:effectLst/>
              </a:rPr>
              <a:t>NHTSA’s technical staff reviews complains to identify potential safety problems and looks at previous complaints to determine defect trends. Sometimes this screening leads to a formal investigation. If NHTSA finds a problem, they contact the car manufacturer on your behalf to issue a safety recall. </a:t>
            </a:r>
          </a:p>
          <a:p>
            <a:pPr algn="ctr">
              <a:lnSpc>
                <a:spcPct val="150000"/>
              </a:lnSpc>
            </a:pPr>
            <a:r>
              <a:rPr lang="en-US" sz="2000" dirty="0" smtClean="0">
                <a:effectLst/>
              </a:rPr>
              <a:t>If a safety-related defect exists in a car or part of a car, the manufacturer must provide a remedy at no cost to the owner. </a:t>
            </a:r>
            <a:endParaRPr lang="en-US" sz="2000" dirty="0"/>
          </a:p>
        </p:txBody>
      </p:sp>
    </p:spTree>
    <p:extLst>
      <p:ext uri="{BB962C8B-B14F-4D97-AF65-F5344CB8AC3E}">
        <p14:creationId xmlns:p14="http://schemas.microsoft.com/office/powerpoint/2010/main" val="107859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436" y="1790859"/>
            <a:ext cx="8095129" cy="2862322"/>
          </a:xfrm>
          <a:prstGeom prst="rect">
            <a:avLst/>
          </a:prstGeom>
        </p:spPr>
        <p:txBody>
          <a:bodyPr wrap="square">
            <a:spAutoFit/>
          </a:bodyPr>
          <a:lstStyle/>
          <a:p>
            <a:pPr algn="ctr">
              <a:lnSpc>
                <a:spcPct val="150000"/>
              </a:lnSpc>
            </a:pPr>
            <a:r>
              <a:rPr lang="en-US" sz="2000" dirty="0" smtClean="0">
                <a:effectLst/>
              </a:rPr>
              <a:t>If a safety recall is initiated, the manufacturer will notify consumers through first class mail and offer to fix it free of charge.</a:t>
            </a:r>
          </a:p>
          <a:p>
            <a:pPr algn="ctr">
              <a:lnSpc>
                <a:spcPct val="150000"/>
              </a:lnSpc>
            </a:pPr>
            <a:endParaRPr lang="en-US" sz="2000" dirty="0"/>
          </a:p>
          <a:p>
            <a:pPr algn="ctr">
              <a:lnSpc>
                <a:spcPct val="150000"/>
              </a:lnSpc>
            </a:pPr>
            <a:r>
              <a:rPr lang="en-US" sz="2000" dirty="0" smtClean="0">
                <a:effectLst/>
              </a:rPr>
              <a:t>Consumers can find recalls information by using NHTSA’s search tool on SaferCar.gov, and can sign up to receive email alerts about future safety recalls.</a:t>
            </a:r>
            <a:endParaRPr lang="en-US" sz="2000" dirty="0"/>
          </a:p>
        </p:txBody>
      </p:sp>
    </p:spTree>
    <p:extLst>
      <p:ext uri="{BB962C8B-B14F-4D97-AF65-F5344CB8AC3E}">
        <p14:creationId xmlns:p14="http://schemas.microsoft.com/office/powerpoint/2010/main" val="338986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4436" y="1790859"/>
            <a:ext cx="8095129" cy="3323987"/>
          </a:xfrm>
          <a:prstGeom prst="rect">
            <a:avLst/>
          </a:prstGeom>
        </p:spPr>
        <p:txBody>
          <a:bodyPr wrap="square">
            <a:spAutoFit/>
          </a:bodyPr>
          <a:lstStyle/>
          <a:p>
            <a:pPr algn="ctr">
              <a:lnSpc>
                <a:spcPct val="150000"/>
              </a:lnSpc>
            </a:pPr>
            <a:r>
              <a:rPr lang="en-US" sz="2000" dirty="0" smtClean="0">
                <a:effectLst/>
              </a:rPr>
              <a:t>NHTSA's website, Safercar.gov provides tips and resources for safer driving, 5-Star Safety Ratings for new car buyers, tire maintenance and advanced car technologies. </a:t>
            </a:r>
            <a:endParaRPr lang="en-US" sz="2000" dirty="0"/>
          </a:p>
          <a:p>
            <a:pPr algn="ctr">
              <a:lnSpc>
                <a:spcPct val="150000"/>
              </a:lnSpc>
            </a:pPr>
            <a:endParaRPr lang="en-US" sz="2000" dirty="0" smtClean="0">
              <a:effectLst/>
            </a:endParaRPr>
          </a:p>
          <a:p>
            <a:pPr algn="ctr">
              <a:lnSpc>
                <a:spcPct val="150000"/>
              </a:lnSpc>
            </a:pPr>
            <a:r>
              <a:rPr lang="en-US" sz="2000" dirty="0" smtClean="0">
                <a:effectLst/>
              </a:rPr>
              <a:t>NHTSA's </a:t>
            </a:r>
            <a:r>
              <a:rPr lang="en-US" sz="2000" dirty="0" err="1" smtClean="0">
                <a:effectLst/>
              </a:rPr>
              <a:t>SaferCar</a:t>
            </a:r>
            <a:r>
              <a:rPr lang="en-US" sz="2000" dirty="0" smtClean="0">
                <a:effectLst/>
              </a:rPr>
              <a:t> mobile app, available for Android and iPhone users, provides recall information, crash test ratings and child seat installation locations.</a:t>
            </a:r>
            <a:endParaRPr lang="en-US" sz="2000" dirty="0"/>
          </a:p>
        </p:txBody>
      </p:sp>
    </p:spTree>
    <p:extLst>
      <p:ext uri="{BB962C8B-B14F-4D97-AF65-F5344CB8AC3E}">
        <p14:creationId xmlns:p14="http://schemas.microsoft.com/office/powerpoint/2010/main" val="2110567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Complaint Form</a:t>
            </a:r>
            <a:endParaRPr lang="en-US" sz="4800" b="1" dirty="0"/>
          </a:p>
        </p:txBody>
      </p:sp>
    </p:spTree>
    <p:extLst>
      <p:ext uri="{BB962C8B-B14F-4D97-AF65-F5344CB8AC3E}">
        <p14:creationId xmlns:p14="http://schemas.microsoft.com/office/powerpoint/2010/main" val="98823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94682" y="602554"/>
            <a:ext cx="6554636" cy="5652891"/>
          </a:xfrm>
          <a:prstGeom prst="rect">
            <a:avLst/>
          </a:prstGeom>
        </p:spPr>
      </p:pic>
    </p:spTree>
    <p:extLst>
      <p:ext uri="{BB962C8B-B14F-4D97-AF65-F5344CB8AC3E}">
        <p14:creationId xmlns:p14="http://schemas.microsoft.com/office/powerpoint/2010/main" val="11369102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883</Words>
  <Application>Microsoft Office PowerPoint</Application>
  <PresentationFormat>On-screen Show (4:3)</PresentationFormat>
  <Paragraphs>348</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ODI Focus Group Handouts &amp; Respondent Stimulus</vt:lpstr>
      <vt:lpstr>Messaging</vt:lpstr>
      <vt:lpstr>PowerPoint Presentation</vt:lpstr>
      <vt:lpstr>PowerPoint Presentation</vt:lpstr>
      <vt:lpstr>PowerPoint Presentation</vt:lpstr>
      <vt:lpstr>PowerPoint Presentation</vt:lpstr>
      <vt:lpstr>PowerPoint Presentation</vt:lpstr>
      <vt:lpstr>Complaint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Infographics</vt:lpstr>
      <vt:lpstr>PowerPoint Presentation</vt:lpstr>
      <vt:lpstr>PowerPoint Presentation</vt:lpstr>
      <vt:lpstr>Banner 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Logos</vt:lpstr>
      <vt:lpstr>PowerPoint Presentation</vt:lpstr>
      <vt:lpstr>PowerPoint Presentation</vt:lpstr>
      <vt:lpstr>PowerPoint Presentation</vt:lpstr>
      <vt:lpstr>PowerPoint Presentation</vt:lpstr>
      <vt:lpstr>PowerPoint Presentation</vt:lpstr>
      <vt:lpstr>Taglines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ODI Focus Group Handouts</dc:title>
  <dc:creator>Bartlett, Ellen (Rienzi)</dc:creator>
  <cp:lastModifiedBy>Jones, Pheniece</cp:lastModifiedBy>
  <cp:revision>27</cp:revision>
  <dcterms:created xsi:type="dcterms:W3CDTF">2014-05-21T22:28:24Z</dcterms:created>
  <dcterms:modified xsi:type="dcterms:W3CDTF">2014-06-09T18:24:30Z</dcterms:modified>
</cp:coreProperties>
</file>