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>
        <p:scale>
          <a:sx n="80" d="100"/>
          <a:sy n="80" d="100"/>
        </p:scale>
        <p:origin x="-216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A9D437AC-6CC0-4D2B-81EE-DD469EC11994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88B7DC2D-7312-443F-807A-1CF5526BF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fld id="{05A2350E-CB4F-47FD-B465-8BC96B077B90}" type="datetime2">
              <a:rPr lang="en-US" b="1" smtClean="0">
                <a:solidFill>
                  <a:schemeClr val="tx2"/>
                </a:solidFill>
              </a:rPr>
              <a:pPr algn="ctr"/>
              <a:t>Monday, January 10, 2011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6DAC-7A8B-43AF-9568-4B4918C87CBD}" type="datetime1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1A9-79ED-4EBB-9D6C-BB5375FB14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834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</a:rPr>
              <a:t>OFFICE OF THE</a:t>
            </a:r>
          </a:p>
          <a:p>
            <a:pPr algn="ctr"/>
            <a:r>
              <a:rPr lang="en-US" sz="2400" b="1" dirty="0">
                <a:solidFill>
                  <a:srgbClr val="1F497D"/>
                </a:solidFill>
              </a:rPr>
              <a:t> CHIEF INFORMATION OFFICER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F3BC-C435-4DC1-A8BC-8AC415679143}" type="datetime1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1A9-79ED-4EBB-9D6C-BB5375FB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1C09-954C-4DFE-AA84-E77A63242B87}" type="datetime1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1A9-79ED-4EBB-9D6C-BB5375FB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46D7-5AC8-47B8-91C6-59E1F725233D}" type="datetime1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1A9-79ED-4EBB-9D6C-BB5375FB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3A5-5046-4D64-9AC8-5ED40D77FBC4}" type="datetime1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1A9-79ED-4EBB-9D6C-BB5375FB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4AA1-C20D-40D6-9DA5-59C78F042BDF}" type="datetime1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1A9-79ED-4EBB-9D6C-BB5375FB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8C1C-01E2-424F-AB42-4498787E09E5}" type="datetime1">
              <a:rPr lang="en-US" smtClean="0"/>
              <a:pPr/>
              <a:t>4/5/2011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1A9-79ED-4EBB-9D6C-BB5375FB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A3E1-2225-439F-B801-DB2AAF2D3E87}" type="datetime1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1A9-79ED-4EBB-9D6C-BB5375FB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8BF2-B1D4-4BD7-BC50-6BBC93BA6D88}" type="datetime1">
              <a:rPr lang="en-US" smtClean="0"/>
              <a:pPr/>
              <a:t>4/5/2011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1A9-79ED-4EBB-9D6C-BB5375FB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BDC9-4BB2-46F0-A5AB-E12670236946}" type="datetime1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1A9-79ED-4EBB-9D6C-BB5375FB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ECB8-9F04-4917-9F0E-47654A5EA901}" type="datetime1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71A9-79ED-4EBB-9D6C-BB5375FB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Heade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1277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E623-1AD9-4CD9-92EE-73829F80C079}" type="datetime1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71A9-79ED-4EBB-9D6C-BB5375FB14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8CAE83-3ED5-4C96-8FF2-AA3E53EAFBB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962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– 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Tabular Form layout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Consolidated like items on same tab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Aligned UML and HAP on same row for easier input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Month, Average Last 12 Months, and Average Year to Date data provided for user validation reduction in keying errors.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Pop-up user information regarding data entry field.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Tab saving to prevent data loss prior to monthly submission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182BADF-4E93-4D58-99DA-24284CE45E6D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10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117475" inden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 Information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Tab (data entry no change from prior inputs)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24384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middle section provides the Field Office Staff information that are assigned to work with the PHA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Bottom section identifies the REAC Technical Assistance Center’s Phone number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only information that can be edited/modified is the Field Office POC data, all other data comes from PIC or pre-defined FMC and FO Tables.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1905000"/>
            <a:ext cx="5942013" cy="4452938"/>
          </a:xfrm>
          <a:prstGeom prst="rect">
            <a:avLst/>
          </a:prstGeom>
          <a:ln w="15875" cap="rnd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7417F02-F004-42A8-BFB7-5B7325640F5E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11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117475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Submission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Tab (summary of inputs prior to PHA submitting to HUD)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09800"/>
            <a:ext cx="2438400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Submission tab is divided into two major areas of information.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 section provides the user with a complete listing of the validation history for the selected reporting month.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latest Hard Edit Record is always on top.  User can select on the drop down selection linked item and display the Hard Edit Message.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4763"/>
            <a:ext cx="18288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7188" y="1981200"/>
            <a:ext cx="5942012" cy="4124325"/>
          </a:xfrm>
          <a:prstGeom prst="rect">
            <a:avLst/>
          </a:prstGeom>
          <a:ln w="15875" cap="rnd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700" y="3286125"/>
            <a:ext cx="2108200" cy="757238"/>
          </a:xfrm>
          <a:prstGeom prst="rect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  <a:effectLst>
            <a:outerShdw blurRad="63500" dist="50800" dir="2700000" algn="ctr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565C428-8BAA-4197-A5DF-E4B1D9E65CAA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12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117475" inden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Submission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Tab (summary of inputs prior to PHA submitting to HUD)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087563"/>
            <a:ext cx="2743200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 the of the Submission tab are four new buttons used by the PHA.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Multiple print enables the user to print out two or more of the Submission History.  User puts a check mark in the selection box next to the specific prior submission to be printed out.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Print screen will print out a pdf formatted copy of the submission screen, and will display all the hard edits listed, and will print a complete list of the submission history.</a:t>
            </a:r>
          </a:p>
        </p:txBody>
      </p:sp>
      <p:pic>
        <p:nvPicPr>
          <p:cNvPr id="3175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4763"/>
            <a:ext cx="18288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600" y="1981200"/>
            <a:ext cx="5942013" cy="4124325"/>
          </a:xfrm>
          <a:prstGeom prst="rect">
            <a:avLst/>
          </a:prstGeom>
          <a:ln w="15875" cap="rnd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A89AD3D-72FE-4081-8A63-7015E82A678E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13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117475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Executive Summary Tab (system generated using inputs)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209800"/>
            <a:ext cx="24384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Executive Summary is a new feature for the users in VMS.  This new function provides the PHA Executive Director, Manager, Board Member or interested party with a financial status of the PHAs health and ability to continue to lease units.  There are four reports that can be generated to display vital information for decision making.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7188" y="2271713"/>
            <a:ext cx="5942012" cy="3595687"/>
          </a:xfrm>
          <a:prstGeom prst="rect">
            <a:avLst/>
          </a:prstGeom>
          <a:ln w="15875" cap="rnd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1B63E0C-1E79-4064-8430-0DBB69D41287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14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117475" inden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Allocations and Balances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Report (system generated using inputs)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05000"/>
            <a:ext cx="26670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Allocations and Balance report provides expense and utilization information for the PHA.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 is separated into three separate areas of financial and utilization information.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top section of the report identifies the PHA’s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Net Restricted Asset for the year, the CYTD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budget authority allocated, CYTD HAP Expenses and CYTD Other Revenues that is used to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calculate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month ending NRA balance.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7188" y="2286000"/>
            <a:ext cx="5942012" cy="4267200"/>
          </a:xfrm>
          <a:prstGeom prst="rect">
            <a:avLst/>
          </a:prstGeom>
          <a:ln w="15875" cap="rnd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24B2703-1DC0-4E95-96BD-B110E28C83E7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15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295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117475" inden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Allocations and Balances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Report (system generated using inputs)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05000"/>
            <a:ext cx="26670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middle section of the report identifies the PHA’s Estimate of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Restricted Asset for the reporting month, and the estimate of the Cash on Hand for the reporting month.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bottom section provides the utilization amount and percentages for the units and hap information. The Executive Director, Manager or Board Member can also look at the graphs and see a quick view of the PHA’s overall utilization health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7188" y="1981200"/>
            <a:ext cx="5942012" cy="4267200"/>
          </a:xfrm>
          <a:prstGeom prst="rect">
            <a:avLst/>
          </a:prstGeom>
          <a:ln w="15875" cap="rnd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F6781A91-369E-4F07-8353-F5582D918F43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16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117475" inden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Allocations and Balances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Report (system generated using inputs)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05000"/>
            <a:ext cx="26670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help the PHA managers determine current and future balances, the Budget Authority from HUDCAPS is a link to this page that identifies the CYTD disbursed payments by month, and what payments have been scheduled for the rest of the calendar year.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User can print PDF formatted copy of HUDCAPS Funding by clicking on the print button</a:t>
            </a:r>
          </a:p>
        </p:txBody>
      </p:sp>
      <p:pic>
        <p:nvPicPr>
          <p:cNvPr id="98308" name="Picture 4" descr="C:\Users\H04072\AppData\Local\Temp\SNAGHTML140031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11350"/>
            <a:ext cx="5943600" cy="4413250"/>
          </a:xfrm>
          <a:prstGeom prst="rect">
            <a:avLst/>
          </a:prstGeom>
          <a:noFill/>
          <a:ln w="15875" cap="rnd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FBB68DC-3F82-4386-914F-68008428B855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17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117475" indent="0"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Recap Worksheet Report (system generated)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05000"/>
            <a:ext cx="2667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Recap Worksheet report provides further detail on the PHA’s expense and utilization information.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Report identifies expense and utilization data and includes a section to incorporate the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NRA.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03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1200"/>
            <a:ext cx="5943600" cy="4343400"/>
          </a:xfrm>
          <a:prstGeom prst="rect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E50FE87-FDBC-44E4-B093-3221E267E72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18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117475" indent="0"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Utilization Graph Report (system generated using inputs)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327275"/>
            <a:ext cx="26670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Utilization Graph report provides a graphical presentation of the PHA’s utilization of Units and Expense information.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Report is divided into two section.  Top section provides the user with a graphical picture of the utilization and expense information for each of the calendar year reporting months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7188" y="1990725"/>
            <a:ext cx="5942012" cy="4257675"/>
          </a:xfrm>
          <a:prstGeom prst="rect">
            <a:avLst/>
          </a:prstGeom>
          <a:ln w="15875" cap="rnd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22CFF2E-A49B-45BF-B13C-0FD39788E523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19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117475" indent="0"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Utilization Graph Report (system generated using inputs)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609850"/>
            <a:ext cx="26670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bottom section provides on a month by month basis actual unit and expense information used to generate the graph.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Users would be able to print out hard copy of Utilization graph for comparison with other months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7188" y="1990725"/>
            <a:ext cx="5942012" cy="4257675"/>
          </a:xfrm>
          <a:prstGeom prst="rect">
            <a:avLst/>
          </a:prstGeom>
          <a:ln w="15875" cap="rnd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047046-621D-4419-8E98-FF0543E72B1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continued – 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of Contact Information provided for end user use, includes FMC and Field Office assigned personnel with email and phone number.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Redesigned Submission page to include error messages and Historical data entry status, to include draft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save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submissions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pending hard edit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approved hard edit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and denied hard edit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Summary – detailing allocation and balance, recap worksheet, utilization graphs, and projection worksheets.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9862DFE-0463-44C3-AF35-99531163EA46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20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117475" indent="0" eaLnBrk="1" hangingPunct="1"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Projection Worksheet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Report (this purely optional to assist with any “what if” scenarios and analysis)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057400"/>
            <a:ext cx="26670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Projection Worksheet report provides the user the ability to see what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effect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certain changes would provide the best process to help maximize their voucher leasing process.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Report is divided into three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sections. 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 section provides the user with a view of the actual utilization and expense information for the calendar year.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81213"/>
            <a:ext cx="5943600" cy="4090987"/>
          </a:xfrm>
          <a:prstGeom prst="rect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E11AADA-06E4-479D-AE90-D75BB9FD7494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21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marL="117475" inden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Projection Worksheet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Report (this purely optional to assist with any “what if” scenarios and analysis)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35063"/>
            <a:ext cx="2667000" cy="47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middle section of the report will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allow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Executive Director, Manager, or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CFO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input proposed changes in specific areas and see how those changes would affect their ability to maximize their voucher leasing process and improve their performance.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Bottom section of the form displays the results of the various values input by the PHA above.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Completed report can be printed out for further analysis.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81213"/>
            <a:ext cx="5943600" cy="4090987"/>
          </a:xfrm>
          <a:prstGeom prst="rect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11F5A69-A925-4C79-836F-ACF529BB15F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continued – 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Standardized buttons – Each input screen contains a “Validate”, “Save”, “Reset”, “Cancel”, and “Print” buttons.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Tabular printing function allows user to make hard copy PDF printout of data entry.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6F7DFF7-4288-45A6-A612-13DB621801F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117475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Voucher UML and HAP Tab (data input by PHA/user in columns 2 and 6 only all others are system filled)</a:t>
            </a: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24384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Screen layed out in two major sections.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 section used to provide first of the month voucher information by specific categories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Bottom Section used to report other specific monthly reporting requirements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Each section allow for UML and HAP data reporting.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6181725" cy="4343400"/>
          </a:xfrm>
          <a:prstGeom prst="rect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  <a:effectLst>
            <a:outerShdw blurRad="63500" dist="508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EE7234A-CFB0-41F8-9DC9-A2AAB492F148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5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117475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UML and HAP Tab (hard edit input only used if there was a prior error)</a:t>
            </a: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09800"/>
            <a:ext cx="25146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 Validation Hard Edit messages with HUD authorized predefined drop down reasons with comment box.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User selects the appropriate pre-defined reason, or chooses the “Other” option and enters further explanation of the data being entered.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81225"/>
            <a:ext cx="6172200" cy="3533775"/>
          </a:xfrm>
          <a:prstGeom prst="rect">
            <a:avLst/>
          </a:prstGeom>
          <a:noFill/>
          <a:ln w="15875" cap="rnd">
            <a:solidFill>
              <a:schemeClr val="tx1"/>
            </a:solidFill>
            <a:round/>
            <a:headEnd/>
            <a:tailEnd/>
          </a:ln>
          <a:effectLst>
            <a:outerShdw blurRad="63500" dist="50800" dir="2700000" algn="ctr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4FEC3F7-C728-45A3-9D48-EC9B0E7389D8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6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117475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Other Income and Expense Tab (data entry no change from prior inputs)</a:t>
            </a: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046288"/>
            <a:ext cx="2438400" cy="4278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Screen layed out in three major sections.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 section used to provide Memorandum Reporting items for the reporting month.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Middle section used to input Administrative Expenses for the reporting month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Bottom section used to report the PHA’s Financial Status at the end of the month.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1981200"/>
            <a:ext cx="5942013" cy="4267200"/>
          </a:xfrm>
          <a:prstGeom prst="rect">
            <a:avLst/>
          </a:prstGeom>
          <a:ln w="15875" cap="rnd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4F72D35-0910-4AB6-9E82-547D77B128D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7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117475" inden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Disaster UML and HAP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Tab (data entry no change from prior inputs)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122488"/>
            <a:ext cx="2438400" cy="4278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Screen layed out in four major sections.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 section used to provide Disaster Voucher Program leasing and expense incurred during the reporting month.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 middle section is used to provide Disaster Housing Assistance Program (DHAP Katrina/Rita) leasing and expense incurred during the reporting month.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7188" y="2019300"/>
            <a:ext cx="5942012" cy="4152900"/>
          </a:xfrm>
          <a:prstGeom prst="rect">
            <a:avLst/>
          </a:prstGeom>
          <a:ln w="15875" cap="rnd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7BDA39-8729-4489-BB91-2AA5919CA5F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117475" inden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Disaster UML and HAP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Tab (data entry no change from prior inputs)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2122488"/>
            <a:ext cx="24384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middle section is used to provide Disaster Housing Assistance Program (DHAP Ike/Gustav) leasing and expense incurred during the reporting month.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Bottom section is used to provide Disaster relief (Non KDHAP) leasing and expense incurred during the reporting month.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7188" y="2019300"/>
            <a:ext cx="5942012" cy="4152900"/>
          </a:xfrm>
          <a:prstGeom prst="rect">
            <a:avLst/>
          </a:prstGeom>
          <a:ln w="15875" cap="rnd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373DA04-2F52-4688-9D86-26384799D17D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pPr>
                <a:defRPr/>
              </a:pPr>
              <a:t>9</a:t>
            </a:fld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Voucher Management System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117475" indent="0"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 Information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Tab (data entry no change from prior inputs)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117475" indent="0" eaLnBrk="1" hangingPunct="1">
              <a:buFont typeface="Wingdings" pitchFamily="2" charset="2"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0"/>
            <a:ext cx="24384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Screen layed out in four major sections.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 section used to provide PHA and PHA Point of Contact Information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 middle section provides the Financial Analyst information that is assigned to work with the PHA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1905000"/>
            <a:ext cx="5942013" cy="4452938"/>
          </a:xfrm>
          <a:prstGeom prst="rect">
            <a:avLst/>
          </a:prstGeom>
          <a:ln w="15875" cap="rnd">
            <a:solidFill>
              <a:schemeClr val="tx1"/>
            </a:solidFill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1478</Words>
  <Application>Microsoft Office PowerPoint</Application>
  <PresentationFormat>On-screen Show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  <vt:lpstr>Voucher Management System</vt:lpstr>
    </vt:vector>
  </TitlesOfParts>
  <Company>Housing and Urban Development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Brief</dc:title>
  <dc:creator>Preferred User</dc:creator>
  <cp:lastModifiedBy>Arlette Annette Mussington</cp:lastModifiedBy>
  <cp:revision>70</cp:revision>
  <dcterms:created xsi:type="dcterms:W3CDTF">2011-01-10T21:27:28Z</dcterms:created>
  <dcterms:modified xsi:type="dcterms:W3CDTF">2011-04-05T17:04:17Z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-47306244</vt:i4>
  </property>
  <property fmtid="{D5CDD505-2E9C-101B-9397-08002B2CF9AE}" pid="3" name="_NewReviewCycle">
    <vt:lpwstr/>
  </property>
  <property fmtid="{D5CDD505-2E9C-101B-9397-08002B2CF9AE}" pid="4" name="_EmailSubject">
    <vt:lpwstr>2577-0169 83c</vt:lpwstr>
  </property>
  <property fmtid="{D5CDD505-2E9C-101B-9397-08002B2CF9AE}" pid="5" name="_AuthorEmail">
    <vt:lpwstr>Linda.J.Gordon@hud.gov</vt:lpwstr>
  </property>
  <property fmtid="{D5CDD505-2E9C-101B-9397-08002B2CF9AE}" pid="6" name="_AuthorEmailDisplayName">
    <vt:lpwstr>Gordon, Linda J</vt:lpwstr>
  </property>
  <property fmtid="{D5CDD505-2E9C-101B-9397-08002B2CF9AE}" pid="7" name="_PreviousAdHocReviewCycleID">
    <vt:i4>829036466</vt:i4>
  </property>
</Properties>
</file>