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49" r:id="rId1"/>
  </p:sldMasterIdLst>
  <p:notesMasterIdLst>
    <p:notesMasterId r:id="rId19"/>
  </p:notesMasterIdLst>
  <p:handoutMasterIdLst>
    <p:handoutMasterId r:id="rId20"/>
  </p:handoutMasterIdLst>
  <p:sldIdLst>
    <p:sldId id="256" r:id="rId2"/>
    <p:sldId id="338" r:id="rId3"/>
    <p:sldId id="340" r:id="rId4"/>
    <p:sldId id="310" r:id="rId5"/>
    <p:sldId id="336" r:id="rId6"/>
    <p:sldId id="341" r:id="rId7"/>
    <p:sldId id="342" r:id="rId8"/>
    <p:sldId id="343" r:id="rId9"/>
    <p:sldId id="344" r:id="rId10"/>
    <p:sldId id="345" r:id="rId11"/>
    <p:sldId id="346" r:id="rId12"/>
    <p:sldId id="350" r:id="rId13"/>
    <p:sldId id="349" r:id="rId14"/>
    <p:sldId id="351" r:id="rId15"/>
    <p:sldId id="352" r:id="rId16"/>
    <p:sldId id="353" r:id="rId17"/>
    <p:sldId id="354" r:id="rId18"/>
  </p:sldIdLst>
  <p:sldSz cx="9144000" cy="6858000" type="screen4x3"/>
  <p:notesSz cx="7315200" cy="96012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CC85"/>
    <a:srgbClr val="86FC10"/>
    <a:srgbClr val="73F62A"/>
    <a:srgbClr val="95FF26"/>
    <a:srgbClr val="F7E5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6772" autoAdjust="0"/>
  </p:normalViewPr>
  <p:slideViewPr>
    <p:cSldViewPr snapToObjects="1">
      <p:cViewPr>
        <p:scale>
          <a:sx n="66" d="100"/>
          <a:sy n="66" d="100"/>
        </p:scale>
        <p:origin x="-1200" y="-654"/>
      </p:cViewPr>
      <p:guideLst>
        <p:guide orient="horz" pos="2160"/>
        <p:guide pos="2880"/>
      </p:guideLst>
    </p:cSldViewPr>
  </p:slideViewPr>
  <p:outlineViewPr>
    <p:cViewPr>
      <p:scale>
        <a:sx n="33" d="100"/>
        <a:sy n="33" d="100"/>
      </p:scale>
      <p:origin x="0" y="94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708934-D274-4238-A443-BDC9A19AC634}" type="doc">
      <dgm:prSet loTypeId="urn:microsoft.com/office/officeart/2005/8/layout/orgChart1" loCatId="hierarchy" qsTypeId="urn:microsoft.com/office/officeart/2005/8/quickstyle/3d3" qsCatId="3D" csTypeId="urn:microsoft.com/office/officeart/2005/8/colors/accent3_2" csCatId="accent3" phldr="1"/>
      <dgm:spPr/>
      <dgm:t>
        <a:bodyPr/>
        <a:lstStyle/>
        <a:p>
          <a:endParaRPr lang="en-US"/>
        </a:p>
      </dgm:t>
    </dgm:pt>
    <dgm:pt modelId="{5D6C2D58-5E03-4A88-B6EA-691A3A86862E}">
      <dgm:prSet phldrT="[Text]" custT="1"/>
      <dgm:spPr>
        <a:solidFill>
          <a:schemeClr val="accent3">
            <a:lumMod val="75000"/>
          </a:schemeClr>
        </a:solidFill>
      </dgm:spPr>
      <dgm:t>
        <a:bodyPr/>
        <a:lstStyle/>
        <a:p>
          <a:r>
            <a:rPr lang="en-US" sz="3200" dirty="0" smtClean="0"/>
            <a:t>Health Literacy</a:t>
          </a:r>
          <a:endParaRPr lang="en-US" sz="3200" dirty="0"/>
        </a:p>
      </dgm:t>
    </dgm:pt>
    <dgm:pt modelId="{81FF0EEF-6DB8-4AC0-B9C6-26612FD5292C}" type="parTrans" cxnId="{CBDFFEC1-77CA-4A0E-A8E5-CA58C3029283}">
      <dgm:prSet/>
      <dgm:spPr/>
      <dgm:t>
        <a:bodyPr/>
        <a:lstStyle/>
        <a:p>
          <a:endParaRPr lang="en-US"/>
        </a:p>
      </dgm:t>
    </dgm:pt>
    <dgm:pt modelId="{03A3B1CC-6ACE-4D46-8ECD-38617540E758}" type="sibTrans" cxnId="{CBDFFEC1-77CA-4A0E-A8E5-CA58C3029283}">
      <dgm:prSet/>
      <dgm:spPr/>
      <dgm:t>
        <a:bodyPr/>
        <a:lstStyle/>
        <a:p>
          <a:endParaRPr lang="en-US"/>
        </a:p>
      </dgm:t>
    </dgm:pt>
    <dgm:pt modelId="{D2363973-669B-4795-A152-4BDDACED6E85}">
      <dgm:prSet phldrT="[Text]" custT="1"/>
      <dgm:spPr>
        <a:solidFill>
          <a:schemeClr val="accent3">
            <a:lumMod val="75000"/>
          </a:schemeClr>
        </a:solidFill>
      </dgm:spPr>
      <dgm:t>
        <a:bodyPr/>
        <a:lstStyle/>
        <a:p>
          <a:r>
            <a:rPr lang="en-US" sz="2400" dirty="0" smtClean="0"/>
            <a:t>Oral Literacy</a:t>
          </a:r>
        </a:p>
        <a:p>
          <a:r>
            <a:rPr lang="en-US" sz="2000" dirty="0" smtClean="0"/>
            <a:t>Speech  &amp;</a:t>
          </a:r>
        </a:p>
        <a:p>
          <a:r>
            <a:rPr lang="en-US" sz="2000" dirty="0" smtClean="0"/>
            <a:t>Comprehension</a:t>
          </a:r>
          <a:endParaRPr lang="en-US" sz="2000" dirty="0"/>
        </a:p>
      </dgm:t>
    </dgm:pt>
    <dgm:pt modelId="{559B71F5-29C7-4CF8-8307-CA665D14ED1A}" type="parTrans" cxnId="{B14EC3BA-AC1C-4FDD-9716-7E3D19AC2A13}">
      <dgm:prSet/>
      <dgm:spPr/>
      <dgm:t>
        <a:bodyPr/>
        <a:lstStyle/>
        <a:p>
          <a:endParaRPr lang="en-US" dirty="0"/>
        </a:p>
      </dgm:t>
    </dgm:pt>
    <dgm:pt modelId="{FC9B5299-7CCB-4A0C-BBF0-2AACA4DC9873}" type="sibTrans" cxnId="{B14EC3BA-AC1C-4FDD-9716-7E3D19AC2A13}">
      <dgm:prSet/>
      <dgm:spPr/>
      <dgm:t>
        <a:bodyPr/>
        <a:lstStyle/>
        <a:p>
          <a:endParaRPr lang="en-US"/>
        </a:p>
      </dgm:t>
    </dgm:pt>
    <dgm:pt modelId="{410BB4CE-8B90-4A0A-9452-3C932E73B7C4}">
      <dgm:prSet phldrT="[Text]" custT="1"/>
      <dgm:spPr>
        <a:solidFill>
          <a:schemeClr val="accent3">
            <a:lumMod val="75000"/>
          </a:schemeClr>
        </a:solidFill>
      </dgm:spPr>
      <dgm:t>
        <a:bodyPr/>
        <a:lstStyle/>
        <a:p>
          <a:pPr>
            <a:spcBef>
              <a:spcPts val="600"/>
            </a:spcBef>
          </a:pPr>
          <a:r>
            <a:rPr lang="en-US" sz="2400" dirty="0" smtClean="0"/>
            <a:t>Print Literacy</a:t>
          </a:r>
        </a:p>
        <a:p>
          <a:pPr>
            <a:spcBef>
              <a:spcPct val="0"/>
            </a:spcBef>
          </a:pPr>
          <a:r>
            <a:rPr lang="en-US" sz="2000" dirty="0" smtClean="0"/>
            <a:t>Reading</a:t>
          </a:r>
        </a:p>
        <a:p>
          <a:pPr>
            <a:spcBef>
              <a:spcPct val="0"/>
            </a:spcBef>
          </a:pPr>
          <a:r>
            <a:rPr lang="en-US" sz="2000" dirty="0" smtClean="0"/>
            <a:t>Writing</a:t>
          </a:r>
          <a:endParaRPr lang="en-US" sz="2000" dirty="0"/>
        </a:p>
      </dgm:t>
    </dgm:pt>
    <dgm:pt modelId="{AF0FE62C-9C0D-4762-960A-E490AC9D833D}" type="parTrans" cxnId="{F7205A68-464B-4B23-B48D-D6EF6D05795D}">
      <dgm:prSet/>
      <dgm:spPr/>
      <dgm:t>
        <a:bodyPr/>
        <a:lstStyle/>
        <a:p>
          <a:endParaRPr lang="en-US" dirty="0"/>
        </a:p>
      </dgm:t>
    </dgm:pt>
    <dgm:pt modelId="{629A574C-0AB5-42D1-9F7C-7B8B023C3516}" type="sibTrans" cxnId="{F7205A68-464B-4B23-B48D-D6EF6D05795D}">
      <dgm:prSet/>
      <dgm:spPr/>
      <dgm:t>
        <a:bodyPr/>
        <a:lstStyle/>
        <a:p>
          <a:endParaRPr lang="en-US"/>
        </a:p>
      </dgm:t>
    </dgm:pt>
    <dgm:pt modelId="{F6898A10-3374-45DA-AE7C-8A14DB9C4F07}">
      <dgm:prSet phldrT="[Text]" custT="1"/>
      <dgm:spPr>
        <a:solidFill>
          <a:schemeClr val="accent3">
            <a:lumMod val="75000"/>
          </a:schemeClr>
        </a:solidFill>
      </dgm:spPr>
      <dgm:t>
        <a:bodyPr/>
        <a:lstStyle/>
        <a:p>
          <a:r>
            <a:rPr lang="en-US" sz="2400" dirty="0" smtClean="0"/>
            <a:t>Numeracy</a:t>
          </a:r>
        </a:p>
        <a:p>
          <a:r>
            <a:rPr lang="en-US" sz="2000" dirty="0" smtClean="0"/>
            <a:t>Understand &amp; Use Numbers</a:t>
          </a:r>
          <a:endParaRPr lang="en-US" sz="2000" dirty="0"/>
        </a:p>
      </dgm:t>
    </dgm:pt>
    <dgm:pt modelId="{46498031-FEE6-4CFD-8DDF-23C32422E7D8}" type="parTrans" cxnId="{8C15D399-44A3-4CD1-A732-C7F6449D2AB3}">
      <dgm:prSet/>
      <dgm:spPr/>
      <dgm:t>
        <a:bodyPr/>
        <a:lstStyle/>
        <a:p>
          <a:endParaRPr lang="en-US" dirty="0"/>
        </a:p>
      </dgm:t>
    </dgm:pt>
    <dgm:pt modelId="{D54EC228-F214-4CEB-A0BC-3BC89DBE5AAD}" type="sibTrans" cxnId="{8C15D399-44A3-4CD1-A732-C7F6449D2AB3}">
      <dgm:prSet/>
      <dgm:spPr/>
      <dgm:t>
        <a:bodyPr/>
        <a:lstStyle/>
        <a:p>
          <a:endParaRPr lang="en-US"/>
        </a:p>
      </dgm:t>
    </dgm:pt>
    <dgm:pt modelId="{757ED6A0-A422-449F-AE9C-61E5A9C7629D}" type="pres">
      <dgm:prSet presAssocID="{77708934-D274-4238-A443-BDC9A19AC634}" presName="hierChild1" presStyleCnt="0">
        <dgm:presLayoutVars>
          <dgm:orgChart val="1"/>
          <dgm:chPref val="1"/>
          <dgm:dir/>
          <dgm:animOne val="branch"/>
          <dgm:animLvl val="lvl"/>
          <dgm:resizeHandles/>
        </dgm:presLayoutVars>
      </dgm:prSet>
      <dgm:spPr/>
      <dgm:t>
        <a:bodyPr/>
        <a:lstStyle/>
        <a:p>
          <a:endParaRPr lang="en-US"/>
        </a:p>
      </dgm:t>
    </dgm:pt>
    <dgm:pt modelId="{E101B44A-ADFA-4B06-88E4-2A20454CA150}" type="pres">
      <dgm:prSet presAssocID="{5D6C2D58-5E03-4A88-B6EA-691A3A86862E}" presName="hierRoot1" presStyleCnt="0">
        <dgm:presLayoutVars>
          <dgm:hierBranch val="init"/>
        </dgm:presLayoutVars>
      </dgm:prSet>
      <dgm:spPr/>
      <dgm:t>
        <a:bodyPr/>
        <a:lstStyle/>
        <a:p>
          <a:endParaRPr lang="en-US"/>
        </a:p>
      </dgm:t>
    </dgm:pt>
    <dgm:pt modelId="{707A9176-CAA0-456F-9656-0C79EEE4CEEF}" type="pres">
      <dgm:prSet presAssocID="{5D6C2D58-5E03-4A88-B6EA-691A3A86862E}" presName="rootComposite1" presStyleCnt="0"/>
      <dgm:spPr/>
      <dgm:t>
        <a:bodyPr/>
        <a:lstStyle/>
        <a:p>
          <a:endParaRPr lang="en-US"/>
        </a:p>
      </dgm:t>
    </dgm:pt>
    <dgm:pt modelId="{0E3FFB5F-054F-497D-BDAD-21E4ED43FEC3}" type="pres">
      <dgm:prSet presAssocID="{5D6C2D58-5E03-4A88-B6EA-691A3A86862E}" presName="rootText1" presStyleLbl="node0" presStyleIdx="0" presStyleCnt="1" custScaleX="129180" custScaleY="48474">
        <dgm:presLayoutVars>
          <dgm:chPref val="3"/>
        </dgm:presLayoutVars>
      </dgm:prSet>
      <dgm:spPr/>
      <dgm:t>
        <a:bodyPr/>
        <a:lstStyle/>
        <a:p>
          <a:endParaRPr lang="en-US"/>
        </a:p>
      </dgm:t>
    </dgm:pt>
    <dgm:pt modelId="{17BC5D96-277A-4687-9CCC-9A07B92F7D46}" type="pres">
      <dgm:prSet presAssocID="{5D6C2D58-5E03-4A88-B6EA-691A3A86862E}" presName="rootConnector1" presStyleLbl="node1" presStyleIdx="0" presStyleCnt="0"/>
      <dgm:spPr/>
      <dgm:t>
        <a:bodyPr/>
        <a:lstStyle/>
        <a:p>
          <a:endParaRPr lang="en-US"/>
        </a:p>
      </dgm:t>
    </dgm:pt>
    <dgm:pt modelId="{82302B94-491E-49EC-B9B8-98F9832CDD41}" type="pres">
      <dgm:prSet presAssocID="{5D6C2D58-5E03-4A88-B6EA-691A3A86862E}" presName="hierChild2" presStyleCnt="0"/>
      <dgm:spPr/>
      <dgm:t>
        <a:bodyPr/>
        <a:lstStyle/>
        <a:p>
          <a:endParaRPr lang="en-US"/>
        </a:p>
      </dgm:t>
    </dgm:pt>
    <dgm:pt modelId="{5F27A1AD-3A7D-4558-B82E-F496C39DE8E7}" type="pres">
      <dgm:prSet presAssocID="{559B71F5-29C7-4CF8-8307-CA665D14ED1A}" presName="Name37" presStyleLbl="parChTrans1D2" presStyleIdx="0" presStyleCnt="3"/>
      <dgm:spPr/>
      <dgm:t>
        <a:bodyPr/>
        <a:lstStyle/>
        <a:p>
          <a:endParaRPr lang="en-US"/>
        </a:p>
      </dgm:t>
    </dgm:pt>
    <dgm:pt modelId="{9421006A-5367-47B5-A2D8-D2261405E29F}" type="pres">
      <dgm:prSet presAssocID="{D2363973-669B-4795-A152-4BDDACED6E85}" presName="hierRoot2" presStyleCnt="0">
        <dgm:presLayoutVars>
          <dgm:hierBranch val="init"/>
        </dgm:presLayoutVars>
      </dgm:prSet>
      <dgm:spPr/>
      <dgm:t>
        <a:bodyPr/>
        <a:lstStyle/>
        <a:p>
          <a:endParaRPr lang="en-US"/>
        </a:p>
      </dgm:t>
    </dgm:pt>
    <dgm:pt modelId="{347B9F94-59B2-45BD-9D60-C57147C6B4CD}" type="pres">
      <dgm:prSet presAssocID="{D2363973-669B-4795-A152-4BDDACED6E85}" presName="rootComposite" presStyleCnt="0"/>
      <dgm:spPr/>
      <dgm:t>
        <a:bodyPr/>
        <a:lstStyle/>
        <a:p>
          <a:endParaRPr lang="en-US"/>
        </a:p>
      </dgm:t>
    </dgm:pt>
    <dgm:pt modelId="{8DA12C4F-E95C-4DD0-A791-5AD32503A534}" type="pres">
      <dgm:prSet presAssocID="{D2363973-669B-4795-A152-4BDDACED6E85}" presName="rootText" presStyleLbl="node2" presStyleIdx="0" presStyleCnt="3">
        <dgm:presLayoutVars>
          <dgm:chPref val="3"/>
        </dgm:presLayoutVars>
      </dgm:prSet>
      <dgm:spPr/>
      <dgm:t>
        <a:bodyPr/>
        <a:lstStyle/>
        <a:p>
          <a:endParaRPr lang="en-US"/>
        </a:p>
      </dgm:t>
    </dgm:pt>
    <dgm:pt modelId="{38B1E74A-A87C-4FAD-AD37-90457BBD8F3D}" type="pres">
      <dgm:prSet presAssocID="{D2363973-669B-4795-A152-4BDDACED6E85}" presName="rootConnector" presStyleLbl="node2" presStyleIdx="0" presStyleCnt="3"/>
      <dgm:spPr/>
      <dgm:t>
        <a:bodyPr/>
        <a:lstStyle/>
        <a:p>
          <a:endParaRPr lang="en-US"/>
        </a:p>
      </dgm:t>
    </dgm:pt>
    <dgm:pt modelId="{3507279F-255B-45E7-B271-C0F9F60AEDDB}" type="pres">
      <dgm:prSet presAssocID="{D2363973-669B-4795-A152-4BDDACED6E85}" presName="hierChild4" presStyleCnt="0"/>
      <dgm:spPr/>
      <dgm:t>
        <a:bodyPr/>
        <a:lstStyle/>
        <a:p>
          <a:endParaRPr lang="en-US"/>
        </a:p>
      </dgm:t>
    </dgm:pt>
    <dgm:pt modelId="{1300E4A9-D0CD-48FB-AEDA-EEDFEFF78B5A}" type="pres">
      <dgm:prSet presAssocID="{D2363973-669B-4795-A152-4BDDACED6E85}" presName="hierChild5" presStyleCnt="0"/>
      <dgm:spPr/>
      <dgm:t>
        <a:bodyPr/>
        <a:lstStyle/>
        <a:p>
          <a:endParaRPr lang="en-US"/>
        </a:p>
      </dgm:t>
    </dgm:pt>
    <dgm:pt modelId="{8DDA92A1-FDAD-4DC5-BC72-D8F1DB718BC1}" type="pres">
      <dgm:prSet presAssocID="{AF0FE62C-9C0D-4762-960A-E490AC9D833D}" presName="Name37" presStyleLbl="parChTrans1D2" presStyleIdx="1" presStyleCnt="3"/>
      <dgm:spPr/>
      <dgm:t>
        <a:bodyPr/>
        <a:lstStyle/>
        <a:p>
          <a:endParaRPr lang="en-US"/>
        </a:p>
      </dgm:t>
    </dgm:pt>
    <dgm:pt modelId="{861E4126-2F1D-4D03-AC94-376ED99B2E50}" type="pres">
      <dgm:prSet presAssocID="{410BB4CE-8B90-4A0A-9452-3C932E73B7C4}" presName="hierRoot2" presStyleCnt="0">
        <dgm:presLayoutVars>
          <dgm:hierBranch val="init"/>
        </dgm:presLayoutVars>
      </dgm:prSet>
      <dgm:spPr/>
      <dgm:t>
        <a:bodyPr/>
        <a:lstStyle/>
        <a:p>
          <a:endParaRPr lang="en-US"/>
        </a:p>
      </dgm:t>
    </dgm:pt>
    <dgm:pt modelId="{CE4F91AE-F5D2-4DC4-9960-A740C2B89C7A}" type="pres">
      <dgm:prSet presAssocID="{410BB4CE-8B90-4A0A-9452-3C932E73B7C4}" presName="rootComposite" presStyleCnt="0"/>
      <dgm:spPr/>
      <dgm:t>
        <a:bodyPr/>
        <a:lstStyle/>
        <a:p>
          <a:endParaRPr lang="en-US"/>
        </a:p>
      </dgm:t>
    </dgm:pt>
    <dgm:pt modelId="{43A4ECFB-770E-45DC-8733-B67B93A8D3C4}" type="pres">
      <dgm:prSet presAssocID="{410BB4CE-8B90-4A0A-9452-3C932E73B7C4}" presName="rootText" presStyleLbl="node2" presStyleIdx="1" presStyleCnt="3">
        <dgm:presLayoutVars>
          <dgm:chPref val="3"/>
        </dgm:presLayoutVars>
      </dgm:prSet>
      <dgm:spPr/>
      <dgm:t>
        <a:bodyPr/>
        <a:lstStyle/>
        <a:p>
          <a:endParaRPr lang="en-US"/>
        </a:p>
      </dgm:t>
    </dgm:pt>
    <dgm:pt modelId="{53897AD4-853F-4A6A-B00A-145D9A1CFD59}" type="pres">
      <dgm:prSet presAssocID="{410BB4CE-8B90-4A0A-9452-3C932E73B7C4}" presName="rootConnector" presStyleLbl="node2" presStyleIdx="1" presStyleCnt="3"/>
      <dgm:spPr/>
      <dgm:t>
        <a:bodyPr/>
        <a:lstStyle/>
        <a:p>
          <a:endParaRPr lang="en-US"/>
        </a:p>
      </dgm:t>
    </dgm:pt>
    <dgm:pt modelId="{09FCD292-5E9E-46BB-B8A2-3C6B1181280F}" type="pres">
      <dgm:prSet presAssocID="{410BB4CE-8B90-4A0A-9452-3C932E73B7C4}" presName="hierChild4" presStyleCnt="0"/>
      <dgm:spPr/>
      <dgm:t>
        <a:bodyPr/>
        <a:lstStyle/>
        <a:p>
          <a:endParaRPr lang="en-US"/>
        </a:p>
      </dgm:t>
    </dgm:pt>
    <dgm:pt modelId="{FF24573B-E9CB-4AB0-AF17-32B5E4F76796}" type="pres">
      <dgm:prSet presAssocID="{410BB4CE-8B90-4A0A-9452-3C932E73B7C4}" presName="hierChild5" presStyleCnt="0"/>
      <dgm:spPr/>
      <dgm:t>
        <a:bodyPr/>
        <a:lstStyle/>
        <a:p>
          <a:endParaRPr lang="en-US"/>
        </a:p>
      </dgm:t>
    </dgm:pt>
    <dgm:pt modelId="{C237B434-7C20-4273-84F6-2E184F1017F7}" type="pres">
      <dgm:prSet presAssocID="{46498031-FEE6-4CFD-8DDF-23C32422E7D8}" presName="Name37" presStyleLbl="parChTrans1D2" presStyleIdx="2" presStyleCnt="3"/>
      <dgm:spPr/>
      <dgm:t>
        <a:bodyPr/>
        <a:lstStyle/>
        <a:p>
          <a:endParaRPr lang="en-US"/>
        </a:p>
      </dgm:t>
    </dgm:pt>
    <dgm:pt modelId="{280F603A-5B63-46A9-82F6-02F41663BDD1}" type="pres">
      <dgm:prSet presAssocID="{F6898A10-3374-45DA-AE7C-8A14DB9C4F07}" presName="hierRoot2" presStyleCnt="0">
        <dgm:presLayoutVars>
          <dgm:hierBranch val="init"/>
        </dgm:presLayoutVars>
      </dgm:prSet>
      <dgm:spPr/>
      <dgm:t>
        <a:bodyPr/>
        <a:lstStyle/>
        <a:p>
          <a:endParaRPr lang="en-US"/>
        </a:p>
      </dgm:t>
    </dgm:pt>
    <dgm:pt modelId="{9FFA4006-8810-4DC1-A690-C22AD22A7388}" type="pres">
      <dgm:prSet presAssocID="{F6898A10-3374-45DA-AE7C-8A14DB9C4F07}" presName="rootComposite" presStyleCnt="0"/>
      <dgm:spPr/>
      <dgm:t>
        <a:bodyPr/>
        <a:lstStyle/>
        <a:p>
          <a:endParaRPr lang="en-US"/>
        </a:p>
      </dgm:t>
    </dgm:pt>
    <dgm:pt modelId="{FA22BE73-2F61-4428-8988-6063D7AD3A87}" type="pres">
      <dgm:prSet presAssocID="{F6898A10-3374-45DA-AE7C-8A14DB9C4F07}" presName="rootText" presStyleLbl="node2" presStyleIdx="2" presStyleCnt="3">
        <dgm:presLayoutVars>
          <dgm:chPref val="3"/>
        </dgm:presLayoutVars>
      </dgm:prSet>
      <dgm:spPr/>
      <dgm:t>
        <a:bodyPr/>
        <a:lstStyle/>
        <a:p>
          <a:endParaRPr lang="en-US"/>
        </a:p>
      </dgm:t>
    </dgm:pt>
    <dgm:pt modelId="{C01146BE-27E2-4AE6-9AB7-C11A6C5D2FD7}" type="pres">
      <dgm:prSet presAssocID="{F6898A10-3374-45DA-AE7C-8A14DB9C4F07}" presName="rootConnector" presStyleLbl="node2" presStyleIdx="2" presStyleCnt="3"/>
      <dgm:spPr/>
      <dgm:t>
        <a:bodyPr/>
        <a:lstStyle/>
        <a:p>
          <a:endParaRPr lang="en-US"/>
        </a:p>
      </dgm:t>
    </dgm:pt>
    <dgm:pt modelId="{820B795A-EF25-4943-9DF2-DEA302D1A28B}" type="pres">
      <dgm:prSet presAssocID="{F6898A10-3374-45DA-AE7C-8A14DB9C4F07}" presName="hierChild4" presStyleCnt="0"/>
      <dgm:spPr/>
      <dgm:t>
        <a:bodyPr/>
        <a:lstStyle/>
        <a:p>
          <a:endParaRPr lang="en-US"/>
        </a:p>
      </dgm:t>
    </dgm:pt>
    <dgm:pt modelId="{B7C72319-8A7A-4B12-8990-CF7A3C7BD395}" type="pres">
      <dgm:prSet presAssocID="{F6898A10-3374-45DA-AE7C-8A14DB9C4F07}" presName="hierChild5" presStyleCnt="0"/>
      <dgm:spPr/>
      <dgm:t>
        <a:bodyPr/>
        <a:lstStyle/>
        <a:p>
          <a:endParaRPr lang="en-US"/>
        </a:p>
      </dgm:t>
    </dgm:pt>
    <dgm:pt modelId="{A27E22D9-65BE-4408-97BC-0ED457B8E072}" type="pres">
      <dgm:prSet presAssocID="{5D6C2D58-5E03-4A88-B6EA-691A3A86862E}" presName="hierChild3" presStyleCnt="0"/>
      <dgm:spPr/>
      <dgm:t>
        <a:bodyPr/>
        <a:lstStyle/>
        <a:p>
          <a:endParaRPr lang="en-US"/>
        </a:p>
      </dgm:t>
    </dgm:pt>
  </dgm:ptLst>
  <dgm:cxnLst>
    <dgm:cxn modelId="{DF0F0766-0AB4-494B-9DEF-19684603C2B8}" type="presOf" srcId="{410BB4CE-8B90-4A0A-9452-3C932E73B7C4}" destId="{43A4ECFB-770E-45DC-8733-B67B93A8D3C4}" srcOrd="0" destOrd="0" presId="urn:microsoft.com/office/officeart/2005/8/layout/orgChart1"/>
    <dgm:cxn modelId="{15BAAFE2-F150-48A8-A48D-FF85ECCA6647}" type="presOf" srcId="{F6898A10-3374-45DA-AE7C-8A14DB9C4F07}" destId="{C01146BE-27E2-4AE6-9AB7-C11A6C5D2FD7}" srcOrd="1" destOrd="0" presId="urn:microsoft.com/office/officeart/2005/8/layout/orgChart1"/>
    <dgm:cxn modelId="{F35C06BF-F1F2-4D8B-904C-76AD079F5A03}" type="presOf" srcId="{D2363973-669B-4795-A152-4BDDACED6E85}" destId="{8DA12C4F-E95C-4DD0-A791-5AD32503A534}" srcOrd="0" destOrd="0" presId="urn:microsoft.com/office/officeart/2005/8/layout/orgChart1"/>
    <dgm:cxn modelId="{B14EC3BA-AC1C-4FDD-9716-7E3D19AC2A13}" srcId="{5D6C2D58-5E03-4A88-B6EA-691A3A86862E}" destId="{D2363973-669B-4795-A152-4BDDACED6E85}" srcOrd="0" destOrd="0" parTransId="{559B71F5-29C7-4CF8-8307-CA665D14ED1A}" sibTransId="{FC9B5299-7CCB-4A0C-BBF0-2AACA4DC9873}"/>
    <dgm:cxn modelId="{AE5FCAC5-C174-454F-B4CA-CEF579B241DD}" type="presOf" srcId="{F6898A10-3374-45DA-AE7C-8A14DB9C4F07}" destId="{FA22BE73-2F61-4428-8988-6063D7AD3A87}" srcOrd="0" destOrd="0" presId="urn:microsoft.com/office/officeart/2005/8/layout/orgChart1"/>
    <dgm:cxn modelId="{24765F84-B733-47B3-8741-5F03225E5BE1}" type="presOf" srcId="{5D6C2D58-5E03-4A88-B6EA-691A3A86862E}" destId="{0E3FFB5F-054F-497D-BDAD-21E4ED43FEC3}" srcOrd="0" destOrd="0" presId="urn:microsoft.com/office/officeart/2005/8/layout/orgChart1"/>
    <dgm:cxn modelId="{98BCA618-37B6-4B6B-B59F-851B98A8BAB9}" type="presOf" srcId="{AF0FE62C-9C0D-4762-960A-E490AC9D833D}" destId="{8DDA92A1-FDAD-4DC5-BC72-D8F1DB718BC1}" srcOrd="0" destOrd="0" presId="urn:microsoft.com/office/officeart/2005/8/layout/orgChart1"/>
    <dgm:cxn modelId="{7D840B88-AF2E-4776-B5D5-1C8163208BCD}" type="presOf" srcId="{559B71F5-29C7-4CF8-8307-CA665D14ED1A}" destId="{5F27A1AD-3A7D-4558-B82E-F496C39DE8E7}" srcOrd="0" destOrd="0" presId="urn:microsoft.com/office/officeart/2005/8/layout/orgChart1"/>
    <dgm:cxn modelId="{F7205A68-464B-4B23-B48D-D6EF6D05795D}" srcId="{5D6C2D58-5E03-4A88-B6EA-691A3A86862E}" destId="{410BB4CE-8B90-4A0A-9452-3C932E73B7C4}" srcOrd="1" destOrd="0" parTransId="{AF0FE62C-9C0D-4762-960A-E490AC9D833D}" sibTransId="{629A574C-0AB5-42D1-9F7C-7B8B023C3516}"/>
    <dgm:cxn modelId="{BC10F8A8-5C47-4FF0-8B82-3CE29021C22D}" type="presOf" srcId="{5D6C2D58-5E03-4A88-B6EA-691A3A86862E}" destId="{17BC5D96-277A-4687-9CCC-9A07B92F7D46}" srcOrd="1" destOrd="0" presId="urn:microsoft.com/office/officeart/2005/8/layout/orgChart1"/>
    <dgm:cxn modelId="{CBDFFEC1-77CA-4A0E-A8E5-CA58C3029283}" srcId="{77708934-D274-4238-A443-BDC9A19AC634}" destId="{5D6C2D58-5E03-4A88-B6EA-691A3A86862E}" srcOrd="0" destOrd="0" parTransId="{81FF0EEF-6DB8-4AC0-B9C6-26612FD5292C}" sibTransId="{03A3B1CC-6ACE-4D46-8ECD-38617540E758}"/>
    <dgm:cxn modelId="{E59D7E24-01D8-4234-A919-367468FDE3F1}" type="presOf" srcId="{46498031-FEE6-4CFD-8DDF-23C32422E7D8}" destId="{C237B434-7C20-4273-84F6-2E184F1017F7}" srcOrd="0" destOrd="0" presId="urn:microsoft.com/office/officeart/2005/8/layout/orgChart1"/>
    <dgm:cxn modelId="{85F91120-67C9-4380-A352-47902CAEAB37}" type="presOf" srcId="{410BB4CE-8B90-4A0A-9452-3C932E73B7C4}" destId="{53897AD4-853F-4A6A-B00A-145D9A1CFD59}" srcOrd="1" destOrd="0" presId="urn:microsoft.com/office/officeart/2005/8/layout/orgChart1"/>
    <dgm:cxn modelId="{8C15D399-44A3-4CD1-A732-C7F6449D2AB3}" srcId="{5D6C2D58-5E03-4A88-B6EA-691A3A86862E}" destId="{F6898A10-3374-45DA-AE7C-8A14DB9C4F07}" srcOrd="2" destOrd="0" parTransId="{46498031-FEE6-4CFD-8DDF-23C32422E7D8}" sibTransId="{D54EC228-F214-4CEB-A0BC-3BC89DBE5AAD}"/>
    <dgm:cxn modelId="{55DFED48-F2BE-4FE3-A7CE-56ED566FD6A0}" type="presOf" srcId="{77708934-D274-4238-A443-BDC9A19AC634}" destId="{757ED6A0-A422-449F-AE9C-61E5A9C7629D}" srcOrd="0" destOrd="0" presId="urn:microsoft.com/office/officeart/2005/8/layout/orgChart1"/>
    <dgm:cxn modelId="{F99FFA1E-AC0C-4AB5-8B07-514A16ECAFA7}" type="presOf" srcId="{D2363973-669B-4795-A152-4BDDACED6E85}" destId="{38B1E74A-A87C-4FAD-AD37-90457BBD8F3D}" srcOrd="1" destOrd="0" presId="urn:microsoft.com/office/officeart/2005/8/layout/orgChart1"/>
    <dgm:cxn modelId="{FF03FE1A-9125-4C39-BBCC-5E6E1F14DF4C}" type="presParOf" srcId="{757ED6A0-A422-449F-AE9C-61E5A9C7629D}" destId="{E101B44A-ADFA-4B06-88E4-2A20454CA150}" srcOrd="0" destOrd="0" presId="urn:microsoft.com/office/officeart/2005/8/layout/orgChart1"/>
    <dgm:cxn modelId="{75097C27-928F-4545-998D-445984B549CE}" type="presParOf" srcId="{E101B44A-ADFA-4B06-88E4-2A20454CA150}" destId="{707A9176-CAA0-456F-9656-0C79EEE4CEEF}" srcOrd="0" destOrd="0" presId="urn:microsoft.com/office/officeart/2005/8/layout/orgChart1"/>
    <dgm:cxn modelId="{ABBD46AF-ACD3-4147-8103-F8155159E2C0}" type="presParOf" srcId="{707A9176-CAA0-456F-9656-0C79EEE4CEEF}" destId="{0E3FFB5F-054F-497D-BDAD-21E4ED43FEC3}" srcOrd="0" destOrd="0" presId="urn:microsoft.com/office/officeart/2005/8/layout/orgChart1"/>
    <dgm:cxn modelId="{3F72FEAF-9767-4E40-9C38-24866741EA72}" type="presParOf" srcId="{707A9176-CAA0-456F-9656-0C79EEE4CEEF}" destId="{17BC5D96-277A-4687-9CCC-9A07B92F7D46}" srcOrd="1" destOrd="0" presId="urn:microsoft.com/office/officeart/2005/8/layout/orgChart1"/>
    <dgm:cxn modelId="{1AF63839-A217-47E8-94C2-6FF4DA161F79}" type="presParOf" srcId="{E101B44A-ADFA-4B06-88E4-2A20454CA150}" destId="{82302B94-491E-49EC-B9B8-98F9832CDD41}" srcOrd="1" destOrd="0" presId="urn:microsoft.com/office/officeart/2005/8/layout/orgChart1"/>
    <dgm:cxn modelId="{F18D3592-3F9F-4515-86A1-EF069F3F9459}" type="presParOf" srcId="{82302B94-491E-49EC-B9B8-98F9832CDD41}" destId="{5F27A1AD-3A7D-4558-B82E-F496C39DE8E7}" srcOrd="0" destOrd="0" presId="urn:microsoft.com/office/officeart/2005/8/layout/orgChart1"/>
    <dgm:cxn modelId="{9E591E93-0282-458C-A831-ACBEEB6D9E8C}" type="presParOf" srcId="{82302B94-491E-49EC-B9B8-98F9832CDD41}" destId="{9421006A-5367-47B5-A2D8-D2261405E29F}" srcOrd="1" destOrd="0" presId="urn:microsoft.com/office/officeart/2005/8/layout/orgChart1"/>
    <dgm:cxn modelId="{8D021C7A-5D6B-4106-A2EA-A9AE4A7E970D}" type="presParOf" srcId="{9421006A-5367-47B5-A2D8-D2261405E29F}" destId="{347B9F94-59B2-45BD-9D60-C57147C6B4CD}" srcOrd="0" destOrd="0" presId="urn:microsoft.com/office/officeart/2005/8/layout/orgChart1"/>
    <dgm:cxn modelId="{31F1C170-FD7E-4653-902B-D59998EA6300}" type="presParOf" srcId="{347B9F94-59B2-45BD-9D60-C57147C6B4CD}" destId="{8DA12C4F-E95C-4DD0-A791-5AD32503A534}" srcOrd="0" destOrd="0" presId="urn:microsoft.com/office/officeart/2005/8/layout/orgChart1"/>
    <dgm:cxn modelId="{CDCAFC63-B885-45DA-B90B-7534197F6CAC}" type="presParOf" srcId="{347B9F94-59B2-45BD-9D60-C57147C6B4CD}" destId="{38B1E74A-A87C-4FAD-AD37-90457BBD8F3D}" srcOrd="1" destOrd="0" presId="urn:microsoft.com/office/officeart/2005/8/layout/orgChart1"/>
    <dgm:cxn modelId="{76E002F0-36F9-47B2-9DF7-277B6DAF7431}" type="presParOf" srcId="{9421006A-5367-47B5-A2D8-D2261405E29F}" destId="{3507279F-255B-45E7-B271-C0F9F60AEDDB}" srcOrd="1" destOrd="0" presId="urn:microsoft.com/office/officeart/2005/8/layout/orgChart1"/>
    <dgm:cxn modelId="{897A735D-58ED-40DA-943E-064E71AC7327}" type="presParOf" srcId="{9421006A-5367-47B5-A2D8-D2261405E29F}" destId="{1300E4A9-D0CD-48FB-AEDA-EEDFEFF78B5A}" srcOrd="2" destOrd="0" presId="urn:microsoft.com/office/officeart/2005/8/layout/orgChart1"/>
    <dgm:cxn modelId="{41805F57-0740-49FD-8056-72DF5D379605}" type="presParOf" srcId="{82302B94-491E-49EC-B9B8-98F9832CDD41}" destId="{8DDA92A1-FDAD-4DC5-BC72-D8F1DB718BC1}" srcOrd="2" destOrd="0" presId="urn:microsoft.com/office/officeart/2005/8/layout/orgChart1"/>
    <dgm:cxn modelId="{59BB6748-88EA-4DFA-8911-7F30474AC3D5}" type="presParOf" srcId="{82302B94-491E-49EC-B9B8-98F9832CDD41}" destId="{861E4126-2F1D-4D03-AC94-376ED99B2E50}" srcOrd="3" destOrd="0" presId="urn:microsoft.com/office/officeart/2005/8/layout/orgChart1"/>
    <dgm:cxn modelId="{74647DDD-7B52-4E56-ABAD-8A70A7710FD5}" type="presParOf" srcId="{861E4126-2F1D-4D03-AC94-376ED99B2E50}" destId="{CE4F91AE-F5D2-4DC4-9960-A740C2B89C7A}" srcOrd="0" destOrd="0" presId="urn:microsoft.com/office/officeart/2005/8/layout/orgChart1"/>
    <dgm:cxn modelId="{5A3D46C2-3FCB-48F2-9ADE-00DB6D5DAA78}" type="presParOf" srcId="{CE4F91AE-F5D2-4DC4-9960-A740C2B89C7A}" destId="{43A4ECFB-770E-45DC-8733-B67B93A8D3C4}" srcOrd="0" destOrd="0" presId="urn:microsoft.com/office/officeart/2005/8/layout/orgChart1"/>
    <dgm:cxn modelId="{FF671E35-2F82-463A-829B-28B6A0668C5C}" type="presParOf" srcId="{CE4F91AE-F5D2-4DC4-9960-A740C2B89C7A}" destId="{53897AD4-853F-4A6A-B00A-145D9A1CFD59}" srcOrd="1" destOrd="0" presId="urn:microsoft.com/office/officeart/2005/8/layout/orgChart1"/>
    <dgm:cxn modelId="{09B6C404-37AC-4E08-9554-A6B4E61ACB68}" type="presParOf" srcId="{861E4126-2F1D-4D03-AC94-376ED99B2E50}" destId="{09FCD292-5E9E-46BB-B8A2-3C6B1181280F}" srcOrd="1" destOrd="0" presId="urn:microsoft.com/office/officeart/2005/8/layout/orgChart1"/>
    <dgm:cxn modelId="{75B2897C-C90D-4DC2-9AD8-AAC4353262F7}" type="presParOf" srcId="{861E4126-2F1D-4D03-AC94-376ED99B2E50}" destId="{FF24573B-E9CB-4AB0-AF17-32B5E4F76796}" srcOrd="2" destOrd="0" presId="urn:microsoft.com/office/officeart/2005/8/layout/orgChart1"/>
    <dgm:cxn modelId="{8B39BC0C-0FC3-4390-924A-D1DC50085187}" type="presParOf" srcId="{82302B94-491E-49EC-B9B8-98F9832CDD41}" destId="{C237B434-7C20-4273-84F6-2E184F1017F7}" srcOrd="4" destOrd="0" presId="urn:microsoft.com/office/officeart/2005/8/layout/orgChart1"/>
    <dgm:cxn modelId="{A745F6AB-0118-4858-9C5C-8DEAD6502D09}" type="presParOf" srcId="{82302B94-491E-49EC-B9B8-98F9832CDD41}" destId="{280F603A-5B63-46A9-82F6-02F41663BDD1}" srcOrd="5" destOrd="0" presId="urn:microsoft.com/office/officeart/2005/8/layout/orgChart1"/>
    <dgm:cxn modelId="{FAA1916E-A52F-4652-B71B-853A058B1E99}" type="presParOf" srcId="{280F603A-5B63-46A9-82F6-02F41663BDD1}" destId="{9FFA4006-8810-4DC1-A690-C22AD22A7388}" srcOrd="0" destOrd="0" presId="urn:microsoft.com/office/officeart/2005/8/layout/orgChart1"/>
    <dgm:cxn modelId="{661FB138-39D3-45F4-AD62-9D150C3E3C3E}" type="presParOf" srcId="{9FFA4006-8810-4DC1-A690-C22AD22A7388}" destId="{FA22BE73-2F61-4428-8988-6063D7AD3A87}" srcOrd="0" destOrd="0" presId="urn:microsoft.com/office/officeart/2005/8/layout/orgChart1"/>
    <dgm:cxn modelId="{25B9DE0A-3236-42D3-917D-D30616951A4E}" type="presParOf" srcId="{9FFA4006-8810-4DC1-A690-C22AD22A7388}" destId="{C01146BE-27E2-4AE6-9AB7-C11A6C5D2FD7}" srcOrd="1" destOrd="0" presId="urn:microsoft.com/office/officeart/2005/8/layout/orgChart1"/>
    <dgm:cxn modelId="{2F45B96D-D334-4F9B-A936-8EA58C91B2E2}" type="presParOf" srcId="{280F603A-5B63-46A9-82F6-02F41663BDD1}" destId="{820B795A-EF25-4943-9DF2-DEA302D1A28B}" srcOrd="1" destOrd="0" presId="urn:microsoft.com/office/officeart/2005/8/layout/orgChart1"/>
    <dgm:cxn modelId="{BE63287C-A753-4A69-B516-B964CF4B1169}" type="presParOf" srcId="{280F603A-5B63-46A9-82F6-02F41663BDD1}" destId="{B7C72319-8A7A-4B12-8990-CF7A3C7BD395}" srcOrd="2" destOrd="0" presId="urn:microsoft.com/office/officeart/2005/8/layout/orgChart1"/>
    <dgm:cxn modelId="{DD7FE23F-0803-4F96-B979-793A28EEF7B4}" type="presParOf" srcId="{E101B44A-ADFA-4B06-88E4-2A20454CA150}" destId="{A27E22D9-65BE-4408-97BC-0ED457B8E072}"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37B434-7C20-4273-84F6-2E184F1017F7}">
      <dsp:nvSpPr>
        <dsp:cNvPr id="0" name=""/>
        <dsp:cNvSpPr/>
      </dsp:nvSpPr>
      <dsp:spPr>
        <a:xfrm>
          <a:off x="3831431" y="581083"/>
          <a:ext cx="2710765" cy="470463"/>
        </a:xfrm>
        <a:custGeom>
          <a:avLst/>
          <a:gdLst/>
          <a:ahLst/>
          <a:cxnLst/>
          <a:rect l="0" t="0" r="0" b="0"/>
          <a:pathLst>
            <a:path>
              <a:moveTo>
                <a:pt x="0" y="0"/>
              </a:moveTo>
              <a:lnTo>
                <a:pt x="0" y="235231"/>
              </a:lnTo>
              <a:lnTo>
                <a:pt x="2710765" y="235231"/>
              </a:lnTo>
              <a:lnTo>
                <a:pt x="2710765" y="470463"/>
              </a:lnTo>
            </a:path>
          </a:pathLst>
        </a:custGeom>
        <a:noFill/>
        <a:ln w="28250" cap="flat" cmpd="sng" algn="ctr">
          <a:solidFill>
            <a:schemeClr val="accent3">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8DDA92A1-FDAD-4DC5-BC72-D8F1DB718BC1}">
      <dsp:nvSpPr>
        <dsp:cNvPr id="0" name=""/>
        <dsp:cNvSpPr/>
      </dsp:nvSpPr>
      <dsp:spPr>
        <a:xfrm>
          <a:off x="3785711" y="581083"/>
          <a:ext cx="91440" cy="470463"/>
        </a:xfrm>
        <a:custGeom>
          <a:avLst/>
          <a:gdLst/>
          <a:ahLst/>
          <a:cxnLst/>
          <a:rect l="0" t="0" r="0" b="0"/>
          <a:pathLst>
            <a:path>
              <a:moveTo>
                <a:pt x="45720" y="0"/>
              </a:moveTo>
              <a:lnTo>
                <a:pt x="45720" y="470463"/>
              </a:lnTo>
            </a:path>
          </a:pathLst>
        </a:custGeom>
        <a:noFill/>
        <a:ln w="28250" cap="flat" cmpd="sng" algn="ctr">
          <a:solidFill>
            <a:schemeClr val="accent3">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5F27A1AD-3A7D-4558-B82E-F496C39DE8E7}">
      <dsp:nvSpPr>
        <dsp:cNvPr id="0" name=""/>
        <dsp:cNvSpPr/>
      </dsp:nvSpPr>
      <dsp:spPr>
        <a:xfrm>
          <a:off x="1120665" y="581083"/>
          <a:ext cx="2710765" cy="470463"/>
        </a:xfrm>
        <a:custGeom>
          <a:avLst/>
          <a:gdLst/>
          <a:ahLst/>
          <a:cxnLst/>
          <a:rect l="0" t="0" r="0" b="0"/>
          <a:pathLst>
            <a:path>
              <a:moveTo>
                <a:pt x="2710765" y="0"/>
              </a:moveTo>
              <a:lnTo>
                <a:pt x="2710765" y="235231"/>
              </a:lnTo>
              <a:lnTo>
                <a:pt x="0" y="235231"/>
              </a:lnTo>
              <a:lnTo>
                <a:pt x="0" y="470463"/>
              </a:lnTo>
            </a:path>
          </a:pathLst>
        </a:custGeom>
        <a:noFill/>
        <a:ln w="28250" cap="flat" cmpd="sng" algn="ctr">
          <a:solidFill>
            <a:schemeClr val="accent3">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0E3FFB5F-054F-497D-BDAD-21E4ED43FEC3}">
      <dsp:nvSpPr>
        <dsp:cNvPr id="0" name=""/>
        <dsp:cNvSpPr/>
      </dsp:nvSpPr>
      <dsp:spPr>
        <a:xfrm>
          <a:off x="2384420" y="38101"/>
          <a:ext cx="2894022" cy="542982"/>
        </a:xfrm>
        <a:prstGeom prst="rect">
          <a:avLst/>
        </a:prstGeom>
        <a:solidFill>
          <a:schemeClr val="accent3">
            <a:lumMod val="75000"/>
          </a:schemeClr>
        </a:solidFill>
        <a:ln>
          <a:noFill/>
        </a:ln>
        <a:effectLst>
          <a:outerShdw blurRad="63500" dist="25400" dir="3600000" algn="r" rotWithShape="0">
            <a:srgbClr val="000000">
              <a:alpha val="3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sz="3200" kern="1200" dirty="0" smtClean="0"/>
            <a:t>Health Literacy</a:t>
          </a:r>
          <a:endParaRPr lang="en-US" sz="3200" kern="1200" dirty="0"/>
        </a:p>
      </dsp:txBody>
      <dsp:txXfrm>
        <a:off x="2384420" y="38101"/>
        <a:ext cx="2894022" cy="542982"/>
      </dsp:txXfrm>
    </dsp:sp>
    <dsp:sp modelId="{8DA12C4F-E95C-4DD0-A791-5AD32503A534}">
      <dsp:nvSpPr>
        <dsp:cNvPr id="0" name=""/>
        <dsp:cNvSpPr/>
      </dsp:nvSpPr>
      <dsp:spPr>
        <a:xfrm>
          <a:off x="514" y="1051547"/>
          <a:ext cx="2240302" cy="1120151"/>
        </a:xfrm>
        <a:prstGeom prst="rect">
          <a:avLst/>
        </a:prstGeom>
        <a:solidFill>
          <a:schemeClr val="accent3">
            <a:lumMod val="75000"/>
          </a:schemeClr>
        </a:solidFill>
        <a:ln>
          <a:noFill/>
        </a:ln>
        <a:effectLst>
          <a:outerShdw blurRad="63500" dist="25400" dir="3600000" algn="r" rotWithShape="0">
            <a:srgbClr val="000000">
              <a:alpha val="3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Oral Literacy</a:t>
          </a:r>
        </a:p>
        <a:p>
          <a:pPr lvl="0" algn="ctr" defTabSz="1066800">
            <a:lnSpc>
              <a:spcPct val="90000"/>
            </a:lnSpc>
            <a:spcBef>
              <a:spcPct val="0"/>
            </a:spcBef>
            <a:spcAft>
              <a:spcPct val="35000"/>
            </a:spcAft>
          </a:pPr>
          <a:r>
            <a:rPr lang="en-US" sz="2000" kern="1200" dirty="0" smtClean="0"/>
            <a:t>Speech  &amp;</a:t>
          </a:r>
        </a:p>
        <a:p>
          <a:pPr lvl="0" algn="ctr" defTabSz="1066800">
            <a:lnSpc>
              <a:spcPct val="90000"/>
            </a:lnSpc>
            <a:spcBef>
              <a:spcPct val="0"/>
            </a:spcBef>
            <a:spcAft>
              <a:spcPct val="35000"/>
            </a:spcAft>
          </a:pPr>
          <a:r>
            <a:rPr lang="en-US" sz="2000" kern="1200" dirty="0" smtClean="0"/>
            <a:t>Comprehension</a:t>
          </a:r>
          <a:endParaRPr lang="en-US" sz="2000" kern="1200" dirty="0"/>
        </a:p>
      </dsp:txBody>
      <dsp:txXfrm>
        <a:off x="514" y="1051547"/>
        <a:ext cx="2240302" cy="1120151"/>
      </dsp:txXfrm>
    </dsp:sp>
    <dsp:sp modelId="{43A4ECFB-770E-45DC-8733-B67B93A8D3C4}">
      <dsp:nvSpPr>
        <dsp:cNvPr id="0" name=""/>
        <dsp:cNvSpPr/>
      </dsp:nvSpPr>
      <dsp:spPr>
        <a:xfrm>
          <a:off x="2711280" y="1051547"/>
          <a:ext cx="2240302" cy="1120151"/>
        </a:xfrm>
        <a:prstGeom prst="rect">
          <a:avLst/>
        </a:prstGeom>
        <a:solidFill>
          <a:schemeClr val="accent3">
            <a:lumMod val="75000"/>
          </a:schemeClr>
        </a:solidFill>
        <a:ln>
          <a:noFill/>
        </a:ln>
        <a:effectLst>
          <a:outerShdw blurRad="63500" dist="25400" dir="3600000" algn="r" rotWithShape="0">
            <a:srgbClr val="000000">
              <a:alpha val="3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Print Literacy</a:t>
          </a:r>
        </a:p>
        <a:p>
          <a:pPr lvl="0" algn="ctr" defTabSz="1066800">
            <a:lnSpc>
              <a:spcPct val="90000"/>
            </a:lnSpc>
            <a:spcBef>
              <a:spcPct val="0"/>
            </a:spcBef>
            <a:spcAft>
              <a:spcPct val="35000"/>
            </a:spcAft>
          </a:pPr>
          <a:r>
            <a:rPr lang="en-US" sz="2000" kern="1200" dirty="0" smtClean="0"/>
            <a:t>Reading</a:t>
          </a:r>
        </a:p>
        <a:p>
          <a:pPr lvl="0" algn="ctr" defTabSz="1066800">
            <a:lnSpc>
              <a:spcPct val="90000"/>
            </a:lnSpc>
            <a:spcBef>
              <a:spcPct val="0"/>
            </a:spcBef>
            <a:spcAft>
              <a:spcPct val="35000"/>
            </a:spcAft>
          </a:pPr>
          <a:r>
            <a:rPr lang="en-US" sz="2000" kern="1200" dirty="0" smtClean="0"/>
            <a:t>Writing</a:t>
          </a:r>
          <a:endParaRPr lang="en-US" sz="2000" kern="1200" dirty="0"/>
        </a:p>
      </dsp:txBody>
      <dsp:txXfrm>
        <a:off x="2711280" y="1051547"/>
        <a:ext cx="2240302" cy="1120151"/>
      </dsp:txXfrm>
    </dsp:sp>
    <dsp:sp modelId="{FA22BE73-2F61-4428-8988-6063D7AD3A87}">
      <dsp:nvSpPr>
        <dsp:cNvPr id="0" name=""/>
        <dsp:cNvSpPr/>
      </dsp:nvSpPr>
      <dsp:spPr>
        <a:xfrm>
          <a:off x="5422046" y="1051547"/>
          <a:ext cx="2240302" cy="1120151"/>
        </a:xfrm>
        <a:prstGeom prst="rect">
          <a:avLst/>
        </a:prstGeom>
        <a:solidFill>
          <a:schemeClr val="accent3">
            <a:lumMod val="75000"/>
          </a:schemeClr>
        </a:solidFill>
        <a:ln>
          <a:noFill/>
        </a:ln>
        <a:effectLst>
          <a:outerShdw blurRad="63500" dist="25400" dir="3600000" algn="r" rotWithShape="0">
            <a:srgbClr val="000000">
              <a:alpha val="3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Numeracy</a:t>
          </a:r>
        </a:p>
        <a:p>
          <a:pPr lvl="0" algn="ctr" defTabSz="1066800">
            <a:lnSpc>
              <a:spcPct val="90000"/>
            </a:lnSpc>
            <a:spcBef>
              <a:spcPct val="0"/>
            </a:spcBef>
            <a:spcAft>
              <a:spcPct val="35000"/>
            </a:spcAft>
          </a:pPr>
          <a:r>
            <a:rPr lang="en-US" sz="2000" kern="1200" dirty="0" smtClean="0"/>
            <a:t>Understand &amp; Use Numbers</a:t>
          </a:r>
          <a:endParaRPr lang="en-US" sz="2000" kern="1200" dirty="0"/>
        </a:p>
      </dsp:txBody>
      <dsp:txXfrm>
        <a:off x="5422046" y="1051547"/>
        <a:ext cx="2240302" cy="112015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pPr>
              <a:defRPr/>
            </a:pPr>
            <a:endParaRPr lang="en-US" dirty="0"/>
          </a:p>
        </p:txBody>
      </p:sp>
      <p:sp>
        <p:nvSpPr>
          <p:cNvPr id="3" name="Date Placeholder 2"/>
          <p:cNvSpPr>
            <a:spLocks noGrp="1"/>
          </p:cNvSpPr>
          <p:nvPr>
            <p:ph type="dt" sz="quarter" idx="1"/>
          </p:nvPr>
        </p:nvSpPr>
        <p:spPr>
          <a:xfrm>
            <a:off x="4142962" y="0"/>
            <a:ext cx="3170583" cy="480388"/>
          </a:xfrm>
          <a:prstGeom prst="rect">
            <a:avLst/>
          </a:prstGeom>
        </p:spPr>
        <p:txBody>
          <a:bodyPr vert="horz" lIns="94851" tIns="47425" rIns="94851" bIns="47425" rtlCol="0"/>
          <a:lstStyle>
            <a:lvl1pPr algn="r">
              <a:defRPr sz="1200"/>
            </a:lvl1pPr>
          </a:lstStyle>
          <a:p>
            <a:pPr>
              <a:defRPr/>
            </a:pPr>
            <a:fld id="{08D49116-409F-405A-A53C-F2D76D1005E9}" type="datetimeFigureOut">
              <a:rPr lang="en-US"/>
              <a:pPr>
                <a:defRPr/>
              </a:pPr>
              <a:t>3/12/2012</a:t>
            </a:fld>
            <a:endParaRPr lang="en-US" dirty="0"/>
          </a:p>
        </p:txBody>
      </p:sp>
      <p:sp>
        <p:nvSpPr>
          <p:cNvPr id="4" name="Footer Placeholder 3"/>
          <p:cNvSpPr>
            <a:spLocks noGrp="1"/>
          </p:cNvSpPr>
          <p:nvPr>
            <p:ph type="ftr" sz="quarter" idx="2"/>
          </p:nvPr>
        </p:nvSpPr>
        <p:spPr>
          <a:xfrm>
            <a:off x="0" y="9119173"/>
            <a:ext cx="3170583" cy="480388"/>
          </a:xfrm>
          <a:prstGeom prst="rect">
            <a:avLst/>
          </a:prstGeom>
        </p:spPr>
        <p:txBody>
          <a:bodyPr vert="horz" lIns="94851" tIns="47425" rIns="94851" bIns="47425"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4142962" y="9119173"/>
            <a:ext cx="3170583" cy="480388"/>
          </a:xfrm>
          <a:prstGeom prst="rect">
            <a:avLst/>
          </a:prstGeom>
        </p:spPr>
        <p:txBody>
          <a:bodyPr vert="horz" lIns="94851" tIns="47425" rIns="94851" bIns="47425" rtlCol="0" anchor="b"/>
          <a:lstStyle>
            <a:lvl1pPr algn="r">
              <a:defRPr sz="1200"/>
            </a:lvl1pPr>
          </a:lstStyle>
          <a:p>
            <a:pPr>
              <a:defRPr/>
            </a:pPr>
            <a:fld id="{19830149-0575-4B7E-8D47-25A6EABB6DDB}" type="slidenum">
              <a:rPr lang="en-US"/>
              <a:pPr>
                <a:defRPr/>
              </a:pPr>
              <a:t>‹#›</a:t>
            </a:fld>
            <a:endParaRPr lang="en-US" dirty="0"/>
          </a:p>
        </p:txBody>
      </p:sp>
    </p:spTree>
    <p:extLst>
      <p:ext uri="{BB962C8B-B14F-4D97-AF65-F5344CB8AC3E}">
        <p14:creationId xmlns:p14="http://schemas.microsoft.com/office/powerpoint/2010/main" val="28467553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6653" tIns="48327" rIns="96653" bIns="48327"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4142962" y="0"/>
            <a:ext cx="3170583" cy="480388"/>
          </a:xfrm>
          <a:prstGeom prst="rect">
            <a:avLst/>
          </a:prstGeom>
        </p:spPr>
        <p:txBody>
          <a:bodyPr vert="horz" lIns="96653" tIns="48327" rIns="96653" bIns="48327" rtlCol="0"/>
          <a:lstStyle>
            <a:lvl1pPr algn="r" fontAlgn="auto">
              <a:spcBef>
                <a:spcPts val="0"/>
              </a:spcBef>
              <a:spcAft>
                <a:spcPts val="0"/>
              </a:spcAft>
              <a:defRPr sz="1200">
                <a:latin typeface="+mn-lt"/>
              </a:defRPr>
            </a:lvl1pPr>
          </a:lstStyle>
          <a:p>
            <a:pPr>
              <a:defRPr/>
            </a:pPr>
            <a:fld id="{4B7A9137-CD4B-4C4B-B952-C12C1F6DF77D}" type="datetimeFigureOut">
              <a:rPr lang="en-US"/>
              <a:pPr>
                <a:defRPr/>
              </a:pPr>
              <a:t>3/12/2012</a:t>
            </a:fld>
            <a:endParaRPr lang="en-US" dirty="0"/>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53" tIns="48327" rIns="96653" bIns="48327" rtlCol="0" anchor="ctr"/>
          <a:lstStyle/>
          <a:p>
            <a:pPr lvl="0"/>
            <a:endParaRPr lang="en-US" noProof="0" dirty="0"/>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6653" tIns="48327" rIns="96653" bIns="48327"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19173"/>
            <a:ext cx="3170583" cy="480388"/>
          </a:xfrm>
          <a:prstGeom prst="rect">
            <a:avLst/>
          </a:prstGeom>
        </p:spPr>
        <p:txBody>
          <a:bodyPr vert="horz" lIns="96653" tIns="48327" rIns="96653" bIns="48327"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6653" tIns="48327" rIns="96653" bIns="48327" rtlCol="0" anchor="b"/>
          <a:lstStyle>
            <a:lvl1pPr algn="r" fontAlgn="auto">
              <a:spcBef>
                <a:spcPts val="0"/>
              </a:spcBef>
              <a:spcAft>
                <a:spcPts val="0"/>
              </a:spcAft>
              <a:defRPr sz="1200">
                <a:latin typeface="+mn-lt"/>
              </a:defRPr>
            </a:lvl1pPr>
          </a:lstStyle>
          <a:p>
            <a:pPr>
              <a:defRPr/>
            </a:pPr>
            <a:fld id="{F2A2E344-5639-456B-936F-E75FBAEC9D33}" type="slidenum">
              <a:rPr lang="en-US"/>
              <a:pPr>
                <a:defRPr/>
              </a:pPr>
              <a:t>‹#›</a:t>
            </a:fld>
            <a:endParaRPr lang="en-US" dirty="0"/>
          </a:p>
        </p:txBody>
      </p:sp>
    </p:spTree>
    <p:extLst>
      <p:ext uri="{BB962C8B-B14F-4D97-AF65-F5344CB8AC3E}">
        <p14:creationId xmlns:p14="http://schemas.microsoft.com/office/powerpoint/2010/main" val="206138260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HOUSEKEEPING:  Would like to have them complete evaluation forms at the end.</a:t>
            </a:r>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063433-2B0E-4FFC-A2CA-961CB5F19162}" type="slidenum">
              <a:rPr lang="en-US" smtClean="0"/>
              <a:pPr fontAlgn="base">
                <a:spcBef>
                  <a:spcPct val="0"/>
                </a:spcBef>
                <a:spcAft>
                  <a:spcPct val="0"/>
                </a:spcAft>
                <a:defRPr/>
              </a:pPr>
              <a:t>1</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HL</a:t>
            </a:r>
            <a:r>
              <a:rPr lang="en-US" baseline="0" dirty="0" smtClean="0"/>
              <a:t> is believed to be composed of a variety of components.</a:t>
            </a:r>
          </a:p>
          <a:p>
            <a:r>
              <a:rPr lang="en-US" baseline="0" dirty="0" smtClean="0"/>
              <a:t>Most work has focused on reading ability and to a lesser extent numeracy – that’s what we’ll focus on today.</a:t>
            </a:r>
          </a:p>
          <a:p>
            <a:endParaRPr lang="en-US" baseline="0" dirty="0" smtClean="0"/>
          </a:p>
          <a:p>
            <a:r>
              <a:rPr lang="en-US" dirty="0" smtClean="0"/>
              <a:t>Institute of Medicine (IOM) Committee on Health Literacy. (2004). </a:t>
            </a:r>
            <a:r>
              <a:rPr lang="en-US" i="1" dirty="0" smtClean="0"/>
              <a:t>Health Literacy: A Prescription to End Confusion.</a:t>
            </a:r>
            <a:endParaRPr lang="en-US" dirty="0"/>
          </a:p>
        </p:txBody>
      </p:sp>
      <p:sp>
        <p:nvSpPr>
          <p:cNvPr id="4" name="Slide Number Placeholder 3"/>
          <p:cNvSpPr>
            <a:spLocks noGrp="1"/>
          </p:cNvSpPr>
          <p:nvPr>
            <p:ph type="sldNum" sz="quarter" idx="10"/>
          </p:nvPr>
        </p:nvSpPr>
        <p:spPr/>
        <p:txBody>
          <a:bodyPr/>
          <a:lstStyle/>
          <a:p>
            <a:pPr>
              <a:defRPr/>
            </a:pPr>
            <a:fld id="{F2A2E344-5639-456B-936F-E75FBAEC9D33}" type="slidenum">
              <a:rPr lang="en-US" smtClean="0"/>
              <a:pPr>
                <a:defRPr/>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Adults aged 16+</a:t>
            </a:r>
          </a:p>
          <a:p>
            <a:pPr marL="0" marR="0" lvl="1" indent="0" algn="l" defTabSz="457200" rtl="0" eaLnBrk="0" fontAlgn="base" latinLnBrk="0" hangingPunct="0">
              <a:lnSpc>
                <a:spcPct val="100000"/>
              </a:lnSpc>
              <a:spcBef>
                <a:spcPct val="30000"/>
              </a:spcBef>
              <a:spcAft>
                <a:spcPct val="0"/>
              </a:spcAft>
              <a:buClrTx/>
              <a:buSzTx/>
              <a:buFontTx/>
              <a:buNone/>
              <a:tabLst/>
              <a:defRPr/>
            </a:pPr>
            <a:r>
              <a:rPr lang="en-US" dirty="0" smtClean="0"/>
              <a:t>National Center for Education Statistics – Kutner et al 2007 – 2003 NAAL</a:t>
            </a:r>
            <a:r>
              <a:rPr lang="en-US" baseline="0" dirty="0" smtClean="0"/>
              <a:t> general results – data collected in 2003 and 2004 – </a:t>
            </a:r>
            <a:r>
              <a:rPr lang="en-US" baseline="0" dirty="0" smtClean="0"/>
              <a:t>randomly </a:t>
            </a:r>
            <a:r>
              <a:rPr lang="en-US" baseline="0" dirty="0" smtClean="0"/>
              <a:t>selected households</a:t>
            </a:r>
          </a:p>
          <a:p>
            <a:pPr marL="0" marR="0" lvl="1" indent="0" algn="l" defTabSz="457200" rtl="0" eaLnBrk="0" fontAlgn="base" latinLnBrk="0" hangingPunct="0">
              <a:lnSpc>
                <a:spcPct val="100000"/>
              </a:lnSpc>
              <a:spcBef>
                <a:spcPct val="30000"/>
              </a:spcBef>
              <a:spcAft>
                <a:spcPct val="0"/>
              </a:spcAft>
              <a:buClrTx/>
              <a:buSzTx/>
              <a:buFontTx/>
              <a:buNone/>
              <a:tabLst/>
              <a:defRPr/>
            </a:pPr>
            <a:r>
              <a:rPr lang="en-US" baseline="0" dirty="0" smtClean="0"/>
              <a:t>Examples of Document: application form</a:t>
            </a:r>
          </a:p>
          <a:p>
            <a:pPr marL="0" marR="0" lvl="1" indent="0" algn="l" defTabSz="457200" rtl="0" eaLnBrk="0" fontAlgn="base" latinLnBrk="0" hangingPunct="0">
              <a:lnSpc>
                <a:spcPct val="100000"/>
              </a:lnSpc>
              <a:spcBef>
                <a:spcPct val="30000"/>
              </a:spcBef>
              <a:spcAft>
                <a:spcPct val="0"/>
              </a:spcAft>
              <a:buClrTx/>
              <a:buSzTx/>
              <a:buFontTx/>
              <a:buNone/>
              <a:tabLst/>
              <a:defRPr/>
            </a:pPr>
            <a:r>
              <a:rPr lang="en-US" baseline="0" dirty="0" smtClean="0"/>
              <a:t>Some skills tested are health related and others focus on other math skill encountered in everyday </a:t>
            </a:r>
            <a:r>
              <a:rPr lang="en-US" baseline="0" dirty="0" smtClean="0"/>
              <a:t>life</a:t>
            </a:r>
          </a:p>
          <a:p>
            <a:pPr marL="0" marR="0" lvl="1" indent="0" algn="l" defTabSz="457200" rtl="0" eaLnBrk="0" fontAlgn="base" latinLnBrk="0" hangingPunct="0">
              <a:lnSpc>
                <a:spcPct val="100000"/>
              </a:lnSpc>
              <a:spcBef>
                <a:spcPct val="30000"/>
              </a:spcBef>
              <a:spcAft>
                <a:spcPct val="0"/>
              </a:spcAft>
              <a:buClrTx/>
              <a:buSzTx/>
              <a:buFontTx/>
              <a:buNone/>
              <a:tabLst/>
              <a:defRPr/>
            </a:pPr>
            <a:endParaRPr lang="en-US" baseline="0" dirty="0" smtClean="0"/>
          </a:p>
          <a:p>
            <a:pPr marL="0" marR="0" lvl="1" indent="0" algn="l" defTabSz="457200" rtl="0" eaLnBrk="0" fontAlgn="base" latinLnBrk="0" hangingPunct="0">
              <a:lnSpc>
                <a:spcPct val="100000"/>
              </a:lnSpc>
              <a:spcBef>
                <a:spcPct val="30000"/>
              </a:spcBef>
              <a:spcAft>
                <a:spcPct val="0"/>
              </a:spcAft>
              <a:buClrTx/>
              <a:buSzTx/>
              <a:buFontTx/>
              <a:buNone/>
              <a:tabLst/>
              <a:defRPr/>
            </a:pPr>
            <a:r>
              <a:rPr lang="en-US" baseline="0" dirty="0" smtClean="0"/>
              <a:t>HL results:  </a:t>
            </a:r>
          </a:p>
          <a:p>
            <a:r>
              <a:rPr lang="en-US" dirty="0" smtClean="0"/>
              <a:t>4 levels – proficient, intermediate, </a:t>
            </a:r>
            <a:r>
              <a:rPr lang="en-US" b="1" u="sng" dirty="0" smtClean="0"/>
              <a:t>basic, below basic</a:t>
            </a:r>
          </a:p>
          <a:p>
            <a:pPr lvl="1"/>
            <a:r>
              <a:rPr lang="en-US" dirty="0" smtClean="0"/>
              <a:t>Lowest 2 levels considered inadequate; they cannot:</a:t>
            </a:r>
          </a:p>
          <a:p>
            <a:pPr lvl="2"/>
            <a:r>
              <a:rPr lang="en-US" dirty="0" smtClean="0"/>
              <a:t>Following directions on a medication bottle</a:t>
            </a:r>
          </a:p>
          <a:p>
            <a:pPr lvl="2"/>
            <a:r>
              <a:rPr lang="en-US" dirty="0" smtClean="0"/>
              <a:t>Adhering to a childhood immunization schedule using a standard chart</a:t>
            </a:r>
          </a:p>
          <a:p>
            <a:pPr marL="0" marR="0" lvl="1" indent="0" algn="l" defTabSz="457200" rtl="0" eaLnBrk="0" fontAlgn="base" latinLnBrk="0" hangingPunct="0">
              <a:lnSpc>
                <a:spcPct val="100000"/>
              </a:lnSpc>
              <a:spcBef>
                <a:spcPct val="30000"/>
              </a:spcBef>
              <a:spcAft>
                <a:spcPct val="0"/>
              </a:spcAft>
              <a:buClrTx/>
              <a:buSzTx/>
              <a:buFontTx/>
              <a:buNone/>
              <a:tabLst/>
              <a:defRPr/>
            </a:pPr>
            <a:r>
              <a:rPr lang="en-US" dirty="0" smtClean="0"/>
              <a:t>12% college grads</a:t>
            </a:r>
          </a:p>
          <a:p>
            <a:pPr marL="0" marR="0" lvl="1" indent="0" algn="l" defTabSz="457200" rtl="0" eaLnBrk="0" fontAlgn="base" latinLnBrk="0" hangingPunct="0">
              <a:lnSpc>
                <a:spcPct val="100000"/>
              </a:lnSpc>
              <a:spcBef>
                <a:spcPct val="30000"/>
              </a:spcBef>
              <a:spcAft>
                <a:spcPct val="0"/>
              </a:spcAft>
              <a:buClrTx/>
              <a:buSzTx/>
              <a:buFontTx/>
              <a:buNone/>
              <a:tabLst/>
              <a:defRPr/>
            </a:pPr>
            <a:r>
              <a:rPr lang="en-US" dirty="0" smtClean="0"/>
              <a:t>57% of African Americans; 70% of adults &gt;75</a:t>
            </a:r>
          </a:p>
          <a:p>
            <a:pPr marL="0" marR="0" lvl="1" indent="0" algn="l" defTabSz="457200" rtl="0" eaLnBrk="0" fontAlgn="base" latinLnBrk="0" hangingPunct="0">
              <a:lnSpc>
                <a:spcPct val="100000"/>
              </a:lnSpc>
              <a:spcBef>
                <a:spcPct val="30000"/>
              </a:spcBef>
              <a:spcAft>
                <a:spcPct val="0"/>
              </a:spcAft>
              <a:buClrTx/>
              <a:buSzTx/>
              <a:buFontTx/>
              <a:buNone/>
              <a:tabLst/>
              <a:defRPr/>
            </a:pPr>
            <a:endParaRPr lang="en-US" baseline="0" dirty="0" smtClean="0"/>
          </a:p>
          <a:p>
            <a:r>
              <a:rPr lang="en-US" dirty="0" smtClean="0"/>
              <a:t>Source: U.S. Department of Education, Institute of Education Sciences, 2003 National Assessment of Adult Literacy.</a:t>
            </a:r>
          </a:p>
          <a:p>
            <a:r>
              <a:rPr lang="en-US" dirty="0" smtClean="0"/>
              <a:t>14% Below Basic</a:t>
            </a:r>
          </a:p>
          <a:p>
            <a:r>
              <a:rPr lang="en-US" dirty="0" smtClean="0"/>
              <a:t>21 % Basic</a:t>
            </a:r>
          </a:p>
          <a:p>
            <a:r>
              <a:rPr lang="en-US" dirty="0" smtClean="0"/>
              <a:t>53% Intermediate</a:t>
            </a:r>
          </a:p>
          <a:p>
            <a:r>
              <a:rPr lang="en-US" dirty="0" smtClean="0"/>
              <a:t>12% Proficient</a:t>
            </a:r>
          </a:p>
          <a:p>
            <a:endParaRPr lang="en-US" dirty="0" smtClean="0"/>
          </a:p>
          <a:p>
            <a:endParaRPr lang="en-US" dirty="0" smtClean="0"/>
          </a:p>
          <a:p>
            <a:r>
              <a:rPr lang="en-US" dirty="0" smtClean="0"/>
              <a:t>HL correlates</a:t>
            </a:r>
            <a:r>
              <a:rPr lang="en-US" baseline="0" dirty="0" smtClean="0"/>
              <a:t> from AHRQ 2011 report</a:t>
            </a:r>
          </a:p>
          <a:p>
            <a:r>
              <a:rPr lang="en-US" sz="1200" b="0" i="0" u="none" strike="noStrike" kern="1200" baseline="0" dirty="0" smtClean="0">
                <a:solidFill>
                  <a:schemeClr val="tx1"/>
                </a:solidFill>
                <a:latin typeface="+mn-lt"/>
                <a:ea typeface="+mn-ea"/>
                <a:cs typeface="+mn-cs"/>
              </a:rPr>
              <a:t>Differences in health literacy level were consistently associated with increased hospitalizations, greater emergency care use, lower use of mammography, lower receipt of influenza vaccine, poorer ability to demonstrate taking medications appropriately, poorer ability to interpret labels and health messages, and, among seniors, poorer overall health status and higher mortality. Health literacy level potentially mediates disparities between blacks and whites. </a:t>
            </a:r>
            <a:endParaRPr lang="en-US" dirty="0"/>
          </a:p>
        </p:txBody>
      </p:sp>
      <p:sp>
        <p:nvSpPr>
          <p:cNvPr id="4" name="Slide Number Placeholder 3"/>
          <p:cNvSpPr>
            <a:spLocks noGrp="1"/>
          </p:cNvSpPr>
          <p:nvPr>
            <p:ph type="sldNum" sz="quarter" idx="10"/>
          </p:nvPr>
        </p:nvSpPr>
        <p:spPr/>
        <p:txBody>
          <a:bodyPr/>
          <a:lstStyle/>
          <a:p>
            <a:pPr>
              <a:defRPr/>
            </a:pPr>
            <a:fld id="{F2A2E344-5639-456B-936F-E75FBAEC9D33}" type="slidenum">
              <a:rPr lang="en-US" smtClean="0"/>
              <a:pPr>
                <a:defRPr/>
              </a:pPr>
              <a:t>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9A090F76-AAE1-4F8F-A8EA-27297B6D3AAB}" type="datetimeFigureOut">
              <a:rPr lang="en-US" smtClean="0"/>
              <a:pPr>
                <a:defRPr/>
              </a:pPr>
              <a:t>3/12/2012</a:t>
            </a:fld>
            <a:endParaRPr lang="en-US" dirty="0"/>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pPr>
              <a:defRPr/>
            </a:pPr>
            <a:endParaRPr lang="en-US" dirty="0"/>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pPr>
              <a:defRPr/>
            </a:pPr>
            <a:fld id="{50808DDD-D524-4B96-94AC-911BBC4BF6FB}" type="slidenum">
              <a:rPr lang="en-US" smtClean="0"/>
              <a:pPr>
                <a:defRPr/>
              </a:pPr>
              <a:t>‹#›</a:t>
            </a:fld>
            <a:endParaRPr lang="en-US" dirty="0"/>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B85CB6C3-6176-4B0B-A5B9-071A900B4A2A}" type="datetimeFigureOut">
              <a:rPr lang="en-US" smtClean="0"/>
              <a:pPr>
                <a:defRPr/>
              </a:pPr>
              <a:t>3/12/2012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28E2200-8B10-4999-8FE7-DA276D04B1CB}"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7058A8D0-A685-4CCF-AD50-A24473BDC720}" type="datetimeFigureOut">
              <a:rPr lang="en-US" smtClean="0"/>
              <a:pPr>
                <a:defRPr/>
              </a:pPr>
              <a:t>3/12/2012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a:xfrm>
            <a:off x="6096000" y="6356350"/>
            <a:ext cx="762000" cy="365125"/>
          </a:xfrm>
        </p:spPr>
        <p:txBody>
          <a:bodyPr/>
          <a:lstStyle/>
          <a:p>
            <a:pPr>
              <a:defRPr/>
            </a:pPr>
            <a:fld id="{A3DC77C3-7F6D-4D6C-B9AB-E143CD11E946}" type="slidenum">
              <a:rPr lang="en-US" smtClean="0"/>
              <a:pPr>
                <a:defRPr/>
              </a:pPr>
              <a:t>‹#›</a:t>
            </a:fld>
            <a:endParaRPr lang="en-US" dirty="0"/>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3A5865D1-7D4E-4E03-B6E7-A6EC6C377C53}" type="datetimeFigureOut">
              <a:rPr lang="en-US" smtClean="0"/>
              <a:pPr>
                <a:defRPr/>
              </a:pPr>
              <a:t>3/12/2012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7D681AA-0DFD-4EEB-B5BA-280BC3B0D68D}"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06F62786-6F54-434F-847C-5CDE68C4491E}" type="datetimeFigureOut">
              <a:rPr lang="en-US" smtClean="0"/>
              <a:pPr>
                <a:defRPr/>
              </a:pPr>
              <a:t>3/12/2012</a:t>
            </a:fld>
            <a:endParaRPr lang="en-US" dirty="0"/>
          </a:p>
        </p:txBody>
      </p:sp>
      <p:sp>
        <p:nvSpPr>
          <p:cNvPr id="5" name="Footer Placeholder 4"/>
          <p:cNvSpPr>
            <a:spLocks noGrp="1"/>
          </p:cNvSpPr>
          <p:nvPr>
            <p:ph type="ftr" sz="quarter" idx="11"/>
          </p:nvPr>
        </p:nvSpPr>
        <p:spPr>
          <a:xfrm>
            <a:off x="5791200" y="6356350"/>
            <a:ext cx="2895600" cy="365125"/>
          </a:xfrm>
        </p:spPr>
        <p:txBody>
          <a:bodyPr/>
          <a:lstStyle/>
          <a:p>
            <a:pPr>
              <a:defRPr/>
            </a:pPr>
            <a:endParaRPr lang="en-US" dirty="0"/>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pPr>
              <a:defRPr/>
            </a:pPr>
            <a:fld id="{DC88C79F-EFF0-4B55-A830-7A70CF33CD0B}" type="slidenum">
              <a:rPr lang="en-US" smtClean="0"/>
              <a:pPr>
                <a:defRPr/>
              </a:pPr>
              <a:t>‹#›</a:t>
            </a:fld>
            <a:endParaRPr lang="en-US" dirty="0"/>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BECBEB4A-E6E7-49A8-9ECA-619E309E94ED}" type="datetimeFigureOut">
              <a:rPr lang="en-US" smtClean="0"/>
              <a:pPr>
                <a:defRPr/>
              </a:pPr>
              <a:t>3/12/2012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F6E1D0B0-B8AC-4FC6-965A-AC2990105366}"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6187D6F7-2454-4D75-A26D-8D90268948E0}" type="datetimeFigureOut">
              <a:rPr lang="en-US" smtClean="0"/>
              <a:pPr>
                <a:defRPr/>
              </a:pPr>
              <a:t>3/12/2012</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391034DF-E143-4BB0-B451-35CAE28A7A6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740AE95F-2DCF-42D4-B346-55B79F00E95F}" type="datetimeFigureOut">
              <a:rPr lang="en-US" smtClean="0"/>
              <a:pPr>
                <a:defRPr/>
              </a:pPr>
              <a:t>3/12/2012</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A275FBAB-A812-48AE-9320-8897864D05AE}"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CFAE84C-99E2-470D-B58A-FC861489E08A}" type="datetimeFigureOut">
              <a:rPr lang="en-US" smtClean="0"/>
              <a:pPr>
                <a:defRPr/>
              </a:pPr>
              <a:t>3/12/2012</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2B631190-DF4F-480A-A776-F25ADCCD1147}"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0704D1B9-54DF-4829-B1E9-484961104107}" type="datetimeFigureOut">
              <a:rPr lang="en-US" smtClean="0"/>
              <a:pPr>
                <a:defRPr/>
              </a:pPr>
              <a:t>3/12/2012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A0893259-7429-4C57-BD04-5B0E97CFF1E9}" type="slidenum">
              <a:rPr lang="en-US" smtClean="0"/>
              <a:pPr>
                <a:defRPr/>
              </a:pPr>
              <a:t>‹#›</a:t>
            </a:fld>
            <a:endParaRPr lang="en-US" dirty="0"/>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Date Placeholder 4"/>
          <p:cNvSpPr>
            <a:spLocks noGrp="1"/>
          </p:cNvSpPr>
          <p:nvPr>
            <p:ph type="dt" sz="half" idx="10"/>
          </p:nvPr>
        </p:nvSpPr>
        <p:spPr/>
        <p:txBody>
          <a:bodyPr/>
          <a:lstStyle/>
          <a:p>
            <a:pPr>
              <a:defRPr/>
            </a:pPr>
            <a:fld id="{D2A8F225-4064-4A01-8B2A-540FE6925A19}" type="datetimeFigureOut">
              <a:rPr lang="en-US" smtClean="0"/>
              <a:pPr>
                <a:defRPr/>
              </a:pPr>
              <a:t>3/12/2012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B276D95-5C0B-455D-830A-3BD8554EF6BB}" type="slidenum">
              <a:rPr lang="en-US" smtClean="0"/>
              <a:pPr>
                <a:defRPr/>
              </a:pPr>
              <a:t>‹#›</a:t>
            </a:fld>
            <a:endParaRPr lang="en-US" dirty="0"/>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pPr>
              <a:defRPr/>
            </a:pPr>
            <a:fld id="{1265551E-0275-49DD-A411-A730E3B8CC89}" type="datetimeFigureOut">
              <a:rPr lang="en-US" smtClean="0"/>
              <a:pPr>
                <a:defRPr/>
              </a:pPr>
              <a:t>3/12/2012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pPr>
              <a:defRPr/>
            </a:pPr>
            <a:fld id="{B6813FA6-C15E-4622-AD2D-250EE7A94111}" type="slidenum">
              <a:rPr lang="en-US" smtClean="0"/>
              <a:pPr>
                <a:defRPr/>
              </a:pPr>
              <a:t>‹#›</a:t>
            </a:fld>
            <a:endParaRPr lang="en-US" dirty="0"/>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4050" r:id="rId1"/>
    <p:sldLayoutId id="2147484051" r:id="rId2"/>
    <p:sldLayoutId id="2147484052" r:id="rId3"/>
    <p:sldLayoutId id="2147484053" r:id="rId4"/>
    <p:sldLayoutId id="2147484054" r:id="rId5"/>
    <p:sldLayoutId id="2147484055" r:id="rId6"/>
    <p:sldLayoutId id="2147484056" r:id="rId7"/>
    <p:sldLayoutId id="2147484057" r:id="rId8"/>
    <p:sldLayoutId id="2147484058" r:id="rId9"/>
    <p:sldLayoutId id="2147484059" r:id="rId10"/>
    <p:sldLayoutId id="2147484060"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Angela.Brega@ucdenver.edu" TargetMode="External"/><Relationship Id="rId2" Type="http://schemas.openxmlformats.org/officeDocument/2006/relationships/hyperlink" Target="mailto:David.West@ucdenver.edu" TargetMode="External"/><Relationship Id="rId1" Type="http://schemas.openxmlformats.org/officeDocument/2006/relationships/slideLayout" Target="../slideLayouts/slideLayout2.xml"/><Relationship Id="rId4" Type="http://schemas.openxmlformats.org/officeDocument/2006/relationships/hyperlink" Target="mailto:EHorsley@aafp.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3">
            <a:lumMod val="75000"/>
          </a:schemeClr>
        </a:solidFill>
        <a:effectLst/>
      </p:bgPr>
    </p:bg>
    <p:spTree>
      <p:nvGrpSpPr>
        <p:cNvPr id="1" name=""/>
        <p:cNvGrpSpPr/>
        <p:nvPr/>
      </p:nvGrpSpPr>
      <p:grpSpPr>
        <a:xfrm>
          <a:off x="0" y="0"/>
          <a:ext cx="0" cy="0"/>
          <a:chOff x="0" y="0"/>
          <a:chExt cx="0" cy="0"/>
        </a:xfrm>
      </p:grpSpPr>
      <p:sp>
        <p:nvSpPr>
          <p:cNvPr id="11266" name="Title 1"/>
          <p:cNvSpPr>
            <a:spLocks noGrp="1"/>
          </p:cNvSpPr>
          <p:nvPr>
            <p:ph type="ctrTitle"/>
          </p:nvPr>
        </p:nvSpPr>
        <p:spPr>
          <a:xfrm>
            <a:off x="457199" y="1295401"/>
            <a:ext cx="8228013" cy="1828799"/>
          </a:xfrm>
        </p:spPr>
        <p:txBody>
          <a:bodyPr>
            <a:normAutofit fontScale="90000"/>
          </a:bodyPr>
          <a:lstStyle/>
          <a:p>
            <a:pPr eaLnBrk="1" hangingPunct="1"/>
            <a:r>
              <a:rPr lang="en-US" sz="6000" b="1" dirty="0" smtClean="0">
                <a:solidFill>
                  <a:schemeClr val="tx1"/>
                </a:solidFill>
              </a:rPr>
              <a:t>Demonstration of Health Literacy Universal Precautions Toolkit</a:t>
            </a:r>
            <a:endParaRPr lang="en-US" sz="3100" b="1" cap="none" dirty="0" smtClean="0">
              <a:solidFill>
                <a:schemeClr val="tx1"/>
              </a:solidFill>
            </a:endParaRPr>
          </a:p>
        </p:txBody>
      </p:sp>
      <p:sp>
        <p:nvSpPr>
          <p:cNvPr id="3" name="Subtitle 2"/>
          <p:cNvSpPr>
            <a:spLocks noGrp="1"/>
          </p:cNvSpPr>
          <p:nvPr>
            <p:ph type="subTitle" idx="1"/>
          </p:nvPr>
        </p:nvSpPr>
        <p:spPr>
          <a:xfrm>
            <a:off x="457200" y="5334000"/>
            <a:ext cx="8228013" cy="1371600"/>
          </a:xfrm>
        </p:spPr>
        <p:txBody>
          <a:bodyPr rtlCol="0">
            <a:noAutofit/>
          </a:bodyPr>
          <a:lstStyle/>
          <a:p>
            <a:pPr eaLnBrk="1" fontAlgn="auto" hangingPunct="1">
              <a:spcAft>
                <a:spcPts val="0"/>
              </a:spcAft>
              <a:defRPr/>
            </a:pPr>
            <a:r>
              <a:rPr lang="en-US" sz="2800" dirty="0" smtClean="0"/>
              <a:t>Practice Orientation Webinar</a:t>
            </a:r>
            <a:endParaRPr lang="en-US" sz="2800" dirty="0"/>
          </a:p>
        </p:txBody>
      </p:sp>
    </p:spTree>
  </p:cSld>
  <p:clrMapOvr>
    <a:masterClrMapping/>
  </p:clrMapOvr>
  <p:transition advTm="16176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838200"/>
            <a:ext cx="8763000" cy="456344"/>
          </a:xfrm>
        </p:spPr>
        <p:txBody>
          <a:bodyPr>
            <a:normAutofit fontScale="90000"/>
          </a:bodyPr>
          <a:lstStyle/>
          <a:p>
            <a:r>
              <a:rPr lang="en-US" b="1" dirty="0" smtClean="0">
                <a:effectLst/>
              </a:rPr>
              <a:t>Supplementary Tools</a:t>
            </a:r>
            <a:r>
              <a:rPr lang="en-US" dirty="0">
                <a:effectLst/>
              </a:rPr>
              <a:t/>
            </a:r>
            <a:br>
              <a:rPr lang="en-US" dirty="0">
                <a:effectLst/>
              </a:rPr>
            </a:br>
            <a:endParaRPr lang="en-US" dirty="0"/>
          </a:p>
        </p:txBody>
      </p:sp>
      <p:sp>
        <p:nvSpPr>
          <p:cNvPr id="3" name="Content Placeholder 2"/>
          <p:cNvSpPr>
            <a:spLocks noGrp="1"/>
          </p:cNvSpPr>
          <p:nvPr>
            <p:ph idx="1"/>
          </p:nvPr>
        </p:nvSpPr>
        <p:spPr/>
        <p:txBody>
          <a:bodyPr>
            <a:normAutofit lnSpcReduction="10000"/>
          </a:bodyPr>
          <a:lstStyle/>
          <a:p>
            <a:r>
              <a:rPr lang="en-US" dirty="0" smtClean="0"/>
              <a:t>All practices will select two supplementary tools</a:t>
            </a:r>
          </a:p>
          <a:p>
            <a:r>
              <a:rPr lang="en-US" dirty="0" smtClean="0"/>
              <a:t>Supplementary tools</a:t>
            </a:r>
          </a:p>
          <a:p>
            <a:pPr lvl="1"/>
            <a:r>
              <a:rPr lang="en-US" dirty="0" smtClean="0"/>
              <a:t>Tool </a:t>
            </a:r>
            <a:r>
              <a:rPr lang="en-US" dirty="0"/>
              <a:t>3: Raise Awareness </a:t>
            </a:r>
          </a:p>
          <a:p>
            <a:pPr lvl="1"/>
            <a:r>
              <a:rPr lang="en-US" dirty="0" smtClean="0"/>
              <a:t>Tool </a:t>
            </a:r>
            <a:r>
              <a:rPr lang="en-US" dirty="0"/>
              <a:t>4: Tips for Communicating Clearly </a:t>
            </a:r>
          </a:p>
          <a:p>
            <a:pPr lvl="1"/>
            <a:r>
              <a:rPr lang="en-US" dirty="0"/>
              <a:t>Tool 5: The Teach-Back Method </a:t>
            </a:r>
          </a:p>
          <a:p>
            <a:pPr lvl="1"/>
            <a:r>
              <a:rPr lang="en-US" dirty="0" smtClean="0"/>
              <a:t>Tool </a:t>
            </a:r>
            <a:r>
              <a:rPr lang="en-US" dirty="0"/>
              <a:t>8: Brown Bag Medication Review</a:t>
            </a:r>
          </a:p>
          <a:p>
            <a:pPr lvl="1"/>
            <a:r>
              <a:rPr lang="en-US" dirty="0" smtClean="0"/>
              <a:t>Tool </a:t>
            </a:r>
            <a:r>
              <a:rPr lang="en-US" dirty="0"/>
              <a:t>11: Design Easy-to-Read Material</a:t>
            </a:r>
          </a:p>
          <a:p>
            <a:pPr lvl="1"/>
            <a:r>
              <a:rPr lang="en-US" dirty="0"/>
              <a:t>Tool 12: Use Health Education Material Effectively </a:t>
            </a:r>
          </a:p>
          <a:p>
            <a:pPr lvl="1"/>
            <a:r>
              <a:rPr lang="en-US" dirty="0"/>
              <a:t>Tool 13: Welcome Patients: Helpful Attitude, Signs, and </a:t>
            </a:r>
            <a:r>
              <a:rPr lang="en-US" dirty="0" smtClean="0"/>
              <a:t>More</a:t>
            </a:r>
          </a:p>
          <a:p>
            <a:pPr lvl="1"/>
            <a:r>
              <a:rPr lang="en-US" dirty="0"/>
              <a:t>Tool 14: Encourage </a:t>
            </a:r>
            <a:r>
              <a:rPr lang="en-US" dirty="0" smtClean="0"/>
              <a:t>Questions</a:t>
            </a:r>
          </a:p>
          <a:p>
            <a:pPr lvl="1"/>
            <a:r>
              <a:rPr lang="en-US" dirty="0"/>
              <a:t>Tool 16: Improve Medication Adherence and </a:t>
            </a:r>
            <a:r>
              <a:rPr lang="en-US" dirty="0" smtClean="0"/>
              <a:t>Accuracy</a:t>
            </a:r>
          </a:p>
          <a:p>
            <a:pPr lvl="1"/>
            <a:r>
              <a:rPr lang="en-US" dirty="0"/>
              <a:t>Tool 20: Use Health and Literacy Resources in the </a:t>
            </a:r>
            <a:r>
              <a:rPr lang="en-US" dirty="0" smtClean="0"/>
              <a:t>Community</a:t>
            </a:r>
            <a:endParaRPr lang="en-US" dirty="0"/>
          </a:p>
        </p:txBody>
      </p:sp>
    </p:spTree>
    <p:extLst>
      <p:ext uri="{BB962C8B-B14F-4D97-AF65-F5344CB8AC3E}">
        <p14:creationId xmlns:p14="http://schemas.microsoft.com/office/powerpoint/2010/main" val="13547701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2880"/>
            <a:ext cx="8991600" cy="1111664"/>
          </a:xfrm>
        </p:spPr>
        <p:txBody>
          <a:bodyPr>
            <a:normAutofit/>
          </a:bodyPr>
          <a:lstStyle/>
          <a:p>
            <a:r>
              <a:rPr lang="en-US" b="1" dirty="0" smtClean="0">
                <a:effectLst/>
              </a:rPr>
              <a:t>Optional Tools</a:t>
            </a:r>
            <a:endParaRPr lang="en-US" dirty="0">
              <a:effectLst/>
            </a:endParaRPr>
          </a:p>
        </p:txBody>
      </p:sp>
      <p:sp>
        <p:nvSpPr>
          <p:cNvPr id="3" name="Content Placeholder 2"/>
          <p:cNvSpPr>
            <a:spLocks noGrp="1"/>
          </p:cNvSpPr>
          <p:nvPr>
            <p:ph idx="1"/>
          </p:nvPr>
        </p:nvSpPr>
        <p:spPr/>
        <p:txBody>
          <a:bodyPr>
            <a:normAutofit fontScale="92500" lnSpcReduction="10000"/>
          </a:bodyPr>
          <a:lstStyle/>
          <a:p>
            <a:r>
              <a:rPr lang="en-US" dirty="0" smtClean="0"/>
              <a:t>The Toolkit contains several tools that are not a primary focus of the project</a:t>
            </a:r>
          </a:p>
          <a:p>
            <a:r>
              <a:rPr lang="en-US" dirty="0" smtClean="0"/>
              <a:t>Practices may choose to implement one or more of these tools </a:t>
            </a:r>
          </a:p>
          <a:p>
            <a:pPr lvl="1"/>
            <a:r>
              <a:rPr lang="en-US" dirty="0" smtClean="0"/>
              <a:t>These tools do not count among the practice’s two supplementary tools</a:t>
            </a:r>
          </a:p>
          <a:p>
            <a:r>
              <a:rPr lang="en-US" dirty="0" smtClean="0"/>
              <a:t>Optional tools</a:t>
            </a:r>
          </a:p>
          <a:p>
            <a:pPr lvl="1"/>
            <a:r>
              <a:rPr lang="en-US" dirty="0" smtClean="0"/>
              <a:t>Tool </a:t>
            </a:r>
            <a:r>
              <a:rPr lang="en-US" dirty="0"/>
              <a:t>6: Follow Up with </a:t>
            </a:r>
            <a:r>
              <a:rPr lang="en-US" dirty="0" smtClean="0"/>
              <a:t>Patients</a:t>
            </a:r>
            <a:endParaRPr lang="en-US" dirty="0"/>
          </a:p>
          <a:p>
            <a:pPr lvl="1"/>
            <a:r>
              <a:rPr lang="en-US" dirty="0"/>
              <a:t>Tool 7: Telephone </a:t>
            </a:r>
            <a:r>
              <a:rPr lang="en-US" dirty="0" smtClean="0"/>
              <a:t>Considerations</a:t>
            </a:r>
          </a:p>
          <a:p>
            <a:pPr lvl="1"/>
            <a:r>
              <a:rPr lang="en-US" dirty="0"/>
              <a:t>Tool 9: How to Address Language </a:t>
            </a:r>
            <a:r>
              <a:rPr lang="en-US" dirty="0" smtClean="0"/>
              <a:t>Differences</a:t>
            </a:r>
            <a:endParaRPr lang="en-US" dirty="0"/>
          </a:p>
          <a:p>
            <a:pPr lvl="1"/>
            <a:r>
              <a:rPr lang="en-US" dirty="0"/>
              <a:t>Tool 10: Culture and Other </a:t>
            </a:r>
            <a:r>
              <a:rPr lang="en-US" dirty="0" smtClean="0"/>
              <a:t>Considerations</a:t>
            </a:r>
            <a:endParaRPr lang="en-US" dirty="0"/>
          </a:p>
          <a:p>
            <a:pPr lvl="1"/>
            <a:r>
              <a:rPr lang="en-US" dirty="0"/>
              <a:t>Tool 15: Make Action </a:t>
            </a:r>
            <a:r>
              <a:rPr lang="en-US" dirty="0" smtClean="0"/>
              <a:t>Plans</a:t>
            </a:r>
            <a:endParaRPr lang="en-US" dirty="0"/>
          </a:p>
          <a:p>
            <a:pPr lvl="1"/>
            <a:r>
              <a:rPr lang="en-US" dirty="0"/>
              <a:t>Tool 17: Get Patient </a:t>
            </a:r>
            <a:r>
              <a:rPr lang="en-US" dirty="0" smtClean="0"/>
              <a:t>Feedback</a:t>
            </a:r>
            <a:endParaRPr lang="en-US" dirty="0"/>
          </a:p>
          <a:p>
            <a:pPr lvl="1"/>
            <a:r>
              <a:rPr lang="en-US" dirty="0"/>
              <a:t>Tool 18: Link Patients to Non-Medical </a:t>
            </a:r>
            <a:r>
              <a:rPr lang="en-US" dirty="0" smtClean="0"/>
              <a:t>Support</a:t>
            </a:r>
            <a:endParaRPr lang="en-US" dirty="0"/>
          </a:p>
          <a:p>
            <a:pPr lvl="1"/>
            <a:r>
              <a:rPr lang="en-US" dirty="0"/>
              <a:t>Tool 19: Medication </a:t>
            </a:r>
            <a:r>
              <a:rPr lang="en-US" dirty="0" smtClean="0"/>
              <a:t>Resources</a:t>
            </a:r>
            <a:endParaRPr lang="en-US" dirty="0"/>
          </a:p>
          <a:p>
            <a:endParaRPr lang="en-US" dirty="0"/>
          </a:p>
          <a:p>
            <a:endParaRPr lang="en-US" dirty="0" smtClean="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2109329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Demonstration</a:t>
            </a:r>
            <a:endParaRPr lang="en-US" dirty="0"/>
          </a:p>
        </p:txBody>
      </p:sp>
    </p:spTree>
    <p:extLst>
      <p:ext uri="{BB962C8B-B14F-4D97-AF65-F5344CB8AC3E}">
        <p14:creationId xmlns:p14="http://schemas.microsoft.com/office/powerpoint/2010/main" val="22288219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Demonstration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University of Colorado and American Academy of Family Physicians</a:t>
            </a:r>
          </a:p>
          <a:p>
            <a:pPr lvl="1"/>
            <a:r>
              <a:rPr lang="en-US" dirty="0" smtClean="0"/>
              <a:t>With support of AHRQ</a:t>
            </a:r>
          </a:p>
          <a:p>
            <a:r>
              <a:rPr lang="en-US" dirty="0" smtClean="0"/>
              <a:t>Objectives</a:t>
            </a:r>
          </a:p>
          <a:p>
            <a:pPr marL="914400" lvl="1" indent="-457200">
              <a:buFont typeface="+mj-lt"/>
              <a:buAutoNum type="arabicPeriod"/>
            </a:pPr>
            <a:r>
              <a:rPr lang="en-US" dirty="0" smtClean="0"/>
              <a:t>Examine </a:t>
            </a:r>
            <a:r>
              <a:rPr lang="en-US" sz="2000" dirty="0" smtClean="0"/>
              <a:t>the </a:t>
            </a:r>
            <a:r>
              <a:rPr lang="en-US" sz="2000" dirty="0"/>
              <a:t>utility of the Toolkit for </a:t>
            </a:r>
            <a:r>
              <a:rPr lang="en-US" sz="2000" dirty="0" smtClean="0"/>
              <a:t>primary care practices </a:t>
            </a:r>
            <a:r>
              <a:rPr lang="en-US" sz="2000" dirty="0"/>
              <a:t>seeking to improve their health literacy-related systems and processes, </a:t>
            </a:r>
            <a:r>
              <a:rPr lang="en-US" sz="2000" dirty="0" smtClean="0"/>
              <a:t>and</a:t>
            </a:r>
          </a:p>
          <a:p>
            <a:pPr marL="914400" lvl="1" indent="-457200">
              <a:buFont typeface="+mj-lt"/>
              <a:buAutoNum type="arabicPeriod"/>
            </a:pPr>
            <a:r>
              <a:rPr lang="en-US" dirty="0" smtClean="0"/>
              <a:t>I</a:t>
            </a:r>
            <a:r>
              <a:rPr lang="en-US" sz="2000" dirty="0" smtClean="0"/>
              <a:t>dentify possible </a:t>
            </a:r>
            <a:r>
              <a:rPr lang="en-US" sz="2000" dirty="0"/>
              <a:t>refinements that would enhance the Toolkit as a resource for primary care </a:t>
            </a:r>
            <a:r>
              <a:rPr lang="en-US" sz="2000" dirty="0" smtClean="0"/>
              <a:t>practices</a:t>
            </a:r>
            <a:r>
              <a:rPr lang="en-US" dirty="0" smtClean="0"/>
              <a:t>.</a:t>
            </a:r>
          </a:p>
          <a:p>
            <a:pPr marL="514350" indent="-457200"/>
            <a:r>
              <a:rPr lang="en-US" dirty="0" smtClean="0"/>
              <a:t>Procedures</a:t>
            </a:r>
          </a:p>
          <a:p>
            <a:pPr marL="914400" lvl="1" indent="-457200"/>
            <a:r>
              <a:rPr lang="en-US" dirty="0" smtClean="0"/>
              <a:t>Implement Toolkit in 12 diverse primary care practices</a:t>
            </a:r>
          </a:p>
          <a:p>
            <a:pPr marL="1314450" lvl="2" indent="-457200"/>
            <a:r>
              <a:rPr lang="en-US" dirty="0" smtClean="0"/>
              <a:t>6-8 month implementation period</a:t>
            </a:r>
          </a:p>
          <a:p>
            <a:pPr marL="1314450" lvl="2" indent="-457200"/>
            <a:r>
              <a:rPr lang="en-US" dirty="0" smtClean="0"/>
              <a:t>Practices implement Tools 1 and 2 as well as </a:t>
            </a:r>
            <a:r>
              <a:rPr lang="en-US" dirty="0" smtClean="0"/>
              <a:t>two</a:t>
            </a:r>
            <a:r>
              <a:rPr lang="en-US" dirty="0" smtClean="0"/>
              <a:t> supplementary tools</a:t>
            </a:r>
            <a:endParaRPr lang="en-US" dirty="0" smtClean="0"/>
          </a:p>
          <a:p>
            <a:pPr marL="914400" lvl="1" indent="-457200"/>
            <a:r>
              <a:rPr lang="en-US" dirty="0" smtClean="0"/>
              <a:t>Collect data about health literacy-related systems and procedures (pre-post)</a:t>
            </a:r>
          </a:p>
          <a:p>
            <a:pPr marL="914400" lvl="1" indent="-457200"/>
            <a:r>
              <a:rPr lang="en-US" dirty="0" smtClean="0"/>
              <a:t>Collect data about experience of using the Toolkit and suggested improvements</a:t>
            </a:r>
          </a:p>
          <a:p>
            <a:pPr marL="914400" lvl="1" indent="-457200"/>
            <a:r>
              <a:rPr lang="en-US" dirty="0" smtClean="0"/>
              <a:t>Technical assistance</a:t>
            </a:r>
            <a:endParaRPr lang="en-US" dirty="0"/>
          </a:p>
          <a:p>
            <a:pPr marL="514350" indent="-457200">
              <a:buFont typeface="+mj-lt"/>
              <a:buAutoNum type="arabicPeriod"/>
            </a:pPr>
            <a:endParaRPr lang="en-US" dirty="0"/>
          </a:p>
        </p:txBody>
      </p:sp>
    </p:spTree>
    <p:extLst>
      <p:ext uri="{BB962C8B-B14F-4D97-AF65-F5344CB8AC3E}">
        <p14:creationId xmlns:p14="http://schemas.microsoft.com/office/powerpoint/2010/main" val="26454049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Activities and Timeline</a:t>
            </a:r>
            <a:endParaRPr lang="en-US" dirty="0"/>
          </a:p>
        </p:txBody>
      </p:sp>
      <p:sp>
        <p:nvSpPr>
          <p:cNvPr id="3" name="Content Placeholder 2"/>
          <p:cNvSpPr>
            <a:spLocks noGrp="1"/>
          </p:cNvSpPr>
          <p:nvPr>
            <p:ph idx="1"/>
          </p:nvPr>
        </p:nvSpPr>
        <p:spPr/>
        <p:txBody>
          <a:bodyPr/>
          <a:lstStyle/>
          <a:p>
            <a:r>
              <a:rPr lang="en-US" dirty="0" smtClean="0"/>
              <a:t>Month 1</a:t>
            </a:r>
          </a:p>
          <a:p>
            <a:pPr lvl="1"/>
            <a:r>
              <a:rPr lang="en-US" dirty="0" smtClean="0"/>
              <a:t>Collection of pre-implementation data</a:t>
            </a:r>
          </a:p>
          <a:p>
            <a:pPr lvl="1"/>
            <a:r>
              <a:rPr lang="en-US" dirty="0" smtClean="0"/>
              <a:t>Pre-implementation site visits</a:t>
            </a:r>
          </a:p>
          <a:p>
            <a:pPr lvl="2"/>
            <a:r>
              <a:rPr lang="en-US" dirty="0" smtClean="0"/>
              <a:t>Interviews and observation</a:t>
            </a:r>
          </a:p>
          <a:p>
            <a:pPr lvl="1"/>
            <a:r>
              <a:rPr lang="en-US" dirty="0" smtClean="0"/>
              <a:t>Begin implementation of Tools 1 and 2</a:t>
            </a:r>
          </a:p>
          <a:p>
            <a:r>
              <a:rPr lang="en-US" dirty="0" smtClean="0"/>
              <a:t>Months 2-7:  Implementation of </a:t>
            </a:r>
            <a:r>
              <a:rPr lang="en-US" dirty="0" smtClean="0"/>
              <a:t>two supplementary tools</a:t>
            </a:r>
            <a:endParaRPr lang="en-US" dirty="0" smtClean="0"/>
          </a:p>
          <a:p>
            <a:r>
              <a:rPr lang="en-US" dirty="0" smtClean="0"/>
              <a:t>Month 8</a:t>
            </a:r>
          </a:p>
          <a:p>
            <a:pPr lvl="1"/>
            <a:r>
              <a:rPr lang="en-US" dirty="0" smtClean="0"/>
              <a:t>Collection of post-implementation data </a:t>
            </a:r>
          </a:p>
          <a:p>
            <a:pPr lvl="1"/>
            <a:r>
              <a:rPr lang="en-US" dirty="0" smtClean="0"/>
              <a:t>Post-implementation site visits</a:t>
            </a:r>
          </a:p>
          <a:p>
            <a:pPr lvl="2"/>
            <a:r>
              <a:rPr lang="en-US" dirty="0" smtClean="0"/>
              <a:t>Interviews and observation</a:t>
            </a:r>
          </a:p>
          <a:p>
            <a:endParaRPr lang="en-US" dirty="0" smtClean="0"/>
          </a:p>
          <a:p>
            <a:endParaRPr lang="en-US" dirty="0"/>
          </a:p>
        </p:txBody>
      </p:sp>
    </p:spTree>
    <p:extLst>
      <p:ext uri="{BB962C8B-B14F-4D97-AF65-F5344CB8AC3E}">
        <p14:creationId xmlns:p14="http://schemas.microsoft.com/office/powerpoint/2010/main" val="25667442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Activities</a:t>
            </a:r>
            <a:endParaRPr lang="en-US" dirty="0"/>
          </a:p>
        </p:txBody>
      </p:sp>
      <p:sp>
        <p:nvSpPr>
          <p:cNvPr id="3" name="Content Placeholder 2"/>
          <p:cNvSpPr>
            <a:spLocks noGrp="1"/>
          </p:cNvSpPr>
          <p:nvPr>
            <p:ph idx="1"/>
          </p:nvPr>
        </p:nvSpPr>
        <p:spPr/>
        <p:txBody>
          <a:bodyPr/>
          <a:lstStyle/>
          <a:p>
            <a:r>
              <a:rPr lang="en-US" dirty="0" smtClean="0"/>
              <a:t>Tool 2 Health Literacy Assessment Questions (pre-post)</a:t>
            </a:r>
          </a:p>
          <a:p>
            <a:r>
              <a:rPr lang="en-US" dirty="0" smtClean="0"/>
              <a:t>Patient Survey (pre-post)</a:t>
            </a:r>
          </a:p>
          <a:p>
            <a:r>
              <a:rPr lang="en-US" dirty="0" smtClean="0"/>
              <a:t>Consumer Assessment of Healthcare Providers and Systems (CAHPS) (pre-post, 2 practices)</a:t>
            </a:r>
          </a:p>
          <a:p>
            <a:r>
              <a:rPr lang="en-US" dirty="0" smtClean="0"/>
              <a:t>Practice Staff Survey (pre-post)</a:t>
            </a:r>
          </a:p>
          <a:p>
            <a:r>
              <a:rPr lang="en-US" dirty="0" smtClean="0"/>
              <a:t>Health Literacy Team Leader Survey (pre-post)</a:t>
            </a:r>
          </a:p>
          <a:p>
            <a:r>
              <a:rPr lang="en-US" dirty="0" smtClean="0"/>
              <a:t>Implementation Tracking Form (pre-post and before technical assistance calls)</a:t>
            </a:r>
          </a:p>
          <a:p>
            <a:r>
              <a:rPr lang="en-US" dirty="0" smtClean="0"/>
              <a:t>Medication Review Form (pre-post, Tool 8 practices only)</a:t>
            </a:r>
          </a:p>
          <a:p>
            <a:endParaRPr lang="en-US" dirty="0" smtClean="0"/>
          </a:p>
          <a:p>
            <a:endParaRPr lang="en-US" dirty="0" smtClean="0"/>
          </a:p>
          <a:p>
            <a:endParaRPr lang="en-US" dirty="0" smtClean="0"/>
          </a:p>
          <a:p>
            <a:pPr lvl="1"/>
            <a:endParaRPr lang="en-US" dirty="0"/>
          </a:p>
        </p:txBody>
      </p:sp>
    </p:spTree>
    <p:extLst>
      <p:ext uri="{BB962C8B-B14F-4D97-AF65-F5344CB8AC3E}">
        <p14:creationId xmlns:p14="http://schemas.microsoft.com/office/powerpoint/2010/main" val="18810718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Site Visits and Technical Assistance</a:t>
            </a:r>
            <a:endParaRPr lang="en-US" dirty="0"/>
          </a:p>
        </p:txBody>
      </p:sp>
      <p:sp>
        <p:nvSpPr>
          <p:cNvPr id="3" name="Content Placeholder 2"/>
          <p:cNvSpPr>
            <a:spLocks noGrp="1"/>
          </p:cNvSpPr>
          <p:nvPr>
            <p:ph idx="1"/>
          </p:nvPr>
        </p:nvSpPr>
        <p:spPr/>
        <p:txBody>
          <a:bodyPr/>
          <a:lstStyle/>
          <a:p>
            <a:r>
              <a:rPr lang="en-US" dirty="0" smtClean="0"/>
              <a:t>Site Visits</a:t>
            </a:r>
          </a:p>
          <a:p>
            <a:pPr lvl="1"/>
            <a:r>
              <a:rPr lang="en-US" dirty="0" smtClean="0"/>
              <a:t>Interview with Health Literacy Team Leader (pre-post)</a:t>
            </a:r>
          </a:p>
          <a:p>
            <a:pPr lvl="1"/>
            <a:r>
              <a:rPr lang="en-US" dirty="0" smtClean="0"/>
              <a:t>Interview with Health Literacy Team Member (post)</a:t>
            </a:r>
          </a:p>
          <a:p>
            <a:pPr lvl="1"/>
            <a:r>
              <a:rPr lang="en-US" dirty="0" smtClean="0"/>
              <a:t>Interview with 1-2 staff members (post)</a:t>
            </a:r>
          </a:p>
          <a:p>
            <a:r>
              <a:rPr lang="en-US" dirty="0" smtClean="0"/>
              <a:t>Technical Assistance</a:t>
            </a:r>
          </a:p>
          <a:p>
            <a:pPr lvl="1"/>
            <a:r>
              <a:rPr lang="en-US" dirty="0" smtClean="0"/>
              <a:t>Routine calls 2 weeks, 1 month, 2 months, and 4 months into implementation</a:t>
            </a:r>
          </a:p>
          <a:p>
            <a:pPr lvl="1"/>
            <a:r>
              <a:rPr lang="en-US" dirty="0" smtClean="0"/>
              <a:t>Available for questions any time</a:t>
            </a:r>
            <a:endParaRPr lang="en-US" dirty="0"/>
          </a:p>
        </p:txBody>
      </p:sp>
    </p:spTree>
    <p:extLst>
      <p:ext uri="{BB962C8B-B14F-4D97-AF65-F5344CB8AC3E}">
        <p14:creationId xmlns:p14="http://schemas.microsoft.com/office/powerpoint/2010/main" val="17782111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dirty="0" smtClean="0"/>
              <a:t>David West, Principal Investigator</a:t>
            </a:r>
          </a:p>
          <a:p>
            <a:pPr lvl="1"/>
            <a:r>
              <a:rPr lang="en-US" dirty="0" smtClean="0">
                <a:hlinkClick r:id="rId2"/>
              </a:rPr>
              <a:t>David.West@ucdenver.edu</a:t>
            </a:r>
            <a:r>
              <a:rPr lang="en-US" dirty="0" smtClean="0"/>
              <a:t>, 303-724-1170</a:t>
            </a:r>
          </a:p>
          <a:p>
            <a:r>
              <a:rPr lang="en-US" dirty="0" smtClean="0"/>
              <a:t>Angela Brega, Task Order Leader</a:t>
            </a:r>
          </a:p>
          <a:p>
            <a:pPr lvl="1"/>
            <a:r>
              <a:rPr lang="en-US" dirty="0" smtClean="0">
                <a:hlinkClick r:id="rId3"/>
              </a:rPr>
              <a:t>Angela.Brega@ucdenver.edu</a:t>
            </a:r>
            <a:r>
              <a:rPr lang="en-US" dirty="0" smtClean="0"/>
              <a:t>, 303-724-1470</a:t>
            </a:r>
          </a:p>
          <a:p>
            <a:r>
              <a:rPr lang="en-US" dirty="0" smtClean="0"/>
              <a:t>Liz Horsley, Project Manager</a:t>
            </a:r>
          </a:p>
          <a:p>
            <a:pPr lvl="1"/>
            <a:r>
              <a:rPr lang="en-US" dirty="0" smtClean="0">
                <a:hlinkClick r:id="rId4"/>
              </a:rPr>
              <a:t>EHorsley@aafp.org</a:t>
            </a:r>
            <a:r>
              <a:rPr lang="en-US" dirty="0" smtClean="0"/>
              <a:t>, 800-274-2237 x3173</a:t>
            </a:r>
          </a:p>
          <a:p>
            <a:pPr lvl="1"/>
            <a:endParaRPr lang="en-US" dirty="0" smtClean="0"/>
          </a:p>
        </p:txBody>
      </p:sp>
    </p:spTree>
    <p:extLst>
      <p:ext uri="{BB962C8B-B14F-4D97-AF65-F5344CB8AC3E}">
        <p14:creationId xmlns:p14="http://schemas.microsoft.com/office/powerpoint/2010/main" val="1304549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Webinar Agenda</a:t>
            </a:r>
            <a:endParaRPr lang="en-US" dirty="0"/>
          </a:p>
        </p:txBody>
      </p:sp>
      <p:sp>
        <p:nvSpPr>
          <p:cNvPr id="3" name="Content Placeholder 2"/>
          <p:cNvSpPr>
            <a:spLocks noGrp="1"/>
          </p:cNvSpPr>
          <p:nvPr>
            <p:ph idx="1"/>
          </p:nvPr>
        </p:nvSpPr>
        <p:spPr/>
        <p:txBody>
          <a:bodyPr/>
          <a:lstStyle/>
          <a:p>
            <a:r>
              <a:rPr lang="en-US" dirty="0" smtClean="0"/>
              <a:t>Introduction to health literacy</a:t>
            </a:r>
          </a:p>
          <a:p>
            <a:r>
              <a:rPr lang="en-US" dirty="0" smtClean="0"/>
              <a:t>Introduction to the Health Literacy Universal Precautions Toolkit</a:t>
            </a:r>
          </a:p>
          <a:p>
            <a:r>
              <a:rPr lang="en-US" dirty="0" smtClean="0"/>
              <a:t>Introduction to the Demonstration</a:t>
            </a:r>
          </a:p>
          <a:p>
            <a:r>
              <a:rPr lang="en-US" dirty="0" smtClean="0"/>
              <a:t>Data Collection Procedures</a:t>
            </a:r>
          </a:p>
          <a:p>
            <a:r>
              <a:rPr lang="en-US" dirty="0" smtClean="0"/>
              <a:t>Implementation Timeline</a:t>
            </a:r>
          </a:p>
          <a:p>
            <a:endParaRPr lang="en-US" dirty="0" smtClean="0"/>
          </a:p>
          <a:p>
            <a:endParaRPr lang="en-US" dirty="0"/>
          </a:p>
        </p:txBody>
      </p:sp>
    </p:spTree>
    <p:extLst>
      <p:ext uri="{BB962C8B-B14F-4D97-AF65-F5344CB8AC3E}">
        <p14:creationId xmlns:p14="http://schemas.microsoft.com/office/powerpoint/2010/main" val="3390778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Health Literacy</a:t>
            </a:r>
            <a:endParaRPr lang="en-US" dirty="0"/>
          </a:p>
        </p:txBody>
      </p:sp>
    </p:spTree>
    <p:extLst>
      <p:ext uri="{BB962C8B-B14F-4D97-AF65-F5344CB8AC3E}">
        <p14:creationId xmlns:p14="http://schemas.microsoft.com/office/powerpoint/2010/main" val="814477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health literacy?</a:t>
            </a:r>
            <a:endParaRPr lang="en-US" b="1" dirty="0"/>
          </a:p>
        </p:txBody>
      </p:sp>
      <p:sp>
        <p:nvSpPr>
          <p:cNvPr id="3" name="Content Placeholder 2"/>
          <p:cNvSpPr>
            <a:spLocks noGrp="1"/>
          </p:cNvSpPr>
          <p:nvPr>
            <p:ph idx="1"/>
          </p:nvPr>
        </p:nvSpPr>
        <p:spPr>
          <a:xfrm>
            <a:off x="739775" y="1600201"/>
            <a:ext cx="7662863" cy="1371600"/>
          </a:xfrm>
        </p:spPr>
        <p:txBody>
          <a:bodyPr/>
          <a:lstStyle/>
          <a:p>
            <a:pPr marL="0" indent="0" algn="ctr">
              <a:buNone/>
            </a:pPr>
            <a:r>
              <a:rPr lang="en-US" sz="2800" dirty="0" smtClean="0"/>
              <a:t>The capacity to obtain, process, and understand basic health information and services needed to make appropriate health </a:t>
            </a:r>
            <a:r>
              <a:rPr lang="en-US" sz="2800" dirty="0" smtClean="0"/>
              <a:t>decisions</a:t>
            </a:r>
            <a:endParaRPr lang="en-US" sz="2800" dirty="0" smtClean="0"/>
          </a:p>
          <a:p>
            <a:pPr>
              <a:buFont typeface="Wingdings" pitchFamily="2" charset="2"/>
              <a:buChar char="§"/>
            </a:pPr>
            <a:endParaRPr lang="en-US" dirty="0" smtClean="0"/>
          </a:p>
        </p:txBody>
      </p:sp>
      <p:graphicFrame>
        <p:nvGraphicFramePr>
          <p:cNvPr id="16" name="Content Placeholder 3"/>
          <p:cNvGraphicFramePr>
            <a:graphicFrameLocks/>
          </p:cNvGraphicFramePr>
          <p:nvPr>
            <p:extLst>
              <p:ext uri="{D42A27DB-BD31-4B8C-83A1-F6EECF244321}">
                <p14:modId xmlns:p14="http://schemas.microsoft.com/office/powerpoint/2010/main" val="738918218"/>
              </p:ext>
            </p:extLst>
          </p:nvPr>
        </p:nvGraphicFramePr>
        <p:xfrm>
          <a:off x="739775" y="3276600"/>
          <a:ext cx="7662863" cy="220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0" y="5791200"/>
            <a:ext cx="9144000" cy="400110"/>
          </a:xfrm>
          <a:prstGeom prst="rect">
            <a:avLst/>
          </a:prstGeom>
          <a:noFill/>
        </p:spPr>
        <p:txBody>
          <a:bodyPr wrap="square" rtlCol="0">
            <a:spAutoFit/>
          </a:bodyPr>
          <a:lstStyle/>
          <a:p>
            <a:pPr algn="ctr"/>
            <a:r>
              <a:rPr lang="en-US" sz="2000" dirty="0" smtClean="0">
                <a:latin typeface="+mn-lt"/>
              </a:rPr>
              <a:t>Imbalance between patient skills and the complexity of medical information.</a:t>
            </a:r>
            <a:endParaRPr lang="en-US" sz="2000" dirty="0">
              <a:latin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Prevalence and Implications</a:t>
            </a:r>
            <a:endParaRPr lang="en-US" dirty="0"/>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r>
              <a:rPr lang="en-US" dirty="0"/>
              <a:t>National Assessment of Adult Literacy </a:t>
            </a:r>
            <a:r>
              <a:rPr lang="en-US" dirty="0" smtClean="0"/>
              <a:t>– 2003</a:t>
            </a:r>
          </a:p>
          <a:p>
            <a:pPr lvl="1"/>
            <a:r>
              <a:rPr lang="en-US" dirty="0" smtClean="0"/>
              <a:t>First </a:t>
            </a:r>
            <a:r>
              <a:rPr lang="en-US" dirty="0" smtClean="0"/>
              <a:t>national assessment of health literacy</a:t>
            </a:r>
          </a:p>
          <a:p>
            <a:r>
              <a:rPr lang="en-US" dirty="0" smtClean="0"/>
              <a:t>35% had basic or below basic skills (77 million U.S. adults)</a:t>
            </a:r>
          </a:p>
          <a:p>
            <a:pPr lvl="1"/>
            <a:r>
              <a:rPr lang="en-US" dirty="0"/>
              <a:t>Following directions on a medication bottle</a:t>
            </a:r>
          </a:p>
          <a:p>
            <a:pPr lvl="1"/>
            <a:r>
              <a:rPr lang="en-US" dirty="0"/>
              <a:t>Adhering to a childhood immunization schedule using a </a:t>
            </a:r>
            <a:r>
              <a:rPr lang="en-US" dirty="0" smtClean="0"/>
              <a:t>chart</a:t>
            </a:r>
          </a:p>
          <a:p>
            <a:r>
              <a:rPr lang="en-US" dirty="0" smtClean="0"/>
              <a:t>Prevalence of limitations </a:t>
            </a:r>
            <a:r>
              <a:rPr lang="en-US" dirty="0"/>
              <a:t>(basic or below) </a:t>
            </a:r>
            <a:r>
              <a:rPr lang="en-US" dirty="0" smtClean="0"/>
              <a:t>vary by:</a:t>
            </a:r>
            <a:endParaRPr lang="en-US" dirty="0"/>
          </a:p>
          <a:p>
            <a:pPr lvl="1"/>
            <a:r>
              <a:rPr lang="en-US" dirty="0" smtClean="0"/>
              <a:t>Education: 76</a:t>
            </a:r>
            <a:r>
              <a:rPr lang="en-US" dirty="0"/>
              <a:t>% </a:t>
            </a:r>
            <a:r>
              <a:rPr lang="en-US" dirty="0" smtClean="0"/>
              <a:t>who did not complete HS; 44% </a:t>
            </a:r>
            <a:r>
              <a:rPr lang="en-US" dirty="0"/>
              <a:t>of </a:t>
            </a:r>
            <a:r>
              <a:rPr lang="en-US" dirty="0" smtClean="0"/>
              <a:t>HS grads</a:t>
            </a:r>
          </a:p>
          <a:p>
            <a:pPr lvl="1"/>
            <a:r>
              <a:rPr lang="en-US" dirty="0" smtClean="0"/>
              <a:t>Race/ethnicity:  28% </a:t>
            </a:r>
            <a:r>
              <a:rPr lang="en-US" dirty="0"/>
              <a:t>non-Hispanic </a:t>
            </a:r>
            <a:r>
              <a:rPr lang="en-US" dirty="0" smtClean="0"/>
              <a:t>Whites; 65% </a:t>
            </a:r>
            <a:r>
              <a:rPr lang="en-US" dirty="0"/>
              <a:t>of Latinos</a:t>
            </a:r>
          </a:p>
          <a:p>
            <a:pPr lvl="1"/>
            <a:r>
              <a:rPr lang="en-US" dirty="0" smtClean="0"/>
              <a:t>Age:  31-35% before age 65; 51</a:t>
            </a:r>
            <a:r>
              <a:rPr lang="en-US" dirty="0"/>
              <a:t>% of adults aged </a:t>
            </a:r>
            <a:r>
              <a:rPr lang="en-US" dirty="0" smtClean="0"/>
              <a:t>65-75</a:t>
            </a:r>
          </a:p>
          <a:p>
            <a:r>
              <a:rPr lang="en-US" dirty="0" smtClean="0"/>
              <a:t>Limited health literacy related to poor knowledge, increased hospitalizations/ER use, more limited use of preventive care, poor comprehension of meds and health information, mortality</a:t>
            </a:r>
          </a:p>
          <a:p>
            <a:r>
              <a:rPr lang="en-US" dirty="0" smtClean="0"/>
              <a:t>Providers can help to restore the balance between patient skills and information complexity</a:t>
            </a:r>
          </a:p>
          <a:p>
            <a:endParaRPr lang="en-US" dirty="0" smtClean="0"/>
          </a:p>
          <a:p>
            <a:endParaRPr lang="en-US" dirty="0"/>
          </a:p>
          <a:p>
            <a:pPr lvl="1"/>
            <a:endParaRPr lang="en-US" dirty="0" smtClean="0"/>
          </a:p>
          <a:p>
            <a:pPr lvl="3"/>
            <a:endParaRPr lang="en-US" dirty="0" smtClean="0"/>
          </a:p>
          <a:p>
            <a:pPr lvl="3"/>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the Toolkit</a:t>
            </a:r>
            <a:endParaRPr lang="en-US" dirty="0"/>
          </a:p>
        </p:txBody>
      </p:sp>
    </p:spTree>
    <p:extLst>
      <p:ext uri="{BB962C8B-B14F-4D97-AF65-F5344CB8AC3E}">
        <p14:creationId xmlns:p14="http://schemas.microsoft.com/office/powerpoint/2010/main" val="21380863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Toolkit Development</a:t>
            </a:r>
            <a:endParaRPr lang="en-US" dirty="0"/>
          </a:p>
        </p:txBody>
      </p:sp>
      <p:sp>
        <p:nvSpPr>
          <p:cNvPr id="3" name="Content Placeholder 2"/>
          <p:cNvSpPr>
            <a:spLocks noGrp="1"/>
          </p:cNvSpPr>
          <p:nvPr>
            <p:ph idx="1"/>
          </p:nvPr>
        </p:nvSpPr>
        <p:spPr/>
        <p:txBody>
          <a:bodyPr/>
          <a:lstStyle/>
          <a:p>
            <a:r>
              <a:rPr lang="en-US" dirty="0"/>
              <a:t>Developed by the North Carolina Network Consortium and the Cecil G. Sheps Center for Health Services Research at the University of North Carolina at Chapel </a:t>
            </a:r>
            <a:r>
              <a:rPr lang="en-US" dirty="0" smtClean="0"/>
              <a:t>Hill</a:t>
            </a:r>
          </a:p>
          <a:p>
            <a:r>
              <a:rPr lang="en-US" dirty="0" smtClean="0"/>
              <a:t>With support from the Agency for Health Care Research and Quality</a:t>
            </a:r>
          </a:p>
          <a:p>
            <a:r>
              <a:rPr lang="en-US" dirty="0" smtClean="0"/>
              <a:t>Objective:  Provide primary care practices with </a:t>
            </a:r>
            <a:r>
              <a:rPr lang="en-US" dirty="0"/>
              <a:t>step-by-step guidance for assessing a practice’s health literacy environment and making changes to lessen the health literacy burden for </a:t>
            </a:r>
            <a:r>
              <a:rPr lang="en-US" dirty="0" smtClean="0"/>
              <a:t>patients</a:t>
            </a:r>
          </a:p>
          <a:p>
            <a:r>
              <a:rPr lang="en-US" dirty="0" smtClean="0"/>
              <a:t>Multi-step approach to development</a:t>
            </a:r>
          </a:p>
          <a:p>
            <a:endParaRPr lang="en-US" dirty="0"/>
          </a:p>
        </p:txBody>
      </p:sp>
    </p:spTree>
    <p:extLst>
      <p:ext uri="{BB962C8B-B14F-4D97-AF65-F5344CB8AC3E}">
        <p14:creationId xmlns:p14="http://schemas.microsoft.com/office/powerpoint/2010/main" val="28884417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Toolkit Contents</a:t>
            </a:r>
            <a:endParaRPr lang="en-US" dirty="0"/>
          </a:p>
        </p:txBody>
      </p:sp>
      <p:sp>
        <p:nvSpPr>
          <p:cNvPr id="3" name="Content Placeholder 2"/>
          <p:cNvSpPr>
            <a:spLocks noGrp="1"/>
          </p:cNvSpPr>
          <p:nvPr>
            <p:ph idx="1"/>
          </p:nvPr>
        </p:nvSpPr>
        <p:spPr/>
        <p:txBody>
          <a:bodyPr/>
          <a:lstStyle/>
          <a:p>
            <a:r>
              <a:rPr lang="en-US" dirty="0" smtClean="0"/>
              <a:t>20 tools focusing on four domains related to health literacy</a:t>
            </a:r>
          </a:p>
          <a:p>
            <a:pPr lvl="1"/>
            <a:r>
              <a:rPr lang="en-US" dirty="0" smtClean="0"/>
              <a:t>Tools to </a:t>
            </a:r>
            <a:r>
              <a:rPr lang="en-US" dirty="0"/>
              <a:t>Start of the Path to </a:t>
            </a:r>
            <a:r>
              <a:rPr lang="en-US" dirty="0" smtClean="0"/>
              <a:t>Improvement</a:t>
            </a:r>
            <a:endParaRPr lang="en-US" dirty="0"/>
          </a:p>
          <a:p>
            <a:pPr lvl="1"/>
            <a:r>
              <a:rPr lang="en-US" dirty="0"/>
              <a:t>Domain 1:  Tools to Improve Spoken Communication</a:t>
            </a:r>
          </a:p>
          <a:p>
            <a:pPr lvl="1"/>
            <a:r>
              <a:rPr lang="en-US" dirty="0"/>
              <a:t>Domain 2:  Tools to Improve Written Communication</a:t>
            </a:r>
          </a:p>
          <a:p>
            <a:pPr lvl="1"/>
            <a:r>
              <a:rPr lang="en-US" dirty="0"/>
              <a:t>Domain 3:  Tools to Improve Self-Management and Empowerment</a:t>
            </a:r>
          </a:p>
          <a:p>
            <a:pPr lvl="1"/>
            <a:r>
              <a:rPr lang="en-US" dirty="0"/>
              <a:t>Domain 4:  Tools to Improve Supportive </a:t>
            </a:r>
            <a:r>
              <a:rPr lang="en-US" dirty="0" smtClean="0"/>
              <a:t>Systems</a:t>
            </a:r>
          </a:p>
          <a:p>
            <a:r>
              <a:rPr lang="en-US" dirty="0" smtClean="0"/>
              <a:t>Tools contain:</a:t>
            </a:r>
          </a:p>
          <a:p>
            <a:pPr lvl="1"/>
            <a:r>
              <a:rPr lang="en-US" dirty="0" smtClean="0"/>
              <a:t>Overview and purpose</a:t>
            </a:r>
          </a:p>
          <a:p>
            <a:pPr lvl="1"/>
            <a:r>
              <a:rPr lang="en-US" dirty="0" smtClean="0"/>
              <a:t>Action items and tips</a:t>
            </a:r>
          </a:p>
          <a:p>
            <a:pPr lvl="1"/>
            <a:r>
              <a:rPr lang="en-US" dirty="0" smtClean="0"/>
              <a:t>Tracking progress</a:t>
            </a:r>
          </a:p>
          <a:p>
            <a:pPr lvl="1"/>
            <a:r>
              <a:rPr lang="en-US" dirty="0" smtClean="0"/>
              <a:t>Resources</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7972122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Required Tools</a:t>
            </a:r>
            <a:endParaRPr lang="en-US" dirty="0"/>
          </a:p>
        </p:txBody>
      </p:sp>
      <p:sp>
        <p:nvSpPr>
          <p:cNvPr id="3" name="Content Placeholder 2"/>
          <p:cNvSpPr>
            <a:spLocks noGrp="1"/>
          </p:cNvSpPr>
          <p:nvPr>
            <p:ph idx="1"/>
          </p:nvPr>
        </p:nvSpPr>
        <p:spPr/>
        <p:txBody>
          <a:bodyPr/>
          <a:lstStyle/>
          <a:p>
            <a:r>
              <a:rPr lang="en-US" dirty="0" smtClean="0"/>
              <a:t>Two tools are required for all practices</a:t>
            </a:r>
          </a:p>
          <a:p>
            <a:r>
              <a:rPr lang="en-US" dirty="0" smtClean="0"/>
              <a:t>Getting prepared for Toolkit implementation</a:t>
            </a:r>
          </a:p>
          <a:p>
            <a:r>
              <a:rPr lang="en-US" dirty="0" smtClean="0"/>
              <a:t>Required tools</a:t>
            </a:r>
            <a:endParaRPr lang="en-US" dirty="0" smtClean="0"/>
          </a:p>
          <a:p>
            <a:pPr lvl="1"/>
            <a:r>
              <a:rPr lang="en-US" dirty="0" smtClean="0"/>
              <a:t>Tool </a:t>
            </a:r>
            <a:r>
              <a:rPr lang="en-US" dirty="0"/>
              <a:t>1: Form a Team </a:t>
            </a:r>
            <a:endParaRPr lang="en-US" dirty="0" smtClean="0"/>
          </a:p>
          <a:p>
            <a:pPr lvl="1"/>
            <a:r>
              <a:rPr lang="en-US" dirty="0" smtClean="0"/>
              <a:t>Tool </a:t>
            </a:r>
            <a:r>
              <a:rPr lang="en-US" dirty="0"/>
              <a:t>2: Assess Your Practice </a:t>
            </a:r>
          </a:p>
          <a:p>
            <a:endParaRPr lang="en-US" dirty="0"/>
          </a:p>
        </p:txBody>
      </p:sp>
    </p:spTree>
    <p:extLst>
      <p:ext uri="{BB962C8B-B14F-4D97-AF65-F5344CB8AC3E}">
        <p14:creationId xmlns:p14="http://schemas.microsoft.com/office/powerpoint/2010/main" val="35615572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TC101790490[[fn=Decatur]]</Template>
  <TotalTime>23931</TotalTime>
  <Words>1163</Words>
  <Application>Microsoft Office PowerPoint</Application>
  <PresentationFormat>On-screen Show (4:3)</PresentationFormat>
  <Paragraphs>171</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Decatur</vt:lpstr>
      <vt:lpstr>Demonstration of Health Literacy Universal Precautions Toolkit</vt:lpstr>
      <vt:lpstr>Webinar Agenda</vt:lpstr>
      <vt:lpstr>Introduction to Health Literacy</vt:lpstr>
      <vt:lpstr>What is health literacy?</vt:lpstr>
      <vt:lpstr>Prevalence and Implications</vt:lpstr>
      <vt:lpstr>Introduction to the Toolkit</vt:lpstr>
      <vt:lpstr>Toolkit Development</vt:lpstr>
      <vt:lpstr>Toolkit Contents</vt:lpstr>
      <vt:lpstr>Required Tools</vt:lpstr>
      <vt:lpstr>Supplementary Tools </vt:lpstr>
      <vt:lpstr>Optional Tools</vt:lpstr>
      <vt:lpstr>The Demonstration</vt:lpstr>
      <vt:lpstr>The Demonstration</vt:lpstr>
      <vt:lpstr>Project Activities and Timeline</vt:lpstr>
      <vt:lpstr>Data Collection Activities</vt:lpstr>
      <vt:lpstr>Site Visits and Technical Assistance</vt:lpstr>
      <vt:lpstr>Resources</vt:lpstr>
    </vt:vector>
  </TitlesOfParts>
  <Company>University of Colorado Health Sciences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Executive Functioning &amp; Health</dc:title>
  <dc:creator>Angela Brega</dc:creator>
  <cp:lastModifiedBy>Brega, Angela</cp:lastModifiedBy>
  <cp:revision>251</cp:revision>
  <dcterms:created xsi:type="dcterms:W3CDTF">2009-08-27T10:47:26Z</dcterms:created>
  <dcterms:modified xsi:type="dcterms:W3CDTF">2012-03-12T17:42:28Z</dcterms:modified>
</cp:coreProperties>
</file>