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2.xml" ContentType="application/vnd.openxmlformats-officedocument.drawingml.chart+xml"/>
  <Override PartName="/ppt/charts/chart3.xml" ContentType="application/vnd.openxmlformats-officedocument.drawingml.chart+xml"/>
  <Override PartName="/ppt/notesSlides/notesSlide8.xml" ContentType="application/vnd.openxmlformats-officedocument.presentationml.notesSlide+xml"/>
  <Override PartName="/ppt/charts/chart4.xml" ContentType="application/vnd.openxmlformats-officedocument.drawingml.chart+xml"/>
  <Override PartName="/ppt/charts/chart5.xml" ContentType="application/vnd.openxmlformats-officedocument.drawingml.chart+xml"/>
  <Override PartName="/ppt/notesSlides/notesSlide9.xml" ContentType="application/vnd.openxmlformats-officedocument.presentationml.notesSlide+xml"/>
  <Override PartName="/ppt/charts/chart6.xml" ContentType="application/vnd.openxmlformats-officedocument.drawingml.chart+xml"/>
  <Override PartName="/ppt/charts/chart7.xml" ContentType="application/vnd.openxmlformats-officedocument.drawingml.chart+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3"/>
  </p:notesMasterIdLst>
  <p:handoutMasterIdLst>
    <p:handoutMasterId r:id="rId14"/>
  </p:handoutMasterIdLst>
  <p:sldIdLst>
    <p:sldId id="256" r:id="rId2"/>
    <p:sldId id="287" r:id="rId3"/>
    <p:sldId id="286" r:id="rId4"/>
    <p:sldId id="282" r:id="rId5"/>
    <p:sldId id="288" r:id="rId6"/>
    <p:sldId id="289" r:id="rId7"/>
    <p:sldId id="290" r:id="rId8"/>
    <p:sldId id="283" r:id="rId9"/>
    <p:sldId id="284" r:id="rId10"/>
    <p:sldId id="285" r:id="rId11"/>
    <p:sldId id="277" r:id="rId12"/>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pitchFamily="34" charset="0"/>
        <a:ea typeface="ＭＳ Ｐゴシック" pitchFamily="34" charset="-128"/>
        <a:cs typeface="+mn-cs"/>
      </a:defRPr>
    </a:lvl1pPr>
    <a:lvl2pPr marL="457200" algn="l" defTabSz="457200" rtl="0" fontAlgn="base">
      <a:spcBef>
        <a:spcPct val="0"/>
      </a:spcBef>
      <a:spcAft>
        <a:spcPct val="0"/>
      </a:spcAft>
      <a:defRPr kern="1200">
        <a:solidFill>
          <a:schemeClr val="tx1"/>
        </a:solidFill>
        <a:latin typeface="Arial" pitchFamily="34" charset="0"/>
        <a:ea typeface="ＭＳ Ｐゴシック" pitchFamily="34" charset="-128"/>
        <a:cs typeface="+mn-cs"/>
      </a:defRPr>
    </a:lvl2pPr>
    <a:lvl3pPr marL="914400" algn="l" defTabSz="457200" rtl="0" fontAlgn="base">
      <a:spcBef>
        <a:spcPct val="0"/>
      </a:spcBef>
      <a:spcAft>
        <a:spcPct val="0"/>
      </a:spcAft>
      <a:defRPr kern="1200">
        <a:solidFill>
          <a:schemeClr val="tx1"/>
        </a:solidFill>
        <a:latin typeface="Arial" pitchFamily="34" charset="0"/>
        <a:ea typeface="ＭＳ Ｐゴシック" pitchFamily="34" charset="-128"/>
        <a:cs typeface="+mn-cs"/>
      </a:defRPr>
    </a:lvl3pPr>
    <a:lvl4pPr marL="1371600" algn="l" defTabSz="457200" rtl="0" fontAlgn="base">
      <a:spcBef>
        <a:spcPct val="0"/>
      </a:spcBef>
      <a:spcAft>
        <a:spcPct val="0"/>
      </a:spcAft>
      <a:defRPr kern="1200">
        <a:solidFill>
          <a:schemeClr val="tx1"/>
        </a:solidFill>
        <a:latin typeface="Arial" pitchFamily="34" charset="0"/>
        <a:ea typeface="ＭＳ Ｐゴシック" pitchFamily="34" charset="-128"/>
        <a:cs typeface="+mn-cs"/>
      </a:defRPr>
    </a:lvl4pPr>
    <a:lvl5pPr marL="1828800" algn="l" defTabSz="457200" rtl="0" fontAlgn="base">
      <a:spcBef>
        <a:spcPct val="0"/>
      </a:spcBef>
      <a:spcAft>
        <a:spcPct val="0"/>
      </a:spcAft>
      <a:defRPr kern="1200">
        <a:solidFill>
          <a:schemeClr val="tx1"/>
        </a:solidFill>
        <a:latin typeface="Arial" pitchFamily="34" charset="0"/>
        <a:ea typeface="ＭＳ Ｐゴシック" pitchFamily="34" charset="-128"/>
        <a:cs typeface="+mn-cs"/>
      </a:defRPr>
    </a:lvl5pPr>
    <a:lvl6pPr marL="2286000" algn="l" defTabSz="914400" rtl="0" eaLnBrk="1" latinLnBrk="0" hangingPunct="1">
      <a:defRPr kern="1200">
        <a:solidFill>
          <a:schemeClr val="tx1"/>
        </a:solidFill>
        <a:latin typeface="Arial" pitchFamily="34" charset="0"/>
        <a:ea typeface="ＭＳ Ｐゴシック" pitchFamily="34" charset="-128"/>
        <a:cs typeface="+mn-cs"/>
      </a:defRPr>
    </a:lvl6pPr>
    <a:lvl7pPr marL="2743200" algn="l" defTabSz="914400" rtl="0" eaLnBrk="1" latinLnBrk="0" hangingPunct="1">
      <a:defRPr kern="1200">
        <a:solidFill>
          <a:schemeClr val="tx1"/>
        </a:solidFill>
        <a:latin typeface="Arial" pitchFamily="34" charset="0"/>
        <a:ea typeface="ＭＳ Ｐゴシック" pitchFamily="34" charset="-128"/>
        <a:cs typeface="+mn-cs"/>
      </a:defRPr>
    </a:lvl7pPr>
    <a:lvl8pPr marL="3200400" algn="l" defTabSz="914400" rtl="0" eaLnBrk="1" latinLnBrk="0" hangingPunct="1">
      <a:defRPr kern="1200">
        <a:solidFill>
          <a:schemeClr val="tx1"/>
        </a:solidFill>
        <a:latin typeface="Arial" pitchFamily="34" charset="0"/>
        <a:ea typeface="ＭＳ Ｐゴシック" pitchFamily="34" charset="-128"/>
        <a:cs typeface="+mn-cs"/>
      </a:defRPr>
    </a:lvl8pPr>
    <a:lvl9pPr marL="3657600" algn="l" defTabSz="914400" rtl="0" eaLnBrk="1" latinLnBrk="0" hangingPunct="1">
      <a:defRPr kern="1200">
        <a:solidFill>
          <a:schemeClr val="tx1"/>
        </a:solidFill>
        <a:latin typeface="Arial" pitchFamily="34" charset="0"/>
        <a:ea typeface="ＭＳ Ｐゴシック"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0699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4686" autoAdjust="0"/>
  </p:normalViewPr>
  <p:slideViewPr>
    <p:cSldViewPr snapToGrid="0">
      <p:cViewPr varScale="1">
        <p:scale>
          <a:sx n="74" d="100"/>
          <a:sy n="74" d="100"/>
        </p:scale>
        <p:origin x="-2694" y="-102"/>
      </p:cViewPr>
      <p:guideLst>
        <p:guide orient="horz" pos="2160"/>
        <p:guide pos="2880"/>
      </p:guideLst>
    </p:cSldViewPr>
  </p:slideViewPr>
  <p:notesTextViewPr>
    <p:cViewPr>
      <p:scale>
        <a:sx n="100" d="100"/>
        <a:sy n="100" d="100"/>
      </p:scale>
      <p:origin x="0" y="0"/>
    </p:cViewPr>
  </p:notesTextViewPr>
  <p:notesViewPr>
    <p:cSldViewPr snapToGrid="0">
      <p:cViewPr varScale="1">
        <p:scale>
          <a:sx n="99" d="100"/>
          <a:sy n="99" d="100"/>
        </p:scale>
        <p:origin x="-2820"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1" Type="http://schemas.openxmlformats.org/officeDocument/2006/relationships/oleObject" Target="Macintosh%20HD:Users:msimpson:Desktop:PEV%20scorecard_Content_121015.xlsm"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Macintosh%20HD:Users:msimpson:Desktop:PEV%20scorecard_Content_121015.xlsm"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Macintosh%20HD:Users:msimpson:Desktop:PEV%20scorecard_Content_121015.xlsm"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Macintosh%20HD:Users:msimpson:Desktop:PEV%20scorecard_Content_121015.xlsm"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Macintosh%20HD:Users:msimpson:Desktop:PEV%20scorecard_Content_121015.xlsm"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Macintosh%20HD:Users:msimpson:Desktop:PEV%20scorecard_Content_121015.xlsm"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Macintosh%20HD:Users:msimpson:Desktop:PEV%20scorecard_Content_121015.xlsm"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manualLayout>
          <c:layoutTarget val="inner"/>
          <c:xMode val="edge"/>
          <c:yMode val="edge"/>
          <c:x val="0.23754440069991201"/>
          <c:y val="1.8490849062978099E-2"/>
          <c:w val="0.56102241907261596"/>
          <c:h val="0.91456582008829401"/>
        </c:manualLayout>
      </c:layout>
      <c:pieChart>
        <c:varyColors val="1"/>
        <c:ser>
          <c:idx val="0"/>
          <c:order val="0"/>
          <c:dLbls>
            <c:dLbl>
              <c:idx val="1"/>
              <c:layout>
                <c:manualLayout>
                  <c:x val="-0.20484727690288701"/>
                  <c:y val="-6.5226688906292801E-3"/>
                </c:manualLayout>
              </c:layout>
              <c:showLegendKey val="0"/>
              <c:showVal val="0"/>
              <c:showCatName val="1"/>
              <c:showSerName val="0"/>
              <c:showPercent val="1"/>
              <c:showBubbleSize val="0"/>
            </c:dLbl>
            <c:dLbl>
              <c:idx val="2"/>
              <c:layout>
                <c:manualLayout>
                  <c:x val="-0.104530730533683"/>
                  <c:y val="-0.170874064729649"/>
                </c:manualLayout>
              </c:layout>
              <c:showLegendKey val="0"/>
              <c:showVal val="0"/>
              <c:showCatName val="1"/>
              <c:showSerName val="0"/>
              <c:showPercent val="1"/>
              <c:showBubbleSize val="0"/>
            </c:dLbl>
            <c:dLbl>
              <c:idx val="3"/>
              <c:layout>
                <c:manualLayout>
                  <c:x val="0.125491360454943"/>
                  <c:y val="-0.161129015206606"/>
                </c:manualLayout>
              </c:layout>
              <c:tx>
                <c:rich>
                  <a:bodyPr/>
                  <a:lstStyle/>
                  <a:p>
                    <a:pPr>
                      <a:defRPr sz="1200" b="1">
                        <a:solidFill>
                          <a:srgbClr val="FFFFFF"/>
                        </a:solidFill>
                      </a:defRPr>
                    </a:pPr>
                    <a:r>
                      <a:rPr lang="en-US" dirty="0">
                        <a:effectLst>
                          <a:outerShdw blurRad="50800" dist="38100" dir="2700000" algn="tl" rotWithShape="0">
                            <a:srgbClr val="000000">
                              <a:alpha val="43000"/>
                            </a:srgbClr>
                          </a:outerShdw>
                        </a:effectLst>
                      </a:rPr>
                      <a:t>Utility Interaction
16%</a:t>
                    </a:r>
                  </a:p>
                </c:rich>
              </c:tx>
              <c:spPr/>
              <c:showLegendKey val="0"/>
              <c:showVal val="0"/>
              <c:showCatName val="1"/>
              <c:showSerName val="0"/>
              <c:showPercent val="1"/>
              <c:showBubbleSize val="0"/>
            </c:dLbl>
            <c:dLbl>
              <c:idx val="4"/>
              <c:layout>
                <c:manualLayout>
                  <c:x val="0.20625656167979001"/>
                  <c:y val="0.102894402007271"/>
                </c:manualLayout>
              </c:layout>
              <c:tx>
                <c:rich>
                  <a:bodyPr/>
                  <a:lstStyle/>
                  <a:p>
                    <a:pPr>
                      <a:defRPr sz="1200" b="1">
                        <a:solidFill>
                          <a:srgbClr val="FFFFFF"/>
                        </a:solidFill>
                      </a:defRPr>
                    </a:pPr>
                    <a:r>
                      <a:rPr lang="en-US" dirty="0">
                        <a:effectLst>
                          <a:outerShdw blurRad="50800" dist="38100" dir="2700000" algn="tl" rotWithShape="0">
                            <a:srgbClr val="000000">
                              <a:alpha val="43000"/>
                            </a:srgbClr>
                          </a:outerShdw>
                        </a:effectLst>
                      </a:rPr>
                      <a:t>Plug-In Vehicle Market Conditions
22%</a:t>
                    </a:r>
                  </a:p>
                </c:rich>
              </c:tx>
              <c:spPr/>
              <c:showLegendKey val="0"/>
              <c:showVal val="0"/>
              <c:showCatName val="1"/>
              <c:showSerName val="0"/>
              <c:showPercent val="1"/>
              <c:showBubbleSize val="0"/>
            </c:dLbl>
            <c:txPr>
              <a:bodyPr/>
              <a:lstStyle/>
              <a:p>
                <a:pPr>
                  <a:defRPr sz="1200" b="1"/>
                </a:pPr>
                <a:endParaRPr lang="en-US"/>
              </a:p>
            </c:txPr>
            <c:showLegendKey val="0"/>
            <c:showVal val="0"/>
            <c:showCatName val="1"/>
            <c:showSerName val="0"/>
            <c:showPercent val="1"/>
            <c:showBubbleSize val="0"/>
            <c:showLeaderLines val="1"/>
          </c:dLbls>
          <c:cat>
            <c:strRef>
              <c:f>Excellent!$AQ$87:$AQ$92</c:f>
              <c:strCache>
                <c:ptCount val="6"/>
                <c:pt idx="0">
                  <c:v>EVSE Permitting and Inspection Process</c:v>
                </c:pt>
                <c:pt idx="1">
                  <c:v>Laws, Incentives, and Financing</c:v>
                </c:pt>
                <c:pt idx="2">
                  <c:v>Education and Outreach</c:v>
                </c:pt>
                <c:pt idx="3">
                  <c:v>Utility Interaction</c:v>
                </c:pt>
                <c:pt idx="4">
                  <c:v>Plug-In Vehicle Market Conditions</c:v>
                </c:pt>
                <c:pt idx="5">
                  <c:v>Long-Term Vehicle and Infrastructure Planning</c:v>
                </c:pt>
              </c:strCache>
            </c:strRef>
          </c:cat>
          <c:val>
            <c:numRef>
              <c:f>Excellent!$AR$87:$AR$92</c:f>
              <c:numCache>
                <c:formatCode>General</c:formatCode>
                <c:ptCount val="6"/>
                <c:pt idx="0">
                  <c:v>14</c:v>
                </c:pt>
                <c:pt idx="1">
                  <c:v>11</c:v>
                </c:pt>
                <c:pt idx="2">
                  <c:v>13</c:v>
                </c:pt>
                <c:pt idx="3">
                  <c:v>12</c:v>
                </c:pt>
                <c:pt idx="4">
                  <c:v>16</c:v>
                </c:pt>
                <c:pt idx="5">
                  <c:v>7</c:v>
                </c:pt>
              </c:numCache>
            </c:numRef>
          </c:val>
        </c:ser>
        <c:dLbls>
          <c:showLegendKey val="0"/>
          <c:showVal val="0"/>
          <c:showCatName val="1"/>
          <c:showSerName val="0"/>
          <c:showPercent val="1"/>
          <c:showBubbleSize val="0"/>
          <c:showLeaderLines val="1"/>
        </c:dLbls>
        <c:firstSliceAng val="0"/>
      </c:pieChart>
    </c:plotArea>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manualLayout>
          <c:layoutTarget val="inner"/>
          <c:xMode val="edge"/>
          <c:yMode val="edge"/>
          <c:x val="4.1716050850126099E-2"/>
          <c:y val="3.35290756127457E-2"/>
          <c:w val="0.78369846630250495"/>
          <c:h val="0.66711124092860896"/>
        </c:manualLayout>
      </c:layout>
      <c:barChart>
        <c:barDir val="col"/>
        <c:grouping val="clustered"/>
        <c:varyColors val="0"/>
        <c:ser>
          <c:idx val="0"/>
          <c:order val="0"/>
          <c:tx>
            <c:strRef>
              <c:f>'Low Cost Scenario'!$AS$86</c:f>
              <c:strCache>
                <c:ptCount val="1"/>
                <c:pt idx="0">
                  <c:v>Score</c:v>
                </c:pt>
              </c:strCache>
            </c:strRef>
          </c:tx>
          <c:spPr>
            <a:solidFill>
              <a:srgbClr val="206992"/>
            </a:solidFill>
          </c:spPr>
          <c:invertIfNegative val="0"/>
          <c:cat>
            <c:strRef>
              <c:f>'Low Cost Scenario'!$AQ$87:$AQ$92</c:f>
              <c:strCache>
                <c:ptCount val="6"/>
                <c:pt idx="0">
                  <c:v>EVSE Permitting and Inspection Process</c:v>
                </c:pt>
                <c:pt idx="1">
                  <c:v>Laws, Incentives, and Financing</c:v>
                </c:pt>
                <c:pt idx="2">
                  <c:v>Education and Outreach</c:v>
                </c:pt>
                <c:pt idx="3">
                  <c:v>Utility Interaction</c:v>
                </c:pt>
                <c:pt idx="4">
                  <c:v>Plug-In Vehicle Market Conditions</c:v>
                </c:pt>
                <c:pt idx="5">
                  <c:v>Long-Term Vehicle and Infrastructure Planning</c:v>
                </c:pt>
              </c:strCache>
            </c:strRef>
          </c:cat>
          <c:val>
            <c:numRef>
              <c:f>'Low Cost Scenario'!$AS$87:$AS$92</c:f>
              <c:numCache>
                <c:formatCode>General</c:formatCode>
                <c:ptCount val="6"/>
                <c:pt idx="0">
                  <c:v>9.65</c:v>
                </c:pt>
                <c:pt idx="1">
                  <c:v>5.2</c:v>
                </c:pt>
                <c:pt idx="2">
                  <c:v>7.6</c:v>
                </c:pt>
                <c:pt idx="3">
                  <c:v>11.1</c:v>
                </c:pt>
                <c:pt idx="4">
                  <c:v>13.5</c:v>
                </c:pt>
                <c:pt idx="5">
                  <c:v>2.7</c:v>
                </c:pt>
              </c:numCache>
            </c:numRef>
          </c:val>
        </c:ser>
        <c:dLbls>
          <c:showLegendKey val="0"/>
          <c:showVal val="0"/>
          <c:showCatName val="0"/>
          <c:showSerName val="0"/>
          <c:showPercent val="0"/>
          <c:showBubbleSize val="0"/>
        </c:dLbls>
        <c:gapWidth val="150"/>
        <c:axId val="102928384"/>
        <c:axId val="102930304"/>
      </c:barChart>
      <c:scatterChart>
        <c:scatterStyle val="lineMarker"/>
        <c:varyColors val="0"/>
        <c:ser>
          <c:idx val="1"/>
          <c:order val="1"/>
          <c:tx>
            <c:strRef>
              <c:f>'Low Cost Scenario'!$AT$86</c:f>
              <c:strCache>
                <c:ptCount val="1"/>
                <c:pt idx="0">
                  <c:v>On the right track</c:v>
                </c:pt>
              </c:strCache>
            </c:strRef>
          </c:tx>
          <c:spPr>
            <a:ln w="47625">
              <a:noFill/>
            </a:ln>
          </c:spPr>
          <c:marker>
            <c:spPr>
              <a:solidFill>
                <a:srgbClr val="FF6600"/>
              </a:solidFill>
            </c:spPr>
          </c:marker>
          <c:xVal>
            <c:strRef>
              <c:f>'Low Cost Scenario'!$AQ$87:$AQ$92</c:f>
              <c:strCache>
                <c:ptCount val="6"/>
                <c:pt idx="0">
                  <c:v>EVSE Permitting and Inspection Process</c:v>
                </c:pt>
                <c:pt idx="1">
                  <c:v>Laws, Incentives, and Financing</c:v>
                </c:pt>
                <c:pt idx="2">
                  <c:v>Education and Outreach</c:v>
                </c:pt>
                <c:pt idx="3">
                  <c:v>Utility Interaction</c:v>
                </c:pt>
                <c:pt idx="4">
                  <c:v>Plug-In Vehicle Market Conditions</c:v>
                </c:pt>
                <c:pt idx="5">
                  <c:v>Long-Term Vehicle and Infrastructure Planning</c:v>
                </c:pt>
              </c:strCache>
            </c:strRef>
          </c:xVal>
          <c:yVal>
            <c:numRef>
              <c:f>'Low Cost Scenario'!$AT$87:$AT$92</c:f>
              <c:numCache>
                <c:formatCode>General</c:formatCode>
                <c:ptCount val="6"/>
                <c:pt idx="0">
                  <c:v>7</c:v>
                </c:pt>
                <c:pt idx="1">
                  <c:v>5.5</c:v>
                </c:pt>
                <c:pt idx="2">
                  <c:v>6.5</c:v>
                </c:pt>
                <c:pt idx="3">
                  <c:v>6</c:v>
                </c:pt>
                <c:pt idx="4">
                  <c:v>8</c:v>
                </c:pt>
                <c:pt idx="5">
                  <c:v>3.5</c:v>
                </c:pt>
              </c:numCache>
            </c:numRef>
          </c:yVal>
          <c:smooth val="0"/>
        </c:ser>
        <c:ser>
          <c:idx val="2"/>
          <c:order val="2"/>
          <c:tx>
            <c:strRef>
              <c:f>'Low Cost Scenario'!$AU$86</c:f>
              <c:strCache>
                <c:ptCount val="1"/>
                <c:pt idx="0">
                  <c:v>Great job</c:v>
                </c:pt>
              </c:strCache>
            </c:strRef>
          </c:tx>
          <c:spPr>
            <a:ln w="47625">
              <a:noFill/>
            </a:ln>
          </c:spPr>
          <c:marker>
            <c:symbol val="square"/>
            <c:size val="9"/>
            <c:spPr>
              <a:solidFill>
                <a:srgbClr val="FFFF00"/>
              </a:solidFill>
              <a:ln>
                <a:solidFill>
                  <a:schemeClr val="tx2"/>
                </a:solidFill>
              </a:ln>
            </c:spPr>
          </c:marker>
          <c:xVal>
            <c:strRef>
              <c:f>'Low Cost Scenario'!$AQ$87:$AQ$92</c:f>
              <c:strCache>
                <c:ptCount val="6"/>
                <c:pt idx="0">
                  <c:v>EVSE Permitting and Inspection Process</c:v>
                </c:pt>
                <c:pt idx="1">
                  <c:v>Laws, Incentives, and Financing</c:v>
                </c:pt>
                <c:pt idx="2">
                  <c:v>Education and Outreach</c:v>
                </c:pt>
                <c:pt idx="3">
                  <c:v>Utility Interaction</c:v>
                </c:pt>
                <c:pt idx="4">
                  <c:v>Plug-In Vehicle Market Conditions</c:v>
                </c:pt>
                <c:pt idx="5">
                  <c:v>Long-Term Vehicle and Infrastructure Planning</c:v>
                </c:pt>
              </c:strCache>
            </c:strRef>
          </c:xVal>
          <c:yVal>
            <c:numRef>
              <c:f>'Low Cost Scenario'!$AU$87:$AU$92</c:f>
              <c:numCache>
                <c:formatCode>General</c:formatCode>
                <c:ptCount val="6"/>
                <c:pt idx="0">
                  <c:v>10.5</c:v>
                </c:pt>
                <c:pt idx="1">
                  <c:v>8.25</c:v>
                </c:pt>
                <c:pt idx="2">
                  <c:v>9.75</c:v>
                </c:pt>
                <c:pt idx="3">
                  <c:v>9</c:v>
                </c:pt>
                <c:pt idx="4">
                  <c:v>12</c:v>
                </c:pt>
                <c:pt idx="5">
                  <c:v>5.25</c:v>
                </c:pt>
              </c:numCache>
            </c:numRef>
          </c:yVal>
          <c:smooth val="0"/>
        </c:ser>
        <c:ser>
          <c:idx val="3"/>
          <c:order val="3"/>
          <c:tx>
            <c:strRef>
              <c:f>'Low Cost Scenario'!$AV$86</c:f>
              <c:strCache>
                <c:ptCount val="1"/>
                <c:pt idx="0">
                  <c:v>Excellent</c:v>
                </c:pt>
              </c:strCache>
            </c:strRef>
          </c:tx>
          <c:spPr>
            <a:ln w="47625">
              <a:noFill/>
            </a:ln>
          </c:spPr>
          <c:marker>
            <c:symbol val="square"/>
            <c:size val="9"/>
            <c:spPr>
              <a:solidFill>
                <a:srgbClr val="008000"/>
              </a:solidFill>
              <a:ln>
                <a:solidFill>
                  <a:schemeClr val="bg1"/>
                </a:solidFill>
              </a:ln>
            </c:spPr>
          </c:marker>
          <c:xVal>
            <c:strRef>
              <c:f>'Low Cost Scenario'!$AQ$87:$AQ$92</c:f>
              <c:strCache>
                <c:ptCount val="6"/>
                <c:pt idx="0">
                  <c:v>EVSE Permitting and Inspection Process</c:v>
                </c:pt>
                <c:pt idx="1">
                  <c:v>Laws, Incentives, and Financing</c:v>
                </c:pt>
                <c:pt idx="2">
                  <c:v>Education and Outreach</c:v>
                </c:pt>
                <c:pt idx="3">
                  <c:v>Utility Interaction</c:v>
                </c:pt>
                <c:pt idx="4">
                  <c:v>Plug-In Vehicle Market Conditions</c:v>
                </c:pt>
                <c:pt idx="5">
                  <c:v>Long-Term Vehicle and Infrastructure Planning</c:v>
                </c:pt>
              </c:strCache>
            </c:strRef>
          </c:xVal>
          <c:yVal>
            <c:numRef>
              <c:f>'Low Cost Scenario'!$AV$87:$AV$92</c:f>
              <c:numCache>
                <c:formatCode>General</c:formatCode>
                <c:ptCount val="6"/>
                <c:pt idx="0">
                  <c:v>12.6</c:v>
                </c:pt>
                <c:pt idx="1">
                  <c:v>9.9</c:v>
                </c:pt>
                <c:pt idx="2">
                  <c:v>11.7</c:v>
                </c:pt>
                <c:pt idx="3">
                  <c:v>10.8</c:v>
                </c:pt>
                <c:pt idx="4">
                  <c:v>14.4</c:v>
                </c:pt>
                <c:pt idx="5">
                  <c:v>6.3</c:v>
                </c:pt>
              </c:numCache>
            </c:numRef>
          </c:yVal>
          <c:smooth val="0"/>
        </c:ser>
        <c:dLbls>
          <c:showLegendKey val="0"/>
          <c:showVal val="0"/>
          <c:showCatName val="0"/>
          <c:showSerName val="0"/>
          <c:showPercent val="0"/>
          <c:showBubbleSize val="0"/>
        </c:dLbls>
        <c:axId val="102928384"/>
        <c:axId val="102930304"/>
      </c:scatterChart>
      <c:catAx>
        <c:axId val="102928384"/>
        <c:scaling>
          <c:orientation val="minMax"/>
        </c:scaling>
        <c:delete val="0"/>
        <c:axPos val="b"/>
        <c:majorTickMark val="none"/>
        <c:minorTickMark val="none"/>
        <c:tickLblPos val="nextTo"/>
        <c:crossAx val="102930304"/>
        <c:crosses val="autoZero"/>
        <c:auto val="1"/>
        <c:lblAlgn val="ctr"/>
        <c:lblOffset val="100"/>
        <c:noMultiLvlLbl val="0"/>
      </c:catAx>
      <c:valAx>
        <c:axId val="102930304"/>
        <c:scaling>
          <c:orientation val="minMax"/>
        </c:scaling>
        <c:delete val="0"/>
        <c:axPos val="l"/>
        <c:majorGridlines/>
        <c:numFmt formatCode="General" sourceLinked="1"/>
        <c:majorTickMark val="none"/>
        <c:minorTickMark val="none"/>
        <c:tickLblPos val="nextTo"/>
        <c:crossAx val="102928384"/>
        <c:crosses val="autoZero"/>
        <c:crossBetween val="between"/>
      </c:valAx>
    </c:plotArea>
    <c:legend>
      <c:legendPos val="r"/>
      <c:layout>
        <c:manualLayout>
          <c:xMode val="edge"/>
          <c:yMode val="edge"/>
          <c:x val="3.13132149382108E-2"/>
          <c:y val="0.87535560140769297"/>
          <c:w val="0.44062794762986601"/>
          <c:h val="7.9679436116310606E-2"/>
        </c:manualLayout>
      </c:layout>
      <c:overlay val="0"/>
      <c:spPr>
        <a:solidFill>
          <a:schemeClr val="bg1"/>
        </a:solidFill>
        <a:ln>
          <a:noFill/>
        </a:ln>
      </c:spPr>
    </c:legend>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barChart>
        <c:barDir val="col"/>
        <c:grouping val="clustered"/>
        <c:varyColors val="0"/>
        <c:ser>
          <c:idx val="0"/>
          <c:order val="0"/>
          <c:tx>
            <c:strRef>
              <c:f>'Low Cost Scenario'!$AS$86</c:f>
              <c:strCache>
                <c:ptCount val="1"/>
                <c:pt idx="0">
                  <c:v>Score</c:v>
                </c:pt>
              </c:strCache>
            </c:strRef>
          </c:tx>
          <c:spPr>
            <a:solidFill>
              <a:srgbClr val="206992"/>
            </a:solidFill>
          </c:spPr>
          <c:invertIfNegative val="0"/>
          <c:cat>
            <c:strRef>
              <c:f>'Low Cost Scenario'!$AQ$93</c:f>
              <c:strCache>
                <c:ptCount val="1"/>
                <c:pt idx="0">
                  <c:v>Total</c:v>
                </c:pt>
              </c:strCache>
            </c:strRef>
          </c:cat>
          <c:val>
            <c:numRef>
              <c:f>'Low Cost Scenario'!$AS$93</c:f>
              <c:numCache>
                <c:formatCode>General</c:formatCode>
                <c:ptCount val="1"/>
                <c:pt idx="0">
                  <c:v>49.75</c:v>
                </c:pt>
              </c:numCache>
            </c:numRef>
          </c:val>
        </c:ser>
        <c:dLbls>
          <c:showLegendKey val="0"/>
          <c:showVal val="0"/>
          <c:showCatName val="0"/>
          <c:showSerName val="0"/>
          <c:showPercent val="0"/>
          <c:showBubbleSize val="0"/>
        </c:dLbls>
        <c:gapWidth val="150"/>
        <c:axId val="102952960"/>
        <c:axId val="102954880"/>
      </c:barChart>
      <c:scatterChart>
        <c:scatterStyle val="lineMarker"/>
        <c:varyColors val="0"/>
        <c:ser>
          <c:idx val="1"/>
          <c:order val="1"/>
          <c:tx>
            <c:strRef>
              <c:f>'Low Cost Scenario'!$AT$86</c:f>
              <c:strCache>
                <c:ptCount val="1"/>
                <c:pt idx="0">
                  <c:v>On the right track</c:v>
                </c:pt>
              </c:strCache>
            </c:strRef>
          </c:tx>
          <c:spPr>
            <a:ln w="47625">
              <a:noFill/>
            </a:ln>
          </c:spPr>
          <c:marker>
            <c:spPr>
              <a:solidFill>
                <a:srgbClr val="FF6600"/>
              </a:solidFill>
            </c:spPr>
          </c:marker>
          <c:xVal>
            <c:strRef>
              <c:f>'Low Cost Scenario'!$AQ$93</c:f>
              <c:strCache>
                <c:ptCount val="1"/>
                <c:pt idx="0">
                  <c:v>Total</c:v>
                </c:pt>
              </c:strCache>
            </c:strRef>
          </c:xVal>
          <c:yVal>
            <c:numRef>
              <c:f>'Low Cost Scenario'!$AT$93</c:f>
              <c:numCache>
                <c:formatCode>General</c:formatCode>
                <c:ptCount val="1"/>
                <c:pt idx="0">
                  <c:v>36.5</c:v>
                </c:pt>
              </c:numCache>
            </c:numRef>
          </c:yVal>
          <c:smooth val="0"/>
        </c:ser>
        <c:ser>
          <c:idx val="2"/>
          <c:order val="2"/>
          <c:tx>
            <c:strRef>
              <c:f>'Low Cost Scenario'!$AU$86</c:f>
              <c:strCache>
                <c:ptCount val="1"/>
                <c:pt idx="0">
                  <c:v>Great job</c:v>
                </c:pt>
              </c:strCache>
            </c:strRef>
          </c:tx>
          <c:spPr>
            <a:ln w="47625">
              <a:noFill/>
            </a:ln>
          </c:spPr>
          <c:marker>
            <c:symbol val="square"/>
            <c:size val="9"/>
            <c:spPr>
              <a:solidFill>
                <a:srgbClr val="FFFF00"/>
              </a:solidFill>
              <a:ln>
                <a:solidFill>
                  <a:schemeClr val="tx2"/>
                </a:solidFill>
              </a:ln>
            </c:spPr>
          </c:marker>
          <c:xVal>
            <c:strRef>
              <c:f>'Low Cost Scenario'!$AQ$93</c:f>
              <c:strCache>
                <c:ptCount val="1"/>
                <c:pt idx="0">
                  <c:v>Total</c:v>
                </c:pt>
              </c:strCache>
            </c:strRef>
          </c:xVal>
          <c:yVal>
            <c:numRef>
              <c:f>'Low Cost Scenario'!$AU$93</c:f>
              <c:numCache>
                <c:formatCode>General</c:formatCode>
                <c:ptCount val="1"/>
                <c:pt idx="0">
                  <c:v>54.75</c:v>
                </c:pt>
              </c:numCache>
            </c:numRef>
          </c:yVal>
          <c:smooth val="0"/>
        </c:ser>
        <c:ser>
          <c:idx val="3"/>
          <c:order val="3"/>
          <c:tx>
            <c:strRef>
              <c:f>'Low Cost Scenario'!$AV$86</c:f>
              <c:strCache>
                <c:ptCount val="1"/>
                <c:pt idx="0">
                  <c:v>Excellent</c:v>
                </c:pt>
              </c:strCache>
            </c:strRef>
          </c:tx>
          <c:spPr>
            <a:ln w="47625">
              <a:noFill/>
            </a:ln>
          </c:spPr>
          <c:marker>
            <c:symbol val="square"/>
            <c:size val="9"/>
            <c:spPr>
              <a:solidFill>
                <a:srgbClr val="008000"/>
              </a:solidFill>
              <a:ln>
                <a:solidFill>
                  <a:schemeClr val="bg1"/>
                </a:solidFill>
              </a:ln>
            </c:spPr>
          </c:marker>
          <c:xVal>
            <c:strRef>
              <c:f>'Low Cost Scenario'!$AQ$93</c:f>
              <c:strCache>
                <c:ptCount val="1"/>
                <c:pt idx="0">
                  <c:v>Total</c:v>
                </c:pt>
              </c:strCache>
            </c:strRef>
          </c:xVal>
          <c:yVal>
            <c:numRef>
              <c:f>'Low Cost Scenario'!$AV$93</c:f>
              <c:numCache>
                <c:formatCode>General</c:formatCode>
                <c:ptCount val="1"/>
                <c:pt idx="0">
                  <c:v>65.7</c:v>
                </c:pt>
              </c:numCache>
            </c:numRef>
          </c:yVal>
          <c:smooth val="0"/>
        </c:ser>
        <c:dLbls>
          <c:showLegendKey val="0"/>
          <c:showVal val="0"/>
          <c:showCatName val="0"/>
          <c:showSerName val="0"/>
          <c:showPercent val="0"/>
          <c:showBubbleSize val="0"/>
        </c:dLbls>
        <c:axId val="102952960"/>
        <c:axId val="102954880"/>
      </c:scatterChart>
      <c:catAx>
        <c:axId val="102952960"/>
        <c:scaling>
          <c:orientation val="minMax"/>
        </c:scaling>
        <c:delete val="0"/>
        <c:axPos val="b"/>
        <c:majorTickMark val="none"/>
        <c:minorTickMark val="none"/>
        <c:tickLblPos val="nextTo"/>
        <c:crossAx val="102954880"/>
        <c:crosses val="autoZero"/>
        <c:auto val="1"/>
        <c:lblAlgn val="ctr"/>
        <c:lblOffset val="100"/>
        <c:noMultiLvlLbl val="0"/>
      </c:catAx>
      <c:valAx>
        <c:axId val="102954880"/>
        <c:scaling>
          <c:orientation val="minMax"/>
        </c:scaling>
        <c:delete val="0"/>
        <c:axPos val="l"/>
        <c:majorGridlines/>
        <c:numFmt formatCode="General" sourceLinked="1"/>
        <c:majorTickMark val="none"/>
        <c:minorTickMark val="none"/>
        <c:tickLblPos val="nextTo"/>
        <c:crossAx val="102952960"/>
        <c:crosses val="autoZero"/>
        <c:crossBetween val="between"/>
      </c:valAx>
    </c:plotArea>
    <c:plotVisOnly val="1"/>
    <c:dispBlanksAs val="gap"/>
    <c:showDLblsOverMax val="0"/>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manualLayout>
          <c:layoutTarget val="inner"/>
          <c:xMode val="edge"/>
          <c:yMode val="edge"/>
          <c:x val="4.4223516187725402E-2"/>
          <c:y val="0.177073597845751"/>
          <c:w val="0.90490547955039802"/>
          <c:h val="0.603219160104987"/>
        </c:manualLayout>
      </c:layout>
      <c:barChart>
        <c:barDir val="col"/>
        <c:grouping val="clustered"/>
        <c:varyColors val="0"/>
        <c:ser>
          <c:idx val="0"/>
          <c:order val="0"/>
          <c:tx>
            <c:strRef>
              <c:f>'Incentives and Outreach'!$AS$86</c:f>
              <c:strCache>
                <c:ptCount val="1"/>
                <c:pt idx="0">
                  <c:v>Score</c:v>
                </c:pt>
              </c:strCache>
            </c:strRef>
          </c:tx>
          <c:spPr>
            <a:solidFill>
              <a:srgbClr val="206992"/>
            </a:solidFill>
          </c:spPr>
          <c:invertIfNegative val="0"/>
          <c:cat>
            <c:strRef>
              <c:f>'Incentives and Outreach'!$AQ$87:$AQ$92</c:f>
              <c:strCache>
                <c:ptCount val="6"/>
                <c:pt idx="0">
                  <c:v>EVSE Permitting and Inspection Process</c:v>
                </c:pt>
                <c:pt idx="1">
                  <c:v>Laws, Incentives, and Financing</c:v>
                </c:pt>
                <c:pt idx="2">
                  <c:v>Education and Outreach</c:v>
                </c:pt>
                <c:pt idx="3">
                  <c:v>Utility Interaction</c:v>
                </c:pt>
                <c:pt idx="4">
                  <c:v>Plug-In Vehicle Market Conditions</c:v>
                </c:pt>
                <c:pt idx="5">
                  <c:v>Long-Term Vehicle and Infrastructure Planning</c:v>
                </c:pt>
              </c:strCache>
            </c:strRef>
          </c:cat>
          <c:val>
            <c:numRef>
              <c:f>'Incentives and Outreach'!$AS$87:$AS$92</c:f>
              <c:numCache>
                <c:formatCode>General</c:formatCode>
                <c:ptCount val="6"/>
                <c:pt idx="0">
                  <c:v>11.75</c:v>
                </c:pt>
                <c:pt idx="1">
                  <c:v>9.7000000000000011</c:v>
                </c:pt>
                <c:pt idx="2">
                  <c:v>11.2</c:v>
                </c:pt>
                <c:pt idx="3">
                  <c:v>3.2</c:v>
                </c:pt>
                <c:pt idx="4">
                  <c:v>7.3999999999999986</c:v>
                </c:pt>
                <c:pt idx="5">
                  <c:v>6.1</c:v>
                </c:pt>
              </c:numCache>
            </c:numRef>
          </c:val>
        </c:ser>
        <c:dLbls>
          <c:showLegendKey val="0"/>
          <c:showVal val="0"/>
          <c:showCatName val="0"/>
          <c:showSerName val="0"/>
          <c:showPercent val="0"/>
          <c:showBubbleSize val="0"/>
        </c:dLbls>
        <c:gapWidth val="150"/>
        <c:axId val="104330752"/>
        <c:axId val="104332672"/>
      </c:barChart>
      <c:scatterChart>
        <c:scatterStyle val="lineMarker"/>
        <c:varyColors val="0"/>
        <c:ser>
          <c:idx val="1"/>
          <c:order val="1"/>
          <c:tx>
            <c:strRef>
              <c:f>'Incentives and Outreach'!$AT$86</c:f>
              <c:strCache>
                <c:ptCount val="1"/>
                <c:pt idx="0">
                  <c:v>On the right track</c:v>
                </c:pt>
              </c:strCache>
            </c:strRef>
          </c:tx>
          <c:spPr>
            <a:ln w="47625">
              <a:noFill/>
            </a:ln>
          </c:spPr>
          <c:marker>
            <c:spPr>
              <a:solidFill>
                <a:srgbClr val="FF6600"/>
              </a:solidFill>
            </c:spPr>
          </c:marker>
          <c:xVal>
            <c:strRef>
              <c:f>'Incentives and Outreach'!$AQ$87:$AQ$92</c:f>
              <c:strCache>
                <c:ptCount val="6"/>
                <c:pt idx="0">
                  <c:v>EVSE Permitting and Inspection Process</c:v>
                </c:pt>
                <c:pt idx="1">
                  <c:v>Laws, Incentives, and Financing</c:v>
                </c:pt>
                <c:pt idx="2">
                  <c:v>Education and Outreach</c:v>
                </c:pt>
                <c:pt idx="3">
                  <c:v>Utility Interaction</c:v>
                </c:pt>
                <c:pt idx="4">
                  <c:v>Plug-In Vehicle Market Conditions</c:v>
                </c:pt>
                <c:pt idx="5">
                  <c:v>Long-Term Vehicle and Infrastructure Planning</c:v>
                </c:pt>
              </c:strCache>
            </c:strRef>
          </c:xVal>
          <c:yVal>
            <c:numRef>
              <c:f>'Incentives and Outreach'!$AT$87:$AT$92</c:f>
              <c:numCache>
                <c:formatCode>General</c:formatCode>
                <c:ptCount val="6"/>
                <c:pt idx="0">
                  <c:v>7</c:v>
                </c:pt>
                <c:pt idx="1">
                  <c:v>5.5</c:v>
                </c:pt>
                <c:pt idx="2">
                  <c:v>6.5</c:v>
                </c:pt>
                <c:pt idx="3">
                  <c:v>6</c:v>
                </c:pt>
                <c:pt idx="4">
                  <c:v>8</c:v>
                </c:pt>
                <c:pt idx="5">
                  <c:v>3.5</c:v>
                </c:pt>
              </c:numCache>
            </c:numRef>
          </c:yVal>
          <c:smooth val="0"/>
        </c:ser>
        <c:ser>
          <c:idx val="2"/>
          <c:order val="2"/>
          <c:tx>
            <c:strRef>
              <c:f>'Incentives and Outreach'!$AU$86</c:f>
              <c:strCache>
                <c:ptCount val="1"/>
                <c:pt idx="0">
                  <c:v>Great job</c:v>
                </c:pt>
              </c:strCache>
            </c:strRef>
          </c:tx>
          <c:spPr>
            <a:ln w="47625">
              <a:noFill/>
            </a:ln>
          </c:spPr>
          <c:marker>
            <c:symbol val="square"/>
            <c:size val="9"/>
            <c:spPr>
              <a:solidFill>
                <a:srgbClr val="FFFF00"/>
              </a:solidFill>
              <a:ln>
                <a:solidFill>
                  <a:schemeClr val="tx2"/>
                </a:solidFill>
              </a:ln>
            </c:spPr>
          </c:marker>
          <c:xVal>
            <c:strRef>
              <c:f>'Incentives and Outreach'!$AQ$87:$AQ$92</c:f>
              <c:strCache>
                <c:ptCount val="6"/>
                <c:pt idx="0">
                  <c:v>EVSE Permitting and Inspection Process</c:v>
                </c:pt>
                <c:pt idx="1">
                  <c:v>Laws, Incentives, and Financing</c:v>
                </c:pt>
                <c:pt idx="2">
                  <c:v>Education and Outreach</c:v>
                </c:pt>
                <c:pt idx="3">
                  <c:v>Utility Interaction</c:v>
                </c:pt>
                <c:pt idx="4">
                  <c:v>Plug-In Vehicle Market Conditions</c:v>
                </c:pt>
                <c:pt idx="5">
                  <c:v>Long-Term Vehicle and Infrastructure Planning</c:v>
                </c:pt>
              </c:strCache>
            </c:strRef>
          </c:xVal>
          <c:yVal>
            <c:numRef>
              <c:f>'Incentives and Outreach'!$AU$87:$AU$92</c:f>
              <c:numCache>
                <c:formatCode>General</c:formatCode>
                <c:ptCount val="6"/>
                <c:pt idx="0">
                  <c:v>10.5</c:v>
                </c:pt>
                <c:pt idx="1">
                  <c:v>8.25</c:v>
                </c:pt>
                <c:pt idx="2">
                  <c:v>9.75</c:v>
                </c:pt>
                <c:pt idx="3">
                  <c:v>9</c:v>
                </c:pt>
                <c:pt idx="4">
                  <c:v>12</c:v>
                </c:pt>
                <c:pt idx="5">
                  <c:v>5.25</c:v>
                </c:pt>
              </c:numCache>
            </c:numRef>
          </c:yVal>
          <c:smooth val="0"/>
        </c:ser>
        <c:ser>
          <c:idx val="3"/>
          <c:order val="3"/>
          <c:tx>
            <c:strRef>
              <c:f>'Incentives and Outreach'!$AV$86</c:f>
              <c:strCache>
                <c:ptCount val="1"/>
                <c:pt idx="0">
                  <c:v>Excellent</c:v>
                </c:pt>
              </c:strCache>
            </c:strRef>
          </c:tx>
          <c:spPr>
            <a:ln w="47625">
              <a:noFill/>
            </a:ln>
          </c:spPr>
          <c:marker>
            <c:symbol val="square"/>
            <c:size val="9"/>
            <c:spPr>
              <a:solidFill>
                <a:srgbClr val="008000"/>
              </a:solidFill>
            </c:spPr>
          </c:marker>
          <c:xVal>
            <c:strRef>
              <c:f>'Incentives and Outreach'!$AQ$87:$AQ$92</c:f>
              <c:strCache>
                <c:ptCount val="6"/>
                <c:pt idx="0">
                  <c:v>EVSE Permitting and Inspection Process</c:v>
                </c:pt>
                <c:pt idx="1">
                  <c:v>Laws, Incentives, and Financing</c:v>
                </c:pt>
                <c:pt idx="2">
                  <c:v>Education and Outreach</c:v>
                </c:pt>
                <c:pt idx="3">
                  <c:v>Utility Interaction</c:v>
                </c:pt>
                <c:pt idx="4">
                  <c:v>Plug-In Vehicle Market Conditions</c:v>
                </c:pt>
                <c:pt idx="5">
                  <c:v>Long-Term Vehicle and Infrastructure Planning</c:v>
                </c:pt>
              </c:strCache>
            </c:strRef>
          </c:xVal>
          <c:yVal>
            <c:numRef>
              <c:f>'Incentives and Outreach'!$AV$87:$AV$92</c:f>
              <c:numCache>
                <c:formatCode>General</c:formatCode>
                <c:ptCount val="6"/>
                <c:pt idx="0">
                  <c:v>12.6</c:v>
                </c:pt>
                <c:pt idx="1">
                  <c:v>9.9</c:v>
                </c:pt>
                <c:pt idx="2">
                  <c:v>11.7</c:v>
                </c:pt>
                <c:pt idx="3">
                  <c:v>10.8</c:v>
                </c:pt>
                <c:pt idx="4">
                  <c:v>14.4</c:v>
                </c:pt>
                <c:pt idx="5">
                  <c:v>6.3</c:v>
                </c:pt>
              </c:numCache>
            </c:numRef>
          </c:yVal>
          <c:smooth val="0"/>
        </c:ser>
        <c:dLbls>
          <c:showLegendKey val="0"/>
          <c:showVal val="0"/>
          <c:showCatName val="0"/>
          <c:showSerName val="0"/>
          <c:showPercent val="0"/>
          <c:showBubbleSize val="0"/>
        </c:dLbls>
        <c:axId val="104330752"/>
        <c:axId val="104332672"/>
      </c:scatterChart>
      <c:catAx>
        <c:axId val="104330752"/>
        <c:scaling>
          <c:orientation val="minMax"/>
        </c:scaling>
        <c:delete val="0"/>
        <c:axPos val="b"/>
        <c:majorTickMark val="none"/>
        <c:minorTickMark val="none"/>
        <c:tickLblPos val="nextTo"/>
        <c:crossAx val="104332672"/>
        <c:crosses val="autoZero"/>
        <c:auto val="1"/>
        <c:lblAlgn val="ctr"/>
        <c:lblOffset val="100"/>
        <c:noMultiLvlLbl val="0"/>
      </c:catAx>
      <c:valAx>
        <c:axId val="104332672"/>
        <c:scaling>
          <c:orientation val="minMax"/>
        </c:scaling>
        <c:delete val="0"/>
        <c:axPos val="l"/>
        <c:majorGridlines/>
        <c:numFmt formatCode="General" sourceLinked="1"/>
        <c:majorTickMark val="none"/>
        <c:minorTickMark val="none"/>
        <c:tickLblPos val="nextTo"/>
        <c:crossAx val="104330752"/>
        <c:crosses val="autoZero"/>
        <c:crossBetween val="between"/>
      </c:valAx>
    </c:plotArea>
    <c:legend>
      <c:legendPos val="r"/>
      <c:layout>
        <c:manualLayout>
          <c:xMode val="edge"/>
          <c:yMode val="edge"/>
          <c:x val="1.5564056894901699E-2"/>
          <c:y val="0.91761999996127896"/>
          <c:w val="0.62093523299619402"/>
          <c:h val="8.2255879023096598E-2"/>
        </c:manualLayout>
      </c:layout>
      <c:overlay val="0"/>
      <c:spPr>
        <a:solidFill>
          <a:schemeClr val="bg1"/>
        </a:solidFill>
        <a:ln>
          <a:noFill/>
        </a:ln>
      </c:spPr>
    </c:legend>
    <c:plotVisOnly val="1"/>
    <c:dispBlanksAs val="gap"/>
    <c:showDLblsOverMax val="0"/>
  </c:chart>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barChart>
        <c:barDir val="col"/>
        <c:grouping val="clustered"/>
        <c:varyColors val="0"/>
        <c:ser>
          <c:idx val="0"/>
          <c:order val="0"/>
          <c:tx>
            <c:strRef>
              <c:f>'Incentives and Outreach'!$AS$86</c:f>
              <c:strCache>
                <c:ptCount val="1"/>
                <c:pt idx="0">
                  <c:v>Score</c:v>
                </c:pt>
              </c:strCache>
            </c:strRef>
          </c:tx>
          <c:spPr>
            <a:solidFill>
              <a:srgbClr val="206992"/>
            </a:solidFill>
          </c:spPr>
          <c:invertIfNegative val="0"/>
          <c:cat>
            <c:strRef>
              <c:f>'Incentives and Outreach'!$AQ$93</c:f>
              <c:strCache>
                <c:ptCount val="1"/>
                <c:pt idx="0">
                  <c:v>Total</c:v>
                </c:pt>
              </c:strCache>
            </c:strRef>
          </c:cat>
          <c:val>
            <c:numRef>
              <c:f>'Incentives and Outreach'!$AS$93</c:f>
              <c:numCache>
                <c:formatCode>General</c:formatCode>
                <c:ptCount val="1"/>
                <c:pt idx="0">
                  <c:v>49.35</c:v>
                </c:pt>
              </c:numCache>
            </c:numRef>
          </c:val>
        </c:ser>
        <c:dLbls>
          <c:showLegendKey val="0"/>
          <c:showVal val="0"/>
          <c:showCatName val="0"/>
          <c:showSerName val="0"/>
          <c:showPercent val="0"/>
          <c:showBubbleSize val="0"/>
        </c:dLbls>
        <c:gapWidth val="150"/>
        <c:axId val="104494592"/>
        <c:axId val="104496512"/>
      </c:barChart>
      <c:scatterChart>
        <c:scatterStyle val="lineMarker"/>
        <c:varyColors val="0"/>
        <c:ser>
          <c:idx val="1"/>
          <c:order val="1"/>
          <c:tx>
            <c:strRef>
              <c:f>'Incentives and Outreach'!$AT$86</c:f>
              <c:strCache>
                <c:ptCount val="1"/>
                <c:pt idx="0">
                  <c:v>On the right track</c:v>
                </c:pt>
              </c:strCache>
            </c:strRef>
          </c:tx>
          <c:spPr>
            <a:ln w="47625">
              <a:noFill/>
            </a:ln>
          </c:spPr>
          <c:marker>
            <c:spPr>
              <a:solidFill>
                <a:srgbClr val="FF6600"/>
              </a:solidFill>
            </c:spPr>
          </c:marker>
          <c:xVal>
            <c:strRef>
              <c:f>'Incentives and Outreach'!$AQ$93</c:f>
              <c:strCache>
                <c:ptCount val="1"/>
                <c:pt idx="0">
                  <c:v>Total</c:v>
                </c:pt>
              </c:strCache>
            </c:strRef>
          </c:xVal>
          <c:yVal>
            <c:numRef>
              <c:f>'Incentives and Outreach'!$AT$93</c:f>
              <c:numCache>
                <c:formatCode>General</c:formatCode>
                <c:ptCount val="1"/>
                <c:pt idx="0">
                  <c:v>36.5</c:v>
                </c:pt>
              </c:numCache>
            </c:numRef>
          </c:yVal>
          <c:smooth val="0"/>
        </c:ser>
        <c:ser>
          <c:idx val="2"/>
          <c:order val="2"/>
          <c:tx>
            <c:strRef>
              <c:f>'Incentives and Outreach'!$AU$86</c:f>
              <c:strCache>
                <c:ptCount val="1"/>
                <c:pt idx="0">
                  <c:v>Great job</c:v>
                </c:pt>
              </c:strCache>
            </c:strRef>
          </c:tx>
          <c:spPr>
            <a:ln w="47625">
              <a:noFill/>
            </a:ln>
          </c:spPr>
          <c:marker>
            <c:symbol val="square"/>
            <c:size val="9"/>
            <c:spPr>
              <a:solidFill>
                <a:srgbClr val="FFFF00"/>
              </a:solidFill>
              <a:ln>
                <a:solidFill>
                  <a:schemeClr val="tx2"/>
                </a:solidFill>
              </a:ln>
            </c:spPr>
          </c:marker>
          <c:xVal>
            <c:strRef>
              <c:f>'Incentives and Outreach'!$AQ$93</c:f>
              <c:strCache>
                <c:ptCount val="1"/>
                <c:pt idx="0">
                  <c:v>Total</c:v>
                </c:pt>
              </c:strCache>
            </c:strRef>
          </c:xVal>
          <c:yVal>
            <c:numRef>
              <c:f>'Incentives and Outreach'!$AU$93</c:f>
              <c:numCache>
                <c:formatCode>General</c:formatCode>
                <c:ptCount val="1"/>
                <c:pt idx="0">
                  <c:v>54.75</c:v>
                </c:pt>
              </c:numCache>
            </c:numRef>
          </c:yVal>
          <c:smooth val="0"/>
        </c:ser>
        <c:ser>
          <c:idx val="3"/>
          <c:order val="3"/>
          <c:tx>
            <c:strRef>
              <c:f>'Incentives and Outreach'!$AV$86</c:f>
              <c:strCache>
                <c:ptCount val="1"/>
                <c:pt idx="0">
                  <c:v>Excellent</c:v>
                </c:pt>
              </c:strCache>
            </c:strRef>
          </c:tx>
          <c:spPr>
            <a:ln w="47625">
              <a:noFill/>
            </a:ln>
          </c:spPr>
          <c:marker>
            <c:symbol val="square"/>
            <c:size val="9"/>
            <c:spPr>
              <a:solidFill>
                <a:srgbClr val="008000"/>
              </a:solidFill>
            </c:spPr>
          </c:marker>
          <c:xVal>
            <c:strRef>
              <c:f>'Incentives and Outreach'!$AQ$93</c:f>
              <c:strCache>
                <c:ptCount val="1"/>
                <c:pt idx="0">
                  <c:v>Total</c:v>
                </c:pt>
              </c:strCache>
            </c:strRef>
          </c:xVal>
          <c:yVal>
            <c:numRef>
              <c:f>'Incentives and Outreach'!$AV$93</c:f>
              <c:numCache>
                <c:formatCode>General</c:formatCode>
                <c:ptCount val="1"/>
                <c:pt idx="0">
                  <c:v>65.7</c:v>
                </c:pt>
              </c:numCache>
            </c:numRef>
          </c:yVal>
          <c:smooth val="0"/>
        </c:ser>
        <c:dLbls>
          <c:showLegendKey val="0"/>
          <c:showVal val="0"/>
          <c:showCatName val="0"/>
          <c:showSerName val="0"/>
          <c:showPercent val="0"/>
          <c:showBubbleSize val="0"/>
        </c:dLbls>
        <c:axId val="104494592"/>
        <c:axId val="104496512"/>
      </c:scatterChart>
      <c:catAx>
        <c:axId val="104494592"/>
        <c:scaling>
          <c:orientation val="minMax"/>
        </c:scaling>
        <c:delete val="0"/>
        <c:axPos val="b"/>
        <c:majorTickMark val="none"/>
        <c:minorTickMark val="none"/>
        <c:tickLblPos val="nextTo"/>
        <c:crossAx val="104496512"/>
        <c:crosses val="autoZero"/>
        <c:auto val="1"/>
        <c:lblAlgn val="ctr"/>
        <c:lblOffset val="100"/>
        <c:noMultiLvlLbl val="0"/>
      </c:catAx>
      <c:valAx>
        <c:axId val="104496512"/>
        <c:scaling>
          <c:orientation val="minMax"/>
        </c:scaling>
        <c:delete val="0"/>
        <c:axPos val="l"/>
        <c:majorGridlines/>
        <c:numFmt formatCode="General" sourceLinked="1"/>
        <c:majorTickMark val="none"/>
        <c:minorTickMark val="none"/>
        <c:tickLblPos val="nextTo"/>
        <c:crossAx val="104494592"/>
        <c:crosses val="autoZero"/>
        <c:crossBetween val="between"/>
      </c:valAx>
    </c:plotArea>
    <c:plotVisOnly val="1"/>
    <c:dispBlanksAs val="gap"/>
    <c:showDLblsOverMax val="0"/>
  </c:chart>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manualLayout>
          <c:layoutTarget val="inner"/>
          <c:xMode val="edge"/>
          <c:yMode val="edge"/>
          <c:x val="4.8328063272250803E-2"/>
          <c:y val="0.10135478548142"/>
          <c:w val="0.94220591734666503"/>
          <c:h val="0.65046238679660695"/>
        </c:manualLayout>
      </c:layout>
      <c:barChart>
        <c:barDir val="col"/>
        <c:grouping val="clustered"/>
        <c:varyColors val="0"/>
        <c:ser>
          <c:idx val="0"/>
          <c:order val="0"/>
          <c:tx>
            <c:strRef>
              <c:f>Excellent!$AS$86</c:f>
              <c:strCache>
                <c:ptCount val="1"/>
                <c:pt idx="0">
                  <c:v>Score</c:v>
                </c:pt>
              </c:strCache>
            </c:strRef>
          </c:tx>
          <c:spPr>
            <a:solidFill>
              <a:srgbClr val="206992"/>
            </a:solidFill>
          </c:spPr>
          <c:invertIfNegative val="0"/>
          <c:cat>
            <c:strRef>
              <c:f>Excellent!$AQ$87:$AQ$92</c:f>
              <c:strCache>
                <c:ptCount val="6"/>
                <c:pt idx="0">
                  <c:v>EVSE Permitting and Inspection Process</c:v>
                </c:pt>
                <c:pt idx="1">
                  <c:v>Laws, Incentives, and Financing</c:v>
                </c:pt>
                <c:pt idx="2">
                  <c:v>Education and Outreach</c:v>
                </c:pt>
                <c:pt idx="3">
                  <c:v>Utility Interaction</c:v>
                </c:pt>
                <c:pt idx="4">
                  <c:v>Plug-In Vehicle Market Conditions</c:v>
                </c:pt>
                <c:pt idx="5">
                  <c:v>Long-Term Vehicle and Infrastructure Planning</c:v>
                </c:pt>
              </c:strCache>
            </c:strRef>
          </c:cat>
          <c:val>
            <c:numRef>
              <c:f>Excellent!$AS$87:$AS$92</c:f>
              <c:numCache>
                <c:formatCode>General</c:formatCode>
                <c:ptCount val="6"/>
                <c:pt idx="0">
                  <c:v>12.35</c:v>
                </c:pt>
                <c:pt idx="1">
                  <c:v>10.8</c:v>
                </c:pt>
                <c:pt idx="2">
                  <c:v>13</c:v>
                </c:pt>
                <c:pt idx="3">
                  <c:v>9.6</c:v>
                </c:pt>
                <c:pt idx="4">
                  <c:v>13.2</c:v>
                </c:pt>
                <c:pt idx="5">
                  <c:v>7</c:v>
                </c:pt>
              </c:numCache>
            </c:numRef>
          </c:val>
        </c:ser>
        <c:dLbls>
          <c:showLegendKey val="0"/>
          <c:showVal val="0"/>
          <c:showCatName val="0"/>
          <c:showSerName val="0"/>
          <c:showPercent val="0"/>
          <c:showBubbleSize val="0"/>
        </c:dLbls>
        <c:gapWidth val="150"/>
        <c:axId val="122526720"/>
        <c:axId val="122532992"/>
      </c:barChart>
      <c:scatterChart>
        <c:scatterStyle val="lineMarker"/>
        <c:varyColors val="0"/>
        <c:ser>
          <c:idx val="1"/>
          <c:order val="1"/>
          <c:tx>
            <c:strRef>
              <c:f>Excellent!$AT$86</c:f>
              <c:strCache>
                <c:ptCount val="1"/>
                <c:pt idx="0">
                  <c:v>On the right track</c:v>
                </c:pt>
              </c:strCache>
            </c:strRef>
          </c:tx>
          <c:spPr>
            <a:ln w="47625">
              <a:noFill/>
            </a:ln>
          </c:spPr>
          <c:marker>
            <c:spPr>
              <a:solidFill>
                <a:srgbClr val="FF6600"/>
              </a:solidFill>
            </c:spPr>
          </c:marker>
          <c:xVal>
            <c:strRef>
              <c:f>Excellent!$AQ$87:$AQ$92</c:f>
              <c:strCache>
                <c:ptCount val="6"/>
                <c:pt idx="0">
                  <c:v>EVSE Permitting and Inspection Process</c:v>
                </c:pt>
                <c:pt idx="1">
                  <c:v>Laws, Incentives, and Financing</c:v>
                </c:pt>
                <c:pt idx="2">
                  <c:v>Education and Outreach</c:v>
                </c:pt>
                <c:pt idx="3">
                  <c:v>Utility Interaction</c:v>
                </c:pt>
                <c:pt idx="4">
                  <c:v>Plug-In Vehicle Market Conditions</c:v>
                </c:pt>
                <c:pt idx="5">
                  <c:v>Long-Term Vehicle and Infrastructure Planning</c:v>
                </c:pt>
              </c:strCache>
            </c:strRef>
          </c:xVal>
          <c:yVal>
            <c:numRef>
              <c:f>Excellent!$AT$87:$AT$92</c:f>
              <c:numCache>
                <c:formatCode>General</c:formatCode>
                <c:ptCount val="6"/>
                <c:pt idx="0">
                  <c:v>7</c:v>
                </c:pt>
                <c:pt idx="1">
                  <c:v>5.5</c:v>
                </c:pt>
                <c:pt idx="2">
                  <c:v>6.5</c:v>
                </c:pt>
                <c:pt idx="3">
                  <c:v>6</c:v>
                </c:pt>
                <c:pt idx="4">
                  <c:v>8</c:v>
                </c:pt>
                <c:pt idx="5">
                  <c:v>3.5</c:v>
                </c:pt>
              </c:numCache>
            </c:numRef>
          </c:yVal>
          <c:smooth val="0"/>
        </c:ser>
        <c:ser>
          <c:idx val="2"/>
          <c:order val="2"/>
          <c:tx>
            <c:strRef>
              <c:f>Excellent!$AU$86</c:f>
              <c:strCache>
                <c:ptCount val="1"/>
                <c:pt idx="0">
                  <c:v>Great job</c:v>
                </c:pt>
              </c:strCache>
            </c:strRef>
          </c:tx>
          <c:spPr>
            <a:ln w="47625">
              <a:noFill/>
            </a:ln>
          </c:spPr>
          <c:marker>
            <c:symbol val="square"/>
            <c:size val="9"/>
            <c:spPr>
              <a:solidFill>
                <a:srgbClr val="FFFF00"/>
              </a:solidFill>
              <a:ln>
                <a:solidFill>
                  <a:schemeClr val="tx2"/>
                </a:solidFill>
              </a:ln>
            </c:spPr>
          </c:marker>
          <c:xVal>
            <c:strRef>
              <c:f>Excellent!$AQ$87:$AQ$92</c:f>
              <c:strCache>
                <c:ptCount val="6"/>
                <c:pt idx="0">
                  <c:v>EVSE Permitting and Inspection Process</c:v>
                </c:pt>
                <c:pt idx="1">
                  <c:v>Laws, Incentives, and Financing</c:v>
                </c:pt>
                <c:pt idx="2">
                  <c:v>Education and Outreach</c:v>
                </c:pt>
                <c:pt idx="3">
                  <c:v>Utility Interaction</c:v>
                </c:pt>
                <c:pt idx="4">
                  <c:v>Plug-In Vehicle Market Conditions</c:v>
                </c:pt>
                <c:pt idx="5">
                  <c:v>Long-Term Vehicle and Infrastructure Planning</c:v>
                </c:pt>
              </c:strCache>
            </c:strRef>
          </c:xVal>
          <c:yVal>
            <c:numRef>
              <c:f>Excellent!$AU$87:$AU$92</c:f>
              <c:numCache>
                <c:formatCode>General</c:formatCode>
                <c:ptCount val="6"/>
                <c:pt idx="0">
                  <c:v>10.5</c:v>
                </c:pt>
                <c:pt idx="1">
                  <c:v>8.25</c:v>
                </c:pt>
                <c:pt idx="2">
                  <c:v>9.75</c:v>
                </c:pt>
                <c:pt idx="3">
                  <c:v>9</c:v>
                </c:pt>
                <c:pt idx="4">
                  <c:v>12</c:v>
                </c:pt>
                <c:pt idx="5">
                  <c:v>5.25</c:v>
                </c:pt>
              </c:numCache>
            </c:numRef>
          </c:yVal>
          <c:smooth val="0"/>
        </c:ser>
        <c:ser>
          <c:idx val="3"/>
          <c:order val="3"/>
          <c:tx>
            <c:strRef>
              <c:f>Excellent!$AV$86</c:f>
              <c:strCache>
                <c:ptCount val="1"/>
                <c:pt idx="0">
                  <c:v>Excellent</c:v>
                </c:pt>
              </c:strCache>
            </c:strRef>
          </c:tx>
          <c:spPr>
            <a:ln w="47625">
              <a:noFill/>
            </a:ln>
          </c:spPr>
          <c:marker>
            <c:symbol val="square"/>
            <c:size val="9"/>
            <c:spPr>
              <a:solidFill>
                <a:srgbClr val="008000"/>
              </a:solidFill>
            </c:spPr>
          </c:marker>
          <c:xVal>
            <c:strRef>
              <c:f>Excellent!$AQ$87:$AQ$92</c:f>
              <c:strCache>
                <c:ptCount val="6"/>
                <c:pt idx="0">
                  <c:v>EVSE Permitting and Inspection Process</c:v>
                </c:pt>
                <c:pt idx="1">
                  <c:v>Laws, Incentives, and Financing</c:v>
                </c:pt>
                <c:pt idx="2">
                  <c:v>Education and Outreach</c:v>
                </c:pt>
                <c:pt idx="3">
                  <c:v>Utility Interaction</c:v>
                </c:pt>
                <c:pt idx="4">
                  <c:v>Plug-In Vehicle Market Conditions</c:v>
                </c:pt>
                <c:pt idx="5">
                  <c:v>Long-Term Vehicle and Infrastructure Planning</c:v>
                </c:pt>
              </c:strCache>
            </c:strRef>
          </c:xVal>
          <c:yVal>
            <c:numRef>
              <c:f>Excellent!$AV$87:$AV$92</c:f>
              <c:numCache>
                <c:formatCode>General</c:formatCode>
                <c:ptCount val="6"/>
                <c:pt idx="0">
                  <c:v>12.6</c:v>
                </c:pt>
                <c:pt idx="1">
                  <c:v>9.9</c:v>
                </c:pt>
                <c:pt idx="2">
                  <c:v>11.7</c:v>
                </c:pt>
                <c:pt idx="3">
                  <c:v>10.8</c:v>
                </c:pt>
                <c:pt idx="4">
                  <c:v>14.4</c:v>
                </c:pt>
                <c:pt idx="5">
                  <c:v>6.3</c:v>
                </c:pt>
              </c:numCache>
            </c:numRef>
          </c:yVal>
          <c:smooth val="0"/>
        </c:ser>
        <c:dLbls>
          <c:showLegendKey val="0"/>
          <c:showVal val="0"/>
          <c:showCatName val="0"/>
          <c:showSerName val="0"/>
          <c:showPercent val="0"/>
          <c:showBubbleSize val="0"/>
        </c:dLbls>
        <c:axId val="122526720"/>
        <c:axId val="122532992"/>
      </c:scatterChart>
      <c:catAx>
        <c:axId val="122526720"/>
        <c:scaling>
          <c:orientation val="minMax"/>
        </c:scaling>
        <c:delete val="0"/>
        <c:axPos val="b"/>
        <c:majorTickMark val="none"/>
        <c:minorTickMark val="none"/>
        <c:tickLblPos val="nextTo"/>
        <c:crossAx val="122532992"/>
        <c:crosses val="autoZero"/>
        <c:auto val="1"/>
        <c:lblAlgn val="ctr"/>
        <c:lblOffset val="100"/>
        <c:noMultiLvlLbl val="0"/>
      </c:catAx>
      <c:valAx>
        <c:axId val="122532992"/>
        <c:scaling>
          <c:orientation val="minMax"/>
        </c:scaling>
        <c:delete val="0"/>
        <c:axPos val="l"/>
        <c:majorGridlines/>
        <c:numFmt formatCode="General" sourceLinked="1"/>
        <c:majorTickMark val="none"/>
        <c:minorTickMark val="none"/>
        <c:tickLblPos val="nextTo"/>
        <c:crossAx val="122526720"/>
        <c:crosses val="autoZero"/>
        <c:crossBetween val="between"/>
      </c:valAx>
    </c:plotArea>
    <c:legend>
      <c:legendPos val="r"/>
      <c:layout>
        <c:manualLayout>
          <c:xMode val="edge"/>
          <c:yMode val="edge"/>
          <c:x val="3.2097593334642599E-2"/>
          <c:y val="0.88558755236989595"/>
          <c:w val="0.48606847000926701"/>
          <c:h val="5.7171303298933503E-2"/>
        </c:manualLayout>
      </c:layout>
      <c:overlay val="0"/>
      <c:spPr>
        <a:solidFill>
          <a:schemeClr val="bg1"/>
        </a:solidFill>
        <a:ln>
          <a:noFill/>
        </a:ln>
      </c:spPr>
    </c:legend>
    <c:plotVisOnly val="1"/>
    <c:dispBlanksAs val="gap"/>
    <c:showDLblsOverMax val="0"/>
  </c:chart>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barChart>
        <c:barDir val="col"/>
        <c:grouping val="clustered"/>
        <c:varyColors val="0"/>
        <c:ser>
          <c:idx val="0"/>
          <c:order val="0"/>
          <c:tx>
            <c:strRef>
              <c:f>Excellent!$AS$86</c:f>
              <c:strCache>
                <c:ptCount val="1"/>
                <c:pt idx="0">
                  <c:v>Score</c:v>
                </c:pt>
              </c:strCache>
            </c:strRef>
          </c:tx>
          <c:spPr>
            <a:solidFill>
              <a:srgbClr val="206992"/>
            </a:solidFill>
          </c:spPr>
          <c:invertIfNegative val="0"/>
          <c:cat>
            <c:strRef>
              <c:f>Excellent!$AQ$93</c:f>
              <c:strCache>
                <c:ptCount val="1"/>
                <c:pt idx="0">
                  <c:v>Total</c:v>
                </c:pt>
              </c:strCache>
            </c:strRef>
          </c:cat>
          <c:val>
            <c:numRef>
              <c:f>Excellent!$AS$93</c:f>
              <c:numCache>
                <c:formatCode>General</c:formatCode>
                <c:ptCount val="1"/>
                <c:pt idx="0">
                  <c:v>65.95</c:v>
                </c:pt>
              </c:numCache>
            </c:numRef>
          </c:val>
        </c:ser>
        <c:dLbls>
          <c:showLegendKey val="0"/>
          <c:showVal val="0"/>
          <c:showCatName val="0"/>
          <c:showSerName val="0"/>
          <c:showPercent val="0"/>
          <c:showBubbleSize val="0"/>
        </c:dLbls>
        <c:gapWidth val="150"/>
        <c:axId val="122543104"/>
        <c:axId val="122565760"/>
      </c:barChart>
      <c:scatterChart>
        <c:scatterStyle val="lineMarker"/>
        <c:varyColors val="0"/>
        <c:ser>
          <c:idx val="1"/>
          <c:order val="1"/>
          <c:tx>
            <c:strRef>
              <c:f>Excellent!$AT$86</c:f>
              <c:strCache>
                <c:ptCount val="1"/>
                <c:pt idx="0">
                  <c:v>On the right track</c:v>
                </c:pt>
              </c:strCache>
            </c:strRef>
          </c:tx>
          <c:spPr>
            <a:ln w="47625">
              <a:noFill/>
            </a:ln>
          </c:spPr>
          <c:marker>
            <c:spPr>
              <a:solidFill>
                <a:srgbClr val="FF6600"/>
              </a:solidFill>
            </c:spPr>
          </c:marker>
          <c:xVal>
            <c:strRef>
              <c:f>Excellent!$AQ$93</c:f>
              <c:strCache>
                <c:ptCount val="1"/>
                <c:pt idx="0">
                  <c:v>Total</c:v>
                </c:pt>
              </c:strCache>
            </c:strRef>
          </c:xVal>
          <c:yVal>
            <c:numRef>
              <c:f>Excellent!$AT$93</c:f>
              <c:numCache>
                <c:formatCode>General</c:formatCode>
                <c:ptCount val="1"/>
                <c:pt idx="0">
                  <c:v>36.5</c:v>
                </c:pt>
              </c:numCache>
            </c:numRef>
          </c:yVal>
          <c:smooth val="0"/>
        </c:ser>
        <c:ser>
          <c:idx val="2"/>
          <c:order val="2"/>
          <c:tx>
            <c:strRef>
              <c:f>Excellent!$AU$86</c:f>
              <c:strCache>
                <c:ptCount val="1"/>
                <c:pt idx="0">
                  <c:v>Great job</c:v>
                </c:pt>
              </c:strCache>
            </c:strRef>
          </c:tx>
          <c:spPr>
            <a:ln w="47625">
              <a:noFill/>
            </a:ln>
          </c:spPr>
          <c:marker>
            <c:symbol val="square"/>
            <c:size val="9"/>
            <c:spPr>
              <a:solidFill>
                <a:srgbClr val="FFFF00"/>
              </a:solidFill>
              <a:ln>
                <a:solidFill>
                  <a:schemeClr val="tx2"/>
                </a:solidFill>
              </a:ln>
            </c:spPr>
          </c:marker>
          <c:xVal>
            <c:strRef>
              <c:f>Excellent!$AQ$93</c:f>
              <c:strCache>
                <c:ptCount val="1"/>
                <c:pt idx="0">
                  <c:v>Total</c:v>
                </c:pt>
              </c:strCache>
            </c:strRef>
          </c:xVal>
          <c:yVal>
            <c:numRef>
              <c:f>Excellent!$AU$93</c:f>
              <c:numCache>
                <c:formatCode>General</c:formatCode>
                <c:ptCount val="1"/>
                <c:pt idx="0">
                  <c:v>54.75</c:v>
                </c:pt>
              </c:numCache>
            </c:numRef>
          </c:yVal>
          <c:smooth val="0"/>
        </c:ser>
        <c:ser>
          <c:idx val="3"/>
          <c:order val="3"/>
          <c:tx>
            <c:strRef>
              <c:f>Excellent!$AV$86</c:f>
              <c:strCache>
                <c:ptCount val="1"/>
                <c:pt idx="0">
                  <c:v>Excellent</c:v>
                </c:pt>
              </c:strCache>
            </c:strRef>
          </c:tx>
          <c:spPr>
            <a:ln w="47625">
              <a:noFill/>
            </a:ln>
          </c:spPr>
          <c:marker>
            <c:symbol val="square"/>
            <c:size val="9"/>
            <c:spPr>
              <a:solidFill>
                <a:srgbClr val="008000"/>
              </a:solidFill>
            </c:spPr>
          </c:marker>
          <c:xVal>
            <c:strRef>
              <c:f>Excellent!$AQ$93</c:f>
              <c:strCache>
                <c:ptCount val="1"/>
                <c:pt idx="0">
                  <c:v>Total</c:v>
                </c:pt>
              </c:strCache>
            </c:strRef>
          </c:xVal>
          <c:yVal>
            <c:numRef>
              <c:f>Excellent!$AV$93</c:f>
              <c:numCache>
                <c:formatCode>General</c:formatCode>
                <c:ptCount val="1"/>
                <c:pt idx="0">
                  <c:v>65.7</c:v>
                </c:pt>
              </c:numCache>
            </c:numRef>
          </c:yVal>
          <c:smooth val="0"/>
        </c:ser>
        <c:dLbls>
          <c:showLegendKey val="0"/>
          <c:showVal val="0"/>
          <c:showCatName val="0"/>
          <c:showSerName val="0"/>
          <c:showPercent val="0"/>
          <c:showBubbleSize val="0"/>
        </c:dLbls>
        <c:axId val="122543104"/>
        <c:axId val="122565760"/>
      </c:scatterChart>
      <c:catAx>
        <c:axId val="122543104"/>
        <c:scaling>
          <c:orientation val="minMax"/>
        </c:scaling>
        <c:delete val="0"/>
        <c:axPos val="b"/>
        <c:majorTickMark val="none"/>
        <c:minorTickMark val="none"/>
        <c:tickLblPos val="nextTo"/>
        <c:crossAx val="122565760"/>
        <c:crosses val="autoZero"/>
        <c:auto val="1"/>
        <c:lblAlgn val="ctr"/>
        <c:lblOffset val="100"/>
        <c:noMultiLvlLbl val="0"/>
      </c:catAx>
      <c:valAx>
        <c:axId val="122565760"/>
        <c:scaling>
          <c:orientation val="minMax"/>
        </c:scaling>
        <c:delete val="0"/>
        <c:axPos val="l"/>
        <c:majorGridlines/>
        <c:numFmt formatCode="General" sourceLinked="1"/>
        <c:majorTickMark val="none"/>
        <c:minorTickMark val="none"/>
        <c:tickLblPos val="nextTo"/>
        <c:crossAx val="122543104"/>
        <c:crosses val="autoZero"/>
        <c:crossBetween val="between"/>
      </c:valAx>
    </c:plotArea>
    <c:plotVisOnly val="1"/>
    <c:dispBlanksAs val="gap"/>
    <c:showDLblsOverMax val="0"/>
  </c:chart>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fld id="{1E5C2732-45D6-4DEC-9656-5E3B8077403A}" type="datetimeFigureOut">
              <a:rPr lang="en-US"/>
              <a:pPr/>
              <a:t>10/17/2012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fld id="{42203679-354C-4EAC-A8BC-F654988A316D}" type="slidenum">
              <a:rPr lang="en-US"/>
              <a:pPr/>
              <a:t>‹#›</a:t>
            </a:fld>
            <a:endParaRPr lang="en-US"/>
          </a:p>
        </p:txBody>
      </p:sp>
    </p:spTree>
    <p:extLst>
      <p:ext uri="{BB962C8B-B14F-4D97-AF65-F5344CB8AC3E}">
        <p14:creationId xmlns:p14="http://schemas.microsoft.com/office/powerpoint/2010/main" val="226651735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fld id="{59E82726-210E-4DAA-944F-A8443C9EB07E}" type="datetimeFigureOut">
              <a:rPr lang="en-US"/>
              <a:pPr/>
              <a:t>10/17/2012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fld id="{11726F6B-4363-4255-88ED-A794A0972D86}" type="slidenum">
              <a:rPr lang="en-US"/>
              <a:pPr/>
              <a:t>‹#›</a:t>
            </a:fld>
            <a:endParaRPr lang="en-US"/>
          </a:p>
        </p:txBody>
      </p:sp>
    </p:spTree>
    <p:extLst>
      <p:ext uri="{BB962C8B-B14F-4D97-AF65-F5344CB8AC3E}">
        <p14:creationId xmlns:p14="http://schemas.microsoft.com/office/powerpoint/2010/main" val="2680371335"/>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a:spcBef>
                <a:spcPts val="1175"/>
              </a:spcBef>
            </a:pPr>
            <a:r>
              <a:rPr lang="en-US" sz="1200" b="0" dirty="0" smtClean="0">
                <a:solidFill>
                  <a:schemeClr val="tx2">
                    <a:lumMod val="75000"/>
                  </a:schemeClr>
                </a:solidFill>
                <a:ea typeface="ＭＳ Ｐゴシック" pitchFamily="34" charset="-128"/>
              </a:rPr>
              <a:t>How</a:t>
            </a:r>
            <a:r>
              <a:rPr lang="en-US" sz="1200" b="0" baseline="0" dirty="0" smtClean="0">
                <a:solidFill>
                  <a:schemeClr val="tx2">
                    <a:lumMod val="75000"/>
                  </a:schemeClr>
                </a:solidFill>
                <a:ea typeface="ＭＳ Ｐゴシック" pitchFamily="34" charset="-128"/>
              </a:rPr>
              <a:t> is the scorecard set up and how does it work?</a:t>
            </a:r>
          </a:p>
          <a:p>
            <a:pPr>
              <a:spcBef>
                <a:spcPts val="1175"/>
              </a:spcBef>
            </a:pPr>
            <a:endParaRPr lang="en-US" baseline="0" dirty="0" smtClean="0">
              <a:solidFill>
                <a:schemeClr val="tx2">
                  <a:lumMod val="75000"/>
                </a:schemeClr>
              </a:solidFill>
              <a:ea typeface="ＭＳ Ｐゴシック" pitchFamily="34" charset="-128"/>
            </a:endParaRPr>
          </a:p>
          <a:p>
            <a:pPr marL="228600" indent="-228600">
              <a:spcBef>
                <a:spcPts val="1175"/>
              </a:spcBef>
              <a:buFont typeface="+mj-lt"/>
              <a:buAutoNum type="arabicPeriod"/>
            </a:pPr>
            <a:r>
              <a:rPr lang="en-US" b="1" dirty="0" smtClean="0">
                <a:solidFill>
                  <a:schemeClr val="tx2">
                    <a:lumMod val="75000"/>
                  </a:schemeClr>
                </a:solidFill>
                <a:ea typeface="ＭＳ Ｐゴシック" pitchFamily="34" charset="-128"/>
              </a:rPr>
              <a:t>Researched</a:t>
            </a:r>
            <a:r>
              <a:rPr lang="en-US" b="1" baseline="0" dirty="0" smtClean="0">
                <a:solidFill>
                  <a:schemeClr val="tx2">
                    <a:lumMod val="75000"/>
                  </a:schemeClr>
                </a:solidFill>
                <a:ea typeface="ＭＳ Ｐゴシック" pitchFamily="34" charset="-128"/>
              </a:rPr>
              <a:t> the </a:t>
            </a:r>
            <a:r>
              <a:rPr lang="en-US" b="1" dirty="0" smtClean="0">
                <a:solidFill>
                  <a:schemeClr val="tx2">
                    <a:lumMod val="75000"/>
                  </a:schemeClr>
                </a:solidFill>
                <a:ea typeface="ＭＳ Ｐゴシック" pitchFamily="34" charset="-128"/>
              </a:rPr>
              <a:t>key sticking points for PEV</a:t>
            </a:r>
            <a:r>
              <a:rPr lang="en-US" b="1" baseline="0" dirty="0" smtClean="0">
                <a:solidFill>
                  <a:schemeClr val="tx2">
                    <a:lumMod val="75000"/>
                  </a:schemeClr>
                </a:solidFill>
                <a:ea typeface="ＭＳ Ｐゴシック" pitchFamily="34" charset="-128"/>
              </a:rPr>
              <a:t> deployment</a:t>
            </a:r>
            <a:endParaRPr lang="en-US" b="1" dirty="0" smtClean="0">
              <a:solidFill>
                <a:schemeClr val="tx2">
                  <a:lumMod val="75000"/>
                </a:schemeClr>
              </a:solidFill>
              <a:ea typeface="ＭＳ Ｐゴシック" pitchFamily="34" charset="-128"/>
            </a:endParaRPr>
          </a:p>
          <a:p>
            <a:pPr marL="628650" marR="0" lvl="1" indent="-171450" algn="l" defTabSz="457200" rtl="0" eaLnBrk="0" fontAlgn="base" latinLnBrk="0" hangingPunct="0">
              <a:lnSpc>
                <a:spcPct val="100000"/>
              </a:lnSpc>
              <a:spcBef>
                <a:spcPts val="1175"/>
              </a:spcBef>
              <a:spcAft>
                <a:spcPct val="0"/>
              </a:spcAft>
              <a:buClrTx/>
              <a:buSzTx/>
              <a:buFont typeface="Arial" pitchFamily="34" charset="0"/>
              <a:buChar char="•"/>
              <a:tabLst/>
              <a:defRPr/>
            </a:pPr>
            <a:r>
              <a:rPr lang="en-US" b="0" dirty="0" smtClean="0">
                <a:solidFill>
                  <a:schemeClr val="tx2">
                    <a:lumMod val="75000"/>
                  </a:schemeClr>
                </a:solidFill>
                <a:ea typeface="ＭＳ Ｐゴシック" pitchFamily="34" charset="-128"/>
              </a:rPr>
              <a:t>Leverage information gained from years of forums, discussions, and reports from Rocky Mountain Institute, NREL, EPRI, etc. and verified with DOE expert advisors</a:t>
            </a:r>
          </a:p>
          <a:p>
            <a:pPr marL="628650" lvl="1" indent="-171450">
              <a:spcBef>
                <a:spcPts val="1175"/>
              </a:spcBef>
              <a:buFont typeface="Arial" pitchFamily="34" charset="0"/>
              <a:buChar char="•"/>
            </a:pPr>
            <a:r>
              <a:rPr lang="en-US" b="0" dirty="0" smtClean="0">
                <a:solidFill>
                  <a:schemeClr val="tx2">
                    <a:lumMod val="75000"/>
                  </a:schemeClr>
                </a:solidFill>
                <a:ea typeface="ＭＳ Ｐゴシック" pitchFamily="34" charset="-128"/>
              </a:rPr>
              <a:t>Key areas</a:t>
            </a:r>
            <a:r>
              <a:rPr lang="en-US" b="0" baseline="0" dirty="0" smtClean="0">
                <a:solidFill>
                  <a:schemeClr val="tx2">
                    <a:lumMod val="75000"/>
                  </a:schemeClr>
                </a:solidFill>
                <a:ea typeface="ＭＳ Ｐゴシック" pitchFamily="34" charset="-128"/>
              </a:rPr>
              <a:t> became scorecard topic areas</a:t>
            </a:r>
          </a:p>
          <a:p>
            <a:pPr marL="628650" lvl="1" indent="-171450">
              <a:spcBef>
                <a:spcPts val="1175"/>
              </a:spcBef>
              <a:buFont typeface="Arial" pitchFamily="34" charset="0"/>
              <a:buChar char="•"/>
            </a:pPr>
            <a:endParaRPr lang="en-US" b="0" baseline="0" dirty="0" smtClean="0">
              <a:solidFill>
                <a:schemeClr val="tx2">
                  <a:lumMod val="75000"/>
                </a:schemeClr>
              </a:solidFill>
              <a:ea typeface="ＭＳ Ｐゴシック" pitchFamily="34" charset="-128"/>
            </a:endParaRPr>
          </a:p>
          <a:p>
            <a:pPr marL="228600" lvl="0" indent="-228600">
              <a:spcBef>
                <a:spcPts val="1175"/>
              </a:spcBef>
              <a:buFont typeface="+mj-lt"/>
              <a:buAutoNum type="arabicPeriod"/>
            </a:pPr>
            <a:r>
              <a:rPr lang="en-US" b="1" baseline="0" dirty="0" smtClean="0">
                <a:solidFill>
                  <a:schemeClr val="tx2">
                    <a:lumMod val="75000"/>
                  </a:schemeClr>
                </a:solidFill>
                <a:ea typeface="ＭＳ Ｐゴシック" pitchFamily="34" charset="-128"/>
              </a:rPr>
              <a:t>Developed questions that evaluate PEV readiness based on topic</a:t>
            </a:r>
          </a:p>
          <a:p>
            <a:pPr marL="628650" lvl="1" indent="-171450">
              <a:spcBef>
                <a:spcPts val="1175"/>
              </a:spcBef>
              <a:buFont typeface="Arial" pitchFamily="34" charset="0"/>
              <a:buChar char="•"/>
            </a:pPr>
            <a:endParaRPr lang="en-US" b="0" baseline="0" dirty="0" smtClean="0">
              <a:solidFill>
                <a:schemeClr val="tx2">
                  <a:lumMod val="75000"/>
                </a:schemeClr>
              </a:solidFill>
              <a:ea typeface="ＭＳ Ｐゴシック" pitchFamily="34" charset="-128"/>
            </a:endParaRPr>
          </a:p>
          <a:p>
            <a:pPr marL="628650" lvl="1" indent="-171450">
              <a:spcBef>
                <a:spcPts val="1175"/>
              </a:spcBef>
              <a:buFont typeface="Arial" pitchFamily="34" charset="0"/>
              <a:buChar char="•"/>
            </a:pPr>
            <a:endParaRPr lang="en-US" b="0" dirty="0" smtClean="0">
              <a:solidFill>
                <a:schemeClr val="tx2">
                  <a:lumMod val="75000"/>
                </a:schemeClr>
              </a:solidFill>
              <a:ea typeface="ＭＳ Ｐゴシック" pitchFamily="34" charset="-128"/>
            </a:endParaRPr>
          </a:p>
          <a:p>
            <a:pPr marL="628650" lvl="1" indent="-171450">
              <a:spcBef>
                <a:spcPts val="1175"/>
              </a:spcBef>
              <a:buFont typeface="Arial" pitchFamily="34" charset="0"/>
              <a:buChar char="•"/>
            </a:pPr>
            <a:endParaRPr lang="en-US" b="0" dirty="0" smtClean="0">
              <a:solidFill>
                <a:schemeClr val="tx2">
                  <a:lumMod val="75000"/>
                </a:schemeClr>
              </a:solidFill>
              <a:ea typeface="ＭＳ Ｐゴシック" pitchFamily="34" charset="-128"/>
            </a:endParaRPr>
          </a:p>
          <a:p>
            <a:pPr marL="628650" lvl="1" indent="-171450">
              <a:spcBef>
                <a:spcPts val="1175"/>
              </a:spcBef>
              <a:buFont typeface="Arial" pitchFamily="34" charset="0"/>
              <a:buChar char="•"/>
            </a:pPr>
            <a:endParaRPr lang="en-US" b="0" dirty="0" smtClean="0">
              <a:solidFill>
                <a:schemeClr val="tx2">
                  <a:lumMod val="75000"/>
                </a:schemeClr>
              </a:solidFill>
              <a:ea typeface="ＭＳ Ｐゴシック" pitchFamily="34" charset="-128"/>
            </a:endParaRPr>
          </a:p>
          <a:p>
            <a:endParaRPr lang="en-US" dirty="0"/>
          </a:p>
        </p:txBody>
      </p:sp>
      <p:sp>
        <p:nvSpPr>
          <p:cNvPr id="4" name="Slide Number Placeholder 3"/>
          <p:cNvSpPr>
            <a:spLocks noGrp="1"/>
          </p:cNvSpPr>
          <p:nvPr>
            <p:ph type="sldNum" sz="quarter" idx="10"/>
          </p:nvPr>
        </p:nvSpPr>
        <p:spPr/>
        <p:txBody>
          <a:bodyPr/>
          <a:lstStyle/>
          <a:p>
            <a:fld id="{11726F6B-4363-4255-88ED-A794A0972D86}" type="slidenum">
              <a:rPr lang="en-US" smtClean="0"/>
              <a:pPr/>
              <a:t>2</a:t>
            </a:fld>
            <a:endParaRPr lang="en-US"/>
          </a:p>
        </p:txBody>
      </p:sp>
    </p:spTree>
    <p:extLst>
      <p:ext uri="{BB962C8B-B14F-4D97-AF65-F5344CB8AC3E}">
        <p14:creationId xmlns:p14="http://schemas.microsoft.com/office/powerpoint/2010/main" val="8560144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1726F6B-4363-4255-88ED-A794A0972D86}" type="slidenum">
              <a:rPr lang="en-US" smtClean="0"/>
              <a:pPr/>
              <a:t>11</a:t>
            </a:fld>
            <a:endParaRPr lang="en-US"/>
          </a:p>
        </p:txBody>
      </p:sp>
    </p:spTree>
    <p:extLst>
      <p:ext uri="{BB962C8B-B14F-4D97-AF65-F5344CB8AC3E}">
        <p14:creationId xmlns:p14="http://schemas.microsoft.com/office/powerpoint/2010/main" val="7699558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pPr marL="0" marR="0" lvl="0" indent="0" algn="l" defTabSz="457200" rtl="0" eaLnBrk="0" fontAlgn="base" latinLnBrk="0" hangingPunct="0">
              <a:lnSpc>
                <a:spcPct val="100000"/>
              </a:lnSpc>
              <a:spcBef>
                <a:spcPts val="1175"/>
              </a:spcBef>
              <a:spcAft>
                <a:spcPct val="0"/>
              </a:spcAft>
              <a:buClrTx/>
              <a:buSzTx/>
              <a:buFont typeface="+mj-lt"/>
              <a:buNone/>
              <a:tabLst/>
              <a:defRPr/>
            </a:pPr>
            <a:r>
              <a:rPr lang="en-US" b="1" dirty="0" smtClean="0">
                <a:solidFill>
                  <a:schemeClr val="tx2">
                    <a:lumMod val="75000"/>
                  </a:schemeClr>
                </a:solidFill>
                <a:ea typeface="ＭＳ Ｐゴシック" pitchFamily="34" charset="-128"/>
              </a:rPr>
              <a:t>Developed a scoring</a:t>
            </a:r>
            <a:r>
              <a:rPr lang="en-US" b="1" baseline="0" dirty="0" smtClean="0">
                <a:solidFill>
                  <a:schemeClr val="tx2">
                    <a:lumMod val="75000"/>
                  </a:schemeClr>
                </a:solidFill>
                <a:ea typeface="ＭＳ Ｐゴシック" pitchFamily="34" charset="-128"/>
              </a:rPr>
              <a:t> system for PEV readiness</a:t>
            </a:r>
          </a:p>
          <a:p>
            <a:pPr marL="228600" marR="0" lvl="0" indent="-228600" algn="l" defTabSz="457200" rtl="0" eaLnBrk="0" fontAlgn="base" latinLnBrk="0" hangingPunct="0">
              <a:lnSpc>
                <a:spcPct val="100000"/>
              </a:lnSpc>
              <a:spcBef>
                <a:spcPts val="1175"/>
              </a:spcBef>
              <a:spcAft>
                <a:spcPct val="0"/>
              </a:spcAft>
              <a:buClrTx/>
              <a:buSzTx/>
              <a:buFont typeface="Arial" pitchFamily="34" charset="0"/>
              <a:buChar char="•"/>
              <a:tabLst/>
              <a:defRPr/>
            </a:pPr>
            <a:r>
              <a:rPr lang="en-US" baseline="0" dirty="0" smtClean="0">
                <a:solidFill>
                  <a:schemeClr val="tx2">
                    <a:lumMod val="75000"/>
                  </a:schemeClr>
                </a:solidFill>
                <a:ea typeface="ＭＳ Ｐゴシック" pitchFamily="34" charset="-128"/>
              </a:rPr>
              <a:t>Scoring based on research and expertise around what answers show the “best” readiness</a:t>
            </a:r>
          </a:p>
          <a:p>
            <a:pPr marL="228600" marR="0" lvl="0" indent="-228600" algn="l" defTabSz="457200" rtl="0" eaLnBrk="0" fontAlgn="base" latinLnBrk="0" hangingPunct="0">
              <a:lnSpc>
                <a:spcPct val="100000"/>
              </a:lnSpc>
              <a:spcBef>
                <a:spcPts val="1175"/>
              </a:spcBef>
              <a:spcAft>
                <a:spcPct val="0"/>
              </a:spcAft>
              <a:buClrTx/>
              <a:buSzTx/>
              <a:buFont typeface="Arial" pitchFamily="34" charset="0"/>
              <a:buChar char="•"/>
              <a:tabLst/>
              <a:defRPr/>
            </a:pPr>
            <a:r>
              <a:rPr lang="en-US" baseline="0" dirty="0" smtClean="0">
                <a:solidFill>
                  <a:schemeClr val="tx2">
                    <a:lumMod val="75000"/>
                  </a:schemeClr>
                </a:solidFill>
                <a:ea typeface="ＭＳ Ｐゴシック" pitchFamily="34" charset="-128"/>
              </a:rPr>
              <a:t>Scores are based on both topic and question weighting</a:t>
            </a:r>
          </a:p>
          <a:p>
            <a:pPr marL="228600" marR="0" lvl="0" indent="-228600" algn="l" defTabSz="457200" rtl="0" eaLnBrk="0" fontAlgn="base" latinLnBrk="0" hangingPunct="0">
              <a:lnSpc>
                <a:spcPct val="100000"/>
              </a:lnSpc>
              <a:spcBef>
                <a:spcPts val="1175"/>
              </a:spcBef>
              <a:spcAft>
                <a:spcPct val="0"/>
              </a:spcAft>
              <a:buClrTx/>
              <a:buSzTx/>
              <a:buFont typeface="Arial" pitchFamily="34" charset="0"/>
              <a:buChar char="•"/>
              <a:tabLst/>
              <a:defRPr/>
            </a:pPr>
            <a:r>
              <a:rPr lang="en-US" dirty="0" smtClean="0">
                <a:solidFill>
                  <a:schemeClr val="tx2">
                    <a:lumMod val="75000"/>
                  </a:schemeClr>
                </a:solidFill>
                <a:ea typeface="ＭＳ Ｐゴシック" pitchFamily="34" charset="-128"/>
              </a:rPr>
              <a:t>Answers translate to a numeric score, but is shown</a:t>
            </a:r>
            <a:r>
              <a:rPr lang="en-US" baseline="0" dirty="0" smtClean="0">
                <a:solidFill>
                  <a:schemeClr val="tx2">
                    <a:lumMod val="75000"/>
                  </a:schemeClr>
                </a:solidFill>
                <a:ea typeface="ＭＳ Ｐゴシック" pitchFamily="34" charset="-128"/>
              </a:rPr>
              <a:t> as a spectrum with encouraging messaging rather than a “score”</a:t>
            </a:r>
            <a:r>
              <a:rPr lang="en-US" dirty="0" smtClean="0">
                <a:solidFill>
                  <a:schemeClr val="tx2">
                    <a:lumMod val="75000"/>
                  </a:schemeClr>
                </a:solidFill>
                <a:ea typeface="ＭＳ Ｐゴシック" pitchFamily="34" charset="-128"/>
              </a:rPr>
              <a:t> </a:t>
            </a:r>
          </a:p>
          <a:p>
            <a:pPr marL="228600" marR="0" lvl="0" indent="-228600" algn="l" defTabSz="457200" rtl="0" eaLnBrk="0" fontAlgn="base" latinLnBrk="0" hangingPunct="0">
              <a:lnSpc>
                <a:spcPct val="100000"/>
              </a:lnSpc>
              <a:spcBef>
                <a:spcPts val="1175"/>
              </a:spcBef>
              <a:spcAft>
                <a:spcPct val="0"/>
              </a:spcAft>
              <a:buClrTx/>
              <a:buSzTx/>
              <a:buFont typeface="Arial" pitchFamily="34" charset="0"/>
              <a:buChar char="•"/>
              <a:tabLst/>
              <a:defRPr/>
            </a:pPr>
            <a:r>
              <a:rPr lang="en-US" dirty="0" smtClean="0">
                <a:solidFill>
                  <a:schemeClr val="tx2">
                    <a:lumMod val="75000"/>
                  </a:schemeClr>
                </a:solidFill>
                <a:ea typeface="ＭＳ Ｐゴシック" pitchFamily="34" charset="-128"/>
              </a:rPr>
              <a:t>Scoring focuses on measuring</a:t>
            </a:r>
            <a:r>
              <a:rPr lang="en-US" baseline="0" dirty="0" smtClean="0">
                <a:solidFill>
                  <a:schemeClr val="tx2">
                    <a:lumMod val="75000"/>
                  </a:schemeClr>
                </a:solidFill>
                <a:ea typeface="ＭＳ Ｐゴシック" pitchFamily="34" charset="-128"/>
              </a:rPr>
              <a:t> what a </a:t>
            </a:r>
            <a:r>
              <a:rPr lang="en-US" i="1" baseline="0" dirty="0" smtClean="0">
                <a:solidFill>
                  <a:schemeClr val="tx2">
                    <a:lumMod val="75000"/>
                  </a:schemeClr>
                </a:solidFill>
                <a:ea typeface="ＭＳ Ｐゴシック" pitchFamily="34" charset="-128"/>
              </a:rPr>
              <a:t>community knows</a:t>
            </a:r>
            <a:r>
              <a:rPr lang="en-US" i="1" dirty="0" smtClean="0">
                <a:solidFill>
                  <a:srgbClr val="50565C"/>
                </a:solidFill>
              </a:rPr>
              <a:t> </a:t>
            </a:r>
            <a:r>
              <a:rPr lang="en-US" dirty="0" smtClean="0">
                <a:solidFill>
                  <a:srgbClr val="50565C"/>
                </a:solidFill>
              </a:rPr>
              <a:t>and on connecting municipal, manufacturer, and utility efforts.</a:t>
            </a:r>
          </a:p>
          <a:p>
            <a:pPr marL="685800" marR="0" lvl="1" indent="-228600" algn="l" defTabSz="457200" rtl="0" eaLnBrk="0" fontAlgn="base" latinLnBrk="0" hangingPunct="0">
              <a:lnSpc>
                <a:spcPct val="100000"/>
              </a:lnSpc>
              <a:spcBef>
                <a:spcPts val="1175"/>
              </a:spcBef>
              <a:spcAft>
                <a:spcPct val="0"/>
              </a:spcAft>
              <a:buClrTx/>
              <a:buSzTx/>
              <a:buFont typeface="Arial" pitchFamily="34" charset="0"/>
              <a:buChar char="•"/>
              <a:tabLst/>
              <a:defRPr/>
            </a:pPr>
            <a:endParaRPr lang="en-US" dirty="0" smtClean="0">
              <a:solidFill>
                <a:srgbClr val="50565C"/>
              </a:solidFill>
            </a:endParaRPr>
          </a:p>
          <a:p>
            <a:r>
              <a:rPr lang="en-US" b="1" dirty="0" smtClean="0">
                <a:solidFill>
                  <a:srgbClr val="50565C"/>
                </a:solidFill>
              </a:rPr>
              <a:t>Higher ratings </a:t>
            </a:r>
            <a:r>
              <a:rPr lang="en-US" b="1" baseline="0" dirty="0" smtClean="0">
                <a:solidFill>
                  <a:srgbClr val="50565C"/>
                </a:solidFill>
              </a:rPr>
              <a:t>are given for:</a:t>
            </a:r>
            <a:r>
              <a:rPr lang="en-US" dirty="0" smtClean="0">
                <a:solidFill>
                  <a:srgbClr val="50565C"/>
                </a:solidFill>
              </a:rPr>
              <a:t>	</a:t>
            </a:r>
          </a:p>
          <a:p>
            <a:pPr marL="171450" lvl="0" indent="-171450">
              <a:buFont typeface="Arial" pitchFamily="34" charset="0"/>
              <a:buChar char="•"/>
            </a:pPr>
            <a:r>
              <a:rPr lang="en-US" b="0" dirty="0" smtClean="0">
                <a:solidFill>
                  <a:srgbClr val="50565C"/>
                </a:solidFill>
              </a:rPr>
              <a:t>Lowers fees, ease of access</a:t>
            </a:r>
          </a:p>
          <a:p>
            <a:pPr marL="171450" lvl="0" indent="-171450">
              <a:buFont typeface="Arial" pitchFamily="34" charset="0"/>
              <a:buChar char="•"/>
            </a:pPr>
            <a:r>
              <a:rPr lang="en-US" b="0" dirty="0" smtClean="0">
                <a:solidFill>
                  <a:srgbClr val="50565C"/>
                </a:solidFill>
              </a:rPr>
              <a:t>Higher incentives, higher adoption</a:t>
            </a:r>
          </a:p>
          <a:p>
            <a:pPr marL="171450" lvl="0" indent="-171450">
              <a:buFont typeface="Arial" pitchFamily="34" charset="0"/>
              <a:buChar char="•"/>
            </a:pPr>
            <a:r>
              <a:rPr lang="en-US" b="0" dirty="0" smtClean="0">
                <a:solidFill>
                  <a:srgbClr val="50565C"/>
                </a:solidFill>
              </a:rPr>
              <a:t>More complete plans</a:t>
            </a:r>
          </a:p>
          <a:p>
            <a:pPr marL="171450" lvl="0" indent="-171450">
              <a:buFont typeface="Arial" pitchFamily="34" charset="0"/>
              <a:buChar char="•"/>
            </a:pPr>
            <a:r>
              <a:rPr lang="en-US" b="0" dirty="0" smtClean="0">
                <a:solidFill>
                  <a:srgbClr val="50565C"/>
                </a:solidFill>
              </a:rPr>
              <a:t>Awareness and education</a:t>
            </a:r>
          </a:p>
          <a:p>
            <a:pPr marL="171450" lvl="0" indent="-171450">
              <a:buFont typeface="Arial" pitchFamily="34" charset="0"/>
              <a:buChar char="•"/>
            </a:pPr>
            <a:endParaRPr lang="en-US" b="0" dirty="0" smtClean="0">
              <a:solidFill>
                <a:srgbClr val="50565C"/>
              </a:solidFill>
            </a:endParaRPr>
          </a:p>
          <a:p>
            <a:pPr marL="0" lvl="0" indent="0">
              <a:buFont typeface="Arial" pitchFamily="34" charset="0"/>
              <a:buNone/>
            </a:pPr>
            <a:r>
              <a:rPr lang="en-US" b="0" dirty="0" smtClean="0">
                <a:solidFill>
                  <a:srgbClr val="50565C"/>
                </a:solidFill>
              </a:rPr>
              <a:t>There are multiple ways</a:t>
            </a:r>
            <a:r>
              <a:rPr lang="en-US" b="0" baseline="0" dirty="0" smtClean="0">
                <a:solidFill>
                  <a:srgbClr val="50565C"/>
                </a:solidFill>
              </a:rPr>
              <a:t> and combinations to get a good score.</a:t>
            </a:r>
            <a:endParaRPr lang="en-US" b="0" dirty="0" smtClean="0">
              <a:solidFill>
                <a:srgbClr val="50565C"/>
              </a:solidFill>
            </a:endParaRPr>
          </a:p>
          <a:p>
            <a:endParaRPr lang="en-US" b="0" dirty="0" smtClean="0">
              <a:solidFill>
                <a:srgbClr val="50565C"/>
              </a:solidFill>
            </a:endParaRPr>
          </a:p>
          <a:p>
            <a:endParaRPr lang="en-US" dirty="0"/>
          </a:p>
        </p:txBody>
      </p:sp>
      <p:sp>
        <p:nvSpPr>
          <p:cNvPr id="4" name="Slide Number Placeholder 3"/>
          <p:cNvSpPr>
            <a:spLocks noGrp="1"/>
          </p:cNvSpPr>
          <p:nvPr>
            <p:ph type="sldNum" sz="quarter" idx="10"/>
          </p:nvPr>
        </p:nvSpPr>
        <p:spPr/>
        <p:txBody>
          <a:bodyPr/>
          <a:lstStyle/>
          <a:p>
            <a:fld id="{11726F6B-4363-4255-88ED-A794A0972D86}" type="slidenum">
              <a:rPr lang="en-US" smtClean="0"/>
              <a:pPr/>
              <a:t>3</a:t>
            </a:fld>
            <a:endParaRPr lang="en-US"/>
          </a:p>
        </p:txBody>
      </p:sp>
    </p:spTree>
    <p:extLst>
      <p:ext uri="{BB962C8B-B14F-4D97-AF65-F5344CB8AC3E}">
        <p14:creationId xmlns:p14="http://schemas.microsoft.com/office/powerpoint/2010/main" val="19697562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shows the topic areas and their overall contribution to score.</a:t>
            </a:r>
          </a:p>
          <a:p>
            <a:endParaRPr lang="en-US" baseline="0" dirty="0" smtClean="0"/>
          </a:p>
          <a:p>
            <a:r>
              <a:rPr lang="en-US" dirty="0" smtClean="0"/>
              <a:t>It was clear to the plug-in community</a:t>
            </a:r>
            <a:r>
              <a:rPr lang="en-US" baseline="0" dirty="0" smtClean="0"/>
              <a:t> (manufacturers, early adopters, and on-lookers) that “m</a:t>
            </a:r>
            <a:r>
              <a:rPr lang="en-US" dirty="0" smtClean="0"/>
              <a:t>arket conditions” were</a:t>
            </a:r>
            <a:r>
              <a:rPr lang="en-US" baseline="0" dirty="0" smtClean="0"/>
              <a:t> the most important factor in PEV adoption during the first few years of implementation (what vehicles are available, and what is being purchased and by who). These directly correlate with how “ready” a community is for high adoption rates of PEVs and represent half of the chicken and egg issue (the other half is the ability to get infrastructure installed, or “EVSE Permitting and Inspection Process”). These two categories make up 41% of the readiness score.</a:t>
            </a:r>
          </a:p>
          <a:p>
            <a:endParaRPr lang="en-US" baseline="0" dirty="0" smtClean="0"/>
          </a:p>
          <a:p>
            <a:r>
              <a:rPr lang="en-US" baseline="0" dirty="0" smtClean="0"/>
              <a:t>Long-term planning is weighted a bit less than the rest because it doesn’t capture the current readiness as much as the other categories. If cities have plans in place, this is good and definitely contributes to readiness, but not nearly as much as previous actions taken to instigate incentives, involved utilities, create education programs, etc.</a:t>
            </a:r>
            <a:endParaRPr lang="en-US" dirty="0"/>
          </a:p>
        </p:txBody>
      </p:sp>
      <p:sp>
        <p:nvSpPr>
          <p:cNvPr id="4" name="Slide Number Placeholder 3"/>
          <p:cNvSpPr>
            <a:spLocks noGrp="1"/>
          </p:cNvSpPr>
          <p:nvPr>
            <p:ph type="sldNum" sz="quarter" idx="10"/>
          </p:nvPr>
        </p:nvSpPr>
        <p:spPr/>
        <p:txBody>
          <a:bodyPr/>
          <a:lstStyle/>
          <a:p>
            <a:fld id="{11726F6B-4363-4255-88ED-A794A0972D86}" type="slidenum">
              <a:rPr lang="en-US" smtClean="0"/>
              <a:pPr/>
              <a:t>4</a:t>
            </a:fld>
            <a:endParaRPr lang="en-US"/>
          </a:p>
        </p:txBody>
      </p:sp>
    </p:spTree>
    <p:extLst>
      <p:ext uri="{BB962C8B-B14F-4D97-AF65-F5344CB8AC3E}">
        <p14:creationId xmlns:p14="http://schemas.microsoft.com/office/powerpoint/2010/main" val="6436509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solidFill>
                  <a:srgbClr val="50565C"/>
                </a:solidFill>
              </a:rPr>
              <a:t>Examples</a:t>
            </a:r>
            <a:r>
              <a:rPr lang="en-US" baseline="0" dirty="0" smtClean="0">
                <a:solidFill>
                  <a:srgbClr val="50565C"/>
                </a:solidFill>
              </a:rPr>
              <a:t> of topic areas and sections are weighed at the question level.</a:t>
            </a:r>
          </a:p>
          <a:p>
            <a:endParaRPr lang="en-US" baseline="0" dirty="0" smtClean="0">
              <a:solidFill>
                <a:srgbClr val="50565C"/>
              </a:solidFill>
            </a:endParaRPr>
          </a:p>
          <a:p>
            <a:r>
              <a:rPr lang="en-US" baseline="0" dirty="0" smtClean="0">
                <a:solidFill>
                  <a:srgbClr val="50565C"/>
                </a:solidFill>
              </a:rPr>
              <a:t>For example, in the Application Process Section:</a:t>
            </a:r>
          </a:p>
          <a:p>
            <a:endParaRPr lang="en-US" dirty="0" smtClean="0">
              <a:solidFill>
                <a:srgbClr val="50565C"/>
              </a:solidFill>
            </a:endParaRPr>
          </a:p>
          <a:p>
            <a:r>
              <a:rPr lang="en-US" b="1" dirty="0" smtClean="0">
                <a:solidFill>
                  <a:srgbClr val="50565C"/>
                </a:solidFill>
              </a:rPr>
              <a:t>Question #1:</a:t>
            </a:r>
            <a:r>
              <a:rPr lang="en-US" b="1" baseline="0" dirty="0" smtClean="0">
                <a:solidFill>
                  <a:srgbClr val="50565C"/>
                </a:solidFill>
              </a:rPr>
              <a:t> </a:t>
            </a:r>
          </a:p>
          <a:p>
            <a:r>
              <a:rPr lang="en-US" baseline="0" dirty="0" smtClean="0">
                <a:solidFill>
                  <a:srgbClr val="50565C"/>
                </a:solidFill>
              </a:rPr>
              <a:t>Example of a question with each answer weighed differently based on how fast the process takes. Less time = better score. So, the less time a consumer has to spend dealing with installation of EVSE, the less concern/hesitation they’ll have to work it into their busy life.  Notice the weight of this question is double that of the other two questions because speed of permitting and inspection is a very important factor in PEV readiness.</a:t>
            </a:r>
          </a:p>
          <a:p>
            <a:endParaRPr lang="en-US" baseline="0" dirty="0" smtClean="0">
              <a:solidFill>
                <a:srgbClr val="50565C"/>
              </a:solidFill>
            </a:endParaRPr>
          </a:p>
          <a:p>
            <a:r>
              <a:rPr lang="en-US" b="1" baseline="0" dirty="0" smtClean="0">
                <a:solidFill>
                  <a:srgbClr val="50565C"/>
                </a:solidFill>
              </a:rPr>
              <a:t>Question #2: </a:t>
            </a:r>
          </a:p>
          <a:p>
            <a:r>
              <a:rPr lang="en-US" baseline="0" dirty="0" smtClean="0">
                <a:solidFill>
                  <a:srgbClr val="50565C"/>
                </a:solidFill>
              </a:rPr>
              <a:t>Example of  a question where multiple answers may be selected, each with different weights and adding to a cumulative score.</a:t>
            </a:r>
          </a:p>
          <a:p>
            <a:endParaRPr lang="en-US" baseline="0" dirty="0" smtClean="0">
              <a:solidFill>
                <a:srgbClr val="50565C"/>
              </a:solidFill>
            </a:endParaRPr>
          </a:p>
          <a:p>
            <a:r>
              <a:rPr lang="en-US" b="1" baseline="0" dirty="0" smtClean="0">
                <a:solidFill>
                  <a:srgbClr val="50565C"/>
                </a:solidFill>
              </a:rPr>
              <a:t>Question #3:</a:t>
            </a:r>
          </a:p>
          <a:p>
            <a:r>
              <a:rPr lang="en-US" baseline="0" dirty="0" smtClean="0">
                <a:solidFill>
                  <a:srgbClr val="50565C"/>
                </a:solidFill>
              </a:rPr>
              <a:t>Example of a question where multiple answers add to a cumulative score, but each answer (type of permit application, in this case) have the same weight because they are equally important.</a:t>
            </a:r>
          </a:p>
          <a:p>
            <a:endParaRPr lang="en-US" baseline="0" dirty="0" smtClean="0">
              <a:solidFill>
                <a:srgbClr val="50565C"/>
              </a:solidFill>
            </a:endParaRPr>
          </a:p>
          <a:p>
            <a:r>
              <a:rPr lang="en-US" baseline="0" dirty="0" smtClean="0">
                <a:solidFill>
                  <a:srgbClr val="50565C"/>
                </a:solidFill>
              </a:rPr>
              <a:t>In this section you can score a maximum of 4 points. The way the questions are answered resulted in a score of 3.1, which translates into a score of </a:t>
            </a:r>
            <a:r>
              <a:rPr lang="en-US" baseline="0" dirty="0" smtClean="0">
                <a:solidFill>
                  <a:schemeClr val="tx1"/>
                </a:solidFill>
              </a:rPr>
              <a:t>“Great Job”.</a:t>
            </a:r>
            <a:endParaRPr lang="en-US" baseline="0" dirty="0" smtClean="0">
              <a:solidFill>
                <a:srgbClr val="50565C"/>
              </a:solidFill>
            </a:endParaRPr>
          </a:p>
          <a:p>
            <a:endParaRPr lang="en-US" dirty="0" smtClean="0">
              <a:solidFill>
                <a:srgbClr val="50565C"/>
              </a:solidFill>
            </a:endParaRPr>
          </a:p>
        </p:txBody>
      </p:sp>
      <p:sp>
        <p:nvSpPr>
          <p:cNvPr id="4" name="Slide Number Placeholder 3"/>
          <p:cNvSpPr>
            <a:spLocks noGrp="1"/>
          </p:cNvSpPr>
          <p:nvPr>
            <p:ph type="sldNum" sz="quarter" idx="10"/>
          </p:nvPr>
        </p:nvSpPr>
        <p:spPr/>
        <p:txBody>
          <a:bodyPr/>
          <a:lstStyle/>
          <a:p>
            <a:fld id="{11726F6B-4363-4255-88ED-A794A0972D86}" type="slidenum">
              <a:rPr lang="en-US" smtClean="0"/>
              <a:pPr/>
              <a:t>5</a:t>
            </a:fld>
            <a:endParaRPr lang="en-US"/>
          </a:p>
        </p:txBody>
      </p:sp>
    </p:spTree>
    <p:extLst>
      <p:ext uri="{BB962C8B-B14F-4D97-AF65-F5344CB8AC3E}">
        <p14:creationId xmlns:p14="http://schemas.microsoft.com/office/powerpoint/2010/main" val="17287088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whole</a:t>
            </a:r>
            <a:r>
              <a:rPr lang="en-US" baseline="0" dirty="0" smtClean="0"/>
              <a:t> purpose of this scorecard is to provide useful feedback to communities and guide their path towards readiness for a broad market of PEVs. Our primary focus is to improve their knowledge base. For that reason, if they don’t answer the question, we don’t penalize them to encourage them to find an answer. </a:t>
            </a:r>
          </a:p>
          <a:p>
            <a:endParaRPr lang="en-US" baseline="0" dirty="0" smtClean="0"/>
          </a:p>
          <a:p>
            <a:r>
              <a:rPr lang="en-US" baseline="0" dirty="0" smtClean="0"/>
              <a:t>However, if they select “I don’t know” (an option for every question), this signifies that they will not be seeking an answer and they will then receive a score of 0. </a:t>
            </a:r>
          </a:p>
          <a:p>
            <a:endParaRPr lang="en-US" baseline="0" dirty="0" smtClean="0"/>
          </a:p>
          <a:p>
            <a:r>
              <a:rPr lang="en-US" baseline="0" dirty="0" smtClean="0"/>
              <a:t>An incomplete scorecard is indicated in the overall score as shown above and will be recorded in the results database that DOE can use to assess all of the communities.</a:t>
            </a:r>
          </a:p>
          <a:p>
            <a:pPr marL="171450" indent="-171450">
              <a:buFont typeface="Arial" pitchFamily="34" charset="0"/>
              <a:buChar char="•"/>
            </a:pPr>
            <a:endParaRPr lang="en-US" dirty="0" smtClean="0"/>
          </a:p>
          <a:p>
            <a:endParaRPr lang="en-US" dirty="0"/>
          </a:p>
        </p:txBody>
      </p:sp>
      <p:sp>
        <p:nvSpPr>
          <p:cNvPr id="4" name="Slide Number Placeholder 3"/>
          <p:cNvSpPr>
            <a:spLocks noGrp="1"/>
          </p:cNvSpPr>
          <p:nvPr>
            <p:ph type="sldNum" sz="quarter" idx="10"/>
          </p:nvPr>
        </p:nvSpPr>
        <p:spPr/>
        <p:txBody>
          <a:bodyPr/>
          <a:lstStyle/>
          <a:p>
            <a:fld id="{11726F6B-4363-4255-88ED-A794A0972D86}" type="slidenum">
              <a:rPr lang="en-US" smtClean="0"/>
              <a:pPr/>
              <a:t>6</a:t>
            </a:fld>
            <a:endParaRPr lang="en-US"/>
          </a:p>
        </p:txBody>
      </p:sp>
    </p:spTree>
    <p:extLst>
      <p:ext uri="{BB962C8B-B14F-4D97-AF65-F5344CB8AC3E}">
        <p14:creationId xmlns:p14="http://schemas.microsoft.com/office/powerpoint/2010/main" val="24638784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Three scenarios here demonstrate different pathways to readiness. </a:t>
            </a:r>
          </a:p>
          <a:p>
            <a:endParaRPr lang="en-US" baseline="0" dirty="0" smtClean="0"/>
          </a:p>
          <a:p>
            <a:pPr marL="171450" indent="-171450">
              <a:buFont typeface="Arial" pitchFamily="34" charset="0"/>
              <a:buChar char="•"/>
            </a:pPr>
            <a:r>
              <a:rPr lang="en-US" b="1" baseline="0" dirty="0" smtClean="0"/>
              <a:t>Low Cost</a:t>
            </a:r>
            <a:r>
              <a:rPr lang="en-US" baseline="0" dirty="0" smtClean="0"/>
              <a:t>: The first represents a low cost scenario in which a community answers positively for questions that ask about inexpensive measures like collaborating with a utility and assessing current market conditions.</a:t>
            </a:r>
          </a:p>
          <a:p>
            <a:endParaRPr lang="en-US" baseline="0" dirty="0" smtClean="0"/>
          </a:p>
          <a:p>
            <a:pPr marL="171450" indent="-171450">
              <a:buFont typeface="Arial" pitchFamily="34" charset="0"/>
              <a:buChar char="•"/>
            </a:pPr>
            <a:r>
              <a:rPr lang="en-US" b="1" baseline="0" dirty="0" smtClean="0"/>
              <a:t>High Cost</a:t>
            </a:r>
            <a:r>
              <a:rPr lang="en-US" baseline="0" dirty="0" smtClean="0"/>
              <a:t>: In the second scenario, the community answered positively for </a:t>
            </a:r>
            <a:r>
              <a:rPr lang="en-US" baseline="0" dirty="0" smtClean="0"/>
              <a:t>high cost initiatives (like incentives, long-term planning, education and outreach), </a:t>
            </a:r>
            <a:r>
              <a:rPr lang="en-US" baseline="0" dirty="0" smtClean="0"/>
              <a:t>but answered negatively on the </a:t>
            </a:r>
            <a:r>
              <a:rPr lang="en-US" baseline="0" dirty="0" smtClean="0"/>
              <a:t>low-cost </a:t>
            </a:r>
            <a:r>
              <a:rPr lang="en-US" baseline="0" dirty="0" smtClean="0"/>
              <a:t>initiatives. </a:t>
            </a:r>
            <a:r>
              <a:rPr lang="en-US" baseline="0" dirty="0" smtClean="0"/>
              <a:t>T</a:t>
            </a:r>
            <a:r>
              <a:rPr lang="en-US" sz="1200" kern="1200" dirty="0" smtClean="0">
                <a:solidFill>
                  <a:schemeClr val="tx1"/>
                </a:solidFill>
                <a:effectLst/>
                <a:latin typeface="+mn-lt"/>
                <a:ea typeface="ＭＳ Ｐゴシック" charset="0"/>
                <a:cs typeface="ＭＳ Ｐゴシック" charset="0"/>
              </a:rPr>
              <a:t>his scenario assumes that the community isn't in one of the early adopter areas, so there were not as many vehicles and dealerships, and with a less-involved utility.</a:t>
            </a:r>
            <a:endParaRPr lang="en-US" baseline="0" dirty="0" smtClean="0"/>
          </a:p>
          <a:p>
            <a:pPr marL="171450" indent="-171450">
              <a:buFont typeface="Arial" pitchFamily="34" charset="0"/>
              <a:buChar char="•"/>
            </a:pPr>
            <a:endParaRPr lang="en-US" baseline="0" dirty="0" smtClean="0"/>
          </a:p>
          <a:p>
            <a:pPr marL="0" indent="0">
              <a:buFont typeface="Arial" pitchFamily="34" charset="0"/>
              <a:buNone/>
            </a:pPr>
            <a:r>
              <a:rPr lang="en-US" baseline="0" dirty="0" smtClean="0"/>
              <a:t>Both scenarios of these scenarios give you a similar overall score.</a:t>
            </a:r>
          </a:p>
          <a:p>
            <a:endParaRPr lang="en-US" baseline="0" dirty="0" smtClean="0"/>
          </a:p>
          <a:p>
            <a:pPr marL="171450" indent="-171450">
              <a:buFont typeface="Arial" pitchFamily="34" charset="0"/>
              <a:buChar char="•"/>
            </a:pPr>
            <a:r>
              <a:rPr lang="en-US" b="1" baseline="0" dirty="0" smtClean="0"/>
              <a:t>Excellent: </a:t>
            </a:r>
            <a:r>
              <a:rPr lang="en-US" b="0" baseline="0" dirty="0" smtClean="0"/>
              <a:t>With positive answers in </a:t>
            </a:r>
            <a:r>
              <a:rPr lang="en-US" baseline="0" dirty="0" smtClean="0"/>
              <a:t>all categories, you can get an ‘excellent’ rating.</a:t>
            </a:r>
            <a:endParaRPr lang="en-US" dirty="0"/>
          </a:p>
        </p:txBody>
      </p:sp>
      <p:sp>
        <p:nvSpPr>
          <p:cNvPr id="4" name="Slide Number Placeholder 3"/>
          <p:cNvSpPr>
            <a:spLocks noGrp="1"/>
          </p:cNvSpPr>
          <p:nvPr>
            <p:ph type="sldNum" sz="quarter" idx="10"/>
          </p:nvPr>
        </p:nvSpPr>
        <p:spPr/>
        <p:txBody>
          <a:bodyPr/>
          <a:lstStyle/>
          <a:p>
            <a:fld id="{11726F6B-4363-4255-88ED-A794A0972D86}" type="slidenum">
              <a:rPr lang="en-US" smtClean="0"/>
              <a:pPr/>
              <a:t>7</a:t>
            </a:fld>
            <a:endParaRPr lang="en-US"/>
          </a:p>
        </p:txBody>
      </p:sp>
    </p:spTree>
    <p:extLst>
      <p:ext uri="{BB962C8B-B14F-4D97-AF65-F5344CB8AC3E}">
        <p14:creationId xmlns:p14="http://schemas.microsoft.com/office/powerpoint/2010/main" val="36525614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r>
              <a:rPr lang="en-US" sz="1200" dirty="0" smtClean="0"/>
              <a:t>Questions answered positively for topics identified as “low cost” readiness objectives and negatively for “high cost” topics (incentives and outreach)</a:t>
            </a:r>
          </a:p>
          <a:p>
            <a:endParaRPr lang="en-US" dirty="0"/>
          </a:p>
        </p:txBody>
      </p:sp>
      <p:sp>
        <p:nvSpPr>
          <p:cNvPr id="4" name="Slide Number Placeholder 3"/>
          <p:cNvSpPr>
            <a:spLocks noGrp="1"/>
          </p:cNvSpPr>
          <p:nvPr>
            <p:ph type="sldNum" sz="quarter" idx="10"/>
          </p:nvPr>
        </p:nvSpPr>
        <p:spPr/>
        <p:txBody>
          <a:bodyPr/>
          <a:lstStyle/>
          <a:p>
            <a:fld id="{11726F6B-4363-4255-88ED-A794A0972D86}" type="slidenum">
              <a:rPr lang="en-US" smtClean="0"/>
              <a:pPr/>
              <a:t>8</a:t>
            </a:fld>
            <a:endParaRPr lang="en-US"/>
          </a:p>
        </p:txBody>
      </p:sp>
    </p:spTree>
    <p:extLst>
      <p:ext uri="{BB962C8B-B14F-4D97-AF65-F5344CB8AC3E}">
        <p14:creationId xmlns:p14="http://schemas.microsoft.com/office/powerpoint/2010/main" val="26625859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r>
              <a:rPr lang="en-US" sz="1200" dirty="0" smtClean="0"/>
              <a:t>Questions answered positively for topics identified as “high cost” readiness objectives, negatively for “low cost” topics</a:t>
            </a:r>
          </a:p>
          <a:p>
            <a:endParaRPr lang="en-US" dirty="0"/>
          </a:p>
        </p:txBody>
      </p:sp>
      <p:sp>
        <p:nvSpPr>
          <p:cNvPr id="4" name="Slide Number Placeholder 3"/>
          <p:cNvSpPr>
            <a:spLocks noGrp="1"/>
          </p:cNvSpPr>
          <p:nvPr>
            <p:ph type="sldNum" sz="quarter" idx="10"/>
          </p:nvPr>
        </p:nvSpPr>
        <p:spPr/>
        <p:txBody>
          <a:bodyPr/>
          <a:lstStyle/>
          <a:p>
            <a:fld id="{11726F6B-4363-4255-88ED-A794A0972D86}" type="slidenum">
              <a:rPr lang="en-US" smtClean="0"/>
              <a:pPr/>
              <a:t>9</a:t>
            </a:fld>
            <a:endParaRPr lang="en-US"/>
          </a:p>
        </p:txBody>
      </p:sp>
    </p:spTree>
    <p:extLst>
      <p:ext uri="{BB962C8B-B14F-4D97-AF65-F5344CB8AC3E}">
        <p14:creationId xmlns:p14="http://schemas.microsoft.com/office/powerpoint/2010/main" val="7405191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Most questions</a:t>
            </a:r>
            <a:r>
              <a:rPr lang="en-US" baseline="0" dirty="0" smtClean="0"/>
              <a:t> answered positively.</a:t>
            </a:r>
            <a:endParaRPr lang="en-US" dirty="0"/>
          </a:p>
        </p:txBody>
      </p:sp>
      <p:sp>
        <p:nvSpPr>
          <p:cNvPr id="4" name="Slide Number Placeholder 3"/>
          <p:cNvSpPr>
            <a:spLocks noGrp="1"/>
          </p:cNvSpPr>
          <p:nvPr>
            <p:ph type="sldNum" sz="quarter" idx="10"/>
          </p:nvPr>
        </p:nvSpPr>
        <p:spPr/>
        <p:txBody>
          <a:bodyPr/>
          <a:lstStyle/>
          <a:p>
            <a:fld id="{11726F6B-4363-4255-88ED-A794A0972D86}" type="slidenum">
              <a:rPr lang="en-US" smtClean="0"/>
              <a:pPr/>
              <a:t>10</a:t>
            </a:fld>
            <a:endParaRPr lang="en-US"/>
          </a:p>
        </p:txBody>
      </p:sp>
    </p:spTree>
    <p:extLst>
      <p:ext uri="{BB962C8B-B14F-4D97-AF65-F5344CB8AC3E}">
        <p14:creationId xmlns:p14="http://schemas.microsoft.com/office/powerpoint/2010/main" val="274799124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7" name="Picture 17" descr="Seattle-2.jpg"/>
          <p:cNvPicPr>
            <a:picLocks noChangeAspect="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0" y="822325"/>
            <a:ext cx="9144000" cy="4298950"/>
          </a:xfrm>
          <a:prstGeom prst="rect">
            <a:avLst/>
          </a:prstGeom>
          <a:noFill/>
          <a:ln w="9525">
            <a:noFill/>
            <a:miter lim="800000"/>
            <a:headEnd/>
            <a:tailEnd/>
          </a:ln>
        </p:spPr>
      </p:pic>
      <p:sp>
        <p:nvSpPr>
          <p:cNvPr id="8" name="Rectangle 7"/>
          <p:cNvSpPr/>
          <p:nvPr userDrawn="1"/>
        </p:nvSpPr>
        <p:spPr>
          <a:xfrm>
            <a:off x="0" y="0"/>
            <a:ext cx="9144000" cy="9271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Rectangle 8"/>
          <p:cNvSpPr/>
          <p:nvPr userDrawn="1"/>
        </p:nvSpPr>
        <p:spPr>
          <a:xfrm>
            <a:off x="0" y="6456363"/>
            <a:ext cx="9144000" cy="401637"/>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Rectangle 9"/>
          <p:cNvSpPr/>
          <p:nvPr userDrawn="1"/>
        </p:nvSpPr>
        <p:spPr>
          <a:xfrm flipH="1">
            <a:off x="0" y="5092700"/>
            <a:ext cx="4572000" cy="1363663"/>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 name="Rectangle 10"/>
          <p:cNvSpPr/>
          <p:nvPr userDrawn="1"/>
        </p:nvSpPr>
        <p:spPr>
          <a:xfrm flipH="1">
            <a:off x="4572000" y="5092700"/>
            <a:ext cx="1262063" cy="1363663"/>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Rectangle 11"/>
          <p:cNvSpPr/>
          <p:nvPr userDrawn="1"/>
        </p:nvSpPr>
        <p:spPr>
          <a:xfrm flipH="1">
            <a:off x="5834063" y="5092700"/>
            <a:ext cx="3309937" cy="1363663"/>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13" name="Group 21"/>
          <p:cNvGrpSpPr>
            <a:grpSpLocks/>
          </p:cNvGrpSpPr>
          <p:nvPr userDrawn="1"/>
        </p:nvGrpSpPr>
        <p:grpSpPr bwMode="auto">
          <a:xfrm flipH="1" flipV="1">
            <a:off x="0" y="920750"/>
            <a:ext cx="9144000" cy="55563"/>
            <a:chOff x="0" y="832104"/>
            <a:chExt cx="9144000" cy="54864"/>
          </a:xfrm>
        </p:grpSpPr>
        <p:sp>
          <p:nvSpPr>
            <p:cNvPr id="14" name="Rectangle 13"/>
            <p:cNvSpPr/>
            <p:nvPr userDrawn="1"/>
          </p:nvSpPr>
          <p:spPr>
            <a:xfrm>
              <a:off x="4572000" y="832104"/>
              <a:ext cx="4572000" cy="54864"/>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Rectangle 14"/>
            <p:cNvSpPr/>
            <p:nvPr userDrawn="1"/>
          </p:nvSpPr>
          <p:spPr>
            <a:xfrm>
              <a:off x="3309937" y="832104"/>
              <a:ext cx="1262063" cy="54864"/>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6" name="Rectangle 15"/>
            <p:cNvSpPr/>
            <p:nvPr userDrawn="1"/>
          </p:nvSpPr>
          <p:spPr>
            <a:xfrm>
              <a:off x="0" y="832104"/>
              <a:ext cx="3309937" cy="54864"/>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grpSp>
      <p:pic>
        <p:nvPicPr>
          <p:cNvPr id="17" name="Picture 28" descr="CCities logo.png"/>
          <p:cNvPicPr>
            <a:picLocks noChangeAspect="1"/>
          </p:cNvPicPr>
          <p:nvPr userDrawn="1"/>
        </p:nvPicPr>
        <p:blipFill>
          <a:blip r:embed="rId3" cstate="screen">
            <a:extLst>
              <a:ext uri="{28A0092B-C50C-407E-A947-70E740481C1C}">
                <a14:useLocalDpi xmlns:a14="http://schemas.microsoft.com/office/drawing/2010/main"/>
              </a:ext>
            </a:extLst>
          </a:blip>
          <a:srcRect/>
          <a:stretch>
            <a:fillRect/>
          </a:stretch>
        </p:blipFill>
        <p:spPr bwMode="auto">
          <a:xfrm>
            <a:off x="7037388" y="95250"/>
            <a:ext cx="1395412" cy="755650"/>
          </a:xfrm>
          <a:prstGeom prst="rect">
            <a:avLst/>
          </a:prstGeom>
          <a:noFill/>
          <a:ln w="9525">
            <a:noFill/>
            <a:miter lim="800000"/>
            <a:headEnd/>
            <a:tailEnd/>
          </a:ln>
        </p:spPr>
      </p:pic>
      <p:sp>
        <p:nvSpPr>
          <p:cNvPr id="2" name="Title 1"/>
          <p:cNvSpPr>
            <a:spLocks noGrp="1"/>
          </p:cNvSpPr>
          <p:nvPr>
            <p:ph type="ctrTitle"/>
          </p:nvPr>
        </p:nvSpPr>
        <p:spPr>
          <a:xfrm>
            <a:off x="202680" y="147797"/>
            <a:ext cx="5626620" cy="603505"/>
          </a:xfrm>
          <a:prstGeom prst="rect">
            <a:avLst/>
          </a:prstGeom>
        </p:spPr>
        <p:txBody>
          <a:bodyPr lIns="0" rIns="0">
            <a:normAutofit/>
          </a:bodyPr>
          <a:lstStyle>
            <a:lvl1pPr algn="l">
              <a:defRPr sz="2600">
                <a:solidFill>
                  <a:srgbClr val="FFFFFF"/>
                </a:solidFill>
                <a:latin typeface="Arial Narrow"/>
                <a:cs typeface="Arial Narrow"/>
              </a:defRPr>
            </a:lvl1pPr>
          </a:lstStyle>
          <a:p>
            <a:r>
              <a:rPr lang="en-US" smtClean="0"/>
              <a:t>Click to edit Master title style</a:t>
            </a:r>
            <a:endParaRPr lang="en-US" dirty="0"/>
          </a:p>
        </p:txBody>
      </p:sp>
      <p:sp>
        <p:nvSpPr>
          <p:cNvPr id="3" name="Subtitle 2"/>
          <p:cNvSpPr>
            <a:spLocks noGrp="1"/>
          </p:cNvSpPr>
          <p:nvPr>
            <p:ph type="subTitle" idx="1"/>
          </p:nvPr>
        </p:nvSpPr>
        <p:spPr>
          <a:xfrm>
            <a:off x="163046" y="5253120"/>
            <a:ext cx="4382300" cy="1175040"/>
          </a:xfrm>
          <a:prstGeom prst="rect">
            <a:avLst/>
          </a:prstGeom>
        </p:spPr>
        <p:txBody>
          <a:bodyPr>
            <a:normAutofit/>
          </a:bodyPr>
          <a:lstStyle>
            <a:lvl1pPr marL="0" indent="0" algn="l">
              <a:buNone/>
              <a:defRPr sz="2400" b="1" i="0">
                <a:solidFill>
                  <a:srgbClr val="FFFFFF"/>
                </a:solidFill>
                <a:latin typeface="Arial Narrow"/>
                <a:cs typeface="Arial Narrow"/>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8" name="Text Placeholder 17"/>
          <p:cNvSpPr>
            <a:spLocks noGrp="1"/>
          </p:cNvSpPr>
          <p:nvPr>
            <p:ph type="body" sz="quarter" idx="10"/>
          </p:nvPr>
        </p:nvSpPr>
        <p:spPr>
          <a:xfrm>
            <a:off x="6054500" y="5206075"/>
            <a:ext cx="3082300" cy="331125"/>
          </a:xfrm>
          <a:prstGeom prst="rect">
            <a:avLst/>
          </a:prstGeom>
        </p:spPr>
        <p:txBody>
          <a:bodyPr/>
          <a:lstStyle>
            <a:lvl1pPr marL="0" marR="0" indent="0" algn="l" defTabSz="457200" rtl="0" eaLnBrk="1" fontAlgn="auto" latinLnBrk="0" hangingPunct="1">
              <a:lnSpc>
                <a:spcPct val="100000"/>
              </a:lnSpc>
              <a:spcBef>
                <a:spcPct val="20000"/>
              </a:spcBef>
              <a:spcAft>
                <a:spcPts val="0"/>
              </a:spcAft>
              <a:buClrTx/>
              <a:buSzTx/>
              <a:buFontTx/>
              <a:buNone/>
              <a:tabLst/>
              <a:defRPr kumimoji="0" lang="en-US" sz="1600" b="1" i="0" u="none" strike="noStrike" kern="1200" cap="none" spc="0" normalizeH="0" baseline="0" noProof="0">
                <a:ln>
                  <a:noFill/>
                </a:ln>
                <a:solidFill>
                  <a:schemeClr val="bg1"/>
                </a:solidFill>
                <a:effectLst/>
                <a:uLnTx/>
                <a:uFillTx/>
              </a:defRPr>
            </a:lvl1pPr>
          </a:lstStyle>
          <a:p>
            <a:pPr lvl="0"/>
            <a:r>
              <a:rPr lang="en-US" noProof="0" smtClean="0"/>
              <a:t>Click to edit Master text styles</a:t>
            </a:r>
          </a:p>
        </p:txBody>
      </p:sp>
      <p:sp>
        <p:nvSpPr>
          <p:cNvPr id="24" name="Text Placeholder 22"/>
          <p:cNvSpPr>
            <a:spLocks noGrp="1"/>
          </p:cNvSpPr>
          <p:nvPr>
            <p:ph type="body" sz="quarter" idx="12"/>
          </p:nvPr>
        </p:nvSpPr>
        <p:spPr>
          <a:xfrm>
            <a:off x="6054450" y="5543500"/>
            <a:ext cx="3089550" cy="734900"/>
          </a:xfrm>
          <a:prstGeom prst="rect">
            <a:avLst/>
          </a:prstGeom>
        </p:spPr>
        <p:txBody>
          <a:bodyPr/>
          <a:lstStyle>
            <a:lvl1pPr marL="0" marR="0" indent="0" algn="l" defTabSz="457200" rtl="0" eaLnBrk="1" fontAlgn="auto" latinLnBrk="0" hangingPunct="1">
              <a:lnSpc>
                <a:spcPct val="100000"/>
              </a:lnSpc>
              <a:spcBef>
                <a:spcPct val="20000"/>
              </a:spcBef>
              <a:spcAft>
                <a:spcPts val="0"/>
              </a:spcAft>
              <a:buClrTx/>
              <a:buSzTx/>
              <a:buFontTx/>
              <a:buNone/>
              <a:tabLst/>
              <a:defRPr kumimoji="0" lang="en-US" sz="1200" b="0" i="0" u="none" strike="noStrike" kern="1200" cap="none" spc="0" normalizeH="0" baseline="0" noProof="0">
                <a:ln>
                  <a:noFill/>
                </a:ln>
                <a:solidFill>
                  <a:schemeClr val="bg1"/>
                </a:solidFill>
                <a:effectLst/>
                <a:uLnTx/>
                <a:uFillTx/>
                <a:latin typeface="Arial Narrow"/>
                <a:cs typeface="Arial Narrow"/>
              </a:defRPr>
            </a:lvl1pPr>
          </a:lstStyle>
          <a:p>
            <a:pPr lvl="0"/>
            <a:r>
              <a:rPr lang="en-US" noProof="0" smtClean="0"/>
              <a:t>Click to edit Master text styles</a:t>
            </a:r>
          </a:p>
        </p:txBody>
      </p:sp>
      <p:sp>
        <p:nvSpPr>
          <p:cNvPr id="19" name="Text Placeholder 18"/>
          <p:cNvSpPr>
            <a:spLocks noGrp="1"/>
          </p:cNvSpPr>
          <p:nvPr>
            <p:ph type="body" sz="quarter" idx="13"/>
          </p:nvPr>
        </p:nvSpPr>
        <p:spPr>
          <a:xfrm>
            <a:off x="168100" y="5672913"/>
            <a:ext cx="1390650" cy="288687"/>
          </a:xfrm>
        </p:spPr>
        <p:txBody>
          <a:bodyPr>
            <a:normAutofit/>
          </a:bodyPr>
          <a:lstStyle>
            <a:lvl1pPr>
              <a:buNone/>
              <a:defRPr sz="1200">
                <a:solidFill>
                  <a:schemeClr val="bg1"/>
                </a:solidFill>
                <a:latin typeface="Arial Narrow" pitchFamily="34" charset="0"/>
              </a:defRPr>
            </a:lvl1pPr>
            <a:lvl5pPr>
              <a:defRPr/>
            </a:lvl5pPr>
          </a:lstStyle>
          <a:p>
            <a:pPr lvl="0"/>
            <a:r>
              <a:rPr lang="en-US" smtClean="0"/>
              <a:t>Click to edit Master text styles</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90675"/>
            <a:ext cx="8229600" cy="4876800"/>
          </a:xfrm>
          <a:prstGeom prst="rect">
            <a:avLst/>
          </a:prstGeom>
        </p:spPr>
        <p:txBody>
          <a:bodyPr/>
          <a:lstStyle>
            <a:lvl1pPr>
              <a:defRPr sz="2400"/>
            </a:lvl1pPr>
            <a:lvl2pPr>
              <a:defRPr sz="2000"/>
            </a:lvl2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itle 6"/>
          <p:cNvSpPr>
            <a:spLocks noGrp="1"/>
          </p:cNvSpPr>
          <p:nvPr>
            <p:ph type="title"/>
          </p:nvPr>
        </p:nvSpPr>
        <p:spPr/>
        <p:txBody>
          <a:bodyPr/>
          <a:lstStyle/>
          <a:p>
            <a:r>
              <a:rPr lang="en-US" smtClean="0"/>
              <a:t>Click to edit Master title style</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590675"/>
            <a:ext cx="4038600" cy="4876800"/>
          </a:xfrm>
          <a:prstGeom prst="rect">
            <a:avLst/>
          </a:prstGeom>
        </p:spPr>
        <p:txBody>
          <a:bodyPr/>
          <a:lstStyle>
            <a:lvl1pPr>
              <a:defRPr sz="24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590675"/>
            <a:ext cx="4038600" cy="4876800"/>
          </a:xfrm>
          <a:prstGeom prst="rect">
            <a:avLst/>
          </a:prstGeom>
        </p:spPr>
        <p:txBody>
          <a:bodyPr/>
          <a:lstStyle>
            <a:lvl1pPr>
              <a:defRPr sz="24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Title 5"/>
          <p:cNvSpPr>
            <a:spLocks noGrp="1"/>
          </p:cNvSpPr>
          <p:nvPr>
            <p:ph type="title"/>
          </p:nvPr>
        </p:nvSpPr>
        <p:spPr/>
        <p:txBody>
          <a:bodyPr/>
          <a:lstStyle/>
          <a:p>
            <a:r>
              <a:rPr lang="en-US" smtClean="0"/>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317097"/>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085975"/>
            <a:ext cx="4040188" cy="438150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317097"/>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085975"/>
            <a:ext cx="4041775" cy="438150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Title 8"/>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238250"/>
            <a:ext cx="5111750" cy="5286375"/>
          </a:xfrm>
          <a:prstGeom prst="rect">
            <a:avLst/>
          </a:prstGeom>
        </p:spPr>
        <p:txBody>
          <a:bodyPr/>
          <a:lstStyle>
            <a:lvl1pPr>
              <a:defRPr sz="24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1908000"/>
            <a:ext cx="3008313" cy="4562027"/>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Title &amp; Content - Bar">
    <p:spTree>
      <p:nvGrpSpPr>
        <p:cNvPr id="1" name=""/>
        <p:cNvGrpSpPr/>
        <p:nvPr/>
      </p:nvGrpSpPr>
      <p:grpSpPr>
        <a:xfrm>
          <a:off x="0" y="0"/>
          <a:ext cx="0" cy="0"/>
          <a:chOff x="0" y="0"/>
          <a:chExt cx="0" cy="0"/>
        </a:xfrm>
      </p:grpSpPr>
      <p:sp>
        <p:nvSpPr>
          <p:cNvPr id="2" name="Title 1"/>
          <p:cNvSpPr>
            <a:spLocks noGrp="1"/>
          </p:cNvSpPr>
          <p:nvPr>
            <p:ph type="title"/>
          </p:nvPr>
        </p:nvSpPr>
        <p:spPr>
          <a:xfrm>
            <a:off x="76200" y="76200"/>
            <a:ext cx="8229600" cy="584775"/>
          </a:xfrm>
        </p:spPr>
        <p:txBody>
          <a:bodyPr/>
          <a:lstStyle/>
          <a:p>
            <a:r>
              <a:rPr lang="en-US" smtClean="0"/>
              <a:t>Click to edit Master title style</a:t>
            </a:r>
            <a:endParaRPr lang="en-US" dirty="0"/>
          </a:p>
        </p:txBody>
      </p:sp>
      <p:sp>
        <p:nvSpPr>
          <p:cNvPr id="4" name="Content Placeholder 2"/>
          <p:cNvSpPr>
            <a:spLocks noGrp="1"/>
          </p:cNvSpPr>
          <p:nvPr>
            <p:ph idx="1"/>
          </p:nvPr>
        </p:nvSpPr>
        <p:spPr>
          <a:xfrm>
            <a:off x="457200" y="1143000"/>
            <a:ext cx="8229600" cy="4525963"/>
          </a:xfrm>
        </p:spPr>
        <p:txBody>
          <a:bodyPr/>
          <a:lstStyle>
            <a:lvl1pPr marL="231775" indent="-231775">
              <a:buFont typeface="Arial" pitchFamily="34" charset="0"/>
              <a:buChar char="•"/>
              <a:defRPr b="1">
                <a:solidFill>
                  <a:schemeClr val="tx2"/>
                </a:solidFill>
              </a:defRPr>
            </a:lvl1pPr>
            <a:lvl2pPr>
              <a:defRPr b="1">
                <a:solidFill>
                  <a:schemeClr val="tx2"/>
                </a:solidFill>
              </a:defRPr>
            </a:lvl2pPr>
            <a:lvl3pPr>
              <a:defRPr b="1">
                <a:solidFill>
                  <a:schemeClr val="tx2"/>
                </a:solidFill>
              </a:defRPr>
            </a:lvl3pPr>
            <a:lvl4pPr>
              <a:defRPr b="1">
                <a:solidFill>
                  <a:schemeClr val="tx2"/>
                </a:solidFill>
              </a:defRPr>
            </a:lvl4pPr>
            <a:lvl5pPr>
              <a:defRPr b="1">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Slide Number Placeholder 2"/>
          <p:cNvSpPr>
            <a:spLocks noGrp="1"/>
          </p:cNvSpPr>
          <p:nvPr>
            <p:ph type="sldNum" sz="quarter" idx="10"/>
          </p:nvPr>
        </p:nvSpPr>
        <p:spPr>
          <a:xfrm>
            <a:off x="4343400" y="6684963"/>
            <a:ext cx="457200" cy="152400"/>
          </a:xfrm>
          <a:prstGeom prst="rect">
            <a:avLst/>
          </a:prstGeom>
        </p:spPr>
        <p:txBody>
          <a:bodyPr vert="horz" wrap="square" lIns="91440" tIns="45720" rIns="91440" bIns="45720" numCol="1" anchor="t" anchorCtr="0" compatLnSpc="1">
            <a:prstTxWarp prst="textNoShape">
              <a:avLst/>
            </a:prstTxWarp>
          </a:bodyPr>
          <a:lstStyle>
            <a:lvl1pPr algn="ctr">
              <a:defRPr/>
            </a:lvl1pPr>
          </a:lstStyle>
          <a:p>
            <a:fld id="{BD9717D8-F715-432B-A91F-81EC8F1FDB0D}" type="slidenum">
              <a:rPr lang="en-US"/>
              <a:pPr/>
              <a:t>‹#›</a:t>
            </a:fld>
            <a:endParaRPr lang="en-US"/>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0" name="Rectangle 19"/>
          <p:cNvSpPr/>
          <p:nvPr/>
        </p:nvSpPr>
        <p:spPr>
          <a:xfrm>
            <a:off x="0" y="0"/>
            <a:ext cx="9144000" cy="9271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6" name="Rectangle 15"/>
          <p:cNvSpPr/>
          <p:nvPr/>
        </p:nvSpPr>
        <p:spPr>
          <a:xfrm>
            <a:off x="0" y="6610350"/>
            <a:ext cx="9144000" cy="24765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28" name="Title Placeholder 13"/>
          <p:cNvSpPr>
            <a:spLocks noGrp="1"/>
          </p:cNvSpPr>
          <p:nvPr>
            <p:ph type="title"/>
          </p:nvPr>
        </p:nvSpPr>
        <p:spPr bwMode="auto">
          <a:xfrm>
            <a:off x="177800" y="0"/>
            <a:ext cx="5664200" cy="9017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9" name="Text Placeholder 14"/>
          <p:cNvSpPr>
            <a:spLocks noGrp="1"/>
          </p:cNvSpPr>
          <p:nvPr>
            <p:ph type="body" idx="1"/>
          </p:nvPr>
        </p:nvSpPr>
        <p:spPr bwMode="auto">
          <a:xfrm>
            <a:off x="457200" y="1590675"/>
            <a:ext cx="8229600" cy="48021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7" name="Text Placeholder 9"/>
          <p:cNvSpPr txBox="1">
            <a:spLocks/>
          </p:cNvSpPr>
          <p:nvPr/>
        </p:nvSpPr>
        <p:spPr>
          <a:xfrm>
            <a:off x="304800" y="6616700"/>
            <a:ext cx="7112000" cy="241300"/>
          </a:xfrm>
          <a:prstGeom prst="rect">
            <a:avLst/>
          </a:prstGeom>
        </p:spPr>
        <p:txBody>
          <a:bodyPr>
            <a:normAutofit/>
          </a:bodyPr>
          <a:lstStyle/>
          <a:p>
            <a:pPr marL="342900" indent="-342900">
              <a:lnSpc>
                <a:spcPct val="90000"/>
              </a:lnSpc>
              <a:spcBef>
                <a:spcPct val="20000"/>
              </a:spcBef>
              <a:buFont typeface="Arial" pitchFamily="34" charset="0"/>
              <a:buNone/>
            </a:pPr>
            <a:r>
              <a:rPr lang="en-US" sz="1000">
                <a:solidFill>
                  <a:schemeClr val="bg1"/>
                </a:solidFill>
                <a:cs typeface="Arial" pitchFamily="34" charset="0"/>
              </a:rPr>
              <a:t>Clean Cities  /  </a:t>
            </a:r>
            <a:fld id="{59B2AD0C-E480-4E63-B28A-807DF7548E43}" type="slidenum">
              <a:rPr lang="en-US" sz="1000">
                <a:solidFill>
                  <a:schemeClr val="bg1"/>
                </a:solidFill>
                <a:cs typeface="Arial" pitchFamily="34" charset="0"/>
              </a:rPr>
              <a:pPr marL="342900" indent="-342900">
                <a:lnSpc>
                  <a:spcPct val="90000"/>
                </a:lnSpc>
                <a:spcBef>
                  <a:spcPct val="20000"/>
                </a:spcBef>
                <a:buFont typeface="Arial" pitchFamily="34" charset="0"/>
                <a:buNone/>
              </a:pPr>
              <a:t>‹#›</a:t>
            </a:fld>
            <a:endParaRPr lang="en-US" sz="1000">
              <a:solidFill>
                <a:schemeClr val="bg1"/>
              </a:solidFill>
              <a:cs typeface="Arial" pitchFamily="34" charset="0"/>
            </a:endParaRPr>
          </a:p>
        </p:txBody>
      </p:sp>
      <p:grpSp>
        <p:nvGrpSpPr>
          <p:cNvPr id="1031" name="Group 20"/>
          <p:cNvGrpSpPr>
            <a:grpSpLocks/>
          </p:cNvGrpSpPr>
          <p:nvPr/>
        </p:nvGrpSpPr>
        <p:grpSpPr bwMode="auto">
          <a:xfrm flipH="1" flipV="1">
            <a:off x="0" y="920750"/>
            <a:ext cx="9144000" cy="55563"/>
            <a:chOff x="0" y="832104"/>
            <a:chExt cx="9144000" cy="54864"/>
          </a:xfrm>
        </p:grpSpPr>
        <p:sp>
          <p:nvSpPr>
            <p:cNvPr id="23" name="Rectangle 22"/>
            <p:cNvSpPr/>
            <p:nvPr userDrawn="1"/>
          </p:nvSpPr>
          <p:spPr>
            <a:xfrm>
              <a:off x="4572000" y="832104"/>
              <a:ext cx="4572000" cy="54864"/>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4" name="Rectangle 23"/>
            <p:cNvSpPr/>
            <p:nvPr userDrawn="1"/>
          </p:nvSpPr>
          <p:spPr>
            <a:xfrm>
              <a:off x="3309937" y="832104"/>
              <a:ext cx="1262063" cy="54864"/>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5" name="Rectangle 24"/>
            <p:cNvSpPr/>
            <p:nvPr userDrawn="1"/>
          </p:nvSpPr>
          <p:spPr>
            <a:xfrm>
              <a:off x="0" y="832104"/>
              <a:ext cx="3309937" cy="54864"/>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grpSp>
      <p:pic>
        <p:nvPicPr>
          <p:cNvPr id="1032" name="Picture 13" descr="CCities logo.png"/>
          <p:cNvPicPr>
            <a:picLocks noChangeAspect="1"/>
          </p:cNvPicPr>
          <p:nvPr userDrawn="1"/>
        </p:nvPicPr>
        <p:blipFill>
          <a:blip r:embed="rId9" cstate="screen">
            <a:extLst>
              <a:ext uri="{28A0092B-C50C-407E-A947-70E740481C1C}">
                <a14:useLocalDpi xmlns:a14="http://schemas.microsoft.com/office/drawing/2010/main"/>
              </a:ext>
            </a:extLst>
          </a:blip>
          <a:srcRect/>
          <a:stretch>
            <a:fillRect/>
          </a:stretch>
        </p:blipFill>
        <p:spPr bwMode="auto">
          <a:xfrm>
            <a:off x="7037388" y="95250"/>
            <a:ext cx="1395412" cy="75565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08" r:id="rId1"/>
    <p:sldLayoutId id="2147483703" r:id="rId2"/>
    <p:sldLayoutId id="2147483704" r:id="rId3"/>
    <p:sldLayoutId id="2147483705" r:id="rId4"/>
    <p:sldLayoutId id="2147483706" r:id="rId5"/>
    <p:sldLayoutId id="2147483707" r:id="rId6"/>
    <p:sldLayoutId id="2147483709" r:id="rId7"/>
  </p:sldLayoutIdLst>
  <p:txStyles>
    <p:titleStyle>
      <a:lvl1pPr algn="l" defTabSz="457200" rtl="0" eaLnBrk="0" fontAlgn="base" hangingPunct="0">
        <a:lnSpc>
          <a:spcPts val="2800"/>
        </a:lnSpc>
        <a:spcBef>
          <a:spcPct val="0"/>
        </a:spcBef>
        <a:spcAft>
          <a:spcPct val="0"/>
        </a:spcAft>
        <a:defRPr sz="2600" kern="1200">
          <a:solidFill>
            <a:srgbClr val="F2F2F2"/>
          </a:solidFill>
          <a:latin typeface="+mj-lt"/>
          <a:ea typeface="ＭＳ Ｐゴシック" charset="0"/>
          <a:cs typeface="ＭＳ Ｐゴシック" charset="0"/>
        </a:defRPr>
      </a:lvl1pPr>
      <a:lvl2pPr algn="l" defTabSz="457200" rtl="0" eaLnBrk="0" fontAlgn="base" hangingPunct="0">
        <a:lnSpc>
          <a:spcPts val="2800"/>
        </a:lnSpc>
        <a:spcBef>
          <a:spcPct val="0"/>
        </a:spcBef>
        <a:spcAft>
          <a:spcPct val="0"/>
        </a:spcAft>
        <a:defRPr sz="2600">
          <a:solidFill>
            <a:srgbClr val="F2F2F2"/>
          </a:solidFill>
          <a:latin typeface="Arial" charset="0"/>
          <a:ea typeface="ＭＳ Ｐゴシック" charset="0"/>
          <a:cs typeface="ＭＳ Ｐゴシック" charset="0"/>
        </a:defRPr>
      </a:lvl2pPr>
      <a:lvl3pPr algn="l" defTabSz="457200" rtl="0" eaLnBrk="0" fontAlgn="base" hangingPunct="0">
        <a:lnSpc>
          <a:spcPts val="2800"/>
        </a:lnSpc>
        <a:spcBef>
          <a:spcPct val="0"/>
        </a:spcBef>
        <a:spcAft>
          <a:spcPct val="0"/>
        </a:spcAft>
        <a:defRPr sz="2600">
          <a:solidFill>
            <a:srgbClr val="F2F2F2"/>
          </a:solidFill>
          <a:latin typeface="Arial" charset="0"/>
          <a:ea typeface="ＭＳ Ｐゴシック" charset="0"/>
          <a:cs typeface="ＭＳ Ｐゴシック" charset="0"/>
        </a:defRPr>
      </a:lvl3pPr>
      <a:lvl4pPr algn="l" defTabSz="457200" rtl="0" eaLnBrk="0" fontAlgn="base" hangingPunct="0">
        <a:lnSpc>
          <a:spcPts val="2800"/>
        </a:lnSpc>
        <a:spcBef>
          <a:spcPct val="0"/>
        </a:spcBef>
        <a:spcAft>
          <a:spcPct val="0"/>
        </a:spcAft>
        <a:defRPr sz="2600">
          <a:solidFill>
            <a:srgbClr val="F2F2F2"/>
          </a:solidFill>
          <a:latin typeface="Arial" charset="0"/>
          <a:ea typeface="ＭＳ Ｐゴシック" charset="0"/>
          <a:cs typeface="ＭＳ Ｐゴシック" charset="0"/>
        </a:defRPr>
      </a:lvl4pPr>
      <a:lvl5pPr algn="l" defTabSz="457200" rtl="0" eaLnBrk="0" fontAlgn="base" hangingPunct="0">
        <a:lnSpc>
          <a:spcPts val="2800"/>
        </a:lnSpc>
        <a:spcBef>
          <a:spcPct val="0"/>
        </a:spcBef>
        <a:spcAft>
          <a:spcPct val="0"/>
        </a:spcAft>
        <a:defRPr sz="2600">
          <a:solidFill>
            <a:srgbClr val="F2F2F2"/>
          </a:solidFill>
          <a:latin typeface="Arial" charset="0"/>
          <a:ea typeface="ＭＳ Ｐゴシック" charset="0"/>
          <a:cs typeface="ＭＳ Ｐゴシック" charset="0"/>
        </a:defRPr>
      </a:lvl5pPr>
      <a:lvl6pPr marL="457200" algn="l" defTabSz="457200" rtl="0" fontAlgn="base">
        <a:lnSpc>
          <a:spcPts val="2800"/>
        </a:lnSpc>
        <a:spcBef>
          <a:spcPct val="0"/>
        </a:spcBef>
        <a:spcAft>
          <a:spcPct val="0"/>
        </a:spcAft>
        <a:defRPr sz="2600">
          <a:solidFill>
            <a:srgbClr val="F2F2F2"/>
          </a:solidFill>
          <a:latin typeface="Arial" charset="0"/>
        </a:defRPr>
      </a:lvl6pPr>
      <a:lvl7pPr marL="914400" algn="l" defTabSz="457200" rtl="0" fontAlgn="base">
        <a:lnSpc>
          <a:spcPts val="2800"/>
        </a:lnSpc>
        <a:spcBef>
          <a:spcPct val="0"/>
        </a:spcBef>
        <a:spcAft>
          <a:spcPct val="0"/>
        </a:spcAft>
        <a:defRPr sz="2600">
          <a:solidFill>
            <a:srgbClr val="F2F2F2"/>
          </a:solidFill>
          <a:latin typeface="Arial" charset="0"/>
        </a:defRPr>
      </a:lvl7pPr>
      <a:lvl8pPr marL="1371600" algn="l" defTabSz="457200" rtl="0" fontAlgn="base">
        <a:lnSpc>
          <a:spcPts val="2800"/>
        </a:lnSpc>
        <a:spcBef>
          <a:spcPct val="0"/>
        </a:spcBef>
        <a:spcAft>
          <a:spcPct val="0"/>
        </a:spcAft>
        <a:defRPr sz="2600">
          <a:solidFill>
            <a:srgbClr val="F2F2F2"/>
          </a:solidFill>
          <a:latin typeface="Arial" charset="0"/>
        </a:defRPr>
      </a:lvl8pPr>
      <a:lvl9pPr marL="1828800" algn="l" defTabSz="457200" rtl="0" fontAlgn="base">
        <a:lnSpc>
          <a:spcPts val="2800"/>
        </a:lnSpc>
        <a:spcBef>
          <a:spcPct val="0"/>
        </a:spcBef>
        <a:spcAft>
          <a:spcPct val="0"/>
        </a:spcAft>
        <a:defRPr sz="2600">
          <a:solidFill>
            <a:srgbClr val="F2F2F2"/>
          </a:solidFill>
          <a:latin typeface="Arial" charset="0"/>
        </a:defRPr>
      </a:lvl9pPr>
    </p:titleStyle>
    <p:bodyStyle>
      <a:lvl1pPr marL="342900" indent="-342900" algn="l" defTabSz="457200" rtl="0" eaLnBrk="0" fontAlgn="base" hangingPunct="0">
        <a:spcBef>
          <a:spcPct val="20000"/>
        </a:spcBef>
        <a:spcAft>
          <a:spcPct val="0"/>
        </a:spcAft>
        <a:buFont typeface="Arial" pitchFamily="34" charset="0"/>
        <a:buChar char="•"/>
        <a:defRPr sz="2400" kern="1200">
          <a:solidFill>
            <a:schemeClr val="tx1"/>
          </a:solidFill>
          <a:latin typeface="+mn-lt"/>
          <a:ea typeface="ＭＳ Ｐゴシック" charset="0"/>
          <a:cs typeface="ＭＳ Ｐゴシック" charset="0"/>
        </a:defRPr>
      </a:lvl1pPr>
      <a:lvl2pPr marL="742950" indent="-28575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charset="0"/>
          <a:cs typeface="+mn-cs"/>
        </a:defRPr>
      </a:lvl2pPr>
      <a:lvl3pPr marL="1143000" indent="-228600" algn="l" defTabSz="457200" rtl="0" eaLnBrk="0" fontAlgn="base" hangingPunct="0">
        <a:spcBef>
          <a:spcPct val="20000"/>
        </a:spcBef>
        <a:spcAft>
          <a:spcPct val="0"/>
        </a:spcAft>
        <a:buFont typeface="Arial" pitchFamily="34" charset="0"/>
        <a:buChar char="•"/>
        <a:defRPr kern="1200">
          <a:solidFill>
            <a:schemeClr val="tx1"/>
          </a:solidFill>
          <a:latin typeface="+mn-lt"/>
          <a:ea typeface="ＭＳ Ｐゴシック" charset="0"/>
          <a:cs typeface="+mn-cs"/>
        </a:defRPr>
      </a:lvl3pPr>
      <a:lvl4pPr marL="1600200" indent="-228600" algn="l" defTabSz="457200" rtl="0" eaLnBrk="0" fontAlgn="base" hangingPunct="0">
        <a:spcBef>
          <a:spcPct val="20000"/>
        </a:spcBef>
        <a:spcAft>
          <a:spcPct val="0"/>
        </a:spcAft>
        <a:buFont typeface="Arial" pitchFamily="34" charset="0"/>
        <a:buChar char="–"/>
        <a:defRPr kern="1200">
          <a:solidFill>
            <a:schemeClr val="tx1"/>
          </a:solidFill>
          <a:latin typeface="+mn-lt"/>
          <a:ea typeface="ＭＳ Ｐゴシック" charset="0"/>
          <a:cs typeface="+mn-cs"/>
        </a:defRPr>
      </a:lvl4pPr>
      <a:lvl5pPr marL="2057400" indent="-228600" algn="l" defTabSz="457200" rtl="0" eaLnBrk="0" fontAlgn="base" hangingPunct="0">
        <a:spcBef>
          <a:spcPct val="20000"/>
        </a:spcBef>
        <a:spcAft>
          <a:spcPct val="0"/>
        </a:spcAft>
        <a:buFont typeface="Arial" pitchFamily="34" charset="0"/>
        <a:buChar char="»"/>
        <a:defRPr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9.xml"/><Relationship Id="rId1" Type="http://schemas.openxmlformats.org/officeDocument/2006/relationships/slideLayout" Target="../slideLayouts/slideLayout7.xml"/><Relationship Id="rId5" Type="http://schemas.openxmlformats.org/officeDocument/2006/relationships/image" Target="../media/image12.png"/><Relationship Id="rId4" Type="http://schemas.openxmlformats.org/officeDocument/2006/relationships/chart" Target="../charts/char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7.xml"/><Relationship Id="rId5" Type="http://schemas.openxmlformats.org/officeDocument/2006/relationships/image" Target="../media/image9.png"/><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7.xml"/><Relationship Id="rId1" Type="http://schemas.openxmlformats.org/officeDocument/2006/relationships/slideLayout" Target="../slideLayouts/slideLayout7.xml"/><Relationship Id="rId5" Type="http://schemas.openxmlformats.org/officeDocument/2006/relationships/image" Target="../media/image10.png"/><Relationship Id="rId4" Type="http://schemas.openxmlformats.org/officeDocument/2006/relationships/chart" Target="../charts/chart3.xml"/></Relationships>
</file>

<file path=ppt/slides/_rels/slide9.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8.xml"/><Relationship Id="rId1" Type="http://schemas.openxmlformats.org/officeDocument/2006/relationships/slideLayout" Target="../slideLayouts/slideLayout7.xml"/><Relationship Id="rId5" Type="http://schemas.openxmlformats.org/officeDocument/2006/relationships/image" Target="../media/image11.png"/><Relationship Id="rId4" Type="http://schemas.openxmlformats.org/officeDocument/2006/relationships/chart" Target="../charts/char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Title 10"/>
          <p:cNvSpPr>
            <a:spLocks noGrp="1"/>
          </p:cNvSpPr>
          <p:nvPr>
            <p:ph type="ctrTitle"/>
          </p:nvPr>
        </p:nvSpPr>
        <p:spPr>
          <a:xfrm>
            <a:off x="203200" y="147638"/>
            <a:ext cx="5626100" cy="603250"/>
          </a:xfrm>
        </p:spPr>
        <p:txBody>
          <a:bodyPr/>
          <a:lstStyle/>
          <a:p>
            <a:pPr eaLnBrk="1" hangingPunct="1"/>
            <a:r>
              <a:rPr lang="en-US" dirty="0" smtClean="0">
                <a:latin typeface="Arial Narrow" pitchFamily="34" charset="0"/>
                <a:ea typeface="ＭＳ Ｐゴシック" pitchFamily="34" charset="-128"/>
              </a:rPr>
              <a:t>PEV Community Readiness Scorecard</a:t>
            </a:r>
          </a:p>
        </p:txBody>
      </p:sp>
      <p:sp>
        <p:nvSpPr>
          <p:cNvPr id="6146" name="Subtitle 11"/>
          <p:cNvSpPr>
            <a:spLocks noGrp="1"/>
          </p:cNvSpPr>
          <p:nvPr>
            <p:ph type="subTitle" idx="1"/>
          </p:nvPr>
        </p:nvSpPr>
        <p:spPr>
          <a:xfrm>
            <a:off x="163513" y="5253038"/>
            <a:ext cx="4381500" cy="1174750"/>
          </a:xfrm>
        </p:spPr>
        <p:txBody>
          <a:bodyPr>
            <a:normAutofit/>
          </a:bodyPr>
          <a:lstStyle/>
          <a:p>
            <a:pPr eaLnBrk="1" hangingPunct="1"/>
            <a:r>
              <a:rPr lang="en-US" sz="1800" dirty="0" smtClean="0">
                <a:latin typeface="Arial Narrow" pitchFamily="34" charset="0"/>
                <a:ea typeface="ＭＳ Ｐゴシック" pitchFamily="34" charset="-128"/>
              </a:rPr>
              <a:t>Scoring Methodology</a:t>
            </a:r>
          </a:p>
        </p:txBody>
      </p:sp>
      <p:sp>
        <p:nvSpPr>
          <p:cNvPr id="13" name="Text Placeholder 12"/>
          <p:cNvSpPr>
            <a:spLocks noGrp="1"/>
          </p:cNvSpPr>
          <p:nvPr>
            <p:ph type="body" sz="quarter" idx="10"/>
          </p:nvPr>
        </p:nvSpPr>
        <p:spPr>
          <a:xfrm>
            <a:off x="6054725" y="5205413"/>
            <a:ext cx="3081338" cy="1135564"/>
          </a:xfrm>
        </p:spPr>
        <p:txBody>
          <a:bodyPr rtlCol="0">
            <a:normAutofit lnSpcReduction="10000"/>
          </a:bodyPr>
          <a:lstStyle/>
          <a:p>
            <a:pPr>
              <a:spcBef>
                <a:spcPts val="0"/>
              </a:spcBef>
              <a:defRPr/>
            </a:pPr>
            <a:r>
              <a:rPr lang="en-US" sz="1400" dirty="0" smtClean="0"/>
              <a:t>Trish </a:t>
            </a:r>
            <a:r>
              <a:rPr lang="en-US" sz="1400" dirty="0" err="1"/>
              <a:t>Cozart</a:t>
            </a:r>
            <a:endParaRPr lang="en-US" sz="1400" dirty="0"/>
          </a:p>
          <a:p>
            <a:pPr>
              <a:spcBef>
                <a:spcPts val="0"/>
              </a:spcBef>
              <a:defRPr/>
            </a:pPr>
            <a:r>
              <a:rPr sz="1400" dirty="0" smtClean="0">
                <a:ea typeface="+mn-ea"/>
                <a:cs typeface="+mn-cs"/>
              </a:rPr>
              <a:t>Mike Simpson</a:t>
            </a:r>
            <a:endParaRPr lang="en-US" sz="1400" dirty="0" smtClean="0">
              <a:ea typeface="+mn-ea"/>
              <a:cs typeface="+mn-cs"/>
            </a:endParaRPr>
          </a:p>
          <a:p>
            <a:pPr>
              <a:spcBef>
                <a:spcPts val="0"/>
              </a:spcBef>
              <a:defRPr/>
            </a:pPr>
            <a:r>
              <a:rPr lang="en-US" sz="1400" dirty="0" smtClean="0">
                <a:ea typeface="+mn-ea"/>
                <a:cs typeface="+mn-cs"/>
              </a:rPr>
              <a:t>Witt Sparks</a:t>
            </a:r>
          </a:p>
          <a:p>
            <a:pPr>
              <a:spcBef>
                <a:spcPts val="0"/>
              </a:spcBef>
              <a:defRPr/>
            </a:pPr>
            <a:endParaRPr lang="en-US" sz="1400" dirty="0" smtClean="0">
              <a:ea typeface="+mn-ea"/>
              <a:cs typeface="+mn-cs"/>
            </a:endParaRPr>
          </a:p>
          <a:p>
            <a:pPr>
              <a:spcBef>
                <a:spcPts val="0"/>
              </a:spcBef>
              <a:defRPr/>
            </a:pPr>
            <a:r>
              <a:rPr lang="en-US" sz="1400" dirty="0" smtClean="0">
                <a:ea typeface="+mn-ea"/>
                <a:cs typeface="+mn-cs"/>
              </a:rPr>
              <a:t>National Renewable Energy Lab</a:t>
            </a:r>
            <a:endParaRPr sz="1400" dirty="0">
              <a:ea typeface="+mn-ea"/>
              <a:cs typeface="+mn-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 y="127000"/>
            <a:ext cx="8229600" cy="584775"/>
          </a:xfrm>
        </p:spPr>
        <p:txBody>
          <a:bodyPr/>
          <a:lstStyle/>
          <a:p>
            <a:r>
              <a:rPr lang="en-US" dirty="0" smtClean="0"/>
              <a:t>“Excellent” Scenario</a:t>
            </a:r>
            <a:endParaRPr lang="en-US" dirty="0"/>
          </a:p>
        </p:txBody>
      </p:sp>
      <p:graphicFrame>
        <p:nvGraphicFramePr>
          <p:cNvPr id="4" name="Chart 3"/>
          <p:cNvGraphicFramePr>
            <a:graphicFrameLocks/>
          </p:cNvGraphicFramePr>
          <p:nvPr>
            <p:extLst>
              <p:ext uri="{D42A27DB-BD31-4B8C-83A1-F6EECF244321}">
                <p14:modId xmlns:p14="http://schemas.microsoft.com/office/powerpoint/2010/main" val="2279577847"/>
              </p:ext>
            </p:extLst>
          </p:nvPr>
        </p:nvGraphicFramePr>
        <p:xfrm>
          <a:off x="284039" y="2109448"/>
          <a:ext cx="6726361" cy="459615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Chart 4"/>
          <p:cNvGraphicFramePr>
            <a:graphicFrameLocks/>
          </p:cNvGraphicFramePr>
          <p:nvPr>
            <p:extLst>
              <p:ext uri="{D42A27DB-BD31-4B8C-83A1-F6EECF244321}">
                <p14:modId xmlns:p14="http://schemas.microsoft.com/office/powerpoint/2010/main" val="2477124551"/>
              </p:ext>
            </p:extLst>
          </p:nvPr>
        </p:nvGraphicFramePr>
        <p:xfrm>
          <a:off x="7463676" y="2164080"/>
          <a:ext cx="1548244" cy="3705873"/>
        </p:xfrm>
        <a:graphic>
          <a:graphicData uri="http://schemas.openxmlformats.org/drawingml/2006/chart">
            <c:chart xmlns:c="http://schemas.openxmlformats.org/drawingml/2006/chart" xmlns:r="http://schemas.openxmlformats.org/officeDocument/2006/relationships" r:id="rId4"/>
          </a:graphicData>
        </a:graphic>
      </p:graphicFrame>
      <p:pic>
        <p:nvPicPr>
          <p:cNvPr id="6"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71519" y="1048244"/>
            <a:ext cx="2502281" cy="13901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64919738"/>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chor="ctr"/>
          <a:lstStyle/>
          <a:p>
            <a:pPr marL="0" indent="0" algn="ctr">
              <a:buNone/>
            </a:pPr>
            <a:endParaRPr lang="en-US" sz="3600" dirty="0">
              <a:solidFill>
                <a:schemeClr val="tx2">
                  <a:lumMod val="75000"/>
                </a:schemeClr>
              </a:solidFill>
            </a:endParaRPr>
          </a:p>
          <a:p>
            <a:pPr marL="0" indent="0" algn="ctr">
              <a:buNone/>
            </a:pPr>
            <a:r>
              <a:rPr lang="en-US" sz="3600" dirty="0" smtClean="0">
                <a:solidFill>
                  <a:schemeClr val="tx2">
                    <a:lumMod val="75000"/>
                  </a:schemeClr>
                </a:solidFill>
              </a:rPr>
              <a:t>Questions?</a:t>
            </a:r>
          </a:p>
          <a:p>
            <a:pPr marL="0" indent="0" algn="ctr">
              <a:buNone/>
            </a:pPr>
            <a:endParaRPr lang="en-US" sz="2000" dirty="0">
              <a:solidFill>
                <a:schemeClr val="tx2">
                  <a:lumMod val="75000"/>
                </a:schemeClr>
              </a:solidFill>
            </a:endParaRPr>
          </a:p>
          <a:p>
            <a:pPr marL="0" indent="0" algn="ctr">
              <a:buNone/>
            </a:pPr>
            <a:r>
              <a:rPr lang="en-US" sz="2000" b="0" dirty="0" smtClean="0">
                <a:solidFill>
                  <a:schemeClr val="tx2">
                    <a:lumMod val="75000"/>
                  </a:schemeClr>
                </a:solidFill>
              </a:rPr>
              <a:t>Mike Simpson</a:t>
            </a:r>
          </a:p>
          <a:p>
            <a:pPr marL="0" indent="0" algn="ctr">
              <a:buNone/>
            </a:pPr>
            <a:r>
              <a:rPr lang="en-US" sz="2000" b="0" dirty="0" err="1" smtClean="0">
                <a:solidFill>
                  <a:schemeClr val="tx2">
                    <a:lumMod val="75000"/>
                  </a:schemeClr>
                </a:solidFill>
              </a:rPr>
              <a:t>Mike.Simpson@NREL.gov</a:t>
            </a:r>
            <a:endParaRPr lang="en-US" sz="1800" b="0" dirty="0">
              <a:solidFill>
                <a:schemeClr val="tx2">
                  <a:lumMod val="75000"/>
                </a:schemeClr>
              </a:solidFill>
            </a:endParaRPr>
          </a:p>
        </p:txBody>
      </p:sp>
    </p:spTree>
    <p:extLst>
      <p:ext uri="{BB962C8B-B14F-4D97-AF65-F5344CB8AC3E}">
        <p14:creationId xmlns:p14="http://schemas.microsoft.com/office/powerpoint/2010/main" val="3677586233"/>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6973" y="176683"/>
            <a:ext cx="8229600" cy="584775"/>
          </a:xfrm>
        </p:spPr>
        <p:txBody>
          <a:bodyPr/>
          <a:lstStyle/>
          <a:p>
            <a:r>
              <a:rPr lang="en-US" dirty="0" smtClean="0"/>
              <a:t>Categorizing “Readiness”</a:t>
            </a:r>
            <a:endParaRPr lang="en-US" dirty="0"/>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47892" y="1131682"/>
            <a:ext cx="5660829" cy="5346775"/>
          </a:xfrm>
          <a:prstGeom prst="rect">
            <a:avLst/>
          </a:prstGeom>
          <a:noFill/>
          <a:ln w="9525">
            <a:solidFill>
              <a:schemeClr val="tx1"/>
            </a:solidFill>
            <a:miter lim="800000"/>
            <a:headEnd/>
            <a:tailEnd/>
          </a:ln>
          <a:effectLst>
            <a:outerShdw blurRad="50800" dist="38100" dir="2700000" algn="tl" rotWithShape="0">
              <a:prstClr val="black">
                <a:alpha val="40000"/>
              </a:prstClr>
            </a:outerShdw>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807331366"/>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9506" y="153084"/>
            <a:ext cx="8229600" cy="584775"/>
          </a:xfrm>
        </p:spPr>
        <p:txBody>
          <a:bodyPr/>
          <a:lstStyle/>
          <a:p>
            <a:r>
              <a:rPr lang="en-US" dirty="0" smtClean="0"/>
              <a:t>Scoring System</a:t>
            </a:r>
            <a:endParaRPr lang="en-US"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01942" y="1106627"/>
            <a:ext cx="6101160" cy="5356251"/>
          </a:xfrm>
          <a:prstGeom prst="rect">
            <a:avLst/>
          </a:prstGeom>
          <a:noFill/>
          <a:ln w="9525">
            <a:solidFill>
              <a:schemeClr val="tx1"/>
            </a:solidFill>
            <a:miter lim="800000"/>
            <a:headEnd/>
            <a:tailEnd/>
          </a:ln>
          <a:effectLst>
            <a:outerShdw blurRad="50800" dist="38100" dir="2700000" algn="tl" rotWithShape="0">
              <a:prstClr val="black">
                <a:alpha val="40000"/>
              </a:prstClr>
            </a:outerShdw>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3901823302"/>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a:graphicFrameLocks/>
          </p:cNvGraphicFramePr>
          <p:nvPr>
            <p:extLst>
              <p:ext uri="{D42A27DB-BD31-4B8C-83A1-F6EECF244321}">
                <p14:modId xmlns:p14="http://schemas.microsoft.com/office/powerpoint/2010/main" val="307424343"/>
              </p:ext>
            </p:extLst>
          </p:nvPr>
        </p:nvGraphicFramePr>
        <p:xfrm>
          <a:off x="0" y="987746"/>
          <a:ext cx="9144000" cy="5609207"/>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217282" y="76200"/>
            <a:ext cx="8088517" cy="584775"/>
          </a:xfrm>
        </p:spPr>
        <p:txBody>
          <a:bodyPr/>
          <a:lstStyle/>
          <a:p>
            <a:r>
              <a:rPr lang="en-US" dirty="0" smtClean="0"/>
              <a:t>Weighting at Topic Level</a:t>
            </a:r>
            <a:endParaRPr lang="en-US" dirty="0"/>
          </a:p>
        </p:txBody>
      </p:sp>
    </p:spTree>
    <p:extLst>
      <p:ext uri="{BB962C8B-B14F-4D97-AF65-F5344CB8AC3E}">
        <p14:creationId xmlns:p14="http://schemas.microsoft.com/office/powerpoint/2010/main" val="606715506"/>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Content Placeholder 13"/>
          <p:cNvGraphicFramePr>
            <a:graphicFrameLocks noGrp="1"/>
          </p:cNvGraphicFramePr>
          <p:nvPr>
            <p:ph idx="1"/>
            <p:extLst>
              <p:ext uri="{D42A27DB-BD31-4B8C-83A1-F6EECF244321}">
                <p14:modId xmlns:p14="http://schemas.microsoft.com/office/powerpoint/2010/main" val="1402214286"/>
              </p:ext>
            </p:extLst>
          </p:nvPr>
        </p:nvGraphicFramePr>
        <p:xfrm>
          <a:off x="518812" y="2171023"/>
          <a:ext cx="8229601" cy="3069419"/>
        </p:xfrm>
        <a:graphic>
          <a:graphicData uri="http://schemas.openxmlformats.org/drawingml/2006/table">
            <a:tbl>
              <a:tblPr/>
              <a:tblGrid>
                <a:gridCol w="1822872"/>
                <a:gridCol w="541923"/>
                <a:gridCol w="349505"/>
                <a:gridCol w="551308"/>
                <a:gridCol w="373467"/>
                <a:gridCol w="480171"/>
                <a:gridCol w="391251"/>
                <a:gridCol w="480171"/>
                <a:gridCol w="382359"/>
                <a:gridCol w="444603"/>
                <a:gridCol w="373467"/>
                <a:gridCol w="400142"/>
                <a:gridCol w="373467"/>
                <a:gridCol w="473502"/>
                <a:gridCol w="382359"/>
                <a:gridCol w="409034"/>
              </a:tblGrid>
              <a:tr h="253561">
                <a:tc>
                  <a:txBody>
                    <a:bodyPr/>
                    <a:lstStyle/>
                    <a:p>
                      <a:pPr algn="ctr" fontAlgn="ctr"/>
                      <a:r>
                        <a:rPr lang="en-US" sz="700" b="1" i="0" u="none" strike="noStrike" dirty="0">
                          <a:solidFill>
                            <a:srgbClr val="000000"/>
                          </a:solidFill>
                          <a:effectLst/>
                          <a:latin typeface="Arial"/>
                          <a:cs typeface="Arial"/>
                        </a:rPr>
                        <a:t>Question</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700" b="1" i="0" u="none" strike="noStrike" dirty="0">
                          <a:solidFill>
                            <a:srgbClr val="FFFFFF"/>
                          </a:solidFill>
                          <a:effectLst/>
                          <a:latin typeface="Arial"/>
                          <a:cs typeface="Arial"/>
                        </a:rPr>
                        <a:t>Answer A</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08080"/>
                    </a:solidFill>
                  </a:tcPr>
                </a:tc>
                <a:tc>
                  <a:txBody>
                    <a:bodyPr/>
                    <a:lstStyle/>
                    <a:p>
                      <a:pPr algn="ctr" fontAlgn="ctr"/>
                      <a:r>
                        <a:rPr lang="en-US" sz="700" b="1" i="0" u="none" strike="noStrike">
                          <a:solidFill>
                            <a:srgbClr val="FFFFFF"/>
                          </a:solidFill>
                          <a:effectLst/>
                          <a:latin typeface="Arial"/>
                          <a:cs typeface="Arial"/>
                        </a:rPr>
                        <a:t>Score A</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08080"/>
                    </a:solidFill>
                  </a:tcPr>
                </a:tc>
                <a:tc>
                  <a:txBody>
                    <a:bodyPr/>
                    <a:lstStyle/>
                    <a:p>
                      <a:pPr algn="ctr" fontAlgn="ctr"/>
                      <a:r>
                        <a:rPr lang="en-US" sz="700" b="1" i="0" u="none" strike="noStrike">
                          <a:solidFill>
                            <a:srgbClr val="000000"/>
                          </a:solidFill>
                          <a:effectLst/>
                          <a:latin typeface="Arial"/>
                          <a:cs typeface="Arial"/>
                        </a:rPr>
                        <a:t>Answer B</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700" b="1" i="0" u="none" strike="noStrike">
                          <a:solidFill>
                            <a:srgbClr val="000000"/>
                          </a:solidFill>
                          <a:effectLst/>
                          <a:latin typeface="Arial"/>
                          <a:cs typeface="Arial"/>
                        </a:rPr>
                        <a:t>Score B</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700" b="1" i="0" u="none" strike="noStrike">
                          <a:solidFill>
                            <a:srgbClr val="FFFFFF"/>
                          </a:solidFill>
                          <a:effectLst/>
                          <a:latin typeface="Arial"/>
                          <a:cs typeface="Arial"/>
                        </a:rPr>
                        <a:t>Answer C</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08080"/>
                    </a:solidFill>
                  </a:tcPr>
                </a:tc>
                <a:tc>
                  <a:txBody>
                    <a:bodyPr/>
                    <a:lstStyle/>
                    <a:p>
                      <a:pPr algn="ctr" fontAlgn="ctr"/>
                      <a:r>
                        <a:rPr lang="en-US" sz="700" b="1" i="0" u="none" strike="noStrike">
                          <a:solidFill>
                            <a:srgbClr val="FFFFFF"/>
                          </a:solidFill>
                          <a:effectLst/>
                          <a:latin typeface="Arial"/>
                          <a:cs typeface="Arial"/>
                        </a:rPr>
                        <a:t>Score C</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08080"/>
                    </a:solidFill>
                  </a:tcPr>
                </a:tc>
                <a:tc>
                  <a:txBody>
                    <a:bodyPr/>
                    <a:lstStyle/>
                    <a:p>
                      <a:pPr algn="ctr" fontAlgn="ctr"/>
                      <a:r>
                        <a:rPr lang="en-US" sz="700" b="1" i="0" u="none" strike="noStrike">
                          <a:solidFill>
                            <a:srgbClr val="000000"/>
                          </a:solidFill>
                          <a:effectLst/>
                          <a:latin typeface="Arial"/>
                          <a:cs typeface="Arial"/>
                        </a:rPr>
                        <a:t>Answer D</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700" b="1" i="0" u="none" strike="noStrike">
                          <a:solidFill>
                            <a:srgbClr val="000000"/>
                          </a:solidFill>
                          <a:effectLst/>
                          <a:latin typeface="Arial"/>
                          <a:cs typeface="Arial"/>
                        </a:rPr>
                        <a:t>Score D</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700" b="1" i="0" u="none" strike="noStrike">
                          <a:solidFill>
                            <a:srgbClr val="FFFFFF"/>
                          </a:solidFill>
                          <a:effectLst/>
                          <a:latin typeface="Arial"/>
                          <a:cs typeface="Arial"/>
                        </a:rPr>
                        <a:t>Answer E</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08080"/>
                    </a:solidFill>
                  </a:tcPr>
                </a:tc>
                <a:tc>
                  <a:txBody>
                    <a:bodyPr/>
                    <a:lstStyle/>
                    <a:p>
                      <a:pPr algn="ctr" fontAlgn="ctr"/>
                      <a:r>
                        <a:rPr lang="en-US" sz="700" b="1" i="0" u="none" strike="noStrike">
                          <a:solidFill>
                            <a:srgbClr val="FFFFFF"/>
                          </a:solidFill>
                          <a:effectLst/>
                          <a:latin typeface="Arial"/>
                          <a:cs typeface="Arial"/>
                        </a:rPr>
                        <a:t>Score E</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08080"/>
                    </a:solidFill>
                  </a:tcPr>
                </a:tc>
                <a:tc>
                  <a:txBody>
                    <a:bodyPr/>
                    <a:lstStyle/>
                    <a:p>
                      <a:pPr algn="ctr" fontAlgn="ctr"/>
                      <a:r>
                        <a:rPr lang="en-US" sz="700" b="1" i="0" u="none" strike="noStrike">
                          <a:solidFill>
                            <a:srgbClr val="000000"/>
                          </a:solidFill>
                          <a:effectLst/>
                          <a:latin typeface="Arial"/>
                          <a:cs typeface="Arial"/>
                        </a:rPr>
                        <a:t>Answer H</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700" b="1" i="0" u="none" strike="noStrike">
                          <a:solidFill>
                            <a:srgbClr val="000000"/>
                          </a:solidFill>
                          <a:effectLst/>
                          <a:latin typeface="Arial"/>
                          <a:cs typeface="Arial"/>
                        </a:rPr>
                        <a:t>Score H</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700" b="1" i="0" u="none" strike="noStrike">
                          <a:solidFill>
                            <a:srgbClr val="FFFFFF"/>
                          </a:solidFill>
                          <a:effectLst/>
                          <a:latin typeface="Arial"/>
                          <a:cs typeface="Arial"/>
                        </a:rPr>
                        <a:t>Weighting/ Max Score</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44062"/>
                    </a:solidFill>
                  </a:tcPr>
                </a:tc>
                <a:tc>
                  <a:txBody>
                    <a:bodyPr/>
                    <a:lstStyle/>
                    <a:p>
                      <a:pPr algn="ctr" fontAlgn="ctr"/>
                      <a:r>
                        <a:rPr lang="en-US" sz="700" b="1" i="0" u="none" strike="noStrike">
                          <a:solidFill>
                            <a:srgbClr val="FFFFFF"/>
                          </a:solidFill>
                          <a:effectLst/>
                          <a:latin typeface="Arial"/>
                          <a:cs typeface="Arial"/>
                        </a:rPr>
                        <a:t>Scenario Score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44062"/>
                    </a:solidFill>
                  </a:tcPr>
                </a:tc>
                <a:tc>
                  <a:txBody>
                    <a:bodyPr/>
                    <a:lstStyle/>
                    <a:p>
                      <a:pPr algn="ctr" fontAlgn="ctr"/>
                      <a:r>
                        <a:rPr lang="en-US" sz="700" b="1" i="0" u="none" strike="noStrike">
                          <a:solidFill>
                            <a:srgbClr val="FFFFFF"/>
                          </a:solidFill>
                          <a:effectLst/>
                          <a:latin typeface="Arial"/>
                          <a:cs typeface="Arial"/>
                        </a:rPr>
                        <a:t>Weighted Score</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44062"/>
                    </a:solidFill>
                  </a:tcPr>
                </a:tc>
              </a:tr>
              <a:tr h="1121005">
                <a:tc>
                  <a:txBody>
                    <a:bodyPr/>
                    <a:lstStyle/>
                    <a:p>
                      <a:pPr algn="l" fontAlgn="ctr"/>
                      <a:r>
                        <a:rPr lang="en-US" sz="800" b="0" i="0" u="none" strike="noStrike" dirty="0">
                          <a:solidFill>
                            <a:srgbClr val="000000"/>
                          </a:solidFill>
                          <a:effectLst/>
                          <a:latin typeface="Arial"/>
                          <a:cs typeface="Arial"/>
                        </a:rPr>
                        <a:t>In your area, what is the average time it takes for an electric vehicle supply equipment (EVSE) owner or site manager to complete the permitting, installation and, if applicable, inspection process?</a:t>
                      </a:r>
                    </a:p>
                  </a:txBody>
                  <a:tcPr marL="80072"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000000"/>
                          </a:solidFill>
                          <a:effectLst/>
                          <a:latin typeface="Arial"/>
                          <a:cs typeface="Arial"/>
                        </a:rPr>
                        <a:t>Less than 1 day</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800" b="0" i="0" u="none" strike="noStrike">
                          <a:solidFill>
                            <a:srgbClr val="000000"/>
                          </a:solidFill>
                          <a:effectLst/>
                          <a:latin typeface="Arial"/>
                          <a:cs typeface="Arial"/>
                        </a:rPr>
                        <a:t>1</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800" b="0" i="0" u="none" strike="noStrike">
                          <a:solidFill>
                            <a:srgbClr val="000000"/>
                          </a:solidFill>
                          <a:effectLst/>
                          <a:latin typeface="Arial"/>
                          <a:cs typeface="Arial"/>
                        </a:rPr>
                        <a:t>1 to 2 days</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800" b="0" i="0" u="none" strike="noStrike">
                          <a:solidFill>
                            <a:srgbClr val="000000"/>
                          </a:solidFill>
                          <a:effectLst/>
                          <a:latin typeface="Arial"/>
                          <a:cs typeface="Arial"/>
                        </a:rPr>
                        <a:t>0.8</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800" b="0" i="0" u="none" strike="noStrike">
                          <a:solidFill>
                            <a:srgbClr val="000000"/>
                          </a:solidFill>
                          <a:effectLst/>
                          <a:latin typeface="Arial"/>
                          <a:cs typeface="Arial"/>
                        </a:rPr>
                        <a:t>2 days to 1 week</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800" b="0" i="0" u="none" strike="noStrike">
                          <a:solidFill>
                            <a:srgbClr val="000000"/>
                          </a:solidFill>
                          <a:effectLst/>
                          <a:latin typeface="Arial"/>
                          <a:cs typeface="Arial"/>
                        </a:rPr>
                        <a:t>0.5</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800" b="0" i="0" u="none" strike="noStrike">
                          <a:solidFill>
                            <a:srgbClr val="000000"/>
                          </a:solidFill>
                          <a:effectLst/>
                          <a:latin typeface="Arial"/>
                          <a:cs typeface="Arial"/>
                        </a:rPr>
                        <a:t>&gt; 1 week</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000000"/>
                          </a:solidFill>
                          <a:effectLst/>
                          <a:latin typeface="Arial"/>
                          <a:cs typeface="Arial"/>
                        </a:rPr>
                        <a:t>0.1</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Arial"/>
                          <a:cs typeface="Arial"/>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Arial"/>
                          <a:cs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800" b="0" i="0" u="none" strike="noStrike">
                          <a:solidFill>
                            <a:srgbClr val="000000"/>
                          </a:solidFill>
                          <a:effectLst/>
                          <a:latin typeface="Arial"/>
                          <a:cs typeface="Arial"/>
                        </a:rPr>
                        <a:t>I don't know</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000000"/>
                          </a:solidFill>
                          <a:effectLst/>
                          <a:latin typeface="Arial"/>
                          <a:cs typeface="Arial"/>
                        </a:rPr>
                        <a:t>0</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000" b="1" i="0" u="none" strike="noStrike" dirty="0">
                          <a:solidFill>
                            <a:srgbClr val="000000"/>
                          </a:solidFill>
                          <a:effectLst/>
                          <a:latin typeface="Arial"/>
                          <a:cs typeface="Arial"/>
                        </a:rPr>
                        <a:t>2</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a:txBody>
                    <a:bodyPr/>
                    <a:lstStyle/>
                    <a:p>
                      <a:pPr algn="ctr" fontAlgn="ctr"/>
                      <a:r>
                        <a:rPr lang="en-US" sz="1000" b="1" i="0" u="none" strike="noStrike" dirty="0">
                          <a:solidFill>
                            <a:srgbClr val="000000"/>
                          </a:solidFill>
                          <a:effectLst/>
                          <a:latin typeface="Arial"/>
                          <a:cs typeface="Arial"/>
                        </a:rPr>
                        <a:t>0.8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a:txBody>
                    <a:bodyPr/>
                    <a:lstStyle/>
                    <a:p>
                      <a:pPr algn="ctr" fontAlgn="ctr"/>
                      <a:r>
                        <a:rPr lang="en-US" sz="1000" b="1" i="0" u="none" strike="noStrike">
                          <a:solidFill>
                            <a:srgbClr val="000000"/>
                          </a:solidFill>
                          <a:effectLst/>
                          <a:latin typeface="Arial"/>
                          <a:cs typeface="Arial"/>
                        </a:rPr>
                        <a:t>1.6</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r>
              <a:tr h="707301">
                <a:tc>
                  <a:txBody>
                    <a:bodyPr/>
                    <a:lstStyle/>
                    <a:p>
                      <a:pPr algn="l" fontAlgn="ctr"/>
                      <a:r>
                        <a:rPr lang="en-US" sz="800" b="0" i="0" u="none" strike="noStrike" dirty="0">
                          <a:solidFill>
                            <a:srgbClr val="000000"/>
                          </a:solidFill>
                          <a:effectLst/>
                          <a:latin typeface="Arial"/>
                          <a:cs typeface="Arial"/>
                        </a:rPr>
                        <a:t>What are the options for submitting an EVSE permitting application? Check all that apply.</a:t>
                      </a:r>
                    </a:p>
                  </a:txBody>
                  <a:tcPr marL="80072"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000000"/>
                          </a:solidFill>
                          <a:effectLst/>
                          <a:latin typeface="Arial"/>
                          <a:cs typeface="Arial"/>
                        </a:rPr>
                        <a:t>Online</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800" b="0" i="0" u="none" strike="noStrike">
                          <a:solidFill>
                            <a:srgbClr val="000000"/>
                          </a:solidFill>
                          <a:effectLst/>
                          <a:latin typeface="Arial"/>
                          <a:cs typeface="Arial"/>
                        </a:rPr>
                        <a:t>0.5</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800" b="0" i="0" u="none" strike="noStrike">
                          <a:solidFill>
                            <a:srgbClr val="000000"/>
                          </a:solidFill>
                          <a:effectLst/>
                          <a:latin typeface="Arial"/>
                          <a:cs typeface="Arial"/>
                        </a:rPr>
                        <a:t>In-person</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800" b="0" i="0" u="none" strike="noStrike">
                          <a:solidFill>
                            <a:srgbClr val="000000"/>
                          </a:solidFill>
                          <a:effectLst/>
                          <a:latin typeface="Arial"/>
                          <a:cs typeface="Arial"/>
                        </a:rPr>
                        <a:t>0.2</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800" b="0" i="0" u="none" strike="noStrike">
                          <a:solidFill>
                            <a:srgbClr val="000000"/>
                          </a:solidFill>
                          <a:effectLst/>
                          <a:latin typeface="Arial"/>
                          <a:cs typeface="Arial"/>
                        </a:rPr>
                        <a:t>By telephone</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800" b="0" i="0" u="none" strike="noStrike">
                          <a:solidFill>
                            <a:srgbClr val="000000"/>
                          </a:solidFill>
                          <a:effectLst/>
                          <a:latin typeface="Arial"/>
                          <a:cs typeface="Arial"/>
                        </a:rPr>
                        <a:t>0.2</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800" b="0" i="0" u="none" strike="noStrike">
                          <a:solidFill>
                            <a:srgbClr val="000000"/>
                          </a:solidFill>
                          <a:effectLst/>
                          <a:latin typeface="Arial"/>
                          <a:cs typeface="Arial"/>
                        </a:rPr>
                        <a:t>Snail mail</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000000"/>
                          </a:solidFill>
                          <a:effectLst/>
                          <a:latin typeface="Arial"/>
                          <a:cs typeface="Arial"/>
                        </a:rPr>
                        <a:t>0.1</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Arial"/>
                          <a:cs typeface="Arial"/>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l" fontAlgn="b"/>
                      <a:r>
                        <a:rPr lang="en-US" sz="800" b="0" i="0" u="none" strike="noStrike">
                          <a:solidFill>
                            <a:srgbClr val="000000"/>
                          </a:solidFill>
                          <a:effectLst/>
                          <a:latin typeface="Arial"/>
                          <a:cs typeface="Arial"/>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800" b="0" i="0" u="none" strike="noStrike">
                          <a:solidFill>
                            <a:srgbClr val="000000"/>
                          </a:solidFill>
                          <a:effectLst/>
                          <a:latin typeface="Arial"/>
                          <a:cs typeface="Arial"/>
                        </a:rPr>
                        <a:t>I don't know</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000000"/>
                          </a:solidFill>
                          <a:effectLst/>
                          <a:latin typeface="Arial"/>
                          <a:cs typeface="Arial"/>
                        </a:rPr>
                        <a:t>0</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000" b="1" i="0" u="none" strike="noStrike" dirty="0">
                          <a:solidFill>
                            <a:srgbClr val="000000"/>
                          </a:solidFill>
                          <a:effectLst/>
                          <a:latin typeface="Arial"/>
                          <a:cs typeface="Arial"/>
                        </a:rPr>
                        <a:t>1</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a:txBody>
                    <a:bodyPr/>
                    <a:lstStyle/>
                    <a:p>
                      <a:pPr algn="ctr" fontAlgn="ctr"/>
                      <a:r>
                        <a:rPr lang="en-US" sz="1000" b="1" i="0" u="none" strike="noStrike" dirty="0">
                          <a:solidFill>
                            <a:srgbClr val="000000"/>
                          </a:solidFill>
                          <a:effectLst/>
                          <a:latin typeface="Arial"/>
                          <a:cs typeface="Arial"/>
                        </a:rPr>
                        <a:t>0.7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a:txBody>
                    <a:bodyPr/>
                    <a:lstStyle/>
                    <a:p>
                      <a:pPr algn="ctr" fontAlgn="ctr"/>
                      <a:r>
                        <a:rPr lang="en-US" sz="1000" b="1" i="0" u="none" strike="noStrike" dirty="0">
                          <a:solidFill>
                            <a:srgbClr val="000000"/>
                          </a:solidFill>
                          <a:effectLst/>
                          <a:latin typeface="Arial"/>
                          <a:cs typeface="Arial"/>
                        </a:rPr>
                        <a:t>0.7</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r>
              <a:tr h="987552">
                <a:tc>
                  <a:txBody>
                    <a:bodyPr/>
                    <a:lstStyle/>
                    <a:p>
                      <a:pPr algn="l" fontAlgn="ctr"/>
                      <a:r>
                        <a:rPr lang="en-US" sz="800" b="0" i="0" u="none" strike="noStrike">
                          <a:solidFill>
                            <a:srgbClr val="000000"/>
                          </a:solidFill>
                          <a:effectLst/>
                          <a:latin typeface="Arial"/>
                          <a:cs typeface="Arial"/>
                        </a:rPr>
                        <a:t>Indicate all the types of EVSE installation permit applications you have that are separate from general electrical work permit applications? Check all that apply.</a:t>
                      </a:r>
                    </a:p>
                  </a:txBody>
                  <a:tcPr marL="80072"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800" b="0" i="0" u="none" strike="noStrike" dirty="0" smtClean="0">
                          <a:solidFill>
                            <a:srgbClr val="000000"/>
                          </a:solidFill>
                          <a:effectLst/>
                          <a:latin typeface="Arial"/>
                          <a:cs typeface="Arial"/>
                        </a:rPr>
                        <a:t>Residential</a:t>
                      </a:r>
                      <a:endParaRPr lang="en-US" sz="800" b="0" i="0" u="none" strike="noStrike" dirty="0">
                        <a:solidFill>
                          <a:srgbClr val="000000"/>
                        </a:solidFill>
                        <a:effectLst/>
                        <a:latin typeface="Arial"/>
                        <a:cs typeface="Arial"/>
                      </a:endParaRP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800" b="0" i="0" u="none" strike="noStrike">
                          <a:solidFill>
                            <a:srgbClr val="000000"/>
                          </a:solidFill>
                          <a:effectLst/>
                          <a:latin typeface="Arial"/>
                          <a:cs typeface="Arial"/>
                        </a:rPr>
                        <a:t>0.2</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800" b="0" i="0" u="none" strike="noStrike" dirty="0" smtClean="0">
                          <a:solidFill>
                            <a:srgbClr val="000000"/>
                          </a:solidFill>
                          <a:effectLst/>
                          <a:latin typeface="Arial"/>
                          <a:cs typeface="Arial"/>
                        </a:rPr>
                        <a:t> Commercial</a:t>
                      </a:r>
                      <a:endParaRPr lang="en-US" sz="800" b="0" i="0" u="none" strike="noStrike" dirty="0">
                        <a:solidFill>
                          <a:srgbClr val="000000"/>
                        </a:solidFill>
                        <a:effectLst/>
                        <a:latin typeface="Arial"/>
                        <a:cs typeface="Arial"/>
                      </a:endParaRP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800" b="0" i="0" u="none" strike="noStrike">
                          <a:solidFill>
                            <a:srgbClr val="000000"/>
                          </a:solidFill>
                          <a:effectLst/>
                          <a:latin typeface="Arial"/>
                          <a:cs typeface="Arial"/>
                        </a:rPr>
                        <a:t>0.2</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800" b="0" i="0" u="none" strike="noStrike" dirty="0" smtClean="0">
                          <a:solidFill>
                            <a:srgbClr val="000000"/>
                          </a:solidFill>
                          <a:effectLst/>
                          <a:latin typeface="Arial"/>
                          <a:cs typeface="Arial"/>
                        </a:rPr>
                        <a:t>Public</a:t>
                      </a:r>
                      <a:endParaRPr lang="en-US" sz="800" b="0" i="0" u="none" strike="noStrike" dirty="0">
                        <a:solidFill>
                          <a:srgbClr val="000000"/>
                        </a:solidFill>
                        <a:effectLst/>
                        <a:latin typeface="Arial"/>
                        <a:cs typeface="Arial"/>
                      </a:endParaRP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800" b="0" i="0" u="none" strike="noStrike">
                          <a:solidFill>
                            <a:srgbClr val="000000"/>
                          </a:solidFill>
                          <a:effectLst/>
                          <a:latin typeface="Arial"/>
                          <a:cs typeface="Arial"/>
                        </a:rPr>
                        <a:t>0.2</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800" b="0" i="0" u="none" strike="noStrike" dirty="0" smtClean="0">
                          <a:solidFill>
                            <a:srgbClr val="000000"/>
                          </a:solidFill>
                          <a:effectLst/>
                          <a:latin typeface="Arial"/>
                          <a:cs typeface="Arial"/>
                        </a:rPr>
                        <a:t>Level 1</a:t>
                      </a:r>
                      <a:endParaRPr lang="en-US" sz="800" b="0" i="0" u="none" strike="noStrike" dirty="0">
                        <a:solidFill>
                          <a:srgbClr val="000000"/>
                        </a:solidFill>
                        <a:effectLst/>
                        <a:latin typeface="Arial"/>
                        <a:cs typeface="Arial"/>
                      </a:endParaRP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000000"/>
                          </a:solidFill>
                          <a:effectLst/>
                          <a:latin typeface="Arial"/>
                          <a:cs typeface="Arial"/>
                        </a:rPr>
                        <a:t>0.2</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000000"/>
                          </a:solidFill>
                          <a:effectLst/>
                          <a:latin typeface="Arial"/>
                          <a:cs typeface="Arial"/>
                        </a:rPr>
                        <a:t>Level 2</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800" b="0" i="0" u="none" strike="noStrike">
                          <a:solidFill>
                            <a:srgbClr val="000000"/>
                          </a:solidFill>
                          <a:effectLst/>
                          <a:latin typeface="Arial"/>
                          <a:cs typeface="Arial"/>
                        </a:rPr>
                        <a:t>0.2</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800" b="0" i="0" u="none" strike="noStrike">
                          <a:solidFill>
                            <a:srgbClr val="000000"/>
                          </a:solidFill>
                          <a:effectLst/>
                          <a:latin typeface="Arial"/>
                          <a:cs typeface="Arial"/>
                        </a:rPr>
                        <a:t>I don't know</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000000"/>
                          </a:solidFill>
                          <a:effectLst/>
                          <a:latin typeface="Arial"/>
                          <a:cs typeface="Arial"/>
                        </a:rPr>
                        <a:t>0</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000" b="1" i="0" u="none" strike="noStrike" dirty="0">
                          <a:solidFill>
                            <a:srgbClr val="000000"/>
                          </a:solidFill>
                          <a:effectLst/>
                          <a:latin typeface="Arial"/>
                          <a:cs typeface="Arial"/>
                        </a:rPr>
                        <a:t>1</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a:txBody>
                    <a:bodyPr/>
                    <a:lstStyle/>
                    <a:p>
                      <a:pPr algn="ctr" fontAlgn="ctr"/>
                      <a:r>
                        <a:rPr lang="en-US" sz="1000" b="1" i="0" u="none" strike="noStrike">
                          <a:solidFill>
                            <a:srgbClr val="000000"/>
                          </a:solidFill>
                          <a:effectLst/>
                          <a:latin typeface="Arial"/>
                          <a:cs typeface="Arial"/>
                        </a:rPr>
                        <a:t>0.8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a:txBody>
                    <a:bodyPr/>
                    <a:lstStyle/>
                    <a:p>
                      <a:pPr algn="ctr" fontAlgn="ctr"/>
                      <a:r>
                        <a:rPr lang="en-US" sz="1000" b="1" i="0" u="none" strike="noStrike" dirty="0">
                          <a:solidFill>
                            <a:srgbClr val="000000"/>
                          </a:solidFill>
                          <a:effectLst/>
                          <a:latin typeface="Arial"/>
                          <a:cs typeface="Arial"/>
                        </a:rPr>
                        <a:t>0.8</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r>
            </a:tbl>
          </a:graphicData>
        </a:graphic>
      </p:graphicFrame>
      <p:sp>
        <p:nvSpPr>
          <p:cNvPr id="2" name="Title 1"/>
          <p:cNvSpPr>
            <a:spLocks noGrp="1"/>
          </p:cNvSpPr>
          <p:nvPr>
            <p:ph type="title"/>
          </p:nvPr>
        </p:nvSpPr>
        <p:spPr>
          <a:xfrm>
            <a:off x="190500" y="165100"/>
            <a:ext cx="8229600" cy="584775"/>
          </a:xfrm>
        </p:spPr>
        <p:txBody>
          <a:bodyPr/>
          <a:lstStyle/>
          <a:p>
            <a:r>
              <a:rPr lang="en-US" dirty="0" smtClean="0"/>
              <a:t>Weighting at Question Level</a:t>
            </a:r>
            <a:endParaRPr lang="en-US" dirty="0"/>
          </a:p>
        </p:txBody>
      </p:sp>
      <p:sp>
        <p:nvSpPr>
          <p:cNvPr id="7" name="TextBox 6"/>
          <p:cNvSpPr txBox="1"/>
          <p:nvPr/>
        </p:nvSpPr>
        <p:spPr>
          <a:xfrm>
            <a:off x="482600" y="1386840"/>
            <a:ext cx="914400" cy="914400"/>
          </a:xfrm>
          <a:prstGeom prst="rect">
            <a:avLst/>
          </a:prstGeom>
        </p:spPr>
        <p:txBody>
          <a:bodyPr vert="horz" wrap="none" lIns="91440" tIns="45720" rIns="91440" bIns="45720" rtlCol="0">
            <a:normAutofit/>
          </a:bodyPr>
          <a:lstStyle/>
          <a:p>
            <a:pPr fontAlgn="auto">
              <a:spcBef>
                <a:spcPct val="20000"/>
              </a:spcBef>
              <a:spcAft>
                <a:spcPts val="0"/>
              </a:spcAft>
            </a:pPr>
            <a:r>
              <a:rPr lang="en-US" dirty="0" smtClean="0"/>
              <a:t>Application Process Section</a:t>
            </a:r>
            <a:endParaRPr kumimoji="0" lang="en-US" b="1" i="0" u="none" strike="noStrike" kern="1200" cap="none" spc="0" normalizeH="0" baseline="0" noProof="0" dirty="0" smtClean="0">
              <a:ln>
                <a:noFill/>
              </a:ln>
              <a:solidFill>
                <a:srgbClr val="FFFFFF"/>
              </a:solidFill>
              <a:effectLst/>
              <a:uLnTx/>
              <a:uFillTx/>
              <a:latin typeface="Arial Narrow"/>
              <a:ea typeface="+mn-ea"/>
              <a:cs typeface="Arial Narrow"/>
            </a:endParaRPr>
          </a:p>
        </p:txBody>
      </p:sp>
      <p:sp>
        <p:nvSpPr>
          <p:cNvPr id="8" name="Oval 7"/>
          <p:cNvSpPr/>
          <p:nvPr/>
        </p:nvSpPr>
        <p:spPr>
          <a:xfrm>
            <a:off x="2344848" y="3648548"/>
            <a:ext cx="887239" cy="534153"/>
          </a:xfrm>
          <a:prstGeom prst="ellipse">
            <a:avLst/>
          </a:prstGeom>
          <a:noFill/>
          <a:ln w="25400">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Oval 8"/>
          <p:cNvSpPr/>
          <p:nvPr/>
        </p:nvSpPr>
        <p:spPr>
          <a:xfrm>
            <a:off x="3186818" y="2734146"/>
            <a:ext cx="968719" cy="534155"/>
          </a:xfrm>
          <a:prstGeom prst="ellipse">
            <a:avLst/>
          </a:prstGeom>
          <a:noFill/>
          <a:ln w="25400">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Oval 9"/>
          <p:cNvSpPr/>
          <p:nvPr/>
        </p:nvSpPr>
        <p:spPr>
          <a:xfrm>
            <a:off x="3232085" y="3648548"/>
            <a:ext cx="887240" cy="516048"/>
          </a:xfrm>
          <a:prstGeom prst="ellipse">
            <a:avLst/>
          </a:prstGeom>
          <a:noFill/>
          <a:ln w="25400">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Oval 10"/>
          <p:cNvSpPr/>
          <p:nvPr/>
        </p:nvSpPr>
        <p:spPr>
          <a:xfrm>
            <a:off x="4065005" y="4463358"/>
            <a:ext cx="977768" cy="559807"/>
          </a:xfrm>
          <a:prstGeom prst="ellipse">
            <a:avLst/>
          </a:prstGeom>
          <a:noFill/>
          <a:ln w="25400">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Oval 11"/>
          <p:cNvSpPr/>
          <p:nvPr/>
        </p:nvSpPr>
        <p:spPr>
          <a:xfrm>
            <a:off x="3150606" y="4472411"/>
            <a:ext cx="968715" cy="559807"/>
          </a:xfrm>
          <a:prstGeom prst="ellipse">
            <a:avLst/>
          </a:prstGeom>
          <a:noFill/>
          <a:ln w="25400">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Oval 14"/>
          <p:cNvSpPr/>
          <p:nvPr/>
        </p:nvSpPr>
        <p:spPr>
          <a:xfrm>
            <a:off x="5810813" y="4489764"/>
            <a:ext cx="977768" cy="559807"/>
          </a:xfrm>
          <a:prstGeom prst="ellipse">
            <a:avLst/>
          </a:prstGeom>
          <a:noFill/>
          <a:ln w="25400">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Oval 15"/>
          <p:cNvSpPr/>
          <p:nvPr/>
        </p:nvSpPr>
        <p:spPr>
          <a:xfrm>
            <a:off x="2281473" y="4472411"/>
            <a:ext cx="887239" cy="559807"/>
          </a:xfrm>
          <a:prstGeom prst="ellipse">
            <a:avLst/>
          </a:prstGeom>
          <a:noFill/>
          <a:ln w="25400">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Oval 16"/>
          <p:cNvSpPr/>
          <p:nvPr/>
        </p:nvSpPr>
        <p:spPr>
          <a:xfrm>
            <a:off x="7505324" y="2734145"/>
            <a:ext cx="1275026" cy="534155"/>
          </a:xfrm>
          <a:prstGeom prst="ellipse">
            <a:avLst/>
          </a:prstGeom>
          <a:noFill/>
          <a:ln w="25400">
            <a:solidFill>
              <a:srgbClr val="00B05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Oval 17"/>
          <p:cNvSpPr/>
          <p:nvPr/>
        </p:nvSpPr>
        <p:spPr>
          <a:xfrm>
            <a:off x="7505324" y="3619878"/>
            <a:ext cx="1275026" cy="534155"/>
          </a:xfrm>
          <a:prstGeom prst="ellipse">
            <a:avLst/>
          </a:prstGeom>
          <a:noFill/>
          <a:ln w="25400">
            <a:solidFill>
              <a:srgbClr val="00B05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 name="Oval 18"/>
          <p:cNvSpPr/>
          <p:nvPr/>
        </p:nvSpPr>
        <p:spPr>
          <a:xfrm>
            <a:off x="7450247" y="4479201"/>
            <a:ext cx="1385179" cy="534155"/>
          </a:xfrm>
          <a:prstGeom prst="ellipse">
            <a:avLst/>
          </a:prstGeom>
          <a:noFill/>
          <a:ln w="25400">
            <a:solidFill>
              <a:srgbClr val="00B05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TextBox 19"/>
          <p:cNvSpPr txBox="1"/>
          <p:nvPr/>
        </p:nvSpPr>
        <p:spPr>
          <a:xfrm>
            <a:off x="1735248" y="5547360"/>
            <a:ext cx="914400" cy="914400"/>
          </a:xfrm>
          <a:prstGeom prst="rect">
            <a:avLst/>
          </a:prstGeom>
        </p:spPr>
        <p:txBody>
          <a:bodyPr vert="horz" wrap="none" lIns="91440" tIns="45720" rIns="91440" bIns="45720" rtlCol="0">
            <a:normAutofit/>
          </a:bodyPr>
          <a:lstStyle/>
          <a:p>
            <a:pPr marL="0" marR="0" indent="0" algn="l" defTabSz="457200" rtl="0" eaLnBrk="1" fontAlgn="auto" latinLnBrk="0" hangingPunct="1">
              <a:lnSpc>
                <a:spcPct val="100000"/>
              </a:lnSpc>
              <a:spcBef>
                <a:spcPct val="20000"/>
              </a:spcBef>
              <a:spcAft>
                <a:spcPts val="0"/>
              </a:spcAft>
              <a:buClrTx/>
              <a:buSzTx/>
              <a:buFont typeface="Arial"/>
              <a:buNone/>
              <a:tabLst/>
            </a:pPr>
            <a:endParaRPr kumimoji="0" lang="en-US" sz="2323" b="1" i="0" u="none" strike="noStrike" kern="1200" cap="none" spc="0" normalizeH="0" baseline="0" noProof="0" dirty="0" smtClean="0">
              <a:ln>
                <a:noFill/>
              </a:ln>
              <a:solidFill>
                <a:schemeClr val="tx1">
                  <a:lumMod val="50000"/>
                </a:schemeClr>
              </a:solidFill>
              <a:effectLst/>
              <a:uLnTx/>
              <a:uFillTx/>
              <a:latin typeface="Arial Narrow"/>
              <a:ea typeface="+mn-ea"/>
              <a:cs typeface="Arial Narrow"/>
            </a:endParaRPr>
          </a:p>
        </p:txBody>
      </p:sp>
      <p:sp>
        <p:nvSpPr>
          <p:cNvPr id="21" name="TextBox 20"/>
          <p:cNvSpPr txBox="1"/>
          <p:nvPr/>
        </p:nvSpPr>
        <p:spPr>
          <a:xfrm>
            <a:off x="6299697" y="5547360"/>
            <a:ext cx="914400" cy="914400"/>
          </a:xfrm>
          <a:prstGeom prst="rect">
            <a:avLst/>
          </a:prstGeom>
        </p:spPr>
        <p:txBody>
          <a:bodyPr vert="horz" wrap="none" lIns="91440" tIns="45720" rIns="91440" bIns="45720" rtlCol="0">
            <a:normAutofit/>
          </a:bodyPr>
          <a:lstStyle/>
          <a:p>
            <a:pPr marL="0" marR="0" indent="0" algn="l" defTabSz="457200" rtl="0" eaLnBrk="1" fontAlgn="auto" latinLnBrk="0" hangingPunct="1">
              <a:lnSpc>
                <a:spcPct val="100000"/>
              </a:lnSpc>
              <a:spcBef>
                <a:spcPct val="20000"/>
              </a:spcBef>
              <a:spcAft>
                <a:spcPts val="0"/>
              </a:spcAft>
              <a:buClrTx/>
              <a:buSzTx/>
              <a:buFont typeface="Arial"/>
              <a:buNone/>
              <a:tabLst/>
            </a:pPr>
            <a:r>
              <a:rPr kumimoji="0" lang="en-US" b="1" i="0" u="none" strike="noStrike" kern="1200" cap="none" spc="0" normalizeH="0" baseline="0" noProof="0" dirty="0" smtClean="0">
                <a:ln>
                  <a:noFill/>
                </a:ln>
                <a:solidFill>
                  <a:schemeClr val="tx1">
                    <a:lumMod val="50000"/>
                  </a:schemeClr>
                </a:solidFill>
                <a:effectLst/>
                <a:uLnTx/>
                <a:uFillTx/>
                <a:latin typeface="+mj-lt"/>
                <a:ea typeface="+mn-ea"/>
                <a:cs typeface="Arial Narrow"/>
              </a:rPr>
              <a:t>Max Score =</a:t>
            </a:r>
            <a:r>
              <a:rPr kumimoji="0" lang="en-US" b="1" i="0" u="none" strike="noStrike" kern="1200" cap="none" spc="0" normalizeH="0" noProof="0" dirty="0" smtClean="0">
                <a:ln>
                  <a:noFill/>
                </a:ln>
                <a:solidFill>
                  <a:schemeClr val="tx1">
                    <a:lumMod val="50000"/>
                  </a:schemeClr>
                </a:solidFill>
                <a:effectLst/>
                <a:uLnTx/>
                <a:uFillTx/>
                <a:latin typeface="+mj-lt"/>
                <a:ea typeface="+mn-ea"/>
                <a:cs typeface="Arial Narrow"/>
              </a:rPr>
              <a:t> 4</a:t>
            </a:r>
          </a:p>
          <a:p>
            <a:pPr marL="0" marR="0" indent="0" algn="l" defTabSz="457200" rtl="0" eaLnBrk="1" fontAlgn="auto" latinLnBrk="0" hangingPunct="1">
              <a:lnSpc>
                <a:spcPct val="100000"/>
              </a:lnSpc>
              <a:spcBef>
                <a:spcPct val="20000"/>
              </a:spcBef>
              <a:spcAft>
                <a:spcPts val="0"/>
              </a:spcAft>
              <a:buClrTx/>
              <a:buSzTx/>
              <a:buFont typeface="Arial"/>
              <a:buNone/>
              <a:tabLst/>
            </a:pPr>
            <a:r>
              <a:rPr lang="en-US" b="1" baseline="0" dirty="0" smtClean="0">
                <a:solidFill>
                  <a:schemeClr val="tx1">
                    <a:lumMod val="50000"/>
                  </a:schemeClr>
                </a:solidFill>
                <a:latin typeface="+mj-lt"/>
                <a:ea typeface="+mn-ea"/>
                <a:cs typeface="Arial Narrow"/>
              </a:rPr>
              <a:t>Weighted Score = 3.1</a:t>
            </a:r>
            <a:endParaRPr kumimoji="0" lang="en-US" b="1" i="0" u="none" strike="noStrike" kern="1200" cap="none" spc="0" normalizeH="0" baseline="0" noProof="0" dirty="0" smtClean="0">
              <a:ln>
                <a:noFill/>
              </a:ln>
              <a:solidFill>
                <a:schemeClr val="tx1">
                  <a:lumMod val="50000"/>
                </a:schemeClr>
              </a:solidFill>
              <a:effectLst/>
              <a:uLnTx/>
              <a:uFillTx/>
              <a:latin typeface="+mj-lt"/>
              <a:ea typeface="+mn-ea"/>
              <a:cs typeface="Arial Narrow"/>
            </a:endParaRPr>
          </a:p>
        </p:txBody>
      </p:sp>
    </p:spTree>
    <p:extLst>
      <p:ext uri="{BB962C8B-B14F-4D97-AF65-F5344CB8AC3E}">
        <p14:creationId xmlns:p14="http://schemas.microsoft.com/office/powerpoint/2010/main" val="4219615832"/>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1"/>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P spid="11" grpId="0" animBg="1"/>
      <p:bldP spid="12" grpId="0" animBg="1"/>
      <p:bldP spid="15" grpId="0" animBg="1"/>
      <p:bldP spid="16" grpId="0" animBg="1"/>
      <p:bldP spid="17" grpId="0" animBg="1"/>
      <p:bldP spid="18" grpId="0" animBg="1"/>
      <p:bldP spid="19"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3018" y="1408255"/>
            <a:ext cx="8124825" cy="3514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188243" y="132080"/>
            <a:ext cx="8229600" cy="584775"/>
          </a:xfrm>
        </p:spPr>
        <p:txBody>
          <a:bodyPr/>
          <a:lstStyle/>
          <a:p>
            <a:r>
              <a:rPr lang="en-US" dirty="0" smtClean="0"/>
              <a:t>Encouraging Knowledge Gathering</a:t>
            </a:r>
            <a:endParaRPr lang="en-US" dirty="0"/>
          </a:p>
        </p:txBody>
      </p:sp>
      <p:sp>
        <p:nvSpPr>
          <p:cNvPr id="4" name="Left Arrow 3"/>
          <p:cNvSpPr/>
          <p:nvPr/>
        </p:nvSpPr>
        <p:spPr>
          <a:xfrm>
            <a:off x="6027107" y="2455100"/>
            <a:ext cx="482252" cy="225469"/>
          </a:xfrm>
          <a:prstGeom prst="leftArrow">
            <a:avLst/>
          </a:prstGeom>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a:p>
        </p:txBody>
      </p:sp>
      <p:sp>
        <p:nvSpPr>
          <p:cNvPr id="6" name="Left Arrow 5"/>
          <p:cNvSpPr/>
          <p:nvPr/>
        </p:nvSpPr>
        <p:spPr>
          <a:xfrm>
            <a:off x="6027107" y="3311043"/>
            <a:ext cx="482252" cy="225469"/>
          </a:xfrm>
          <a:prstGeom prst="leftArrow">
            <a:avLst/>
          </a:prstGeom>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a:p>
        </p:txBody>
      </p:sp>
      <p:sp>
        <p:nvSpPr>
          <p:cNvPr id="5" name="TextBox 4"/>
          <p:cNvSpPr txBox="1"/>
          <p:nvPr/>
        </p:nvSpPr>
        <p:spPr>
          <a:xfrm>
            <a:off x="6478879" y="2380774"/>
            <a:ext cx="914400" cy="457200"/>
          </a:xfrm>
          <a:prstGeom prst="rect">
            <a:avLst/>
          </a:prstGeom>
        </p:spPr>
        <p:txBody>
          <a:bodyPr vert="horz" wrap="none" lIns="91440" tIns="45720" rIns="91440" bIns="45720" rtlCol="0">
            <a:normAutofit/>
          </a:bodyPr>
          <a:lstStyle/>
          <a:p>
            <a:pPr marL="0" marR="0" indent="0" algn="l" defTabSz="457200" rtl="0" eaLnBrk="1" fontAlgn="auto" latinLnBrk="0" hangingPunct="1">
              <a:lnSpc>
                <a:spcPct val="100000"/>
              </a:lnSpc>
              <a:spcBef>
                <a:spcPct val="20000"/>
              </a:spcBef>
              <a:spcAft>
                <a:spcPts val="0"/>
              </a:spcAft>
              <a:buClrTx/>
              <a:buSzTx/>
              <a:buFont typeface="Arial"/>
              <a:buNone/>
              <a:tabLst/>
            </a:pPr>
            <a:r>
              <a:rPr lang="en-US" sz="1600" b="1" dirty="0" smtClean="0">
                <a:solidFill>
                  <a:schemeClr val="tx1">
                    <a:lumMod val="50000"/>
                  </a:schemeClr>
                </a:solidFill>
                <a:latin typeface="Arial"/>
                <a:ea typeface="+mn-ea"/>
                <a:cs typeface="Arial"/>
              </a:rPr>
              <a:t> Don’t Know = </a:t>
            </a:r>
            <a:r>
              <a:rPr kumimoji="0" lang="en-US" sz="1600" b="1" i="0" u="none" strike="noStrike" kern="1200" cap="none" spc="0" normalizeH="0" baseline="0" noProof="0" dirty="0" smtClean="0">
                <a:ln>
                  <a:noFill/>
                </a:ln>
                <a:solidFill>
                  <a:schemeClr val="tx1">
                    <a:lumMod val="50000"/>
                  </a:schemeClr>
                </a:solidFill>
                <a:effectLst/>
                <a:uLnTx/>
                <a:uFillTx/>
                <a:latin typeface="Arial"/>
                <a:ea typeface="+mn-ea"/>
                <a:cs typeface="Arial"/>
              </a:rPr>
              <a:t>Low Score</a:t>
            </a:r>
          </a:p>
        </p:txBody>
      </p:sp>
      <p:sp>
        <p:nvSpPr>
          <p:cNvPr id="10" name="TextBox 9"/>
          <p:cNvSpPr txBox="1"/>
          <p:nvPr/>
        </p:nvSpPr>
        <p:spPr>
          <a:xfrm>
            <a:off x="6559596" y="3230594"/>
            <a:ext cx="755703" cy="457200"/>
          </a:xfrm>
          <a:prstGeom prst="rect">
            <a:avLst/>
          </a:prstGeom>
        </p:spPr>
        <p:txBody>
          <a:bodyPr vert="horz" wrap="none" lIns="91440" tIns="45720" rIns="91440" bIns="45720" rtlCol="0">
            <a:normAutofit/>
          </a:bodyPr>
          <a:lstStyle/>
          <a:p>
            <a:pPr marL="0" marR="0" indent="0" algn="l" defTabSz="457200" rtl="0" eaLnBrk="1" fontAlgn="auto" latinLnBrk="0" hangingPunct="1">
              <a:lnSpc>
                <a:spcPct val="100000"/>
              </a:lnSpc>
              <a:spcBef>
                <a:spcPct val="20000"/>
              </a:spcBef>
              <a:spcAft>
                <a:spcPts val="0"/>
              </a:spcAft>
              <a:buClrTx/>
              <a:buSzTx/>
              <a:buFont typeface="Arial"/>
              <a:buNone/>
              <a:tabLst/>
            </a:pPr>
            <a:r>
              <a:rPr lang="en-US" sz="1600" b="1" noProof="0" dirty="0" smtClean="0">
                <a:solidFill>
                  <a:schemeClr val="tx1">
                    <a:lumMod val="50000"/>
                  </a:schemeClr>
                </a:solidFill>
                <a:latin typeface="Arial"/>
                <a:ea typeface="+mn-ea"/>
                <a:cs typeface="Arial"/>
              </a:rPr>
              <a:t>No Answer = No Penalty</a:t>
            </a:r>
            <a:endParaRPr kumimoji="0" lang="en-US" sz="1600" b="1" i="0" u="none" strike="noStrike" kern="1200" cap="none" spc="0" normalizeH="0" baseline="0" noProof="0" dirty="0" smtClean="0">
              <a:ln>
                <a:noFill/>
              </a:ln>
              <a:solidFill>
                <a:schemeClr val="tx1">
                  <a:lumMod val="50000"/>
                </a:schemeClr>
              </a:solidFill>
              <a:effectLst/>
              <a:uLnTx/>
              <a:uFillTx/>
              <a:latin typeface="Arial"/>
              <a:ea typeface="+mn-ea"/>
              <a:cs typeface="Arial"/>
            </a:endParaRPr>
          </a:p>
        </p:txBody>
      </p:sp>
      <p:sp>
        <p:nvSpPr>
          <p:cNvPr id="9" name="Rectangle 8"/>
          <p:cNvSpPr/>
          <p:nvPr/>
        </p:nvSpPr>
        <p:spPr>
          <a:xfrm>
            <a:off x="721895" y="3652377"/>
            <a:ext cx="7267073" cy="1623735"/>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410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61833" y="4450140"/>
            <a:ext cx="2759359" cy="1417852"/>
          </a:xfrm>
          <a:prstGeom prst="rect">
            <a:avLst/>
          </a:prstGeom>
          <a:noFill/>
          <a:ln>
            <a:noFill/>
          </a:ln>
          <a:effectLst>
            <a:outerShdw dist="35921" dir="2700000" algn="ctr" rotWithShape="0">
              <a:schemeClr val="bg2"/>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Oval 7"/>
          <p:cNvSpPr/>
          <p:nvPr/>
        </p:nvSpPr>
        <p:spPr>
          <a:xfrm>
            <a:off x="3187565" y="5460733"/>
            <a:ext cx="1684421" cy="518959"/>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30683939"/>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 y="147320"/>
            <a:ext cx="8229600" cy="584775"/>
          </a:xfrm>
        </p:spPr>
        <p:txBody>
          <a:bodyPr/>
          <a:lstStyle/>
          <a:p>
            <a:r>
              <a:rPr lang="en-US" dirty="0" smtClean="0"/>
              <a:t>Scoring Scenarios</a:t>
            </a:r>
            <a:endParaRPr lang="en-US" dirty="0"/>
          </a:p>
        </p:txBody>
      </p:sp>
      <p:pic>
        <p:nvPicPr>
          <p:cNvPr id="1029"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77709" y="1937200"/>
            <a:ext cx="2252619" cy="42124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0"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6272" y="1838960"/>
            <a:ext cx="4056677" cy="42484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1" name="Picture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778883" y="1876240"/>
            <a:ext cx="2108080" cy="4192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2529840" y="1300480"/>
            <a:ext cx="914400" cy="914400"/>
          </a:xfrm>
          <a:prstGeom prst="rect">
            <a:avLst/>
          </a:prstGeom>
        </p:spPr>
        <p:txBody>
          <a:bodyPr vert="horz" wrap="none" lIns="91440" tIns="45720" rIns="91440" bIns="45720" rtlCol="0">
            <a:normAutofit/>
          </a:bodyPr>
          <a:lstStyle/>
          <a:p>
            <a:pPr marL="0" marR="0" indent="0" algn="l" defTabSz="457200" rtl="0" eaLnBrk="1" fontAlgn="auto" latinLnBrk="0" hangingPunct="1">
              <a:lnSpc>
                <a:spcPct val="100000"/>
              </a:lnSpc>
              <a:spcBef>
                <a:spcPct val="20000"/>
              </a:spcBef>
              <a:spcAft>
                <a:spcPts val="0"/>
              </a:spcAft>
              <a:buClrTx/>
              <a:buSzTx/>
              <a:buFont typeface="Arial"/>
              <a:buNone/>
              <a:tabLst/>
            </a:pPr>
            <a:endParaRPr kumimoji="0" lang="en-US" sz="2323" b="1" i="0" u="none" strike="noStrike" kern="1200" cap="none" spc="0" normalizeH="0" baseline="0" noProof="0" dirty="0" smtClean="0">
              <a:ln>
                <a:noFill/>
              </a:ln>
              <a:effectLst/>
              <a:uLnTx/>
              <a:uFillTx/>
              <a:latin typeface="Arial Narrow"/>
              <a:ea typeface="+mn-ea"/>
              <a:cs typeface="Arial Narrow"/>
            </a:endParaRPr>
          </a:p>
        </p:txBody>
      </p:sp>
      <p:sp>
        <p:nvSpPr>
          <p:cNvPr id="12" name="TextBox 11"/>
          <p:cNvSpPr txBox="1"/>
          <p:nvPr/>
        </p:nvSpPr>
        <p:spPr>
          <a:xfrm>
            <a:off x="3058160" y="1529080"/>
            <a:ext cx="914400" cy="457200"/>
          </a:xfrm>
          <a:prstGeom prst="rect">
            <a:avLst/>
          </a:prstGeom>
        </p:spPr>
        <p:txBody>
          <a:bodyPr vert="horz" wrap="none" lIns="91440" tIns="45720" rIns="91440" bIns="45720" rtlCol="0">
            <a:normAutofit fontScale="77500" lnSpcReduction="20000"/>
          </a:bodyPr>
          <a:lstStyle/>
          <a:p>
            <a:pPr marL="0" marR="0" indent="0" algn="l" defTabSz="457200" rtl="0" eaLnBrk="1" fontAlgn="auto" latinLnBrk="0" hangingPunct="1">
              <a:lnSpc>
                <a:spcPct val="100000"/>
              </a:lnSpc>
              <a:spcBef>
                <a:spcPct val="20000"/>
              </a:spcBef>
              <a:spcAft>
                <a:spcPts val="0"/>
              </a:spcAft>
              <a:buClrTx/>
              <a:buSzTx/>
              <a:buFont typeface="Arial"/>
              <a:buNone/>
              <a:tabLst/>
            </a:pPr>
            <a:r>
              <a:rPr lang="en-US" sz="1600" b="1" dirty="0" smtClean="0">
                <a:latin typeface="Arial"/>
                <a:ea typeface="+mn-ea"/>
                <a:cs typeface="Arial"/>
              </a:rPr>
              <a:t>Low Cost</a:t>
            </a:r>
          </a:p>
          <a:p>
            <a:pPr marL="0" marR="0" indent="0" algn="l" defTabSz="457200" rtl="0" eaLnBrk="1" fontAlgn="auto" latinLnBrk="0" hangingPunct="1">
              <a:lnSpc>
                <a:spcPct val="100000"/>
              </a:lnSpc>
              <a:spcBef>
                <a:spcPct val="20000"/>
              </a:spcBef>
              <a:spcAft>
                <a:spcPts val="0"/>
              </a:spcAft>
              <a:buClrTx/>
              <a:buSzTx/>
              <a:buFont typeface="Arial"/>
              <a:buNone/>
              <a:tabLst/>
            </a:pPr>
            <a:r>
              <a:rPr kumimoji="0" lang="en-US" sz="1600" b="1" i="0" u="none" strike="noStrike" kern="1200" cap="none" spc="0" normalizeH="0" baseline="0" noProof="0" dirty="0" smtClean="0">
                <a:ln>
                  <a:noFill/>
                </a:ln>
                <a:effectLst/>
                <a:uLnTx/>
                <a:uFillTx/>
                <a:latin typeface="Arial"/>
                <a:ea typeface="+mn-ea"/>
                <a:cs typeface="Arial"/>
              </a:rPr>
              <a:t>Scenario</a:t>
            </a:r>
          </a:p>
        </p:txBody>
      </p:sp>
      <p:sp>
        <p:nvSpPr>
          <p:cNvPr id="13" name="TextBox 12"/>
          <p:cNvSpPr txBox="1"/>
          <p:nvPr/>
        </p:nvSpPr>
        <p:spPr>
          <a:xfrm>
            <a:off x="5320639" y="1529080"/>
            <a:ext cx="914400" cy="457200"/>
          </a:xfrm>
          <a:prstGeom prst="rect">
            <a:avLst/>
          </a:prstGeom>
        </p:spPr>
        <p:txBody>
          <a:bodyPr vert="horz" wrap="none" lIns="91440" tIns="45720" rIns="91440" bIns="45720" rtlCol="0">
            <a:normAutofit fontScale="77500" lnSpcReduction="20000"/>
          </a:bodyPr>
          <a:lstStyle/>
          <a:p>
            <a:pPr marL="0" marR="0" indent="0" algn="l" defTabSz="457200" rtl="0" eaLnBrk="1" fontAlgn="auto" latinLnBrk="0" hangingPunct="1">
              <a:lnSpc>
                <a:spcPct val="100000"/>
              </a:lnSpc>
              <a:spcBef>
                <a:spcPct val="20000"/>
              </a:spcBef>
              <a:spcAft>
                <a:spcPts val="0"/>
              </a:spcAft>
              <a:buClrTx/>
              <a:buSzTx/>
              <a:buFont typeface="Arial"/>
              <a:buNone/>
              <a:tabLst/>
            </a:pPr>
            <a:r>
              <a:rPr lang="en-US" sz="1600" b="1" dirty="0" smtClean="0">
                <a:latin typeface="Arial"/>
                <a:ea typeface="+mn-ea"/>
                <a:cs typeface="Arial"/>
              </a:rPr>
              <a:t>High Cost</a:t>
            </a:r>
          </a:p>
          <a:p>
            <a:pPr marL="0" marR="0" indent="0" algn="l" defTabSz="457200" rtl="0" eaLnBrk="1" fontAlgn="auto" latinLnBrk="0" hangingPunct="1">
              <a:lnSpc>
                <a:spcPct val="100000"/>
              </a:lnSpc>
              <a:spcBef>
                <a:spcPct val="20000"/>
              </a:spcBef>
              <a:spcAft>
                <a:spcPts val="0"/>
              </a:spcAft>
              <a:buClrTx/>
              <a:buSzTx/>
              <a:buFont typeface="Arial"/>
              <a:buNone/>
              <a:tabLst/>
            </a:pPr>
            <a:r>
              <a:rPr kumimoji="0" lang="en-US" sz="1600" b="1" i="0" u="none" strike="noStrike" kern="1200" cap="none" spc="0" normalizeH="0" baseline="0" noProof="0" dirty="0" smtClean="0">
                <a:ln>
                  <a:noFill/>
                </a:ln>
                <a:effectLst/>
                <a:uLnTx/>
                <a:uFillTx/>
                <a:latin typeface="Arial"/>
                <a:ea typeface="+mn-ea"/>
                <a:cs typeface="Arial"/>
              </a:rPr>
              <a:t>Scenario</a:t>
            </a:r>
          </a:p>
        </p:txBody>
      </p:sp>
      <p:sp>
        <p:nvSpPr>
          <p:cNvPr id="14" name="TextBox 13"/>
          <p:cNvSpPr txBox="1"/>
          <p:nvPr/>
        </p:nvSpPr>
        <p:spPr>
          <a:xfrm>
            <a:off x="7626959" y="1524000"/>
            <a:ext cx="914400" cy="457200"/>
          </a:xfrm>
          <a:prstGeom prst="rect">
            <a:avLst/>
          </a:prstGeom>
        </p:spPr>
        <p:txBody>
          <a:bodyPr vert="horz" wrap="none" lIns="91440" tIns="45720" rIns="91440" bIns="45720" rtlCol="0">
            <a:normAutofit fontScale="77500" lnSpcReduction="20000"/>
          </a:bodyPr>
          <a:lstStyle/>
          <a:p>
            <a:pPr marL="0" marR="0" indent="0" algn="l" defTabSz="457200" rtl="0" eaLnBrk="1" fontAlgn="auto" latinLnBrk="0" hangingPunct="1">
              <a:lnSpc>
                <a:spcPct val="100000"/>
              </a:lnSpc>
              <a:spcBef>
                <a:spcPct val="20000"/>
              </a:spcBef>
              <a:spcAft>
                <a:spcPts val="0"/>
              </a:spcAft>
              <a:buClrTx/>
              <a:buSzTx/>
              <a:buFont typeface="Arial"/>
              <a:buNone/>
              <a:tabLst/>
            </a:pPr>
            <a:r>
              <a:rPr lang="en-US" sz="1600" b="1" dirty="0" smtClean="0">
                <a:latin typeface="Arial"/>
                <a:ea typeface="+mn-ea"/>
                <a:cs typeface="Arial"/>
              </a:rPr>
              <a:t>Excellent </a:t>
            </a:r>
          </a:p>
          <a:p>
            <a:pPr marL="0" marR="0" indent="0" algn="l" defTabSz="457200" rtl="0" eaLnBrk="1" fontAlgn="auto" latinLnBrk="0" hangingPunct="1">
              <a:lnSpc>
                <a:spcPct val="100000"/>
              </a:lnSpc>
              <a:spcBef>
                <a:spcPct val="20000"/>
              </a:spcBef>
              <a:spcAft>
                <a:spcPts val="0"/>
              </a:spcAft>
              <a:buClrTx/>
              <a:buSzTx/>
              <a:buFont typeface="Arial"/>
              <a:buNone/>
              <a:tabLst/>
            </a:pPr>
            <a:r>
              <a:rPr lang="en-US" sz="1600" b="1" dirty="0" smtClean="0">
                <a:latin typeface="Arial"/>
                <a:ea typeface="+mn-ea"/>
                <a:cs typeface="Arial"/>
              </a:rPr>
              <a:t>Scenario</a:t>
            </a:r>
            <a:endParaRPr kumimoji="0" lang="en-US" sz="1600" b="1" i="0" u="none" strike="noStrike" kern="1200" cap="none" spc="0" normalizeH="0" baseline="0" noProof="0" dirty="0" smtClean="0">
              <a:ln>
                <a:noFill/>
              </a:ln>
              <a:effectLst/>
              <a:uLnTx/>
              <a:uFillTx/>
              <a:latin typeface="Arial"/>
              <a:ea typeface="+mn-ea"/>
              <a:cs typeface="Arial"/>
            </a:endParaRPr>
          </a:p>
        </p:txBody>
      </p:sp>
      <p:cxnSp>
        <p:nvCxnSpPr>
          <p:cNvPr id="7" name="Straight Connector 6"/>
          <p:cNvCxnSpPr/>
          <p:nvPr/>
        </p:nvCxnSpPr>
        <p:spPr>
          <a:xfrm>
            <a:off x="4386269" y="3139440"/>
            <a:ext cx="0" cy="3020377"/>
          </a:xfrm>
          <a:prstGeom prst="line">
            <a:avLst/>
          </a:prstGeom>
        </p:spPr>
        <p:style>
          <a:lnRef idx="2">
            <a:schemeClr val="dk1"/>
          </a:lnRef>
          <a:fillRef idx="0">
            <a:schemeClr val="dk1"/>
          </a:fillRef>
          <a:effectRef idx="1">
            <a:schemeClr val="dk1"/>
          </a:effectRef>
          <a:fontRef idx="minor">
            <a:schemeClr val="tx1"/>
          </a:fontRef>
        </p:style>
      </p:cxnSp>
      <p:cxnSp>
        <p:nvCxnSpPr>
          <p:cNvPr id="19" name="Straight Connector 18"/>
          <p:cNvCxnSpPr/>
          <p:nvPr/>
        </p:nvCxnSpPr>
        <p:spPr>
          <a:xfrm>
            <a:off x="6631629" y="3138171"/>
            <a:ext cx="0" cy="3020377"/>
          </a:xfrm>
          <a:prstGeom prst="line">
            <a:avLst/>
          </a:prstGeom>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29931700"/>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39700"/>
            <a:ext cx="8077200" cy="521275"/>
          </a:xfrm>
        </p:spPr>
        <p:txBody>
          <a:bodyPr/>
          <a:lstStyle/>
          <a:p>
            <a:r>
              <a:rPr lang="en-US" dirty="0" smtClean="0"/>
              <a:t>Low Cost Scenario</a:t>
            </a:r>
            <a:endParaRPr lang="en-US" dirty="0"/>
          </a:p>
        </p:txBody>
      </p:sp>
      <p:graphicFrame>
        <p:nvGraphicFramePr>
          <p:cNvPr id="4" name="Chart 3"/>
          <p:cNvGraphicFramePr>
            <a:graphicFrameLocks/>
          </p:cNvGraphicFramePr>
          <p:nvPr>
            <p:extLst>
              <p:ext uri="{D42A27DB-BD31-4B8C-83A1-F6EECF244321}">
                <p14:modId xmlns:p14="http://schemas.microsoft.com/office/powerpoint/2010/main" val="739704116"/>
              </p:ext>
            </p:extLst>
          </p:nvPr>
        </p:nvGraphicFramePr>
        <p:xfrm>
          <a:off x="423231" y="2400300"/>
          <a:ext cx="7984169" cy="416653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Chart 5"/>
          <p:cNvGraphicFramePr>
            <a:graphicFrameLocks/>
          </p:cNvGraphicFramePr>
          <p:nvPr>
            <p:extLst>
              <p:ext uri="{D42A27DB-BD31-4B8C-83A1-F6EECF244321}">
                <p14:modId xmlns:p14="http://schemas.microsoft.com/office/powerpoint/2010/main" val="3180914033"/>
              </p:ext>
            </p:extLst>
          </p:nvPr>
        </p:nvGraphicFramePr>
        <p:xfrm>
          <a:off x="7393399" y="2337300"/>
          <a:ext cx="1352382" cy="3369978"/>
        </p:xfrm>
        <a:graphic>
          <a:graphicData uri="http://schemas.openxmlformats.org/drawingml/2006/chart">
            <c:chart xmlns:c="http://schemas.openxmlformats.org/drawingml/2006/chart" xmlns:r="http://schemas.openxmlformats.org/officeDocument/2006/relationships" r:id="rId4"/>
          </a:graphicData>
        </a:graphic>
      </p:graphicFrame>
      <p:pic>
        <p:nvPicPr>
          <p:cNvPr id="3074"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62959" y="1075634"/>
            <a:ext cx="2529841" cy="13932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99516975"/>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800" y="137160"/>
            <a:ext cx="8229600" cy="584775"/>
          </a:xfrm>
        </p:spPr>
        <p:txBody>
          <a:bodyPr/>
          <a:lstStyle/>
          <a:p>
            <a:r>
              <a:rPr lang="en-US" dirty="0" smtClean="0"/>
              <a:t>High Cost Scenario</a:t>
            </a:r>
            <a:endParaRPr lang="en-US" dirty="0"/>
          </a:p>
        </p:txBody>
      </p:sp>
      <p:graphicFrame>
        <p:nvGraphicFramePr>
          <p:cNvPr id="4" name="Chart 3"/>
          <p:cNvGraphicFramePr>
            <a:graphicFrameLocks/>
          </p:cNvGraphicFramePr>
          <p:nvPr>
            <p:extLst>
              <p:ext uri="{D42A27DB-BD31-4B8C-83A1-F6EECF244321}">
                <p14:modId xmlns:p14="http://schemas.microsoft.com/office/powerpoint/2010/main" val="13317112"/>
              </p:ext>
            </p:extLst>
          </p:nvPr>
        </p:nvGraphicFramePr>
        <p:xfrm>
          <a:off x="442207" y="1849120"/>
          <a:ext cx="6822193" cy="4572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Chart 4"/>
          <p:cNvGraphicFramePr>
            <a:graphicFrameLocks/>
          </p:cNvGraphicFramePr>
          <p:nvPr>
            <p:extLst>
              <p:ext uri="{D42A27DB-BD31-4B8C-83A1-F6EECF244321}">
                <p14:modId xmlns:p14="http://schemas.microsoft.com/office/powerpoint/2010/main" val="1225327996"/>
              </p:ext>
            </p:extLst>
          </p:nvPr>
        </p:nvGraphicFramePr>
        <p:xfrm>
          <a:off x="7460636" y="2180503"/>
          <a:ext cx="1414490" cy="3510027"/>
        </p:xfrm>
        <a:graphic>
          <a:graphicData uri="http://schemas.openxmlformats.org/drawingml/2006/chart">
            <c:chart xmlns:c="http://schemas.openxmlformats.org/drawingml/2006/chart" xmlns:r="http://schemas.openxmlformats.org/officeDocument/2006/relationships" r:id="rId4"/>
          </a:graphicData>
        </a:graphic>
      </p:graphicFrame>
      <p:pic>
        <p:nvPicPr>
          <p:cNvPr id="205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30880" y="1095998"/>
            <a:ext cx="2618740" cy="14224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65853205"/>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CCities Coalition-2">
  <a:themeElements>
    <a:clrScheme name="~~~ EERE Colors ~~~">
      <a:dk1>
        <a:srgbClr val="50565C"/>
      </a:dk1>
      <a:lt1>
        <a:sysClr val="window" lastClr="FFFFFF"/>
      </a:lt1>
      <a:dk2>
        <a:srgbClr val="6A737B"/>
      </a:dk2>
      <a:lt2>
        <a:srgbClr val="EEECE1"/>
      </a:lt2>
      <a:accent1>
        <a:srgbClr val="7AC143"/>
      </a:accent1>
      <a:accent2>
        <a:srgbClr val="FFD200"/>
      </a:accent2>
      <a:accent3>
        <a:srgbClr val="00A4E4"/>
      </a:accent3>
      <a:accent4>
        <a:srgbClr val="006892"/>
      </a:accent4>
      <a:accent5>
        <a:srgbClr val="00853F"/>
      </a:accent5>
      <a:accent6>
        <a:srgbClr val="F58025"/>
      </a:accent6>
      <a:hlink>
        <a:srgbClr val="006892"/>
      </a:hlink>
      <a:folHlink>
        <a:srgbClr val="6A737B"/>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bodyPr vert="horz" lIns="91440" tIns="45720" rIns="91440" bIns="45720" rtlCol="0">
        <a:normAutofit fontScale="85000" lnSpcReduction="10000"/>
      </a:bodyPr>
      <a:lstStyle>
        <a:defPPr marL="0" marR="0" indent="0" algn="l" defTabSz="457200" rtl="0" eaLnBrk="1" fontAlgn="auto" latinLnBrk="0" hangingPunct="1">
          <a:lnSpc>
            <a:spcPct val="100000"/>
          </a:lnSpc>
          <a:spcBef>
            <a:spcPct val="20000"/>
          </a:spcBef>
          <a:spcAft>
            <a:spcPts val="0"/>
          </a:spcAft>
          <a:buClrTx/>
          <a:buSzTx/>
          <a:buFont typeface="Arial"/>
          <a:buNone/>
          <a:tabLst/>
          <a:defRPr kumimoji="0" sz="2323" b="1" i="0" u="none" strike="noStrike" kern="1200" cap="none" spc="0" normalizeH="0" baseline="0" noProof="0" dirty="0" smtClean="0">
            <a:ln>
              <a:noFill/>
            </a:ln>
            <a:solidFill>
              <a:srgbClr val="FFFFFF"/>
            </a:solidFill>
            <a:effectLst/>
            <a:uLnTx/>
            <a:uFillTx/>
            <a:latin typeface="Arial Narrow"/>
            <a:ea typeface="+mn-ea"/>
            <a:cs typeface="Arial Narrow"/>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CCities Coalition-2</Template>
  <TotalTime>2629</TotalTime>
  <Words>1133</Words>
  <Application>Microsoft Office PowerPoint</Application>
  <PresentationFormat>On-screen Show (4:3)</PresentationFormat>
  <Paragraphs>169</Paragraphs>
  <Slides>11</Slides>
  <Notes>10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CCities Coalition-2</vt:lpstr>
      <vt:lpstr>PEV Community Readiness Scorecard</vt:lpstr>
      <vt:lpstr>Categorizing “Readiness”</vt:lpstr>
      <vt:lpstr>Scoring System</vt:lpstr>
      <vt:lpstr>Weighting at Topic Level</vt:lpstr>
      <vt:lpstr>Weighting at Question Level</vt:lpstr>
      <vt:lpstr>Encouraging Knowledge Gathering</vt:lpstr>
      <vt:lpstr>Scoring Scenarios</vt:lpstr>
      <vt:lpstr>Low Cost Scenario</vt:lpstr>
      <vt:lpstr>High Cost Scenario</vt:lpstr>
      <vt:lpstr>“Excellent” Scenario</vt:lpstr>
      <vt:lpstr>PowerPoint Presentation</vt:lpstr>
    </vt:vector>
  </TitlesOfParts>
  <Company>NREL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Clean Cities Presentation Template</dc:title>
  <dc:subject>Download this template to create your own Clean Cities presentation.</dc:subject>
  <dc:creator>Laughlin, Michael</dc:creator>
  <cp:lastModifiedBy>Trish Cozart</cp:lastModifiedBy>
  <cp:revision>136</cp:revision>
  <dcterms:created xsi:type="dcterms:W3CDTF">2010-08-02T16:56:34Z</dcterms:created>
  <dcterms:modified xsi:type="dcterms:W3CDTF">2012-10-17T17:17:59Z</dcterms:modified>
</cp:coreProperties>
</file>