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82" r:id="rId2"/>
    <p:sldId id="267" r:id="rId3"/>
    <p:sldId id="281" r:id="rId4"/>
    <p:sldId id="256" r:id="rId5"/>
    <p:sldId id="259" r:id="rId6"/>
    <p:sldId id="257" r:id="rId7"/>
    <p:sldId id="258" r:id="rId8"/>
    <p:sldId id="260" r:id="rId9"/>
    <p:sldId id="261" r:id="rId10"/>
    <p:sldId id="262" r:id="rId11"/>
    <p:sldId id="263" r:id="rId12"/>
    <p:sldId id="264" r:id="rId13"/>
    <p:sldId id="265" r:id="rId14"/>
    <p:sldId id="270" r:id="rId15"/>
    <p:sldId id="271" r:id="rId16"/>
    <p:sldId id="272" r:id="rId17"/>
    <p:sldId id="273" r:id="rId18"/>
    <p:sldId id="274" r:id="rId19"/>
    <p:sldId id="275" r:id="rId20"/>
    <p:sldId id="280" r:id="rId21"/>
    <p:sldId id="276" r:id="rId22"/>
    <p:sldId id="279" r:id="rId23"/>
    <p:sldId id="278" r:id="rId24"/>
    <p:sldId id="277"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418" y="60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2CDCCF-9BEE-4533-9FA3-1EB19D864E46}" type="datetimeFigureOut">
              <a:rPr lang="en-US" smtClean="0"/>
              <a:t>3/14/2012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EF133-680B-48EA-95D4-0EC7E4F76473}" type="slidenum">
              <a:rPr lang="en-US" smtClean="0"/>
              <a:t>‹#›</a:t>
            </a:fld>
            <a:endParaRPr lang="en-US"/>
          </a:p>
        </p:txBody>
      </p:sp>
    </p:spTree>
    <p:extLst>
      <p:ext uri="{BB962C8B-B14F-4D97-AF65-F5344CB8AC3E}">
        <p14:creationId xmlns:p14="http://schemas.microsoft.com/office/powerpoint/2010/main" val="1306166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C20666-753E-456E-9311-09619459D609}" type="datetimeFigureOut">
              <a:rPr lang="en-US" smtClean="0"/>
              <a:pPr/>
              <a:t>3/14/2012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20666-753E-456E-9311-09619459D609}" type="datetimeFigureOut">
              <a:rPr lang="en-US" smtClean="0"/>
              <a:pPr/>
              <a:t>3/14/2012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20666-753E-456E-9311-09619459D609}" type="datetimeFigureOut">
              <a:rPr lang="en-US" smtClean="0"/>
              <a:pPr/>
              <a:t>3/14/2012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C20666-753E-456E-9311-09619459D609}" type="datetimeFigureOut">
              <a:rPr lang="en-US" smtClean="0"/>
              <a:pPr/>
              <a:t>3/14/2012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C20666-753E-456E-9311-09619459D609}" type="datetimeFigureOut">
              <a:rPr lang="en-US" smtClean="0"/>
              <a:pPr/>
              <a:t>3/14/2012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C20666-753E-456E-9311-09619459D609}" type="datetimeFigureOut">
              <a:rPr lang="en-US" smtClean="0"/>
              <a:pPr/>
              <a:t>3/14/2012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C20666-753E-456E-9311-09619459D609}" type="datetimeFigureOut">
              <a:rPr lang="en-US" smtClean="0"/>
              <a:pPr/>
              <a:t>3/14/2012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C20666-753E-456E-9311-09619459D609}" type="datetimeFigureOut">
              <a:rPr lang="en-US" smtClean="0"/>
              <a:pPr/>
              <a:t>3/14/2012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20666-753E-456E-9311-09619459D609}" type="datetimeFigureOut">
              <a:rPr lang="en-US" smtClean="0"/>
              <a:pPr/>
              <a:t>3/14/2012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C20666-753E-456E-9311-09619459D609}" type="datetimeFigureOut">
              <a:rPr lang="en-US" smtClean="0"/>
              <a:pPr/>
              <a:t>3/14/2012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C20666-753E-456E-9311-09619459D609}" type="datetimeFigureOut">
              <a:rPr lang="en-US" smtClean="0"/>
              <a:pPr/>
              <a:t>3/14/2012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612CF7-5E39-4208-BEF3-D80AE206F1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20666-753E-456E-9311-09619459D609}" type="datetimeFigureOut">
              <a:rPr lang="en-US" smtClean="0"/>
              <a:pPr/>
              <a:t>3/14/2012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612CF7-5E39-4208-BEF3-D80AE206F1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533530"/>
            <a:ext cx="3429000" cy="1142870"/>
          </a:xfrm>
          <a:prstGeom prst="rect">
            <a:avLst/>
          </a:prstGeom>
          <a:noFill/>
          <a:ln w="9525">
            <a:noFill/>
            <a:miter lim="800000"/>
            <a:headEnd/>
            <a:tailEnd/>
          </a:ln>
        </p:spPr>
      </p:pic>
      <p:sp>
        <p:nvSpPr>
          <p:cNvPr id="4" name="Title 3"/>
          <p:cNvSpPr>
            <a:spLocks noGrp="1"/>
          </p:cNvSpPr>
          <p:nvPr>
            <p:ph type="title"/>
          </p:nvPr>
        </p:nvSpPr>
        <p:spPr>
          <a:xfrm>
            <a:off x="3505200" y="533400"/>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3" name="TextBox 2"/>
          <p:cNvSpPr txBox="1"/>
          <p:nvPr/>
        </p:nvSpPr>
        <p:spPr>
          <a:xfrm>
            <a:off x="304800" y="228600"/>
            <a:ext cx="1676400" cy="338554"/>
          </a:xfrm>
          <a:prstGeom prst="rect">
            <a:avLst/>
          </a:prstGeom>
          <a:noFill/>
        </p:spPr>
        <p:txBody>
          <a:bodyPr wrap="square" rtlCol="0">
            <a:spAutoFit/>
          </a:bodyPr>
          <a:lstStyle/>
          <a:p>
            <a:r>
              <a:rPr lang="en-US" sz="1600" dirty="0" smtClean="0"/>
              <a:t>March 14, 2012</a:t>
            </a:r>
            <a:endParaRPr lang="en-US" sz="1600" dirty="0"/>
          </a:p>
        </p:txBody>
      </p:sp>
      <p:sp>
        <p:nvSpPr>
          <p:cNvPr id="5" name="TextBox 4"/>
          <p:cNvSpPr txBox="1"/>
          <p:nvPr/>
        </p:nvSpPr>
        <p:spPr>
          <a:xfrm>
            <a:off x="3695700" y="228600"/>
            <a:ext cx="5219700" cy="338554"/>
          </a:xfrm>
          <a:prstGeom prst="rect">
            <a:avLst/>
          </a:prstGeom>
          <a:noFill/>
        </p:spPr>
        <p:txBody>
          <a:bodyPr wrap="square" rtlCol="0">
            <a:spAutoFit/>
          </a:bodyPr>
          <a:lstStyle/>
          <a:p>
            <a:r>
              <a:rPr lang="en-US" sz="1600" dirty="0" smtClean="0"/>
              <a:t>OMB </a:t>
            </a:r>
            <a:r>
              <a:rPr lang="en-US" sz="1600" dirty="0"/>
              <a:t>Control No. 0648-0318  Expiration Date:  07/31/2013</a:t>
            </a:r>
          </a:p>
        </p:txBody>
      </p:sp>
      <p:sp>
        <p:nvSpPr>
          <p:cNvPr id="9" name="TextBox 8"/>
          <p:cNvSpPr txBox="1"/>
          <p:nvPr/>
        </p:nvSpPr>
        <p:spPr>
          <a:xfrm>
            <a:off x="381000" y="1551087"/>
            <a:ext cx="8382000" cy="5078313"/>
          </a:xfrm>
          <a:prstGeom prst="rect">
            <a:avLst/>
          </a:prstGeom>
          <a:noFill/>
        </p:spPr>
        <p:txBody>
          <a:bodyPr wrap="square" rtlCol="0">
            <a:spAutoFit/>
          </a:bodyPr>
          <a:lstStyle/>
          <a:p>
            <a:r>
              <a:rPr lang="en-US" dirty="0"/>
              <a:t>                             </a:t>
            </a:r>
            <a:r>
              <a:rPr lang="en-US" sz="1600" dirty="0"/>
              <a:t>PUBLIC REPORTING BURDEN STATEMENT</a:t>
            </a:r>
          </a:p>
          <a:p>
            <a:r>
              <a:rPr lang="en-US" sz="1600" dirty="0"/>
              <a:t>Public reporting burden for this collection of information is estimated to average 45 minutes </a:t>
            </a:r>
            <a:r>
              <a:rPr lang="en-US" sz="1600" dirty="0" smtClean="0"/>
              <a:t>per Operator's </a:t>
            </a:r>
            <a:r>
              <a:rPr lang="en-US" sz="1600" dirty="0"/>
              <a:t>First Log-in, 15 minutes for each Use Before Each Fishing Trip, and 1 hour to request Electronic Monitoring, including the time for reviewing the instructions, searching existing data sources, gathering and maintaining the data needed, and completing and reviewing the collection of information.  Send comments regarding this burden estimate or any other aspect of this collection of information, including suggestions for reducing the burden, to NOAA, National Marine Fisheries Service, Alaska Region, Attn: Assistant Regional Administrator, Sustainable Fisheries Division, P.O. Box 21668, Juneau, AK 99802-1668</a:t>
            </a:r>
            <a:r>
              <a:rPr lang="en-US" sz="1600" dirty="0" smtClean="0"/>
              <a:t>.</a:t>
            </a:r>
            <a:r>
              <a:rPr lang="en-US" dirty="0"/>
              <a:t/>
            </a:r>
            <a:br>
              <a:rPr lang="en-US" dirty="0"/>
            </a:br>
            <a:endParaRPr lang="en-US" dirty="0"/>
          </a:p>
          <a:p>
            <a:r>
              <a:rPr lang="en-US" dirty="0"/>
              <a:t>                             </a:t>
            </a:r>
            <a:r>
              <a:rPr lang="en-US" sz="1600" dirty="0" smtClean="0"/>
              <a:t>ADDITIONAL </a:t>
            </a:r>
            <a:r>
              <a:rPr lang="en-US" sz="1600" dirty="0"/>
              <a:t>INFORMATION</a:t>
            </a:r>
          </a:p>
          <a:p>
            <a:r>
              <a:rPr lang="en-US" sz="1600" dirty="0"/>
              <a:t>Before completing this form please note the following:  1) The NMFS may not conduct or sponsor this information request, and you are not required to respond to this information request, unless the form displays a currently valid OMB control number; 2) This information is mandatory and is required to manage commercial fishing effort in the GOA and BSAI under 50 CFR 679 and under 402(a) of the Magnuson-Stevens Act (16 U.S.C. 1801, et seq.); 3) Responses to this information request are confidential  under section 402(b) of the Magnuson-Stevens Act as amended in 2006.  It is also confidential under NOAA Administrative Order 216-100, which sets forth procedures to protect confidentiality of fishery statistics.</a:t>
            </a:r>
            <a:r>
              <a:rPr lang="en-US" dirty="0"/>
              <a:t> </a:t>
            </a:r>
            <a:endParaRPr lang="en-US" sz="1200" b="1" dirty="0"/>
          </a:p>
        </p:txBody>
      </p:sp>
    </p:spTree>
    <p:extLst>
      <p:ext uri="{BB962C8B-B14F-4D97-AF65-F5344CB8AC3E}">
        <p14:creationId xmlns:p14="http://schemas.microsoft.com/office/powerpoint/2010/main" val="10332103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1447800"/>
            <a:ext cx="7543801" cy="553998"/>
          </a:xfrm>
          <a:prstGeom prst="rect">
            <a:avLst/>
          </a:prstGeom>
          <a:noFill/>
        </p:spPr>
        <p:txBody>
          <a:bodyPr wrap="square" rtlCol="0">
            <a:spAutoFit/>
          </a:bodyPr>
          <a:lstStyle/>
          <a:p>
            <a:pPr algn="ctr"/>
            <a:r>
              <a:rPr lang="en-US" dirty="0" smtClean="0"/>
              <a:t>Contact Information</a:t>
            </a:r>
          </a:p>
          <a:p>
            <a:pPr algn="ctr"/>
            <a:r>
              <a:rPr lang="en-US" sz="1200" dirty="0" smtClean="0"/>
              <a:t>Please enter in your personal contact information</a:t>
            </a:r>
          </a:p>
        </p:txBody>
      </p:sp>
      <p:sp>
        <p:nvSpPr>
          <p:cNvPr id="23" name="TextBox 22"/>
          <p:cNvSpPr txBox="1"/>
          <p:nvPr/>
        </p:nvSpPr>
        <p:spPr>
          <a:xfrm>
            <a:off x="374855" y="2590800"/>
            <a:ext cx="3206712" cy="3970318"/>
          </a:xfrm>
          <a:prstGeom prst="rect">
            <a:avLst/>
          </a:prstGeom>
          <a:noFill/>
        </p:spPr>
        <p:txBody>
          <a:bodyPr wrap="none" rtlCol="0">
            <a:spAutoFit/>
          </a:bodyPr>
          <a:lstStyle/>
          <a:p>
            <a:pPr algn="r"/>
            <a:r>
              <a:rPr lang="en-US" dirty="0" smtClean="0"/>
              <a:t>Name, Last</a:t>
            </a:r>
            <a:endParaRPr lang="en-US" dirty="0"/>
          </a:p>
          <a:p>
            <a:pPr algn="r"/>
            <a:r>
              <a:rPr lang="en-US" dirty="0" smtClean="0"/>
              <a:t>Name, First</a:t>
            </a:r>
            <a:endParaRPr lang="en-US" dirty="0"/>
          </a:p>
          <a:p>
            <a:pPr algn="r"/>
            <a:r>
              <a:rPr lang="en-US" dirty="0" smtClean="0"/>
              <a:t>Address (Apartment Number)</a:t>
            </a:r>
          </a:p>
          <a:p>
            <a:pPr algn="r"/>
            <a:r>
              <a:rPr lang="en-US" dirty="0" smtClean="0"/>
              <a:t>Address (PO Box)</a:t>
            </a:r>
          </a:p>
          <a:p>
            <a:pPr algn="r"/>
            <a:r>
              <a:rPr lang="en-US" dirty="0" smtClean="0"/>
              <a:t>Address (Street and number)</a:t>
            </a:r>
          </a:p>
          <a:p>
            <a:pPr algn="r"/>
            <a:r>
              <a:rPr lang="en-US" dirty="0" smtClean="0"/>
              <a:t>Address (Town)</a:t>
            </a:r>
          </a:p>
          <a:p>
            <a:pPr algn="r"/>
            <a:r>
              <a:rPr lang="en-US" dirty="0" smtClean="0"/>
              <a:t>Address (City)</a:t>
            </a:r>
          </a:p>
          <a:p>
            <a:pPr algn="r"/>
            <a:r>
              <a:rPr lang="en-US" dirty="0" smtClean="0"/>
              <a:t>Address (Zip code)</a:t>
            </a:r>
          </a:p>
          <a:p>
            <a:pPr algn="r"/>
            <a:endParaRPr lang="en-US" dirty="0"/>
          </a:p>
          <a:p>
            <a:pPr algn="r"/>
            <a:r>
              <a:rPr lang="en-US" dirty="0" smtClean="0"/>
              <a:t>Email</a:t>
            </a:r>
          </a:p>
          <a:p>
            <a:pPr algn="r"/>
            <a:r>
              <a:rPr lang="en-US" dirty="0" smtClean="0"/>
              <a:t>Phone (cell)</a:t>
            </a:r>
          </a:p>
          <a:p>
            <a:pPr algn="r"/>
            <a:r>
              <a:rPr lang="en-US" dirty="0" smtClean="0"/>
              <a:t>Phone (home)</a:t>
            </a:r>
          </a:p>
          <a:p>
            <a:pPr algn="r"/>
            <a:r>
              <a:rPr lang="en-US" dirty="0" smtClean="0"/>
              <a:t>Phone(work)</a:t>
            </a:r>
          </a:p>
          <a:p>
            <a:endParaRPr lang="en-US" dirty="0"/>
          </a:p>
        </p:txBody>
      </p:sp>
      <p:sp>
        <p:nvSpPr>
          <p:cNvPr id="20" name="Rectangle 19"/>
          <p:cNvSpPr/>
          <p:nvPr/>
        </p:nvSpPr>
        <p:spPr>
          <a:xfrm>
            <a:off x="3733800" y="2590800"/>
            <a:ext cx="4419600" cy="3810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cxnSp>
        <p:nvCxnSpPr>
          <p:cNvPr id="22" name="Straight Connector 21"/>
          <p:cNvCxnSpPr/>
          <p:nvPr/>
        </p:nvCxnSpPr>
        <p:spPr>
          <a:xfrm>
            <a:off x="3733800" y="28956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3733800" y="32004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733800" y="35052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3733800" y="38100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3733800" y="41148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3733800" y="44196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733800" y="47244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3733800" y="50292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733800" y="54102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733800" y="5715000"/>
            <a:ext cx="4419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3733800" y="6019800"/>
            <a:ext cx="4419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1447800"/>
            <a:ext cx="7543801" cy="553998"/>
          </a:xfrm>
          <a:prstGeom prst="rect">
            <a:avLst/>
          </a:prstGeom>
          <a:noFill/>
        </p:spPr>
        <p:txBody>
          <a:bodyPr wrap="square" rtlCol="0">
            <a:spAutoFit/>
          </a:bodyPr>
          <a:lstStyle/>
          <a:p>
            <a:pPr algn="ctr"/>
            <a:r>
              <a:rPr lang="en-US" dirty="0" smtClean="0"/>
              <a:t>Contact Information</a:t>
            </a:r>
          </a:p>
          <a:p>
            <a:pPr algn="ctr"/>
            <a:r>
              <a:rPr lang="en-US" sz="1200" dirty="0" smtClean="0"/>
              <a:t>Please enter your preferred mode of contact during the fishing season</a:t>
            </a:r>
          </a:p>
        </p:txBody>
      </p:sp>
      <p:sp>
        <p:nvSpPr>
          <p:cNvPr id="19" name="TextBox 18"/>
          <p:cNvSpPr txBox="1"/>
          <p:nvPr/>
        </p:nvSpPr>
        <p:spPr>
          <a:xfrm>
            <a:off x="3581400" y="2590800"/>
            <a:ext cx="1369286" cy="1631216"/>
          </a:xfrm>
          <a:prstGeom prst="rect">
            <a:avLst/>
          </a:prstGeom>
          <a:noFill/>
        </p:spPr>
        <p:txBody>
          <a:bodyPr wrap="none" rtlCol="0">
            <a:spAutoFit/>
          </a:bodyPr>
          <a:lstStyle/>
          <a:p>
            <a:pPr>
              <a:buFont typeface="Courier New" pitchFamily="49" charset="0"/>
              <a:buChar char="o"/>
            </a:pPr>
            <a:r>
              <a:rPr lang="en-US" sz="1600" dirty="0" smtClean="0"/>
              <a:t>  </a:t>
            </a:r>
            <a:r>
              <a:rPr lang="en-US" sz="1400" dirty="0" smtClean="0"/>
              <a:t>Email</a:t>
            </a:r>
          </a:p>
          <a:p>
            <a:pPr>
              <a:buFont typeface="Courier New" pitchFamily="49" charset="0"/>
              <a:buChar char="o"/>
            </a:pPr>
            <a:endParaRPr lang="en-US" sz="1400" dirty="0"/>
          </a:p>
          <a:p>
            <a:pPr>
              <a:buFont typeface="Courier New" pitchFamily="49" charset="0"/>
              <a:buChar char="o"/>
            </a:pPr>
            <a:r>
              <a:rPr lang="en-US" sz="1400" dirty="0" smtClean="0"/>
              <a:t>  Phone (Cell)</a:t>
            </a:r>
          </a:p>
          <a:p>
            <a:pPr>
              <a:buFont typeface="Courier New" pitchFamily="49" charset="0"/>
              <a:buChar char="o"/>
            </a:pPr>
            <a:endParaRPr lang="en-US" sz="1400" dirty="0"/>
          </a:p>
          <a:p>
            <a:pPr>
              <a:buFont typeface="Courier New" pitchFamily="49" charset="0"/>
              <a:buChar char="o"/>
            </a:pPr>
            <a:r>
              <a:rPr lang="en-US" sz="1400" dirty="0" smtClean="0"/>
              <a:t> Phone (work)</a:t>
            </a:r>
          </a:p>
          <a:p>
            <a:pPr>
              <a:buFont typeface="Courier New" pitchFamily="49" charset="0"/>
              <a:buChar char="o"/>
            </a:pPr>
            <a:endParaRPr lang="en-US" sz="1400" dirty="0"/>
          </a:p>
          <a:p>
            <a:pPr>
              <a:buFont typeface="Courier New" pitchFamily="49" charset="0"/>
              <a:buChar char="o"/>
            </a:pPr>
            <a:r>
              <a:rPr lang="en-US" sz="1400" dirty="0" smtClean="0"/>
              <a:t> Phone (home)</a:t>
            </a:r>
          </a:p>
        </p:txBody>
      </p:sp>
      <p:sp>
        <p:nvSpPr>
          <p:cNvPr id="21" name="Rectangle 20"/>
          <p:cNvSpPr/>
          <p:nvPr/>
        </p:nvSpPr>
        <p:spPr>
          <a:xfrm>
            <a:off x="3276600" y="2514600"/>
            <a:ext cx="2133600" cy="1905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1447800"/>
            <a:ext cx="7543801" cy="738664"/>
          </a:xfrm>
          <a:prstGeom prst="rect">
            <a:avLst/>
          </a:prstGeom>
          <a:noFill/>
        </p:spPr>
        <p:txBody>
          <a:bodyPr wrap="square" rtlCol="0">
            <a:spAutoFit/>
          </a:bodyPr>
          <a:lstStyle/>
          <a:p>
            <a:pPr algn="ctr"/>
            <a:r>
              <a:rPr lang="en-US" dirty="0" smtClean="0"/>
              <a:t>Owner or Operator?</a:t>
            </a:r>
          </a:p>
          <a:p>
            <a:pPr algn="ctr"/>
            <a:r>
              <a:rPr lang="en-US" sz="1200" dirty="0" smtClean="0"/>
              <a:t>Please indicate your relationship with this vessel</a:t>
            </a:r>
          </a:p>
          <a:p>
            <a:pPr algn="ctr"/>
            <a:r>
              <a:rPr lang="en-US" sz="1200" dirty="0" smtClean="0"/>
              <a:t>Only one operator is allowed in the system for a vessel.</a:t>
            </a:r>
          </a:p>
        </p:txBody>
      </p:sp>
      <p:sp>
        <p:nvSpPr>
          <p:cNvPr id="19" name="TextBox 18"/>
          <p:cNvSpPr txBox="1"/>
          <p:nvPr/>
        </p:nvSpPr>
        <p:spPr>
          <a:xfrm>
            <a:off x="3810000" y="2667000"/>
            <a:ext cx="1884811" cy="1200329"/>
          </a:xfrm>
          <a:prstGeom prst="rect">
            <a:avLst/>
          </a:prstGeom>
          <a:noFill/>
        </p:spPr>
        <p:txBody>
          <a:bodyPr wrap="none" rtlCol="0">
            <a:spAutoFit/>
          </a:bodyPr>
          <a:lstStyle/>
          <a:p>
            <a:pPr>
              <a:buFont typeface="Courier New" pitchFamily="49" charset="0"/>
              <a:buChar char="o"/>
            </a:pPr>
            <a:r>
              <a:rPr lang="en-US" sz="1600" dirty="0" smtClean="0"/>
              <a:t>  </a:t>
            </a:r>
            <a:r>
              <a:rPr lang="en-US" sz="1400" dirty="0" smtClean="0"/>
              <a:t>Owner only</a:t>
            </a:r>
          </a:p>
          <a:p>
            <a:pPr>
              <a:buFont typeface="Courier New" pitchFamily="49" charset="0"/>
              <a:buChar char="o"/>
            </a:pPr>
            <a:endParaRPr lang="en-US" sz="1400" dirty="0"/>
          </a:p>
          <a:p>
            <a:pPr>
              <a:buFont typeface="Courier New" pitchFamily="49" charset="0"/>
              <a:buChar char="o"/>
            </a:pPr>
            <a:r>
              <a:rPr lang="en-US" sz="1400" dirty="0" smtClean="0"/>
              <a:t>  Captain only</a:t>
            </a:r>
          </a:p>
          <a:p>
            <a:pPr>
              <a:buFont typeface="Courier New" pitchFamily="49" charset="0"/>
              <a:buChar char="o"/>
            </a:pPr>
            <a:endParaRPr lang="en-US" sz="1400" dirty="0"/>
          </a:p>
          <a:p>
            <a:pPr>
              <a:buFont typeface="Courier New" pitchFamily="49" charset="0"/>
              <a:buChar char="o"/>
            </a:pPr>
            <a:r>
              <a:rPr lang="en-US" sz="1400" dirty="0" smtClean="0"/>
              <a:t>  Owner and Operator</a:t>
            </a:r>
          </a:p>
        </p:txBody>
      </p:sp>
      <p:sp>
        <p:nvSpPr>
          <p:cNvPr id="6" name="Rectangle 5"/>
          <p:cNvSpPr/>
          <p:nvPr/>
        </p:nvSpPr>
        <p:spPr>
          <a:xfrm>
            <a:off x="3581400" y="2514600"/>
            <a:ext cx="2133600" cy="1905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1447800"/>
            <a:ext cx="7543801" cy="923330"/>
          </a:xfrm>
          <a:prstGeom prst="rect">
            <a:avLst/>
          </a:prstGeom>
          <a:noFill/>
        </p:spPr>
        <p:txBody>
          <a:bodyPr wrap="square" rtlCol="0">
            <a:spAutoFit/>
          </a:bodyPr>
          <a:lstStyle/>
          <a:p>
            <a:pPr algn="ctr"/>
            <a:r>
              <a:rPr lang="en-US" dirty="0" smtClean="0"/>
              <a:t>Review Screen</a:t>
            </a:r>
          </a:p>
          <a:p>
            <a:pPr algn="ctr"/>
            <a:r>
              <a:rPr lang="en-US" sz="1200" dirty="0" smtClean="0"/>
              <a:t>Please review the information below and indicate whether you wish to complete your registration or if you wish to go back and edit some of your information.  Once you click submit, you will need to make changes by contacting NMFS outside of this web-based application.</a:t>
            </a:r>
          </a:p>
        </p:txBody>
      </p:sp>
      <p:sp>
        <p:nvSpPr>
          <p:cNvPr id="6" name="TextBox 5"/>
          <p:cNvSpPr txBox="1"/>
          <p:nvPr/>
        </p:nvSpPr>
        <p:spPr>
          <a:xfrm>
            <a:off x="1981200" y="2514600"/>
            <a:ext cx="1928157" cy="369332"/>
          </a:xfrm>
          <a:prstGeom prst="rect">
            <a:avLst/>
          </a:prstGeom>
          <a:noFill/>
        </p:spPr>
        <p:txBody>
          <a:bodyPr wrap="none" rtlCol="0">
            <a:spAutoFit/>
          </a:bodyPr>
          <a:lstStyle/>
          <a:p>
            <a:r>
              <a:rPr lang="en-US" dirty="0" smtClean="0"/>
              <a:t>Vessel information</a:t>
            </a:r>
            <a:endParaRPr lang="en-US" dirty="0"/>
          </a:p>
        </p:txBody>
      </p:sp>
      <p:sp>
        <p:nvSpPr>
          <p:cNvPr id="7" name="TextBox 6"/>
          <p:cNvSpPr txBox="1"/>
          <p:nvPr/>
        </p:nvSpPr>
        <p:spPr>
          <a:xfrm>
            <a:off x="4724400" y="2514600"/>
            <a:ext cx="2897203" cy="369332"/>
          </a:xfrm>
          <a:prstGeom prst="rect">
            <a:avLst/>
          </a:prstGeom>
          <a:noFill/>
        </p:spPr>
        <p:txBody>
          <a:bodyPr wrap="none" rtlCol="0">
            <a:spAutoFit/>
          </a:bodyPr>
          <a:lstStyle/>
          <a:p>
            <a:r>
              <a:rPr lang="en-US" dirty="0" smtClean="0"/>
              <a:t>Personal contact information</a:t>
            </a:r>
            <a:endParaRPr lang="en-US" dirty="0"/>
          </a:p>
        </p:txBody>
      </p:sp>
      <p:sp>
        <p:nvSpPr>
          <p:cNvPr id="8" name="TextBox 7"/>
          <p:cNvSpPr txBox="1"/>
          <p:nvPr/>
        </p:nvSpPr>
        <p:spPr>
          <a:xfrm>
            <a:off x="2133600" y="3124200"/>
            <a:ext cx="1151277" cy="923330"/>
          </a:xfrm>
          <a:prstGeom prst="rect">
            <a:avLst/>
          </a:prstGeom>
          <a:noFill/>
        </p:spPr>
        <p:txBody>
          <a:bodyPr wrap="none" rtlCol="0">
            <a:spAutoFit/>
          </a:bodyPr>
          <a:lstStyle/>
          <a:p>
            <a:r>
              <a:rPr lang="en-US" dirty="0" smtClean="0"/>
              <a:t>FV Name</a:t>
            </a:r>
          </a:p>
          <a:p>
            <a:r>
              <a:rPr lang="en-US" dirty="0" smtClean="0"/>
              <a:t>LOA</a:t>
            </a:r>
          </a:p>
          <a:p>
            <a:r>
              <a:rPr lang="en-US" dirty="0" smtClean="0"/>
              <a:t>Homeport</a:t>
            </a:r>
          </a:p>
        </p:txBody>
      </p:sp>
      <p:sp>
        <p:nvSpPr>
          <p:cNvPr id="9" name="TextBox 8"/>
          <p:cNvSpPr txBox="1"/>
          <p:nvPr/>
        </p:nvSpPr>
        <p:spPr>
          <a:xfrm>
            <a:off x="2133600" y="5029200"/>
            <a:ext cx="1295400" cy="738664"/>
          </a:xfrm>
          <a:prstGeom prst="rect">
            <a:avLst/>
          </a:prstGeom>
          <a:solidFill>
            <a:schemeClr val="accent1">
              <a:lumMod val="40000"/>
              <a:lumOff val="60000"/>
            </a:schemeClr>
          </a:solidFill>
        </p:spPr>
        <p:txBody>
          <a:bodyPr wrap="square" rtlCol="0">
            <a:spAutoFit/>
          </a:bodyPr>
          <a:lstStyle/>
          <a:p>
            <a:pPr algn="ctr"/>
            <a:r>
              <a:rPr lang="en-US" sz="1400" dirty="0" smtClean="0"/>
              <a:t>Go back and edit vessel information</a:t>
            </a:r>
            <a:endParaRPr lang="en-US" sz="1400" dirty="0"/>
          </a:p>
        </p:txBody>
      </p:sp>
      <p:sp>
        <p:nvSpPr>
          <p:cNvPr id="10" name="TextBox 9"/>
          <p:cNvSpPr txBox="1"/>
          <p:nvPr/>
        </p:nvSpPr>
        <p:spPr>
          <a:xfrm>
            <a:off x="4800600" y="3124200"/>
            <a:ext cx="2612125" cy="1754326"/>
          </a:xfrm>
          <a:prstGeom prst="rect">
            <a:avLst/>
          </a:prstGeom>
          <a:noFill/>
        </p:spPr>
        <p:txBody>
          <a:bodyPr wrap="none" rtlCol="0">
            <a:spAutoFit/>
          </a:bodyPr>
          <a:lstStyle/>
          <a:p>
            <a:r>
              <a:rPr lang="en-US" dirty="0" smtClean="0"/>
              <a:t>Last, First</a:t>
            </a:r>
          </a:p>
          <a:p>
            <a:r>
              <a:rPr lang="en-US" dirty="0" smtClean="0"/>
              <a:t>Address</a:t>
            </a:r>
          </a:p>
          <a:p>
            <a:r>
              <a:rPr lang="en-US" dirty="0" smtClean="0"/>
              <a:t>Phone</a:t>
            </a:r>
          </a:p>
          <a:p>
            <a:r>
              <a:rPr lang="en-US" dirty="0" smtClean="0"/>
              <a:t>Email</a:t>
            </a:r>
          </a:p>
          <a:p>
            <a:r>
              <a:rPr lang="en-US" dirty="0" smtClean="0"/>
              <a:t>Preferred contact method</a:t>
            </a:r>
          </a:p>
          <a:p>
            <a:r>
              <a:rPr lang="en-US" dirty="0" smtClean="0"/>
              <a:t>Relationship with vessel</a:t>
            </a:r>
            <a:endParaRPr lang="en-US" dirty="0"/>
          </a:p>
        </p:txBody>
      </p:sp>
      <p:sp>
        <p:nvSpPr>
          <p:cNvPr id="11" name="TextBox 10"/>
          <p:cNvSpPr txBox="1"/>
          <p:nvPr/>
        </p:nvSpPr>
        <p:spPr>
          <a:xfrm>
            <a:off x="5181600" y="5029200"/>
            <a:ext cx="1295400" cy="738664"/>
          </a:xfrm>
          <a:prstGeom prst="rect">
            <a:avLst/>
          </a:prstGeom>
          <a:solidFill>
            <a:schemeClr val="accent1">
              <a:lumMod val="40000"/>
              <a:lumOff val="60000"/>
            </a:schemeClr>
          </a:solidFill>
        </p:spPr>
        <p:txBody>
          <a:bodyPr wrap="square" rtlCol="0">
            <a:spAutoFit/>
          </a:bodyPr>
          <a:lstStyle/>
          <a:p>
            <a:pPr algn="ctr"/>
            <a:r>
              <a:rPr lang="en-US" sz="1400" dirty="0" smtClean="0"/>
              <a:t>Go back and </a:t>
            </a:r>
            <a:r>
              <a:rPr lang="en-US" sz="1400" dirty="0"/>
              <a:t>e</a:t>
            </a:r>
            <a:r>
              <a:rPr lang="en-US" sz="1400" dirty="0" smtClean="0"/>
              <a:t>dit personal information</a:t>
            </a:r>
            <a:endParaRPr lang="en-US" sz="1400" dirty="0"/>
          </a:p>
        </p:txBody>
      </p:sp>
      <p:sp>
        <p:nvSpPr>
          <p:cNvPr id="12" name="TextBox 11"/>
          <p:cNvSpPr txBox="1"/>
          <p:nvPr/>
        </p:nvSpPr>
        <p:spPr>
          <a:xfrm>
            <a:off x="3733800" y="5983069"/>
            <a:ext cx="1295400" cy="646331"/>
          </a:xfrm>
          <a:prstGeom prst="rect">
            <a:avLst/>
          </a:prstGeom>
          <a:solidFill>
            <a:schemeClr val="accent3">
              <a:lumMod val="40000"/>
              <a:lumOff val="60000"/>
            </a:schemeClr>
          </a:solidFill>
        </p:spPr>
        <p:txBody>
          <a:bodyPr wrap="square" rtlCol="0">
            <a:spAutoFit/>
          </a:bodyPr>
          <a:lstStyle/>
          <a:p>
            <a:pPr algn="ctr"/>
            <a:r>
              <a:rPr lang="en-US" dirty="0" smtClean="0"/>
              <a:t>Complete Registration</a:t>
            </a:r>
            <a:endParaRPr lang="en-US" dirty="0"/>
          </a:p>
        </p:txBody>
      </p:sp>
      <p:sp>
        <p:nvSpPr>
          <p:cNvPr id="13" name="Rectangle 12"/>
          <p:cNvSpPr/>
          <p:nvPr/>
        </p:nvSpPr>
        <p:spPr>
          <a:xfrm>
            <a:off x="4572000" y="2514600"/>
            <a:ext cx="3200400" cy="33528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4" name="Rectangle 13"/>
          <p:cNvSpPr/>
          <p:nvPr/>
        </p:nvSpPr>
        <p:spPr>
          <a:xfrm>
            <a:off x="1219200" y="2514600"/>
            <a:ext cx="3200400" cy="33528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1828800"/>
            <a:ext cx="7543801" cy="3108543"/>
          </a:xfrm>
          <a:prstGeom prst="rect">
            <a:avLst/>
          </a:prstGeom>
          <a:noFill/>
        </p:spPr>
        <p:txBody>
          <a:bodyPr wrap="square" rtlCol="0">
            <a:spAutoFit/>
          </a:bodyPr>
          <a:lstStyle/>
          <a:p>
            <a:pPr algn="ctr"/>
            <a:r>
              <a:rPr lang="en-US" dirty="0" smtClean="0"/>
              <a:t>Please wait while we load and link your personal and vessel information....</a:t>
            </a:r>
          </a:p>
          <a:p>
            <a:pPr algn="ctr"/>
            <a:endParaRPr lang="en-US" dirty="0" smtClean="0"/>
          </a:p>
          <a:p>
            <a:pPr algn="ctr"/>
            <a:r>
              <a:rPr lang="en-US" dirty="0" smtClean="0"/>
              <a:t>This information is now being compared to the criteria listed in the annual sampling plan to determine your eligibility for observer coverage.</a:t>
            </a:r>
          </a:p>
          <a:p>
            <a:pPr algn="ctr"/>
            <a:r>
              <a:rPr lang="en-US" sz="1200" dirty="0" smtClean="0"/>
              <a:t>(At this point the system compares the vessel’s ID to lists corresponding to “do not deploy”, “trip selection” and “vessel selection” tiers generated according to the criteria in the Annual Sampling Plan, and one of three screens follows).</a:t>
            </a:r>
          </a:p>
          <a:p>
            <a:pPr algn="ctr"/>
            <a:endParaRPr lang="en-US" dirty="0"/>
          </a:p>
          <a:p>
            <a:pPr algn="ctr"/>
            <a:endParaRPr lang="en-US" dirty="0" smtClean="0"/>
          </a:p>
          <a:p>
            <a:pPr algn="ctr"/>
            <a:r>
              <a:rPr lang="en-US" sz="1600" dirty="0" smtClean="0"/>
              <a:t>This may take up to several minutes depending on system time and internet connection.</a:t>
            </a:r>
          </a:p>
          <a:p>
            <a:pPr algn="ctr"/>
            <a:r>
              <a:rPr lang="en-US" sz="1600" dirty="0" smtClean="0"/>
              <a:t>Please do not exit the system.  Soon you will be guided to a registration receipt page, at which point you will get a receipt number.  You will need this number to be successfully registered with the system.</a:t>
            </a:r>
            <a:endParaRPr lang="en-US" sz="1100" dirty="0" smtClean="0"/>
          </a:p>
        </p:txBody>
      </p:sp>
      <p:pic>
        <p:nvPicPr>
          <p:cNvPr id="2052" name="Picture 4" descr="C:\Documents and Settings\fauncec\Local Settings\Temporary Internet Files\Content.IE5\ZP16HP52\MC900354036[1].wmf"/>
          <p:cNvPicPr>
            <a:picLocks noChangeAspect="1" noChangeArrowheads="1"/>
          </p:cNvPicPr>
          <p:nvPr/>
        </p:nvPicPr>
        <p:blipFill>
          <a:blip r:embed="rId3" cstate="print"/>
          <a:srcRect/>
          <a:stretch>
            <a:fillRect/>
          </a:stretch>
        </p:blipFill>
        <p:spPr bwMode="auto">
          <a:xfrm>
            <a:off x="3733800" y="4953000"/>
            <a:ext cx="1502975" cy="1655763"/>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914400" y="1981200"/>
            <a:ext cx="7543801" cy="3447098"/>
          </a:xfrm>
          <a:prstGeom prst="rect">
            <a:avLst/>
          </a:prstGeom>
          <a:noFill/>
        </p:spPr>
        <p:txBody>
          <a:bodyPr wrap="square" rtlCol="0">
            <a:spAutoFit/>
          </a:bodyPr>
          <a:lstStyle/>
          <a:p>
            <a:pPr algn="ctr"/>
            <a:r>
              <a:rPr lang="en-US" sz="1100" dirty="0" smtClean="0"/>
              <a:t>(for vessels in the “do not deploy list” of the Annual Sampling Plan)</a:t>
            </a:r>
          </a:p>
          <a:p>
            <a:pPr algn="ctr"/>
            <a:endParaRPr lang="en-US" sz="1100" dirty="0" smtClean="0"/>
          </a:p>
          <a:p>
            <a:pPr algn="ctr"/>
            <a:r>
              <a:rPr lang="en-US" dirty="0" smtClean="0"/>
              <a:t>* Selection Result *</a:t>
            </a:r>
          </a:p>
          <a:p>
            <a:pPr algn="ctr"/>
            <a:endParaRPr lang="en-US" dirty="0" smtClean="0"/>
          </a:p>
          <a:p>
            <a:pPr algn="ctr"/>
            <a:r>
              <a:rPr lang="en-US" b="1" dirty="0" smtClean="0"/>
              <a:t>Your vessel (insert vessel name) (insert FFP or ADFG) number (insert number) is exempt from observer coverage for the entire calendar year.</a:t>
            </a:r>
          </a:p>
          <a:p>
            <a:pPr algn="ctr"/>
            <a:endParaRPr lang="en-US" dirty="0" smtClean="0"/>
          </a:p>
          <a:p>
            <a:pPr algn="ctr"/>
            <a:r>
              <a:rPr lang="en-US" dirty="0" smtClean="0"/>
              <a:t>Your Selection Receipt Number is:</a:t>
            </a:r>
          </a:p>
          <a:p>
            <a:pPr algn="ctr"/>
            <a:r>
              <a:rPr lang="en-US" dirty="0" smtClean="0"/>
              <a:t> </a:t>
            </a:r>
          </a:p>
          <a:p>
            <a:pPr algn="ctr"/>
            <a:r>
              <a:rPr lang="en-US" dirty="0" smtClean="0"/>
              <a:t>E123456</a:t>
            </a:r>
          </a:p>
          <a:p>
            <a:pPr algn="ctr"/>
            <a:endParaRPr lang="en-US" dirty="0" smtClean="0"/>
          </a:p>
          <a:p>
            <a:pPr algn="ctr"/>
            <a:endParaRPr lang="en-US" dirty="0" smtClean="0"/>
          </a:p>
          <a:p>
            <a:pPr algn="ctr"/>
            <a:r>
              <a:rPr lang="en-US" sz="1600" dirty="0" smtClean="0"/>
              <a:t>Please print this selection receipt for your records.</a:t>
            </a:r>
            <a:endParaRPr lang="en-US" sz="1100" dirty="0" smtClean="0"/>
          </a:p>
        </p:txBody>
      </p:sp>
      <p:sp>
        <p:nvSpPr>
          <p:cNvPr id="9" name="TextBox 8"/>
          <p:cNvSpPr txBox="1"/>
          <p:nvPr/>
        </p:nvSpPr>
        <p:spPr>
          <a:xfrm>
            <a:off x="2819400" y="5629870"/>
            <a:ext cx="1295400" cy="923330"/>
          </a:xfrm>
          <a:prstGeom prst="rect">
            <a:avLst/>
          </a:prstGeom>
          <a:solidFill>
            <a:schemeClr val="tx2">
              <a:lumMod val="20000"/>
              <a:lumOff val="80000"/>
            </a:schemeClr>
          </a:solidFill>
        </p:spPr>
        <p:txBody>
          <a:bodyPr wrap="square" rtlCol="0">
            <a:spAutoFit/>
          </a:bodyPr>
          <a:lstStyle/>
          <a:p>
            <a:pPr algn="ctr"/>
            <a:r>
              <a:rPr lang="en-US" dirty="0" smtClean="0"/>
              <a:t>Print Selection Receipt</a:t>
            </a:r>
            <a:endParaRPr lang="en-US" dirty="0"/>
          </a:p>
        </p:txBody>
      </p:sp>
      <p:sp>
        <p:nvSpPr>
          <p:cNvPr id="10" name="TextBox 9"/>
          <p:cNvSpPr txBox="1"/>
          <p:nvPr/>
        </p:nvSpPr>
        <p:spPr>
          <a:xfrm>
            <a:off x="4648200" y="5754469"/>
            <a:ext cx="1905000" cy="646331"/>
          </a:xfrm>
          <a:prstGeom prst="rect">
            <a:avLst/>
          </a:prstGeom>
          <a:solidFill>
            <a:schemeClr val="accent3">
              <a:lumMod val="40000"/>
              <a:lumOff val="60000"/>
            </a:schemeClr>
          </a:solidFill>
        </p:spPr>
        <p:txBody>
          <a:bodyPr wrap="square" rtlCol="0">
            <a:spAutoFit/>
          </a:bodyPr>
          <a:lstStyle/>
          <a:p>
            <a:pPr algn="ctr"/>
            <a:r>
              <a:rPr lang="en-US" dirty="0" smtClean="0"/>
              <a:t>Continue</a:t>
            </a:r>
          </a:p>
          <a:p>
            <a:pPr algn="ctr"/>
            <a:r>
              <a:rPr lang="en-US" dirty="0" smtClean="0"/>
              <a:t>(exit selection)</a:t>
            </a:r>
            <a:endParaRPr lang="en-US" dirty="0"/>
          </a:p>
        </p:txBody>
      </p:sp>
      <p:sp>
        <p:nvSpPr>
          <p:cNvPr id="11" name="Rectangle 10"/>
          <p:cNvSpPr/>
          <p:nvPr/>
        </p:nvSpPr>
        <p:spPr>
          <a:xfrm>
            <a:off x="533400" y="2286000"/>
            <a:ext cx="8305800" cy="2590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4038600" y="1371600"/>
            <a:ext cx="1381468" cy="276999"/>
          </a:xfrm>
          <a:prstGeom prst="rect">
            <a:avLst/>
          </a:prstGeom>
          <a:noFill/>
        </p:spPr>
        <p:txBody>
          <a:bodyPr wrap="none" rtlCol="0">
            <a:spAutoFit/>
          </a:bodyPr>
          <a:lstStyle/>
          <a:p>
            <a:r>
              <a:rPr lang="en-US" sz="1200" b="1" dirty="0" smtClean="0">
                <a:solidFill>
                  <a:schemeClr val="bg1"/>
                </a:solidFill>
              </a:rPr>
              <a:t>Exemption Receipt</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381000" y="1752600"/>
            <a:ext cx="8382000" cy="4108817"/>
          </a:xfrm>
          <a:prstGeom prst="rect">
            <a:avLst/>
          </a:prstGeom>
          <a:noFill/>
        </p:spPr>
        <p:txBody>
          <a:bodyPr wrap="square" rtlCol="0">
            <a:spAutoFit/>
          </a:bodyPr>
          <a:lstStyle/>
          <a:p>
            <a:pPr algn="ctr"/>
            <a:r>
              <a:rPr lang="en-US" sz="1100" dirty="0" smtClean="0"/>
              <a:t>(for vessels in the “trip selection list” of the Annual Sampling Plan)</a:t>
            </a:r>
            <a:endParaRPr lang="en-US" dirty="0" smtClean="0"/>
          </a:p>
          <a:p>
            <a:pPr algn="ctr"/>
            <a:r>
              <a:rPr lang="en-US" b="1" dirty="0" smtClean="0"/>
              <a:t>Your vessel (insert vessel name) (insert FFP or ADFG) number (insert number) has been placed in a list of vessels that may receive observer coverage.</a:t>
            </a:r>
          </a:p>
          <a:p>
            <a:pPr algn="ctr"/>
            <a:endParaRPr lang="en-US" sz="1100" dirty="0" smtClean="0"/>
          </a:p>
          <a:p>
            <a:pPr algn="ctr"/>
            <a:r>
              <a:rPr lang="en-US" sz="1600" dirty="0" smtClean="0"/>
              <a:t>What to expect next: </a:t>
            </a:r>
          </a:p>
          <a:p>
            <a:pPr algn="ctr"/>
            <a:r>
              <a:rPr lang="en-US" sz="1100" dirty="0" smtClean="0"/>
              <a:t>The National Marine Fisheries Service (NMFS) will select vessels at random from this list for observer coverage until the number of vessels selected is equal to the amount of vessels that funding allows as specified by the Annual Sampling Plan. </a:t>
            </a:r>
          </a:p>
          <a:p>
            <a:pPr algn="ctr"/>
            <a:r>
              <a:rPr lang="en-US" sz="1100" dirty="0" smtClean="0"/>
              <a:t> </a:t>
            </a:r>
          </a:p>
          <a:p>
            <a:pPr algn="ctr"/>
            <a:r>
              <a:rPr lang="en-US" sz="1100" dirty="0" smtClean="0"/>
              <a:t>Random draws are conducted March 1</a:t>
            </a:r>
            <a:r>
              <a:rPr lang="en-US" sz="1100" baseline="30000" dirty="0" smtClean="0"/>
              <a:t>st</a:t>
            </a:r>
            <a:r>
              <a:rPr lang="en-US" sz="1100" dirty="0" smtClean="0"/>
              <a:t>, June 1</a:t>
            </a:r>
            <a:r>
              <a:rPr lang="en-US" sz="1100" baseline="30000" dirty="0" smtClean="0"/>
              <a:t>st</a:t>
            </a:r>
            <a:r>
              <a:rPr lang="en-US" sz="1100" dirty="0" smtClean="0"/>
              <a:t>, September 1</a:t>
            </a:r>
            <a:r>
              <a:rPr lang="en-US" sz="1100" baseline="30000" dirty="0" smtClean="0"/>
              <a:t>st</a:t>
            </a:r>
            <a:r>
              <a:rPr lang="en-US" sz="1100" dirty="0" smtClean="0"/>
              <a:t>, and December 2</a:t>
            </a:r>
            <a:r>
              <a:rPr lang="en-US" sz="1100" baseline="30000" dirty="0" smtClean="0"/>
              <a:t>nd</a:t>
            </a:r>
            <a:r>
              <a:rPr lang="en-US" sz="1100" dirty="0" smtClean="0"/>
              <a:t>.</a:t>
            </a:r>
          </a:p>
          <a:p>
            <a:pPr algn="ctr"/>
            <a:endParaRPr lang="en-US" sz="1100" dirty="0" smtClean="0"/>
          </a:p>
          <a:p>
            <a:pPr algn="ctr"/>
            <a:r>
              <a:rPr lang="en-US" sz="1100" dirty="0" smtClean="0"/>
              <a:t>Vessels selected to receive observer coverage will be notified by the NMFS through the method of contact specified by you in your registration with this system.  A period of 30 days following the “selection dates” above will be used to coordinate with your vessel to arrange for any equipment installation that is required to comply with observer coverage.</a:t>
            </a:r>
          </a:p>
          <a:p>
            <a:pPr algn="ctr"/>
            <a:endParaRPr lang="en-US" sz="1100" dirty="0" smtClean="0"/>
          </a:p>
          <a:p>
            <a:pPr algn="ctr"/>
            <a:r>
              <a:rPr lang="en-US" sz="1100" dirty="0" smtClean="0"/>
              <a:t>Selected vessels are required to carry an observer on all fishing trips conduced between 30 and 120 days after the selection date in which they were identified for coverage.</a:t>
            </a:r>
            <a:endParaRPr lang="en-US" sz="1600" dirty="0" smtClean="0"/>
          </a:p>
          <a:p>
            <a:pPr algn="ctr"/>
            <a:endParaRPr lang="en-US" sz="1100" dirty="0" smtClean="0"/>
          </a:p>
          <a:p>
            <a:pPr algn="ctr"/>
            <a:r>
              <a:rPr lang="en-US" sz="1100" dirty="0" smtClean="0"/>
              <a:t>Some vessels may not be able to accommodate an observer. Vessels selected for coverage will be inspected for available space to determine whether a vessel can accommodate an observer.  If NMFS determines that an observer cannot be safely accommodated aboard a vessel, NMFS will release the vessel from the requirement to carry an observer. In these cases, NMFS may provide electronic monitoring (EM) equipment for use onboard the vessel. </a:t>
            </a:r>
          </a:p>
          <a:p>
            <a:pPr algn="ctr"/>
            <a:r>
              <a:rPr lang="en-US" sz="1100" dirty="0" smtClean="0"/>
              <a:t>Are you interested in having your vessel evaluated for  EM? </a:t>
            </a:r>
          </a:p>
        </p:txBody>
      </p:sp>
      <p:sp>
        <p:nvSpPr>
          <p:cNvPr id="12" name="TextBox 11"/>
          <p:cNvSpPr txBox="1"/>
          <p:nvPr/>
        </p:nvSpPr>
        <p:spPr>
          <a:xfrm>
            <a:off x="2895600" y="6019800"/>
            <a:ext cx="1295400" cy="600164"/>
          </a:xfrm>
          <a:prstGeom prst="rect">
            <a:avLst/>
          </a:prstGeom>
          <a:solidFill>
            <a:schemeClr val="tx2">
              <a:lumMod val="20000"/>
              <a:lumOff val="80000"/>
            </a:schemeClr>
          </a:solidFill>
        </p:spPr>
        <p:txBody>
          <a:bodyPr wrap="square" rtlCol="0">
            <a:spAutoFit/>
          </a:bodyPr>
          <a:lstStyle/>
          <a:p>
            <a:pPr algn="ctr"/>
            <a:r>
              <a:rPr lang="en-US" sz="1100" dirty="0" smtClean="0"/>
              <a:t>Yes </a:t>
            </a:r>
          </a:p>
          <a:p>
            <a:pPr algn="ctr"/>
            <a:r>
              <a:rPr lang="en-US" sz="1100" dirty="0" smtClean="0"/>
              <a:t>(continues to questionnaire)</a:t>
            </a:r>
            <a:endParaRPr lang="en-US" sz="1100" dirty="0"/>
          </a:p>
        </p:txBody>
      </p:sp>
      <p:sp>
        <p:nvSpPr>
          <p:cNvPr id="13" name="TextBox 12"/>
          <p:cNvSpPr txBox="1"/>
          <p:nvPr/>
        </p:nvSpPr>
        <p:spPr>
          <a:xfrm>
            <a:off x="4495800" y="6019800"/>
            <a:ext cx="1295400" cy="646331"/>
          </a:xfrm>
          <a:prstGeom prst="rect">
            <a:avLst/>
          </a:prstGeom>
          <a:solidFill>
            <a:schemeClr val="tx2">
              <a:lumMod val="20000"/>
              <a:lumOff val="80000"/>
            </a:schemeClr>
          </a:solidFill>
        </p:spPr>
        <p:txBody>
          <a:bodyPr wrap="square" rtlCol="0">
            <a:spAutoFit/>
          </a:bodyPr>
          <a:lstStyle/>
          <a:p>
            <a:pPr algn="ctr"/>
            <a:r>
              <a:rPr lang="en-US" dirty="0" smtClean="0"/>
              <a:t>No (exit)</a:t>
            </a:r>
          </a:p>
          <a:p>
            <a:pPr algn="ctr"/>
            <a:endParaRPr lang="en-US" dirty="0"/>
          </a:p>
        </p:txBody>
      </p:sp>
      <p:sp>
        <p:nvSpPr>
          <p:cNvPr id="14" name="TextBox 13"/>
          <p:cNvSpPr txBox="1"/>
          <p:nvPr/>
        </p:nvSpPr>
        <p:spPr>
          <a:xfrm>
            <a:off x="4038600" y="1371600"/>
            <a:ext cx="1193084" cy="276999"/>
          </a:xfrm>
          <a:prstGeom prst="rect">
            <a:avLst/>
          </a:prstGeom>
          <a:noFill/>
        </p:spPr>
        <p:txBody>
          <a:bodyPr wrap="none" rtlCol="0">
            <a:spAutoFit/>
          </a:bodyPr>
          <a:lstStyle/>
          <a:p>
            <a:r>
              <a:rPr lang="en-US" sz="1200" b="1" dirty="0" smtClean="0">
                <a:solidFill>
                  <a:schemeClr val="bg1"/>
                </a:solidFill>
              </a:rPr>
              <a:t>Vessel selection</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381000" y="1752600"/>
            <a:ext cx="8382000" cy="1800493"/>
          </a:xfrm>
          <a:prstGeom prst="rect">
            <a:avLst/>
          </a:prstGeom>
          <a:noFill/>
        </p:spPr>
        <p:txBody>
          <a:bodyPr wrap="square" rtlCol="0">
            <a:spAutoFit/>
          </a:bodyPr>
          <a:lstStyle/>
          <a:p>
            <a:pPr algn="ctr"/>
            <a:r>
              <a:rPr lang="en-US" sz="1100" dirty="0" smtClean="0"/>
              <a:t>(for vessels in the “trip selection list” of the Annual Sampling Plan)</a:t>
            </a:r>
            <a:endParaRPr lang="en-US" dirty="0" smtClean="0"/>
          </a:p>
          <a:p>
            <a:pPr algn="ctr"/>
            <a:r>
              <a:rPr lang="en-US" b="1" dirty="0" smtClean="0"/>
              <a:t>You requested evaluation of your vessel for EM.</a:t>
            </a:r>
          </a:p>
          <a:p>
            <a:pPr algn="ctr"/>
            <a:endParaRPr lang="en-US" sz="1100" dirty="0" smtClean="0"/>
          </a:p>
          <a:p>
            <a:pPr algn="ctr"/>
            <a:r>
              <a:rPr lang="en-US" sz="1100" dirty="0" smtClean="0"/>
              <a:t>The National Marine Fisheries Service (NMFS) will inspect any vessel  selected in this category for observer coverage to verify the information below is accurate.   To return to the previous screen, select the “go back” button below.</a:t>
            </a:r>
          </a:p>
          <a:p>
            <a:pPr algn="ctr"/>
            <a:endParaRPr lang="en-US" sz="1100" dirty="0" smtClean="0"/>
          </a:p>
          <a:p>
            <a:pPr algn="ctr"/>
            <a:r>
              <a:rPr lang="en-US" sz="1600" dirty="0" smtClean="0"/>
              <a:t>Please indicate below the reason(s) you believe you cannot accommodate a physical observer:</a:t>
            </a:r>
            <a:endParaRPr lang="en-US" sz="1100" dirty="0" smtClean="0"/>
          </a:p>
          <a:p>
            <a:pPr algn="ctr"/>
            <a:r>
              <a:rPr lang="en-US" sz="1100" dirty="0" smtClean="0"/>
              <a:t> </a:t>
            </a:r>
          </a:p>
          <a:p>
            <a:pPr algn="ctr"/>
            <a:endParaRPr lang="en-US" sz="1100" dirty="0" smtClean="0"/>
          </a:p>
        </p:txBody>
      </p:sp>
      <p:sp>
        <p:nvSpPr>
          <p:cNvPr id="12" name="TextBox 11"/>
          <p:cNvSpPr txBox="1"/>
          <p:nvPr/>
        </p:nvSpPr>
        <p:spPr>
          <a:xfrm>
            <a:off x="2743200" y="5791200"/>
            <a:ext cx="1447800" cy="769441"/>
          </a:xfrm>
          <a:prstGeom prst="rect">
            <a:avLst/>
          </a:prstGeom>
          <a:solidFill>
            <a:schemeClr val="tx2">
              <a:lumMod val="20000"/>
              <a:lumOff val="80000"/>
            </a:schemeClr>
          </a:solidFill>
        </p:spPr>
        <p:txBody>
          <a:bodyPr wrap="square" rtlCol="0">
            <a:spAutoFit/>
          </a:bodyPr>
          <a:lstStyle/>
          <a:p>
            <a:pPr algn="ctr"/>
            <a:r>
              <a:rPr lang="en-US" sz="1100" dirty="0" smtClean="0"/>
              <a:t>Continue</a:t>
            </a:r>
          </a:p>
          <a:p>
            <a:pPr algn="ctr"/>
            <a:endParaRPr lang="en-US" sz="1100" dirty="0" smtClean="0"/>
          </a:p>
          <a:p>
            <a:pPr algn="ctr"/>
            <a:r>
              <a:rPr lang="en-US" sz="1100" dirty="0" smtClean="0"/>
              <a:t>(Submit and complete registration)</a:t>
            </a:r>
            <a:endParaRPr lang="en-US" sz="1100" dirty="0"/>
          </a:p>
        </p:txBody>
      </p:sp>
      <p:sp>
        <p:nvSpPr>
          <p:cNvPr id="9" name="TextBox 8"/>
          <p:cNvSpPr txBox="1"/>
          <p:nvPr/>
        </p:nvSpPr>
        <p:spPr>
          <a:xfrm>
            <a:off x="4038600" y="1371600"/>
            <a:ext cx="1630318" cy="276999"/>
          </a:xfrm>
          <a:prstGeom prst="rect">
            <a:avLst/>
          </a:prstGeom>
          <a:noFill/>
        </p:spPr>
        <p:txBody>
          <a:bodyPr wrap="none" rtlCol="0">
            <a:spAutoFit/>
          </a:bodyPr>
          <a:lstStyle/>
          <a:p>
            <a:r>
              <a:rPr lang="en-US" sz="1200" b="1" dirty="0" smtClean="0">
                <a:solidFill>
                  <a:schemeClr val="bg1"/>
                </a:solidFill>
              </a:rPr>
              <a:t>EM only questionnaire</a:t>
            </a:r>
            <a:endParaRPr lang="en-US" sz="1200" b="1" dirty="0">
              <a:solidFill>
                <a:schemeClr val="bg1"/>
              </a:solidFill>
            </a:endParaRPr>
          </a:p>
        </p:txBody>
      </p:sp>
      <p:sp>
        <p:nvSpPr>
          <p:cNvPr id="10" name="TextBox 9"/>
          <p:cNvSpPr txBox="1"/>
          <p:nvPr/>
        </p:nvSpPr>
        <p:spPr>
          <a:xfrm>
            <a:off x="4572000" y="5791200"/>
            <a:ext cx="1295400" cy="600164"/>
          </a:xfrm>
          <a:prstGeom prst="rect">
            <a:avLst/>
          </a:prstGeom>
          <a:solidFill>
            <a:schemeClr val="tx2">
              <a:lumMod val="20000"/>
              <a:lumOff val="80000"/>
            </a:schemeClr>
          </a:solidFill>
        </p:spPr>
        <p:txBody>
          <a:bodyPr wrap="square" rtlCol="0">
            <a:spAutoFit/>
          </a:bodyPr>
          <a:lstStyle/>
          <a:p>
            <a:pPr algn="ctr"/>
            <a:r>
              <a:rPr lang="en-US" sz="1100" dirty="0" smtClean="0"/>
              <a:t>Exit</a:t>
            </a:r>
          </a:p>
          <a:p>
            <a:pPr algn="ctr"/>
            <a:r>
              <a:rPr lang="en-US" sz="1100" dirty="0" smtClean="0"/>
              <a:t>(return to previous screen)</a:t>
            </a:r>
            <a:endParaRPr lang="en-US" sz="1100" dirty="0"/>
          </a:p>
        </p:txBody>
      </p:sp>
      <p:sp>
        <p:nvSpPr>
          <p:cNvPr id="14" name="TextBox 13"/>
          <p:cNvSpPr txBox="1"/>
          <p:nvPr/>
        </p:nvSpPr>
        <p:spPr>
          <a:xfrm>
            <a:off x="762000" y="3505200"/>
            <a:ext cx="8115940" cy="1815882"/>
          </a:xfrm>
          <a:prstGeom prst="rect">
            <a:avLst/>
          </a:prstGeom>
          <a:noFill/>
        </p:spPr>
        <p:txBody>
          <a:bodyPr wrap="none" rtlCol="0">
            <a:spAutoFit/>
          </a:bodyPr>
          <a:lstStyle/>
          <a:p>
            <a:pPr>
              <a:buFont typeface="Wingdings" pitchFamily="2" charset="2"/>
              <a:buChar char="q"/>
            </a:pPr>
            <a:r>
              <a:rPr lang="en-US" sz="1400" dirty="0" smtClean="0"/>
              <a:t>I do not have sufficient bunk space.  I and my regular crew (not quota holders) equal the number of bunks</a:t>
            </a:r>
          </a:p>
          <a:p>
            <a:pPr>
              <a:buFont typeface="Wingdings" pitchFamily="2" charset="2"/>
              <a:buChar char="q"/>
            </a:pPr>
            <a:endParaRPr lang="en-US" sz="1400" dirty="0" smtClean="0"/>
          </a:p>
          <a:p>
            <a:pPr>
              <a:buFont typeface="Wingdings" pitchFamily="2" charset="2"/>
              <a:buChar char="q"/>
            </a:pPr>
            <a:r>
              <a:rPr lang="en-US" sz="1400" dirty="0" smtClean="0"/>
              <a:t>My vessel does not have a head (toilet).</a:t>
            </a:r>
          </a:p>
          <a:p>
            <a:pPr>
              <a:buFont typeface="Wingdings" pitchFamily="2" charset="2"/>
              <a:buChar char="q"/>
            </a:pPr>
            <a:endParaRPr lang="en-US" sz="1400" dirty="0" smtClean="0"/>
          </a:p>
          <a:p>
            <a:pPr>
              <a:buFont typeface="Wingdings" pitchFamily="2" charset="2"/>
              <a:buChar char="q"/>
            </a:pPr>
            <a:r>
              <a:rPr lang="en-US" sz="1400" dirty="0" smtClean="0"/>
              <a:t>The dimensions and layout of this vessel’s deck cannot accommodate another person.  </a:t>
            </a:r>
          </a:p>
          <a:p>
            <a:r>
              <a:rPr lang="en-US" sz="1400" dirty="0" smtClean="0"/>
              <a:t>All available space is occupied by crew during normal fishing operations.</a:t>
            </a:r>
          </a:p>
          <a:p>
            <a:endParaRPr lang="en-US" sz="1400" dirty="0" smtClean="0"/>
          </a:p>
          <a:p>
            <a:pPr>
              <a:buFont typeface="Wingdings" pitchFamily="2" charset="2"/>
              <a:buChar char="q"/>
            </a:pPr>
            <a:r>
              <a:rPr lang="en-US" sz="1400" dirty="0" smtClean="0"/>
              <a:t>An additional person would require I purchase additional safety equipment.</a:t>
            </a:r>
            <a:endParaRPr lang="en-US"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914400" y="1981200"/>
            <a:ext cx="7543801" cy="3554819"/>
          </a:xfrm>
          <a:prstGeom prst="rect">
            <a:avLst/>
          </a:prstGeom>
          <a:noFill/>
        </p:spPr>
        <p:txBody>
          <a:bodyPr wrap="square" rtlCol="0">
            <a:spAutoFit/>
          </a:bodyPr>
          <a:lstStyle/>
          <a:p>
            <a:pPr algn="ctr"/>
            <a:endParaRPr lang="en-US" sz="1100" dirty="0" smtClean="0"/>
          </a:p>
          <a:p>
            <a:pPr algn="ctr"/>
            <a:r>
              <a:rPr lang="en-US" dirty="0" smtClean="0"/>
              <a:t>* Registration Receipt*</a:t>
            </a:r>
          </a:p>
          <a:p>
            <a:pPr algn="ctr"/>
            <a:endParaRPr lang="en-US" dirty="0" smtClean="0"/>
          </a:p>
          <a:p>
            <a:pPr algn="ctr"/>
            <a:r>
              <a:rPr lang="en-US" b="1" dirty="0" smtClean="0"/>
              <a:t>The (insert vessel name), (insert FFP or ADFG) number (insert number) has been successfully registered within the Observer Declare and Deploy System as a “vessel selection” vessel on (insert date).</a:t>
            </a:r>
          </a:p>
          <a:p>
            <a:pPr algn="ctr"/>
            <a:endParaRPr lang="en-US" dirty="0" smtClean="0"/>
          </a:p>
          <a:p>
            <a:pPr algn="ctr"/>
            <a:r>
              <a:rPr lang="en-US" dirty="0" smtClean="0"/>
              <a:t>Your Registration Receipt Number is:</a:t>
            </a:r>
          </a:p>
          <a:p>
            <a:pPr algn="ctr"/>
            <a:r>
              <a:rPr lang="en-US" dirty="0" smtClean="0"/>
              <a:t> </a:t>
            </a:r>
          </a:p>
          <a:p>
            <a:pPr algn="ctr"/>
            <a:r>
              <a:rPr lang="en-US" dirty="0" smtClean="0"/>
              <a:t>R123456</a:t>
            </a:r>
          </a:p>
          <a:p>
            <a:pPr algn="ctr"/>
            <a:endParaRPr lang="en-US" dirty="0" smtClean="0"/>
          </a:p>
          <a:p>
            <a:pPr algn="ctr"/>
            <a:endParaRPr lang="en-US" dirty="0" smtClean="0"/>
          </a:p>
          <a:p>
            <a:pPr algn="ctr"/>
            <a:r>
              <a:rPr lang="en-US" sz="1600" dirty="0" smtClean="0"/>
              <a:t>Please print this selection receipt for your records.</a:t>
            </a:r>
            <a:endParaRPr lang="en-US" sz="1100" dirty="0" smtClean="0"/>
          </a:p>
        </p:txBody>
      </p:sp>
      <p:sp>
        <p:nvSpPr>
          <p:cNvPr id="9" name="TextBox 8"/>
          <p:cNvSpPr txBox="1"/>
          <p:nvPr/>
        </p:nvSpPr>
        <p:spPr>
          <a:xfrm>
            <a:off x="2667000" y="5562600"/>
            <a:ext cx="1295400" cy="923330"/>
          </a:xfrm>
          <a:prstGeom prst="rect">
            <a:avLst/>
          </a:prstGeom>
          <a:solidFill>
            <a:schemeClr val="tx2">
              <a:lumMod val="20000"/>
              <a:lumOff val="80000"/>
            </a:schemeClr>
          </a:solidFill>
        </p:spPr>
        <p:txBody>
          <a:bodyPr wrap="square" rtlCol="0">
            <a:spAutoFit/>
          </a:bodyPr>
          <a:lstStyle/>
          <a:p>
            <a:pPr algn="ctr"/>
            <a:r>
              <a:rPr lang="en-US" dirty="0" smtClean="0"/>
              <a:t>Print Registration Receipt</a:t>
            </a:r>
            <a:endParaRPr lang="en-US" dirty="0"/>
          </a:p>
        </p:txBody>
      </p:sp>
      <p:sp>
        <p:nvSpPr>
          <p:cNvPr id="10" name="TextBox 9"/>
          <p:cNvSpPr txBox="1"/>
          <p:nvPr/>
        </p:nvSpPr>
        <p:spPr>
          <a:xfrm>
            <a:off x="4724400" y="5638800"/>
            <a:ext cx="1905000" cy="646331"/>
          </a:xfrm>
          <a:prstGeom prst="rect">
            <a:avLst/>
          </a:prstGeom>
          <a:solidFill>
            <a:schemeClr val="accent3">
              <a:lumMod val="40000"/>
              <a:lumOff val="60000"/>
            </a:schemeClr>
          </a:solidFill>
        </p:spPr>
        <p:txBody>
          <a:bodyPr wrap="square" rtlCol="0">
            <a:spAutoFit/>
          </a:bodyPr>
          <a:lstStyle/>
          <a:p>
            <a:pPr algn="ctr"/>
            <a:r>
              <a:rPr lang="en-US" dirty="0" smtClean="0"/>
              <a:t>Exit</a:t>
            </a:r>
          </a:p>
          <a:p>
            <a:pPr algn="ctr"/>
            <a:r>
              <a:rPr lang="en-US" dirty="0" smtClean="0"/>
              <a:t>(without printing)</a:t>
            </a:r>
            <a:endParaRPr lang="en-US" dirty="0"/>
          </a:p>
        </p:txBody>
      </p:sp>
      <p:sp>
        <p:nvSpPr>
          <p:cNvPr id="11" name="Rectangle 10"/>
          <p:cNvSpPr/>
          <p:nvPr/>
        </p:nvSpPr>
        <p:spPr>
          <a:xfrm>
            <a:off x="533400" y="1905000"/>
            <a:ext cx="8305800" cy="2971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581400" y="1371600"/>
            <a:ext cx="2678810" cy="276999"/>
          </a:xfrm>
          <a:prstGeom prst="rect">
            <a:avLst/>
          </a:prstGeom>
          <a:noFill/>
        </p:spPr>
        <p:txBody>
          <a:bodyPr wrap="none" rtlCol="0">
            <a:spAutoFit/>
          </a:bodyPr>
          <a:lstStyle/>
          <a:p>
            <a:r>
              <a:rPr lang="en-US" sz="1200" b="1" dirty="0" smtClean="0">
                <a:solidFill>
                  <a:schemeClr val="bg1"/>
                </a:solidFill>
              </a:rPr>
              <a:t>Registration Receipt VESSEL SELECTION</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381000" y="1752600"/>
            <a:ext cx="8382000" cy="4616648"/>
          </a:xfrm>
          <a:prstGeom prst="rect">
            <a:avLst/>
          </a:prstGeom>
          <a:noFill/>
        </p:spPr>
        <p:txBody>
          <a:bodyPr wrap="square" rtlCol="0">
            <a:spAutoFit/>
          </a:bodyPr>
          <a:lstStyle/>
          <a:p>
            <a:pPr algn="ctr"/>
            <a:r>
              <a:rPr lang="en-US" sz="1100" dirty="0" smtClean="0"/>
              <a:t>(for vessels in the “trip selection list” of the Annual Sampling Plan)</a:t>
            </a:r>
            <a:endParaRPr lang="en-US" dirty="0" smtClean="0"/>
          </a:p>
          <a:p>
            <a:pPr algn="ctr"/>
            <a:r>
              <a:rPr lang="en-US" b="1" dirty="0" smtClean="0"/>
              <a:t>Your vessel (insert vessel name) (insert FFP or ADFG) number (insert number) has been selected for observer coverage using “trip selection” criteria.</a:t>
            </a:r>
          </a:p>
          <a:p>
            <a:pPr algn="ctr"/>
            <a:endParaRPr lang="en-US" sz="1100" dirty="0" smtClean="0"/>
          </a:p>
          <a:p>
            <a:pPr algn="ctr"/>
            <a:r>
              <a:rPr lang="en-US" sz="1600" dirty="0" smtClean="0"/>
              <a:t>What this means: </a:t>
            </a:r>
          </a:p>
          <a:p>
            <a:pPr algn="ctr"/>
            <a:r>
              <a:rPr lang="en-US" sz="1100" dirty="0" smtClean="0"/>
              <a:t>Your vessel is required to participate in trip selection coverage requirements for the upcoming calendar year.</a:t>
            </a:r>
          </a:p>
          <a:p>
            <a:pPr algn="ctr"/>
            <a:endParaRPr lang="en-US" sz="1100" dirty="0" smtClean="0"/>
          </a:p>
          <a:p>
            <a:pPr algn="ctr"/>
            <a:r>
              <a:rPr lang="en-US" sz="1100" dirty="0" smtClean="0"/>
              <a:t>A minimum of 72 hrs prior to a fishing trip, you must use this system to enter a trip.  Each trip entered has a probability of being selected for observer coverage.  Trip selection probabilities are dependent on available funding and realized fishing effort, however the NMFS attempts to closely follow the rate in the Annual Sampling Plan.  You will be notified after entering each trip if you have been selected for coverage and receive a trip receipt number.  Only trips assigned a trip receipt number are considered valid in this system.  Information from trips selected for coverage will be transmitted to the observer provider company(</a:t>
            </a:r>
            <a:r>
              <a:rPr lang="en-US" sz="1100" dirty="0" err="1" smtClean="0"/>
              <a:t>ies</a:t>
            </a:r>
            <a:r>
              <a:rPr lang="en-US" sz="1100" dirty="0" smtClean="0"/>
              <a:t>) available to you from your declared port of departure on your declared departure date.  Using the contact information and preferred contact method you provided in registering for this system, a representative from a provider service will coordinate the arrival of an observer with you within 24 hrs of departure.</a:t>
            </a:r>
          </a:p>
          <a:p>
            <a:pPr algn="ctr"/>
            <a:endParaRPr lang="en-US" sz="1100" dirty="0" smtClean="0"/>
          </a:p>
          <a:p>
            <a:pPr algn="ctr"/>
            <a:r>
              <a:rPr lang="en-US" sz="1100" dirty="0" smtClean="0"/>
              <a:t>You are expected to work with your observer provider company to coordinate trip details until your departure.</a:t>
            </a:r>
          </a:p>
          <a:p>
            <a:pPr algn="ctr"/>
            <a:endParaRPr lang="en-US" sz="1100" dirty="0" smtClean="0"/>
          </a:p>
          <a:p>
            <a:pPr algn="ctr"/>
            <a:r>
              <a:rPr lang="en-US" sz="1100" dirty="0" smtClean="0"/>
              <a:t>If you have unplanned changes in your trip:</a:t>
            </a:r>
          </a:p>
          <a:p>
            <a:pPr algn="ctr"/>
            <a:r>
              <a:rPr lang="en-US" sz="1100" dirty="0" smtClean="0"/>
              <a:t>You may work with your observer provider to AMEND a declared trip due to unforeseen weather or mechanical issues.  A declared trip can be amended for up to 48hrs after its original departure date.  After this time, the declared trip is automatically be CANCELLED and the observer provider is no longer obligated to deploy their originally assigned observer to your vessel.  Your next declared trip will automatically be selected for observer coverage, and the trip may not depart without an observer, which may not be immediately available.</a:t>
            </a:r>
          </a:p>
          <a:p>
            <a:pPr algn="ctr"/>
            <a:endParaRPr lang="en-US" sz="1100" dirty="0" smtClean="0"/>
          </a:p>
          <a:p>
            <a:pPr algn="ctr">
              <a:buFont typeface="Wingdings" pitchFamily="2" charset="2"/>
              <a:buChar char="q"/>
            </a:pPr>
            <a:r>
              <a:rPr lang="en-US" sz="1100" dirty="0" smtClean="0"/>
              <a:t>I have read the above statement (required to complete registration)</a:t>
            </a:r>
          </a:p>
          <a:p>
            <a:pPr algn="ctr"/>
            <a:endParaRPr lang="en-US" sz="1100" dirty="0" smtClean="0"/>
          </a:p>
        </p:txBody>
      </p:sp>
      <p:sp>
        <p:nvSpPr>
          <p:cNvPr id="13" name="TextBox 12"/>
          <p:cNvSpPr txBox="1"/>
          <p:nvPr/>
        </p:nvSpPr>
        <p:spPr>
          <a:xfrm>
            <a:off x="3733800" y="6172200"/>
            <a:ext cx="1676400" cy="307777"/>
          </a:xfrm>
          <a:prstGeom prst="rect">
            <a:avLst/>
          </a:prstGeom>
          <a:solidFill>
            <a:schemeClr val="tx2">
              <a:lumMod val="20000"/>
              <a:lumOff val="80000"/>
            </a:schemeClr>
          </a:solidFill>
        </p:spPr>
        <p:txBody>
          <a:bodyPr wrap="square" rtlCol="0">
            <a:spAutoFit/>
          </a:bodyPr>
          <a:lstStyle/>
          <a:p>
            <a:pPr algn="ctr"/>
            <a:r>
              <a:rPr lang="en-US" sz="1400" dirty="0" smtClean="0"/>
              <a:t>Continue</a:t>
            </a:r>
          </a:p>
        </p:txBody>
      </p:sp>
      <p:sp>
        <p:nvSpPr>
          <p:cNvPr id="14" name="TextBox 13"/>
          <p:cNvSpPr txBox="1"/>
          <p:nvPr/>
        </p:nvSpPr>
        <p:spPr>
          <a:xfrm>
            <a:off x="4038600" y="1371600"/>
            <a:ext cx="1040798" cy="276999"/>
          </a:xfrm>
          <a:prstGeom prst="rect">
            <a:avLst/>
          </a:prstGeom>
          <a:noFill/>
        </p:spPr>
        <p:txBody>
          <a:bodyPr wrap="none" rtlCol="0">
            <a:spAutoFit/>
          </a:bodyPr>
          <a:lstStyle/>
          <a:p>
            <a:r>
              <a:rPr lang="en-US" sz="1200" b="1" dirty="0" smtClean="0">
                <a:solidFill>
                  <a:schemeClr val="bg1"/>
                </a:solidFill>
              </a:rPr>
              <a:t>Trip selection</a:t>
            </a:r>
            <a:endParaRPr lang="en-US" sz="1200"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5" name="TextBox 14"/>
          <p:cNvSpPr txBox="1"/>
          <p:nvPr/>
        </p:nvSpPr>
        <p:spPr>
          <a:xfrm>
            <a:off x="3886200" y="5562600"/>
            <a:ext cx="1219200" cy="369332"/>
          </a:xfrm>
          <a:prstGeom prst="rect">
            <a:avLst/>
          </a:prstGeom>
          <a:solidFill>
            <a:schemeClr val="accent1">
              <a:lumMod val="20000"/>
              <a:lumOff val="80000"/>
            </a:schemeClr>
          </a:solidFill>
        </p:spPr>
        <p:txBody>
          <a:bodyPr wrap="square" rtlCol="0">
            <a:spAutoFit/>
          </a:bodyPr>
          <a:lstStyle/>
          <a:p>
            <a:pPr algn="ctr"/>
            <a:r>
              <a:rPr lang="en-US" dirty="0" smtClean="0"/>
              <a:t>exit</a:t>
            </a:r>
            <a:endParaRPr lang="en-US" dirty="0"/>
          </a:p>
        </p:txBody>
      </p:sp>
      <p:sp>
        <p:nvSpPr>
          <p:cNvPr id="18" name="TextBox 17"/>
          <p:cNvSpPr txBox="1"/>
          <p:nvPr/>
        </p:nvSpPr>
        <p:spPr>
          <a:xfrm>
            <a:off x="838200" y="1810702"/>
            <a:ext cx="7543801" cy="2785378"/>
          </a:xfrm>
          <a:prstGeom prst="rect">
            <a:avLst/>
          </a:prstGeom>
          <a:noFill/>
        </p:spPr>
        <p:txBody>
          <a:bodyPr wrap="square" rtlCol="0">
            <a:spAutoFit/>
          </a:bodyPr>
          <a:lstStyle/>
          <a:p>
            <a:pPr algn="ctr"/>
            <a:r>
              <a:rPr lang="en-US" dirty="0" smtClean="0"/>
              <a:t>Home screen </a:t>
            </a:r>
          </a:p>
          <a:p>
            <a:pPr algn="ctr"/>
            <a:r>
              <a:rPr lang="en-US" sz="1100" dirty="0" smtClean="0"/>
              <a:t>(For all participants Prior to First Trip)</a:t>
            </a:r>
            <a:endParaRPr lang="en-US" sz="1000" dirty="0" smtClean="0"/>
          </a:p>
          <a:p>
            <a:pPr algn="ctr"/>
            <a:endParaRPr lang="en-US" sz="1400" dirty="0" smtClean="0"/>
          </a:p>
          <a:p>
            <a:pPr algn="ctr"/>
            <a:r>
              <a:rPr lang="en-US" sz="1200" dirty="0" smtClean="0"/>
              <a:t>Thank you for visiting the NMFS Observer Declare and Deploy System. This system will be used by the NMFS to establish relationships between the people who operate and oversee fishing operations and observers.</a:t>
            </a:r>
          </a:p>
          <a:p>
            <a:pPr algn="ctr"/>
            <a:endParaRPr lang="en-US" sz="1200" dirty="0" smtClean="0"/>
          </a:p>
          <a:p>
            <a:pPr algn="ctr"/>
            <a:r>
              <a:rPr lang="en-US" sz="1200" dirty="0" smtClean="0"/>
              <a:t>The National Marine Fisheries Service (NMFS) determines its Annual Sampling Plan for the deployment of at-sea observers and makes this plan available to the North Pacific Fishery Management Council prior to September 1st.  Because of the possibility of changes resulting from their review, Annual Sampling Plans are not considered final until October 1</a:t>
            </a:r>
            <a:r>
              <a:rPr lang="en-US" sz="1200" baseline="30000" dirty="0" smtClean="0"/>
              <a:t>st</a:t>
            </a:r>
            <a:r>
              <a:rPr lang="en-US" sz="1200" dirty="0" smtClean="0"/>
              <a:t>.</a:t>
            </a:r>
          </a:p>
          <a:p>
            <a:pPr algn="ctr"/>
            <a:endParaRPr lang="en-US" sz="1200" dirty="0"/>
          </a:p>
          <a:p>
            <a:pPr algn="ctr"/>
            <a:endParaRPr lang="en-US" sz="1200" b="1" dirty="0"/>
          </a:p>
          <a:p>
            <a:pPr algn="ctr"/>
            <a:endParaRPr lang="en-US" sz="1200" b="1" dirty="0"/>
          </a:p>
          <a:p>
            <a:pPr algn="ctr"/>
            <a:endParaRPr lang="en-US" sz="1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914400" y="1981200"/>
            <a:ext cx="7543801" cy="3554819"/>
          </a:xfrm>
          <a:prstGeom prst="rect">
            <a:avLst/>
          </a:prstGeom>
          <a:noFill/>
        </p:spPr>
        <p:txBody>
          <a:bodyPr wrap="square" rtlCol="0">
            <a:spAutoFit/>
          </a:bodyPr>
          <a:lstStyle/>
          <a:p>
            <a:pPr algn="ctr"/>
            <a:endParaRPr lang="en-US" sz="1100" dirty="0" smtClean="0"/>
          </a:p>
          <a:p>
            <a:pPr algn="ctr"/>
            <a:r>
              <a:rPr lang="en-US" dirty="0" smtClean="0"/>
              <a:t>* Registration Receipt*</a:t>
            </a:r>
          </a:p>
          <a:p>
            <a:pPr algn="ctr"/>
            <a:endParaRPr lang="en-US" dirty="0" smtClean="0"/>
          </a:p>
          <a:p>
            <a:pPr algn="ctr"/>
            <a:r>
              <a:rPr lang="en-US" b="1" dirty="0" smtClean="0"/>
              <a:t>The (insert vessel name), (insert FFP or ADFG) number (insert number) has been successfully registered within the Observer Declare and Deploy System as a “trip selection” vessel on (insert date).</a:t>
            </a:r>
          </a:p>
          <a:p>
            <a:pPr algn="ctr"/>
            <a:endParaRPr lang="en-US" dirty="0" smtClean="0"/>
          </a:p>
          <a:p>
            <a:pPr algn="ctr"/>
            <a:r>
              <a:rPr lang="en-US" dirty="0" smtClean="0"/>
              <a:t>Your Registration Receipt Number is:</a:t>
            </a:r>
          </a:p>
          <a:p>
            <a:pPr algn="ctr"/>
            <a:r>
              <a:rPr lang="en-US" dirty="0" smtClean="0"/>
              <a:t> </a:t>
            </a:r>
          </a:p>
          <a:p>
            <a:pPr algn="ctr"/>
            <a:r>
              <a:rPr lang="en-US" dirty="0" smtClean="0"/>
              <a:t>R123456</a:t>
            </a:r>
          </a:p>
          <a:p>
            <a:pPr algn="ctr"/>
            <a:endParaRPr lang="en-US" dirty="0" smtClean="0"/>
          </a:p>
          <a:p>
            <a:pPr algn="ctr"/>
            <a:endParaRPr lang="en-US" dirty="0" smtClean="0"/>
          </a:p>
          <a:p>
            <a:pPr algn="ctr"/>
            <a:r>
              <a:rPr lang="en-US" sz="1600" dirty="0" smtClean="0"/>
              <a:t>Please print this selection receipt for your records.</a:t>
            </a:r>
            <a:endParaRPr lang="en-US" sz="1100" dirty="0" smtClean="0"/>
          </a:p>
        </p:txBody>
      </p:sp>
      <p:sp>
        <p:nvSpPr>
          <p:cNvPr id="9" name="TextBox 8"/>
          <p:cNvSpPr txBox="1"/>
          <p:nvPr/>
        </p:nvSpPr>
        <p:spPr>
          <a:xfrm>
            <a:off x="1524000" y="5562600"/>
            <a:ext cx="1295400" cy="923330"/>
          </a:xfrm>
          <a:prstGeom prst="rect">
            <a:avLst/>
          </a:prstGeom>
          <a:solidFill>
            <a:schemeClr val="tx2">
              <a:lumMod val="20000"/>
              <a:lumOff val="80000"/>
            </a:schemeClr>
          </a:solidFill>
        </p:spPr>
        <p:txBody>
          <a:bodyPr wrap="square" rtlCol="0">
            <a:spAutoFit/>
          </a:bodyPr>
          <a:lstStyle/>
          <a:p>
            <a:pPr algn="ctr"/>
            <a:r>
              <a:rPr lang="en-US" dirty="0" smtClean="0"/>
              <a:t>Print Registration Receipt</a:t>
            </a:r>
            <a:endParaRPr lang="en-US" dirty="0"/>
          </a:p>
        </p:txBody>
      </p:sp>
      <p:sp>
        <p:nvSpPr>
          <p:cNvPr id="10" name="TextBox 9"/>
          <p:cNvSpPr txBox="1"/>
          <p:nvPr/>
        </p:nvSpPr>
        <p:spPr>
          <a:xfrm>
            <a:off x="6477000" y="5715000"/>
            <a:ext cx="1905000" cy="646331"/>
          </a:xfrm>
          <a:prstGeom prst="rect">
            <a:avLst/>
          </a:prstGeom>
          <a:solidFill>
            <a:schemeClr val="accent3">
              <a:lumMod val="40000"/>
              <a:lumOff val="60000"/>
            </a:schemeClr>
          </a:solidFill>
        </p:spPr>
        <p:txBody>
          <a:bodyPr wrap="square" rtlCol="0">
            <a:spAutoFit/>
          </a:bodyPr>
          <a:lstStyle/>
          <a:p>
            <a:pPr algn="ctr"/>
            <a:r>
              <a:rPr lang="en-US" dirty="0" smtClean="0"/>
              <a:t>Exit</a:t>
            </a:r>
          </a:p>
          <a:p>
            <a:pPr algn="ctr"/>
            <a:r>
              <a:rPr lang="en-US" dirty="0" smtClean="0"/>
              <a:t>(without printing)</a:t>
            </a:r>
            <a:endParaRPr lang="en-US" dirty="0"/>
          </a:p>
        </p:txBody>
      </p:sp>
      <p:sp>
        <p:nvSpPr>
          <p:cNvPr id="11" name="Rectangle 10"/>
          <p:cNvSpPr/>
          <p:nvPr/>
        </p:nvSpPr>
        <p:spPr>
          <a:xfrm>
            <a:off x="533400" y="1905000"/>
            <a:ext cx="8305800" cy="2971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505200" y="1371600"/>
            <a:ext cx="2515176" cy="276999"/>
          </a:xfrm>
          <a:prstGeom prst="rect">
            <a:avLst/>
          </a:prstGeom>
          <a:noFill/>
        </p:spPr>
        <p:txBody>
          <a:bodyPr wrap="none" rtlCol="0">
            <a:spAutoFit/>
          </a:bodyPr>
          <a:lstStyle/>
          <a:p>
            <a:r>
              <a:rPr lang="en-US" sz="1200" b="1" dirty="0" smtClean="0">
                <a:solidFill>
                  <a:schemeClr val="bg1"/>
                </a:solidFill>
              </a:rPr>
              <a:t>Registration Receipt TRIP SELECTION</a:t>
            </a:r>
            <a:endParaRPr lang="en-US" sz="1200" b="1" dirty="0">
              <a:solidFill>
                <a:schemeClr val="bg1"/>
              </a:solidFill>
            </a:endParaRPr>
          </a:p>
        </p:txBody>
      </p:sp>
      <p:sp>
        <p:nvSpPr>
          <p:cNvPr id="13" name="TextBox 12"/>
          <p:cNvSpPr txBox="1"/>
          <p:nvPr/>
        </p:nvSpPr>
        <p:spPr>
          <a:xfrm>
            <a:off x="3962400" y="5638800"/>
            <a:ext cx="1295400" cy="646331"/>
          </a:xfrm>
          <a:prstGeom prst="rect">
            <a:avLst/>
          </a:prstGeom>
          <a:solidFill>
            <a:schemeClr val="tx2">
              <a:lumMod val="20000"/>
              <a:lumOff val="80000"/>
            </a:schemeClr>
          </a:solidFill>
        </p:spPr>
        <p:txBody>
          <a:bodyPr wrap="square" rtlCol="0">
            <a:spAutoFit/>
          </a:bodyPr>
          <a:lstStyle/>
          <a:p>
            <a:pPr algn="ctr"/>
            <a:r>
              <a:rPr lang="en-US" dirty="0" smtClean="0"/>
              <a:t>Enter a new fishing trip</a:t>
            </a:r>
            <a:endParaRPr lang="en-US" dirty="0"/>
          </a:p>
        </p:txBody>
      </p:sp>
      <p:sp>
        <p:nvSpPr>
          <p:cNvPr id="14" name="TextBox 13"/>
          <p:cNvSpPr txBox="1"/>
          <p:nvPr/>
        </p:nvSpPr>
        <p:spPr>
          <a:xfrm>
            <a:off x="4038600" y="6248400"/>
            <a:ext cx="1143000" cy="553998"/>
          </a:xfrm>
          <a:prstGeom prst="rect">
            <a:avLst/>
          </a:prstGeom>
          <a:noFill/>
        </p:spPr>
        <p:txBody>
          <a:bodyPr wrap="square" rtlCol="0">
            <a:spAutoFit/>
          </a:bodyPr>
          <a:lstStyle/>
          <a:p>
            <a:r>
              <a:rPr lang="en-US" sz="1000" dirty="0" smtClean="0"/>
              <a:t>(Above only available to trip selected vessels).</a:t>
            </a:r>
            <a:endParaRPr lang="en-US" sz="10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381000" y="1752600"/>
            <a:ext cx="8382000" cy="261610"/>
          </a:xfrm>
          <a:prstGeom prst="rect">
            <a:avLst/>
          </a:prstGeom>
          <a:noFill/>
        </p:spPr>
        <p:txBody>
          <a:bodyPr wrap="square" rtlCol="0">
            <a:spAutoFit/>
          </a:bodyPr>
          <a:lstStyle/>
          <a:p>
            <a:pPr algn="ctr"/>
            <a:r>
              <a:rPr lang="en-US" sz="1100" dirty="0" smtClean="0"/>
              <a:t>(for vessels in the “trip selection list” of the Annual Sampling Plan)</a:t>
            </a:r>
            <a:endParaRPr lang="en-US" dirty="0" smtClean="0"/>
          </a:p>
        </p:txBody>
      </p:sp>
      <p:sp>
        <p:nvSpPr>
          <p:cNvPr id="13" name="TextBox 12"/>
          <p:cNvSpPr txBox="1"/>
          <p:nvPr/>
        </p:nvSpPr>
        <p:spPr>
          <a:xfrm>
            <a:off x="3733800" y="5715000"/>
            <a:ext cx="1219200" cy="646331"/>
          </a:xfrm>
          <a:prstGeom prst="rect">
            <a:avLst/>
          </a:prstGeom>
          <a:solidFill>
            <a:schemeClr val="tx2">
              <a:lumMod val="20000"/>
              <a:lumOff val="80000"/>
            </a:schemeClr>
          </a:solidFill>
        </p:spPr>
        <p:txBody>
          <a:bodyPr wrap="square" rtlCol="0">
            <a:spAutoFit/>
          </a:bodyPr>
          <a:lstStyle/>
          <a:p>
            <a:pPr algn="ctr"/>
            <a:r>
              <a:rPr lang="en-US" dirty="0" smtClean="0"/>
              <a:t>Submit Trip</a:t>
            </a:r>
          </a:p>
        </p:txBody>
      </p:sp>
      <p:sp>
        <p:nvSpPr>
          <p:cNvPr id="14" name="TextBox 13"/>
          <p:cNvSpPr txBox="1"/>
          <p:nvPr/>
        </p:nvSpPr>
        <p:spPr>
          <a:xfrm>
            <a:off x="4038600" y="1371600"/>
            <a:ext cx="1186672" cy="276999"/>
          </a:xfrm>
          <a:prstGeom prst="rect">
            <a:avLst/>
          </a:prstGeom>
          <a:noFill/>
        </p:spPr>
        <p:txBody>
          <a:bodyPr wrap="none" rtlCol="0">
            <a:spAutoFit/>
          </a:bodyPr>
          <a:lstStyle/>
          <a:p>
            <a:r>
              <a:rPr lang="en-US" sz="1200" b="1" dirty="0" smtClean="0">
                <a:solidFill>
                  <a:schemeClr val="bg1"/>
                </a:solidFill>
              </a:rPr>
              <a:t>Trip declaration</a:t>
            </a:r>
            <a:endParaRPr lang="en-US" sz="1200" b="1" dirty="0">
              <a:solidFill>
                <a:schemeClr val="bg1"/>
              </a:solidFill>
            </a:endParaRPr>
          </a:p>
        </p:txBody>
      </p:sp>
      <p:sp>
        <p:nvSpPr>
          <p:cNvPr id="9" name="Rectangle 8"/>
          <p:cNvSpPr/>
          <p:nvPr/>
        </p:nvSpPr>
        <p:spPr>
          <a:xfrm>
            <a:off x="381000" y="2209800"/>
            <a:ext cx="8458200" cy="461665"/>
          </a:xfrm>
          <a:prstGeom prst="rect">
            <a:avLst/>
          </a:prstGeom>
        </p:spPr>
        <p:txBody>
          <a:bodyPr wrap="square">
            <a:spAutoFit/>
          </a:bodyPr>
          <a:lstStyle/>
          <a:p>
            <a:pPr algn="ctr"/>
            <a:r>
              <a:rPr lang="en-US" sz="1200" dirty="0" smtClean="0"/>
              <a:t>Please fill out the information below from pull down menus and click the “submit” button to declare a trip.  This will enable further options such as the ability to view pending trips and completed trips.</a:t>
            </a:r>
          </a:p>
        </p:txBody>
      </p:sp>
      <p:sp>
        <p:nvSpPr>
          <p:cNvPr id="10" name="TextBox 9"/>
          <p:cNvSpPr txBox="1"/>
          <p:nvPr/>
        </p:nvSpPr>
        <p:spPr>
          <a:xfrm>
            <a:off x="609600" y="2667000"/>
            <a:ext cx="4956037" cy="3554819"/>
          </a:xfrm>
          <a:prstGeom prst="rect">
            <a:avLst/>
          </a:prstGeom>
          <a:noFill/>
        </p:spPr>
        <p:txBody>
          <a:bodyPr wrap="none" rtlCol="0">
            <a:spAutoFit/>
          </a:bodyPr>
          <a:lstStyle/>
          <a:p>
            <a:pPr>
              <a:lnSpc>
                <a:spcPct val="150000"/>
              </a:lnSpc>
            </a:pPr>
            <a:r>
              <a:rPr lang="en-US" dirty="0" smtClean="0"/>
              <a:t>Date of Departure</a:t>
            </a:r>
          </a:p>
          <a:p>
            <a:pPr>
              <a:lnSpc>
                <a:spcPct val="150000"/>
              </a:lnSpc>
            </a:pPr>
            <a:r>
              <a:rPr lang="en-US" dirty="0" smtClean="0"/>
              <a:t>Anticipated time of departure</a:t>
            </a:r>
          </a:p>
          <a:p>
            <a:pPr>
              <a:lnSpc>
                <a:spcPct val="150000"/>
              </a:lnSpc>
            </a:pPr>
            <a:r>
              <a:rPr lang="en-US" dirty="0" smtClean="0"/>
              <a:t>Port of Departure</a:t>
            </a:r>
          </a:p>
          <a:p>
            <a:pPr>
              <a:lnSpc>
                <a:spcPct val="150000"/>
              </a:lnSpc>
            </a:pPr>
            <a:r>
              <a:rPr lang="en-US" dirty="0" smtClean="0"/>
              <a:t>Estimated duration (days)</a:t>
            </a:r>
          </a:p>
          <a:p>
            <a:pPr>
              <a:lnSpc>
                <a:spcPct val="150000"/>
              </a:lnSpc>
            </a:pPr>
            <a:r>
              <a:rPr lang="en-US" dirty="0" smtClean="0"/>
              <a:t>Anticipated target</a:t>
            </a:r>
          </a:p>
          <a:p>
            <a:pPr>
              <a:lnSpc>
                <a:spcPct val="150000"/>
              </a:lnSpc>
            </a:pPr>
            <a:r>
              <a:rPr lang="en-US" dirty="0" smtClean="0"/>
              <a:t>Gear type for target (Trawl, Hook and Line, Pot, Jig)</a:t>
            </a:r>
          </a:p>
          <a:p>
            <a:pPr>
              <a:lnSpc>
                <a:spcPct val="150000"/>
              </a:lnSpc>
            </a:pPr>
            <a:r>
              <a:rPr lang="en-US" dirty="0" smtClean="0"/>
              <a:t>Anticipated area</a:t>
            </a:r>
          </a:p>
          <a:p>
            <a:endParaRPr lang="en-US" dirty="0" smtClean="0"/>
          </a:p>
          <a:p>
            <a:endParaRPr lang="en-US" dirty="0"/>
          </a:p>
        </p:txBody>
      </p:sp>
      <p:sp>
        <p:nvSpPr>
          <p:cNvPr id="11" name="Rectangle 10"/>
          <p:cNvSpPr/>
          <p:nvPr/>
        </p:nvSpPr>
        <p:spPr>
          <a:xfrm>
            <a:off x="4038600" y="28194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2" name="Rectangle 11"/>
          <p:cNvSpPr/>
          <p:nvPr/>
        </p:nvSpPr>
        <p:spPr>
          <a:xfrm>
            <a:off x="4038600" y="32004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5" name="Rectangle 14"/>
          <p:cNvSpPr/>
          <p:nvPr/>
        </p:nvSpPr>
        <p:spPr>
          <a:xfrm>
            <a:off x="4038600" y="35814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6" name="Rectangle 15"/>
          <p:cNvSpPr/>
          <p:nvPr/>
        </p:nvSpPr>
        <p:spPr>
          <a:xfrm>
            <a:off x="4038600" y="40386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7" name="Rectangle 16"/>
          <p:cNvSpPr/>
          <p:nvPr/>
        </p:nvSpPr>
        <p:spPr>
          <a:xfrm>
            <a:off x="4038600" y="44958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8" name="Rectangle 17"/>
          <p:cNvSpPr/>
          <p:nvPr/>
        </p:nvSpPr>
        <p:spPr>
          <a:xfrm>
            <a:off x="5562600" y="48768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9" name="Rectangle 18"/>
          <p:cNvSpPr/>
          <p:nvPr/>
        </p:nvSpPr>
        <p:spPr>
          <a:xfrm>
            <a:off x="5562600" y="52578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1" name="Down Arrow 20"/>
          <p:cNvSpPr/>
          <p:nvPr/>
        </p:nvSpPr>
        <p:spPr>
          <a:xfrm>
            <a:off x="6705600" y="2895600"/>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Down Arrow 21"/>
          <p:cNvSpPr/>
          <p:nvPr/>
        </p:nvSpPr>
        <p:spPr>
          <a:xfrm>
            <a:off x="6705600" y="3276600"/>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own Arrow 22"/>
          <p:cNvSpPr/>
          <p:nvPr/>
        </p:nvSpPr>
        <p:spPr>
          <a:xfrm>
            <a:off x="6705600" y="3657600"/>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Down Arrow 23"/>
          <p:cNvSpPr/>
          <p:nvPr/>
        </p:nvSpPr>
        <p:spPr>
          <a:xfrm>
            <a:off x="6705600" y="4114800"/>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Down Arrow 24"/>
          <p:cNvSpPr/>
          <p:nvPr/>
        </p:nvSpPr>
        <p:spPr>
          <a:xfrm>
            <a:off x="6705600" y="4572000"/>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wn Arrow 25"/>
          <p:cNvSpPr/>
          <p:nvPr/>
        </p:nvSpPr>
        <p:spPr>
          <a:xfrm>
            <a:off x="8229600" y="4953000"/>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own Arrow 26"/>
          <p:cNvSpPr/>
          <p:nvPr/>
        </p:nvSpPr>
        <p:spPr>
          <a:xfrm>
            <a:off x="8229600" y="5334000"/>
            <a:ext cx="1524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8" name="TextBox 7"/>
          <p:cNvSpPr txBox="1"/>
          <p:nvPr/>
        </p:nvSpPr>
        <p:spPr>
          <a:xfrm>
            <a:off x="381000" y="1752600"/>
            <a:ext cx="8382000" cy="261610"/>
          </a:xfrm>
          <a:prstGeom prst="rect">
            <a:avLst/>
          </a:prstGeom>
          <a:noFill/>
        </p:spPr>
        <p:txBody>
          <a:bodyPr wrap="square" rtlCol="0">
            <a:spAutoFit/>
          </a:bodyPr>
          <a:lstStyle/>
          <a:p>
            <a:pPr algn="ctr"/>
            <a:r>
              <a:rPr lang="en-US" sz="1100" dirty="0" smtClean="0"/>
              <a:t>(for vessels in the “trip selection list” of the Annual Sampling Plan)</a:t>
            </a:r>
            <a:endParaRPr lang="en-US" dirty="0" smtClean="0"/>
          </a:p>
        </p:txBody>
      </p:sp>
      <p:sp>
        <p:nvSpPr>
          <p:cNvPr id="13" name="TextBox 12"/>
          <p:cNvSpPr txBox="1"/>
          <p:nvPr/>
        </p:nvSpPr>
        <p:spPr>
          <a:xfrm>
            <a:off x="2438400" y="6260068"/>
            <a:ext cx="1219200" cy="369332"/>
          </a:xfrm>
          <a:prstGeom prst="rect">
            <a:avLst/>
          </a:prstGeom>
          <a:solidFill>
            <a:schemeClr val="tx2">
              <a:lumMod val="20000"/>
              <a:lumOff val="80000"/>
            </a:schemeClr>
          </a:solidFill>
        </p:spPr>
        <p:txBody>
          <a:bodyPr wrap="square" rtlCol="0">
            <a:spAutoFit/>
          </a:bodyPr>
          <a:lstStyle/>
          <a:p>
            <a:pPr algn="ctr"/>
            <a:r>
              <a:rPr lang="en-US" dirty="0" smtClean="0"/>
              <a:t>Verify Trip</a:t>
            </a:r>
          </a:p>
        </p:txBody>
      </p:sp>
      <p:sp>
        <p:nvSpPr>
          <p:cNvPr id="14" name="TextBox 13"/>
          <p:cNvSpPr txBox="1"/>
          <p:nvPr/>
        </p:nvSpPr>
        <p:spPr>
          <a:xfrm>
            <a:off x="4038600" y="1371600"/>
            <a:ext cx="1186672" cy="276999"/>
          </a:xfrm>
          <a:prstGeom prst="rect">
            <a:avLst/>
          </a:prstGeom>
          <a:noFill/>
        </p:spPr>
        <p:txBody>
          <a:bodyPr wrap="none" rtlCol="0">
            <a:spAutoFit/>
          </a:bodyPr>
          <a:lstStyle/>
          <a:p>
            <a:r>
              <a:rPr lang="en-US" sz="1200" b="1" dirty="0" smtClean="0">
                <a:solidFill>
                  <a:schemeClr val="bg1"/>
                </a:solidFill>
              </a:rPr>
              <a:t>Trip declaration</a:t>
            </a:r>
            <a:endParaRPr lang="en-US" sz="1200" b="1" dirty="0">
              <a:solidFill>
                <a:schemeClr val="bg1"/>
              </a:solidFill>
            </a:endParaRPr>
          </a:p>
        </p:txBody>
      </p:sp>
      <p:sp>
        <p:nvSpPr>
          <p:cNvPr id="9" name="Rectangle 8"/>
          <p:cNvSpPr/>
          <p:nvPr/>
        </p:nvSpPr>
        <p:spPr>
          <a:xfrm>
            <a:off x="304800" y="2057400"/>
            <a:ext cx="8458200" cy="461665"/>
          </a:xfrm>
          <a:prstGeom prst="rect">
            <a:avLst/>
          </a:prstGeom>
        </p:spPr>
        <p:txBody>
          <a:bodyPr wrap="square">
            <a:spAutoFit/>
          </a:bodyPr>
          <a:lstStyle/>
          <a:p>
            <a:pPr algn="ctr"/>
            <a:r>
              <a:rPr lang="en-US" sz="1200" dirty="0" smtClean="0"/>
              <a:t>The following trip information has been entered.  Please verify or select “go back” to edit your trip.  Once you select “verify”, a decision will be made if this trip is to be observed or not.</a:t>
            </a:r>
          </a:p>
        </p:txBody>
      </p:sp>
      <p:sp>
        <p:nvSpPr>
          <p:cNvPr id="10" name="TextBox 9"/>
          <p:cNvSpPr txBox="1"/>
          <p:nvPr/>
        </p:nvSpPr>
        <p:spPr>
          <a:xfrm>
            <a:off x="609600" y="2667000"/>
            <a:ext cx="4956037" cy="3554819"/>
          </a:xfrm>
          <a:prstGeom prst="rect">
            <a:avLst/>
          </a:prstGeom>
          <a:noFill/>
        </p:spPr>
        <p:txBody>
          <a:bodyPr wrap="none" rtlCol="0">
            <a:spAutoFit/>
          </a:bodyPr>
          <a:lstStyle/>
          <a:p>
            <a:pPr>
              <a:lnSpc>
                <a:spcPct val="150000"/>
              </a:lnSpc>
            </a:pPr>
            <a:r>
              <a:rPr lang="en-US" dirty="0" smtClean="0"/>
              <a:t>Date of Departure</a:t>
            </a:r>
          </a:p>
          <a:p>
            <a:pPr>
              <a:lnSpc>
                <a:spcPct val="150000"/>
              </a:lnSpc>
            </a:pPr>
            <a:r>
              <a:rPr lang="en-US" dirty="0" smtClean="0"/>
              <a:t>Anticipated time of departure</a:t>
            </a:r>
          </a:p>
          <a:p>
            <a:pPr>
              <a:lnSpc>
                <a:spcPct val="150000"/>
              </a:lnSpc>
            </a:pPr>
            <a:r>
              <a:rPr lang="en-US" dirty="0" smtClean="0"/>
              <a:t>Port of Departure</a:t>
            </a:r>
          </a:p>
          <a:p>
            <a:pPr>
              <a:lnSpc>
                <a:spcPct val="150000"/>
              </a:lnSpc>
            </a:pPr>
            <a:r>
              <a:rPr lang="en-US" dirty="0" smtClean="0"/>
              <a:t>Estimated duration (days)</a:t>
            </a:r>
          </a:p>
          <a:p>
            <a:pPr>
              <a:lnSpc>
                <a:spcPct val="150000"/>
              </a:lnSpc>
            </a:pPr>
            <a:r>
              <a:rPr lang="en-US" dirty="0" smtClean="0"/>
              <a:t>Anticipated target</a:t>
            </a:r>
          </a:p>
          <a:p>
            <a:pPr>
              <a:lnSpc>
                <a:spcPct val="150000"/>
              </a:lnSpc>
            </a:pPr>
            <a:r>
              <a:rPr lang="en-US" dirty="0" smtClean="0"/>
              <a:t>Gear type for target (Trawl, Hook and Line, Pot, Jig)</a:t>
            </a:r>
          </a:p>
          <a:p>
            <a:pPr>
              <a:lnSpc>
                <a:spcPct val="150000"/>
              </a:lnSpc>
            </a:pPr>
            <a:r>
              <a:rPr lang="en-US" dirty="0" smtClean="0"/>
              <a:t>Anticipated area</a:t>
            </a:r>
          </a:p>
          <a:p>
            <a:endParaRPr lang="en-US" dirty="0" smtClean="0"/>
          </a:p>
          <a:p>
            <a:endParaRPr lang="en-US" dirty="0"/>
          </a:p>
        </p:txBody>
      </p:sp>
      <p:sp>
        <p:nvSpPr>
          <p:cNvPr id="11" name="Rectangle 10"/>
          <p:cNvSpPr/>
          <p:nvPr/>
        </p:nvSpPr>
        <p:spPr>
          <a:xfrm>
            <a:off x="4038600" y="28194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01/01/2013</a:t>
            </a:r>
            <a:endParaRPr lang="en-US" dirty="0"/>
          </a:p>
        </p:txBody>
      </p:sp>
      <p:sp>
        <p:nvSpPr>
          <p:cNvPr id="12" name="Rectangle 11"/>
          <p:cNvSpPr/>
          <p:nvPr/>
        </p:nvSpPr>
        <p:spPr>
          <a:xfrm>
            <a:off x="4038600" y="32004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0900</a:t>
            </a:r>
            <a:endParaRPr lang="en-US" dirty="0"/>
          </a:p>
        </p:txBody>
      </p:sp>
      <p:sp>
        <p:nvSpPr>
          <p:cNvPr id="15" name="Rectangle 14"/>
          <p:cNvSpPr/>
          <p:nvPr/>
        </p:nvSpPr>
        <p:spPr>
          <a:xfrm>
            <a:off x="4038600" y="35814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Kodiak, AK</a:t>
            </a:r>
            <a:endParaRPr lang="en-US" dirty="0"/>
          </a:p>
        </p:txBody>
      </p:sp>
      <p:sp>
        <p:nvSpPr>
          <p:cNvPr id="16" name="Rectangle 15"/>
          <p:cNvSpPr/>
          <p:nvPr/>
        </p:nvSpPr>
        <p:spPr>
          <a:xfrm>
            <a:off x="4038600" y="40386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3 days</a:t>
            </a:r>
            <a:endParaRPr lang="en-US" dirty="0"/>
          </a:p>
        </p:txBody>
      </p:sp>
      <p:sp>
        <p:nvSpPr>
          <p:cNvPr id="17" name="Rectangle 16"/>
          <p:cNvSpPr/>
          <p:nvPr/>
        </p:nvSpPr>
        <p:spPr>
          <a:xfrm>
            <a:off x="4038600" y="44958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Rockfish</a:t>
            </a:r>
            <a:endParaRPr lang="en-US" dirty="0"/>
          </a:p>
        </p:txBody>
      </p:sp>
      <p:sp>
        <p:nvSpPr>
          <p:cNvPr id="18" name="Rectangle 17"/>
          <p:cNvSpPr/>
          <p:nvPr/>
        </p:nvSpPr>
        <p:spPr>
          <a:xfrm>
            <a:off x="5562600" y="48768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Trawl</a:t>
            </a:r>
            <a:endParaRPr lang="en-US" dirty="0"/>
          </a:p>
        </p:txBody>
      </p:sp>
      <p:sp>
        <p:nvSpPr>
          <p:cNvPr id="19" name="Rectangle 18"/>
          <p:cNvSpPr/>
          <p:nvPr/>
        </p:nvSpPr>
        <p:spPr>
          <a:xfrm>
            <a:off x="5562600" y="5257800"/>
            <a:ext cx="2895600" cy="304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Central GOA (620)</a:t>
            </a:r>
            <a:endParaRPr lang="en-US" dirty="0"/>
          </a:p>
        </p:txBody>
      </p:sp>
      <p:sp>
        <p:nvSpPr>
          <p:cNvPr id="28" name="TextBox 27"/>
          <p:cNvSpPr txBox="1"/>
          <p:nvPr/>
        </p:nvSpPr>
        <p:spPr>
          <a:xfrm>
            <a:off x="4876800" y="6248400"/>
            <a:ext cx="1828800" cy="369332"/>
          </a:xfrm>
          <a:prstGeom prst="rect">
            <a:avLst/>
          </a:prstGeom>
          <a:solidFill>
            <a:schemeClr val="tx2">
              <a:lumMod val="20000"/>
              <a:lumOff val="80000"/>
            </a:schemeClr>
          </a:solidFill>
        </p:spPr>
        <p:txBody>
          <a:bodyPr wrap="square" rtlCol="0">
            <a:spAutoFit/>
          </a:bodyPr>
          <a:lstStyle/>
          <a:p>
            <a:pPr algn="ctr"/>
            <a:r>
              <a:rPr lang="en-US" dirty="0" smtClean="0"/>
              <a:t>Go back (edit)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1828800"/>
            <a:ext cx="7543801" cy="1446550"/>
          </a:xfrm>
          <a:prstGeom prst="rect">
            <a:avLst/>
          </a:prstGeom>
          <a:noFill/>
        </p:spPr>
        <p:txBody>
          <a:bodyPr wrap="square" rtlCol="0">
            <a:spAutoFit/>
          </a:bodyPr>
          <a:lstStyle/>
          <a:p>
            <a:pPr algn="ctr"/>
            <a:r>
              <a:rPr lang="en-US" dirty="0" smtClean="0"/>
              <a:t>Please wait while we determine whether this trip will be observed....</a:t>
            </a:r>
          </a:p>
          <a:p>
            <a:pPr algn="ctr"/>
            <a:endParaRPr lang="en-US" sz="1400" dirty="0" smtClean="0"/>
          </a:p>
          <a:p>
            <a:pPr algn="ctr"/>
            <a:r>
              <a:rPr lang="en-US" sz="1400" dirty="0" smtClean="0"/>
              <a:t>Each trip has a random chance of being selected according to probabilities determined by available funding, the amount of fishing effort to date, and the anticipated fishing effort for the remainder of the year.  The NMFS attempts to keep these rates as stable as possible through the year and close to those rates published in the Annual Sampling Plan. </a:t>
            </a:r>
            <a:endParaRPr lang="en-US" sz="1400" dirty="0"/>
          </a:p>
        </p:txBody>
      </p:sp>
      <p:pic>
        <p:nvPicPr>
          <p:cNvPr id="2" name="Picture 2" descr="C:\Documents and Settings\fauncec\Local Settings\Temporary Internet Files\Content.IE5\Y38C3L0A\MC900434786[1].png"/>
          <p:cNvPicPr>
            <a:picLocks noChangeAspect="1" noChangeArrowheads="1"/>
          </p:cNvPicPr>
          <p:nvPr/>
        </p:nvPicPr>
        <p:blipFill>
          <a:blip r:embed="rId3" cstate="print"/>
          <a:srcRect/>
          <a:stretch>
            <a:fillRect/>
          </a:stretch>
        </p:blipFill>
        <p:spPr bwMode="auto">
          <a:xfrm>
            <a:off x="2971800" y="3200400"/>
            <a:ext cx="3150616" cy="3150616"/>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6" name="Rectangle 5"/>
          <p:cNvSpPr/>
          <p:nvPr/>
        </p:nvSpPr>
        <p:spPr>
          <a:xfrm>
            <a:off x="0" y="1295400"/>
            <a:ext cx="9144000" cy="381000"/>
          </a:xfrm>
          <a:prstGeom prst="rect">
            <a:avLst/>
          </a:prstGeom>
          <a:solidFill>
            <a:schemeClr val="tx2">
              <a:lumMod val="40000"/>
              <a:lumOff val="60000"/>
            </a:schemeClr>
          </a:solidFill>
          <a:ln>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
        <p:nvSpPr>
          <p:cNvPr id="7" name="TextBox 6"/>
          <p:cNvSpPr txBox="1"/>
          <p:nvPr/>
        </p:nvSpPr>
        <p:spPr>
          <a:xfrm>
            <a:off x="114300" y="1343025"/>
            <a:ext cx="1744004" cy="276999"/>
          </a:xfrm>
          <a:prstGeom prst="rect">
            <a:avLst/>
          </a:prstGeom>
          <a:noFill/>
        </p:spPr>
        <p:txBody>
          <a:bodyPr wrap="none" rtlCol="0">
            <a:spAutoFit/>
          </a:bodyPr>
          <a:lstStyle/>
          <a:p>
            <a:r>
              <a:rPr lang="en-US" sz="1200" b="1" dirty="0" smtClean="0">
                <a:solidFill>
                  <a:schemeClr val="bg1"/>
                </a:solidFill>
              </a:rPr>
              <a:t>Logged in as USERNAME</a:t>
            </a:r>
            <a:endParaRPr lang="en-US" sz="1200" b="1" dirty="0">
              <a:solidFill>
                <a:schemeClr val="bg1"/>
              </a:solidFill>
            </a:endParaRPr>
          </a:p>
        </p:txBody>
      </p:sp>
      <p:sp>
        <p:nvSpPr>
          <p:cNvPr id="13" name="TextBox 12"/>
          <p:cNvSpPr txBox="1"/>
          <p:nvPr/>
        </p:nvSpPr>
        <p:spPr>
          <a:xfrm>
            <a:off x="762000" y="5715000"/>
            <a:ext cx="2590800" cy="646331"/>
          </a:xfrm>
          <a:prstGeom prst="rect">
            <a:avLst/>
          </a:prstGeom>
          <a:solidFill>
            <a:schemeClr val="tx2">
              <a:lumMod val="20000"/>
              <a:lumOff val="80000"/>
            </a:schemeClr>
          </a:solidFill>
        </p:spPr>
        <p:txBody>
          <a:bodyPr wrap="square" rtlCol="0">
            <a:spAutoFit/>
          </a:bodyPr>
          <a:lstStyle/>
          <a:p>
            <a:pPr algn="ctr"/>
            <a:r>
              <a:rPr lang="en-US" dirty="0" smtClean="0"/>
              <a:t>Print Trip Receipt with instructions</a:t>
            </a:r>
          </a:p>
        </p:txBody>
      </p:sp>
      <p:sp>
        <p:nvSpPr>
          <p:cNvPr id="14" name="TextBox 13"/>
          <p:cNvSpPr txBox="1"/>
          <p:nvPr/>
        </p:nvSpPr>
        <p:spPr>
          <a:xfrm>
            <a:off x="4038600" y="1371600"/>
            <a:ext cx="910249" cy="276999"/>
          </a:xfrm>
          <a:prstGeom prst="rect">
            <a:avLst/>
          </a:prstGeom>
          <a:noFill/>
        </p:spPr>
        <p:txBody>
          <a:bodyPr wrap="none" rtlCol="0">
            <a:spAutoFit/>
          </a:bodyPr>
          <a:lstStyle/>
          <a:p>
            <a:r>
              <a:rPr lang="en-US" sz="1200" b="1" dirty="0" smtClean="0">
                <a:solidFill>
                  <a:schemeClr val="bg1"/>
                </a:solidFill>
              </a:rPr>
              <a:t>Trip receipt</a:t>
            </a:r>
            <a:endParaRPr lang="en-US" sz="1200" b="1" dirty="0">
              <a:solidFill>
                <a:schemeClr val="bg1"/>
              </a:solidFill>
            </a:endParaRPr>
          </a:p>
        </p:txBody>
      </p:sp>
      <p:sp>
        <p:nvSpPr>
          <p:cNvPr id="9" name="Rectangle 8"/>
          <p:cNvSpPr/>
          <p:nvPr/>
        </p:nvSpPr>
        <p:spPr>
          <a:xfrm>
            <a:off x="381000" y="2209800"/>
            <a:ext cx="8458200" cy="276999"/>
          </a:xfrm>
          <a:prstGeom prst="rect">
            <a:avLst/>
          </a:prstGeom>
        </p:spPr>
        <p:txBody>
          <a:bodyPr wrap="square">
            <a:spAutoFit/>
          </a:bodyPr>
          <a:lstStyle/>
          <a:p>
            <a:pPr algn="ctr"/>
            <a:r>
              <a:rPr lang="en-US" sz="1200" dirty="0" smtClean="0"/>
              <a:t>The following trip has been successfully entered.</a:t>
            </a:r>
          </a:p>
        </p:txBody>
      </p:sp>
      <p:sp>
        <p:nvSpPr>
          <p:cNvPr id="29" name="TextBox 28"/>
          <p:cNvSpPr txBox="1"/>
          <p:nvPr/>
        </p:nvSpPr>
        <p:spPr>
          <a:xfrm>
            <a:off x="3733800" y="5715000"/>
            <a:ext cx="1905000" cy="646331"/>
          </a:xfrm>
          <a:prstGeom prst="rect">
            <a:avLst/>
          </a:prstGeom>
          <a:solidFill>
            <a:schemeClr val="accent3">
              <a:lumMod val="40000"/>
              <a:lumOff val="60000"/>
            </a:schemeClr>
          </a:solidFill>
        </p:spPr>
        <p:txBody>
          <a:bodyPr wrap="square" rtlCol="0">
            <a:spAutoFit/>
          </a:bodyPr>
          <a:lstStyle/>
          <a:p>
            <a:pPr algn="ctr"/>
            <a:r>
              <a:rPr lang="en-US" dirty="0" smtClean="0"/>
              <a:t>Continue</a:t>
            </a:r>
          </a:p>
          <a:p>
            <a:pPr algn="ctr"/>
            <a:r>
              <a:rPr lang="en-US" dirty="0" smtClean="0"/>
              <a:t>(without printing)</a:t>
            </a:r>
            <a:endParaRPr lang="en-US" dirty="0"/>
          </a:p>
        </p:txBody>
      </p:sp>
      <p:sp>
        <p:nvSpPr>
          <p:cNvPr id="30" name="TextBox 29"/>
          <p:cNvSpPr txBox="1"/>
          <p:nvPr/>
        </p:nvSpPr>
        <p:spPr>
          <a:xfrm>
            <a:off x="6324600" y="5715000"/>
            <a:ext cx="1905000" cy="646331"/>
          </a:xfrm>
          <a:prstGeom prst="rect">
            <a:avLst/>
          </a:prstGeom>
          <a:solidFill>
            <a:schemeClr val="accent1">
              <a:lumMod val="60000"/>
              <a:lumOff val="40000"/>
            </a:schemeClr>
          </a:solidFill>
        </p:spPr>
        <p:txBody>
          <a:bodyPr wrap="square" rtlCol="0">
            <a:spAutoFit/>
          </a:bodyPr>
          <a:lstStyle/>
          <a:p>
            <a:pPr algn="ctr"/>
            <a:r>
              <a:rPr lang="en-US" dirty="0" smtClean="0"/>
              <a:t>Exit</a:t>
            </a:r>
          </a:p>
          <a:p>
            <a:pPr algn="ctr"/>
            <a:r>
              <a:rPr lang="en-US" dirty="0" smtClean="0"/>
              <a:t>(without printing)</a:t>
            </a:r>
            <a:endParaRPr lang="en-US" dirty="0"/>
          </a:p>
        </p:txBody>
      </p:sp>
      <p:sp>
        <p:nvSpPr>
          <p:cNvPr id="31" name="Rectangle 30"/>
          <p:cNvSpPr/>
          <p:nvPr/>
        </p:nvSpPr>
        <p:spPr>
          <a:xfrm>
            <a:off x="533400" y="2438400"/>
            <a:ext cx="8305800" cy="274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914400" y="2360981"/>
            <a:ext cx="7543801" cy="3277820"/>
          </a:xfrm>
          <a:prstGeom prst="rect">
            <a:avLst/>
          </a:prstGeom>
          <a:noFill/>
        </p:spPr>
        <p:txBody>
          <a:bodyPr wrap="square" rtlCol="0">
            <a:spAutoFit/>
          </a:bodyPr>
          <a:lstStyle/>
          <a:p>
            <a:pPr algn="ctr"/>
            <a:endParaRPr lang="en-US" sz="1100" dirty="0" smtClean="0"/>
          </a:p>
          <a:p>
            <a:pPr algn="ctr"/>
            <a:r>
              <a:rPr lang="en-US" dirty="0" smtClean="0"/>
              <a:t>* Trip Selection Result *</a:t>
            </a:r>
          </a:p>
          <a:p>
            <a:pPr algn="ctr"/>
            <a:endParaRPr lang="en-US" dirty="0" smtClean="0"/>
          </a:p>
          <a:p>
            <a:pPr algn="ctr"/>
            <a:r>
              <a:rPr lang="en-US" b="1" dirty="0" smtClean="0"/>
              <a:t>Your vessel (insert vessel name) (insert FFP or ADFG) number (insert number) scheduled to depart on (insert date) from (insert port) (insert is or is not) required to obtain observer coverage prior to departing.</a:t>
            </a:r>
            <a:endParaRPr lang="en-US" dirty="0" smtClean="0"/>
          </a:p>
          <a:p>
            <a:pPr algn="ctr"/>
            <a:endParaRPr lang="en-US" dirty="0" smtClean="0"/>
          </a:p>
          <a:p>
            <a:pPr algn="ctr"/>
            <a:r>
              <a:rPr lang="en-US" dirty="0" smtClean="0"/>
              <a:t>Your Trip Selection Receipt Number is:</a:t>
            </a:r>
          </a:p>
          <a:p>
            <a:pPr algn="ctr"/>
            <a:r>
              <a:rPr lang="en-US" dirty="0" smtClean="0"/>
              <a:t> </a:t>
            </a:r>
          </a:p>
          <a:p>
            <a:pPr algn="ctr"/>
            <a:r>
              <a:rPr lang="en-US" dirty="0" smtClean="0"/>
              <a:t>T123456</a:t>
            </a:r>
          </a:p>
          <a:p>
            <a:pPr algn="ctr"/>
            <a:endParaRPr lang="en-US" dirty="0" smtClean="0"/>
          </a:p>
          <a:p>
            <a:pPr algn="ctr"/>
            <a:r>
              <a:rPr lang="en-US" sz="1600" dirty="0" smtClean="0"/>
              <a:t>Please print this selection receipt for your records.</a:t>
            </a:r>
            <a:endParaRPr lang="en-US" sz="1100" dirty="0" smtClean="0"/>
          </a:p>
        </p:txBody>
      </p:sp>
      <p:sp>
        <p:nvSpPr>
          <p:cNvPr id="33" name="TextBox 32"/>
          <p:cNvSpPr txBox="1"/>
          <p:nvPr/>
        </p:nvSpPr>
        <p:spPr>
          <a:xfrm>
            <a:off x="762000" y="6400800"/>
            <a:ext cx="2480166" cy="215444"/>
          </a:xfrm>
          <a:prstGeom prst="rect">
            <a:avLst/>
          </a:prstGeom>
          <a:noFill/>
        </p:spPr>
        <p:txBody>
          <a:bodyPr wrap="none" rtlCol="0">
            <a:spAutoFit/>
          </a:bodyPr>
          <a:lstStyle/>
          <a:p>
            <a:r>
              <a:rPr lang="en-US" sz="800" dirty="0" smtClean="0"/>
              <a:t>(This will print the receipt with instructions on slide 17)</a:t>
            </a:r>
            <a:endParaRPr lang="en-US" sz="800" dirty="0"/>
          </a:p>
        </p:txBody>
      </p:sp>
      <p:sp>
        <p:nvSpPr>
          <p:cNvPr id="34" name="TextBox 33"/>
          <p:cNvSpPr txBox="1"/>
          <p:nvPr/>
        </p:nvSpPr>
        <p:spPr>
          <a:xfrm>
            <a:off x="3352800" y="6400800"/>
            <a:ext cx="2688557" cy="215444"/>
          </a:xfrm>
          <a:prstGeom prst="rect">
            <a:avLst/>
          </a:prstGeom>
          <a:noFill/>
        </p:spPr>
        <p:txBody>
          <a:bodyPr wrap="none" rtlCol="0">
            <a:spAutoFit/>
          </a:bodyPr>
          <a:lstStyle/>
          <a:p>
            <a:r>
              <a:rPr lang="en-US" sz="800" dirty="0" smtClean="0"/>
              <a:t>(This will enable the user to view logged trips and past trips)</a:t>
            </a:r>
            <a:endParaRPr lang="en-US" sz="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5" name="TextBox 14"/>
          <p:cNvSpPr txBox="1"/>
          <p:nvPr/>
        </p:nvSpPr>
        <p:spPr>
          <a:xfrm>
            <a:off x="3886200" y="5562600"/>
            <a:ext cx="1219200" cy="369332"/>
          </a:xfrm>
          <a:prstGeom prst="rect">
            <a:avLst/>
          </a:prstGeom>
          <a:solidFill>
            <a:schemeClr val="accent1">
              <a:lumMod val="20000"/>
              <a:lumOff val="80000"/>
            </a:schemeClr>
          </a:solidFill>
        </p:spPr>
        <p:txBody>
          <a:bodyPr wrap="square" rtlCol="0">
            <a:spAutoFit/>
          </a:bodyPr>
          <a:lstStyle/>
          <a:p>
            <a:pPr algn="ctr"/>
            <a:r>
              <a:rPr lang="en-US" dirty="0" smtClean="0"/>
              <a:t>exit</a:t>
            </a:r>
            <a:endParaRPr lang="en-US" dirty="0"/>
          </a:p>
        </p:txBody>
      </p:sp>
      <p:sp>
        <p:nvSpPr>
          <p:cNvPr id="18" name="TextBox 17"/>
          <p:cNvSpPr txBox="1"/>
          <p:nvPr/>
        </p:nvSpPr>
        <p:spPr>
          <a:xfrm>
            <a:off x="838200" y="1810702"/>
            <a:ext cx="7543801" cy="2785378"/>
          </a:xfrm>
          <a:prstGeom prst="rect">
            <a:avLst/>
          </a:prstGeom>
          <a:noFill/>
        </p:spPr>
        <p:txBody>
          <a:bodyPr wrap="square" rtlCol="0">
            <a:spAutoFit/>
          </a:bodyPr>
          <a:lstStyle/>
          <a:p>
            <a:pPr algn="ctr"/>
            <a:r>
              <a:rPr lang="en-US" dirty="0" smtClean="0"/>
              <a:t>Home screen </a:t>
            </a:r>
          </a:p>
          <a:p>
            <a:pPr algn="ctr"/>
            <a:r>
              <a:rPr lang="en-US" sz="1100" dirty="0" smtClean="0"/>
              <a:t>(For all participants Prior to First Trip)</a:t>
            </a:r>
            <a:endParaRPr lang="en-US" sz="1000" dirty="0" smtClean="0"/>
          </a:p>
          <a:p>
            <a:pPr algn="ctr"/>
            <a:endParaRPr lang="en-US" sz="1400" dirty="0" smtClean="0"/>
          </a:p>
          <a:p>
            <a:pPr algn="ctr"/>
            <a:r>
              <a:rPr lang="en-US" sz="1200" dirty="0" smtClean="0"/>
              <a:t>Thank you for visiting the NMFS Observer Declare and Deploy System. This system will be used by the NMFS to establish relationships between the people who operate and oversee fishing operations and observers.</a:t>
            </a:r>
          </a:p>
          <a:p>
            <a:pPr algn="ctr"/>
            <a:endParaRPr lang="en-US" sz="1200" dirty="0" smtClean="0"/>
          </a:p>
          <a:p>
            <a:pPr algn="ctr"/>
            <a:r>
              <a:rPr lang="en-US" sz="1200" dirty="0" smtClean="0"/>
              <a:t>The National Marine Fisheries Service (NMFS) determines its Annual Sampling Plan for the deployment of at-sea observers and makes this plan available to the North Pacific Fishery Management Council prior to September 1st.  Because of the possibility of changes resulting from their review, Annual Sampling Plans are not considered final until October 1</a:t>
            </a:r>
            <a:r>
              <a:rPr lang="en-US" sz="1200" baseline="30000" dirty="0" smtClean="0"/>
              <a:t>st</a:t>
            </a:r>
            <a:r>
              <a:rPr lang="en-US" sz="1200" dirty="0" smtClean="0"/>
              <a:t>.</a:t>
            </a:r>
          </a:p>
          <a:p>
            <a:pPr algn="ctr"/>
            <a:endParaRPr lang="en-US" sz="1200" dirty="0"/>
          </a:p>
          <a:p>
            <a:pPr algn="ctr"/>
            <a:endParaRPr lang="en-US" sz="1200" b="1" dirty="0"/>
          </a:p>
          <a:p>
            <a:pPr algn="ctr"/>
            <a:endParaRPr lang="en-US" sz="1200" b="1" dirty="0"/>
          </a:p>
          <a:p>
            <a:pPr algn="ctr"/>
            <a:endParaRPr lang="en-US" sz="1200" dirty="0"/>
          </a:p>
        </p:txBody>
      </p:sp>
    </p:spTree>
    <p:extLst>
      <p:ext uri="{BB962C8B-B14F-4D97-AF65-F5344CB8AC3E}">
        <p14:creationId xmlns:p14="http://schemas.microsoft.com/office/powerpoint/2010/main" val="1033210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5" name="TextBox 14"/>
          <p:cNvSpPr txBox="1"/>
          <p:nvPr/>
        </p:nvSpPr>
        <p:spPr>
          <a:xfrm>
            <a:off x="3810000" y="4648200"/>
            <a:ext cx="1219200" cy="369332"/>
          </a:xfrm>
          <a:prstGeom prst="rect">
            <a:avLst/>
          </a:prstGeom>
          <a:solidFill>
            <a:schemeClr val="accent1">
              <a:lumMod val="20000"/>
              <a:lumOff val="80000"/>
            </a:schemeClr>
          </a:solidFill>
        </p:spPr>
        <p:txBody>
          <a:bodyPr wrap="square" rtlCol="0">
            <a:spAutoFit/>
          </a:bodyPr>
          <a:lstStyle/>
          <a:p>
            <a:pPr algn="ctr"/>
            <a:r>
              <a:rPr lang="en-US" dirty="0" smtClean="0"/>
              <a:t>Login</a:t>
            </a:r>
            <a:endParaRPr lang="en-US" dirty="0"/>
          </a:p>
        </p:txBody>
      </p:sp>
      <p:sp>
        <p:nvSpPr>
          <p:cNvPr id="18" name="TextBox 17"/>
          <p:cNvSpPr txBox="1"/>
          <p:nvPr/>
        </p:nvSpPr>
        <p:spPr>
          <a:xfrm>
            <a:off x="914400" y="1600200"/>
            <a:ext cx="7543801" cy="1384995"/>
          </a:xfrm>
          <a:prstGeom prst="rect">
            <a:avLst/>
          </a:prstGeom>
          <a:noFill/>
        </p:spPr>
        <p:txBody>
          <a:bodyPr wrap="square" rtlCol="0">
            <a:spAutoFit/>
          </a:bodyPr>
          <a:lstStyle/>
          <a:p>
            <a:pPr algn="ctr"/>
            <a:r>
              <a:rPr lang="en-US" dirty="0" smtClean="0"/>
              <a:t>Welcome to the Observer Declare and Deploy System!</a:t>
            </a:r>
          </a:p>
          <a:p>
            <a:pPr algn="ctr"/>
            <a:r>
              <a:rPr lang="en-US" sz="1400" dirty="0" smtClean="0"/>
              <a:t>This system will be used by the NMFS to establish relationships between the people who operate and oversee vessels and fishery observers</a:t>
            </a:r>
          </a:p>
          <a:p>
            <a:pPr algn="ctr"/>
            <a:endParaRPr lang="en-US" sz="1400" dirty="0" smtClean="0"/>
          </a:p>
          <a:p>
            <a:pPr algn="ctr"/>
            <a:r>
              <a:rPr lang="en-US" sz="1200" dirty="0" smtClean="0"/>
              <a:t>Please enter your username and password information in the spaces below and click on the “Login” button.</a:t>
            </a:r>
          </a:p>
          <a:p>
            <a:pPr algn="ctr"/>
            <a:r>
              <a:rPr lang="en-US" sz="1200" dirty="0" smtClean="0"/>
              <a:t>If you are a first time user, please click </a:t>
            </a:r>
            <a:r>
              <a:rPr lang="en-US" sz="1200" dirty="0" smtClean="0">
                <a:solidFill>
                  <a:srgbClr val="00B0F0"/>
                </a:solidFill>
              </a:rPr>
              <a:t>here</a:t>
            </a:r>
            <a:r>
              <a:rPr lang="en-US" sz="1200" dirty="0" smtClean="0"/>
              <a:t>.</a:t>
            </a:r>
          </a:p>
        </p:txBody>
      </p:sp>
      <p:sp>
        <p:nvSpPr>
          <p:cNvPr id="22" name="Rectangle 21"/>
          <p:cNvSpPr/>
          <p:nvPr/>
        </p:nvSpPr>
        <p:spPr>
          <a:xfrm>
            <a:off x="1709736" y="5715000"/>
            <a:ext cx="5796780" cy="738664"/>
          </a:xfrm>
          <a:prstGeom prst="rect">
            <a:avLst/>
          </a:prstGeom>
          <a:ln>
            <a:solidFill>
              <a:schemeClr val="tx2">
                <a:lumMod val="40000"/>
                <a:lumOff val="60000"/>
              </a:schemeClr>
            </a:solidFill>
          </a:ln>
        </p:spPr>
        <p:txBody>
          <a:bodyPr wrap="none">
            <a:spAutoFit/>
          </a:bodyPr>
          <a:lstStyle/>
          <a:p>
            <a:pPr algn="ctr"/>
            <a:r>
              <a:rPr lang="en-US" sz="1400" dirty="0" smtClean="0"/>
              <a:t>If you are a first time user, please click </a:t>
            </a:r>
            <a:r>
              <a:rPr lang="en-US" sz="1400" dirty="0" smtClean="0">
                <a:solidFill>
                  <a:srgbClr val="00B0F0"/>
                </a:solidFill>
              </a:rPr>
              <a:t>here</a:t>
            </a:r>
          </a:p>
          <a:p>
            <a:pPr algn="ctr"/>
            <a:r>
              <a:rPr lang="en-US" sz="1400" dirty="0" smtClean="0"/>
              <a:t>Clicking </a:t>
            </a:r>
            <a:r>
              <a:rPr lang="en-US" sz="1400" dirty="0" smtClean="0">
                <a:solidFill>
                  <a:srgbClr val="00B0F0"/>
                </a:solidFill>
              </a:rPr>
              <a:t>HELP </a:t>
            </a:r>
            <a:r>
              <a:rPr lang="en-US" sz="1400" dirty="0" smtClean="0"/>
              <a:t>at any time will prompt you to alternative contact information</a:t>
            </a:r>
          </a:p>
          <a:p>
            <a:pPr algn="ctr"/>
            <a:r>
              <a:rPr lang="en-US" sz="1400" dirty="0" smtClean="0"/>
              <a:t>(Items in </a:t>
            </a:r>
            <a:r>
              <a:rPr lang="en-US" sz="1400" dirty="0" smtClean="0">
                <a:solidFill>
                  <a:srgbClr val="00B0F0"/>
                </a:solidFill>
              </a:rPr>
              <a:t>BLUE</a:t>
            </a:r>
            <a:r>
              <a:rPr lang="en-US" sz="1400" dirty="0" smtClean="0"/>
              <a:t> on subsequent slides are required fields to be entered by user)</a:t>
            </a:r>
            <a:endParaRPr lang="en-US" sz="1400" dirty="0"/>
          </a:p>
        </p:txBody>
      </p:sp>
      <p:sp>
        <p:nvSpPr>
          <p:cNvPr id="23" name="TextBox 22"/>
          <p:cNvSpPr txBox="1"/>
          <p:nvPr/>
        </p:nvSpPr>
        <p:spPr>
          <a:xfrm>
            <a:off x="2895600" y="3124200"/>
            <a:ext cx="1149674" cy="923330"/>
          </a:xfrm>
          <a:prstGeom prst="rect">
            <a:avLst/>
          </a:prstGeom>
          <a:noFill/>
        </p:spPr>
        <p:txBody>
          <a:bodyPr wrap="none" rtlCol="0">
            <a:spAutoFit/>
          </a:bodyPr>
          <a:lstStyle/>
          <a:p>
            <a:r>
              <a:rPr lang="en-US" dirty="0" smtClean="0"/>
              <a:t>Username</a:t>
            </a:r>
          </a:p>
          <a:p>
            <a:endParaRPr lang="en-US" dirty="0"/>
          </a:p>
          <a:p>
            <a:r>
              <a:rPr lang="en-US" dirty="0" smtClean="0"/>
              <a:t>Password </a:t>
            </a:r>
            <a:endParaRPr lang="en-US" dirty="0"/>
          </a:p>
        </p:txBody>
      </p:sp>
      <p:sp>
        <p:nvSpPr>
          <p:cNvPr id="24" name="Rectangle 23"/>
          <p:cNvSpPr/>
          <p:nvPr/>
        </p:nvSpPr>
        <p:spPr>
          <a:xfrm>
            <a:off x="4038600" y="31242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ectangle 24"/>
          <p:cNvSpPr/>
          <p:nvPr/>
        </p:nvSpPr>
        <p:spPr>
          <a:xfrm>
            <a:off x="4038600" y="37338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2362200"/>
            <a:ext cx="7543801" cy="1569660"/>
          </a:xfrm>
          <a:prstGeom prst="rect">
            <a:avLst/>
          </a:prstGeom>
          <a:noFill/>
        </p:spPr>
        <p:txBody>
          <a:bodyPr wrap="square" rtlCol="0">
            <a:spAutoFit/>
          </a:bodyPr>
          <a:lstStyle/>
          <a:p>
            <a:pPr algn="ctr"/>
            <a:r>
              <a:rPr lang="en-US" dirty="0" smtClean="0"/>
              <a:t>I need help!</a:t>
            </a:r>
          </a:p>
          <a:p>
            <a:pPr algn="ctr"/>
            <a:endParaRPr lang="en-US" dirty="0"/>
          </a:p>
          <a:p>
            <a:pPr algn="ctr"/>
            <a:endParaRPr lang="en-US" dirty="0" smtClean="0"/>
          </a:p>
          <a:p>
            <a:pPr algn="ctr"/>
            <a:endParaRPr lang="en-US" dirty="0" smtClean="0"/>
          </a:p>
          <a:p>
            <a:pPr algn="ctr"/>
            <a:r>
              <a:rPr lang="en-US" sz="1200" dirty="0" smtClean="0"/>
              <a:t>Help entering information into this system is available by contacting NOAA Fisheries Office at 907-XXX-XXXX </a:t>
            </a:r>
          </a:p>
          <a:p>
            <a:pPr algn="ctr"/>
            <a:r>
              <a:rPr lang="en-US" sz="1200" dirty="0" smtClean="0"/>
              <a:t>or email XXXXXXX@noaa.gov</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5" name="TextBox 14"/>
          <p:cNvSpPr txBox="1"/>
          <p:nvPr/>
        </p:nvSpPr>
        <p:spPr>
          <a:xfrm>
            <a:off x="3810000" y="5029200"/>
            <a:ext cx="1219200" cy="369332"/>
          </a:xfrm>
          <a:prstGeom prst="rect">
            <a:avLst/>
          </a:prstGeom>
          <a:solidFill>
            <a:schemeClr val="accent1">
              <a:lumMod val="40000"/>
              <a:lumOff val="60000"/>
            </a:schemeClr>
          </a:solidFill>
        </p:spPr>
        <p:txBody>
          <a:bodyPr wrap="square" rtlCol="0">
            <a:spAutoFit/>
          </a:bodyPr>
          <a:lstStyle/>
          <a:p>
            <a:pPr algn="ctr"/>
            <a:r>
              <a:rPr lang="en-US" dirty="0" smtClean="0"/>
              <a:t>Register</a:t>
            </a:r>
            <a:endParaRPr lang="en-US" dirty="0"/>
          </a:p>
        </p:txBody>
      </p:sp>
      <p:sp>
        <p:nvSpPr>
          <p:cNvPr id="18" name="TextBox 17"/>
          <p:cNvSpPr txBox="1"/>
          <p:nvPr/>
        </p:nvSpPr>
        <p:spPr>
          <a:xfrm>
            <a:off x="914400" y="1447800"/>
            <a:ext cx="7543801" cy="553998"/>
          </a:xfrm>
          <a:prstGeom prst="rect">
            <a:avLst/>
          </a:prstGeom>
          <a:noFill/>
        </p:spPr>
        <p:txBody>
          <a:bodyPr wrap="square" rtlCol="0">
            <a:spAutoFit/>
          </a:bodyPr>
          <a:lstStyle/>
          <a:p>
            <a:pPr algn="ctr"/>
            <a:r>
              <a:rPr lang="en-US" dirty="0" smtClean="0"/>
              <a:t>First Time Registration</a:t>
            </a:r>
          </a:p>
          <a:p>
            <a:pPr algn="ctr"/>
            <a:r>
              <a:rPr lang="en-US" sz="1200" dirty="0" smtClean="0"/>
              <a:t>To establish your account, please enter a username and desired in the spaces below and click on the “Register” button.</a:t>
            </a:r>
          </a:p>
        </p:txBody>
      </p:sp>
      <p:sp>
        <p:nvSpPr>
          <p:cNvPr id="23" name="TextBox 22"/>
          <p:cNvSpPr txBox="1"/>
          <p:nvPr/>
        </p:nvSpPr>
        <p:spPr>
          <a:xfrm>
            <a:off x="2895600" y="3124200"/>
            <a:ext cx="2086084" cy="1477328"/>
          </a:xfrm>
          <a:prstGeom prst="rect">
            <a:avLst/>
          </a:prstGeom>
          <a:noFill/>
        </p:spPr>
        <p:txBody>
          <a:bodyPr wrap="none" rtlCol="0">
            <a:spAutoFit/>
          </a:bodyPr>
          <a:lstStyle/>
          <a:p>
            <a:r>
              <a:rPr lang="en-US" dirty="0" smtClean="0"/>
              <a:t>Username</a:t>
            </a:r>
          </a:p>
          <a:p>
            <a:endParaRPr lang="en-US" dirty="0"/>
          </a:p>
          <a:p>
            <a:r>
              <a:rPr lang="en-US" dirty="0" smtClean="0"/>
              <a:t>Password</a:t>
            </a:r>
          </a:p>
          <a:p>
            <a:endParaRPr lang="en-US" dirty="0"/>
          </a:p>
          <a:p>
            <a:r>
              <a:rPr lang="en-US" dirty="0" smtClean="0"/>
              <a:t>Password (re-enter) </a:t>
            </a:r>
            <a:endParaRPr lang="en-US" dirty="0"/>
          </a:p>
        </p:txBody>
      </p:sp>
      <p:sp>
        <p:nvSpPr>
          <p:cNvPr id="24" name="Rectangle 23"/>
          <p:cNvSpPr/>
          <p:nvPr/>
        </p:nvSpPr>
        <p:spPr>
          <a:xfrm>
            <a:off x="5029200" y="31242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5" name="Rectangle 24"/>
          <p:cNvSpPr/>
          <p:nvPr/>
        </p:nvSpPr>
        <p:spPr>
          <a:xfrm>
            <a:off x="5029200" y="36576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0" name="Rectangle 9"/>
          <p:cNvSpPr/>
          <p:nvPr/>
        </p:nvSpPr>
        <p:spPr>
          <a:xfrm>
            <a:off x="5029200" y="42672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5" name="TextBox 14"/>
          <p:cNvSpPr txBox="1"/>
          <p:nvPr/>
        </p:nvSpPr>
        <p:spPr>
          <a:xfrm>
            <a:off x="3810000" y="5029200"/>
            <a:ext cx="1219200" cy="369332"/>
          </a:xfrm>
          <a:prstGeom prst="rect">
            <a:avLst/>
          </a:prstGeom>
          <a:solidFill>
            <a:schemeClr val="tx2">
              <a:lumMod val="20000"/>
              <a:lumOff val="80000"/>
            </a:schemeClr>
          </a:solidFill>
        </p:spPr>
        <p:txBody>
          <a:bodyPr wrap="square" rtlCol="0">
            <a:spAutoFit/>
          </a:bodyPr>
          <a:lstStyle/>
          <a:p>
            <a:pPr algn="ctr"/>
            <a:r>
              <a:rPr lang="en-US" dirty="0" smtClean="0"/>
              <a:t>Continue</a:t>
            </a:r>
            <a:endParaRPr lang="en-US" dirty="0"/>
          </a:p>
        </p:txBody>
      </p:sp>
      <p:sp>
        <p:nvSpPr>
          <p:cNvPr id="18" name="TextBox 17"/>
          <p:cNvSpPr txBox="1"/>
          <p:nvPr/>
        </p:nvSpPr>
        <p:spPr>
          <a:xfrm>
            <a:off x="914400" y="1447800"/>
            <a:ext cx="7543801" cy="553998"/>
          </a:xfrm>
          <a:prstGeom prst="rect">
            <a:avLst/>
          </a:prstGeom>
          <a:noFill/>
        </p:spPr>
        <p:txBody>
          <a:bodyPr wrap="square" rtlCol="0">
            <a:spAutoFit/>
          </a:bodyPr>
          <a:lstStyle/>
          <a:p>
            <a:pPr algn="ctr"/>
            <a:r>
              <a:rPr lang="en-US" dirty="0" smtClean="0"/>
              <a:t>Registration (Continued)</a:t>
            </a:r>
          </a:p>
          <a:p>
            <a:pPr algn="ctr"/>
            <a:r>
              <a:rPr lang="en-US" sz="1200" dirty="0"/>
              <a:t>P</a:t>
            </a:r>
            <a:r>
              <a:rPr lang="en-US" sz="1200" dirty="0" smtClean="0"/>
              <a:t>lease enter your vessel’s Federal Fisheries Permit Number or ADF&amp;G number below</a:t>
            </a:r>
          </a:p>
        </p:txBody>
      </p:sp>
      <p:sp>
        <p:nvSpPr>
          <p:cNvPr id="23" name="TextBox 22"/>
          <p:cNvSpPr txBox="1"/>
          <p:nvPr/>
        </p:nvSpPr>
        <p:spPr>
          <a:xfrm>
            <a:off x="2895600" y="3124200"/>
            <a:ext cx="2733377" cy="1200329"/>
          </a:xfrm>
          <a:prstGeom prst="rect">
            <a:avLst/>
          </a:prstGeom>
          <a:noFill/>
        </p:spPr>
        <p:txBody>
          <a:bodyPr wrap="none" rtlCol="0">
            <a:spAutoFit/>
          </a:bodyPr>
          <a:lstStyle/>
          <a:p>
            <a:r>
              <a:rPr lang="en-US" dirty="0" smtClean="0"/>
              <a:t>Vessel ID number</a:t>
            </a:r>
          </a:p>
          <a:p>
            <a:endParaRPr lang="en-US" dirty="0"/>
          </a:p>
          <a:p>
            <a:endParaRPr lang="en-US" dirty="0"/>
          </a:p>
          <a:p>
            <a:r>
              <a:rPr lang="en-US" dirty="0" smtClean="0"/>
              <a:t>The above is a (select one):</a:t>
            </a:r>
            <a:endParaRPr lang="en-US" dirty="0"/>
          </a:p>
        </p:txBody>
      </p:sp>
      <p:sp>
        <p:nvSpPr>
          <p:cNvPr id="24" name="Rectangle 23"/>
          <p:cNvSpPr/>
          <p:nvPr/>
        </p:nvSpPr>
        <p:spPr>
          <a:xfrm>
            <a:off x="5029200" y="31242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TextBox 10"/>
          <p:cNvSpPr txBox="1"/>
          <p:nvPr/>
        </p:nvSpPr>
        <p:spPr>
          <a:xfrm>
            <a:off x="5791200" y="4038600"/>
            <a:ext cx="953659" cy="923330"/>
          </a:xfrm>
          <a:prstGeom prst="rect">
            <a:avLst/>
          </a:prstGeom>
          <a:noFill/>
        </p:spPr>
        <p:txBody>
          <a:bodyPr wrap="none" rtlCol="0">
            <a:spAutoFit/>
          </a:bodyPr>
          <a:lstStyle/>
          <a:p>
            <a:pPr>
              <a:buFont typeface="Courier New" pitchFamily="49" charset="0"/>
              <a:buChar char="o"/>
            </a:pPr>
            <a:r>
              <a:rPr lang="en-US" dirty="0" smtClean="0"/>
              <a:t>  FFP</a:t>
            </a:r>
          </a:p>
          <a:p>
            <a:pPr>
              <a:buFont typeface="Courier New" pitchFamily="49" charset="0"/>
              <a:buChar char="o"/>
            </a:pPr>
            <a:endParaRPr lang="en-US" dirty="0"/>
          </a:p>
          <a:p>
            <a:pPr>
              <a:buFont typeface="Courier New" pitchFamily="49" charset="0"/>
              <a:buChar char="o"/>
            </a:pPr>
            <a:r>
              <a:rPr lang="en-US" dirty="0" smtClean="0"/>
              <a:t>  ADFG</a:t>
            </a:r>
            <a:endParaRPr lang="en-US" dirty="0"/>
          </a:p>
        </p:txBody>
      </p:sp>
      <p:sp>
        <p:nvSpPr>
          <p:cNvPr id="13" name="Rectangle 12"/>
          <p:cNvSpPr/>
          <p:nvPr/>
        </p:nvSpPr>
        <p:spPr>
          <a:xfrm>
            <a:off x="5715000" y="3962400"/>
            <a:ext cx="12192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2362200"/>
            <a:ext cx="7543801" cy="1169551"/>
          </a:xfrm>
          <a:prstGeom prst="rect">
            <a:avLst/>
          </a:prstGeom>
          <a:noFill/>
        </p:spPr>
        <p:txBody>
          <a:bodyPr wrap="square" rtlCol="0">
            <a:spAutoFit/>
          </a:bodyPr>
          <a:lstStyle/>
          <a:p>
            <a:pPr algn="ctr"/>
            <a:r>
              <a:rPr lang="en-US" dirty="0" smtClean="0"/>
              <a:t>Please wait while we look up your vessel’s information</a:t>
            </a:r>
          </a:p>
          <a:p>
            <a:pPr algn="ctr"/>
            <a:endParaRPr lang="en-US" dirty="0"/>
          </a:p>
          <a:p>
            <a:pPr algn="ctr"/>
            <a:endParaRPr lang="en-US" dirty="0" smtClean="0"/>
          </a:p>
          <a:p>
            <a:pPr algn="ctr"/>
            <a:r>
              <a:rPr lang="en-US" sz="1600" dirty="0" smtClean="0"/>
              <a:t>This may take up to several minutes depending on system time and internet connection</a:t>
            </a:r>
            <a:endParaRPr lang="en-US" sz="1100" dirty="0" smtClean="0"/>
          </a:p>
        </p:txBody>
      </p:sp>
      <p:pic>
        <p:nvPicPr>
          <p:cNvPr id="2052" name="Picture 4" descr="C:\Documents and Settings\fauncec\Local Settings\Temporary Internet Files\Content.IE5\ZP16HP52\MC900354036[1].wmf"/>
          <p:cNvPicPr>
            <a:picLocks noChangeAspect="1" noChangeArrowheads="1"/>
          </p:cNvPicPr>
          <p:nvPr/>
        </p:nvPicPr>
        <p:blipFill>
          <a:blip r:embed="rId3" cstate="print"/>
          <a:srcRect/>
          <a:stretch>
            <a:fillRect/>
          </a:stretch>
        </p:blipFill>
        <p:spPr bwMode="auto">
          <a:xfrm>
            <a:off x="3733800" y="3962400"/>
            <a:ext cx="1502975" cy="1655763"/>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57944"/>
          <a:stretch>
            <a:fillRect/>
          </a:stretch>
        </p:blipFill>
        <p:spPr bwMode="auto">
          <a:xfrm>
            <a:off x="381000" y="251684"/>
            <a:ext cx="3429000" cy="1142870"/>
          </a:xfrm>
          <a:prstGeom prst="rect">
            <a:avLst/>
          </a:prstGeom>
          <a:noFill/>
          <a:ln w="9525">
            <a:noFill/>
            <a:miter lim="800000"/>
            <a:headEnd/>
            <a:tailEnd/>
          </a:ln>
        </p:spPr>
      </p:pic>
      <p:sp>
        <p:nvSpPr>
          <p:cNvPr id="4" name="Title 3"/>
          <p:cNvSpPr>
            <a:spLocks noGrp="1"/>
          </p:cNvSpPr>
          <p:nvPr>
            <p:ph type="title"/>
          </p:nvPr>
        </p:nvSpPr>
        <p:spPr>
          <a:xfrm>
            <a:off x="3505200" y="251619"/>
            <a:ext cx="5410200" cy="1143000"/>
          </a:xfrm>
        </p:spPr>
        <p:txBody>
          <a:bodyPr>
            <a:noAutofit/>
          </a:bodyPr>
          <a:lstStyle/>
          <a:p>
            <a:r>
              <a:rPr lang="en-US" sz="2400" b="1" cap="small" dirty="0" smtClean="0">
                <a:solidFill>
                  <a:schemeClr val="bg1">
                    <a:lumMod val="50000"/>
                  </a:schemeClr>
                </a:solidFill>
              </a:rPr>
              <a:t>Observer Declare and Deploy System</a:t>
            </a:r>
            <a:r>
              <a:rPr lang="en-US" sz="2400" dirty="0" smtClean="0"/>
              <a:t/>
            </a:r>
            <a:br>
              <a:rPr lang="en-US" sz="2400" dirty="0" smtClean="0"/>
            </a:br>
            <a:r>
              <a:rPr lang="en-US" sz="1400" cap="small" dirty="0" smtClean="0">
                <a:solidFill>
                  <a:schemeClr val="tx2">
                    <a:lumMod val="60000"/>
                    <a:lumOff val="40000"/>
                  </a:schemeClr>
                </a:solidFill>
              </a:rPr>
              <a:t>For the North Pacific Groundfish and Halibut Observer Program</a:t>
            </a:r>
            <a:endParaRPr lang="en-US" sz="2400" cap="small" dirty="0">
              <a:solidFill>
                <a:schemeClr val="tx2">
                  <a:lumMod val="60000"/>
                  <a:lumOff val="40000"/>
                </a:schemeClr>
              </a:solidFill>
            </a:endParaRPr>
          </a:p>
        </p:txBody>
      </p:sp>
      <p:sp>
        <p:nvSpPr>
          <p:cNvPr id="18" name="TextBox 17"/>
          <p:cNvSpPr txBox="1"/>
          <p:nvPr/>
        </p:nvSpPr>
        <p:spPr>
          <a:xfrm>
            <a:off x="914400" y="1447800"/>
            <a:ext cx="7543801" cy="553998"/>
          </a:xfrm>
          <a:prstGeom prst="rect">
            <a:avLst/>
          </a:prstGeom>
          <a:noFill/>
        </p:spPr>
        <p:txBody>
          <a:bodyPr wrap="square" rtlCol="0">
            <a:spAutoFit/>
          </a:bodyPr>
          <a:lstStyle/>
          <a:p>
            <a:pPr algn="ctr"/>
            <a:r>
              <a:rPr lang="en-US" dirty="0" smtClean="0"/>
              <a:t>Vessel Information</a:t>
            </a:r>
          </a:p>
          <a:p>
            <a:pPr algn="ctr"/>
            <a:r>
              <a:rPr lang="en-US" sz="1200" dirty="0" smtClean="0"/>
              <a:t>Based on your entered information, the following vessel has been identified</a:t>
            </a:r>
          </a:p>
        </p:txBody>
      </p:sp>
      <p:sp>
        <p:nvSpPr>
          <p:cNvPr id="23" name="TextBox 22"/>
          <p:cNvSpPr txBox="1"/>
          <p:nvPr/>
        </p:nvSpPr>
        <p:spPr>
          <a:xfrm>
            <a:off x="2895600" y="3124200"/>
            <a:ext cx="2086084" cy="1477328"/>
          </a:xfrm>
          <a:prstGeom prst="rect">
            <a:avLst/>
          </a:prstGeom>
          <a:noFill/>
        </p:spPr>
        <p:txBody>
          <a:bodyPr wrap="none" rtlCol="0">
            <a:spAutoFit/>
          </a:bodyPr>
          <a:lstStyle/>
          <a:p>
            <a:r>
              <a:rPr lang="en-US" dirty="0" smtClean="0"/>
              <a:t>Vessel Name</a:t>
            </a:r>
          </a:p>
          <a:p>
            <a:endParaRPr lang="en-US" dirty="0"/>
          </a:p>
          <a:p>
            <a:r>
              <a:rPr lang="en-US" dirty="0" smtClean="0"/>
              <a:t>Length Overall (feet)</a:t>
            </a:r>
          </a:p>
          <a:p>
            <a:endParaRPr lang="en-US" dirty="0"/>
          </a:p>
          <a:p>
            <a:r>
              <a:rPr lang="en-US" dirty="0" smtClean="0"/>
              <a:t>Homeport</a:t>
            </a:r>
            <a:endParaRPr lang="en-US" dirty="0"/>
          </a:p>
        </p:txBody>
      </p:sp>
      <p:sp>
        <p:nvSpPr>
          <p:cNvPr id="24" name="Rectangle 23"/>
          <p:cNvSpPr/>
          <p:nvPr/>
        </p:nvSpPr>
        <p:spPr>
          <a:xfrm>
            <a:off x="5029200" y="31242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Vessel Name</a:t>
            </a:r>
            <a:endParaRPr lang="en-US" dirty="0"/>
          </a:p>
        </p:txBody>
      </p:sp>
      <p:sp>
        <p:nvSpPr>
          <p:cNvPr id="25" name="Rectangle 24"/>
          <p:cNvSpPr/>
          <p:nvPr/>
        </p:nvSpPr>
        <p:spPr>
          <a:xfrm>
            <a:off x="5029200" y="36576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Numeric length</a:t>
            </a:r>
            <a:endParaRPr lang="en-US" dirty="0"/>
          </a:p>
        </p:txBody>
      </p:sp>
      <p:sp>
        <p:nvSpPr>
          <p:cNvPr id="10" name="Rectangle 9"/>
          <p:cNvSpPr/>
          <p:nvPr/>
        </p:nvSpPr>
        <p:spPr>
          <a:xfrm>
            <a:off x="5029200" y="4267200"/>
            <a:ext cx="1828800"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t>Homeport</a:t>
            </a:r>
            <a:endParaRPr lang="en-US" dirty="0"/>
          </a:p>
        </p:txBody>
      </p:sp>
      <p:sp>
        <p:nvSpPr>
          <p:cNvPr id="11" name="TextBox 10"/>
          <p:cNvSpPr txBox="1"/>
          <p:nvPr/>
        </p:nvSpPr>
        <p:spPr>
          <a:xfrm>
            <a:off x="4793770" y="5105400"/>
            <a:ext cx="3826945" cy="769441"/>
          </a:xfrm>
          <a:prstGeom prst="rect">
            <a:avLst/>
          </a:prstGeom>
          <a:noFill/>
        </p:spPr>
        <p:txBody>
          <a:bodyPr wrap="none" rtlCol="0">
            <a:spAutoFit/>
          </a:bodyPr>
          <a:lstStyle/>
          <a:p>
            <a:pPr>
              <a:buFont typeface="Courier New" pitchFamily="49" charset="0"/>
              <a:buChar char="o"/>
            </a:pPr>
            <a:r>
              <a:rPr lang="en-US" sz="1600" dirty="0" smtClean="0"/>
              <a:t>  </a:t>
            </a:r>
            <a:r>
              <a:rPr lang="en-US" sz="1400" dirty="0" smtClean="0"/>
              <a:t>Yes (proceed)</a:t>
            </a:r>
          </a:p>
          <a:p>
            <a:pPr>
              <a:buFont typeface="Courier New" pitchFamily="49" charset="0"/>
              <a:buChar char="o"/>
            </a:pPr>
            <a:endParaRPr lang="en-US" sz="1400" dirty="0"/>
          </a:p>
          <a:p>
            <a:pPr>
              <a:buFont typeface="Courier New" pitchFamily="49" charset="0"/>
              <a:buChar char="o"/>
            </a:pPr>
            <a:r>
              <a:rPr lang="en-US" sz="1400" dirty="0" smtClean="0"/>
              <a:t>  No (take me back to re-enter another vessel ID)</a:t>
            </a:r>
            <a:endParaRPr lang="en-US" sz="1400" dirty="0"/>
          </a:p>
        </p:txBody>
      </p:sp>
      <p:sp>
        <p:nvSpPr>
          <p:cNvPr id="12" name="TextBox 11"/>
          <p:cNvSpPr txBox="1"/>
          <p:nvPr/>
        </p:nvSpPr>
        <p:spPr>
          <a:xfrm>
            <a:off x="1981200" y="5105400"/>
            <a:ext cx="2712153" cy="369332"/>
          </a:xfrm>
          <a:prstGeom prst="rect">
            <a:avLst/>
          </a:prstGeom>
          <a:noFill/>
        </p:spPr>
        <p:txBody>
          <a:bodyPr wrap="none" rtlCol="0">
            <a:spAutoFit/>
          </a:bodyPr>
          <a:lstStyle/>
          <a:p>
            <a:r>
              <a:rPr lang="en-US" dirty="0" smtClean="0"/>
              <a:t>Is this information correct?</a:t>
            </a:r>
          </a:p>
        </p:txBody>
      </p:sp>
      <p:sp>
        <p:nvSpPr>
          <p:cNvPr id="13" name="Rectangle 12"/>
          <p:cNvSpPr/>
          <p:nvPr/>
        </p:nvSpPr>
        <p:spPr>
          <a:xfrm>
            <a:off x="4800600" y="5029200"/>
            <a:ext cx="38862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285</TotalTime>
  <Words>2468</Words>
  <Application>Microsoft Office PowerPoint</Application>
  <PresentationFormat>On-screen Show (4:3)</PresentationFormat>
  <Paragraphs>322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lpstr>Observer Declare and Deploy System For the North Pacific Groundfish and Halibut Observer Program</vt:lpstr>
    </vt:vector>
  </TitlesOfParts>
  <Company>AFSC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Observer Declare and Deploy System For the North Pacific Groundfish and Halibut Observer Program</dc:title>
  <dc:creator>Fauncec</dc:creator>
  <cp:lastModifiedBy>Patsy Bearden</cp:lastModifiedBy>
  <cp:revision>45</cp:revision>
  <dcterms:created xsi:type="dcterms:W3CDTF">2011-10-19T20:21:43Z</dcterms:created>
  <dcterms:modified xsi:type="dcterms:W3CDTF">2012-03-14T22:27:56Z</dcterms:modified>
</cp:coreProperties>
</file>