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402" r:id="rId2"/>
    <p:sldId id="294" r:id="rId3"/>
    <p:sldId id="337" r:id="rId4"/>
    <p:sldId id="390" r:id="rId5"/>
    <p:sldId id="355" r:id="rId6"/>
    <p:sldId id="391" r:id="rId7"/>
    <p:sldId id="311" r:id="rId8"/>
    <p:sldId id="264" r:id="rId9"/>
    <p:sldId id="387" r:id="rId10"/>
    <p:sldId id="375" r:id="rId11"/>
    <p:sldId id="392" r:id="rId12"/>
    <p:sldId id="358" r:id="rId13"/>
    <p:sldId id="394" r:id="rId14"/>
    <p:sldId id="396" r:id="rId15"/>
    <p:sldId id="395" r:id="rId16"/>
    <p:sldId id="257" r:id="rId17"/>
    <p:sldId id="267" r:id="rId18"/>
    <p:sldId id="377" r:id="rId19"/>
    <p:sldId id="388" r:id="rId20"/>
    <p:sldId id="345" r:id="rId21"/>
    <p:sldId id="397" r:id="rId22"/>
    <p:sldId id="312" r:id="rId23"/>
    <p:sldId id="389" r:id="rId24"/>
    <p:sldId id="347" r:id="rId25"/>
    <p:sldId id="366" r:id="rId26"/>
    <p:sldId id="399" r:id="rId27"/>
    <p:sldId id="386" r:id="rId28"/>
    <p:sldId id="367" r:id="rId29"/>
    <p:sldId id="365" r:id="rId30"/>
    <p:sldId id="400" r:id="rId31"/>
    <p:sldId id="348" r:id="rId32"/>
    <p:sldId id="350" r:id="rId33"/>
    <p:sldId id="373" r:id="rId34"/>
    <p:sldId id="354" r:id="rId35"/>
    <p:sldId id="334" r:id="rId3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ungel" initials="DU" lastIdx="31" clrIdx="0"/>
  <p:cmAuthor id="1" name="KPMG" initials="K" lastIdx="15" clrIdx="1"/>
  <p:cmAuthor id="2" name="Jon" initials="J"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12" autoAdjust="0"/>
    <p:restoredTop sz="84426" autoAdjust="0"/>
  </p:normalViewPr>
  <p:slideViewPr>
    <p:cSldViewPr>
      <p:cViewPr>
        <p:scale>
          <a:sx n="66" d="100"/>
          <a:sy n="66" d="100"/>
        </p:scale>
        <p:origin x="-3210" y="-1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60"/>
    </p:cViewPr>
  </p:sorterViewPr>
  <p:notesViewPr>
    <p:cSldViewPr>
      <p:cViewPr varScale="1">
        <p:scale>
          <a:sx n="104" d="100"/>
          <a:sy n="104" d="100"/>
        </p:scale>
        <p:origin x="-3510" y="-10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lamar\Documents\Work\Projects\FCIC\Data\Graphs\Graphs%20for%201st%20Industry%20Presenta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klamar\Documents\Orion%20Checkout\RESTRICTED%20-%20RISK%20MANAGEMENT%20AGENCY%20-%20FCIP%20DELIV%20COST%20STUDY%20NMOBIS%20-%20Workpapers\KPMG%20Workpapers_FCIC%20Ratio%20Analysisxlsx_10536165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klamar\Documents\Work\Projects\FCIC\Data\BLS\BLS%20Commodity%20Pric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klamar\Documents\Orion%20Checkout\RESTRICTED%20-%20RISK%20MANAGEMENT%20AGENCY%20-%20FCIP%20DELIV%20COST%20STUDY%20NMOBIS%20-%20Workpapers\KPMG%20Workpapers_FCIC%20Ratio%20Analysisxlsx_10536165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klamar\Documents\Orion%20Checkout\RESTRICTED%20-%20RISK%20MANAGEMENT%20AGENCY%20-%20FCIP%20DELIV%20COST%20STUDY%20NMOBIS%20-%20Workpapers\KPMG%20Workpapers_FCIC%20Ratio%20Analysisxlsx_10536165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a:t>Number of Policies Earning </a:t>
            </a:r>
            <a:r>
              <a:rPr lang="en-US" sz="1800" b="1" i="0" baseline="0" dirty="0" smtClean="0"/>
              <a:t>Premium</a:t>
            </a:r>
            <a:r>
              <a:rPr lang="en-US" sz="1800" b="1" i="0" baseline="30000" dirty="0"/>
              <a:t>2</a:t>
            </a:r>
            <a:r>
              <a:rPr lang="en-US" sz="1800" b="1" i="0" baseline="0" dirty="0" smtClean="0"/>
              <a:t> </a:t>
            </a:r>
            <a:r>
              <a:rPr lang="en-US" sz="1800" b="1" i="0" baseline="0" dirty="0"/>
              <a:t>by </a:t>
            </a:r>
            <a:r>
              <a:rPr lang="en-US" sz="1800" b="1" i="0" baseline="0" dirty="0" smtClean="0"/>
              <a:t>RY</a:t>
            </a:r>
            <a:r>
              <a:rPr lang="en-US" sz="1800" b="1" i="0" baseline="30000" dirty="0" smtClean="0"/>
              <a:t>3</a:t>
            </a:r>
            <a:endParaRPr lang="en-US" sz="1800" b="1" i="0" baseline="30000" dirty="0"/>
          </a:p>
        </c:rich>
      </c:tx>
      <c:layout/>
      <c:overlay val="0"/>
    </c:title>
    <c:autoTitleDeleted val="0"/>
    <c:plotArea>
      <c:layout/>
      <c:lineChart>
        <c:grouping val="standard"/>
        <c:varyColors val="0"/>
        <c:ser>
          <c:idx val="0"/>
          <c:order val="0"/>
          <c:tx>
            <c:v>Policies Sold</c:v>
          </c:tx>
          <c:spPr>
            <a:ln>
              <a:solidFill>
                <a:srgbClr val="0070C0"/>
              </a:solidFill>
            </a:ln>
          </c:spPr>
          <c:marker>
            <c:symbol val="none"/>
          </c:marker>
          <c:cat>
            <c:strRef>
              <c:f>'Premiums Sold'!$B$4:$I$4</c:f>
              <c:strCache>
                <c:ptCount val="8"/>
                <c:pt idx="0">
                  <c:v>RY 2004</c:v>
                </c:pt>
                <c:pt idx="1">
                  <c:v>RY 2005</c:v>
                </c:pt>
                <c:pt idx="2">
                  <c:v>RY 2006</c:v>
                </c:pt>
                <c:pt idx="3">
                  <c:v>RY 2007</c:v>
                </c:pt>
                <c:pt idx="4">
                  <c:v>RY 2008</c:v>
                </c:pt>
                <c:pt idx="5">
                  <c:v>RY 2009</c:v>
                </c:pt>
                <c:pt idx="6">
                  <c:v>RY 2010</c:v>
                </c:pt>
                <c:pt idx="7">
                  <c:v>RY 2011</c:v>
                </c:pt>
              </c:strCache>
            </c:strRef>
          </c:cat>
          <c:val>
            <c:numRef>
              <c:f>'Premiums Sold'!$B$5:$I$5</c:f>
              <c:numCache>
                <c:formatCode>#,##0</c:formatCode>
                <c:ptCount val="8"/>
                <c:pt idx="0">
                  <c:v>1228847</c:v>
                </c:pt>
                <c:pt idx="1">
                  <c:v>1190608</c:v>
                </c:pt>
                <c:pt idx="2">
                  <c:v>1147754</c:v>
                </c:pt>
                <c:pt idx="3">
                  <c:v>1137654</c:v>
                </c:pt>
                <c:pt idx="4">
                  <c:v>1149259</c:v>
                </c:pt>
                <c:pt idx="5">
                  <c:v>1171951</c:v>
                </c:pt>
                <c:pt idx="6">
                  <c:v>1140706</c:v>
                </c:pt>
                <c:pt idx="7">
                  <c:v>1152074</c:v>
                </c:pt>
              </c:numCache>
            </c:numRef>
          </c:val>
          <c:smooth val="0"/>
        </c:ser>
        <c:dLbls>
          <c:showLegendKey val="0"/>
          <c:showVal val="0"/>
          <c:showCatName val="0"/>
          <c:showSerName val="0"/>
          <c:showPercent val="0"/>
          <c:showBubbleSize val="0"/>
        </c:dLbls>
        <c:marker val="1"/>
        <c:smooth val="0"/>
        <c:axId val="157713152"/>
        <c:axId val="157714688"/>
      </c:lineChart>
      <c:catAx>
        <c:axId val="157713152"/>
        <c:scaling>
          <c:orientation val="minMax"/>
        </c:scaling>
        <c:delete val="0"/>
        <c:axPos val="b"/>
        <c:numFmt formatCode="General" sourceLinked="1"/>
        <c:majorTickMark val="none"/>
        <c:minorTickMark val="none"/>
        <c:tickLblPos val="nextTo"/>
        <c:crossAx val="157714688"/>
        <c:crosses val="autoZero"/>
        <c:auto val="1"/>
        <c:lblAlgn val="ctr"/>
        <c:lblOffset val="100"/>
        <c:noMultiLvlLbl val="0"/>
      </c:catAx>
      <c:valAx>
        <c:axId val="157714688"/>
        <c:scaling>
          <c:orientation val="minMax"/>
          <c:min val="0"/>
        </c:scaling>
        <c:delete val="0"/>
        <c:axPos val="l"/>
        <c:majorGridlines/>
        <c:title>
          <c:tx>
            <c:rich>
              <a:bodyPr/>
              <a:lstStyle/>
              <a:p>
                <a:pPr>
                  <a:defRPr/>
                </a:pPr>
                <a:r>
                  <a:rPr lang="en-US" dirty="0"/>
                  <a:t>Number of Policies in Thousands</a:t>
                </a:r>
              </a:p>
            </c:rich>
          </c:tx>
          <c:layout/>
          <c:overlay val="0"/>
        </c:title>
        <c:numFmt formatCode="#,##0" sourceLinked="1"/>
        <c:majorTickMark val="none"/>
        <c:minorTickMark val="none"/>
        <c:tickLblPos val="nextTo"/>
        <c:crossAx val="157713152"/>
        <c:crosses val="autoZero"/>
        <c:crossBetween val="between"/>
        <c:dispUnits>
          <c:builtInUnit val="thousands"/>
        </c:dispUnits>
      </c:valAx>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smtClean="0"/>
              <a:t>Commission,</a:t>
            </a:r>
            <a:r>
              <a:rPr lang="en-US" sz="1800" b="1" i="0" u="none" strike="noStrike" baseline="30000" dirty="0" smtClean="0"/>
              <a:t>4</a:t>
            </a:r>
            <a:r>
              <a:rPr lang="en-US" sz="1800" b="1" i="0" baseline="0" dirty="0" smtClean="0"/>
              <a:t> </a:t>
            </a:r>
            <a:r>
              <a:rPr lang="en-US" sz="1800" b="1" i="0" baseline="0" dirty="0"/>
              <a:t>Gross </a:t>
            </a:r>
            <a:r>
              <a:rPr lang="en-US" sz="1800" b="1" i="0" baseline="0" dirty="0" smtClean="0"/>
              <a:t>Premium,</a:t>
            </a:r>
            <a:r>
              <a:rPr lang="en-US" sz="1800" b="1" i="0" u="none" strike="noStrike" baseline="30000" dirty="0" smtClean="0"/>
              <a:t>5</a:t>
            </a:r>
            <a:r>
              <a:rPr lang="en-US" sz="1800" b="1" i="0" baseline="0" dirty="0" smtClean="0"/>
              <a:t> </a:t>
            </a:r>
            <a:r>
              <a:rPr lang="en-US" sz="1800" b="1" i="0" baseline="0" dirty="0"/>
              <a:t>and A&amp;O </a:t>
            </a:r>
            <a:r>
              <a:rPr lang="en-US" sz="1800" b="1" i="0" baseline="0" dirty="0" smtClean="0"/>
              <a:t>Subsidy</a:t>
            </a:r>
            <a:r>
              <a:rPr lang="en-US" sz="1800" b="1" i="0" u="none" strike="noStrike" baseline="30000" dirty="0"/>
              <a:t>6</a:t>
            </a:r>
            <a:r>
              <a:rPr lang="en-US" sz="1800" b="1" i="0" baseline="0" dirty="0" smtClean="0"/>
              <a:t> </a:t>
            </a:r>
            <a:r>
              <a:rPr lang="en-US" sz="1800" b="1" i="0" baseline="0" dirty="0"/>
              <a:t>by </a:t>
            </a:r>
            <a:r>
              <a:rPr lang="en-US" sz="1800" b="1" i="0" baseline="0" dirty="0" smtClean="0"/>
              <a:t>RY</a:t>
            </a:r>
            <a:endParaRPr lang="en-US" sz="1800" b="1" i="0" baseline="0" dirty="0"/>
          </a:p>
        </c:rich>
      </c:tx>
      <c:layout/>
      <c:overlay val="0"/>
    </c:title>
    <c:autoTitleDeleted val="0"/>
    <c:plotArea>
      <c:layout/>
      <c:lineChart>
        <c:grouping val="standard"/>
        <c:varyColors val="0"/>
        <c:ser>
          <c:idx val="1"/>
          <c:order val="1"/>
          <c:tx>
            <c:v>Gross Premium</c:v>
          </c:tx>
          <c:spPr>
            <a:ln>
              <a:solidFill>
                <a:srgbClr val="002060"/>
              </a:solidFill>
              <a:prstDash val="sysDot"/>
            </a:ln>
          </c:spPr>
          <c:marker>
            <c:symbol val="none"/>
          </c:marker>
          <c:cat>
            <c:strRef>
              <c:f>'PPT Graphs'!$B$25:$I$25</c:f>
              <c:strCache>
                <c:ptCount val="8"/>
                <c:pt idx="0">
                  <c:v>RY 2004</c:v>
                </c:pt>
                <c:pt idx="1">
                  <c:v>RY 2005</c:v>
                </c:pt>
                <c:pt idx="2">
                  <c:v>RY 2006</c:v>
                </c:pt>
                <c:pt idx="3">
                  <c:v>RY 2007</c:v>
                </c:pt>
                <c:pt idx="4">
                  <c:v>RY 2008</c:v>
                </c:pt>
                <c:pt idx="5">
                  <c:v>RY 2009</c:v>
                </c:pt>
                <c:pt idx="6">
                  <c:v>RY 2010</c:v>
                </c:pt>
                <c:pt idx="7">
                  <c:v>RY 2011</c:v>
                </c:pt>
              </c:strCache>
            </c:strRef>
          </c:cat>
          <c:val>
            <c:numRef>
              <c:f>'PPT Graphs'!$B$3:$I$3</c:f>
              <c:numCache>
                <c:formatCode>_("$"* #,##0.00_);_("$"* \(#,##0.00\);_("$"* "-"??_);_(@_)</c:formatCode>
                <c:ptCount val="8"/>
                <c:pt idx="0">
                  <c:v>4186132552</c:v>
                </c:pt>
                <c:pt idx="1">
                  <c:v>3949230060</c:v>
                </c:pt>
                <c:pt idx="2">
                  <c:v>4579538622</c:v>
                </c:pt>
                <c:pt idx="3">
                  <c:v>6562118274</c:v>
                </c:pt>
                <c:pt idx="4">
                  <c:v>9851314317</c:v>
                </c:pt>
                <c:pt idx="5">
                  <c:v>8950721848</c:v>
                </c:pt>
                <c:pt idx="6">
                  <c:v>7594446242</c:v>
                </c:pt>
                <c:pt idx="7">
                  <c:v>11966812496</c:v>
                </c:pt>
              </c:numCache>
            </c:numRef>
          </c:val>
          <c:smooth val="0"/>
        </c:ser>
        <c:dLbls>
          <c:showLegendKey val="0"/>
          <c:showVal val="0"/>
          <c:showCatName val="0"/>
          <c:showSerName val="0"/>
          <c:showPercent val="0"/>
          <c:showBubbleSize val="0"/>
        </c:dLbls>
        <c:marker val="1"/>
        <c:smooth val="0"/>
        <c:axId val="38431744"/>
        <c:axId val="38437632"/>
      </c:lineChart>
      <c:lineChart>
        <c:grouping val="standard"/>
        <c:varyColors val="0"/>
        <c:ser>
          <c:idx val="0"/>
          <c:order val="0"/>
          <c:tx>
            <c:v>Commission</c:v>
          </c:tx>
          <c:spPr>
            <a:ln>
              <a:solidFill>
                <a:srgbClr val="00B0F0"/>
              </a:solidFill>
              <a:prstDash val="dash"/>
            </a:ln>
          </c:spPr>
          <c:marker>
            <c:symbol val="none"/>
          </c:marker>
          <c:cat>
            <c:strRef>
              <c:f>'PPT Graphs'!$B$25:$I$25</c:f>
              <c:strCache>
                <c:ptCount val="8"/>
                <c:pt idx="0">
                  <c:v>RY 2004</c:v>
                </c:pt>
                <c:pt idx="1">
                  <c:v>RY 2005</c:v>
                </c:pt>
                <c:pt idx="2">
                  <c:v>RY 2006</c:v>
                </c:pt>
                <c:pt idx="3">
                  <c:v>RY 2007</c:v>
                </c:pt>
                <c:pt idx="4">
                  <c:v>RY 2008</c:v>
                </c:pt>
                <c:pt idx="5">
                  <c:v>RY 2009</c:v>
                </c:pt>
                <c:pt idx="6">
                  <c:v>RY 2010</c:v>
                </c:pt>
                <c:pt idx="7">
                  <c:v>RY 2011</c:v>
                </c:pt>
              </c:strCache>
            </c:strRef>
          </c:cat>
          <c:val>
            <c:numRef>
              <c:f>'PPT Graphs'!$B$10:$I$10</c:f>
              <c:numCache>
                <c:formatCode>_("$"* #,##0.00_);_("$"* \(#,##0.00\);_("$"* "-"??_);_(@_)</c:formatCode>
                <c:ptCount val="8"/>
                <c:pt idx="0">
                  <c:v>400701154.14999998</c:v>
                </c:pt>
                <c:pt idx="1">
                  <c:v>429007672.19300002</c:v>
                </c:pt>
                <c:pt idx="2">
                  <c:v>502731950.59000003</c:v>
                </c:pt>
                <c:pt idx="3">
                  <c:v>778832007.31800532</c:v>
                </c:pt>
                <c:pt idx="4">
                  <c:v>1217485590.6774986</c:v>
                </c:pt>
                <c:pt idx="5">
                  <c:v>1128687197.2399151</c:v>
                </c:pt>
                <c:pt idx="6">
                  <c:v>1033723059.788251</c:v>
                </c:pt>
                <c:pt idx="7">
                  <c:v>973024936.2652837</c:v>
                </c:pt>
              </c:numCache>
            </c:numRef>
          </c:val>
          <c:smooth val="0"/>
        </c:ser>
        <c:ser>
          <c:idx val="2"/>
          <c:order val="2"/>
          <c:tx>
            <c:v>A&amp;O</c:v>
          </c:tx>
          <c:spPr>
            <a:ln>
              <a:solidFill>
                <a:srgbClr val="0070C0"/>
              </a:solidFill>
              <a:prstDash val="solid"/>
            </a:ln>
          </c:spPr>
          <c:marker>
            <c:symbol val="none"/>
          </c:marker>
          <c:cat>
            <c:strRef>
              <c:f>'PPT Graphs'!$B$25:$I$25</c:f>
              <c:strCache>
                <c:ptCount val="8"/>
                <c:pt idx="0">
                  <c:v>RY 2004</c:v>
                </c:pt>
                <c:pt idx="1">
                  <c:v>RY 2005</c:v>
                </c:pt>
                <c:pt idx="2">
                  <c:v>RY 2006</c:v>
                </c:pt>
                <c:pt idx="3">
                  <c:v>RY 2007</c:v>
                </c:pt>
                <c:pt idx="4">
                  <c:v>RY 2008</c:v>
                </c:pt>
                <c:pt idx="5">
                  <c:v>RY 2009</c:v>
                </c:pt>
                <c:pt idx="6">
                  <c:v>RY 2010</c:v>
                </c:pt>
                <c:pt idx="7">
                  <c:v>RY 2011</c:v>
                </c:pt>
              </c:strCache>
            </c:strRef>
          </c:cat>
          <c:val>
            <c:numRef>
              <c:f>'PPT Graphs'!$B$22:$I$22</c:f>
              <c:numCache>
                <c:formatCode>_("$"* #,##0.00_);_("$"* \(#,##0.00\);_("$"* "-"??_);_(@_)</c:formatCode>
                <c:ptCount val="8"/>
                <c:pt idx="0">
                  <c:v>888283310.56000006</c:v>
                </c:pt>
                <c:pt idx="1">
                  <c:v>829254243.61000001</c:v>
                </c:pt>
                <c:pt idx="2">
                  <c:v>958563099</c:v>
                </c:pt>
                <c:pt idx="3">
                  <c:v>1332537534</c:v>
                </c:pt>
                <c:pt idx="4">
                  <c:v>2009156458</c:v>
                </c:pt>
                <c:pt idx="5">
                  <c:v>1618599300</c:v>
                </c:pt>
                <c:pt idx="6">
                  <c:v>1367559996</c:v>
                </c:pt>
                <c:pt idx="7">
                  <c:v>1342300122</c:v>
                </c:pt>
              </c:numCache>
            </c:numRef>
          </c:val>
          <c:smooth val="0"/>
        </c:ser>
        <c:dLbls>
          <c:showLegendKey val="0"/>
          <c:showVal val="0"/>
          <c:showCatName val="0"/>
          <c:showSerName val="0"/>
          <c:showPercent val="0"/>
          <c:showBubbleSize val="0"/>
        </c:dLbls>
        <c:marker val="1"/>
        <c:smooth val="0"/>
        <c:axId val="38450304"/>
        <c:axId val="38439936"/>
      </c:lineChart>
      <c:catAx>
        <c:axId val="38431744"/>
        <c:scaling>
          <c:orientation val="minMax"/>
        </c:scaling>
        <c:delete val="0"/>
        <c:axPos val="b"/>
        <c:numFmt formatCode="General" sourceLinked="1"/>
        <c:majorTickMark val="none"/>
        <c:minorTickMark val="none"/>
        <c:tickLblPos val="nextTo"/>
        <c:crossAx val="38437632"/>
        <c:crosses val="autoZero"/>
        <c:auto val="1"/>
        <c:lblAlgn val="ctr"/>
        <c:lblOffset val="100"/>
        <c:noMultiLvlLbl val="0"/>
      </c:catAx>
      <c:valAx>
        <c:axId val="38437632"/>
        <c:scaling>
          <c:orientation val="minMax"/>
          <c:min val="0"/>
        </c:scaling>
        <c:delete val="0"/>
        <c:axPos val="l"/>
        <c:majorGridlines/>
        <c:title>
          <c:tx>
            <c:rich>
              <a:bodyPr/>
              <a:lstStyle/>
              <a:p>
                <a:pPr>
                  <a:defRPr/>
                </a:pPr>
                <a:r>
                  <a:rPr lang="en-US" dirty="0" smtClean="0"/>
                  <a:t>Gross Premium Amount </a:t>
                </a:r>
                <a:r>
                  <a:rPr lang="en-US" dirty="0"/>
                  <a:t>i</a:t>
                </a:r>
                <a:r>
                  <a:rPr lang="en-US" dirty="0" smtClean="0"/>
                  <a:t>n </a:t>
                </a:r>
                <a:r>
                  <a:rPr lang="en-US" dirty="0"/>
                  <a:t>Billions</a:t>
                </a:r>
              </a:p>
            </c:rich>
          </c:tx>
          <c:layout/>
          <c:overlay val="0"/>
        </c:title>
        <c:numFmt formatCode="&quot;$&quot;#,##0.0" sourceLinked="0"/>
        <c:majorTickMark val="none"/>
        <c:minorTickMark val="none"/>
        <c:tickLblPos val="nextTo"/>
        <c:crossAx val="38431744"/>
        <c:crosses val="autoZero"/>
        <c:crossBetween val="between"/>
        <c:dispUnits>
          <c:builtInUnit val="billions"/>
        </c:dispUnits>
      </c:valAx>
      <c:valAx>
        <c:axId val="38439936"/>
        <c:scaling>
          <c:orientation val="minMax"/>
        </c:scaling>
        <c:delete val="0"/>
        <c:axPos val="r"/>
        <c:numFmt formatCode="&quot;$&quot;#,##0.0" sourceLinked="0"/>
        <c:majorTickMark val="out"/>
        <c:minorTickMark val="none"/>
        <c:tickLblPos val="nextTo"/>
        <c:crossAx val="38450304"/>
        <c:crosses val="max"/>
        <c:crossBetween val="between"/>
        <c:dispUnits>
          <c:builtInUnit val="billions"/>
          <c:dispUnitsLbl>
            <c:layout>
              <c:manualLayout>
                <c:xMode val="edge"/>
                <c:yMode val="edge"/>
                <c:x val="0.79405864197530851"/>
                <c:y val="0.2497267759562842"/>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sz="1000" b="1" i="0" baseline="0" dirty="0"/>
                    <a:t>Commission and A&amp;O Amount </a:t>
                  </a:r>
                  <a:r>
                    <a:rPr lang="en-US" sz="1000" b="1" i="0" baseline="0" dirty="0" smtClean="0"/>
                    <a:t>in </a:t>
                  </a:r>
                  <a:r>
                    <a:rPr lang="en-US" sz="1000" b="1" i="0" baseline="0" dirty="0"/>
                    <a:t>Billions</a:t>
                  </a:r>
                </a:p>
              </c:rich>
            </c:tx>
          </c:dispUnitsLbl>
        </c:dispUnits>
      </c:valAx>
      <c:catAx>
        <c:axId val="38450304"/>
        <c:scaling>
          <c:orientation val="minMax"/>
        </c:scaling>
        <c:delete val="1"/>
        <c:axPos val="b"/>
        <c:majorTickMark val="out"/>
        <c:minorTickMark val="none"/>
        <c:tickLblPos val="none"/>
        <c:crossAx val="38439936"/>
        <c:crosses val="autoZero"/>
        <c:auto val="1"/>
        <c:lblAlgn val="ctr"/>
        <c:lblOffset val="100"/>
        <c:noMultiLvlLbl val="0"/>
      </c:catAx>
    </c:plotArea>
    <c:legend>
      <c:legendPos val="r"/>
      <c:layout/>
      <c:overlay val="0"/>
    </c:legend>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a:t>Commodity Prices – Corn and Wheat</a:t>
            </a:r>
            <a:r>
              <a:rPr lang="en-US" sz="1800" b="1" i="0" baseline="30000" dirty="0"/>
              <a:t>7</a:t>
            </a:r>
            <a:r>
              <a:rPr lang="en-US" sz="1800" b="1" i="0" baseline="0" dirty="0"/>
              <a:t> </a:t>
            </a:r>
          </a:p>
        </c:rich>
      </c:tx>
      <c:layout/>
      <c:overlay val="0"/>
    </c:title>
    <c:autoTitleDeleted val="0"/>
    <c:plotArea>
      <c:layout/>
      <c:lineChart>
        <c:grouping val="standard"/>
        <c:varyColors val="0"/>
        <c:ser>
          <c:idx val="0"/>
          <c:order val="0"/>
          <c:tx>
            <c:v>Corn</c:v>
          </c:tx>
          <c:spPr>
            <a:ln>
              <a:solidFill>
                <a:srgbClr val="00B0F0"/>
              </a:solidFill>
            </a:ln>
          </c:spPr>
          <c:marker>
            <c:symbol val="none"/>
          </c:marker>
          <c:cat>
            <c:numRef>
              <c:f>'Graph Corn (2202)'!$B$28:$B$39</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'Graph Corn (2202)'!$D$28:$D$39</c:f>
              <c:numCache>
                <c:formatCode>General</c:formatCode>
                <c:ptCount val="12"/>
                <c:pt idx="0">
                  <c:v>76.400000000000006</c:v>
                </c:pt>
                <c:pt idx="1">
                  <c:v>78.8</c:v>
                </c:pt>
                <c:pt idx="2">
                  <c:v>89.4</c:v>
                </c:pt>
                <c:pt idx="3">
                  <c:v>93.8</c:v>
                </c:pt>
                <c:pt idx="4">
                  <c:v>97.5</c:v>
                </c:pt>
                <c:pt idx="5">
                  <c:v>75.900000000000006</c:v>
                </c:pt>
                <c:pt idx="6">
                  <c:v>95.6</c:v>
                </c:pt>
                <c:pt idx="7">
                  <c:v>141.5</c:v>
                </c:pt>
                <c:pt idx="8">
                  <c:v>199.1</c:v>
                </c:pt>
                <c:pt idx="9">
                  <c:v>146.9</c:v>
                </c:pt>
                <c:pt idx="10">
                  <c:v>160.80000000000001</c:v>
                </c:pt>
                <c:pt idx="11">
                  <c:v>267.3</c:v>
                </c:pt>
              </c:numCache>
            </c:numRef>
          </c:val>
          <c:smooth val="0"/>
        </c:ser>
        <c:ser>
          <c:idx val="1"/>
          <c:order val="1"/>
          <c:tx>
            <c:v>Wheat</c:v>
          </c:tx>
          <c:spPr>
            <a:ln>
              <a:solidFill>
                <a:srgbClr val="002060"/>
              </a:solidFill>
              <a:prstDash val="sysDot"/>
            </a:ln>
          </c:spPr>
          <c:marker>
            <c:symbol val="none"/>
          </c:marker>
          <c:cat>
            <c:numRef>
              <c:f>'Graph Corn (2202)'!$B$28:$B$39</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'Raw Commodity Prices Wheat (21)'!$D$55:$D$66</c:f>
              <c:numCache>
                <c:formatCode>General</c:formatCode>
                <c:ptCount val="12"/>
                <c:pt idx="0">
                  <c:v>80.3</c:v>
                </c:pt>
                <c:pt idx="1">
                  <c:v>85.5</c:v>
                </c:pt>
                <c:pt idx="2">
                  <c:v>97.9</c:v>
                </c:pt>
                <c:pt idx="3">
                  <c:v>98.5</c:v>
                </c:pt>
                <c:pt idx="4">
                  <c:v>106</c:v>
                </c:pt>
                <c:pt idx="5">
                  <c:v>102.7</c:v>
                </c:pt>
                <c:pt idx="6">
                  <c:v>116.9</c:v>
                </c:pt>
                <c:pt idx="7">
                  <c:v>172.1</c:v>
                </c:pt>
                <c:pt idx="8">
                  <c:v>235.1</c:v>
                </c:pt>
                <c:pt idx="9">
                  <c:v>149.30000000000001</c:v>
                </c:pt>
                <c:pt idx="10">
                  <c:v>157.19999999999999</c:v>
                </c:pt>
                <c:pt idx="11">
                  <c:v>216.2</c:v>
                </c:pt>
              </c:numCache>
            </c:numRef>
          </c:val>
          <c:smooth val="0"/>
        </c:ser>
        <c:dLbls>
          <c:showLegendKey val="0"/>
          <c:showVal val="0"/>
          <c:showCatName val="0"/>
          <c:showSerName val="0"/>
          <c:showPercent val="0"/>
          <c:showBubbleSize val="0"/>
        </c:dLbls>
        <c:marker val="1"/>
        <c:smooth val="0"/>
        <c:axId val="38589952"/>
        <c:axId val="38591488"/>
      </c:lineChart>
      <c:catAx>
        <c:axId val="38589952"/>
        <c:scaling>
          <c:orientation val="minMax"/>
        </c:scaling>
        <c:delete val="0"/>
        <c:axPos val="b"/>
        <c:numFmt formatCode="General" sourceLinked="1"/>
        <c:majorTickMark val="none"/>
        <c:minorTickMark val="none"/>
        <c:tickLblPos val="nextTo"/>
        <c:crossAx val="38591488"/>
        <c:crosses val="autoZero"/>
        <c:auto val="1"/>
        <c:lblAlgn val="ctr"/>
        <c:lblOffset val="100"/>
        <c:noMultiLvlLbl val="0"/>
      </c:catAx>
      <c:valAx>
        <c:axId val="38591488"/>
        <c:scaling>
          <c:orientation val="minMax"/>
        </c:scaling>
        <c:delete val="0"/>
        <c:axPos val="l"/>
        <c:majorGridlines/>
        <c:title>
          <c:tx>
            <c:rich>
              <a:bodyPr/>
              <a:lstStyle/>
              <a:p>
                <a:pPr>
                  <a:defRPr/>
                </a:pPr>
                <a:r>
                  <a:rPr lang="en-US" dirty="0"/>
                  <a:t>Price Index</a:t>
                </a:r>
              </a:p>
            </c:rich>
          </c:tx>
          <c:layout/>
          <c:overlay val="0"/>
        </c:title>
        <c:numFmt formatCode="General" sourceLinked="1"/>
        <c:majorTickMark val="none"/>
        <c:minorTickMark val="none"/>
        <c:tickLblPos val="nextTo"/>
        <c:crossAx val="38589952"/>
        <c:crosses val="autoZero"/>
        <c:crossBetween val="between"/>
      </c:valAx>
    </c:plotArea>
    <c:legend>
      <c:legendPos val="r"/>
      <c:layout/>
      <c:overlay val="0"/>
    </c:legend>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Commission </a:t>
            </a:r>
            <a:r>
              <a:rPr lang="en-US" dirty="0" smtClean="0"/>
              <a:t>Ratio</a:t>
            </a:r>
            <a:r>
              <a:rPr lang="en-US" sz="1800" b="1" i="0" u="none" strike="noStrike" baseline="30000" dirty="0" smtClean="0"/>
              <a:t>8</a:t>
            </a:r>
            <a:r>
              <a:rPr lang="en-US" dirty="0" smtClean="0"/>
              <a:t> </a:t>
            </a:r>
            <a:r>
              <a:rPr lang="en-US" dirty="0"/>
              <a:t>by </a:t>
            </a:r>
            <a:r>
              <a:rPr lang="en-US" dirty="0" smtClean="0"/>
              <a:t>RY</a:t>
            </a:r>
            <a:endParaRPr lang="en-US" baseline="30000" dirty="0"/>
          </a:p>
        </c:rich>
      </c:tx>
      <c:overlay val="0"/>
    </c:title>
    <c:autoTitleDeleted val="0"/>
    <c:plotArea>
      <c:layout/>
      <c:lineChart>
        <c:grouping val="standard"/>
        <c:varyColors val="0"/>
        <c:ser>
          <c:idx val="0"/>
          <c:order val="0"/>
          <c:tx>
            <c:v>Commission Ratio</c:v>
          </c:tx>
          <c:spPr>
            <a:ln>
              <a:solidFill>
                <a:srgbClr val="0070C0"/>
              </a:solidFill>
            </a:ln>
          </c:spPr>
          <c:marker>
            <c:symbol val="none"/>
          </c:marker>
          <c:cat>
            <c:strRef>
              <c:f>'PPT Graphs'!$B$17:$I$17</c:f>
              <c:strCache>
                <c:ptCount val="8"/>
                <c:pt idx="0">
                  <c:v>RY 2004</c:v>
                </c:pt>
                <c:pt idx="1">
                  <c:v>RY 2005</c:v>
                </c:pt>
                <c:pt idx="2">
                  <c:v>RY 2006</c:v>
                </c:pt>
                <c:pt idx="3">
                  <c:v>RY 2007</c:v>
                </c:pt>
                <c:pt idx="4">
                  <c:v>RY 2008</c:v>
                </c:pt>
                <c:pt idx="5">
                  <c:v>RY 2009</c:v>
                </c:pt>
                <c:pt idx="6">
                  <c:v>RY 2010</c:v>
                </c:pt>
                <c:pt idx="7">
                  <c:v>RY 2011</c:v>
                </c:pt>
              </c:strCache>
            </c:strRef>
          </c:cat>
          <c:val>
            <c:numRef>
              <c:f>'PPT Graphs'!$B$14:$I$14</c:f>
              <c:numCache>
                <c:formatCode>0.00%</c:formatCode>
                <c:ptCount val="8"/>
                <c:pt idx="0">
                  <c:v>9.5721086031678046E-2</c:v>
                </c:pt>
                <c:pt idx="1">
                  <c:v>0.10863071172738954</c:v>
                </c:pt>
                <c:pt idx="2">
                  <c:v>0.10977786019204781</c:v>
                </c:pt>
                <c:pt idx="3">
                  <c:v>0.11868606672388762</c:v>
                </c:pt>
                <c:pt idx="4">
                  <c:v>0.12358610754877018</c:v>
                </c:pt>
                <c:pt idx="5">
                  <c:v>0.12610013096229941</c:v>
                </c:pt>
                <c:pt idx="6">
                  <c:v>0.13611565963445668</c:v>
                </c:pt>
                <c:pt idx="7">
                  <c:v>8.1310285139883712E-2</c:v>
                </c:pt>
              </c:numCache>
            </c:numRef>
          </c:val>
          <c:smooth val="0"/>
        </c:ser>
        <c:dLbls>
          <c:showLegendKey val="0"/>
          <c:showVal val="0"/>
          <c:showCatName val="0"/>
          <c:showSerName val="0"/>
          <c:showPercent val="0"/>
          <c:showBubbleSize val="0"/>
        </c:dLbls>
        <c:marker val="1"/>
        <c:smooth val="0"/>
        <c:axId val="38484224"/>
        <c:axId val="33845248"/>
      </c:lineChart>
      <c:catAx>
        <c:axId val="38484224"/>
        <c:scaling>
          <c:orientation val="minMax"/>
        </c:scaling>
        <c:delete val="0"/>
        <c:axPos val="b"/>
        <c:majorTickMark val="none"/>
        <c:minorTickMark val="none"/>
        <c:tickLblPos val="nextTo"/>
        <c:crossAx val="33845248"/>
        <c:crosses val="autoZero"/>
        <c:auto val="1"/>
        <c:lblAlgn val="ctr"/>
        <c:lblOffset val="100"/>
        <c:noMultiLvlLbl val="0"/>
      </c:catAx>
      <c:valAx>
        <c:axId val="33845248"/>
        <c:scaling>
          <c:orientation val="minMax"/>
        </c:scaling>
        <c:delete val="0"/>
        <c:axPos val="l"/>
        <c:majorGridlines/>
        <c:title>
          <c:tx>
            <c:rich>
              <a:bodyPr/>
              <a:lstStyle/>
              <a:p>
                <a:pPr>
                  <a:defRPr/>
                </a:pPr>
                <a:r>
                  <a:rPr lang="en-US" dirty="0"/>
                  <a:t>Commission Ratio</a:t>
                </a:r>
              </a:p>
            </c:rich>
          </c:tx>
          <c:layout>
            <c:manualLayout>
              <c:xMode val="edge"/>
              <c:yMode val="edge"/>
              <c:x val="1.5396458814472685E-2"/>
              <c:y val="0.31756583154378432"/>
            </c:manualLayout>
          </c:layout>
          <c:overlay val="0"/>
        </c:title>
        <c:numFmt formatCode="0.00%" sourceLinked="1"/>
        <c:majorTickMark val="none"/>
        <c:minorTickMark val="none"/>
        <c:tickLblPos val="nextTo"/>
        <c:crossAx val="38484224"/>
        <c:crosses val="autoZero"/>
        <c:crossBetween val="between"/>
      </c:valAx>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smtClean="0"/>
              <a:t>Insurance Company Expenses </a:t>
            </a:r>
            <a:r>
              <a:rPr lang="en-US" sz="1600" dirty="0"/>
              <a:t>by </a:t>
            </a:r>
            <a:r>
              <a:rPr lang="en-US" sz="1600" dirty="0" smtClean="0"/>
              <a:t>RY</a:t>
            </a:r>
            <a:r>
              <a:rPr lang="en-US" sz="1600" b="1" i="0" u="none" strike="noStrike" baseline="30000" dirty="0" smtClean="0"/>
              <a:t>12</a:t>
            </a:r>
            <a:endParaRPr lang="en-US" sz="1600" dirty="0"/>
          </a:p>
        </c:rich>
      </c:tx>
      <c:overlay val="0"/>
    </c:title>
    <c:autoTitleDeleted val="0"/>
    <c:plotArea>
      <c:layout/>
      <c:lineChart>
        <c:grouping val="standard"/>
        <c:varyColors val="0"/>
        <c:ser>
          <c:idx val="0"/>
          <c:order val="0"/>
          <c:tx>
            <c:v>Overhead Expenses</c:v>
          </c:tx>
          <c:spPr>
            <a:ln>
              <a:solidFill>
                <a:srgbClr val="002060"/>
              </a:solidFill>
              <a:prstDash val="sysDot"/>
            </a:ln>
          </c:spPr>
          <c:marker>
            <c:symbol val="none"/>
          </c:marker>
          <c:cat>
            <c:strRef>
              <c:f>'PPT Graphs'!$B$50:$I$50</c:f>
              <c:strCache>
                <c:ptCount val="8"/>
                <c:pt idx="0">
                  <c:v>RY 2004</c:v>
                </c:pt>
                <c:pt idx="1">
                  <c:v>RY 2005</c:v>
                </c:pt>
                <c:pt idx="2">
                  <c:v>RY 2006</c:v>
                </c:pt>
                <c:pt idx="3">
                  <c:v>RY 2007</c:v>
                </c:pt>
                <c:pt idx="4">
                  <c:v>RY 2008</c:v>
                </c:pt>
                <c:pt idx="5">
                  <c:v>RY 2009</c:v>
                </c:pt>
                <c:pt idx="6">
                  <c:v>RY 2010</c:v>
                </c:pt>
                <c:pt idx="7">
                  <c:v>RY 2011</c:v>
                </c:pt>
              </c:strCache>
            </c:strRef>
          </c:cat>
          <c:val>
            <c:numRef>
              <c:f>'PPT Graphs'!$B$51:$I$51</c:f>
              <c:numCache>
                <c:formatCode>_("$"* #,##0.00_);_("$"* \(#,##0.00\);_("$"* "-"??_);_(@_)</c:formatCode>
                <c:ptCount val="8"/>
                <c:pt idx="0">
                  <c:v>151972637.89481702</c:v>
                </c:pt>
                <c:pt idx="1">
                  <c:v>180700264.68658251</c:v>
                </c:pt>
                <c:pt idx="2">
                  <c:v>183004361.41391754</c:v>
                </c:pt>
                <c:pt idx="3">
                  <c:v>238360487.40944991</c:v>
                </c:pt>
                <c:pt idx="4">
                  <c:v>298338279.25636977</c:v>
                </c:pt>
                <c:pt idx="5">
                  <c:v>299521164.44433296</c:v>
                </c:pt>
                <c:pt idx="6">
                  <c:v>375465708.19870621</c:v>
                </c:pt>
                <c:pt idx="7">
                  <c:v>395370979.48471779</c:v>
                </c:pt>
              </c:numCache>
            </c:numRef>
          </c:val>
          <c:smooth val="0"/>
        </c:ser>
        <c:ser>
          <c:idx val="1"/>
          <c:order val="1"/>
          <c:tx>
            <c:v>Loss Adjustment Expenses</c:v>
          </c:tx>
          <c:spPr>
            <a:ln>
              <a:solidFill>
                <a:srgbClr val="0070C0"/>
              </a:solidFill>
              <a:prstDash val="dash"/>
            </a:ln>
          </c:spPr>
          <c:marker>
            <c:symbol val="none"/>
          </c:marker>
          <c:cat>
            <c:strRef>
              <c:f>'PPT Graphs'!$B$50:$I$50</c:f>
              <c:strCache>
                <c:ptCount val="8"/>
                <c:pt idx="0">
                  <c:v>RY 2004</c:v>
                </c:pt>
                <c:pt idx="1">
                  <c:v>RY 2005</c:v>
                </c:pt>
                <c:pt idx="2">
                  <c:v>RY 2006</c:v>
                </c:pt>
                <c:pt idx="3">
                  <c:v>RY 2007</c:v>
                </c:pt>
                <c:pt idx="4">
                  <c:v>RY 2008</c:v>
                </c:pt>
                <c:pt idx="5">
                  <c:v>RY 2009</c:v>
                </c:pt>
                <c:pt idx="6">
                  <c:v>RY 2010</c:v>
                </c:pt>
                <c:pt idx="7">
                  <c:v>RY 2011</c:v>
                </c:pt>
              </c:strCache>
            </c:strRef>
          </c:cat>
          <c:val>
            <c:numRef>
              <c:f>'PPT Graphs'!$B$55:$I$55</c:f>
              <c:numCache>
                <c:formatCode>_("$"* #,##0.00_);_("$"* \(#,##0.00\);_("$"* "-"??_);_(@_)</c:formatCode>
                <c:ptCount val="8"/>
                <c:pt idx="0">
                  <c:v>61096512.74000001</c:v>
                </c:pt>
                <c:pt idx="1">
                  <c:v>68944533.379999891</c:v>
                </c:pt>
                <c:pt idx="2">
                  <c:v>77225305.219057903</c:v>
                </c:pt>
                <c:pt idx="3">
                  <c:v>82851853.415094897</c:v>
                </c:pt>
                <c:pt idx="4">
                  <c:v>107595337.06224288</c:v>
                </c:pt>
                <c:pt idx="5">
                  <c:v>139603766.70588532</c:v>
                </c:pt>
                <c:pt idx="6">
                  <c:v>144743658.19911268</c:v>
                </c:pt>
                <c:pt idx="7">
                  <c:v>167556950.21121958</c:v>
                </c:pt>
              </c:numCache>
            </c:numRef>
          </c:val>
          <c:smooth val="0"/>
        </c:ser>
        <c:ser>
          <c:idx val="2"/>
          <c:order val="2"/>
          <c:tx>
            <c:v>Commission Expenses</c:v>
          </c:tx>
          <c:spPr>
            <a:ln>
              <a:solidFill>
                <a:srgbClr val="00B0F0"/>
              </a:solidFill>
              <a:prstDash val="solid"/>
            </a:ln>
          </c:spPr>
          <c:marker>
            <c:symbol val="none"/>
          </c:marker>
          <c:cat>
            <c:strRef>
              <c:f>'PPT Graphs'!$B$50:$I$50</c:f>
              <c:strCache>
                <c:ptCount val="8"/>
                <c:pt idx="0">
                  <c:v>RY 2004</c:v>
                </c:pt>
                <c:pt idx="1">
                  <c:v>RY 2005</c:v>
                </c:pt>
                <c:pt idx="2">
                  <c:v>RY 2006</c:v>
                </c:pt>
                <c:pt idx="3">
                  <c:v>RY 2007</c:v>
                </c:pt>
                <c:pt idx="4">
                  <c:v>RY 2008</c:v>
                </c:pt>
                <c:pt idx="5">
                  <c:v>RY 2009</c:v>
                </c:pt>
                <c:pt idx="6">
                  <c:v>RY 2010</c:v>
                </c:pt>
                <c:pt idx="7">
                  <c:v>RY 2011</c:v>
                </c:pt>
              </c:strCache>
            </c:strRef>
          </c:cat>
          <c:val>
            <c:numRef>
              <c:f>'PPT Graphs'!$B$59:$I$59</c:f>
              <c:numCache>
                <c:formatCode>_("$"* #,##0.00_);_("$"* \(#,##0.00\);_("$"* "-"??_);_(@_)</c:formatCode>
                <c:ptCount val="8"/>
                <c:pt idx="0">
                  <c:v>400701154.14999998</c:v>
                </c:pt>
                <c:pt idx="1">
                  <c:v>429007672.19300002</c:v>
                </c:pt>
                <c:pt idx="2">
                  <c:v>502731950.59000003</c:v>
                </c:pt>
                <c:pt idx="3">
                  <c:v>778832007.31800532</c:v>
                </c:pt>
                <c:pt idx="4">
                  <c:v>1217485590.6774986</c:v>
                </c:pt>
                <c:pt idx="5">
                  <c:v>1128687197.2399151</c:v>
                </c:pt>
                <c:pt idx="6">
                  <c:v>1033723059.788251</c:v>
                </c:pt>
                <c:pt idx="7">
                  <c:v>973024936.2652837</c:v>
                </c:pt>
              </c:numCache>
            </c:numRef>
          </c:val>
          <c:smooth val="0"/>
        </c:ser>
        <c:dLbls>
          <c:showLegendKey val="0"/>
          <c:showVal val="0"/>
          <c:showCatName val="0"/>
          <c:showSerName val="0"/>
          <c:showPercent val="0"/>
          <c:showBubbleSize val="0"/>
        </c:dLbls>
        <c:marker val="1"/>
        <c:smooth val="0"/>
        <c:axId val="38865536"/>
        <c:axId val="38871424"/>
      </c:lineChart>
      <c:catAx>
        <c:axId val="38865536"/>
        <c:scaling>
          <c:orientation val="minMax"/>
        </c:scaling>
        <c:delete val="0"/>
        <c:axPos val="b"/>
        <c:numFmt formatCode="General" sourceLinked="1"/>
        <c:majorTickMark val="none"/>
        <c:minorTickMark val="none"/>
        <c:tickLblPos val="nextTo"/>
        <c:crossAx val="38871424"/>
        <c:crosses val="autoZero"/>
        <c:auto val="1"/>
        <c:lblAlgn val="ctr"/>
        <c:lblOffset val="100"/>
        <c:noMultiLvlLbl val="0"/>
      </c:catAx>
      <c:valAx>
        <c:axId val="38871424"/>
        <c:scaling>
          <c:orientation val="minMax"/>
        </c:scaling>
        <c:delete val="0"/>
        <c:axPos val="l"/>
        <c:majorGridlines/>
        <c:title>
          <c:tx>
            <c:rich>
              <a:bodyPr/>
              <a:lstStyle/>
              <a:p>
                <a:pPr>
                  <a:defRPr/>
                </a:pPr>
                <a:r>
                  <a:rPr lang="en-US"/>
                  <a:t>Dollars in Billions</a:t>
                </a:r>
              </a:p>
            </c:rich>
          </c:tx>
          <c:overlay val="0"/>
        </c:title>
        <c:numFmt formatCode="&quot;$&quot;#,##0.0" sourceLinked="0"/>
        <c:majorTickMark val="none"/>
        <c:minorTickMark val="none"/>
        <c:tickLblPos val="nextTo"/>
        <c:crossAx val="38865536"/>
        <c:crosses val="autoZero"/>
        <c:crossBetween val="between"/>
        <c:dispUnits>
          <c:builtInUnit val="billions"/>
        </c:dispUnits>
      </c:valAx>
    </c:plotArea>
    <c:legend>
      <c:legendPos val="r"/>
      <c:overlay val="0"/>
    </c:legend>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2969" tIns="46485" rIns="92969" bIns="46485"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2969" tIns="46485" rIns="92969" bIns="46485" rtlCol="0"/>
          <a:lstStyle>
            <a:lvl1pPr algn="r">
              <a:defRPr sz="1200"/>
            </a:lvl1pPr>
          </a:lstStyle>
          <a:p>
            <a:fld id="{498A7301-90EE-4257-8B92-A48CAD6A6EAF}" type="datetimeFigureOut">
              <a:rPr lang="en-US" smtClean="0"/>
              <a:pPr/>
              <a:t>7/10/2012</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2969" tIns="46485" rIns="92969" bIns="4648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2969" tIns="46485" rIns="92969" bIns="46485" rtlCol="0" anchor="b"/>
          <a:lstStyle>
            <a:lvl1pPr algn="r">
              <a:defRPr sz="1200"/>
            </a:lvl1pPr>
          </a:lstStyle>
          <a:p>
            <a:fld id="{663790EB-26A6-4217-B6FF-5CDADD3DA8B1}" type="slidenum">
              <a:rPr lang="en-US" smtClean="0"/>
              <a:pPr/>
              <a:t>‹#›</a:t>
            </a:fld>
            <a:endParaRPr lang="en-US" dirty="0"/>
          </a:p>
        </p:txBody>
      </p:sp>
    </p:spTree>
    <p:extLst>
      <p:ext uri="{BB962C8B-B14F-4D97-AF65-F5344CB8AC3E}">
        <p14:creationId xmlns:p14="http://schemas.microsoft.com/office/powerpoint/2010/main" val="13508626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2969" tIns="46485" rIns="92969" bIns="46485" rtlCol="0"/>
          <a:lstStyle>
            <a:lvl1pPr algn="l">
              <a:defRPr sz="1200"/>
            </a:lvl1pPr>
          </a:lstStyle>
          <a:p>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2969" tIns="46485" rIns="92969" bIns="46485"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2969" tIns="46485" rIns="92969" bIns="4648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2969" tIns="46485" rIns="92969" bIns="4648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2969" tIns="46485" rIns="92969" bIns="46485" rtlCol="0" anchor="b"/>
          <a:lstStyle>
            <a:lvl1pPr algn="r">
              <a:defRPr sz="1200"/>
            </a:lvl1pPr>
          </a:lstStyle>
          <a:p>
            <a:fld id="{BD0B959A-00EB-4E2C-94DC-60C82EBD4899}" type="slidenum">
              <a:rPr lang="en-US" smtClean="0"/>
              <a:pPr/>
              <a:t>‹#›</a:t>
            </a:fld>
            <a:endParaRPr lang="en-US" dirty="0"/>
          </a:p>
        </p:txBody>
      </p:sp>
      <p:sp>
        <p:nvSpPr>
          <p:cNvPr id="8" name="Date Placeholder 7"/>
          <p:cNvSpPr>
            <a:spLocks noGrp="1"/>
          </p:cNvSpPr>
          <p:nvPr>
            <p:ph type="dt" idx="1"/>
          </p:nvPr>
        </p:nvSpPr>
        <p:spPr>
          <a:xfrm>
            <a:off x="3978132" y="0"/>
            <a:ext cx="3043343" cy="465455"/>
          </a:xfrm>
          <a:prstGeom prst="rect">
            <a:avLst/>
          </a:prstGeom>
        </p:spPr>
        <p:txBody>
          <a:bodyPr vert="horz" lIns="92969" tIns="46485" rIns="92969" bIns="46485" rtlCol="0"/>
          <a:lstStyle>
            <a:lvl1pPr algn="r">
              <a:defRPr sz="1200"/>
            </a:lvl1pPr>
          </a:lstStyle>
          <a:p>
            <a:fld id="{52766897-A812-462C-B687-88B8CC42ED6B}" type="datetimeFigureOut">
              <a:rPr lang="en-US" smtClean="0"/>
              <a:pPr/>
              <a:t>7/10/2012</a:t>
            </a:fld>
            <a:endParaRPr lang="en-US" dirty="0"/>
          </a:p>
        </p:txBody>
      </p:sp>
    </p:spTree>
    <p:extLst>
      <p:ext uri="{BB962C8B-B14F-4D97-AF65-F5344CB8AC3E}">
        <p14:creationId xmlns:p14="http://schemas.microsoft.com/office/powerpoint/2010/main" val="16391512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0B959A-00EB-4E2C-94DC-60C82EBD489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0B959A-00EB-4E2C-94DC-60C82EBD4899}"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0B959A-00EB-4E2C-94DC-60C82EBD4899}"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0B959A-00EB-4E2C-94DC-60C82EBD4899}"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0B959A-00EB-4E2C-94DC-60C82EBD4899}"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0B959A-00EB-4E2C-94DC-60C82EBD4899}"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fontScale="40000" lnSpcReduction="20000"/>
          </a:bodyPr>
          <a:lstStyle/>
          <a:p>
            <a:pPr marL="300213" lvl="5" indent="-180774" defTabSz="929691">
              <a:lnSpc>
                <a:spcPts val="2440"/>
              </a:lnSpc>
              <a:spcBef>
                <a:spcPts val="610"/>
              </a:spcBef>
              <a:buClr>
                <a:srgbClr val="97989A"/>
              </a:buClr>
              <a:buSzPct val="80000"/>
              <a:defRPr/>
            </a:pPr>
            <a:endParaRPr lang="en-US" sz="1300" dirty="0"/>
          </a:p>
        </p:txBody>
      </p:sp>
      <p:sp>
        <p:nvSpPr>
          <p:cNvPr id="4" name="Slide Number Placeholder 3"/>
          <p:cNvSpPr>
            <a:spLocks noGrp="1"/>
          </p:cNvSpPr>
          <p:nvPr>
            <p:ph type="sldNum" sz="quarter" idx="10"/>
          </p:nvPr>
        </p:nvSpPr>
        <p:spPr/>
        <p:txBody>
          <a:bodyPr/>
          <a:lstStyle/>
          <a:p>
            <a:pPr>
              <a:defRPr/>
            </a:pPr>
            <a:fld id="{530E90FB-55CB-4BDB-88E5-06F36D33FCAC}" type="slidenum">
              <a:rPr lang="en-GB" smtClean="0">
                <a:solidFill>
                  <a:prstClr val="black"/>
                </a:solidFill>
              </a:rPr>
              <a:pPr>
                <a:defRPr/>
              </a:pPr>
              <a:t>16</a:t>
            </a:fld>
            <a:endParaRPr lang="en-GB"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0B959A-00EB-4E2C-94DC-60C82EBD4899}"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0B959A-00EB-4E2C-94DC-60C82EBD4899}"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0B959A-00EB-4E2C-94DC-60C82EBD4899}" type="slidenum">
              <a:rPr lang="en-US" smtClean="0"/>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fontScale="62500" lnSpcReduction="20000"/>
          </a:bodyPr>
          <a:lstStyle/>
          <a:p>
            <a:pPr marL="1229904" lvl="7" indent="-180774">
              <a:lnSpc>
                <a:spcPts val="2440"/>
              </a:lnSpc>
              <a:spcBef>
                <a:spcPts val="610"/>
              </a:spcBef>
              <a:buClr>
                <a:srgbClr val="97989A"/>
              </a:buClr>
              <a:buSzPct val="80000"/>
            </a:pPr>
            <a:endParaRPr lang="en-US" sz="1300" dirty="0">
              <a:cs typeface="Arial" pitchFamily="34" charset="0"/>
            </a:endParaRPr>
          </a:p>
        </p:txBody>
      </p:sp>
      <p:sp>
        <p:nvSpPr>
          <p:cNvPr id="4" name="Slide Number Placeholder 3"/>
          <p:cNvSpPr>
            <a:spLocks noGrp="1"/>
          </p:cNvSpPr>
          <p:nvPr>
            <p:ph type="sldNum" sz="quarter" idx="10"/>
          </p:nvPr>
        </p:nvSpPr>
        <p:spPr/>
        <p:txBody>
          <a:bodyPr/>
          <a:lstStyle/>
          <a:p>
            <a:fld id="{BD0B959A-00EB-4E2C-94DC-60C82EBD4899}"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0E90FB-55CB-4BDB-88E5-06F36D33FCAC}" type="slidenum">
              <a:rPr lang="en-GB" smtClean="0"/>
              <a:pPr>
                <a:defRPr/>
              </a:pPr>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0B959A-00EB-4E2C-94DC-60C82EBD4899}"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0B959A-00EB-4E2C-94DC-60C82EBD4899}" type="slidenum">
              <a:rPr lang="en-US" smtClean="0"/>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0B959A-00EB-4E2C-94DC-60C82EBD4899}" type="slidenum">
              <a:rPr lang="en-US" smtClean="0"/>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0B959A-00EB-4E2C-94DC-60C82EBD4899}" type="slidenum">
              <a:rPr lang="en-US" smtClean="0"/>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fontScale="85000" lnSpcReduction="10000"/>
          </a:bodyPr>
          <a:lstStyle/>
          <a:p>
            <a:endParaRPr lang="en-US" dirty="0"/>
          </a:p>
        </p:txBody>
      </p:sp>
      <p:sp>
        <p:nvSpPr>
          <p:cNvPr id="4" name="Slide Number Placeholder 3"/>
          <p:cNvSpPr>
            <a:spLocks noGrp="1"/>
          </p:cNvSpPr>
          <p:nvPr>
            <p:ph type="sldNum" sz="quarter" idx="10"/>
          </p:nvPr>
        </p:nvSpPr>
        <p:spPr/>
        <p:txBody>
          <a:bodyPr/>
          <a:lstStyle/>
          <a:p>
            <a:fld id="{BD0B959A-00EB-4E2C-94DC-60C82EBD4899}" type="slidenum">
              <a:rPr lang="en-US" smtClean="0"/>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fontScale="85000" lnSpcReduction="10000"/>
          </a:bodyPr>
          <a:lstStyle/>
          <a:p>
            <a:endParaRPr lang="en-US" dirty="0"/>
          </a:p>
        </p:txBody>
      </p:sp>
      <p:sp>
        <p:nvSpPr>
          <p:cNvPr id="4" name="Slide Number Placeholder 3"/>
          <p:cNvSpPr>
            <a:spLocks noGrp="1"/>
          </p:cNvSpPr>
          <p:nvPr>
            <p:ph type="sldNum" sz="quarter" idx="10"/>
          </p:nvPr>
        </p:nvSpPr>
        <p:spPr/>
        <p:txBody>
          <a:bodyPr/>
          <a:lstStyle/>
          <a:p>
            <a:fld id="{BD0B959A-00EB-4E2C-94DC-60C82EBD4899}" type="slidenum">
              <a:rPr lang="en-US" smtClean="0"/>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0B959A-00EB-4E2C-94DC-60C82EBD4899}" type="slidenum">
              <a:rPr lang="en-US" smtClean="0"/>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Slide Number Placeholder 3"/>
          <p:cNvSpPr>
            <a:spLocks noGrp="1"/>
          </p:cNvSpPr>
          <p:nvPr>
            <p:ph type="sldNum" sz="quarter" idx="10"/>
          </p:nvPr>
        </p:nvSpPr>
        <p:spPr/>
        <p:txBody>
          <a:bodyPr/>
          <a:lstStyle/>
          <a:p>
            <a:fld id="{BD0B959A-00EB-4E2C-94DC-60C82EBD4899}" type="slidenum">
              <a:rPr lang="en-US" smtClean="0"/>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fontScale="40000" lnSpcReduction="20000"/>
          </a:bodyPr>
          <a:lstStyle/>
          <a:p>
            <a:endParaRPr lang="en-US" dirty="0"/>
          </a:p>
        </p:txBody>
      </p:sp>
      <p:sp>
        <p:nvSpPr>
          <p:cNvPr id="4" name="Slide Number Placeholder 3"/>
          <p:cNvSpPr>
            <a:spLocks noGrp="1"/>
          </p:cNvSpPr>
          <p:nvPr>
            <p:ph type="sldNum" sz="quarter" idx="10"/>
          </p:nvPr>
        </p:nvSpPr>
        <p:spPr/>
        <p:txBody>
          <a:bodyPr/>
          <a:lstStyle/>
          <a:p>
            <a:fld id="{BD0B959A-00EB-4E2C-94DC-60C82EBD4899}" type="slidenum">
              <a:rPr lang="en-US" smtClean="0"/>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0B959A-00EB-4E2C-94DC-60C82EBD4899}" type="slidenum">
              <a:rPr lang="en-US" smtClean="0"/>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0B959A-00EB-4E2C-94DC-60C82EBD4899}"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0B959A-00EB-4E2C-94DC-60C82EBD4899}" type="slidenum">
              <a:rPr lang="en-US" smtClean="0"/>
              <a:pPr/>
              <a:t>31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fontScale="25000" lnSpcReduction="20000"/>
          </a:bodyPr>
          <a:lstStyle/>
          <a:p>
            <a:pPr marL="300213" lvl="5" indent="-180774" fontAlgn="base">
              <a:lnSpc>
                <a:spcPts val="2440"/>
              </a:lnSpc>
              <a:spcBef>
                <a:spcPts val="610"/>
              </a:spcBef>
              <a:spcAft>
                <a:spcPts val="305"/>
              </a:spcAft>
              <a:buClr>
                <a:srgbClr val="97989A"/>
              </a:buClr>
              <a:buSzPct val="80000"/>
              <a:defRPr/>
            </a:pPr>
            <a:endParaRPr lang="en-US" sz="1400" dirty="0"/>
          </a:p>
        </p:txBody>
      </p:sp>
      <p:sp>
        <p:nvSpPr>
          <p:cNvPr id="4" name="Slide Number Placeholder 3"/>
          <p:cNvSpPr>
            <a:spLocks noGrp="1"/>
          </p:cNvSpPr>
          <p:nvPr>
            <p:ph type="sldNum" sz="quarter" idx="10"/>
          </p:nvPr>
        </p:nvSpPr>
        <p:spPr/>
        <p:txBody>
          <a:bodyPr/>
          <a:lstStyle/>
          <a:p>
            <a:fld id="{BD0B959A-00EB-4E2C-94DC-60C82EBD4899}" type="slidenum">
              <a:rPr lang="en-US" smtClean="0"/>
              <a:pPr/>
              <a:t>32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fontScale="25000" lnSpcReduction="20000"/>
          </a:bodyPr>
          <a:lstStyle/>
          <a:p>
            <a:pPr marL="765059" lvl="6" indent="-180774">
              <a:lnSpc>
                <a:spcPts val="2440"/>
              </a:lnSpc>
              <a:spcBef>
                <a:spcPts val="610"/>
              </a:spcBef>
              <a:buClr>
                <a:srgbClr val="97989A"/>
              </a:buClr>
              <a:buSzPct val="80000"/>
            </a:pPr>
            <a:endParaRPr lang="en-US" sz="1300" dirty="0">
              <a:latin typeface="Arial"/>
              <a:cs typeface="Arial" pitchFamily="34" charset="0"/>
            </a:endParaRPr>
          </a:p>
        </p:txBody>
      </p:sp>
      <p:sp>
        <p:nvSpPr>
          <p:cNvPr id="4" name="Slide Number Placeholder 3"/>
          <p:cNvSpPr>
            <a:spLocks noGrp="1"/>
          </p:cNvSpPr>
          <p:nvPr>
            <p:ph type="sldNum" sz="quarter" idx="10"/>
          </p:nvPr>
        </p:nvSpPr>
        <p:spPr/>
        <p:txBody>
          <a:bodyPr/>
          <a:lstStyle/>
          <a:p>
            <a:pPr>
              <a:defRPr/>
            </a:pPr>
            <a:fld id="{530E90FB-55CB-4BDB-88E5-06F36D33FCAC}" type="slidenum">
              <a:rPr lang="en-GB" smtClean="0">
                <a:solidFill>
                  <a:prstClr val="black"/>
                </a:solidFill>
              </a:rPr>
              <a:pPr>
                <a:defRPr/>
              </a:pPr>
              <a:t>33</a:t>
            </a:fld>
            <a:endParaRPr lang="en-GB"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0E90FB-55CB-4BDB-88E5-06F36D33FCAC}" type="slidenum">
              <a:rPr lang="en-GB" smtClean="0">
                <a:solidFill>
                  <a:prstClr val="black"/>
                </a:solidFill>
              </a:rPr>
              <a:pPr>
                <a:defRPr/>
              </a:pPr>
              <a:t>34</a:t>
            </a:fld>
            <a:endParaRPr lang="en-GB"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BD0B959A-00EB-4E2C-94DC-60C82EBD4899}"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BD0B959A-00EB-4E2C-94DC-60C82EBD4899}"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pPr marL="772018" lvl="6" indent="-180774">
              <a:lnSpc>
                <a:spcPts val="2440"/>
              </a:lnSpc>
              <a:spcBef>
                <a:spcPts val="610"/>
              </a:spcBef>
              <a:buClr>
                <a:srgbClr val="97989A"/>
              </a:buClr>
              <a:buSzPct val="80000"/>
            </a:pPr>
            <a:endParaRPr lang="en-US" dirty="0" smtClean="0"/>
          </a:p>
        </p:txBody>
      </p:sp>
      <p:sp>
        <p:nvSpPr>
          <p:cNvPr id="4" name="Slide Number Placeholder 3"/>
          <p:cNvSpPr>
            <a:spLocks noGrp="1"/>
          </p:cNvSpPr>
          <p:nvPr>
            <p:ph type="sldNum" sz="quarter" idx="10"/>
          </p:nvPr>
        </p:nvSpPr>
        <p:spPr/>
        <p:txBody>
          <a:bodyPr/>
          <a:lstStyle/>
          <a:p>
            <a:fld id="{BD0B959A-00EB-4E2C-94DC-60C82EBD4899}"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BD0B959A-00EB-4E2C-94DC-60C82EBD4899}"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BD0B959A-00EB-4E2C-94DC-60C82EBD4899}"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BD0B959A-00EB-4E2C-94DC-60C82EBD4899}"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5" descr="Cover_trans.png"/>
          <p:cNvPicPr>
            <a:picLocks noChangeAspect="1"/>
          </p:cNvPicPr>
          <p:nvPr userDrawn="1"/>
        </p:nvPicPr>
        <p:blipFill>
          <a:blip r:embed="rId3" cstate="print"/>
          <a:srcRect/>
          <a:stretch>
            <a:fillRect/>
          </a:stretch>
        </p:blipFill>
        <p:spPr bwMode="auto">
          <a:xfrm>
            <a:off x="0" y="0"/>
            <a:ext cx="5022851" cy="5111750"/>
          </a:xfrm>
          <a:prstGeom prst="rect">
            <a:avLst/>
          </a:prstGeom>
          <a:noFill/>
          <a:ln w="9525">
            <a:noFill/>
            <a:miter lim="800000"/>
            <a:headEnd/>
            <a:tailEnd/>
          </a:ln>
        </p:spPr>
      </p:pic>
      <p:pic>
        <p:nvPicPr>
          <p:cNvPr id="5" name="Picture 6" descr="KPMG_Plus_Strapline_White.emf"/>
          <p:cNvPicPr>
            <a:picLocks noChangeAspect="1"/>
          </p:cNvPicPr>
          <p:nvPr userDrawn="1"/>
        </p:nvPicPr>
        <p:blipFill>
          <a:blip r:embed="rId4" cstate="print"/>
          <a:srcRect/>
          <a:stretch>
            <a:fillRect/>
          </a:stretch>
        </p:blipFill>
        <p:spPr bwMode="auto">
          <a:xfrm>
            <a:off x="357188" y="434975"/>
            <a:ext cx="2159000" cy="742950"/>
          </a:xfrm>
          <a:prstGeom prst="rect">
            <a:avLst/>
          </a:prstGeom>
          <a:noFill/>
          <a:ln w="9525">
            <a:noFill/>
            <a:miter lim="800000"/>
            <a:headEnd/>
            <a:tailEnd/>
          </a:ln>
        </p:spPr>
      </p:pic>
      <p:sp>
        <p:nvSpPr>
          <p:cNvPr id="2" name="Title 1"/>
          <p:cNvSpPr>
            <a:spLocks noGrp="1"/>
          </p:cNvSpPr>
          <p:nvPr>
            <p:ph type="ctrTitle"/>
          </p:nvPr>
        </p:nvSpPr>
        <p:spPr>
          <a:xfrm>
            <a:off x="357157" y="1440000"/>
            <a:ext cx="3854803" cy="2357454"/>
          </a:xfrm>
        </p:spPr>
        <p:txBody>
          <a:bodyPr anchor="t"/>
          <a:lstStyle>
            <a:lvl1pPr algn="l">
              <a:lnSpc>
                <a:spcPts val="3240"/>
              </a:lnSpc>
              <a:defRPr sz="300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357159" y="3782896"/>
            <a:ext cx="3156751" cy="1386696"/>
          </a:xfrm>
        </p:spPr>
        <p:txBody>
          <a:bodyPr bIns="0"/>
          <a:lstStyle>
            <a:lvl1pPr marL="0" indent="0" algn="l">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4" name="Picture 5" descr="Copyright_no trans.png"/>
          <p:cNvPicPr>
            <a:picLocks noChangeAspect="1"/>
          </p:cNvPicPr>
          <p:nvPr userDrawn="1"/>
        </p:nvPicPr>
        <p:blipFill>
          <a:blip r:embed="rId2" cstate="print"/>
          <a:srcRect/>
          <a:stretch>
            <a:fillRect/>
          </a:stretch>
        </p:blipFill>
        <p:spPr bwMode="auto">
          <a:xfrm>
            <a:off x="2" y="1"/>
            <a:ext cx="5021263" cy="3225800"/>
          </a:xfrm>
          <a:prstGeom prst="rect">
            <a:avLst/>
          </a:prstGeom>
          <a:noFill/>
          <a:ln w="9525">
            <a:noFill/>
            <a:miter lim="800000"/>
            <a:headEnd/>
            <a:tailEnd/>
          </a:ln>
        </p:spPr>
      </p:pic>
      <p:pic>
        <p:nvPicPr>
          <p:cNvPr id="5" name="Picture 6" descr="KPMG_Plus_Strapline_White.emf"/>
          <p:cNvPicPr>
            <a:picLocks noChangeAspect="1"/>
          </p:cNvPicPr>
          <p:nvPr userDrawn="1"/>
        </p:nvPicPr>
        <p:blipFill>
          <a:blip r:embed="rId3" cstate="print"/>
          <a:srcRect/>
          <a:stretch>
            <a:fillRect/>
          </a:stretch>
        </p:blipFill>
        <p:spPr bwMode="auto">
          <a:xfrm>
            <a:off x="357188" y="434975"/>
            <a:ext cx="2159000" cy="742950"/>
          </a:xfrm>
          <a:prstGeom prst="rect">
            <a:avLst/>
          </a:prstGeom>
          <a:noFill/>
          <a:ln w="9525">
            <a:noFill/>
            <a:miter lim="800000"/>
            <a:headEnd/>
            <a:tailEnd/>
          </a:ln>
        </p:spPr>
      </p:pic>
      <p:sp>
        <p:nvSpPr>
          <p:cNvPr id="2" name="Title 1"/>
          <p:cNvSpPr>
            <a:spLocks noGrp="1"/>
          </p:cNvSpPr>
          <p:nvPr>
            <p:ph type="ctrTitle"/>
          </p:nvPr>
        </p:nvSpPr>
        <p:spPr>
          <a:xfrm>
            <a:off x="357157" y="1440000"/>
            <a:ext cx="3998819" cy="2357454"/>
          </a:xfrm>
        </p:spPr>
        <p:txBody>
          <a:bodyPr anchor="t"/>
          <a:lstStyle>
            <a:lvl1pPr algn="l">
              <a:lnSpc>
                <a:spcPts val="3240"/>
              </a:lnSpc>
              <a:defRPr sz="300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357157" y="3825100"/>
            <a:ext cx="3999600" cy="1752600"/>
          </a:xfrm>
        </p:spPr>
        <p:txBody>
          <a:bodyPr/>
          <a:lstStyle>
            <a:lvl1pPr marL="0" indent="0" algn="l">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5" descr="Contents_trans.png"/>
          <p:cNvPicPr>
            <a:picLocks noChangeAspect="1"/>
          </p:cNvPicPr>
          <p:nvPr userDrawn="1"/>
        </p:nvPicPr>
        <p:blipFill>
          <a:blip r:embed="rId3" cstate="print"/>
          <a:srcRect/>
          <a:stretch>
            <a:fillRect/>
          </a:stretch>
        </p:blipFill>
        <p:spPr bwMode="auto">
          <a:xfrm>
            <a:off x="0" y="0"/>
            <a:ext cx="6653213" cy="6858000"/>
          </a:xfrm>
          <a:prstGeom prst="rect">
            <a:avLst/>
          </a:prstGeom>
          <a:noFill/>
          <a:ln w="9525">
            <a:noFill/>
            <a:miter lim="800000"/>
            <a:headEnd/>
            <a:tailEnd/>
          </a:ln>
        </p:spPr>
      </p:pic>
      <p:sp>
        <p:nvSpPr>
          <p:cNvPr id="2" name="Title 1"/>
          <p:cNvSpPr>
            <a:spLocks noGrp="1"/>
          </p:cNvSpPr>
          <p:nvPr>
            <p:ph type="ctrTitle"/>
          </p:nvPr>
        </p:nvSpPr>
        <p:spPr>
          <a:xfrm>
            <a:off x="357159" y="1440000"/>
            <a:ext cx="4860000" cy="2357454"/>
          </a:xfrm>
        </p:spPr>
        <p:txBody>
          <a:bodyPr anchor="t"/>
          <a:lstStyle>
            <a:lvl1pPr algn="l">
              <a:lnSpc>
                <a:spcPts val="3240"/>
              </a:lnSpc>
              <a:defRPr sz="300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357157" y="3814543"/>
            <a:ext cx="4680000" cy="1752600"/>
          </a:xfrm>
        </p:spPr>
        <p:txBody>
          <a:bodyPr bIns="0"/>
          <a:lstStyle>
            <a:lvl1pPr marL="0" indent="0" algn="l">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Banner_no-trans.png"/>
          <p:cNvPicPr>
            <a:picLocks noChangeAspect="1"/>
          </p:cNvPicPr>
          <p:nvPr userDrawn="1"/>
        </p:nvPicPr>
        <p:blipFill>
          <a:blip r:embed="rId2" cstate="print"/>
          <a:srcRect/>
          <a:stretch>
            <a:fillRect/>
          </a:stretch>
        </p:blipFill>
        <p:spPr bwMode="auto">
          <a:xfrm>
            <a:off x="0" y="1"/>
            <a:ext cx="9144000" cy="1027113"/>
          </a:xfrm>
          <a:prstGeom prst="rect">
            <a:avLst/>
          </a:prstGeom>
          <a:noFill/>
          <a:ln w="9525">
            <a:noFill/>
            <a:miter lim="800000"/>
            <a:headEnd/>
            <a:tailEnd/>
          </a:ln>
        </p:spPr>
      </p:pic>
      <p:sp>
        <p:nvSpPr>
          <p:cNvPr id="5" name="Line 10"/>
          <p:cNvSpPr>
            <a:spLocks noChangeShapeType="1"/>
          </p:cNvSpPr>
          <p:nvPr userDrawn="1"/>
        </p:nvSpPr>
        <p:spPr bwMode="auto">
          <a:xfrm>
            <a:off x="304801" y="6373813"/>
            <a:ext cx="8535988" cy="0"/>
          </a:xfrm>
          <a:prstGeom prst="line">
            <a:avLst/>
          </a:prstGeom>
          <a:noFill/>
          <a:ln w="3175">
            <a:solidFill>
              <a:schemeClr val="accent1"/>
            </a:solidFill>
            <a:round/>
            <a:headEnd/>
            <a:tailEnd/>
          </a:ln>
          <a:effectLst/>
        </p:spPr>
        <p:txBody>
          <a:bodyPr/>
          <a:lstStyle/>
          <a:p>
            <a:pPr fontAlgn="base">
              <a:spcBef>
                <a:spcPct val="0"/>
              </a:spcBef>
              <a:spcAft>
                <a:spcPct val="0"/>
              </a:spcAft>
              <a:defRPr/>
            </a:pPr>
            <a:endParaRPr lang="en-GB" baseline="-25000" dirty="0">
              <a:solidFill>
                <a:srgbClr val="000000"/>
              </a:solidFill>
            </a:endParaRPr>
          </a:p>
        </p:txBody>
      </p:sp>
      <p:sp>
        <p:nvSpPr>
          <p:cNvPr id="6" name="Text Box 8"/>
          <p:cNvSpPr txBox="1">
            <a:spLocks noChangeArrowheads="1"/>
          </p:cNvSpPr>
          <p:nvPr userDrawn="1"/>
        </p:nvSpPr>
        <p:spPr bwMode="auto">
          <a:xfrm>
            <a:off x="304800" y="6400801"/>
            <a:ext cx="8534400" cy="169277"/>
          </a:xfrm>
          <a:prstGeom prst="rect">
            <a:avLst/>
          </a:prstGeom>
          <a:noFill/>
          <a:ln w="9525">
            <a:noFill/>
            <a:miter lim="800000"/>
            <a:headEnd/>
            <a:tailEnd/>
          </a:ln>
          <a:effectLst/>
        </p:spPr>
        <p:txBody>
          <a:bodyPr wrap="square" lIns="0" rIns="0" anchor="t" anchorCtr="1">
            <a:spAutoFit/>
          </a:bodyPr>
          <a:lstStyle/>
          <a:p>
            <a:pPr algn="ctr" fontAlgn="base">
              <a:spcBef>
                <a:spcPct val="0"/>
              </a:spcBef>
              <a:spcAft>
                <a:spcPct val="0"/>
              </a:spcAft>
              <a:tabLst>
                <a:tab pos="7359650" algn="r"/>
              </a:tabLst>
              <a:defRPr/>
            </a:pPr>
            <a:r>
              <a:rPr lang="en-US" sz="500" kern="1200" dirty="0" smtClean="0">
                <a:solidFill>
                  <a:srgbClr val="747680"/>
                </a:solidFill>
                <a:latin typeface="+mn-lt"/>
                <a:ea typeface="+mn-ea"/>
                <a:cs typeface="+mn-cs"/>
              </a:rPr>
              <a:t>© 2012 KPMG LLP, a Delaware limited liability partnership and the U.S. member firm of the KPMG network of independent member firms affiliated with KPMG International Cooperative ("KPMG International"), a Swiss entity. All rights reserved. </a:t>
            </a:r>
            <a:endParaRPr lang="en-US" sz="500" kern="1200" dirty="0">
              <a:solidFill>
                <a:srgbClr val="747680"/>
              </a:solidFill>
              <a:latin typeface="+mn-lt"/>
              <a:ea typeface="+mn-ea"/>
              <a:cs typeface="+mn-cs"/>
            </a:endParaRPr>
          </a:p>
        </p:txBody>
      </p:sp>
      <p:sp>
        <p:nvSpPr>
          <p:cNvPr id="2" name="Title 1"/>
          <p:cNvSpPr>
            <a:spLocks noGrp="1"/>
          </p:cNvSpPr>
          <p:nvPr>
            <p:ph type="title"/>
          </p:nvPr>
        </p:nvSpPr>
        <p:spPr>
          <a:xfrm>
            <a:off x="304801" y="115888"/>
            <a:ext cx="8443913" cy="792162"/>
          </a:xfrm>
        </p:spPr>
        <p:txBody>
          <a:bodyPr/>
          <a:lstStyle/>
          <a:p>
            <a:r>
              <a:rPr lang="en-US" smtClean="0"/>
              <a:t>Click to edit Master title style</a:t>
            </a:r>
            <a:endParaRPr lang="en-GB" dirty="0"/>
          </a:p>
        </p:txBody>
      </p:sp>
      <p:sp>
        <p:nvSpPr>
          <p:cNvPr id="3" name="Content Placeholder 2"/>
          <p:cNvSpPr>
            <a:spLocks noGrp="1"/>
          </p:cNvSpPr>
          <p:nvPr>
            <p:ph idx="1"/>
          </p:nvPr>
        </p:nvSpPr>
        <p:spPr>
          <a:xfrm>
            <a:off x="304800" y="1389063"/>
            <a:ext cx="8562975" cy="4525962"/>
          </a:xfrm>
        </p:spPr>
        <p:txBody>
          <a:bodyPr bIns="0"/>
          <a:lstStyle>
            <a:lvl1pPr>
              <a:spcBef>
                <a:spcPts val="300"/>
              </a:spcBef>
              <a:spcAft>
                <a:spcPts val="300"/>
              </a:spcAft>
              <a:defRPr>
                <a:solidFill>
                  <a:srgbClr val="00338D"/>
                </a:solidFill>
              </a:defRPr>
            </a:lvl1pPr>
            <a:lvl2pPr>
              <a:spcBef>
                <a:spcPts val="300"/>
              </a:spcBef>
              <a:spcAft>
                <a:spcPts val="300"/>
              </a:spcAft>
              <a:defRPr/>
            </a:lvl2pPr>
            <a:lvl3pPr marL="346075" indent="-230188">
              <a:spcBef>
                <a:spcPts val="300"/>
              </a:spcBef>
              <a:spcAft>
                <a:spcPts val="300"/>
              </a:spcAft>
              <a:buClr>
                <a:srgbClr val="405399"/>
              </a:buClr>
              <a:buSzPct val="70000"/>
              <a:buFont typeface="Wingdings" pitchFamily="2" charset="2"/>
              <a:buChar char="l"/>
              <a:defRPr/>
            </a:lvl3pPr>
            <a:lvl4pPr marL="684213" indent="-230188">
              <a:spcBef>
                <a:spcPts val="300"/>
              </a:spcBef>
              <a:spcAft>
                <a:spcPts val="300"/>
              </a:spcAft>
              <a:buClr>
                <a:srgbClr val="405399"/>
              </a:buClr>
              <a:buSzPct val="100000"/>
              <a:buFont typeface="Univers 45 Light" pitchFamily="2" charset="0"/>
              <a:buChar char="­"/>
              <a:defRPr sz="1200"/>
            </a:lvl4pPr>
            <a:lvl5pPr marL="971550" indent="-230188">
              <a:spcBef>
                <a:spcPts val="300"/>
              </a:spcBef>
              <a:spcAft>
                <a:spcPts val="300"/>
              </a:spcAft>
              <a:buClr>
                <a:srgbClr val="405399"/>
              </a:buClr>
              <a:buSzPct val="70000"/>
              <a:buFont typeface="Wingdings" pitchFamily="2" charset="2"/>
              <a:buChar char="l"/>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Thank You">
    <p:spTree>
      <p:nvGrpSpPr>
        <p:cNvPr id="1" name=""/>
        <p:cNvGrpSpPr/>
        <p:nvPr/>
      </p:nvGrpSpPr>
      <p:grpSpPr>
        <a:xfrm>
          <a:off x="0" y="0"/>
          <a:ext cx="0" cy="0"/>
          <a:chOff x="0" y="0"/>
          <a:chExt cx="0" cy="0"/>
        </a:xfrm>
      </p:grpSpPr>
      <p:pic>
        <p:nvPicPr>
          <p:cNvPr id="8" name="Picture 7" descr="Wedge1.png"/>
          <p:cNvPicPr>
            <a:picLocks noChangeAspect="1"/>
          </p:cNvPicPr>
          <p:nvPr userDrawn="1"/>
        </p:nvPicPr>
        <p:blipFill>
          <a:blip r:embed="rId2" cstate="screen"/>
          <a:stretch>
            <a:fillRect/>
          </a:stretch>
        </p:blipFill>
        <p:spPr>
          <a:xfrm>
            <a:off x="-8625" y="-8625"/>
            <a:ext cx="4809347" cy="5601761"/>
          </a:xfrm>
          <a:prstGeom prst="rect">
            <a:avLst/>
          </a:prstGeom>
        </p:spPr>
      </p:pic>
      <p:sp>
        <p:nvSpPr>
          <p:cNvPr id="5" name="Title 2"/>
          <p:cNvSpPr>
            <a:spLocks noGrp="1"/>
          </p:cNvSpPr>
          <p:nvPr>
            <p:ph type="title"/>
          </p:nvPr>
        </p:nvSpPr>
        <p:spPr bwMode="gray">
          <a:xfrm>
            <a:off x="323528" y="1412776"/>
            <a:ext cx="3384376" cy="2160240"/>
          </a:xfrm>
          <a:noFill/>
          <a:ln w="9525">
            <a:noFill/>
            <a:miter lim="800000"/>
            <a:headEnd/>
            <a:tailEnd/>
          </a:ln>
        </p:spPr>
        <p:txBody>
          <a:bodyPr anchor="t"/>
          <a:lstStyle>
            <a:lvl1pPr>
              <a:defRPr lang="en-GB" sz="3000" b="1" dirty="0" smtClean="0">
                <a:solidFill>
                  <a:schemeClr val="bg1"/>
                </a:solidFill>
                <a:latin typeface="+mj-lt"/>
                <a:ea typeface="+mj-ea"/>
                <a:cs typeface="+mj-cs"/>
              </a:defRPr>
            </a:lvl1pPr>
            <a:lvl2pPr>
              <a:defRPr lang="en-GB" sz="3000" b="1" kern="1200" noProof="0" dirty="0">
                <a:solidFill>
                  <a:schemeClr val="bg1"/>
                </a:solidFill>
                <a:latin typeface="+mj-lt"/>
                <a:ea typeface="+mj-ea"/>
                <a:cs typeface="+mj-cs"/>
              </a:defRPr>
            </a:lvl2pPr>
            <a:lvl3pPr>
              <a:defRPr lang="en-GB" sz="3000" b="1" kern="1200" noProof="0" dirty="0">
                <a:solidFill>
                  <a:schemeClr val="bg1"/>
                </a:solidFill>
                <a:latin typeface="+mj-lt"/>
                <a:ea typeface="+mj-ea"/>
                <a:cs typeface="+mj-cs"/>
              </a:defRPr>
            </a:lvl3pPr>
            <a:lvl4pPr>
              <a:defRPr lang="en-GB" sz="3000" b="1" kern="1200" noProof="0" dirty="0">
                <a:solidFill>
                  <a:schemeClr val="bg1"/>
                </a:solidFill>
                <a:latin typeface="+mj-lt"/>
                <a:ea typeface="+mj-ea"/>
                <a:cs typeface="+mj-cs"/>
              </a:defRPr>
            </a:lvl4pPr>
            <a:lvl5pPr>
              <a:defRPr lang="en-GB" sz="3000" b="1" kern="1200" noProof="0" dirty="0">
                <a:solidFill>
                  <a:schemeClr val="bg1"/>
                </a:solidFill>
                <a:latin typeface="+mj-lt"/>
                <a:ea typeface="+mj-ea"/>
                <a:cs typeface="+mj-cs"/>
              </a:defRPr>
            </a:lvl5pPr>
            <a:lvl6pPr>
              <a:defRPr lang="en-GB" sz="3000" b="1" kern="1200" noProof="0" dirty="0">
                <a:solidFill>
                  <a:schemeClr val="bg1"/>
                </a:solidFill>
                <a:latin typeface="+mj-lt"/>
                <a:ea typeface="+mj-ea"/>
                <a:cs typeface="+mj-cs"/>
              </a:defRPr>
            </a:lvl6pPr>
            <a:lvl7pPr>
              <a:defRPr lang="en-GB" sz="3000" b="1" kern="1200" noProof="0" dirty="0">
                <a:solidFill>
                  <a:schemeClr val="bg1"/>
                </a:solidFill>
                <a:latin typeface="+mj-lt"/>
                <a:ea typeface="+mj-ea"/>
                <a:cs typeface="+mj-cs"/>
              </a:defRPr>
            </a:lvl7pPr>
            <a:lvl8pPr>
              <a:defRPr lang="en-GB" sz="3000" b="1" kern="1200" noProof="0" dirty="0">
                <a:solidFill>
                  <a:schemeClr val="bg1"/>
                </a:solidFill>
                <a:latin typeface="+mj-lt"/>
                <a:ea typeface="+mj-ea"/>
                <a:cs typeface="+mj-cs"/>
              </a:defRPr>
            </a:lvl8pPr>
            <a:lvl9pPr>
              <a:defRPr lang="en-GB" sz="3000" b="1" kern="1200" noProof="0" dirty="0">
                <a:solidFill>
                  <a:schemeClr val="bg1"/>
                </a:solidFill>
                <a:latin typeface="+mj-lt"/>
                <a:ea typeface="+mj-ea"/>
                <a:cs typeface="+mj-cs"/>
              </a:defRPr>
            </a:lvl9pPr>
          </a:lstStyle>
          <a:p>
            <a:pPr lvl="0"/>
            <a:r>
              <a:rPr lang="en-US" smtClean="0"/>
              <a:t>Click to edit Master title style</a:t>
            </a:r>
            <a:endParaRPr lang="en-GB" dirty="0"/>
          </a:p>
        </p:txBody>
      </p:sp>
      <p:sp>
        <p:nvSpPr>
          <p:cNvPr id="6" name="Text Placeholder 4"/>
          <p:cNvSpPr>
            <a:spLocks noGrp="1"/>
          </p:cNvSpPr>
          <p:nvPr>
            <p:ph type="body" sz="quarter" idx="10"/>
          </p:nvPr>
        </p:nvSpPr>
        <p:spPr bwMode="gray">
          <a:xfrm>
            <a:off x="323528" y="3789040"/>
            <a:ext cx="3024336" cy="1080120"/>
          </a:xfrm>
          <a:prstGeom prst="rect">
            <a:avLst/>
          </a:prstGeom>
          <a:noFill/>
          <a:ln w="9525">
            <a:noFill/>
            <a:miter lim="800000"/>
            <a:headEnd/>
            <a:tailEnd/>
          </a:ln>
        </p:spPr>
        <p:txBody>
          <a:bodyPr>
            <a:normAutofit/>
          </a:bodyPr>
          <a:lstStyle>
            <a:lvl1pPr>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13" name="Picture 12" descr="Wedge3.png"/>
          <p:cNvPicPr>
            <a:picLocks noChangeAspect="1"/>
          </p:cNvPicPr>
          <p:nvPr userDrawn="1"/>
        </p:nvPicPr>
        <p:blipFill>
          <a:blip r:embed="rId2" cstate="screen"/>
          <a:srcRect r="1490" b="1485"/>
          <a:stretch>
            <a:fillRect/>
          </a:stretch>
        </p:blipFill>
        <p:spPr>
          <a:xfrm>
            <a:off x="-5228" y="-7256"/>
            <a:ext cx="9149229" cy="6865257"/>
          </a:xfrm>
          <a:prstGeom prst="rect">
            <a:avLst/>
          </a:prstGeom>
        </p:spPr>
      </p:pic>
      <p:sp>
        <p:nvSpPr>
          <p:cNvPr id="10" name="Title 9"/>
          <p:cNvSpPr>
            <a:spLocks noGrp="1"/>
          </p:cNvSpPr>
          <p:nvPr userDrawn="1">
            <p:ph type="title"/>
          </p:nvPr>
        </p:nvSpPr>
        <p:spPr bwMode="gray">
          <a:xfrm>
            <a:off x="4860033" y="2492896"/>
            <a:ext cx="3888433" cy="2232248"/>
          </a:xfrm>
          <a:noFill/>
          <a:ln w="9525">
            <a:noFill/>
            <a:miter lim="800000"/>
            <a:headEnd/>
            <a:tailEnd/>
          </a:ln>
        </p:spPr>
        <p:txBody>
          <a:bodyPr vert="horz" wrap="square" lIns="0" tIns="0" rIns="0" bIns="0" numCol="1" anchor="t" anchorCtr="0" compatLnSpc="1">
            <a:prstTxWarp prst="textNoShape">
              <a:avLst/>
            </a:prstTxWarp>
            <a:normAutofit/>
          </a:bodyPr>
          <a:lstStyle>
            <a:lvl1pPr algn="r" rtl="0" eaLnBrk="1" fontAlgn="base" hangingPunct="1">
              <a:spcBef>
                <a:spcPct val="40000"/>
              </a:spcBef>
              <a:spcAft>
                <a:spcPct val="0"/>
              </a:spcAft>
              <a:defRPr lang="en-GB" sz="3000" b="1" dirty="0" smtClean="0">
                <a:solidFill>
                  <a:schemeClr val="bg1"/>
                </a:solidFill>
                <a:latin typeface="+mj-lt"/>
                <a:ea typeface="+mj-ea"/>
                <a:cs typeface="+mj-cs"/>
              </a:defRPr>
            </a:lvl1pPr>
          </a:lstStyle>
          <a:p>
            <a:r>
              <a:rPr lang="en-US" smtClean="0"/>
              <a:t>Click to edit Master title style</a:t>
            </a:r>
            <a:endParaRPr lang="en-GB" dirty="0"/>
          </a:p>
        </p:txBody>
      </p:sp>
      <p:sp>
        <p:nvSpPr>
          <p:cNvPr id="17" name="Text Placeholder 16"/>
          <p:cNvSpPr>
            <a:spLocks noGrp="1"/>
          </p:cNvSpPr>
          <p:nvPr userDrawn="1">
            <p:ph type="body" sz="quarter" idx="10"/>
          </p:nvPr>
        </p:nvSpPr>
        <p:spPr bwMode="gray">
          <a:xfrm>
            <a:off x="4860033" y="5013176"/>
            <a:ext cx="3888433" cy="1512168"/>
          </a:xfrm>
          <a:noFill/>
          <a:ln w="9525">
            <a:noFill/>
            <a:miter lim="800000"/>
            <a:headEnd/>
            <a:tailEnd/>
          </a:ln>
        </p:spPr>
        <p:txBody>
          <a:bodyPr vert="horz" wrap="square" lIns="0" tIns="0" rIns="0" bIns="0" numCol="1" anchor="t" anchorCtr="0" compatLnSpc="1">
            <a:prstTxWarp prst="textNoShape">
              <a:avLst/>
            </a:prstTxWarp>
          </a:bodyPr>
          <a:lstStyle>
            <a:lvl1pPr marL="342900" indent="-342900" algn="r"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stStyle>
          <a:p>
            <a:pPr lvl="0"/>
            <a:r>
              <a:rPr lang="en-US" smtClean="0"/>
              <a:t>Click to edit Master text styles</a:t>
            </a:r>
          </a:p>
        </p:txBody>
      </p:sp>
      <p:pic>
        <p:nvPicPr>
          <p:cNvPr id="9" name="Picture 8" descr="KPMG_Plus_Strapline_NormalUse_White.png"/>
          <p:cNvPicPr>
            <a:picLocks noChangeAspect="1"/>
          </p:cNvPicPr>
          <p:nvPr userDrawn="1"/>
        </p:nvPicPr>
        <p:blipFill>
          <a:blip r:embed="rId3" cstate="print"/>
          <a:srcRect r="14474"/>
          <a:stretch>
            <a:fillRect/>
          </a:stretch>
        </p:blipFill>
        <p:spPr>
          <a:xfrm>
            <a:off x="48326" y="-7256"/>
            <a:ext cx="2428517" cy="15385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03201" y="115888"/>
            <a:ext cx="8545513"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endParaRPr lang="en-GB" smtClean="0"/>
          </a:p>
        </p:txBody>
      </p:sp>
      <p:sp>
        <p:nvSpPr>
          <p:cNvPr id="2051" name="Rectangle 3"/>
          <p:cNvSpPr>
            <a:spLocks noGrp="1" noChangeArrowheads="1"/>
          </p:cNvSpPr>
          <p:nvPr>
            <p:ph type="body" idx="1"/>
          </p:nvPr>
        </p:nvSpPr>
        <p:spPr bwMode="auto">
          <a:xfrm>
            <a:off x="304800" y="1389063"/>
            <a:ext cx="8562975" cy="4525962"/>
          </a:xfrm>
          <a:prstGeom prst="rect">
            <a:avLst/>
          </a:prstGeom>
          <a:noFill/>
          <a:ln w="9525">
            <a:noFill/>
            <a:miter lim="800000"/>
            <a:headEnd/>
            <a:tailEnd/>
          </a:ln>
        </p:spPr>
        <p:txBody>
          <a:bodyPr vert="horz" wrap="square" lIns="0" tIns="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spd="med">
    <p:fade/>
  </p:transition>
  <p:hf hdr="0" ftr="0" dt="0"/>
  <p:txStyles>
    <p:titleStyle>
      <a:lvl1pPr algn="l" rtl="0" eaLnBrk="0" fontAlgn="base" hangingPunct="0">
        <a:spcBef>
          <a:spcPct val="0"/>
        </a:spcBef>
        <a:spcAft>
          <a:spcPct val="0"/>
        </a:spcAft>
        <a:defRPr b="1">
          <a:solidFill>
            <a:schemeClr val="bg1"/>
          </a:solidFill>
          <a:latin typeface="+mj-lt"/>
          <a:ea typeface="+mj-ea"/>
          <a:cs typeface="+mj-cs"/>
        </a:defRPr>
      </a:lvl1pPr>
      <a:lvl2pPr algn="l" rtl="0" eaLnBrk="0" fontAlgn="base" hangingPunct="0">
        <a:spcBef>
          <a:spcPct val="0"/>
        </a:spcBef>
        <a:spcAft>
          <a:spcPct val="0"/>
        </a:spcAft>
        <a:defRPr b="1">
          <a:solidFill>
            <a:schemeClr val="bg1"/>
          </a:solidFill>
          <a:latin typeface="Arial" charset="0"/>
          <a:cs typeface="Arial" charset="0"/>
        </a:defRPr>
      </a:lvl2pPr>
      <a:lvl3pPr algn="l" rtl="0" eaLnBrk="0" fontAlgn="base" hangingPunct="0">
        <a:spcBef>
          <a:spcPct val="0"/>
        </a:spcBef>
        <a:spcAft>
          <a:spcPct val="0"/>
        </a:spcAft>
        <a:defRPr b="1">
          <a:solidFill>
            <a:schemeClr val="bg1"/>
          </a:solidFill>
          <a:latin typeface="Arial" charset="0"/>
          <a:cs typeface="Arial" charset="0"/>
        </a:defRPr>
      </a:lvl3pPr>
      <a:lvl4pPr algn="l" rtl="0" eaLnBrk="0" fontAlgn="base" hangingPunct="0">
        <a:spcBef>
          <a:spcPct val="0"/>
        </a:spcBef>
        <a:spcAft>
          <a:spcPct val="0"/>
        </a:spcAft>
        <a:defRPr b="1">
          <a:solidFill>
            <a:schemeClr val="bg1"/>
          </a:solidFill>
          <a:latin typeface="Arial" charset="0"/>
          <a:cs typeface="Arial" charset="0"/>
        </a:defRPr>
      </a:lvl4pPr>
      <a:lvl5pPr algn="l" rtl="0" eaLnBrk="0" fontAlgn="base" hangingPunct="0">
        <a:spcBef>
          <a:spcPct val="0"/>
        </a:spcBef>
        <a:spcAft>
          <a:spcPct val="0"/>
        </a:spcAft>
        <a:defRPr b="1">
          <a:solidFill>
            <a:schemeClr val="bg1"/>
          </a:solidFill>
          <a:latin typeface="Arial" charset="0"/>
          <a:cs typeface="Arial" charset="0"/>
        </a:defRPr>
      </a:lvl5pPr>
      <a:lvl6pPr marL="457200" algn="l" rtl="0" eaLnBrk="1" fontAlgn="base" hangingPunct="1">
        <a:spcBef>
          <a:spcPct val="0"/>
        </a:spcBef>
        <a:spcAft>
          <a:spcPct val="0"/>
        </a:spcAft>
        <a:defRPr b="1">
          <a:solidFill>
            <a:schemeClr val="bg1"/>
          </a:solidFill>
          <a:latin typeface="Arial" charset="0"/>
          <a:cs typeface="Arial" charset="0"/>
        </a:defRPr>
      </a:lvl6pPr>
      <a:lvl7pPr marL="914400" algn="l" rtl="0" eaLnBrk="1" fontAlgn="base" hangingPunct="1">
        <a:spcBef>
          <a:spcPct val="0"/>
        </a:spcBef>
        <a:spcAft>
          <a:spcPct val="0"/>
        </a:spcAft>
        <a:defRPr b="1">
          <a:solidFill>
            <a:schemeClr val="bg1"/>
          </a:solidFill>
          <a:latin typeface="Arial" charset="0"/>
          <a:cs typeface="Arial" charset="0"/>
        </a:defRPr>
      </a:lvl7pPr>
      <a:lvl8pPr marL="1371600" algn="l" rtl="0" eaLnBrk="1" fontAlgn="base" hangingPunct="1">
        <a:spcBef>
          <a:spcPct val="0"/>
        </a:spcBef>
        <a:spcAft>
          <a:spcPct val="0"/>
        </a:spcAft>
        <a:defRPr b="1">
          <a:solidFill>
            <a:schemeClr val="bg1"/>
          </a:solidFill>
          <a:latin typeface="Arial" charset="0"/>
          <a:cs typeface="Arial" charset="0"/>
        </a:defRPr>
      </a:lvl8pPr>
      <a:lvl9pPr marL="1828800" algn="l" rtl="0" eaLnBrk="1" fontAlgn="base" hangingPunct="1">
        <a:spcBef>
          <a:spcPct val="0"/>
        </a:spcBef>
        <a:spcAft>
          <a:spcPct val="0"/>
        </a:spcAft>
        <a:defRPr b="1">
          <a:solidFill>
            <a:schemeClr val="bg1"/>
          </a:solidFill>
          <a:latin typeface="Arial" charset="0"/>
          <a:cs typeface="Arial" charset="0"/>
        </a:defRPr>
      </a:lvl9pPr>
    </p:titleStyle>
    <p:bodyStyle>
      <a:lvl1pPr marL="342900" indent="-342900" algn="l" rtl="0" eaLnBrk="0" fontAlgn="base" hangingPunct="0">
        <a:spcBef>
          <a:spcPct val="0"/>
        </a:spcBef>
        <a:spcAft>
          <a:spcPct val="0"/>
        </a:spcAft>
        <a:defRPr sz="1400" b="1">
          <a:solidFill>
            <a:schemeClr val="accent1"/>
          </a:solidFill>
          <a:latin typeface="+mn-lt"/>
          <a:ea typeface="+mn-ea"/>
          <a:cs typeface="+mn-cs"/>
        </a:defRPr>
      </a:lvl1pPr>
      <a:lvl2pPr marL="1588" indent="455613" algn="l" rtl="0" eaLnBrk="0" fontAlgn="base" hangingPunct="0">
        <a:spcBef>
          <a:spcPct val="0"/>
        </a:spcBef>
        <a:spcAft>
          <a:spcPct val="0"/>
        </a:spcAft>
        <a:defRPr sz="1400">
          <a:solidFill>
            <a:schemeClr val="tx1"/>
          </a:solidFill>
          <a:latin typeface="+mn-lt"/>
          <a:cs typeface="+mn-cs"/>
        </a:defRPr>
      </a:lvl2pPr>
      <a:lvl3pPr marL="3175" indent="911225" algn="l" rtl="0" eaLnBrk="0" fontAlgn="base" hangingPunct="0">
        <a:spcBef>
          <a:spcPct val="0"/>
        </a:spcBef>
        <a:spcAft>
          <a:spcPct val="0"/>
        </a:spcAft>
        <a:defRPr sz="1400">
          <a:solidFill>
            <a:schemeClr val="tx1"/>
          </a:solidFill>
          <a:latin typeface="+mn-lt"/>
          <a:cs typeface="+mn-cs"/>
        </a:defRPr>
      </a:lvl3pPr>
      <a:lvl4pPr marL="4763" indent="1366838" algn="l" rtl="0" eaLnBrk="0" fontAlgn="base" hangingPunct="0">
        <a:spcBef>
          <a:spcPct val="0"/>
        </a:spcBef>
        <a:spcAft>
          <a:spcPct val="0"/>
        </a:spcAft>
        <a:defRPr sz="1400">
          <a:solidFill>
            <a:schemeClr val="tx1"/>
          </a:solidFill>
          <a:latin typeface="+mn-lt"/>
          <a:cs typeface="+mn-cs"/>
        </a:defRPr>
      </a:lvl4pPr>
      <a:lvl5pPr marL="6350" indent="1822450" algn="l" rtl="0" eaLnBrk="0" fontAlgn="base" hangingPunct="0">
        <a:spcBef>
          <a:spcPct val="0"/>
        </a:spcBef>
        <a:spcAft>
          <a:spcPct val="0"/>
        </a:spcAft>
        <a:defRPr sz="1400">
          <a:solidFill>
            <a:schemeClr val="tx1"/>
          </a:solidFill>
          <a:latin typeface="+mn-lt"/>
          <a:cs typeface="+mn-cs"/>
        </a:defRPr>
      </a:lvl5pPr>
      <a:lvl6pPr marL="463550" algn="l" rtl="0" eaLnBrk="1" fontAlgn="base" hangingPunct="1">
        <a:spcBef>
          <a:spcPct val="20000"/>
        </a:spcBef>
        <a:spcAft>
          <a:spcPct val="0"/>
        </a:spcAft>
        <a:defRPr sz="1400">
          <a:solidFill>
            <a:schemeClr val="tx1"/>
          </a:solidFill>
          <a:latin typeface="+mn-lt"/>
          <a:cs typeface="+mn-cs"/>
        </a:defRPr>
      </a:lvl6pPr>
      <a:lvl7pPr marL="920750" algn="l" rtl="0" eaLnBrk="1" fontAlgn="base" hangingPunct="1">
        <a:spcBef>
          <a:spcPct val="20000"/>
        </a:spcBef>
        <a:spcAft>
          <a:spcPct val="0"/>
        </a:spcAft>
        <a:defRPr sz="1400">
          <a:solidFill>
            <a:schemeClr val="tx1"/>
          </a:solidFill>
          <a:latin typeface="+mn-lt"/>
          <a:cs typeface="+mn-cs"/>
        </a:defRPr>
      </a:lvl7pPr>
      <a:lvl8pPr marL="1377950" algn="l" rtl="0" eaLnBrk="1" fontAlgn="base" hangingPunct="1">
        <a:spcBef>
          <a:spcPct val="20000"/>
        </a:spcBef>
        <a:spcAft>
          <a:spcPct val="0"/>
        </a:spcAft>
        <a:defRPr sz="1400">
          <a:solidFill>
            <a:schemeClr val="tx1"/>
          </a:solidFill>
          <a:latin typeface="+mn-lt"/>
          <a:cs typeface="+mn-cs"/>
        </a:defRPr>
      </a:lvl8pPr>
      <a:lvl9pPr marL="1835150" algn="l" rtl="0" eaLnBrk="1" fontAlgn="base" hangingPunct="1">
        <a:spcBef>
          <a:spcPct val="20000"/>
        </a:spcBef>
        <a:spcAft>
          <a:spcPct val="0"/>
        </a:spcAft>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prstGeom prst="rect">
            <a:avLst/>
          </a:prstGeom>
        </p:spPr>
        <p:txBody>
          <a:bodyPr/>
          <a:lstStyle/>
          <a:p>
            <a:r>
              <a:rPr lang="en-US" dirty="0"/>
              <a:t>Federal Crop Insurance Program Delivery Cost Study</a:t>
            </a:r>
            <a:endParaRPr lang="en-US" dirty="0">
              <a:latin typeface="Arial"/>
            </a:endParaRPr>
          </a:p>
        </p:txBody>
      </p:sp>
      <p:sp>
        <p:nvSpPr>
          <p:cNvPr id="5" name="Subtitle 4"/>
          <p:cNvSpPr>
            <a:spLocks noGrp="1"/>
          </p:cNvSpPr>
          <p:nvPr>
            <p:ph type="subTitle" idx="1"/>
          </p:nvPr>
        </p:nvSpPr>
        <p:spPr>
          <a:prstGeom prst="rect">
            <a:avLst/>
          </a:prstGeom>
        </p:spPr>
        <p:txBody>
          <a:bodyPr>
            <a:normAutofit/>
          </a:bodyPr>
          <a:lstStyle/>
          <a:p>
            <a:r>
              <a:rPr lang="en-US" dirty="0" smtClean="0"/>
              <a:t>First Industry Presentation</a:t>
            </a:r>
          </a:p>
          <a:p>
            <a:r>
              <a:rPr lang="en-US" dirty="0" smtClean="0"/>
              <a:t>Cost </a:t>
            </a:r>
            <a:r>
              <a:rPr lang="en-US" dirty="0"/>
              <a:t>of Delivery Estimation Methodology</a:t>
            </a:r>
          </a:p>
          <a:p>
            <a:r>
              <a:rPr lang="en-US" dirty="0" smtClean="0"/>
              <a:t>July 10, 2012</a:t>
            </a:r>
          </a:p>
          <a:p>
            <a:endParaRPr lang="en-US" dirty="0" smtClean="0"/>
          </a:p>
          <a:p>
            <a:endParaRPr lang="en-US" dirty="0"/>
          </a:p>
          <a:p>
            <a:endParaRPr lang="en-US" b="1" dirty="0"/>
          </a:p>
          <a:p>
            <a:endParaRPr lang="en-US"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Money Flows Through the Federal Crop Insurance Program</a:t>
            </a:r>
            <a:endParaRPr lang="en-US" dirty="0"/>
          </a:p>
        </p:txBody>
      </p:sp>
      <p:sp>
        <p:nvSpPr>
          <p:cNvPr id="4" name="TextBox 3"/>
          <p:cNvSpPr txBox="1"/>
          <p:nvPr/>
        </p:nvSpPr>
        <p:spPr>
          <a:xfrm>
            <a:off x="8458200" y="6477001"/>
            <a:ext cx="381000" cy="276999"/>
          </a:xfrm>
          <a:prstGeom prst="rect">
            <a:avLst/>
          </a:prstGeom>
          <a:noFill/>
        </p:spPr>
        <p:txBody>
          <a:bodyPr wrap="square" rtlCol="0">
            <a:spAutoFit/>
          </a:bodyPr>
          <a:lstStyle/>
          <a:p>
            <a:r>
              <a:rPr lang="en-US" sz="1200" dirty="0" smtClean="0"/>
              <a:t>10</a:t>
            </a:r>
            <a:endParaRPr lang="en-US" sz="1200" dirty="0"/>
          </a:p>
        </p:txBody>
      </p:sp>
      <p:pic>
        <p:nvPicPr>
          <p:cNvPr id="1029" name="Picture 5" descr="C:\Users\klamar\Documents\Work\Projects\FCIC\Data\Flowchart\FCIP Cash FlowchartPPT.jpg"/>
          <p:cNvPicPr>
            <a:picLocks noChangeAspect="1" noChangeArrowheads="1"/>
          </p:cNvPicPr>
          <p:nvPr/>
        </p:nvPicPr>
        <p:blipFill>
          <a:blip r:embed="rId3" cstate="print"/>
          <a:srcRect/>
          <a:stretch>
            <a:fillRect/>
          </a:stretch>
        </p:blipFill>
        <p:spPr bwMode="auto">
          <a:xfrm>
            <a:off x="685800" y="1219200"/>
            <a:ext cx="7762876" cy="4981575"/>
          </a:xfrm>
          <a:prstGeom prst="rect">
            <a:avLst/>
          </a:prstGeom>
          <a:noFill/>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Number of Policies Earning Premium By RY </a:t>
            </a:r>
            <a:endParaRPr lang="en-US" sz="1600" dirty="0"/>
          </a:p>
        </p:txBody>
      </p:sp>
      <p:sp>
        <p:nvSpPr>
          <p:cNvPr id="7" name="TextBox 6"/>
          <p:cNvSpPr txBox="1"/>
          <p:nvPr/>
        </p:nvSpPr>
        <p:spPr>
          <a:xfrm>
            <a:off x="685800" y="5943600"/>
            <a:ext cx="8305800" cy="338554"/>
          </a:xfrm>
          <a:prstGeom prst="rect">
            <a:avLst/>
          </a:prstGeom>
          <a:noFill/>
        </p:spPr>
        <p:txBody>
          <a:bodyPr wrap="square" rtlCol="0">
            <a:spAutoFit/>
          </a:bodyPr>
          <a:lstStyle/>
          <a:p>
            <a:r>
              <a:rPr lang="en-US" sz="800" baseline="30000" dirty="0" smtClean="0">
                <a:latin typeface="Arial" pitchFamily="34" charset="0"/>
                <a:cs typeface="Arial" pitchFamily="34" charset="0"/>
              </a:rPr>
              <a:t>2 </a:t>
            </a:r>
            <a:r>
              <a:rPr lang="en-US" sz="800" dirty="0" smtClean="0">
                <a:latin typeface="Arial" pitchFamily="34" charset="0"/>
                <a:cs typeface="Arial" pitchFamily="34" charset="0"/>
              </a:rPr>
              <a:t>Number </a:t>
            </a:r>
            <a:r>
              <a:rPr lang="en-US" sz="800" baseline="30000" dirty="0" smtClean="0">
                <a:latin typeface="Arial" pitchFamily="34" charset="0"/>
                <a:cs typeface="Arial" pitchFamily="34" charset="0"/>
              </a:rPr>
              <a:t> </a:t>
            </a:r>
            <a:r>
              <a:rPr lang="en-US" sz="800" dirty="0" smtClean="0">
                <a:latin typeface="Arial" pitchFamily="34" charset="0"/>
                <a:cs typeface="Arial" pitchFamily="34" charset="0"/>
              </a:rPr>
              <a:t>of Policies data taken from the 2004 – 2011 Summary of Business (“SOB”) information on the RMA website.</a:t>
            </a:r>
          </a:p>
          <a:p>
            <a:r>
              <a:rPr lang="en-US" sz="800" baseline="30000" dirty="0" smtClean="0">
                <a:latin typeface="Arial" pitchFamily="34" charset="0"/>
                <a:cs typeface="Arial" pitchFamily="34" charset="0"/>
              </a:rPr>
              <a:t>3 </a:t>
            </a:r>
            <a:r>
              <a:rPr lang="en-US" sz="800" dirty="0" smtClean="0">
                <a:latin typeface="Arial" pitchFamily="34" charset="0"/>
                <a:cs typeface="Arial" pitchFamily="34" charset="0"/>
              </a:rPr>
              <a:t>RY begins on July 1</a:t>
            </a:r>
            <a:r>
              <a:rPr lang="en-US" sz="800" baseline="30000" dirty="0" smtClean="0">
                <a:latin typeface="Arial" pitchFamily="34" charset="0"/>
                <a:cs typeface="Arial" pitchFamily="34" charset="0"/>
              </a:rPr>
              <a:t>st</a:t>
            </a:r>
            <a:r>
              <a:rPr lang="en-US" sz="800" dirty="0" smtClean="0">
                <a:latin typeface="Arial" pitchFamily="34" charset="0"/>
                <a:cs typeface="Arial" pitchFamily="34" charset="0"/>
              </a:rPr>
              <a:t> and ends on June 30</a:t>
            </a:r>
            <a:r>
              <a:rPr lang="en-US" sz="800" baseline="30000" dirty="0" smtClean="0">
                <a:latin typeface="Arial" pitchFamily="34" charset="0"/>
                <a:cs typeface="Arial" pitchFamily="34" charset="0"/>
              </a:rPr>
              <a:t>th</a:t>
            </a:r>
            <a:r>
              <a:rPr lang="en-US" sz="800" dirty="0" smtClean="0">
                <a:latin typeface="Arial" pitchFamily="34" charset="0"/>
                <a:cs typeface="Arial" pitchFamily="34" charset="0"/>
              </a:rPr>
              <a:t> of the following calendar year.</a:t>
            </a:r>
            <a:endParaRPr lang="en-US" sz="800" dirty="0">
              <a:latin typeface="Arial" pitchFamily="34" charset="0"/>
              <a:cs typeface="Arial" pitchFamily="34" charset="0"/>
            </a:endParaRPr>
          </a:p>
        </p:txBody>
      </p:sp>
      <p:sp>
        <p:nvSpPr>
          <p:cNvPr id="9" name="TextBox 8"/>
          <p:cNvSpPr txBox="1"/>
          <p:nvPr/>
        </p:nvSpPr>
        <p:spPr>
          <a:xfrm>
            <a:off x="8458200" y="6477001"/>
            <a:ext cx="381000" cy="276999"/>
          </a:xfrm>
          <a:prstGeom prst="rect">
            <a:avLst/>
          </a:prstGeom>
          <a:noFill/>
        </p:spPr>
        <p:txBody>
          <a:bodyPr wrap="square" rtlCol="0">
            <a:spAutoFit/>
          </a:bodyPr>
          <a:lstStyle/>
          <a:p>
            <a:r>
              <a:rPr lang="en-US" sz="1200" dirty="0" smtClean="0"/>
              <a:t>11</a:t>
            </a:r>
            <a:endParaRPr lang="en-US" sz="1200" dirty="0"/>
          </a:p>
        </p:txBody>
      </p:sp>
      <p:graphicFrame>
        <p:nvGraphicFramePr>
          <p:cNvPr id="8" name="Chart 7"/>
          <p:cNvGraphicFramePr/>
          <p:nvPr/>
        </p:nvGraphicFramePr>
        <p:xfrm>
          <a:off x="457200" y="1447800"/>
          <a:ext cx="8229600" cy="4343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534400" cy="5181600"/>
          </a:xfrm>
        </p:spPr>
        <p:txBody>
          <a:bodyPr/>
          <a:lstStyle/>
          <a:p>
            <a:pPr marL="295275" lvl="5" indent="-177800">
              <a:lnSpc>
                <a:spcPts val="2400"/>
              </a:lnSpc>
              <a:spcBef>
                <a:spcPts val="600"/>
              </a:spcBef>
              <a:buClr>
                <a:srgbClr val="97989A"/>
              </a:buClr>
              <a:buSzPct val="80000"/>
            </a:pPr>
            <a:r>
              <a:rPr lang="en-US" kern="1200" dirty="0" smtClean="0">
                <a:latin typeface="Arial"/>
                <a:ea typeface="+mn-ea"/>
                <a:cs typeface="Arial" pitchFamily="34" charset="0"/>
              </a:rPr>
              <a:t>FCIP has some unique features:</a:t>
            </a:r>
          </a:p>
          <a:p>
            <a:pPr marL="752475" lvl="6" indent="-177800">
              <a:lnSpc>
                <a:spcPts val="2400"/>
              </a:lnSpc>
              <a:spcBef>
                <a:spcPts val="600"/>
              </a:spcBef>
              <a:buClr>
                <a:srgbClr val="97989A"/>
              </a:buClr>
              <a:buSzPct val="80000"/>
              <a:buFont typeface="Wingdings" pitchFamily="2" charset="2"/>
              <a:buChar char="n"/>
            </a:pPr>
            <a:r>
              <a:rPr lang="en-US" dirty="0" smtClean="0"/>
              <a:t>Product homogeneity</a:t>
            </a:r>
          </a:p>
          <a:p>
            <a:pPr marL="1209675" lvl="7" indent="-177800">
              <a:lnSpc>
                <a:spcPts val="2400"/>
              </a:lnSpc>
              <a:spcBef>
                <a:spcPts val="600"/>
              </a:spcBef>
              <a:buClr>
                <a:srgbClr val="97989A"/>
              </a:buClr>
              <a:buSzPct val="80000"/>
              <a:buFont typeface="Wingdings" pitchFamily="2" charset="2"/>
              <a:buChar char="q"/>
            </a:pPr>
            <a:r>
              <a:rPr lang="en-US" sz="1200" dirty="0" smtClean="0"/>
              <a:t>RMA sets premium rates for all Federal crop insurance policies;</a:t>
            </a:r>
          </a:p>
          <a:p>
            <a:pPr marL="1209675" lvl="7" indent="-177800">
              <a:lnSpc>
                <a:spcPts val="2400"/>
              </a:lnSpc>
              <a:spcBef>
                <a:spcPts val="600"/>
              </a:spcBef>
              <a:buClr>
                <a:srgbClr val="97989A"/>
              </a:buClr>
              <a:buSzPct val="80000"/>
              <a:buFont typeface="Wingdings" pitchFamily="2" charset="2"/>
              <a:buChar char="q"/>
            </a:pPr>
            <a:r>
              <a:rPr lang="en-US" sz="1200" dirty="0" smtClean="0"/>
              <a:t>RMA establishes underwriting standards, policy terms and conditions, etc. for all Federal crop insurance policies; and</a:t>
            </a:r>
          </a:p>
          <a:p>
            <a:pPr marL="1209675" lvl="7" indent="-177800">
              <a:lnSpc>
                <a:spcPts val="2400"/>
              </a:lnSpc>
              <a:spcBef>
                <a:spcPts val="600"/>
              </a:spcBef>
              <a:buClr>
                <a:srgbClr val="97989A"/>
              </a:buClr>
              <a:buSzPct val="80000"/>
              <a:buFont typeface="Wingdings" pitchFamily="2" charset="2"/>
              <a:buChar char="q"/>
            </a:pPr>
            <a:r>
              <a:rPr lang="en-US" sz="1200" dirty="0" smtClean="0"/>
              <a:t>Companies compete for market share on factors other than price.</a:t>
            </a:r>
          </a:p>
          <a:p>
            <a:pPr marL="752475" lvl="6" indent="-177800">
              <a:lnSpc>
                <a:spcPts val="2400"/>
              </a:lnSpc>
              <a:spcBef>
                <a:spcPts val="600"/>
              </a:spcBef>
              <a:buClr>
                <a:srgbClr val="97989A"/>
              </a:buClr>
              <a:buSzPct val="80000"/>
              <a:buFont typeface="Wingdings" pitchFamily="2" charset="2"/>
              <a:buChar char="n"/>
            </a:pPr>
            <a:r>
              <a:rPr lang="en-US" dirty="0" smtClean="0"/>
              <a:t>FCIP premiums are not loaded for expenses. Instead, RMA pays AIPs the A&amp;O subsidy to cover their operating expenses.</a:t>
            </a:r>
          </a:p>
          <a:p>
            <a:pPr marL="752475" lvl="6" indent="-177800">
              <a:lnSpc>
                <a:spcPts val="2400"/>
              </a:lnSpc>
              <a:spcBef>
                <a:spcPts val="600"/>
              </a:spcBef>
              <a:buClr>
                <a:srgbClr val="97989A"/>
              </a:buClr>
              <a:buSzPct val="80000"/>
              <a:buFont typeface="Wingdings" pitchFamily="2" charset="2"/>
              <a:buChar char="n"/>
            </a:pPr>
            <a:r>
              <a:rPr lang="en-US" dirty="0" smtClean="0"/>
              <a:t>Agencies/agents operate independently of the AIPs and can change company affiliations.</a:t>
            </a:r>
          </a:p>
          <a:p>
            <a:pPr marL="752475" lvl="6" indent="-177800">
              <a:lnSpc>
                <a:spcPts val="2400"/>
              </a:lnSpc>
              <a:spcBef>
                <a:spcPts val="600"/>
              </a:spcBef>
              <a:buClr>
                <a:srgbClr val="97989A"/>
              </a:buClr>
              <a:buSzPct val="80000"/>
              <a:buFont typeface="Wingdings" pitchFamily="2" charset="2"/>
              <a:buChar char="n"/>
            </a:pPr>
            <a:r>
              <a:rPr lang="en-US" dirty="0" smtClean="0"/>
              <a:t>AIPs must accept all eligible farmers in a state in which they operate. </a:t>
            </a:r>
          </a:p>
          <a:p>
            <a:pPr marL="752475" lvl="6" indent="-177800">
              <a:lnSpc>
                <a:spcPts val="2400"/>
              </a:lnSpc>
              <a:spcBef>
                <a:spcPts val="600"/>
              </a:spcBef>
              <a:buClr>
                <a:srgbClr val="97989A"/>
              </a:buClr>
              <a:buSzPct val="80000"/>
              <a:buFont typeface="Wingdings" pitchFamily="2" charset="2"/>
              <a:buChar char="n"/>
            </a:pPr>
            <a:r>
              <a:rPr lang="en-US" dirty="0" smtClean="0"/>
              <a:t>Extensive quality control reviews are required for the delivery of a government program.</a:t>
            </a:r>
          </a:p>
          <a:p>
            <a:pPr marL="752475" lvl="6" indent="-177800">
              <a:lnSpc>
                <a:spcPts val="2400"/>
              </a:lnSpc>
              <a:spcBef>
                <a:spcPts val="600"/>
              </a:spcBef>
              <a:buClr>
                <a:srgbClr val="97989A"/>
              </a:buClr>
              <a:buSzPct val="80000"/>
              <a:buFont typeface="Wingdings" pitchFamily="2" charset="2"/>
              <a:buChar char="n"/>
            </a:pPr>
            <a:r>
              <a:rPr lang="en-US" dirty="0" smtClean="0"/>
              <a:t>Selling and servicing the Federal crop insurance policies requires greater frequency of contacts between an insurance agent and the insured farmer relative to Property and Casualty (“P&amp;C”).</a:t>
            </a:r>
          </a:p>
          <a:p>
            <a:pPr marL="752475" lvl="6" indent="-177800">
              <a:lnSpc>
                <a:spcPts val="2400"/>
              </a:lnSpc>
              <a:spcBef>
                <a:spcPts val="600"/>
              </a:spcBef>
              <a:buClr>
                <a:srgbClr val="97989A"/>
              </a:buClr>
              <a:buSzPct val="80000"/>
            </a:pPr>
            <a:endParaRPr lang="en-US" sz="1300" kern="1200" dirty="0" smtClean="0">
              <a:latin typeface="Arial"/>
              <a:ea typeface="+mn-ea"/>
              <a:cs typeface="Arial" pitchFamily="34" charset="0"/>
            </a:endParaRPr>
          </a:p>
        </p:txBody>
      </p:sp>
      <p:sp>
        <p:nvSpPr>
          <p:cNvPr id="5" name="Title 1"/>
          <p:cNvSpPr>
            <a:spLocks noGrp="1"/>
          </p:cNvSpPr>
          <p:nvPr>
            <p:ph type="title"/>
          </p:nvPr>
        </p:nvSpPr>
        <p:spPr>
          <a:xfrm>
            <a:off x="304801" y="152400"/>
            <a:ext cx="8443913" cy="792162"/>
          </a:xfrm>
        </p:spPr>
        <p:txBody>
          <a:bodyPr/>
          <a:lstStyle/>
          <a:p>
            <a:r>
              <a:rPr lang="en-US" dirty="0" smtClean="0">
                <a:solidFill>
                  <a:srgbClr val="97989A"/>
                </a:solidFill>
              </a:rPr>
              <a:t/>
            </a:r>
            <a:br>
              <a:rPr lang="en-US" dirty="0" smtClean="0">
                <a:solidFill>
                  <a:srgbClr val="97989A"/>
                </a:solidFill>
              </a:rPr>
            </a:br>
            <a:r>
              <a:rPr lang="en-US" dirty="0" smtClean="0"/>
              <a:t>Special Features of the Federal Crop Insurance Program</a:t>
            </a:r>
            <a:endParaRPr lang="en-US" dirty="0"/>
          </a:p>
        </p:txBody>
      </p:sp>
      <p:sp>
        <p:nvSpPr>
          <p:cNvPr id="6" name="TextBox 5"/>
          <p:cNvSpPr txBox="1"/>
          <p:nvPr/>
        </p:nvSpPr>
        <p:spPr>
          <a:xfrm>
            <a:off x="8458200" y="6477001"/>
            <a:ext cx="381000" cy="276999"/>
          </a:xfrm>
          <a:prstGeom prst="rect">
            <a:avLst/>
          </a:prstGeom>
          <a:noFill/>
        </p:spPr>
        <p:txBody>
          <a:bodyPr wrap="square" rtlCol="0">
            <a:spAutoFit/>
          </a:bodyPr>
          <a:lstStyle/>
          <a:p>
            <a:r>
              <a:rPr lang="en-US" sz="1200" dirty="0" smtClean="0"/>
              <a:t>12</a:t>
            </a:r>
            <a:endParaRPr lang="en-US" sz="1200" dirty="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1" y="198438"/>
            <a:ext cx="8443913" cy="792162"/>
          </a:xfrm>
        </p:spPr>
        <p:txBody>
          <a:bodyPr/>
          <a:lstStyle/>
          <a:p>
            <a:r>
              <a:rPr lang="en-US" dirty="0" smtClean="0"/>
              <a:t>Commission, Gross Premium, and A&amp;O Subsidy by RY </a:t>
            </a:r>
            <a:endParaRPr lang="en-US" sz="1600" dirty="0"/>
          </a:p>
        </p:txBody>
      </p:sp>
      <p:sp>
        <p:nvSpPr>
          <p:cNvPr id="7" name="TextBox 6"/>
          <p:cNvSpPr txBox="1"/>
          <p:nvPr/>
        </p:nvSpPr>
        <p:spPr>
          <a:xfrm>
            <a:off x="685800" y="5867401"/>
            <a:ext cx="8305800" cy="461665"/>
          </a:xfrm>
          <a:prstGeom prst="rect">
            <a:avLst/>
          </a:prstGeom>
          <a:noFill/>
        </p:spPr>
        <p:txBody>
          <a:bodyPr wrap="square" rtlCol="0">
            <a:spAutoFit/>
          </a:bodyPr>
          <a:lstStyle/>
          <a:p>
            <a:r>
              <a:rPr lang="en-US" sz="800" baseline="30000" dirty="0" smtClean="0">
                <a:latin typeface="Arial" pitchFamily="34" charset="0"/>
                <a:cs typeface="Arial" pitchFamily="34" charset="0"/>
              </a:rPr>
              <a:t>4 </a:t>
            </a:r>
            <a:r>
              <a:rPr lang="en-US" sz="800" dirty="0" smtClean="0">
                <a:latin typeface="Arial" pitchFamily="34" charset="0"/>
                <a:cs typeface="Arial" pitchFamily="34" charset="0"/>
              </a:rPr>
              <a:t>RMA provided total expense templates containing Commission data.</a:t>
            </a:r>
          </a:p>
          <a:p>
            <a:r>
              <a:rPr lang="en-US" sz="800" baseline="30000" dirty="0" smtClean="0">
                <a:latin typeface="Arial" pitchFamily="34" charset="0"/>
                <a:cs typeface="Arial" pitchFamily="34" charset="0"/>
              </a:rPr>
              <a:t>5 </a:t>
            </a:r>
            <a:r>
              <a:rPr lang="en-US" sz="800" dirty="0" smtClean="0">
                <a:latin typeface="Arial" pitchFamily="34" charset="0"/>
                <a:cs typeface="Arial" pitchFamily="34" charset="0"/>
              </a:rPr>
              <a:t>The RMA website provided the SOB containing the Gross Premium data.</a:t>
            </a:r>
          </a:p>
          <a:p>
            <a:r>
              <a:rPr lang="en-US" sz="800" baseline="30000" dirty="0" smtClean="0">
                <a:latin typeface="Arial" pitchFamily="34" charset="0"/>
                <a:cs typeface="Arial" pitchFamily="34" charset="0"/>
              </a:rPr>
              <a:t>6 </a:t>
            </a:r>
            <a:r>
              <a:rPr lang="en-US" sz="800" dirty="0" smtClean="0">
                <a:latin typeface="Arial" pitchFamily="34" charset="0"/>
                <a:cs typeface="Arial" pitchFamily="34" charset="0"/>
              </a:rPr>
              <a:t>RMA provided internal accounting reports containing A&amp;O data.</a:t>
            </a:r>
            <a:endParaRPr lang="en-US" sz="800" dirty="0">
              <a:latin typeface="Arial" pitchFamily="34" charset="0"/>
              <a:cs typeface="Arial" pitchFamily="34" charset="0"/>
            </a:endParaRPr>
          </a:p>
        </p:txBody>
      </p:sp>
      <p:sp>
        <p:nvSpPr>
          <p:cNvPr id="8" name="TextBox 7"/>
          <p:cNvSpPr txBox="1"/>
          <p:nvPr/>
        </p:nvSpPr>
        <p:spPr>
          <a:xfrm>
            <a:off x="8458200" y="6477001"/>
            <a:ext cx="381000" cy="276999"/>
          </a:xfrm>
          <a:prstGeom prst="rect">
            <a:avLst/>
          </a:prstGeom>
          <a:noFill/>
        </p:spPr>
        <p:txBody>
          <a:bodyPr wrap="square" rtlCol="0">
            <a:spAutoFit/>
          </a:bodyPr>
          <a:lstStyle/>
          <a:p>
            <a:r>
              <a:rPr lang="en-US" sz="1200" dirty="0" smtClean="0"/>
              <a:t>13</a:t>
            </a:r>
            <a:endParaRPr lang="en-US" sz="1200" dirty="0"/>
          </a:p>
        </p:txBody>
      </p:sp>
      <p:graphicFrame>
        <p:nvGraphicFramePr>
          <p:cNvPr id="9" name="Chart 8"/>
          <p:cNvGraphicFramePr/>
          <p:nvPr/>
        </p:nvGraphicFramePr>
        <p:xfrm>
          <a:off x="457200" y="1447800"/>
          <a:ext cx="8229600" cy="4343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Commodity Prices for Corn and Wheat </a:t>
            </a:r>
            <a:endParaRPr lang="en-US" sz="1600" dirty="0"/>
          </a:p>
        </p:txBody>
      </p:sp>
      <p:sp>
        <p:nvSpPr>
          <p:cNvPr id="7" name="TextBox 6"/>
          <p:cNvSpPr txBox="1"/>
          <p:nvPr/>
        </p:nvSpPr>
        <p:spPr>
          <a:xfrm>
            <a:off x="685800" y="6109156"/>
            <a:ext cx="8305800" cy="215444"/>
          </a:xfrm>
          <a:prstGeom prst="rect">
            <a:avLst/>
          </a:prstGeom>
          <a:noFill/>
        </p:spPr>
        <p:txBody>
          <a:bodyPr wrap="square" rtlCol="0">
            <a:spAutoFit/>
          </a:bodyPr>
          <a:lstStyle/>
          <a:p>
            <a:r>
              <a:rPr lang="en-US" sz="800" baseline="30000" dirty="0" smtClean="0">
                <a:latin typeface="Arial" pitchFamily="34" charset="0"/>
                <a:cs typeface="Arial" pitchFamily="34" charset="0"/>
              </a:rPr>
              <a:t>7</a:t>
            </a:r>
            <a:r>
              <a:rPr lang="en-US" sz="800" dirty="0" smtClean="0">
                <a:latin typeface="Arial" pitchFamily="34" charset="0"/>
                <a:cs typeface="Arial" pitchFamily="34" charset="0"/>
              </a:rPr>
              <a:t> “ftp://ftp.bls.gov/pub/time.series/wp/” as of 07-02-2012.</a:t>
            </a:r>
            <a:endParaRPr lang="en-US" sz="800" dirty="0">
              <a:latin typeface="Arial" pitchFamily="34" charset="0"/>
              <a:cs typeface="Arial" pitchFamily="34" charset="0"/>
            </a:endParaRPr>
          </a:p>
        </p:txBody>
      </p:sp>
      <p:sp>
        <p:nvSpPr>
          <p:cNvPr id="9" name="TextBox 8"/>
          <p:cNvSpPr txBox="1"/>
          <p:nvPr/>
        </p:nvSpPr>
        <p:spPr>
          <a:xfrm>
            <a:off x="8458200" y="6477001"/>
            <a:ext cx="381000" cy="276999"/>
          </a:xfrm>
          <a:prstGeom prst="rect">
            <a:avLst/>
          </a:prstGeom>
          <a:noFill/>
        </p:spPr>
        <p:txBody>
          <a:bodyPr wrap="square" rtlCol="0">
            <a:spAutoFit/>
          </a:bodyPr>
          <a:lstStyle/>
          <a:p>
            <a:r>
              <a:rPr lang="en-US" sz="1200" dirty="0" smtClean="0"/>
              <a:t>14</a:t>
            </a:r>
            <a:endParaRPr lang="en-US" sz="1200" dirty="0"/>
          </a:p>
        </p:txBody>
      </p:sp>
      <p:graphicFrame>
        <p:nvGraphicFramePr>
          <p:cNvPr id="8" name="Chart 7"/>
          <p:cNvGraphicFramePr/>
          <p:nvPr/>
        </p:nvGraphicFramePr>
        <p:xfrm>
          <a:off x="457200" y="1447800"/>
          <a:ext cx="8229600" cy="4343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562975" cy="4525962"/>
          </a:xfrm>
        </p:spPr>
        <p:txBody>
          <a:bodyPr/>
          <a:lstStyle/>
          <a:p>
            <a:pPr marL="752475" lvl="6" indent="-177800">
              <a:lnSpc>
                <a:spcPts val="2400"/>
              </a:lnSpc>
              <a:spcBef>
                <a:spcPts val="600"/>
              </a:spcBef>
              <a:buClr>
                <a:srgbClr val="97989A"/>
              </a:buClr>
              <a:buSzPct val="80000"/>
              <a:buFont typeface="Wingdings" pitchFamily="2" charset="2"/>
              <a:buChar char="n"/>
            </a:pPr>
            <a:endParaRPr lang="en-US" kern="1200" dirty="0" smtClean="0">
              <a:cs typeface="Arial" pitchFamily="34" charset="0"/>
            </a:endParaRPr>
          </a:p>
          <a:p>
            <a:pPr marL="752475" lvl="6" indent="-177800">
              <a:lnSpc>
                <a:spcPts val="2400"/>
              </a:lnSpc>
              <a:spcBef>
                <a:spcPts val="600"/>
              </a:spcBef>
              <a:buClr>
                <a:srgbClr val="97989A"/>
              </a:buClr>
              <a:buSzPct val="80000"/>
              <a:buFont typeface="Wingdings" pitchFamily="2" charset="2"/>
              <a:buChar char="n"/>
            </a:pPr>
            <a:endParaRPr lang="en-US" kern="1200" dirty="0" smtClean="0">
              <a:cs typeface="Arial" pitchFamily="34" charset="0"/>
            </a:endParaRPr>
          </a:p>
          <a:p>
            <a:pPr marL="752475" lvl="6" indent="-177800">
              <a:lnSpc>
                <a:spcPts val="2400"/>
              </a:lnSpc>
              <a:spcBef>
                <a:spcPts val="600"/>
              </a:spcBef>
              <a:buClr>
                <a:srgbClr val="97989A"/>
              </a:buClr>
              <a:buSzPct val="80000"/>
              <a:buFont typeface="Wingdings" pitchFamily="2" charset="2"/>
              <a:buChar char="n"/>
            </a:pPr>
            <a:endParaRPr lang="en-US" kern="1200" dirty="0" smtClean="0">
              <a:cs typeface="Arial" pitchFamily="34" charset="0"/>
            </a:endParaRPr>
          </a:p>
          <a:p>
            <a:pPr marL="752475" lvl="6" indent="-177800">
              <a:lnSpc>
                <a:spcPts val="2400"/>
              </a:lnSpc>
              <a:spcBef>
                <a:spcPts val="600"/>
              </a:spcBef>
              <a:buClr>
                <a:srgbClr val="97989A"/>
              </a:buClr>
              <a:buSzPct val="80000"/>
              <a:buFont typeface="Wingdings" pitchFamily="2" charset="2"/>
              <a:buChar char="n"/>
            </a:pPr>
            <a:endParaRPr lang="en-US" kern="1200" dirty="0" smtClean="0">
              <a:cs typeface="Arial" pitchFamily="34" charset="0"/>
            </a:endParaRPr>
          </a:p>
          <a:p>
            <a:pPr marL="752475" lvl="6" indent="-177800">
              <a:lnSpc>
                <a:spcPts val="2400"/>
              </a:lnSpc>
              <a:spcBef>
                <a:spcPts val="600"/>
              </a:spcBef>
              <a:buClr>
                <a:srgbClr val="97989A"/>
              </a:buClr>
              <a:buSzPct val="80000"/>
              <a:buFont typeface="Wingdings" pitchFamily="2" charset="2"/>
              <a:buChar char="n"/>
            </a:pPr>
            <a:endParaRPr lang="en-US" kern="1200" dirty="0" smtClean="0">
              <a:cs typeface="Arial" pitchFamily="34" charset="0"/>
            </a:endParaRPr>
          </a:p>
          <a:p>
            <a:pPr marL="752475" lvl="6" indent="-177800">
              <a:lnSpc>
                <a:spcPts val="2400"/>
              </a:lnSpc>
              <a:spcBef>
                <a:spcPts val="600"/>
              </a:spcBef>
              <a:buClr>
                <a:srgbClr val="97989A"/>
              </a:buClr>
              <a:buSzPct val="80000"/>
              <a:buFont typeface="Wingdings" pitchFamily="2" charset="2"/>
              <a:buChar char="n"/>
            </a:pPr>
            <a:endParaRPr lang="en-US" kern="1200" dirty="0" smtClean="0">
              <a:cs typeface="Arial" pitchFamily="34" charset="0"/>
            </a:endParaRPr>
          </a:p>
          <a:p>
            <a:pPr marL="752475" lvl="6" indent="-177800">
              <a:lnSpc>
                <a:spcPts val="2400"/>
              </a:lnSpc>
              <a:spcBef>
                <a:spcPts val="600"/>
              </a:spcBef>
              <a:buClr>
                <a:srgbClr val="97989A"/>
              </a:buClr>
              <a:buSzPct val="80000"/>
              <a:buFont typeface="Wingdings" pitchFamily="2" charset="2"/>
              <a:buChar char="n"/>
            </a:pPr>
            <a:endParaRPr lang="en-US" kern="1200" dirty="0" smtClean="0">
              <a:cs typeface="Arial" pitchFamily="34" charset="0"/>
            </a:endParaRPr>
          </a:p>
          <a:p>
            <a:pPr marL="752475" lvl="6" indent="-177800">
              <a:lnSpc>
                <a:spcPts val="2400"/>
              </a:lnSpc>
              <a:spcBef>
                <a:spcPts val="600"/>
              </a:spcBef>
              <a:buClr>
                <a:srgbClr val="97989A"/>
              </a:buClr>
              <a:buSzPct val="80000"/>
              <a:buFont typeface="Wingdings" pitchFamily="2" charset="2"/>
              <a:buChar char="n"/>
            </a:pPr>
            <a:endParaRPr lang="en-US" kern="1200" dirty="0" smtClean="0">
              <a:cs typeface="Arial" pitchFamily="34" charset="0"/>
            </a:endParaRPr>
          </a:p>
          <a:p>
            <a:pPr marL="752475" lvl="6" indent="-177800">
              <a:lnSpc>
                <a:spcPts val="2400"/>
              </a:lnSpc>
              <a:spcBef>
                <a:spcPts val="600"/>
              </a:spcBef>
              <a:buClr>
                <a:srgbClr val="97989A"/>
              </a:buClr>
              <a:buSzPct val="80000"/>
              <a:buFont typeface="Wingdings" pitchFamily="2" charset="2"/>
              <a:buChar char="n"/>
            </a:pPr>
            <a:endParaRPr lang="en-US" kern="1200" dirty="0" smtClean="0">
              <a:cs typeface="Arial" pitchFamily="34" charset="0"/>
            </a:endParaRPr>
          </a:p>
          <a:p>
            <a:pPr marL="752475" lvl="6" indent="-177800">
              <a:lnSpc>
                <a:spcPts val="2400"/>
              </a:lnSpc>
              <a:spcBef>
                <a:spcPts val="600"/>
              </a:spcBef>
              <a:buClr>
                <a:srgbClr val="97989A"/>
              </a:buClr>
              <a:buSzPct val="80000"/>
              <a:buFont typeface="Wingdings" pitchFamily="2" charset="2"/>
              <a:buChar char="n"/>
            </a:pPr>
            <a:endParaRPr lang="en-US" kern="1200" dirty="0" smtClean="0">
              <a:cs typeface="Arial" pitchFamily="34" charset="0"/>
            </a:endParaRPr>
          </a:p>
        </p:txBody>
      </p:sp>
      <p:sp>
        <p:nvSpPr>
          <p:cNvPr id="4" name="Title 1"/>
          <p:cNvSpPr>
            <a:spLocks noGrp="1"/>
          </p:cNvSpPr>
          <p:nvPr>
            <p:ph type="title"/>
          </p:nvPr>
        </p:nvSpPr>
        <p:spPr/>
        <p:txBody>
          <a:bodyPr/>
          <a:lstStyle/>
          <a:p>
            <a:r>
              <a:rPr lang="en-US" dirty="0" smtClean="0"/>
              <a:t>Commission Ratio by RY </a:t>
            </a:r>
            <a:endParaRPr lang="en-US" sz="1600" dirty="0"/>
          </a:p>
        </p:txBody>
      </p:sp>
      <p:sp>
        <p:nvSpPr>
          <p:cNvPr id="8" name="TextBox 7"/>
          <p:cNvSpPr txBox="1"/>
          <p:nvPr/>
        </p:nvSpPr>
        <p:spPr>
          <a:xfrm>
            <a:off x="8458200" y="6477001"/>
            <a:ext cx="381000" cy="276999"/>
          </a:xfrm>
          <a:prstGeom prst="rect">
            <a:avLst/>
          </a:prstGeom>
          <a:noFill/>
        </p:spPr>
        <p:txBody>
          <a:bodyPr wrap="square" rtlCol="0">
            <a:spAutoFit/>
          </a:bodyPr>
          <a:lstStyle/>
          <a:p>
            <a:r>
              <a:rPr lang="en-US" sz="1200" dirty="0" smtClean="0"/>
              <a:t>15</a:t>
            </a:r>
            <a:endParaRPr lang="en-US" sz="1200" dirty="0"/>
          </a:p>
        </p:txBody>
      </p:sp>
      <p:sp>
        <p:nvSpPr>
          <p:cNvPr id="9" name="TextBox 8"/>
          <p:cNvSpPr txBox="1"/>
          <p:nvPr/>
        </p:nvSpPr>
        <p:spPr>
          <a:xfrm>
            <a:off x="685800" y="6019800"/>
            <a:ext cx="8305800" cy="338554"/>
          </a:xfrm>
          <a:prstGeom prst="rect">
            <a:avLst/>
          </a:prstGeom>
          <a:noFill/>
        </p:spPr>
        <p:txBody>
          <a:bodyPr wrap="square" rtlCol="0">
            <a:spAutoFit/>
          </a:bodyPr>
          <a:lstStyle/>
          <a:p>
            <a:r>
              <a:rPr lang="en-US" sz="800" baseline="30000" dirty="0" smtClean="0">
                <a:latin typeface="Arial" pitchFamily="34" charset="0"/>
                <a:cs typeface="Arial" pitchFamily="34" charset="0"/>
              </a:rPr>
              <a:t>8 </a:t>
            </a:r>
            <a:r>
              <a:rPr lang="en-US" sz="800" dirty="0" smtClean="0">
                <a:latin typeface="Arial" pitchFamily="34" charset="0"/>
                <a:cs typeface="Arial" pitchFamily="34" charset="0"/>
              </a:rPr>
              <a:t>Commission  Ratio is equal to Commission amount divided by Gross Premium value. Commission data was taken from the total expense templates provided by RMA.  Gross Premium Data  was taken from the SOB on the RMA website.</a:t>
            </a:r>
          </a:p>
        </p:txBody>
      </p:sp>
      <p:graphicFrame>
        <p:nvGraphicFramePr>
          <p:cNvPr id="11" name="Chart 10"/>
          <p:cNvGraphicFramePr/>
          <p:nvPr/>
        </p:nvGraphicFramePr>
        <p:xfrm>
          <a:off x="457200" y="1447800"/>
          <a:ext cx="8229600" cy="4343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Content Placeholder 4"/>
          <p:cNvSpPr>
            <a:spLocks noGrp="1"/>
          </p:cNvSpPr>
          <p:nvPr>
            <p:ph idx="1"/>
          </p:nvPr>
        </p:nvSpPr>
        <p:spPr>
          <a:xfrm>
            <a:off x="352426" y="1371600"/>
            <a:ext cx="8562975" cy="4343400"/>
          </a:xfrm>
        </p:spPr>
        <p:txBody>
          <a:bodyPr/>
          <a:lstStyle/>
          <a:p>
            <a:pPr marL="295275" lvl="5" indent="-177800">
              <a:lnSpc>
                <a:spcPts val="2400"/>
              </a:lnSpc>
              <a:spcBef>
                <a:spcPts val="600"/>
              </a:spcBef>
              <a:buClr>
                <a:srgbClr val="97989A"/>
              </a:buClr>
              <a:buSzPct val="80000"/>
              <a:buFont typeface="Wingdings" pitchFamily="2" charset="2"/>
              <a:buChar char="n"/>
            </a:pPr>
            <a:r>
              <a:rPr lang="en-US" kern="1200" dirty="0" smtClean="0">
                <a:latin typeface="Arial"/>
                <a:ea typeface="+mn-ea"/>
                <a:cs typeface="Arial" pitchFamily="34" charset="0"/>
              </a:rPr>
              <a:t>2009 GAO Report</a:t>
            </a:r>
            <a:r>
              <a:rPr lang="en-US" baseline="30000" dirty="0" smtClean="0">
                <a:ea typeface="+mn-ea"/>
              </a:rPr>
              <a:t>9</a:t>
            </a:r>
            <a:endParaRPr lang="en-US" kern="1200" dirty="0" smtClean="0">
              <a:latin typeface="Arial"/>
              <a:ea typeface="+mn-ea"/>
              <a:cs typeface="Arial" pitchFamily="34" charset="0"/>
            </a:endParaRPr>
          </a:p>
          <a:p>
            <a:pPr marL="752475" lvl="6" indent="-177800">
              <a:lnSpc>
                <a:spcPts val="2400"/>
              </a:lnSpc>
              <a:spcBef>
                <a:spcPts val="600"/>
              </a:spcBef>
              <a:buClr>
                <a:srgbClr val="97989A"/>
              </a:buClr>
              <a:buSzPct val="80000"/>
              <a:buFont typeface="Wingdings" pitchFamily="2" charset="2"/>
              <a:buChar char="q"/>
            </a:pPr>
            <a:r>
              <a:rPr lang="en-US" sz="1200" dirty="0" smtClean="0"/>
              <a:t>A&amp;O payments nearly tripled between 2000 and 2009 because the method used for calculating A&amp;O payments considers the value of the crop rather than the actual costs for selling and servicing the Federal crop insurance.</a:t>
            </a:r>
          </a:p>
          <a:p>
            <a:pPr marL="295275" lvl="5" indent="-177800">
              <a:lnSpc>
                <a:spcPts val="2400"/>
              </a:lnSpc>
              <a:spcBef>
                <a:spcPts val="600"/>
              </a:spcBef>
              <a:buClr>
                <a:srgbClr val="97989A"/>
              </a:buClr>
              <a:buSzPct val="80000"/>
              <a:buFont typeface="Wingdings" pitchFamily="2" charset="2"/>
              <a:buChar char="n"/>
            </a:pPr>
            <a:r>
              <a:rPr lang="en-US" kern="1200" dirty="0" smtClean="0">
                <a:latin typeface="Arial"/>
                <a:ea typeface="+mn-ea"/>
                <a:cs typeface="Arial" pitchFamily="34" charset="0"/>
              </a:rPr>
              <a:t>2010 Grant Thornton Report Commissioned by NCIS</a:t>
            </a:r>
            <a:r>
              <a:rPr lang="en-US" baseline="30000" dirty="0" smtClean="0">
                <a:ea typeface="+mn-ea"/>
              </a:rPr>
              <a:t>10</a:t>
            </a:r>
            <a:endParaRPr lang="en-US" kern="1200" dirty="0" smtClean="0">
              <a:latin typeface="Arial"/>
              <a:ea typeface="+mn-ea"/>
              <a:cs typeface="Arial" pitchFamily="34" charset="0"/>
            </a:endParaRPr>
          </a:p>
          <a:p>
            <a:pPr marL="752475" lvl="6" indent="-177800">
              <a:lnSpc>
                <a:spcPts val="2400"/>
              </a:lnSpc>
              <a:spcBef>
                <a:spcPts val="600"/>
              </a:spcBef>
              <a:buClr>
                <a:srgbClr val="97989A"/>
              </a:buClr>
              <a:buSzPct val="80000"/>
              <a:buFont typeface="Wingdings" pitchFamily="2" charset="2"/>
              <a:buChar char="q"/>
            </a:pPr>
            <a:r>
              <a:rPr lang="en-US" sz="1200" kern="1200" dirty="0" smtClean="0">
                <a:cs typeface="Arial" pitchFamily="34" charset="0"/>
              </a:rPr>
              <a:t>All studies conducted by Grant Thornton consistently show that the MPCI program is </a:t>
            </a:r>
            <a:r>
              <a:rPr lang="en-US" sz="1200" i="1" kern="1200" dirty="0" smtClean="0">
                <a:cs typeface="Arial" pitchFamily="34" charset="0"/>
              </a:rPr>
              <a:t>less profitable </a:t>
            </a:r>
            <a:r>
              <a:rPr lang="en-US" sz="1200" kern="1200" dirty="0" smtClean="0">
                <a:cs typeface="Arial" pitchFamily="34" charset="0"/>
              </a:rPr>
              <a:t>than the P&amp;C industry as a whole in the area of profitability and </a:t>
            </a:r>
            <a:r>
              <a:rPr lang="en-US" sz="1200" i="1" kern="1200" dirty="0" smtClean="0">
                <a:cs typeface="Arial" pitchFamily="34" charset="0"/>
              </a:rPr>
              <a:t>more efficient </a:t>
            </a:r>
            <a:r>
              <a:rPr lang="en-US" sz="1200" kern="1200" dirty="0" smtClean="0">
                <a:cs typeface="Arial" pitchFamily="34" charset="0"/>
              </a:rPr>
              <a:t>than the P&amp;C industry in the area of expense management.</a:t>
            </a:r>
          </a:p>
          <a:p>
            <a:pPr marL="295275" lvl="5" indent="-177800">
              <a:lnSpc>
                <a:spcPts val="2400"/>
              </a:lnSpc>
              <a:spcBef>
                <a:spcPts val="600"/>
              </a:spcBef>
              <a:buClr>
                <a:srgbClr val="97989A"/>
              </a:buClr>
              <a:buSzPct val="80000"/>
              <a:buFont typeface="Wingdings" pitchFamily="2" charset="2"/>
              <a:buChar char="n"/>
            </a:pPr>
            <a:r>
              <a:rPr lang="en-US" kern="1200" dirty="0" smtClean="0">
                <a:cs typeface="Arial" pitchFamily="34" charset="0"/>
              </a:rPr>
              <a:t>2009 </a:t>
            </a:r>
            <a:r>
              <a:rPr lang="en-US" kern="1200" dirty="0" err="1" smtClean="0">
                <a:cs typeface="Arial" pitchFamily="34" charset="0"/>
              </a:rPr>
              <a:t>Milliman</a:t>
            </a:r>
            <a:r>
              <a:rPr lang="en-US" kern="1200" dirty="0" smtClean="0">
                <a:cs typeface="Arial" pitchFamily="34" charset="0"/>
              </a:rPr>
              <a:t> Report Commissioned by RMA</a:t>
            </a:r>
            <a:r>
              <a:rPr lang="en-US" baseline="30000" dirty="0" smtClean="0"/>
              <a:t>11</a:t>
            </a:r>
            <a:endParaRPr lang="en-US" kern="1200" dirty="0" smtClean="0">
              <a:cs typeface="Arial" pitchFamily="34" charset="0"/>
            </a:endParaRPr>
          </a:p>
          <a:p>
            <a:pPr marL="752475" lvl="6" indent="-177800">
              <a:lnSpc>
                <a:spcPts val="2400"/>
              </a:lnSpc>
              <a:spcBef>
                <a:spcPts val="600"/>
              </a:spcBef>
              <a:buClr>
                <a:srgbClr val="97989A"/>
              </a:buClr>
              <a:buSzPct val="80000"/>
              <a:buFont typeface="Wingdings" pitchFamily="2" charset="2"/>
              <a:buChar char="q"/>
            </a:pPr>
            <a:r>
              <a:rPr lang="en-US" sz="1200" kern="1200" dirty="0" smtClean="0">
                <a:cs typeface="Arial" pitchFamily="34" charset="0"/>
              </a:rPr>
              <a:t>From 1989 -2008, the estimated earned rate of return on equity for MPCI insurers was approximately 17.1 percent as compared with an average reasonable rate of return of 12.8 percent over the same period.</a:t>
            </a:r>
          </a:p>
          <a:p>
            <a:pPr marL="752475" lvl="6" indent="-177800">
              <a:lnSpc>
                <a:spcPts val="2400"/>
              </a:lnSpc>
              <a:spcBef>
                <a:spcPts val="600"/>
              </a:spcBef>
              <a:buClr>
                <a:srgbClr val="97989A"/>
              </a:buClr>
              <a:buSzPct val="80000"/>
              <a:buFont typeface="Wingdings" pitchFamily="2" charset="2"/>
              <a:buChar char="n"/>
            </a:pPr>
            <a:endParaRPr lang="en-US" sz="1300" kern="1200" dirty="0" smtClean="0">
              <a:cs typeface="Arial" pitchFamily="34" charset="0"/>
            </a:endParaRPr>
          </a:p>
        </p:txBody>
      </p:sp>
      <p:sp>
        <p:nvSpPr>
          <p:cNvPr id="7" name="TextBox 6"/>
          <p:cNvSpPr txBox="1"/>
          <p:nvPr/>
        </p:nvSpPr>
        <p:spPr>
          <a:xfrm>
            <a:off x="609600" y="5715001"/>
            <a:ext cx="8305800" cy="584775"/>
          </a:xfrm>
          <a:prstGeom prst="rect">
            <a:avLst/>
          </a:prstGeom>
          <a:noFill/>
        </p:spPr>
        <p:txBody>
          <a:bodyPr wrap="square" rtlCol="0">
            <a:spAutoFit/>
          </a:bodyPr>
          <a:lstStyle/>
          <a:p>
            <a:r>
              <a:rPr lang="en-US" sz="800" baseline="30000" dirty="0" smtClean="0">
                <a:latin typeface="Arial" pitchFamily="34" charset="0"/>
                <a:cs typeface="Arial" pitchFamily="34" charset="0"/>
              </a:rPr>
              <a:t>9 </a:t>
            </a:r>
            <a:r>
              <a:rPr lang="en-US" sz="800" dirty="0" smtClean="0">
                <a:latin typeface="Arial" pitchFamily="34" charset="0"/>
                <a:cs typeface="Arial" pitchFamily="34" charset="0"/>
              </a:rPr>
              <a:t>“Crop Insurance: Opportunities Exist to Reduce the Cost of Administering the Program.” GAO-09-445, U.S. Government Accountability Office, April 2009. </a:t>
            </a:r>
          </a:p>
          <a:p>
            <a:r>
              <a:rPr lang="en-US" sz="800" baseline="30000" dirty="0" smtClean="0">
                <a:latin typeface="Arial" pitchFamily="34" charset="0"/>
                <a:cs typeface="Arial" pitchFamily="34" charset="0"/>
              </a:rPr>
              <a:t>10 </a:t>
            </a:r>
            <a:r>
              <a:rPr lang="en-US" sz="800" dirty="0" smtClean="0">
                <a:latin typeface="Arial" pitchFamily="34" charset="0"/>
                <a:cs typeface="Arial" pitchFamily="34" charset="0"/>
              </a:rPr>
              <a:t>“Federal Crop Insurance Program: Profitability and Effectiveness Analysis 2010 Update” Grant Thornton, LLP. Prepared on behalf of National Crop Insurance Services, Inc., January 13, 2011.</a:t>
            </a:r>
          </a:p>
          <a:p>
            <a:r>
              <a:rPr lang="en-US" sz="800" baseline="30000" dirty="0" smtClean="0">
                <a:latin typeface="Arial" pitchFamily="34" charset="0"/>
                <a:cs typeface="Arial" pitchFamily="34" charset="0"/>
              </a:rPr>
              <a:t>11</a:t>
            </a:r>
            <a:r>
              <a:rPr lang="en-US" sz="800" dirty="0" smtClean="0">
                <a:latin typeface="Arial" pitchFamily="34" charset="0"/>
                <a:cs typeface="Arial" pitchFamily="34" charset="0"/>
              </a:rPr>
              <a:t> “Historical Rate of Return Analysis.” </a:t>
            </a:r>
            <a:r>
              <a:rPr lang="en-US" sz="800" dirty="0" err="1" smtClean="0">
                <a:latin typeface="Arial" pitchFamily="34" charset="0"/>
                <a:cs typeface="Arial" pitchFamily="34" charset="0"/>
              </a:rPr>
              <a:t>Milliman</a:t>
            </a:r>
            <a:r>
              <a:rPr lang="en-US" sz="800" dirty="0" smtClean="0">
                <a:latin typeface="Arial" pitchFamily="34" charset="0"/>
                <a:cs typeface="Arial" pitchFamily="34" charset="0"/>
              </a:rPr>
              <a:t>, Inc. Prepared for the Risk Management Agency , August  18, 2009.</a:t>
            </a:r>
          </a:p>
        </p:txBody>
      </p:sp>
      <p:sp>
        <p:nvSpPr>
          <p:cNvPr id="6" name="Title 1"/>
          <p:cNvSpPr>
            <a:spLocks noGrp="1"/>
          </p:cNvSpPr>
          <p:nvPr>
            <p:ph type="title"/>
          </p:nvPr>
        </p:nvSpPr>
        <p:spPr>
          <a:xfrm>
            <a:off x="304801" y="115888"/>
            <a:ext cx="8443913" cy="792162"/>
          </a:xfrm>
        </p:spPr>
        <p:txBody>
          <a:bodyPr/>
          <a:lstStyle/>
          <a:p>
            <a:r>
              <a:rPr lang="en-US" dirty="0" smtClean="0">
                <a:solidFill>
                  <a:srgbClr val="97989A"/>
                </a:solidFill>
              </a:rPr>
              <a:t/>
            </a:r>
            <a:br>
              <a:rPr lang="en-US" dirty="0" smtClean="0">
                <a:solidFill>
                  <a:srgbClr val="97989A"/>
                </a:solidFill>
              </a:rPr>
            </a:br>
            <a:r>
              <a:rPr lang="en-US" dirty="0" smtClean="0"/>
              <a:t>Previous Studies on A&amp;O Payment and AIP Profitability</a:t>
            </a:r>
            <a:endParaRPr lang="en-US" dirty="0"/>
          </a:p>
        </p:txBody>
      </p:sp>
      <p:sp>
        <p:nvSpPr>
          <p:cNvPr id="8" name="TextBox 7"/>
          <p:cNvSpPr txBox="1"/>
          <p:nvPr/>
        </p:nvSpPr>
        <p:spPr>
          <a:xfrm>
            <a:off x="8458200" y="6477001"/>
            <a:ext cx="381000" cy="276999"/>
          </a:xfrm>
          <a:prstGeom prst="rect">
            <a:avLst/>
          </a:prstGeom>
          <a:noFill/>
        </p:spPr>
        <p:txBody>
          <a:bodyPr wrap="square" rtlCol="0">
            <a:spAutoFit/>
          </a:bodyPr>
          <a:lstStyle/>
          <a:p>
            <a:r>
              <a:rPr lang="en-US" sz="1200" dirty="0" smtClean="0"/>
              <a:t>16</a:t>
            </a:r>
            <a:endParaRPr lang="en-US" sz="1200" dirty="0"/>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295400"/>
            <a:ext cx="8839200" cy="5410200"/>
          </a:xfrm>
        </p:spPr>
        <p:txBody>
          <a:bodyPr/>
          <a:lstStyle/>
          <a:p>
            <a:pPr marL="752475" lvl="6" indent="-177800">
              <a:lnSpc>
                <a:spcPts val="2400"/>
              </a:lnSpc>
              <a:spcBef>
                <a:spcPts val="600"/>
              </a:spcBef>
              <a:buClr>
                <a:srgbClr val="97989A"/>
              </a:buClr>
              <a:buSzPct val="80000"/>
              <a:buFont typeface="Wingdings" pitchFamily="2" charset="2"/>
              <a:buChar char="n"/>
            </a:pPr>
            <a:r>
              <a:rPr lang="en-US" kern="1200" dirty="0" smtClean="0">
                <a:latin typeface="Arial"/>
                <a:ea typeface="+mn-ea"/>
                <a:cs typeface="Arial" pitchFamily="34" charset="0"/>
              </a:rPr>
              <a:t>A number of previous studies have typically approached the issue of cost of the crop insurance program from an accounting perspective, with the assumption that the accounting costs reported by AIPs by themselves represent the economic cost of delivery of the FCIP:</a:t>
            </a:r>
          </a:p>
          <a:p>
            <a:pPr marL="1209675" lvl="7" indent="-177800">
              <a:lnSpc>
                <a:spcPts val="2400"/>
              </a:lnSpc>
              <a:spcBef>
                <a:spcPts val="600"/>
              </a:spcBef>
              <a:buClr>
                <a:srgbClr val="97989A"/>
              </a:buClr>
              <a:buSzPct val="80000"/>
              <a:buFont typeface="Wingdings" pitchFamily="2" charset="2"/>
              <a:buChar char="q"/>
            </a:pPr>
            <a:r>
              <a:rPr lang="en-US" sz="1200" dirty="0" smtClean="0"/>
              <a:t>Although the sales expenses reported by AIPs are likely to be highly correlated with the level of efforts required for the agents to sell and service the crop insurance policies, they may not be an accurate reflection of the true program delivery cost incurred by the insurance agents;</a:t>
            </a:r>
            <a:endParaRPr lang="en-US" sz="1200" dirty="0" smtClean="0">
              <a:solidFill>
                <a:srgbClr val="FF0000"/>
              </a:solidFill>
            </a:endParaRPr>
          </a:p>
          <a:p>
            <a:pPr marL="1209675" lvl="7" indent="-177800">
              <a:lnSpc>
                <a:spcPts val="2400"/>
              </a:lnSpc>
              <a:spcBef>
                <a:spcPts val="600"/>
              </a:spcBef>
              <a:buClr>
                <a:srgbClr val="97989A"/>
              </a:buClr>
              <a:buSzPct val="80000"/>
              <a:buFont typeface="Wingdings" pitchFamily="2" charset="2"/>
              <a:buChar char="q"/>
            </a:pPr>
            <a:r>
              <a:rPr lang="en-US" sz="1200" dirty="0" smtClean="0"/>
              <a:t>For LAE and overhead expenses, significant disparities are not presumed to exist between accounting costs (AIP reported expenditures) and economic costs, and these categories are comparatively small relative to sales expenses.</a:t>
            </a:r>
          </a:p>
          <a:p>
            <a:pPr marL="752475" lvl="6" indent="-177800">
              <a:lnSpc>
                <a:spcPts val="2400"/>
              </a:lnSpc>
              <a:spcBef>
                <a:spcPts val="600"/>
              </a:spcBef>
              <a:buClr>
                <a:srgbClr val="97989A"/>
              </a:buClr>
              <a:buSzPct val="80000"/>
              <a:buFont typeface="Wingdings" pitchFamily="2" charset="2"/>
              <a:buChar char="n"/>
            </a:pPr>
            <a:r>
              <a:rPr lang="en-US" kern="1200" dirty="0" smtClean="0">
                <a:latin typeface="Arial"/>
                <a:ea typeface="+mn-ea"/>
                <a:cs typeface="Arial" pitchFamily="34" charset="0"/>
              </a:rPr>
              <a:t>No study has been conducted to appropriately measure the economic cost of delivery for the FCIP, especially the economic cost of delivery incurred by insurance agencies/agents in selling and servicing Federal crop insurance.</a:t>
            </a:r>
          </a:p>
        </p:txBody>
      </p:sp>
      <p:sp>
        <p:nvSpPr>
          <p:cNvPr id="5" name="Title 1"/>
          <p:cNvSpPr>
            <a:spLocks noGrp="1"/>
          </p:cNvSpPr>
          <p:nvPr>
            <p:ph type="title"/>
          </p:nvPr>
        </p:nvSpPr>
        <p:spPr>
          <a:xfrm>
            <a:off x="228600" y="115888"/>
            <a:ext cx="8686800" cy="792162"/>
          </a:xfrm>
        </p:spPr>
        <p:txBody>
          <a:bodyPr/>
          <a:lstStyle/>
          <a:p>
            <a:r>
              <a:rPr lang="en-US" sz="1700" dirty="0" smtClean="0">
                <a:solidFill>
                  <a:srgbClr val="97989A"/>
                </a:solidFill>
              </a:rPr>
              <a:t/>
            </a:r>
            <a:br>
              <a:rPr lang="en-US" sz="1700" dirty="0" smtClean="0">
                <a:solidFill>
                  <a:srgbClr val="97989A"/>
                </a:solidFill>
              </a:rPr>
            </a:br>
            <a:r>
              <a:rPr lang="en-US" sz="1700" dirty="0" smtClean="0"/>
              <a:t>RMA Requests an Independent Study to Determine the Economic Cost of Delivery</a:t>
            </a:r>
            <a:endParaRPr lang="en-US" sz="1700" dirty="0"/>
          </a:p>
        </p:txBody>
      </p:sp>
      <p:sp>
        <p:nvSpPr>
          <p:cNvPr id="6" name="TextBox 5"/>
          <p:cNvSpPr txBox="1"/>
          <p:nvPr/>
        </p:nvSpPr>
        <p:spPr>
          <a:xfrm>
            <a:off x="8458200" y="6477001"/>
            <a:ext cx="381000" cy="276999"/>
          </a:xfrm>
          <a:prstGeom prst="rect">
            <a:avLst/>
          </a:prstGeom>
          <a:noFill/>
        </p:spPr>
        <p:txBody>
          <a:bodyPr wrap="square" rtlCol="0">
            <a:spAutoFit/>
          </a:bodyPr>
          <a:lstStyle/>
          <a:p>
            <a:r>
              <a:rPr lang="en-US" sz="1200" dirty="0" smtClean="0"/>
              <a:t>17</a:t>
            </a:r>
            <a:endParaRPr lang="en-US" sz="1200" dirty="0"/>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305800" cy="4525962"/>
          </a:xfrm>
        </p:spPr>
        <p:txBody>
          <a:bodyPr/>
          <a:lstStyle/>
          <a:p>
            <a:pPr marL="752475" lvl="6" indent="-177800">
              <a:lnSpc>
                <a:spcPts val="2400"/>
              </a:lnSpc>
              <a:spcBef>
                <a:spcPts val="600"/>
              </a:spcBef>
              <a:buClr>
                <a:srgbClr val="97989A"/>
              </a:buClr>
              <a:buSzPct val="80000"/>
              <a:buFont typeface="Wingdings" pitchFamily="2" charset="2"/>
              <a:buChar char="n"/>
            </a:pPr>
            <a:r>
              <a:rPr lang="en-US" kern="1200" dirty="0" smtClean="0">
                <a:cs typeface="Arial" pitchFamily="34" charset="0"/>
              </a:rPr>
              <a:t>Accounting Costs</a:t>
            </a:r>
          </a:p>
          <a:p>
            <a:pPr marL="1209675" lvl="7" indent="-177800">
              <a:lnSpc>
                <a:spcPts val="2400"/>
              </a:lnSpc>
              <a:spcBef>
                <a:spcPts val="600"/>
              </a:spcBef>
              <a:buClr>
                <a:srgbClr val="97989A"/>
              </a:buClr>
              <a:buSzPct val="80000"/>
              <a:buFont typeface="Wingdings" pitchFamily="2" charset="2"/>
              <a:buChar char="q"/>
            </a:pPr>
            <a:r>
              <a:rPr lang="en-US" sz="1200" dirty="0" smtClean="0"/>
              <a:t>Accounting costs are reported by AIPs to RMA and State insurance departments.</a:t>
            </a:r>
            <a:r>
              <a:rPr lang="en-US" kern="1200" dirty="0" smtClean="0">
                <a:cs typeface="Arial" pitchFamily="34" charset="0"/>
              </a:rPr>
              <a:t>	</a:t>
            </a:r>
          </a:p>
          <a:p>
            <a:pPr marL="752475" lvl="6" indent="-177800">
              <a:lnSpc>
                <a:spcPts val="2400"/>
              </a:lnSpc>
              <a:spcBef>
                <a:spcPts val="600"/>
              </a:spcBef>
              <a:buClr>
                <a:srgbClr val="97989A"/>
              </a:buClr>
              <a:buSzPct val="80000"/>
              <a:buFont typeface="Wingdings" pitchFamily="2" charset="2"/>
              <a:buChar char="n"/>
            </a:pPr>
            <a:r>
              <a:rPr lang="en-US" kern="1200" dirty="0" smtClean="0">
                <a:cs typeface="Arial" pitchFamily="34" charset="0"/>
              </a:rPr>
              <a:t>Economic Costs</a:t>
            </a:r>
          </a:p>
          <a:p>
            <a:pPr marL="1209675" lvl="7" indent="-177800">
              <a:lnSpc>
                <a:spcPts val="2400"/>
              </a:lnSpc>
              <a:spcBef>
                <a:spcPts val="600"/>
              </a:spcBef>
              <a:buClr>
                <a:srgbClr val="97989A"/>
              </a:buClr>
              <a:buSzPct val="80000"/>
              <a:buFont typeface="Wingdings" pitchFamily="2" charset="2"/>
              <a:buChar char="q"/>
            </a:pPr>
            <a:r>
              <a:rPr lang="en-US" sz="1200" dirty="0" smtClean="0"/>
              <a:t>Economic costs are more difficult to identify and analyze.</a:t>
            </a:r>
          </a:p>
          <a:p>
            <a:pPr marL="1209675" lvl="7" indent="-177800">
              <a:lnSpc>
                <a:spcPts val="2400"/>
              </a:lnSpc>
              <a:spcBef>
                <a:spcPts val="600"/>
              </a:spcBef>
              <a:buClr>
                <a:srgbClr val="97989A"/>
              </a:buClr>
              <a:buSzPct val="80000"/>
              <a:buFont typeface="Wingdings" pitchFamily="2" charset="2"/>
              <a:buChar char="q"/>
            </a:pPr>
            <a:r>
              <a:rPr lang="en-US" sz="1200" dirty="0" smtClean="0"/>
              <a:t>Economic costs can exceed accounting costs because there is no recognition on the books and records of the opportunity costs of an activity, e.g., the opportunity cost of use of an owned building for one activity is the rent forgone if the building is rented out.</a:t>
            </a:r>
          </a:p>
          <a:p>
            <a:pPr marL="1209675" lvl="7" indent="-177800">
              <a:lnSpc>
                <a:spcPts val="2400"/>
              </a:lnSpc>
              <a:spcBef>
                <a:spcPts val="600"/>
              </a:spcBef>
              <a:buClr>
                <a:srgbClr val="97989A"/>
              </a:buClr>
              <a:buSzPct val="80000"/>
              <a:buFont typeface="Wingdings" pitchFamily="2" charset="2"/>
              <a:buChar char="q"/>
            </a:pPr>
            <a:r>
              <a:rPr lang="en-US" sz="1200" dirty="0" smtClean="0"/>
              <a:t>Accounting costs could also exceed economic costs if the underlying cost of resources could be acquired at a lower price, e.g., at their opportunity cost or value in next best use.</a:t>
            </a:r>
          </a:p>
          <a:p>
            <a:pPr marL="1209675" lvl="7" indent="-177800">
              <a:lnSpc>
                <a:spcPts val="2400"/>
              </a:lnSpc>
              <a:spcBef>
                <a:spcPts val="600"/>
              </a:spcBef>
              <a:buClr>
                <a:srgbClr val="97989A"/>
              </a:buClr>
              <a:buSzPct val="80000"/>
              <a:buFont typeface="Wingdings" pitchFamily="2" charset="2"/>
              <a:buChar char="q"/>
            </a:pPr>
            <a:r>
              <a:rPr lang="en-US" sz="1200" dirty="0" smtClean="0"/>
              <a:t>RMA is concerned that accounting costs of the delivery could be greater than economic costs if the method used to compensate agents is driven by premium linked to commodity prices rather than say by level of effort required or wage in an alternative use.</a:t>
            </a:r>
            <a:endParaRPr lang="en-US" sz="1200" kern="1200" dirty="0" smtClean="0">
              <a:cs typeface="Arial" pitchFamily="34" charset="0"/>
            </a:endParaRPr>
          </a:p>
          <a:p>
            <a:endParaRPr lang="en-US" dirty="0"/>
          </a:p>
        </p:txBody>
      </p:sp>
      <p:sp>
        <p:nvSpPr>
          <p:cNvPr id="4" name="Title 1"/>
          <p:cNvSpPr txBox="1">
            <a:spLocks/>
          </p:cNvSpPr>
          <p:nvPr/>
        </p:nvSpPr>
        <p:spPr bwMode="auto">
          <a:xfrm>
            <a:off x="304801" y="152400"/>
            <a:ext cx="8443913"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0" cap="none" spc="0" normalizeH="0" baseline="0" noProof="0" dirty="0" smtClean="0">
                <a:ln>
                  <a:noFill/>
                </a:ln>
                <a:solidFill>
                  <a:srgbClr val="97989A"/>
                </a:solidFill>
                <a:effectLst/>
                <a:uLnTx/>
                <a:uFillTx/>
                <a:latin typeface="+mj-lt"/>
                <a:ea typeface="+mj-ea"/>
                <a:cs typeface="+mj-cs"/>
              </a:rPr>
              <a:t/>
            </a:r>
            <a:br>
              <a:rPr kumimoji="0" lang="en-US" b="1" i="0" u="none" strike="noStrike" kern="0" cap="none" spc="0" normalizeH="0" baseline="0" noProof="0" dirty="0" smtClean="0">
                <a:ln>
                  <a:noFill/>
                </a:ln>
                <a:solidFill>
                  <a:srgbClr val="97989A"/>
                </a:solidFill>
                <a:effectLst/>
                <a:uLnTx/>
                <a:uFillTx/>
                <a:latin typeface="+mj-lt"/>
                <a:ea typeface="+mj-ea"/>
                <a:cs typeface="+mj-cs"/>
              </a:rPr>
            </a:br>
            <a:r>
              <a:rPr kumimoji="0" lang="en-US" b="1" i="0" u="none" strike="noStrike" kern="0" cap="none" spc="0" normalizeH="0" baseline="0" noProof="0" dirty="0" smtClean="0">
                <a:ln>
                  <a:noFill/>
                </a:ln>
                <a:solidFill>
                  <a:schemeClr val="bg1"/>
                </a:solidFill>
                <a:effectLst/>
                <a:uLnTx/>
                <a:uFillTx/>
                <a:latin typeface="+mj-lt"/>
                <a:ea typeface="+mj-ea"/>
                <a:cs typeface="+mj-cs"/>
              </a:rPr>
              <a:t>Difference between Accounting</a:t>
            </a:r>
            <a:r>
              <a:rPr kumimoji="0" lang="en-US" b="1" i="0" u="none" strike="noStrike" kern="0" cap="none" spc="0" normalizeH="0" noProof="0" dirty="0" smtClean="0">
                <a:ln>
                  <a:noFill/>
                </a:ln>
                <a:solidFill>
                  <a:schemeClr val="bg1"/>
                </a:solidFill>
                <a:effectLst/>
                <a:uLnTx/>
                <a:uFillTx/>
                <a:latin typeface="+mj-lt"/>
                <a:ea typeface="+mj-ea"/>
                <a:cs typeface="+mj-cs"/>
              </a:rPr>
              <a:t> and Economic Costs</a:t>
            </a:r>
            <a:r>
              <a:rPr kumimoji="0" lang="en-US" b="1" i="0" u="none" strike="noStrike" kern="0" cap="none" spc="0" normalizeH="0" baseline="0" noProof="0" dirty="0" smtClean="0">
                <a:ln>
                  <a:noFill/>
                </a:ln>
                <a:solidFill>
                  <a:schemeClr val="bg1"/>
                </a:solidFill>
                <a:effectLst/>
                <a:uLnTx/>
                <a:uFillTx/>
                <a:latin typeface="+mj-lt"/>
                <a:ea typeface="+mj-ea"/>
                <a:cs typeface="+mj-cs"/>
              </a:rPr>
              <a:t>  </a:t>
            </a:r>
            <a:endParaRPr kumimoji="0" lang="en-US" b="1" i="0" u="none" strike="noStrike" kern="0" cap="none" spc="0" normalizeH="0" baseline="0" noProof="0" dirty="0">
              <a:ln>
                <a:noFill/>
              </a:ln>
              <a:solidFill>
                <a:schemeClr val="bg1"/>
              </a:solidFill>
              <a:effectLst/>
              <a:uLnTx/>
              <a:uFillTx/>
              <a:latin typeface="+mj-lt"/>
              <a:ea typeface="+mj-ea"/>
              <a:cs typeface="+mj-cs"/>
            </a:endParaRPr>
          </a:p>
        </p:txBody>
      </p:sp>
      <p:sp>
        <p:nvSpPr>
          <p:cNvPr id="6" name="TextBox 5"/>
          <p:cNvSpPr txBox="1"/>
          <p:nvPr/>
        </p:nvSpPr>
        <p:spPr>
          <a:xfrm>
            <a:off x="8458200" y="6477001"/>
            <a:ext cx="381000" cy="276999"/>
          </a:xfrm>
          <a:prstGeom prst="rect">
            <a:avLst/>
          </a:prstGeom>
          <a:noFill/>
        </p:spPr>
        <p:txBody>
          <a:bodyPr wrap="square" rtlCol="0">
            <a:spAutoFit/>
          </a:bodyPr>
          <a:lstStyle/>
          <a:p>
            <a:r>
              <a:rPr lang="en-US" sz="1200" dirty="0" smtClean="0"/>
              <a:t>18</a:t>
            </a: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smtClean="0"/>
              <a:t>				</a:t>
            </a:r>
          </a:p>
          <a:p>
            <a:endParaRPr lang="en-US" sz="2800" dirty="0" smtClean="0"/>
          </a:p>
          <a:p>
            <a:endParaRPr lang="en-US" sz="2800" dirty="0" smtClean="0"/>
          </a:p>
          <a:p>
            <a:pPr algn="ctr"/>
            <a:r>
              <a:rPr lang="en-US" sz="2800" dirty="0" smtClean="0"/>
              <a:t>Study Objectives</a:t>
            </a:r>
            <a:endParaRPr lang="en-US" sz="2800" dirty="0"/>
          </a:p>
        </p:txBody>
      </p:sp>
      <p:sp>
        <p:nvSpPr>
          <p:cNvPr id="5" name="TextBox 4"/>
          <p:cNvSpPr txBox="1"/>
          <p:nvPr/>
        </p:nvSpPr>
        <p:spPr>
          <a:xfrm>
            <a:off x="8458200" y="6477001"/>
            <a:ext cx="381000" cy="276999"/>
          </a:xfrm>
          <a:prstGeom prst="rect">
            <a:avLst/>
          </a:prstGeom>
          <a:noFill/>
        </p:spPr>
        <p:txBody>
          <a:bodyPr wrap="square" rtlCol="0">
            <a:spAutoFit/>
          </a:bodyPr>
          <a:lstStyle/>
          <a:p>
            <a:r>
              <a:rPr lang="en-US" sz="1200" dirty="0" smtClean="0"/>
              <a:t>19</a:t>
            </a:r>
            <a:endParaRPr lang="en-US" sz="1200" dirty="0"/>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idx="1"/>
          </p:nvPr>
        </p:nvSpPr>
        <p:spPr>
          <a:xfrm>
            <a:off x="304800" y="1143001"/>
            <a:ext cx="8562975" cy="4772025"/>
          </a:xfrm>
        </p:spPr>
        <p:txBody>
          <a:bodyPr/>
          <a:lstStyle/>
          <a:p>
            <a:pPr marL="0" indent="0" eaLnBrk="1" hangingPunct="1"/>
            <a:endParaRPr lang="en-US" sz="1600" b="0" i="1" dirty="0" smtClean="0"/>
          </a:p>
          <a:p>
            <a:pPr marL="0" indent="0" eaLnBrk="1" hangingPunct="1"/>
            <a:r>
              <a:rPr lang="en-US" sz="1600" b="0" i="1" dirty="0" smtClean="0"/>
              <a:t>ANY TAX ADVICE IN THIS COMMUNICATION IS NOT INTENDED OR WRITTEN BY KPMG TO BE USED, AND CANNOT BE USED, BY A CLIENT OR ANY OTHER PERSON OR ENTITY FOR THE PURPOSE OF (i) AVOIDING PENALTIES THAT MAY BE IMPOSED ON ANY TAXPAYER OR (ii) PROMOTING, MARKETING OR RECOMMENDING TO ANOTHER PARTY ANY MATTERS ADDRESSED HEREIN.</a:t>
            </a:r>
            <a:br>
              <a:rPr lang="en-US" sz="1600" b="0" i="1" dirty="0" smtClean="0"/>
            </a:br>
            <a:r>
              <a:rPr lang="en-US" sz="1600" b="0" i="1" dirty="0" smtClean="0"/>
              <a:t/>
            </a:r>
            <a:br>
              <a:rPr lang="en-US" sz="1600" b="0" i="1" dirty="0" smtClean="0"/>
            </a:br>
            <a:r>
              <a:rPr lang="en-US" b="0" cap="all" dirty="0" smtClean="0"/>
              <a:t>The advice, recommendations, work product, and deliverables provided as part of this engagement will be developed for Risk Management Agency management, and are not intended for use by any other party or for any other purpose, and may only be relied upon by Risk management agency management. We disclaim any intention or obligation to update or revise the observations whether as a result of new information, future events or otherwise. Should additional documentation or other information become available which impacts upon the observations reached in our deliverables, we reserve the right to amend our observations and summary documents, including deliverables, accordingly.</a:t>
            </a:r>
          </a:p>
          <a:p>
            <a:pPr marL="0" indent="0" eaLnBrk="1" hangingPunct="1"/>
            <a:endParaRPr lang="en-US" sz="1600" b="0" i="1" dirty="0" smtClean="0"/>
          </a:p>
        </p:txBody>
      </p:sp>
      <p:sp>
        <p:nvSpPr>
          <p:cNvPr id="3" name="TextBox 2"/>
          <p:cNvSpPr txBox="1"/>
          <p:nvPr/>
        </p:nvSpPr>
        <p:spPr>
          <a:xfrm>
            <a:off x="8610600" y="6477001"/>
            <a:ext cx="228600" cy="276999"/>
          </a:xfrm>
          <a:prstGeom prst="rect">
            <a:avLst/>
          </a:prstGeom>
          <a:noFill/>
        </p:spPr>
        <p:txBody>
          <a:bodyPr wrap="square" rtlCol="0">
            <a:spAutoFit/>
          </a:bodyPr>
          <a:lstStyle/>
          <a:p>
            <a:r>
              <a:rPr lang="en-US" sz="1200" dirty="0" smtClean="0"/>
              <a:t>2</a:t>
            </a:r>
            <a:endParaRPr lang="en-US" sz="1200" dirty="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562975" cy="5181600"/>
          </a:xfrm>
        </p:spPr>
        <p:txBody>
          <a:bodyPr/>
          <a:lstStyle/>
          <a:p>
            <a:pPr marL="406400" lvl="5" indent="-177800">
              <a:lnSpc>
                <a:spcPts val="2400"/>
              </a:lnSpc>
              <a:spcBef>
                <a:spcPts val="600"/>
              </a:spcBef>
              <a:spcAft>
                <a:spcPts val="600"/>
              </a:spcAft>
            </a:pPr>
            <a:r>
              <a:rPr lang="en-US" sz="1600" b="1" kern="1200" dirty="0" smtClean="0">
                <a:solidFill>
                  <a:srgbClr val="00338D"/>
                </a:solidFill>
                <a:cs typeface="Arial" pitchFamily="34" charset="0"/>
              </a:rPr>
              <a:t>Determine Costs Incurred by Insurance Agencies/Agents</a:t>
            </a:r>
          </a:p>
          <a:p>
            <a:pPr marL="752475" lvl="6" indent="-177800">
              <a:lnSpc>
                <a:spcPts val="2400"/>
              </a:lnSpc>
              <a:spcBef>
                <a:spcPts val="600"/>
              </a:spcBef>
              <a:buClr>
                <a:srgbClr val="97989A"/>
              </a:buClr>
              <a:buSzPct val="80000"/>
              <a:buFont typeface="Wingdings" pitchFamily="2" charset="2"/>
              <a:buChar char="n"/>
            </a:pPr>
            <a:r>
              <a:rPr lang="en-US" kern="1200" dirty="0" smtClean="0">
                <a:cs typeface="Arial" pitchFamily="34" charset="0"/>
              </a:rPr>
              <a:t>Sales Expenses</a:t>
            </a:r>
          </a:p>
          <a:p>
            <a:pPr marL="1209675" lvl="7" indent="-177800">
              <a:lnSpc>
                <a:spcPts val="2400"/>
              </a:lnSpc>
              <a:spcBef>
                <a:spcPts val="600"/>
              </a:spcBef>
              <a:buClr>
                <a:srgbClr val="97989A"/>
              </a:buClr>
              <a:buSzPct val="80000"/>
              <a:buFont typeface="Wingdings" pitchFamily="2" charset="2"/>
              <a:buChar char="q"/>
            </a:pPr>
            <a:r>
              <a:rPr lang="en-US" sz="1200" dirty="0" smtClean="0"/>
              <a:t>Costs incurred by insurance agencies and their agents who sell crop insurance to farmers.</a:t>
            </a:r>
          </a:p>
          <a:p>
            <a:pPr marL="1209675" lvl="7" indent="-177800">
              <a:lnSpc>
                <a:spcPts val="2400"/>
              </a:lnSpc>
              <a:spcBef>
                <a:spcPts val="600"/>
              </a:spcBef>
              <a:buClr>
                <a:srgbClr val="97989A"/>
              </a:buClr>
              <a:buSzPct val="80000"/>
              <a:buFont typeface="Wingdings" pitchFamily="2" charset="2"/>
              <a:buChar char="q"/>
            </a:pPr>
            <a:r>
              <a:rPr lang="en-US" sz="1200" dirty="0" smtClean="0"/>
              <a:t>Costs of actual provision of services, including salaries, out of pocket expenses (e.g. transportation), and other overhead expenses (e.g. office expenses).</a:t>
            </a:r>
          </a:p>
          <a:p>
            <a:pPr marL="1209675" lvl="7" indent="-177800">
              <a:lnSpc>
                <a:spcPts val="2400"/>
              </a:lnSpc>
              <a:spcBef>
                <a:spcPts val="600"/>
              </a:spcBef>
              <a:buClr>
                <a:srgbClr val="97989A"/>
              </a:buClr>
              <a:buSzPct val="80000"/>
              <a:buFont typeface="Wingdings" pitchFamily="2" charset="2"/>
              <a:buChar char="q"/>
            </a:pPr>
            <a:r>
              <a:rPr lang="en-US" sz="1200" dirty="0" smtClean="0"/>
              <a:t>The sales expenses incurred by the AIPs represent the revenue of the insurance agency/agent rather than their cost.</a:t>
            </a:r>
          </a:p>
          <a:p>
            <a:pPr marL="406400" lvl="5" indent="-177800">
              <a:lnSpc>
                <a:spcPts val="2400"/>
              </a:lnSpc>
              <a:spcBef>
                <a:spcPts val="600"/>
              </a:spcBef>
              <a:spcAft>
                <a:spcPts val="600"/>
              </a:spcAft>
            </a:pPr>
            <a:r>
              <a:rPr lang="en-US" sz="1600" b="1" kern="1200" dirty="0" smtClean="0">
                <a:solidFill>
                  <a:srgbClr val="00338D"/>
                </a:solidFill>
                <a:cs typeface="Arial" pitchFamily="34" charset="0"/>
              </a:rPr>
              <a:t>Determine Costs Incurred by AIPs</a:t>
            </a:r>
          </a:p>
          <a:p>
            <a:pPr marL="752475" lvl="6" indent="-177800">
              <a:lnSpc>
                <a:spcPts val="2400"/>
              </a:lnSpc>
              <a:spcBef>
                <a:spcPts val="600"/>
              </a:spcBef>
              <a:buClr>
                <a:srgbClr val="97989A"/>
              </a:buClr>
              <a:buSzPct val="80000"/>
              <a:buFont typeface="Wingdings" pitchFamily="2" charset="2"/>
              <a:buChar char="n"/>
            </a:pPr>
            <a:r>
              <a:rPr lang="en-US" kern="1200" dirty="0" smtClean="0">
                <a:cs typeface="Arial" pitchFamily="34" charset="0"/>
              </a:rPr>
              <a:t>Loss Adjustment Expenses</a:t>
            </a:r>
          </a:p>
          <a:p>
            <a:pPr marL="1209675" lvl="7" indent="-177800">
              <a:lnSpc>
                <a:spcPts val="2400"/>
              </a:lnSpc>
              <a:spcBef>
                <a:spcPts val="600"/>
              </a:spcBef>
              <a:buClr>
                <a:srgbClr val="97989A"/>
              </a:buClr>
              <a:buSzPct val="80000"/>
              <a:buFont typeface="Wingdings" pitchFamily="2" charset="2"/>
              <a:buChar char="q"/>
            </a:pPr>
            <a:r>
              <a:rPr lang="en-US" sz="1200" dirty="0" smtClean="0"/>
              <a:t>Fees paid to insurance adjusters to verify claims.</a:t>
            </a:r>
            <a:endParaRPr lang="en-US" sz="1200" kern="1200" dirty="0" smtClean="0">
              <a:cs typeface="Arial" pitchFamily="34" charset="0"/>
            </a:endParaRPr>
          </a:p>
          <a:p>
            <a:pPr marL="752475" lvl="6" indent="-177800">
              <a:lnSpc>
                <a:spcPts val="2400"/>
              </a:lnSpc>
              <a:spcBef>
                <a:spcPts val="600"/>
              </a:spcBef>
              <a:buClr>
                <a:srgbClr val="97989A"/>
              </a:buClr>
              <a:buSzPct val="80000"/>
              <a:buFont typeface="Wingdings" pitchFamily="2" charset="2"/>
              <a:buChar char="n"/>
            </a:pPr>
            <a:r>
              <a:rPr lang="en-US" kern="1200" dirty="0" smtClean="0">
                <a:cs typeface="Arial" pitchFamily="34" charset="0"/>
              </a:rPr>
              <a:t>Overhead Expenses</a:t>
            </a:r>
          </a:p>
          <a:p>
            <a:pPr marL="1209675" lvl="7" indent="-177800">
              <a:lnSpc>
                <a:spcPts val="2400"/>
              </a:lnSpc>
              <a:spcBef>
                <a:spcPts val="600"/>
              </a:spcBef>
              <a:buClr>
                <a:srgbClr val="97989A"/>
              </a:buClr>
              <a:buSzPct val="80000"/>
              <a:buFont typeface="Wingdings" pitchFamily="2" charset="2"/>
              <a:buChar char="q"/>
            </a:pPr>
            <a:r>
              <a:rPr lang="en-US" sz="1200" dirty="0" smtClean="0"/>
              <a:t>Company overhead, such as employee salaries and labor burden, information technology, general and administrative expenses, underwriting expenses, agent and adjuster training costs, quality control, and maintaining capital levels required by Federal regulations.</a:t>
            </a:r>
          </a:p>
        </p:txBody>
      </p:sp>
      <p:sp>
        <p:nvSpPr>
          <p:cNvPr id="5" name="Title 1"/>
          <p:cNvSpPr>
            <a:spLocks noGrp="1"/>
          </p:cNvSpPr>
          <p:nvPr>
            <p:ph type="title"/>
          </p:nvPr>
        </p:nvSpPr>
        <p:spPr>
          <a:xfrm>
            <a:off x="304801" y="115888"/>
            <a:ext cx="8443913" cy="792162"/>
          </a:xfrm>
        </p:spPr>
        <p:txBody>
          <a:bodyPr/>
          <a:lstStyle/>
          <a:p>
            <a:r>
              <a:rPr lang="en-US" dirty="0" smtClean="0">
                <a:solidFill>
                  <a:srgbClr val="97989A"/>
                </a:solidFill>
              </a:rPr>
              <a:t/>
            </a:r>
            <a:br>
              <a:rPr lang="en-US" dirty="0" smtClean="0">
                <a:solidFill>
                  <a:srgbClr val="97989A"/>
                </a:solidFill>
              </a:rPr>
            </a:br>
            <a:r>
              <a:rPr lang="en-US" dirty="0" smtClean="0"/>
              <a:t>Determine the Economic Cost of Crop Insurance Delivery</a:t>
            </a:r>
            <a:endParaRPr lang="en-US" dirty="0"/>
          </a:p>
        </p:txBody>
      </p:sp>
      <p:sp>
        <p:nvSpPr>
          <p:cNvPr id="6" name="TextBox 5"/>
          <p:cNvSpPr txBox="1"/>
          <p:nvPr/>
        </p:nvSpPr>
        <p:spPr>
          <a:xfrm>
            <a:off x="8458200" y="6477001"/>
            <a:ext cx="381000" cy="276999"/>
          </a:xfrm>
          <a:prstGeom prst="rect">
            <a:avLst/>
          </a:prstGeom>
          <a:noFill/>
        </p:spPr>
        <p:txBody>
          <a:bodyPr wrap="square" rtlCol="0">
            <a:spAutoFit/>
          </a:bodyPr>
          <a:lstStyle/>
          <a:p>
            <a:r>
              <a:rPr lang="en-US" sz="1200" dirty="0" smtClean="0"/>
              <a:t>20</a:t>
            </a:r>
            <a:endParaRPr lang="en-US" sz="1200" dirty="0"/>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Insurance Company Expenses by RY </a:t>
            </a:r>
            <a:endParaRPr lang="en-US" sz="1600" dirty="0"/>
          </a:p>
        </p:txBody>
      </p:sp>
      <p:sp>
        <p:nvSpPr>
          <p:cNvPr id="7" name="TextBox 6"/>
          <p:cNvSpPr txBox="1"/>
          <p:nvPr/>
        </p:nvSpPr>
        <p:spPr>
          <a:xfrm>
            <a:off x="685800" y="6109156"/>
            <a:ext cx="8305800" cy="215444"/>
          </a:xfrm>
          <a:prstGeom prst="rect">
            <a:avLst/>
          </a:prstGeom>
          <a:noFill/>
        </p:spPr>
        <p:txBody>
          <a:bodyPr wrap="square" rtlCol="0">
            <a:spAutoFit/>
          </a:bodyPr>
          <a:lstStyle/>
          <a:p>
            <a:r>
              <a:rPr lang="en-US" sz="800" baseline="30000" dirty="0" smtClean="0">
                <a:latin typeface="Arial" pitchFamily="34" charset="0"/>
                <a:cs typeface="Arial" pitchFamily="34" charset="0"/>
              </a:rPr>
              <a:t>12 </a:t>
            </a:r>
            <a:r>
              <a:rPr lang="en-US" sz="800" dirty="0" smtClean="0">
                <a:latin typeface="Arial" pitchFamily="34" charset="0"/>
                <a:cs typeface="Arial" pitchFamily="34" charset="0"/>
              </a:rPr>
              <a:t>RMA provided total expense templates containing the expense data.</a:t>
            </a:r>
            <a:endParaRPr lang="en-US" sz="800" dirty="0">
              <a:latin typeface="Arial" pitchFamily="34" charset="0"/>
              <a:cs typeface="Arial" pitchFamily="34" charset="0"/>
            </a:endParaRPr>
          </a:p>
        </p:txBody>
      </p:sp>
      <p:graphicFrame>
        <p:nvGraphicFramePr>
          <p:cNvPr id="6" name="Chart 5"/>
          <p:cNvGraphicFramePr/>
          <p:nvPr/>
        </p:nvGraphicFramePr>
        <p:xfrm>
          <a:off x="457200" y="1447800"/>
          <a:ext cx="82296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8458200" y="6477001"/>
            <a:ext cx="381000" cy="276999"/>
          </a:xfrm>
          <a:prstGeom prst="rect">
            <a:avLst/>
          </a:prstGeom>
          <a:noFill/>
        </p:spPr>
        <p:txBody>
          <a:bodyPr wrap="square" rtlCol="0">
            <a:spAutoFit/>
          </a:bodyPr>
          <a:lstStyle/>
          <a:p>
            <a:r>
              <a:rPr lang="en-US" sz="1200" dirty="0" smtClean="0"/>
              <a:t>21</a:t>
            </a:r>
            <a:endParaRPr lang="en-US" sz="1200" dirty="0"/>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562975" cy="5105400"/>
          </a:xfrm>
        </p:spPr>
        <p:txBody>
          <a:bodyPr/>
          <a:lstStyle/>
          <a:p>
            <a:pPr marL="752475" lvl="6" indent="-177800">
              <a:lnSpc>
                <a:spcPts val="2400"/>
              </a:lnSpc>
              <a:spcBef>
                <a:spcPts val="1200"/>
              </a:spcBef>
              <a:spcAft>
                <a:spcPts val="600"/>
              </a:spcAft>
              <a:buClr>
                <a:srgbClr val="97989A"/>
              </a:buClr>
              <a:buSzPct val="80000"/>
              <a:buFont typeface="Wingdings" pitchFamily="2" charset="2"/>
              <a:buChar char="n"/>
              <a:defRPr/>
            </a:pPr>
            <a:r>
              <a:rPr lang="en-US" kern="1200" dirty="0" smtClean="0">
                <a:latin typeface="Arial"/>
                <a:ea typeface="+mn-ea"/>
                <a:cs typeface="Arial" pitchFamily="34" charset="0"/>
              </a:rPr>
              <a:t>Factors that might potentially affect the LAE and Overhead Expenses incurred by AIPs:</a:t>
            </a:r>
          </a:p>
          <a:p>
            <a:pPr marL="1209675" lvl="7" indent="-177800">
              <a:lnSpc>
                <a:spcPts val="2400"/>
              </a:lnSpc>
              <a:spcBef>
                <a:spcPts val="1200"/>
              </a:spcBef>
              <a:spcAft>
                <a:spcPts val="600"/>
              </a:spcAft>
              <a:buClr>
                <a:srgbClr val="97989A"/>
              </a:buClr>
              <a:buSzPct val="80000"/>
              <a:buFont typeface="Wingdings" pitchFamily="2" charset="2"/>
              <a:buChar char="q"/>
              <a:defRPr/>
            </a:pPr>
            <a:r>
              <a:rPr lang="en-US" sz="1200" kern="1200" dirty="0" smtClean="0">
                <a:cs typeface="Arial" pitchFamily="34" charset="0"/>
              </a:rPr>
              <a:t>Geographical Regions: by state or by other geographical segmentation (e.g. Corn Belt), and</a:t>
            </a:r>
          </a:p>
          <a:p>
            <a:pPr marL="1209675" lvl="7" indent="-177800">
              <a:lnSpc>
                <a:spcPts val="2400"/>
              </a:lnSpc>
              <a:spcBef>
                <a:spcPts val="1200"/>
              </a:spcBef>
              <a:spcAft>
                <a:spcPts val="600"/>
              </a:spcAft>
              <a:buClr>
                <a:srgbClr val="97989A"/>
              </a:buClr>
              <a:buSzPct val="80000"/>
              <a:buFont typeface="Wingdings" pitchFamily="2" charset="2"/>
              <a:buChar char="q"/>
              <a:defRPr/>
            </a:pPr>
            <a:r>
              <a:rPr lang="en-US" sz="1200" kern="1200" dirty="0" smtClean="0">
                <a:cs typeface="Arial" pitchFamily="34" charset="0"/>
              </a:rPr>
              <a:t>Size of the Company: measured primarily by premiums written each year.</a:t>
            </a:r>
          </a:p>
          <a:p>
            <a:pPr marL="752475" lvl="6" indent="-177800">
              <a:lnSpc>
                <a:spcPts val="2400"/>
              </a:lnSpc>
              <a:spcBef>
                <a:spcPts val="1200"/>
              </a:spcBef>
              <a:spcAft>
                <a:spcPts val="600"/>
              </a:spcAft>
              <a:buClr>
                <a:srgbClr val="97989A"/>
              </a:buClr>
              <a:buSzPct val="80000"/>
              <a:buFont typeface="Wingdings" pitchFamily="2" charset="2"/>
              <a:buChar char="n"/>
              <a:defRPr/>
            </a:pPr>
            <a:r>
              <a:rPr lang="en-US" kern="1200" dirty="0" smtClean="0">
                <a:latin typeface="Arial"/>
                <a:ea typeface="+mn-ea"/>
                <a:cs typeface="Arial" pitchFamily="34" charset="0"/>
              </a:rPr>
              <a:t>Factors that might potentially affect the cost of delivery incurred by insurance agencies/agents:</a:t>
            </a:r>
          </a:p>
          <a:p>
            <a:pPr marL="1209675" lvl="7" indent="-177800">
              <a:lnSpc>
                <a:spcPts val="2400"/>
              </a:lnSpc>
              <a:spcBef>
                <a:spcPts val="1200"/>
              </a:spcBef>
              <a:spcAft>
                <a:spcPts val="600"/>
              </a:spcAft>
              <a:buClr>
                <a:srgbClr val="97989A"/>
              </a:buClr>
              <a:buSzPct val="80000"/>
              <a:buFont typeface="Wingdings" pitchFamily="2" charset="2"/>
              <a:buChar char="q"/>
              <a:defRPr/>
            </a:pPr>
            <a:r>
              <a:rPr lang="en-US" sz="1200" kern="1200" dirty="0" smtClean="0">
                <a:cs typeface="Arial" pitchFamily="34" charset="0"/>
              </a:rPr>
              <a:t>Geographical Regions: by state or by other geographical segmentation (e.g. Corn Belt),</a:t>
            </a:r>
          </a:p>
          <a:p>
            <a:pPr marL="1209675" lvl="7" indent="-177800">
              <a:lnSpc>
                <a:spcPts val="2400"/>
              </a:lnSpc>
              <a:spcBef>
                <a:spcPts val="1200"/>
              </a:spcBef>
              <a:spcAft>
                <a:spcPts val="600"/>
              </a:spcAft>
              <a:buClr>
                <a:srgbClr val="97989A"/>
              </a:buClr>
              <a:buSzPct val="80000"/>
              <a:buFont typeface="Wingdings" pitchFamily="2" charset="2"/>
              <a:buChar char="q"/>
              <a:defRPr/>
            </a:pPr>
            <a:r>
              <a:rPr lang="en-US" sz="1200" kern="1200" dirty="0" smtClean="0">
                <a:cs typeface="Arial" pitchFamily="34" charset="0"/>
              </a:rPr>
              <a:t>Agent Type: captive vs. independent Agents,</a:t>
            </a:r>
          </a:p>
          <a:p>
            <a:pPr marL="1209675" lvl="7" indent="-177800">
              <a:lnSpc>
                <a:spcPts val="2400"/>
              </a:lnSpc>
              <a:spcBef>
                <a:spcPts val="1200"/>
              </a:spcBef>
              <a:spcAft>
                <a:spcPts val="600"/>
              </a:spcAft>
              <a:buClr>
                <a:srgbClr val="97989A"/>
              </a:buClr>
              <a:buSzPct val="80000"/>
              <a:buFont typeface="Wingdings" pitchFamily="2" charset="2"/>
              <a:buChar char="q"/>
              <a:defRPr/>
            </a:pPr>
            <a:r>
              <a:rPr lang="en-US" sz="1200" kern="1200" dirty="0" smtClean="0">
                <a:cs typeface="Arial" pitchFamily="34" charset="0"/>
              </a:rPr>
              <a:t>Policy Characteristics: new policies vs. renewal policies,</a:t>
            </a:r>
          </a:p>
          <a:p>
            <a:pPr marL="1209675" lvl="7" indent="-177800">
              <a:lnSpc>
                <a:spcPts val="2400"/>
              </a:lnSpc>
              <a:spcBef>
                <a:spcPts val="1200"/>
              </a:spcBef>
              <a:spcAft>
                <a:spcPts val="600"/>
              </a:spcAft>
              <a:buClr>
                <a:srgbClr val="97989A"/>
              </a:buClr>
              <a:buSzPct val="80000"/>
              <a:buFont typeface="Wingdings" pitchFamily="2" charset="2"/>
              <a:buChar char="q"/>
              <a:defRPr/>
            </a:pPr>
            <a:r>
              <a:rPr lang="en-US" sz="1200" kern="1200" dirty="0" smtClean="0">
                <a:cs typeface="Arial" pitchFamily="34" charset="0"/>
              </a:rPr>
              <a:t>Crop Coverage: regular crops (e.g. corn, wheat, soybean) vs. specialty crops, and</a:t>
            </a:r>
          </a:p>
          <a:p>
            <a:pPr marL="1209675" lvl="7" indent="-177800">
              <a:lnSpc>
                <a:spcPts val="2400"/>
              </a:lnSpc>
              <a:spcBef>
                <a:spcPts val="1200"/>
              </a:spcBef>
              <a:spcAft>
                <a:spcPts val="600"/>
              </a:spcAft>
              <a:buClr>
                <a:srgbClr val="97989A"/>
              </a:buClr>
              <a:buSzPct val="80000"/>
              <a:buFont typeface="Wingdings" pitchFamily="2" charset="2"/>
              <a:buChar char="q"/>
              <a:defRPr/>
            </a:pPr>
            <a:r>
              <a:rPr lang="en-US" sz="1200" kern="1200" dirty="0" smtClean="0">
                <a:cs typeface="Arial" pitchFamily="34" charset="0"/>
              </a:rPr>
              <a:t>Type of Insurance: Catastrophic Loss Coverage (CAT), Area, Yield and Actual Production History (APH)/Revenue.</a:t>
            </a:r>
          </a:p>
          <a:p>
            <a:pPr marL="342900" lvl="5" indent="-342900" eaLnBrk="0" hangingPunct="0">
              <a:spcBef>
                <a:spcPts val="300"/>
              </a:spcBef>
              <a:spcAft>
                <a:spcPts val="300"/>
              </a:spcAft>
            </a:pPr>
            <a:endParaRPr lang="en-US" sz="1800" dirty="0" smtClean="0">
              <a:solidFill>
                <a:srgbClr val="000000"/>
              </a:solidFill>
            </a:endParaRPr>
          </a:p>
          <a:p>
            <a:endParaRPr lang="en-US" dirty="0"/>
          </a:p>
        </p:txBody>
      </p:sp>
      <p:sp>
        <p:nvSpPr>
          <p:cNvPr id="8" name="Title 3"/>
          <p:cNvSpPr txBox="1">
            <a:spLocks/>
          </p:cNvSpPr>
          <p:nvPr/>
        </p:nvSpPr>
        <p:spPr bwMode="auto">
          <a:xfrm>
            <a:off x="0" y="838200"/>
            <a:ext cx="8496944" cy="7920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b="1" kern="0" dirty="0" smtClean="0">
                <a:solidFill>
                  <a:schemeClr val="bg1"/>
                </a:solidFill>
                <a:latin typeface="+mj-lt"/>
                <a:ea typeface="+mj-ea"/>
                <a:cs typeface="+mj-cs"/>
              </a:rPr>
              <a:t>Objectives</a:t>
            </a:r>
            <a:endParaRPr kumimoji="0" lang="en-US" sz="1800" b="1" i="0" u="none" strike="noStrike" kern="0" cap="none" spc="0" normalizeH="0" baseline="0" noProof="0" dirty="0">
              <a:ln>
                <a:noFill/>
              </a:ln>
              <a:solidFill>
                <a:schemeClr val="bg1"/>
              </a:solidFill>
              <a:effectLst/>
              <a:uLnTx/>
              <a:uFillTx/>
              <a:latin typeface="+mj-lt"/>
              <a:ea typeface="+mj-ea"/>
              <a:cs typeface="+mj-cs"/>
            </a:endParaRPr>
          </a:p>
        </p:txBody>
      </p:sp>
      <p:sp>
        <p:nvSpPr>
          <p:cNvPr id="6" name="Title 1"/>
          <p:cNvSpPr>
            <a:spLocks noGrp="1"/>
          </p:cNvSpPr>
          <p:nvPr>
            <p:ph type="title"/>
          </p:nvPr>
        </p:nvSpPr>
        <p:spPr>
          <a:xfrm>
            <a:off x="304801" y="115888"/>
            <a:ext cx="8443913" cy="792162"/>
          </a:xfrm>
        </p:spPr>
        <p:txBody>
          <a:bodyPr/>
          <a:lstStyle/>
          <a:p>
            <a:r>
              <a:rPr lang="en-US" dirty="0" smtClean="0">
                <a:solidFill>
                  <a:srgbClr val="97989A"/>
                </a:solidFill>
              </a:rPr>
              <a:t/>
            </a:r>
            <a:br>
              <a:rPr lang="en-US" dirty="0" smtClean="0">
                <a:solidFill>
                  <a:srgbClr val="97989A"/>
                </a:solidFill>
              </a:rPr>
            </a:br>
            <a:r>
              <a:rPr lang="en-US" dirty="0" smtClean="0"/>
              <a:t>Consider Factors Potentially Affecting the Program Delivery Cost</a:t>
            </a:r>
            <a:endParaRPr lang="en-US" dirty="0"/>
          </a:p>
        </p:txBody>
      </p:sp>
      <p:sp>
        <p:nvSpPr>
          <p:cNvPr id="7" name="TextBox 6"/>
          <p:cNvSpPr txBox="1"/>
          <p:nvPr/>
        </p:nvSpPr>
        <p:spPr>
          <a:xfrm>
            <a:off x="8458200" y="6477001"/>
            <a:ext cx="381000" cy="276999"/>
          </a:xfrm>
          <a:prstGeom prst="rect">
            <a:avLst/>
          </a:prstGeom>
          <a:noFill/>
        </p:spPr>
        <p:txBody>
          <a:bodyPr wrap="square" rtlCol="0">
            <a:spAutoFit/>
          </a:bodyPr>
          <a:lstStyle/>
          <a:p>
            <a:r>
              <a:rPr lang="en-US" sz="1200" dirty="0" smtClean="0"/>
              <a:t>22</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algn="ctr"/>
            <a:endParaRPr lang="en-US" sz="2800" dirty="0" smtClean="0"/>
          </a:p>
          <a:p>
            <a:pPr algn="ctr"/>
            <a:endParaRPr lang="en-US" sz="2800" dirty="0" smtClean="0"/>
          </a:p>
          <a:p>
            <a:pPr algn="ctr"/>
            <a:endParaRPr lang="en-US" sz="2800" dirty="0" smtClean="0"/>
          </a:p>
          <a:p>
            <a:pPr algn="ctr"/>
            <a:r>
              <a:rPr lang="en-US" sz="2800" dirty="0" smtClean="0"/>
              <a:t>Technical Approach</a:t>
            </a:r>
            <a:endParaRPr lang="en-US" sz="2800" dirty="0"/>
          </a:p>
        </p:txBody>
      </p:sp>
      <p:sp>
        <p:nvSpPr>
          <p:cNvPr id="5" name="TextBox 4"/>
          <p:cNvSpPr txBox="1"/>
          <p:nvPr/>
        </p:nvSpPr>
        <p:spPr>
          <a:xfrm>
            <a:off x="8458200" y="6477001"/>
            <a:ext cx="381000" cy="276999"/>
          </a:xfrm>
          <a:prstGeom prst="rect">
            <a:avLst/>
          </a:prstGeom>
          <a:noFill/>
        </p:spPr>
        <p:txBody>
          <a:bodyPr wrap="square" rtlCol="0">
            <a:spAutoFit/>
          </a:bodyPr>
          <a:lstStyle/>
          <a:p>
            <a:r>
              <a:rPr lang="en-US" sz="1200" dirty="0" smtClean="0"/>
              <a:t>23</a:t>
            </a:r>
            <a:endParaRPr lang="en-US" sz="1200" dirty="0"/>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381000" y="1389064"/>
            <a:ext cx="8305800" cy="38687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95275" lvl="5" indent="-177800">
              <a:lnSpc>
                <a:spcPts val="2400"/>
              </a:lnSpc>
              <a:spcBef>
                <a:spcPts val="600"/>
              </a:spcBef>
              <a:buClr>
                <a:srgbClr val="97989A"/>
              </a:buClr>
              <a:buSzPct val="80000"/>
              <a:buFont typeface="Wingdings" pitchFamily="2" charset="2"/>
              <a:buChar char="n"/>
            </a:pPr>
            <a:r>
              <a:rPr lang="en-US" sz="1400" dirty="0" smtClean="0"/>
              <a:t>To better understand the operations of the FCIP, we conduct interviews with:</a:t>
            </a:r>
          </a:p>
          <a:p>
            <a:pPr marL="752475" lvl="6" indent="-177800">
              <a:lnSpc>
                <a:spcPts val="2400"/>
              </a:lnSpc>
              <a:spcBef>
                <a:spcPts val="600"/>
              </a:spcBef>
              <a:buClr>
                <a:srgbClr val="97989A"/>
              </a:buClr>
              <a:buSzPct val="80000"/>
              <a:buFont typeface="Wingdings" pitchFamily="2" charset="2"/>
              <a:buChar char="q"/>
            </a:pPr>
            <a:r>
              <a:rPr lang="en-US" sz="1400" dirty="0" smtClean="0">
                <a:cs typeface="Arial" pitchFamily="34" charset="0"/>
              </a:rPr>
              <a:t>AIPs</a:t>
            </a:r>
          </a:p>
          <a:p>
            <a:pPr marL="752475" lvl="6" indent="-177800">
              <a:lnSpc>
                <a:spcPts val="2400"/>
              </a:lnSpc>
              <a:spcBef>
                <a:spcPts val="600"/>
              </a:spcBef>
              <a:buClr>
                <a:srgbClr val="97989A"/>
              </a:buClr>
              <a:buSzPct val="80000"/>
              <a:buFont typeface="Wingdings" pitchFamily="2" charset="2"/>
              <a:buChar char="q"/>
            </a:pPr>
            <a:r>
              <a:rPr lang="en-US" sz="1400" dirty="0" smtClean="0">
                <a:cs typeface="Arial" pitchFamily="34" charset="0"/>
              </a:rPr>
              <a:t>Crop Insurance Agents</a:t>
            </a:r>
          </a:p>
          <a:p>
            <a:pPr marL="752475" lvl="6" indent="-177800">
              <a:lnSpc>
                <a:spcPts val="2400"/>
              </a:lnSpc>
              <a:spcBef>
                <a:spcPts val="600"/>
              </a:spcBef>
              <a:buClr>
                <a:srgbClr val="97989A"/>
              </a:buClr>
              <a:buSzPct val="80000"/>
              <a:buFont typeface="Wingdings" pitchFamily="2" charset="2"/>
              <a:buChar char="q"/>
            </a:pPr>
            <a:r>
              <a:rPr lang="en-US" sz="1400" dirty="0" smtClean="0">
                <a:cs typeface="Arial" pitchFamily="34" charset="0"/>
              </a:rPr>
              <a:t>Insured Farmers</a:t>
            </a:r>
          </a:p>
          <a:p>
            <a:pPr marL="295275" lvl="5" indent="-177800">
              <a:lnSpc>
                <a:spcPts val="2400"/>
              </a:lnSpc>
              <a:spcBef>
                <a:spcPts val="600"/>
              </a:spcBef>
              <a:buClr>
                <a:srgbClr val="97989A"/>
              </a:buClr>
              <a:buSzPct val="80000"/>
              <a:buFont typeface="Wingdings" pitchFamily="2" charset="2"/>
              <a:buChar char="n"/>
            </a:pPr>
            <a:r>
              <a:rPr lang="en-US" sz="1400" dirty="0" smtClean="0"/>
              <a:t>Information obtained from the interviews will assist us in designing survey instruments and determining the type of data we need to collect from insurance agents and insured farmers.</a:t>
            </a:r>
          </a:p>
          <a:p>
            <a:pPr marL="342900" lvl="5" indent="-342900" eaLnBrk="0" fontAlgn="base" hangingPunct="0">
              <a:spcBef>
                <a:spcPts val="300"/>
              </a:spcBef>
              <a:spcAft>
                <a:spcPts val="300"/>
              </a:spcAft>
              <a:defRPr/>
            </a:pPr>
            <a:endParaRPr lang="en-US" b="1" dirty="0" smtClean="0">
              <a:solidFill>
                <a:srgbClr val="00338D"/>
              </a:solidFill>
              <a:cs typeface="Arial" pitchFamily="34" charset="0"/>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lang="en-US" kern="0" dirty="0" smtClean="0">
              <a:solidFill>
                <a:srgbClr val="000000"/>
              </a:solidFill>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n-lt"/>
              <a:cs typeface="+mn-cs"/>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lang="en-US" kern="0" dirty="0" smtClean="0">
              <a:solidFill>
                <a:srgbClr val="000000"/>
              </a:solidFill>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n-lt"/>
              <a:cs typeface="+mn-cs"/>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lang="en-US" kern="0" dirty="0" smtClean="0">
              <a:solidFill>
                <a:srgbClr val="000000"/>
              </a:solidFill>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n-lt"/>
              <a:cs typeface="+mn-cs"/>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lang="en-US" kern="0" dirty="0" smtClean="0">
              <a:solidFill>
                <a:srgbClr val="000000"/>
              </a:solidFill>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n-lt"/>
              <a:cs typeface="+mn-cs"/>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lang="en-US" kern="0" dirty="0" smtClean="0">
              <a:solidFill>
                <a:srgbClr val="000000"/>
              </a:solidFill>
            </a:endParaRPr>
          </a:p>
          <a:p>
            <a:pPr marL="342900" marR="0" lvl="5" indent="-342900" algn="l" defTabSz="914400" rtl="0" eaLnBrk="0" fontAlgn="base" latinLnBrk="0" hangingPunct="0">
              <a:lnSpc>
                <a:spcPct val="100000"/>
              </a:lnSpc>
              <a:spcBef>
                <a:spcPts val="300"/>
              </a:spcBef>
              <a:spcAft>
                <a:spcPts val="300"/>
              </a:spcAft>
              <a:buClrTx/>
              <a:buSzTx/>
              <a:buFont typeface="Arial" pitchFamily="34" charset="0"/>
              <a:buChar char="•"/>
              <a:tabLst/>
              <a:defRPr/>
            </a:pPr>
            <a:endParaRPr kumimoji="0" lang="en-US" sz="1800" b="0" i="0" u="none" strike="noStrike" kern="0" cap="none" spc="0" normalizeH="0" baseline="0" noProof="0" dirty="0" smtClean="0">
              <a:ln>
                <a:noFill/>
              </a:ln>
              <a:solidFill>
                <a:srgbClr val="000000"/>
              </a:solidFill>
              <a:effectLst/>
              <a:uLnTx/>
              <a:uFillTx/>
              <a:latin typeface="+mn-lt"/>
              <a:cs typeface="+mn-cs"/>
            </a:endParaRPr>
          </a:p>
          <a:p>
            <a:pPr marL="342900" marR="0" lvl="0" indent="-342900" algn="l" defTabSz="914400" rtl="0" eaLnBrk="0" fontAlgn="base" latinLnBrk="0" hangingPunct="0">
              <a:lnSpc>
                <a:spcPct val="100000"/>
              </a:lnSpc>
              <a:spcBef>
                <a:spcPts val="300"/>
              </a:spcBef>
              <a:spcAft>
                <a:spcPts val="300"/>
              </a:spcAft>
              <a:buClrTx/>
              <a:buSzTx/>
              <a:buFontTx/>
              <a:buNone/>
              <a:tabLst/>
              <a:defRPr/>
            </a:pPr>
            <a:endParaRPr kumimoji="0" lang="en-US" sz="1400" b="1" i="0" u="none" strike="noStrike" kern="0" cap="none" spc="0" normalizeH="0" baseline="0" noProof="0" dirty="0">
              <a:ln>
                <a:noFill/>
              </a:ln>
              <a:solidFill>
                <a:srgbClr val="00338D"/>
              </a:solidFill>
              <a:effectLst/>
              <a:uLnTx/>
              <a:uFillTx/>
              <a:latin typeface="+mn-lt"/>
              <a:ea typeface="+mn-ea"/>
              <a:cs typeface="+mn-cs"/>
            </a:endParaRPr>
          </a:p>
        </p:txBody>
      </p:sp>
      <p:sp>
        <p:nvSpPr>
          <p:cNvPr id="10" name="Title 3"/>
          <p:cNvSpPr txBox="1">
            <a:spLocks/>
          </p:cNvSpPr>
          <p:nvPr/>
        </p:nvSpPr>
        <p:spPr bwMode="auto">
          <a:xfrm>
            <a:off x="323528" y="116632"/>
            <a:ext cx="8496944" cy="7920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eaLnBrk="0" fontAlgn="base" hangingPunct="0">
              <a:spcBef>
                <a:spcPct val="0"/>
              </a:spcBef>
              <a:spcAft>
                <a:spcPct val="0"/>
              </a:spcAft>
              <a:defRPr/>
            </a:pPr>
            <a:r>
              <a:rPr lang="en-US" b="1" kern="0" dirty="0" smtClean="0">
                <a:solidFill>
                  <a:srgbClr val="97989A"/>
                </a:solidFill>
              </a:rPr>
              <a:t/>
            </a:r>
            <a:br>
              <a:rPr lang="en-US" b="1" kern="0" dirty="0" smtClean="0">
                <a:solidFill>
                  <a:srgbClr val="97989A"/>
                </a:solidFill>
              </a:rPr>
            </a:br>
            <a:r>
              <a:rPr lang="en-US" b="1" kern="0" dirty="0" smtClean="0">
                <a:solidFill>
                  <a:schemeClr val="bg1"/>
                </a:solidFill>
              </a:rPr>
              <a:t>Understand Operations of the Federal Crop Insurance Program</a:t>
            </a:r>
            <a:endParaRPr lang="en-US" b="1" kern="0" dirty="0">
              <a:solidFill>
                <a:schemeClr val="bg1"/>
              </a:solidFill>
            </a:endParaRPr>
          </a:p>
        </p:txBody>
      </p:sp>
      <p:sp>
        <p:nvSpPr>
          <p:cNvPr id="5" name="TextBox 4"/>
          <p:cNvSpPr txBox="1"/>
          <p:nvPr/>
        </p:nvSpPr>
        <p:spPr>
          <a:xfrm>
            <a:off x="8458200" y="6477001"/>
            <a:ext cx="381000" cy="276999"/>
          </a:xfrm>
          <a:prstGeom prst="rect">
            <a:avLst/>
          </a:prstGeom>
          <a:noFill/>
        </p:spPr>
        <p:txBody>
          <a:bodyPr wrap="square" rtlCol="0">
            <a:spAutoFit/>
          </a:bodyPr>
          <a:lstStyle/>
          <a:p>
            <a:r>
              <a:rPr lang="en-US" sz="1200" dirty="0" smtClean="0"/>
              <a:t>24</a:t>
            </a:r>
            <a:endParaRPr lang="en-US" sz="1200" dirty="0"/>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1219200"/>
            <a:ext cx="8382000" cy="5029200"/>
          </a:xfrm>
        </p:spPr>
        <p:txBody>
          <a:bodyPr/>
          <a:lstStyle/>
          <a:p>
            <a:pPr marL="295275" lvl="5" indent="-177800">
              <a:lnSpc>
                <a:spcPts val="2400"/>
              </a:lnSpc>
              <a:spcBef>
                <a:spcPts val="600"/>
              </a:spcBef>
              <a:buClr>
                <a:srgbClr val="97989A"/>
              </a:buClr>
              <a:buSzPct val="80000"/>
              <a:buFont typeface="Wingdings" pitchFamily="2" charset="2"/>
              <a:buChar char="n"/>
            </a:pPr>
            <a:r>
              <a:rPr lang="en-US" kern="1200" dirty="0" smtClean="0">
                <a:cs typeface="Arial" pitchFamily="34" charset="0"/>
              </a:rPr>
              <a:t>Use RMA data to analyze LAE and Overhead Expenses</a:t>
            </a:r>
          </a:p>
          <a:p>
            <a:pPr marL="752475" lvl="6" indent="-177800">
              <a:lnSpc>
                <a:spcPts val="2400"/>
              </a:lnSpc>
              <a:spcBef>
                <a:spcPts val="600"/>
              </a:spcBef>
              <a:buClr>
                <a:srgbClr val="97989A"/>
              </a:buClr>
              <a:buSzPct val="80000"/>
              <a:buFont typeface="Wingdings" pitchFamily="2" charset="2"/>
              <a:buChar char="q"/>
            </a:pPr>
            <a:r>
              <a:rPr lang="en-US" sz="1200" kern="1200" dirty="0" smtClean="0">
                <a:cs typeface="Arial" pitchFamily="34" charset="0"/>
              </a:rPr>
              <a:t>Use RMA data reported by AIPs to analyze costs AIPs incurred in selling and servicing Federal crop insurance.</a:t>
            </a:r>
          </a:p>
          <a:p>
            <a:pPr marL="295275" lvl="5" indent="-177800">
              <a:lnSpc>
                <a:spcPts val="2400"/>
              </a:lnSpc>
              <a:spcBef>
                <a:spcPts val="600"/>
              </a:spcBef>
              <a:buClr>
                <a:srgbClr val="97989A"/>
              </a:buClr>
              <a:buSzPct val="80000"/>
              <a:buFont typeface="Wingdings" pitchFamily="2" charset="2"/>
              <a:buChar char="n"/>
            </a:pPr>
            <a:r>
              <a:rPr lang="en-US" dirty="0" smtClean="0">
                <a:cs typeface="Arial" pitchFamily="34" charset="0"/>
              </a:rPr>
              <a:t>Perform benchmarking analysis to compare operational costs of MPCI insurers with those of insurers in other P&amp;C lines of business. </a:t>
            </a:r>
          </a:p>
          <a:p>
            <a:pPr marL="752475" lvl="6" indent="-177800">
              <a:lnSpc>
                <a:spcPts val="2400"/>
              </a:lnSpc>
              <a:spcBef>
                <a:spcPts val="600"/>
              </a:spcBef>
              <a:buClr>
                <a:srgbClr val="97989A"/>
              </a:buClr>
              <a:buSzPct val="80000"/>
              <a:buFont typeface="Wingdings" pitchFamily="2" charset="2"/>
              <a:buChar char="q"/>
            </a:pPr>
            <a:r>
              <a:rPr lang="en-US" sz="1200" dirty="0" smtClean="0">
                <a:cs typeface="Arial" pitchFamily="34" charset="0"/>
              </a:rPr>
              <a:t>Financials reported by AIPs to RMA and financials for insurers in P&amp;C lines of business from SNL will be used for this analysis.</a:t>
            </a:r>
          </a:p>
          <a:p>
            <a:pPr marL="752475" lvl="6" indent="-177800">
              <a:lnSpc>
                <a:spcPts val="2400"/>
              </a:lnSpc>
              <a:spcBef>
                <a:spcPts val="600"/>
              </a:spcBef>
              <a:buClr>
                <a:srgbClr val="97989A"/>
              </a:buClr>
              <a:buSzPct val="80000"/>
              <a:buFont typeface="Wingdings" pitchFamily="2" charset="2"/>
              <a:buChar char="q"/>
            </a:pPr>
            <a:r>
              <a:rPr lang="en-US" sz="1200" dirty="0" smtClean="0">
                <a:cs typeface="Arial" pitchFamily="34" charset="0"/>
              </a:rPr>
              <a:t>Compare expense ratios for the MPCI insurers with expense ratios observed in other P&amp;C lines of business.</a:t>
            </a:r>
          </a:p>
        </p:txBody>
      </p:sp>
      <p:sp>
        <p:nvSpPr>
          <p:cNvPr id="5" name="Title 1"/>
          <p:cNvSpPr>
            <a:spLocks noGrp="1"/>
          </p:cNvSpPr>
          <p:nvPr>
            <p:ph type="title"/>
          </p:nvPr>
        </p:nvSpPr>
        <p:spPr>
          <a:xfrm>
            <a:off x="304801" y="115888"/>
            <a:ext cx="8443913" cy="792162"/>
          </a:xfrm>
        </p:spPr>
        <p:txBody>
          <a:bodyPr/>
          <a:lstStyle/>
          <a:p>
            <a:r>
              <a:rPr lang="en-US" dirty="0" smtClean="0">
                <a:solidFill>
                  <a:srgbClr val="97989A"/>
                </a:solidFill>
              </a:rPr>
              <a:t/>
            </a:r>
            <a:br>
              <a:rPr lang="en-US" dirty="0" smtClean="0">
                <a:solidFill>
                  <a:srgbClr val="97989A"/>
                </a:solidFill>
              </a:rPr>
            </a:br>
            <a:r>
              <a:rPr lang="en-US" dirty="0" smtClean="0"/>
              <a:t>Analyze LAE and </a:t>
            </a:r>
            <a:r>
              <a:rPr lang="en-US" kern="1200" dirty="0" smtClean="0">
                <a:cs typeface="Arial" pitchFamily="34" charset="0"/>
              </a:rPr>
              <a:t>Overhead </a:t>
            </a:r>
            <a:r>
              <a:rPr lang="en-US" dirty="0" smtClean="0"/>
              <a:t>Expenses Incurred by AIPs</a:t>
            </a:r>
            <a:endParaRPr lang="en-US" dirty="0"/>
          </a:p>
        </p:txBody>
      </p:sp>
      <p:sp>
        <p:nvSpPr>
          <p:cNvPr id="6" name="TextBox 5"/>
          <p:cNvSpPr txBox="1"/>
          <p:nvPr/>
        </p:nvSpPr>
        <p:spPr>
          <a:xfrm>
            <a:off x="8458200" y="6477001"/>
            <a:ext cx="381000" cy="276999"/>
          </a:xfrm>
          <a:prstGeom prst="rect">
            <a:avLst/>
          </a:prstGeom>
          <a:noFill/>
        </p:spPr>
        <p:txBody>
          <a:bodyPr wrap="square" rtlCol="0">
            <a:spAutoFit/>
          </a:bodyPr>
          <a:lstStyle/>
          <a:p>
            <a:r>
              <a:rPr lang="en-US" sz="1200" dirty="0" smtClean="0"/>
              <a:t>25</a:t>
            </a:r>
            <a:endParaRPr lang="en-US" sz="1200" dirty="0"/>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562975" cy="5029200"/>
          </a:xfrm>
        </p:spPr>
        <p:txBody>
          <a:bodyPr/>
          <a:lstStyle/>
          <a:p>
            <a:pPr marL="295275" lvl="5" indent="-177800">
              <a:lnSpc>
                <a:spcPts val="2400"/>
              </a:lnSpc>
              <a:spcBef>
                <a:spcPts val="600"/>
              </a:spcBef>
              <a:buClr>
                <a:srgbClr val="97989A"/>
              </a:buClr>
              <a:buSzPct val="80000"/>
              <a:buFont typeface="Wingdings" pitchFamily="2" charset="2"/>
              <a:buChar char="n"/>
            </a:pPr>
            <a:r>
              <a:rPr lang="en-US" dirty="0" smtClean="0">
                <a:solidFill>
                  <a:srgbClr val="000000"/>
                </a:solidFill>
                <a:cs typeface="Arial" pitchFamily="34" charset="0"/>
              </a:rPr>
              <a:t>The benchmarking analysis includes a comparison of the following key ratios across industries:</a:t>
            </a:r>
          </a:p>
          <a:p>
            <a:pPr marL="752475" lvl="6" indent="-177800">
              <a:lnSpc>
                <a:spcPts val="2400"/>
              </a:lnSpc>
              <a:spcBef>
                <a:spcPts val="600"/>
              </a:spcBef>
              <a:buClr>
                <a:srgbClr val="97989A"/>
              </a:buClr>
              <a:buSzPct val="80000"/>
              <a:buFont typeface="Wingdings" pitchFamily="2" charset="2"/>
              <a:buChar char="q"/>
            </a:pPr>
            <a:r>
              <a:rPr lang="en-US" sz="1200" dirty="0" smtClean="0">
                <a:cs typeface="Arial" pitchFamily="34" charset="0"/>
              </a:rPr>
              <a:t>Commission Ratio: measures expenditure insurers pay to its sales force</a:t>
            </a:r>
          </a:p>
          <a:p>
            <a:pPr marL="752475" lvl="6" indent="-177800">
              <a:lnSpc>
                <a:spcPts val="2400"/>
              </a:lnSpc>
              <a:spcBef>
                <a:spcPts val="600"/>
              </a:spcBef>
              <a:buClr>
                <a:srgbClr val="97989A"/>
              </a:buClr>
              <a:buSzPct val="80000"/>
              <a:buFont typeface="Wingdings" pitchFamily="2" charset="2"/>
              <a:buChar char="q"/>
            </a:pPr>
            <a:r>
              <a:rPr lang="en-US" sz="1200" dirty="0" smtClean="0">
                <a:cs typeface="Arial" pitchFamily="34" charset="0"/>
              </a:rPr>
              <a:t>Taxes, Licenses, and Fees Ratio</a:t>
            </a:r>
          </a:p>
          <a:p>
            <a:pPr marL="752475" lvl="6" indent="-177800">
              <a:lnSpc>
                <a:spcPts val="2400"/>
              </a:lnSpc>
              <a:spcBef>
                <a:spcPts val="600"/>
              </a:spcBef>
              <a:buClr>
                <a:srgbClr val="97989A"/>
              </a:buClr>
              <a:buSzPct val="80000"/>
              <a:buFont typeface="Wingdings" pitchFamily="2" charset="2"/>
              <a:buChar char="q"/>
            </a:pPr>
            <a:r>
              <a:rPr lang="en-US" sz="1200" dirty="0" smtClean="0">
                <a:cs typeface="Arial" pitchFamily="34" charset="0"/>
              </a:rPr>
              <a:t>Overhead Expense Ratio</a:t>
            </a:r>
          </a:p>
          <a:p>
            <a:pPr marL="752475" lvl="6" indent="-177800">
              <a:lnSpc>
                <a:spcPts val="2400"/>
              </a:lnSpc>
              <a:spcBef>
                <a:spcPts val="600"/>
              </a:spcBef>
              <a:buClr>
                <a:srgbClr val="97989A"/>
              </a:buClr>
              <a:buSzPct val="80000"/>
              <a:buFont typeface="Wingdings" pitchFamily="2" charset="2"/>
              <a:buChar char="q"/>
            </a:pPr>
            <a:r>
              <a:rPr lang="en-US" sz="1200" dirty="0" smtClean="0">
                <a:cs typeface="Arial" pitchFamily="34" charset="0"/>
              </a:rPr>
              <a:t>Total Expense Ratio: defined as sum of all three ratios above, measures overall operational efficiency</a:t>
            </a:r>
          </a:p>
          <a:p>
            <a:pPr marL="752475" lvl="6" indent="-177800">
              <a:lnSpc>
                <a:spcPts val="2400"/>
              </a:lnSpc>
              <a:spcBef>
                <a:spcPts val="600"/>
              </a:spcBef>
              <a:buClr>
                <a:srgbClr val="97989A"/>
              </a:buClr>
              <a:buSzPct val="80000"/>
              <a:buFont typeface="Wingdings" pitchFamily="2" charset="2"/>
              <a:buChar char="q"/>
            </a:pPr>
            <a:r>
              <a:rPr lang="en-US" sz="1200" dirty="0" smtClean="0">
                <a:cs typeface="Arial" pitchFamily="34" charset="0"/>
              </a:rPr>
              <a:t>LAE Ratio: measures expenditure insurers pay to the adjusters</a:t>
            </a:r>
          </a:p>
          <a:p>
            <a:pPr marL="752475" lvl="6" indent="-177800">
              <a:lnSpc>
                <a:spcPts val="2400"/>
              </a:lnSpc>
              <a:spcBef>
                <a:spcPts val="600"/>
              </a:spcBef>
              <a:buClr>
                <a:srgbClr val="97989A"/>
              </a:buClr>
              <a:buSzPct val="80000"/>
              <a:buFont typeface="Wingdings" pitchFamily="2" charset="2"/>
              <a:buChar char="q"/>
            </a:pPr>
            <a:r>
              <a:rPr lang="en-US" sz="1200" dirty="0" smtClean="0">
                <a:cs typeface="Arial" pitchFamily="34" charset="0"/>
              </a:rPr>
              <a:t>Loss Ratio: measures overall effectiveness in risk control and management</a:t>
            </a:r>
          </a:p>
          <a:p>
            <a:pPr marL="752475" lvl="6" indent="-177800">
              <a:lnSpc>
                <a:spcPts val="2400"/>
              </a:lnSpc>
              <a:spcBef>
                <a:spcPts val="600"/>
              </a:spcBef>
              <a:buClr>
                <a:srgbClr val="97989A"/>
              </a:buClr>
              <a:buSzPct val="80000"/>
              <a:buFont typeface="Wingdings" pitchFamily="2" charset="2"/>
              <a:buChar char="q"/>
            </a:pPr>
            <a:r>
              <a:rPr lang="en-US" sz="1200" dirty="0" smtClean="0">
                <a:cs typeface="Arial" pitchFamily="34" charset="0"/>
              </a:rPr>
              <a:t>Combined Ratio: measures overall profitability</a:t>
            </a:r>
          </a:p>
          <a:p>
            <a:pPr marL="752475" lvl="6" indent="-177800">
              <a:lnSpc>
                <a:spcPts val="2400"/>
              </a:lnSpc>
              <a:spcBef>
                <a:spcPts val="600"/>
              </a:spcBef>
              <a:buClr>
                <a:srgbClr val="97989A"/>
              </a:buClr>
              <a:buSzPct val="80000"/>
              <a:buFont typeface="Wingdings" pitchFamily="2" charset="2"/>
              <a:buChar char="q"/>
              <a:defRPr/>
            </a:pPr>
            <a:r>
              <a:rPr lang="en-US" sz="1200" dirty="0" smtClean="0">
                <a:cs typeface="Arial" pitchFamily="34" charset="0"/>
              </a:rPr>
              <a:t>Delivery Expense Ratio: defined as Total Expense ratio plus LAE ratio, measures the delivery expense incurred by insurance company in selling and servicing the respective insurance policies</a:t>
            </a:r>
          </a:p>
        </p:txBody>
      </p:sp>
      <p:sp>
        <p:nvSpPr>
          <p:cNvPr id="5" name="Title 1"/>
          <p:cNvSpPr>
            <a:spLocks noGrp="1"/>
          </p:cNvSpPr>
          <p:nvPr>
            <p:ph type="title"/>
          </p:nvPr>
        </p:nvSpPr>
        <p:spPr>
          <a:xfrm>
            <a:off x="304801" y="115888"/>
            <a:ext cx="8443913" cy="792162"/>
          </a:xfrm>
        </p:spPr>
        <p:txBody>
          <a:bodyPr/>
          <a:lstStyle/>
          <a:p>
            <a:r>
              <a:rPr lang="en-US" dirty="0" smtClean="0">
                <a:solidFill>
                  <a:srgbClr val="97989A"/>
                </a:solidFill>
              </a:rPr>
              <a:t/>
            </a:r>
            <a:br>
              <a:rPr lang="en-US" dirty="0" smtClean="0">
                <a:solidFill>
                  <a:srgbClr val="97989A"/>
                </a:solidFill>
              </a:rPr>
            </a:br>
            <a:r>
              <a:rPr lang="en-US" dirty="0" smtClean="0"/>
              <a:t>Analyze LAE and </a:t>
            </a:r>
            <a:r>
              <a:rPr lang="en-US" kern="1200" dirty="0" smtClean="0">
                <a:cs typeface="Arial" pitchFamily="34" charset="0"/>
              </a:rPr>
              <a:t>Overhead </a:t>
            </a:r>
            <a:r>
              <a:rPr lang="en-US" dirty="0" smtClean="0"/>
              <a:t>Expenses Incurred by AIPs</a:t>
            </a:r>
            <a:endParaRPr lang="en-US" dirty="0"/>
          </a:p>
        </p:txBody>
      </p:sp>
      <p:sp>
        <p:nvSpPr>
          <p:cNvPr id="6" name="TextBox 5"/>
          <p:cNvSpPr txBox="1"/>
          <p:nvPr/>
        </p:nvSpPr>
        <p:spPr>
          <a:xfrm>
            <a:off x="8458200" y="6477001"/>
            <a:ext cx="381000" cy="276999"/>
          </a:xfrm>
          <a:prstGeom prst="rect">
            <a:avLst/>
          </a:prstGeom>
          <a:noFill/>
        </p:spPr>
        <p:txBody>
          <a:bodyPr wrap="square" rtlCol="0">
            <a:spAutoFit/>
          </a:bodyPr>
          <a:lstStyle/>
          <a:p>
            <a:r>
              <a:rPr lang="en-US" sz="1200" dirty="0" smtClean="0"/>
              <a:t>26</a:t>
            </a:r>
            <a:endParaRPr lang="en-US" sz="1200" dirty="0"/>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228600" y="1143000"/>
            <a:ext cx="8610600" cy="5334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752475" lvl="6" indent="-177800" fontAlgn="base">
              <a:lnSpc>
                <a:spcPts val="2400"/>
              </a:lnSpc>
              <a:spcBef>
                <a:spcPts val="600"/>
              </a:spcBef>
              <a:spcAft>
                <a:spcPct val="0"/>
              </a:spcAft>
              <a:buClr>
                <a:srgbClr val="97989A"/>
              </a:buClr>
              <a:buSzPct val="80000"/>
              <a:buFont typeface="Wingdings" pitchFamily="2" charset="2"/>
              <a:buChar char="n"/>
              <a:defRPr/>
            </a:pPr>
            <a:r>
              <a:rPr lang="en-US" sz="1400" dirty="0" smtClean="0">
                <a:cs typeface="Arial" pitchFamily="34" charset="0"/>
              </a:rPr>
              <a:t>AIP costs directly from benchmark insurance industry data. </a:t>
            </a:r>
          </a:p>
          <a:p>
            <a:pPr marL="752475" lvl="6" indent="-177800" fontAlgn="base">
              <a:lnSpc>
                <a:spcPts val="2400"/>
              </a:lnSpc>
              <a:spcBef>
                <a:spcPts val="600"/>
              </a:spcBef>
              <a:spcAft>
                <a:spcPct val="0"/>
              </a:spcAft>
              <a:buClr>
                <a:srgbClr val="97989A"/>
              </a:buClr>
              <a:buSzPct val="80000"/>
              <a:buFont typeface="Wingdings" pitchFamily="2" charset="2"/>
              <a:buChar char="n"/>
              <a:defRPr/>
            </a:pPr>
            <a:r>
              <a:rPr lang="en-US" sz="1400" dirty="0" smtClean="0">
                <a:cs typeface="Arial" pitchFamily="34" charset="0"/>
              </a:rPr>
              <a:t>Estimate insurance agency/agent costs by building up costs using:</a:t>
            </a:r>
          </a:p>
          <a:p>
            <a:pPr marL="1209675" lvl="7" indent="-177800" fontAlgn="base">
              <a:lnSpc>
                <a:spcPts val="2400"/>
              </a:lnSpc>
              <a:spcBef>
                <a:spcPts val="600"/>
              </a:spcBef>
              <a:spcAft>
                <a:spcPct val="0"/>
              </a:spcAft>
              <a:buClr>
                <a:srgbClr val="97989A"/>
              </a:buClr>
              <a:buSzPct val="80000"/>
              <a:buFont typeface="Wingdings" pitchFamily="2" charset="2"/>
              <a:buChar char="q"/>
              <a:defRPr/>
            </a:pPr>
            <a:r>
              <a:rPr lang="en-US" sz="1200" dirty="0" smtClean="0">
                <a:cs typeface="Arial" pitchFamily="34" charset="0"/>
              </a:rPr>
              <a:t>Statistics of Income (“SOI”) Bulletin for Sole Proprietorship Returns</a:t>
            </a:r>
          </a:p>
          <a:p>
            <a:pPr marL="1666875" lvl="8" indent="-177800" fontAlgn="base">
              <a:lnSpc>
                <a:spcPts val="2400"/>
              </a:lnSpc>
              <a:spcBef>
                <a:spcPts val="600"/>
              </a:spcBef>
              <a:spcAft>
                <a:spcPct val="0"/>
              </a:spcAft>
              <a:buClr>
                <a:srgbClr val="97989A"/>
              </a:buClr>
              <a:buSzPct val="80000"/>
              <a:buFont typeface="Wingdings" pitchFamily="2" charset="2"/>
              <a:buChar char="§"/>
              <a:defRPr/>
            </a:pPr>
            <a:r>
              <a:rPr lang="en-US" sz="1200" dirty="0" smtClean="0">
                <a:cs typeface="Arial" pitchFamily="34" charset="0"/>
              </a:rPr>
              <a:t>The income statement for insurance agencies and brokerages reported by SOI division at the Internal Revenue Service, and</a:t>
            </a:r>
          </a:p>
          <a:p>
            <a:pPr marL="1666875" lvl="8" indent="-177800" fontAlgn="base">
              <a:lnSpc>
                <a:spcPts val="2400"/>
              </a:lnSpc>
              <a:spcBef>
                <a:spcPts val="600"/>
              </a:spcBef>
              <a:spcAft>
                <a:spcPct val="0"/>
              </a:spcAft>
              <a:buClr>
                <a:srgbClr val="97989A"/>
              </a:buClr>
              <a:buSzPct val="80000"/>
              <a:buFont typeface="Wingdings" pitchFamily="2" charset="2"/>
              <a:buChar char="§"/>
              <a:defRPr/>
            </a:pPr>
            <a:r>
              <a:rPr lang="en-US" sz="1200" dirty="0" smtClean="0">
                <a:cs typeface="Arial" pitchFamily="34" charset="0"/>
              </a:rPr>
              <a:t>Industry-level income and itemized expenses such as commissions, salaries and wages, utilities, and office expenses are reported.</a:t>
            </a:r>
          </a:p>
          <a:p>
            <a:pPr marL="1209675" lvl="7" indent="-177800" fontAlgn="base">
              <a:lnSpc>
                <a:spcPts val="2400"/>
              </a:lnSpc>
              <a:spcBef>
                <a:spcPts val="600"/>
              </a:spcBef>
              <a:spcAft>
                <a:spcPct val="0"/>
              </a:spcAft>
              <a:buClr>
                <a:srgbClr val="97989A"/>
              </a:buClr>
              <a:buSzPct val="80000"/>
              <a:buFont typeface="Wingdings" pitchFamily="2" charset="2"/>
              <a:buChar char="q"/>
              <a:defRPr/>
            </a:pPr>
            <a:r>
              <a:rPr lang="en-US" sz="1200" dirty="0" smtClean="0">
                <a:cs typeface="Arial" pitchFamily="34" charset="0"/>
              </a:rPr>
              <a:t>Bureau of Labor Statistics</a:t>
            </a:r>
          </a:p>
          <a:p>
            <a:pPr marL="1666875" lvl="8" indent="-177800" fontAlgn="base">
              <a:lnSpc>
                <a:spcPts val="2400"/>
              </a:lnSpc>
              <a:spcBef>
                <a:spcPts val="600"/>
              </a:spcBef>
              <a:spcAft>
                <a:spcPct val="0"/>
              </a:spcAft>
              <a:buClr>
                <a:srgbClr val="97989A"/>
              </a:buClr>
              <a:buSzPct val="80000"/>
              <a:buFont typeface="Wingdings" pitchFamily="2" charset="2"/>
              <a:buChar char="§"/>
              <a:defRPr/>
            </a:pPr>
            <a:r>
              <a:rPr lang="en-US" sz="1200" dirty="0" smtClean="0">
                <a:cs typeface="Arial" pitchFamily="34" charset="0"/>
              </a:rPr>
              <a:t>Wage data for insurance sales agents by state.</a:t>
            </a:r>
          </a:p>
          <a:p>
            <a:pPr marL="1209675" lvl="7" indent="-177800" fontAlgn="base">
              <a:lnSpc>
                <a:spcPts val="2400"/>
              </a:lnSpc>
              <a:spcBef>
                <a:spcPts val="600"/>
              </a:spcBef>
              <a:spcAft>
                <a:spcPct val="0"/>
              </a:spcAft>
              <a:buClr>
                <a:srgbClr val="97989A"/>
              </a:buClr>
              <a:buSzPct val="80000"/>
              <a:buFont typeface="Wingdings" pitchFamily="2" charset="2"/>
              <a:buChar char="q"/>
              <a:defRPr/>
            </a:pPr>
            <a:r>
              <a:rPr lang="en-US" sz="1200" dirty="0" smtClean="0">
                <a:cs typeface="Arial" pitchFamily="34" charset="0"/>
              </a:rPr>
              <a:t>Insurance Agents Data by State and Agent Commission/Compensation Data by State (RMA</a:t>
            </a:r>
            <a:r>
              <a:rPr lang="en-US" sz="1400" dirty="0" smtClean="0">
                <a:cs typeface="Arial" pitchFamily="34" charset="0"/>
              </a:rPr>
              <a:t>)</a:t>
            </a:r>
          </a:p>
          <a:p>
            <a:pPr marL="1209675" lvl="7" indent="-177800" fontAlgn="base">
              <a:lnSpc>
                <a:spcPts val="2400"/>
              </a:lnSpc>
              <a:spcBef>
                <a:spcPts val="600"/>
              </a:spcBef>
              <a:spcAft>
                <a:spcPct val="0"/>
              </a:spcAft>
              <a:buClr>
                <a:srgbClr val="97989A"/>
              </a:buClr>
              <a:buSzPct val="80000"/>
              <a:buFont typeface="Wingdings" pitchFamily="2" charset="2"/>
              <a:buChar char="q"/>
              <a:defRPr/>
            </a:pPr>
            <a:r>
              <a:rPr lang="en-US" sz="1200" dirty="0" smtClean="0">
                <a:cs typeface="Arial" pitchFamily="34" charset="0"/>
              </a:rPr>
              <a:t>Survey of the Insurance Agents</a:t>
            </a:r>
          </a:p>
          <a:p>
            <a:pPr marL="752475" lvl="6" indent="-177800" fontAlgn="base">
              <a:lnSpc>
                <a:spcPts val="2400"/>
              </a:lnSpc>
              <a:spcBef>
                <a:spcPts val="600"/>
              </a:spcBef>
              <a:spcAft>
                <a:spcPct val="0"/>
              </a:spcAft>
              <a:buClr>
                <a:srgbClr val="97989A"/>
              </a:buClr>
              <a:buSzPct val="80000"/>
              <a:buFont typeface="Wingdings" pitchFamily="2" charset="2"/>
              <a:buChar char="n"/>
              <a:defRPr/>
            </a:pPr>
            <a:r>
              <a:rPr lang="en-US" sz="1400" dirty="0" smtClean="0">
                <a:cs typeface="Arial" pitchFamily="34" charset="0"/>
              </a:rPr>
              <a:t>Develop a range of AIP costs using distribution of expenses and by considering possible variations in assumptions.</a:t>
            </a: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lang="en-US" kern="0" dirty="0" smtClean="0">
              <a:solidFill>
                <a:srgbClr val="000000"/>
              </a:solidFill>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n-lt"/>
              <a:cs typeface="+mn-cs"/>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lang="en-US" kern="0" dirty="0" smtClean="0">
              <a:solidFill>
                <a:srgbClr val="000000"/>
              </a:solidFill>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n-lt"/>
              <a:cs typeface="+mn-cs"/>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lang="en-US" kern="0" dirty="0" smtClean="0">
              <a:solidFill>
                <a:srgbClr val="000000"/>
              </a:solidFill>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n-lt"/>
              <a:cs typeface="+mn-cs"/>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lang="en-US" kern="0" dirty="0" smtClean="0">
              <a:solidFill>
                <a:srgbClr val="000000"/>
              </a:solidFill>
            </a:endParaRPr>
          </a:p>
          <a:p>
            <a:pPr marL="342900" marR="0" lvl="5" indent="-342900" algn="l" defTabSz="914400" rtl="0" eaLnBrk="0" fontAlgn="base" latinLnBrk="0" hangingPunct="0">
              <a:lnSpc>
                <a:spcPct val="100000"/>
              </a:lnSpc>
              <a:spcBef>
                <a:spcPts val="300"/>
              </a:spcBef>
              <a:spcAft>
                <a:spcPts val="300"/>
              </a:spcAft>
              <a:buClrTx/>
              <a:buSzTx/>
              <a:buFont typeface="Arial" pitchFamily="34" charset="0"/>
              <a:buChar char="•"/>
              <a:tabLst/>
              <a:defRPr/>
            </a:pPr>
            <a:endParaRPr kumimoji="0" lang="en-US" sz="1800" b="0" i="0" u="none" strike="noStrike" kern="0" cap="none" spc="0" normalizeH="0" baseline="0" noProof="0" dirty="0" smtClean="0">
              <a:ln>
                <a:noFill/>
              </a:ln>
              <a:solidFill>
                <a:srgbClr val="000000"/>
              </a:solidFill>
              <a:effectLst/>
              <a:uLnTx/>
              <a:uFillTx/>
              <a:latin typeface="+mn-lt"/>
              <a:cs typeface="+mn-cs"/>
            </a:endParaRPr>
          </a:p>
          <a:p>
            <a:pPr marL="342900" marR="0" lvl="0" indent="-342900" algn="l" defTabSz="914400" rtl="0" eaLnBrk="0" fontAlgn="base" latinLnBrk="0" hangingPunct="0">
              <a:lnSpc>
                <a:spcPct val="100000"/>
              </a:lnSpc>
              <a:spcBef>
                <a:spcPts val="300"/>
              </a:spcBef>
              <a:spcAft>
                <a:spcPts val="300"/>
              </a:spcAft>
              <a:buClrTx/>
              <a:buSzTx/>
              <a:buFontTx/>
              <a:buNone/>
              <a:tabLst/>
              <a:defRPr/>
            </a:pPr>
            <a:endParaRPr kumimoji="0" lang="en-US" sz="1400" b="1" i="0" u="none" strike="noStrike" kern="0" cap="none" spc="0" normalizeH="0" baseline="0" noProof="0" dirty="0">
              <a:ln>
                <a:noFill/>
              </a:ln>
              <a:solidFill>
                <a:srgbClr val="00338D"/>
              </a:solidFill>
              <a:effectLst/>
              <a:uLnTx/>
              <a:uFillTx/>
              <a:latin typeface="+mn-lt"/>
              <a:ea typeface="+mn-ea"/>
              <a:cs typeface="+mn-cs"/>
            </a:endParaRPr>
          </a:p>
        </p:txBody>
      </p:sp>
      <p:sp>
        <p:nvSpPr>
          <p:cNvPr id="10" name="Title 3"/>
          <p:cNvSpPr txBox="1">
            <a:spLocks/>
          </p:cNvSpPr>
          <p:nvPr/>
        </p:nvSpPr>
        <p:spPr bwMode="auto">
          <a:xfrm>
            <a:off x="323528" y="116632"/>
            <a:ext cx="8496944" cy="7920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eaLnBrk="0" fontAlgn="base" hangingPunct="0">
              <a:spcBef>
                <a:spcPct val="0"/>
              </a:spcBef>
              <a:spcAft>
                <a:spcPct val="0"/>
              </a:spcAft>
              <a:defRPr/>
            </a:pPr>
            <a:r>
              <a:rPr lang="en-US" b="1" kern="0" dirty="0" smtClean="0">
                <a:solidFill>
                  <a:srgbClr val="97989A"/>
                </a:solidFill>
              </a:rPr>
              <a:t/>
            </a:r>
            <a:br>
              <a:rPr lang="en-US" b="1" kern="0" dirty="0" smtClean="0">
                <a:solidFill>
                  <a:srgbClr val="97989A"/>
                </a:solidFill>
              </a:rPr>
            </a:br>
            <a:r>
              <a:rPr lang="en-US" b="1" kern="0" dirty="0" smtClean="0">
                <a:solidFill>
                  <a:schemeClr val="bg1"/>
                </a:solidFill>
              </a:rPr>
              <a:t>Develop Cost of Delivery Estimate for Insurance Companies and Agents</a:t>
            </a:r>
            <a:endParaRPr lang="en-US" b="1" kern="0" dirty="0">
              <a:solidFill>
                <a:schemeClr val="bg1"/>
              </a:solidFill>
            </a:endParaRPr>
          </a:p>
        </p:txBody>
      </p:sp>
      <p:sp>
        <p:nvSpPr>
          <p:cNvPr id="5" name="TextBox 4"/>
          <p:cNvSpPr txBox="1"/>
          <p:nvPr/>
        </p:nvSpPr>
        <p:spPr>
          <a:xfrm>
            <a:off x="8458200" y="6477001"/>
            <a:ext cx="381000" cy="276999"/>
          </a:xfrm>
          <a:prstGeom prst="rect">
            <a:avLst/>
          </a:prstGeom>
          <a:noFill/>
        </p:spPr>
        <p:txBody>
          <a:bodyPr wrap="square" rtlCol="0">
            <a:spAutoFit/>
          </a:bodyPr>
          <a:lstStyle/>
          <a:p>
            <a:r>
              <a:rPr lang="en-US" sz="1200" dirty="0" smtClean="0"/>
              <a:t>27</a:t>
            </a:r>
            <a:endParaRPr lang="en-US" sz="1200" dirty="0"/>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228602" y="1219200"/>
            <a:ext cx="8562975" cy="5105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95275" lvl="5" indent="-177800" fontAlgn="base">
              <a:lnSpc>
                <a:spcPts val="2400"/>
              </a:lnSpc>
              <a:spcBef>
                <a:spcPts val="600"/>
              </a:spcBef>
              <a:spcAft>
                <a:spcPct val="0"/>
              </a:spcAft>
              <a:buClr>
                <a:srgbClr val="97989A"/>
              </a:buClr>
              <a:buSzPct val="80000"/>
              <a:buFont typeface="Wingdings" pitchFamily="2" charset="2"/>
              <a:buChar char="n"/>
              <a:defRPr/>
            </a:pPr>
            <a:r>
              <a:rPr lang="en-US" sz="1400" dirty="0" smtClean="0">
                <a:cs typeface="Arial" pitchFamily="34" charset="0"/>
              </a:rPr>
              <a:t>The percentage of itemized expenses over income from SOI serves as our baseline percentage estimate of expenses incurred by Federal crop insurance agents.</a:t>
            </a:r>
          </a:p>
          <a:p>
            <a:pPr marL="295275" lvl="5" indent="-177800" fontAlgn="base">
              <a:lnSpc>
                <a:spcPts val="2400"/>
              </a:lnSpc>
              <a:spcBef>
                <a:spcPts val="600"/>
              </a:spcBef>
              <a:spcAft>
                <a:spcPct val="0"/>
              </a:spcAft>
              <a:buClr>
                <a:srgbClr val="97989A"/>
              </a:buClr>
              <a:buSzPct val="80000"/>
              <a:buFont typeface="Wingdings" pitchFamily="2" charset="2"/>
              <a:buChar char="n"/>
              <a:defRPr/>
            </a:pPr>
            <a:r>
              <a:rPr lang="en-US" sz="1400" dirty="0" smtClean="0">
                <a:cs typeface="Arial" pitchFamily="34" charset="0"/>
              </a:rPr>
              <a:t>The baseline percentages need to be properly adjusted to account for the difference between selling and servicing Federal crop insurance and other lines of insurance.</a:t>
            </a:r>
          </a:p>
          <a:p>
            <a:pPr marL="295275" lvl="5" indent="-177800" fontAlgn="base">
              <a:lnSpc>
                <a:spcPts val="2400"/>
              </a:lnSpc>
              <a:spcBef>
                <a:spcPts val="600"/>
              </a:spcBef>
              <a:spcAft>
                <a:spcPct val="0"/>
              </a:spcAft>
              <a:buClr>
                <a:srgbClr val="97989A"/>
              </a:buClr>
              <a:buSzPct val="80000"/>
              <a:buFont typeface="Wingdings" pitchFamily="2" charset="2"/>
              <a:buChar char="n"/>
              <a:defRPr/>
            </a:pPr>
            <a:r>
              <a:rPr lang="en-US" sz="1400" dirty="0" smtClean="0">
                <a:cs typeface="Arial" pitchFamily="34" charset="0"/>
              </a:rPr>
              <a:t>Appropriate adjustments will be made to the baseline estimates based on the survey data:</a:t>
            </a:r>
          </a:p>
          <a:p>
            <a:pPr marL="752475" lvl="6" indent="-177800" fontAlgn="base">
              <a:lnSpc>
                <a:spcPts val="2400"/>
              </a:lnSpc>
              <a:spcBef>
                <a:spcPts val="600"/>
              </a:spcBef>
              <a:spcAft>
                <a:spcPct val="0"/>
              </a:spcAft>
              <a:buClr>
                <a:srgbClr val="97989A"/>
              </a:buClr>
              <a:buSzPct val="80000"/>
              <a:buFont typeface="Wingdings" pitchFamily="2" charset="2"/>
              <a:buChar char="q"/>
              <a:defRPr/>
            </a:pPr>
            <a:r>
              <a:rPr lang="en-US" sz="1200" dirty="0" smtClean="0">
                <a:cs typeface="Arial" pitchFamily="34" charset="0"/>
              </a:rPr>
              <a:t>Sampled insurance agents will be asked to quantify the variations in the percentage of expense over income for each category of expenses incurred relative to the baseline percentages.</a:t>
            </a:r>
          </a:p>
          <a:p>
            <a:pPr marL="752475" lvl="6" indent="-177800" fontAlgn="base">
              <a:lnSpc>
                <a:spcPts val="2400"/>
              </a:lnSpc>
              <a:spcBef>
                <a:spcPts val="600"/>
              </a:spcBef>
              <a:spcAft>
                <a:spcPct val="0"/>
              </a:spcAft>
              <a:buClr>
                <a:srgbClr val="97989A"/>
              </a:buClr>
              <a:buSzPct val="80000"/>
              <a:buFont typeface="Wingdings" pitchFamily="2" charset="2"/>
              <a:buChar char="q"/>
              <a:defRPr/>
            </a:pPr>
            <a:r>
              <a:rPr lang="en-US" sz="1200" dirty="0" smtClean="0">
                <a:cs typeface="Arial" pitchFamily="34" charset="0"/>
              </a:rPr>
              <a:t>Reported variations (either downward or upward adjustments) in percentages will then be used to calculate the appropriate expense percentages applicable for selling and servicing Federal crop insurance.</a:t>
            </a:r>
          </a:p>
          <a:p>
            <a:pPr marL="752475" lvl="6" indent="-177800" fontAlgn="base">
              <a:lnSpc>
                <a:spcPts val="2400"/>
              </a:lnSpc>
              <a:spcBef>
                <a:spcPts val="600"/>
              </a:spcBef>
              <a:spcAft>
                <a:spcPct val="0"/>
              </a:spcAft>
              <a:buClr>
                <a:srgbClr val="97989A"/>
              </a:buClr>
              <a:buSzPct val="80000"/>
              <a:buFont typeface="Wingdings" pitchFamily="2" charset="2"/>
              <a:buChar char="q"/>
              <a:defRPr/>
            </a:pPr>
            <a:r>
              <a:rPr lang="en-US" sz="1200" dirty="0" smtClean="0">
                <a:cs typeface="Arial" pitchFamily="34" charset="0"/>
              </a:rPr>
              <a:t>Together with the average commission/compensation calculated using the RMA  data (Agent Commission/Compensation and Insurance Agent data), develop a delivery cost estimate for each sampled insurance agent.</a:t>
            </a:r>
            <a:endParaRPr kumimoji="0" lang="en-US" b="0" i="0" u="none" strike="noStrike" kern="0" cap="none" spc="0" normalizeH="0" baseline="0" noProof="0" dirty="0" smtClean="0">
              <a:ln>
                <a:noFill/>
              </a:ln>
              <a:solidFill>
                <a:srgbClr val="000000"/>
              </a:solidFill>
              <a:effectLst/>
              <a:uLnTx/>
              <a:uFillTx/>
              <a:latin typeface="+mn-lt"/>
              <a:cs typeface="+mn-cs"/>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lang="en-US" kern="0" dirty="0" smtClean="0">
              <a:solidFill>
                <a:srgbClr val="000000"/>
              </a:solidFill>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n-lt"/>
              <a:cs typeface="+mn-cs"/>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lang="en-US" kern="0" dirty="0" smtClean="0">
              <a:solidFill>
                <a:srgbClr val="000000"/>
              </a:solidFill>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n-lt"/>
              <a:cs typeface="+mn-cs"/>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lang="en-US" kern="0" dirty="0" smtClean="0">
              <a:solidFill>
                <a:srgbClr val="000000"/>
              </a:solidFill>
            </a:endParaRPr>
          </a:p>
          <a:p>
            <a:pPr marL="342900" marR="0" lvl="5" indent="-342900" algn="l" defTabSz="914400" rtl="0" eaLnBrk="0" fontAlgn="base" latinLnBrk="0" hangingPunct="0">
              <a:lnSpc>
                <a:spcPct val="100000"/>
              </a:lnSpc>
              <a:spcBef>
                <a:spcPts val="300"/>
              </a:spcBef>
              <a:spcAft>
                <a:spcPts val="300"/>
              </a:spcAft>
              <a:buClrTx/>
              <a:buSzTx/>
              <a:buFont typeface="Arial" pitchFamily="34" charset="0"/>
              <a:buChar char="•"/>
              <a:tabLst/>
              <a:defRPr/>
            </a:pPr>
            <a:endParaRPr kumimoji="0" lang="en-US" sz="1800" b="0" i="0" u="none" strike="noStrike" kern="0" cap="none" spc="0" normalizeH="0" baseline="0" noProof="0" dirty="0" smtClean="0">
              <a:ln>
                <a:noFill/>
              </a:ln>
              <a:solidFill>
                <a:srgbClr val="000000"/>
              </a:solidFill>
              <a:effectLst/>
              <a:uLnTx/>
              <a:uFillTx/>
              <a:latin typeface="+mn-lt"/>
              <a:cs typeface="+mn-cs"/>
            </a:endParaRPr>
          </a:p>
          <a:p>
            <a:pPr marL="342900" marR="0" lvl="0" indent="-342900" algn="l" defTabSz="914400" rtl="0" eaLnBrk="0" fontAlgn="base" latinLnBrk="0" hangingPunct="0">
              <a:lnSpc>
                <a:spcPct val="100000"/>
              </a:lnSpc>
              <a:spcBef>
                <a:spcPts val="300"/>
              </a:spcBef>
              <a:spcAft>
                <a:spcPts val="300"/>
              </a:spcAft>
              <a:buClrTx/>
              <a:buSzTx/>
              <a:buFontTx/>
              <a:buNone/>
              <a:tabLst/>
              <a:defRPr/>
            </a:pPr>
            <a:endParaRPr kumimoji="0" lang="en-US" sz="1400" b="1" i="0" u="none" strike="noStrike" kern="0" cap="none" spc="0" normalizeH="0" baseline="0" noProof="0" dirty="0">
              <a:ln>
                <a:noFill/>
              </a:ln>
              <a:solidFill>
                <a:srgbClr val="00338D"/>
              </a:solidFill>
              <a:effectLst/>
              <a:uLnTx/>
              <a:uFillTx/>
              <a:latin typeface="+mn-lt"/>
              <a:ea typeface="+mn-ea"/>
              <a:cs typeface="+mn-cs"/>
            </a:endParaRPr>
          </a:p>
        </p:txBody>
      </p:sp>
      <p:sp>
        <p:nvSpPr>
          <p:cNvPr id="10" name="Title 3"/>
          <p:cNvSpPr txBox="1">
            <a:spLocks/>
          </p:cNvSpPr>
          <p:nvPr/>
        </p:nvSpPr>
        <p:spPr bwMode="auto">
          <a:xfrm>
            <a:off x="323528" y="116632"/>
            <a:ext cx="8496944" cy="7920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eaLnBrk="0" fontAlgn="base" hangingPunct="0">
              <a:spcBef>
                <a:spcPct val="0"/>
              </a:spcBef>
              <a:spcAft>
                <a:spcPct val="0"/>
              </a:spcAft>
              <a:defRPr/>
            </a:pPr>
            <a:r>
              <a:rPr lang="en-US" b="1" kern="0" dirty="0" smtClean="0">
                <a:solidFill>
                  <a:srgbClr val="97989A"/>
                </a:solidFill>
              </a:rPr>
              <a:t/>
            </a:r>
            <a:br>
              <a:rPr lang="en-US" b="1" kern="0" dirty="0" smtClean="0">
                <a:solidFill>
                  <a:srgbClr val="97989A"/>
                </a:solidFill>
              </a:rPr>
            </a:br>
            <a:r>
              <a:rPr lang="en-US" b="1" kern="0" dirty="0" smtClean="0">
                <a:solidFill>
                  <a:schemeClr val="bg1"/>
                </a:solidFill>
              </a:rPr>
              <a:t>Develop Cost of Delivery Estimate for Insurance Agents</a:t>
            </a:r>
            <a:endParaRPr lang="en-US" b="1" kern="0" dirty="0">
              <a:solidFill>
                <a:schemeClr val="bg1"/>
              </a:solidFill>
            </a:endParaRPr>
          </a:p>
        </p:txBody>
      </p:sp>
      <p:sp>
        <p:nvSpPr>
          <p:cNvPr id="5" name="TextBox 4"/>
          <p:cNvSpPr txBox="1"/>
          <p:nvPr/>
        </p:nvSpPr>
        <p:spPr>
          <a:xfrm>
            <a:off x="8458200" y="6477001"/>
            <a:ext cx="381000" cy="276999"/>
          </a:xfrm>
          <a:prstGeom prst="rect">
            <a:avLst/>
          </a:prstGeom>
          <a:noFill/>
        </p:spPr>
        <p:txBody>
          <a:bodyPr wrap="square" rtlCol="0">
            <a:spAutoFit/>
          </a:bodyPr>
          <a:lstStyle/>
          <a:p>
            <a:r>
              <a:rPr lang="en-US" sz="1200" dirty="0" smtClean="0"/>
              <a:t>28</a:t>
            </a:r>
            <a:endParaRPr lang="en-US" sz="1200" dirty="0"/>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381000" y="1219200"/>
            <a:ext cx="8458200" cy="5181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95275" lvl="5" indent="-177800">
              <a:lnSpc>
                <a:spcPts val="2400"/>
              </a:lnSpc>
              <a:spcBef>
                <a:spcPts val="600"/>
              </a:spcBef>
              <a:buClr>
                <a:srgbClr val="97989A"/>
              </a:buClr>
              <a:buSzPct val="80000"/>
              <a:buFont typeface="Wingdings" pitchFamily="2" charset="2"/>
              <a:buChar char="n"/>
            </a:pPr>
            <a:r>
              <a:rPr lang="en-US" sz="1400" dirty="0" smtClean="0"/>
              <a:t>The purpose of the surveys of the insurance agents is to collect relevant cost data incurred by the insurance agents in selling and servicing Federal crop insurance policies.  Information to be gathered from the survey includes:</a:t>
            </a:r>
          </a:p>
          <a:p>
            <a:pPr marL="752475" lvl="6" indent="-177800">
              <a:lnSpc>
                <a:spcPts val="2400"/>
              </a:lnSpc>
              <a:spcBef>
                <a:spcPts val="600"/>
              </a:spcBef>
              <a:buClr>
                <a:srgbClr val="97989A"/>
              </a:buClr>
              <a:buSzPct val="80000"/>
              <a:buFont typeface="Wingdings" pitchFamily="2" charset="2"/>
              <a:buChar char="q"/>
            </a:pPr>
            <a:r>
              <a:rPr lang="en-US" sz="1200" dirty="0" smtClean="0"/>
              <a:t>Time insurance agents spend tasks required for selling and servicing the Federal crop insurance;</a:t>
            </a:r>
          </a:p>
          <a:p>
            <a:pPr marL="752475" lvl="6" indent="-177800">
              <a:lnSpc>
                <a:spcPts val="2400"/>
              </a:lnSpc>
              <a:spcBef>
                <a:spcPts val="600"/>
              </a:spcBef>
              <a:buClr>
                <a:srgbClr val="97989A"/>
              </a:buClr>
              <a:buSzPct val="80000"/>
              <a:buFont typeface="Wingdings" pitchFamily="2" charset="2"/>
              <a:buChar char="q"/>
            </a:pPr>
            <a:r>
              <a:rPr lang="en-US" sz="1200" dirty="0" smtClean="0"/>
              <a:t>Out of pocket expenses incurred by insurance agencies/agents for support staff and travel;</a:t>
            </a:r>
          </a:p>
          <a:p>
            <a:pPr marL="752475" lvl="6" indent="-177800">
              <a:lnSpc>
                <a:spcPts val="2400"/>
              </a:lnSpc>
              <a:spcBef>
                <a:spcPts val="600"/>
              </a:spcBef>
              <a:buClr>
                <a:srgbClr val="97989A"/>
              </a:buClr>
              <a:buSzPct val="80000"/>
              <a:buFont typeface="Wingdings" pitchFamily="2" charset="2"/>
              <a:buChar char="q"/>
            </a:pPr>
            <a:r>
              <a:rPr lang="en-US" sz="1200" dirty="0" smtClean="0"/>
              <a:t>Variation in percentages of expense over the income relative to the SOI baseline estimates; and</a:t>
            </a:r>
          </a:p>
          <a:p>
            <a:pPr marL="752475" lvl="6" indent="-177800">
              <a:lnSpc>
                <a:spcPts val="2400"/>
              </a:lnSpc>
              <a:spcBef>
                <a:spcPts val="600"/>
              </a:spcBef>
              <a:buClr>
                <a:srgbClr val="97989A"/>
              </a:buClr>
              <a:buSzPct val="80000"/>
              <a:buFont typeface="Wingdings" pitchFamily="2" charset="2"/>
              <a:buChar char="q"/>
            </a:pPr>
            <a:r>
              <a:rPr lang="en-US" sz="1200" dirty="0" smtClean="0"/>
              <a:t>Other general background information, e.g., geographical region, types of crop insurance sold, agent type, crop coverage, and number of crop insurance policies sold.</a:t>
            </a:r>
            <a:endParaRPr lang="en-US" sz="1200" dirty="0" smtClean="0">
              <a:cs typeface="Arial" pitchFamily="34" charset="0"/>
            </a:endParaRPr>
          </a:p>
          <a:p>
            <a:pPr marL="295275" lvl="5" indent="-177800">
              <a:lnSpc>
                <a:spcPts val="2400"/>
              </a:lnSpc>
              <a:spcBef>
                <a:spcPts val="600"/>
              </a:spcBef>
              <a:buClr>
                <a:srgbClr val="97989A"/>
              </a:buClr>
              <a:buSzPct val="80000"/>
              <a:buFont typeface="Wingdings" pitchFamily="2" charset="2"/>
              <a:buChar char="n"/>
            </a:pPr>
            <a:r>
              <a:rPr lang="en-US" sz="1400" dirty="0" smtClean="0"/>
              <a:t>A parallel survey of the insured farmers to whom the sampled insurance agents sell crop insurance will be conducted to determine the level of services (e.g., number of insurance agent visits, educational services, and other services) necessary for farmers to make an informed decision.</a:t>
            </a:r>
          </a:p>
          <a:p>
            <a:pPr marL="752475" lvl="6" indent="-177800">
              <a:lnSpc>
                <a:spcPts val="2400"/>
              </a:lnSpc>
              <a:spcBef>
                <a:spcPts val="600"/>
              </a:spcBef>
              <a:buClr>
                <a:srgbClr val="97989A"/>
              </a:buClr>
              <a:buSzPct val="80000"/>
              <a:buFont typeface="Wingdings" pitchFamily="2" charset="2"/>
              <a:buChar char="q"/>
            </a:pPr>
            <a:r>
              <a:rPr lang="en-US" sz="1200" dirty="0" smtClean="0"/>
              <a:t>Data gathered from survey of insured farmers serves as a consistency check and are not to be directly used to estimate the cost of delivery incurred by insurance agent.</a:t>
            </a: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lang="en-US" kern="0" dirty="0" smtClean="0">
              <a:solidFill>
                <a:srgbClr val="000000"/>
              </a:solidFill>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n-lt"/>
              <a:cs typeface="+mn-cs"/>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lang="en-US" kern="0" dirty="0" smtClean="0">
              <a:solidFill>
                <a:srgbClr val="000000"/>
              </a:solidFill>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n-lt"/>
              <a:cs typeface="+mn-cs"/>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lang="en-US" kern="0" dirty="0" smtClean="0">
              <a:solidFill>
                <a:srgbClr val="000000"/>
              </a:solidFill>
            </a:endParaRPr>
          </a:p>
          <a:p>
            <a:pPr marL="342900" marR="0" lvl="5" indent="-342900" algn="l" defTabSz="914400" rtl="0" eaLnBrk="0" fontAlgn="base" latinLnBrk="0" hangingPunct="0">
              <a:lnSpc>
                <a:spcPct val="100000"/>
              </a:lnSpc>
              <a:spcBef>
                <a:spcPts val="300"/>
              </a:spcBef>
              <a:spcAft>
                <a:spcPts val="300"/>
              </a:spcAft>
              <a:buClrTx/>
              <a:buSzTx/>
              <a:buFont typeface="Arial" pitchFamily="34" charset="0"/>
              <a:buChar char="•"/>
              <a:tabLst/>
              <a:defRPr/>
            </a:pPr>
            <a:endParaRPr kumimoji="0" lang="en-US" sz="1800" b="0" i="0" u="none" strike="noStrike" kern="0" cap="none" spc="0" normalizeH="0" baseline="0" noProof="0" dirty="0" smtClean="0">
              <a:ln>
                <a:noFill/>
              </a:ln>
              <a:solidFill>
                <a:srgbClr val="000000"/>
              </a:solidFill>
              <a:effectLst/>
              <a:uLnTx/>
              <a:uFillTx/>
              <a:latin typeface="+mn-lt"/>
              <a:cs typeface="+mn-cs"/>
            </a:endParaRPr>
          </a:p>
          <a:p>
            <a:pPr marL="342900" marR="0" lvl="0" indent="-342900" algn="l" defTabSz="914400" rtl="0" eaLnBrk="0" fontAlgn="base" latinLnBrk="0" hangingPunct="0">
              <a:lnSpc>
                <a:spcPct val="100000"/>
              </a:lnSpc>
              <a:spcBef>
                <a:spcPts val="300"/>
              </a:spcBef>
              <a:spcAft>
                <a:spcPts val="300"/>
              </a:spcAft>
              <a:buClrTx/>
              <a:buSzTx/>
              <a:buFontTx/>
              <a:buNone/>
              <a:tabLst/>
              <a:defRPr/>
            </a:pPr>
            <a:endParaRPr kumimoji="0" lang="en-US" sz="1400" b="1" i="0" u="none" strike="noStrike" kern="0" cap="none" spc="0" normalizeH="0" baseline="0" noProof="0" dirty="0">
              <a:ln>
                <a:noFill/>
              </a:ln>
              <a:solidFill>
                <a:srgbClr val="00338D"/>
              </a:solidFill>
              <a:effectLst/>
              <a:uLnTx/>
              <a:uFillTx/>
              <a:latin typeface="+mn-lt"/>
              <a:ea typeface="+mn-ea"/>
              <a:cs typeface="+mn-cs"/>
            </a:endParaRPr>
          </a:p>
        </p:txBody>
      </p:sp>
      <p:sp>
        <p:nvSpPr>
          <p:cNvPr id="10" name="Title 3"/>
          <p:cNvSpPr txBox="1">
            <a:spLocks/>
          </p:cNvSpPr>
          <p:nvPr/>
        </p:nvSpPr>
        <p:spPr bwMode="auto">
          <a:xfrm>
            <a:off x="304800" y="198513"/>
            <a:ext cx="8496944" cy="7920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eaLnBrk="0" fontAlgn="base" hangingPunct="0">
              <a:spcBef>
                <a:spcPct val="0"/>
              </a:spcBef>
              <a:spcAft>
                <a:spcPct val="0"/>
              </a:spcAft>
              <a:defRPr/>
            </a:pPr>
            <a:r>
              <a:rPr lang="en-US" b="1" kern="0" dirty="0" smtClean="0">
                <a:solidFill>
                  <a:srgbClr val="97989A"/>
                </a:solidFill>
              </a:rPr>
              <a:t> </a:t>
            </a:r>
            <a:r>
              <a:rPr lang="en-US" b="1" kern="0" dirty="0" smtClean="0">
                <a:solidFill>
                  <a:schemeClr val="bg1"/>
                </a:solidFill>
              </a:rPr>
              <a:t> Conduct Surveys of Crop Insurance Agents and Insured Farmers</a:t>
            </a:r>
            <a:endParaRPr lang="en-US" b="1" kern="0" dirty="0">
              <a:solidFill>
                <a:schemeClr val="bg1"/>
              </a:solidFill>
            </a:endParaRPr>
          </a:p>
        </p:txBody>
      </p:sp>
      <p:sp>
        <p:nvSpPr>
          <p:cNvPr id="5" name="TextBox 4"/>
          <p:cNvSpPr txBox="1"/>
          <p:nvPr/>
        </p:nvSpPr>
        <p:spPr>
          <a:xfrm>
            <a:off x="8458200" y="6477001"/>
            <a:ext cx="381000" cy="276999"/>
          </a:xfrm>
          <a:prstGeom prst="rect">
            <a:avLst/>
          </a:prstGeom>
          <a:noFill/>
        </p:spPr>
        <p:txBody>
          <a:bodyPr wrap="square" rtlCol="0">
            <a:spAutoFit/>
          </a:bodyPr>
          <a:lstStyle/>
          <a:p>
            <a:r>
              <a:rPr lang="en-US" sz="1200" dirty="0" smtClean="0"/>
              <a:t>29</a:t>
            </a:r>
            <a:endParaRPr lang="en-US" sz="1200" dirty="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8" name="Group 2"/>
          <p:cNvGraphicFramePr>
            <a:graphicFrameLocks noGrp="1"/>
          </p:cNvGraphicFramePr>
          <p:nvPr/>
        </p:nvGraphicFramePr>
        <p:xfrm>
          <a:off x="381000" y="1371597"/>
          <a:ext cx="8077200" cy="4114800"/>
        </p:xfrm>
        <a:graphic>
          <a:graphicData uri="http://schemas.openxmlformats.org/drawingml/2006/table">
            <a:tbl>
              <a:tblPr/>
              <a:tblGrid>
                <a:gridCol w="6823841"/>
                <a:gridCol w="1253359"/>
              </a:tblGrid>
              <a:tr h="514350">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US" sz="1400" b="1" i="1" u="none" strike="noStrike" cap="none" normalizeH="0" baseline="0" dirty="0" smtClean="0">
                        <a:ln>
                          <a:noFill/>
                        </a:ln>
                        <a:solidFill>
                          <a:schemeClr val="tx1"/>
                        </a:solidFill>
                        <a:effectLst/>
                        <a:latin typeface="Arial" pitchFamily="34" charset="0"/>
                        <a:cs typeface="Arial" pitchFamily="34" charset="0"/>
                      </a:endParaRPr>
                    </a:p>
                  </a:txBody>
                  <a:tcPr marL="83077" marR="83077" marT="0" marB="144000" horzOverflow="overflow">
                    <a:lnL cap="flat">
                      <a:noFill/>
                    </a:lnL>
                    <a:lnR>
                      <a:noFill/>
                    </a:lnR>
                    <a:lnT cap="flat">
                      <a:noFill/>
                    </a:lnT>
                    <a:lnB>
                      <a:noFill/>
                    </a:lnB>
                    <a:lnTlToBr>
                      <a:noFill/>
                    </a:lnTlToBr>
                    <a:lnBlToTr>
                      <a:noFill/>
                    </a:lnBlToTr>
                    <a:noFill/>
                  </a:tcPr>
                </a:tc>
                <a:tc>
                  <a:txBody>
                    <a:bodyPr/>
                    <a:lstStyle/>
                    <a:p>
                      <a:pPr marL="0" marR="0" lvl="0" indent="0" algn="r" defTabSz="762000" rtl="0" eaLnBrk="1" fontAlgn="base" latinLnBrk="0" hangingPunct="1">
                        <a:lnSpc>
                          <a:spcPct val="100000"/>
                        </a:lnSpc>
                        <a:spcBef>
                          <a:spcPct val="40000"/>
                        </a:spcBef>
                        <a:spcAft>
                          <a:spcPct val="0"/>
                        </a:spcAft>
                        <a:buClrTx/>
                        <a:buSzTx/>
                        <a:buFontTx/>
                        <a:buNone/>
                        <a:tabLst/>
                      </a:pPr>
                      <a:r>
                        <a:rPr lang="en-US" sz="1400" b="1" kern="1200" noProof="0" dirty="0" smtClean="0">
                          <a:solidFill>
                            <a:srgbClr val="00338D"/>
                          </a:solidFill>
                          <a:latin typeface="Arial"/>
                          <a:ea typeface="+mn-ea"/>
                          <a:cs typeface="Arial" pitchFamily="34" charset="0"/>
                        </a:rPr>
                        <a:t> Page</a:t>
                      </a:r>
                    </a:p>
                  </a:txBody>
                  <a:tcPr marL="83077" marR="83077" marT="0" marB="144000" horzOverflow="overflow">
                    <a:lnL>
                      <a:noFill/>
                    </a:lnL>
                    <a:lnR cap="flat">
                      <a:noFill/>
                    </a:lnR>
                    <a:lnT cap="flat">
                      <a:noFill/>
                    </a:lnT>
                    <a:lnB>
                      <a:noFill/>
                    </a:lnB>
                    <a:lnTlToBr>
                      <a:noFill/>
                    </a:lnTlToBr>
                    <a:lnBlToTr>
                      <a:noFill/>
                    </a:lnBlToTr>
                    <a:noFill/>
                  </a:tcPr>
                </a:tc>
              </a:tr>
              <a:tr h="514350">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r>
                        <a:rPr lang="en-US" sz="1400" b="1" kern="1200" noProof="0" dirty="0" smtClean="0">
                          <a:solidFill>
                            <a:srgbClr val="00338D"/>
                          </a:solidFill>
                          <a:latin typeface="+mn-lt"/>
                          <a:ea typeface="+mn-ea"/>
                          <a:cs typeface="Arial" pitchFamily="34" charset="0"/>
                        </a:rPr>
                        <a:t>Project Team</a:t>
                      </a:r>
                    </a:p>
                  </a:txBody>
                  <a:tcPr marL="83077" marR="83077" marT="0" marB="144000" anchor="ctr" horzOverflow="overflow">
                    <a:lnL cap="flat">
                      <a:noFill/>
                    </a:lnL>
                    <a:lnR>
                      <a:noFill/>
                    </a:lnR>
                    <a:lnT>
                      <a:noFill/>
                    </a:lnT>
                    <a:lnB>
                      <a:noFill/>
                    </a:lnB>
                    <a:lnTlToBr>
                      <a:noFill/>
                    </a:lnTlToBr>
                    <a:lnBlToTr>
                      <a:noFill/>
                    </a:lnBlToTr>
                    <a:noFill/>
                  </a:tcPr>
                </a:tc>
                <a:tc>
                  <a:txBody>
                    <a:bodyPr/>
                    <a:lstStyle/>
                    <a:p>
                      <a:pPr marL="187325" marR="0" lvl="1" indent="-185738" algn="r" defTabSz="762000" rtl="0" eaLnBrk="1" fontAlgn="base" latinLnBrk="0" hangingPunct="1">
                        <a:lnSpc>
                          <a:spcPct val="100000"/>
                        </a:lnSpc>
                        <a:spcBef>
                          <a:spcPct val="40000"/>
                        </a:spcBef>
                        <a:spcAft>
                          <a:spcPct val="0"/>
                        </a:spcAft>
                        <a:buClr>
                          <a:schemeClr val="tx2"/>
                        </a:buClr>
                        <a:buSzPct val="85000"/>
                        <a:buFont typeface="Wingdings" pitchFamily="2" charset="2"/>
                        <a:buNone/>
                        <a:tabLst/>
                        <a:defRPr/>
                      </a:pPr>
                      <a:r>
                        <a:rPr lang="en-US" sz="1400" b="0" kern="1200" noProof="0" dirty="0" smtClean="0">
                          <a:solidFill>
                            <a:schemeClr val="tx1"/>
                          </a:solidFill>
                          <a:latin typeface="+mn-lt"/>
                          <a:ea typeface="+mn-ea"/>
                          <a:cs typeface="Arial" pitchFamily="34" charset="0"/>
                        </a:rPr>
                        <a:t>4</a:t>
                      </a:r>
                    </a:p>
                  </a:txBody>
                  <a:tcPr marL="83077" marR="83077" marT="0" marB="144000" anchor="ctr" horzOverflow="overflow">
                    <a:lnL>
                      <a:noFill/>
                    </a:lnL>
                    <a:lnR cap="flat">
                      <a:noFill/>
                    </a:lnR>
                    <a:lnT>
                      <a:noFill/>
                    </a:lnT>
                    <a:lnB>
                      <a:noFill/>
                    </a:lnB>
                    <a:lnTlToBr>
                      <a:noFill/>
                    </a:lnTlToBr>
                    <a:lnBlToTr>
                      <a:noFill/>
                    </a:lnBlToTr>
                    <a:noFill/>
                  </a:tcPr>
                </a:tc>
              </a:tr>
              <a:tr h="514350">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r>
                        <a:rPr lang="en-US" sz="1400" b="1" kern="1200" noProof="0" dirty="0" smtClean="0">
                          <a:solidFill>
                            <a:srgbClr val="00338D"/>
                          </a:solidFill>
                          <a:latin typeface="Arial"/>
                          <a:ea typeface="+mn-ea"/>
                          <a:cs typeface="Arial" pitchFamily="34" charset="0"/>
                        </a:rPr>
                        <a:t>Introduction</a:t>
                      </a:r>
                    </a:p>
                  </a:txBody>
                  <a:tcPr marL="83077" marR="83077" marT="0" marB="144000" anchor="ctr" horzOverflow="overflow">
                    <a:lnL cap="flat">
                      <a:noFill/>
                    </a:lnL>
                    <a:lnR>
                      <a:noFill/>
                    </a:lnR>
                    <a:lnT>
                      <a:noFill/>
                    </a:lnT>
                    <a:lnB>
                      <a:noFill/>
                    </a:lnB>
                    <a:lnTlToBr>
                      <a:noFill/>
                    </a:lnTlToBr>
                    <a:lnBlToTr>
                      <a:noFill/>
                    </a:lnBlToTr>
                    <a:noFill/>
                  </a:tcPr>
                </a:tc>
                <a:tc>
                  <a:txBody>
                    <a:bodyPr/>
                    <a:lstStyle/>
                    <a:p>
                      <a:pPr marL="187325" marR="0" lvl="1" indent="-185738" algn="r" defTabSz="762000" rtl="0" eaLnBrk="1" fontAlgn="base" latinLnBrk="0" hangingPunct="1">
                        <a:lnSpc>
                          <a:spcPct val="100000"/>
                        </a:lnSpc>
                        <a:spcBef>
                          <a:spcPct val="40000"/>
                        </a:spcBef>
                        <a:spcAft>
                          <a:spcPct val="0"/>
                        </a:spcAft>
                        <a:buClr>
                          <a:schemeClr val="tx2"/>
                        </a:buClr>
                        <a:buSzPct val="85000"/>
                        <a:buFont typeface="Wingdings" pitchFamily="2" charset="2"/>
                        <a:buNone/>
                        <a:tabLst/>
                        <a:defRPr/>
                      </a:pPr>
                      <a:r>
                        <a:rPr lang="en-US" sz="1400" b="0" kern="1200" noProof="0" dirty="0" smtClean="0">
                          <a:solidFill>
                            <a:schemeClr val="tx1"/>
                          </a:solidFill>
                          <a:latin typeface="+mn-lt"/>
                          <a:ea typeface="+mn-ea"/>
                          <a:cs typeface="Arial" pitchFamily="34" charset="0"/>
                        </a:rPr>
                        <a:t>6</a:t>
                      </a:r>
                    </a:p>
                  </a:txBody>
                  <a:tcPr marL="83077" marR="83077" marT="0" marB="144000" anchor="ctr" horzOverflow="overflow">
                    <a:lnL>
                      <a:noFill/>
                    </a:lnL>
                    <a:lnR cap="flat">
                      <a:noFill/>
                    </a:lnR>
                    <a:lnT>
                      <a:noFill/>
                    </a:lnT>
                    <a:lnB>
                      <a:noFill/>
                    </a:lnB>
                    <a:lnTlToBr>
                      <a:noFill/>
                    </a:lnTlToBr>
                    <a:lnBlToTr>
                      <a:noFill/>
                    </a:lnBlToTr>
                    <a:noFill/>
                  </a:tcPr>
                </a:tc>
              </a:tr>
              <a:tr h="514350">
                <a:tc>
                  <a:txBody>
                    <a:bodyPr/>
                    <a:lstStyle/>
                    <a:p>
                      <a:pPr marL="187325" marR="0" lvl="1" indent="-185738" algn="l" defTabSz="762000" rtl="0" eaLnBrk="1" fontAlgn="base" latinLnBrk="0" hangingPunct="1">
                        <a:lnSpc>
                          <a:spcPct val="100000"/>
                        </a:lnSpc>
                        <a:spcBef>
                          <a:spcPct val="40000"/>
                        </a:spcBef>
                        <a:spcAft>
                          <a:spcPct val="0"/>
                        </a:spcAft>
                        <a:buClr>
                          <a:schemeClr val="tx2"/>
                        </a:buClr>
                        <a:buSzPct val="85000"/>
                        <a:buFont typeface="Wingdings" pitchFamily="2" charset="2"/>
                        <a:buNone/>
                        <a:tabLst/>
                      </a:pPr>
                      <a:r>
                        <a:rPr lang="en-US" sz="1400" b="1" kern="1200" noProof="0" dirty="0" smtClean="0">
                          <a:solidFill>
                            <a:srgbClr val="00338D"/>
                          </a:solidFill>
                          <a:latin typeface="Arial"/>
                          <a:ea typeface="+mn-ea"/>
                          <a:cs typeface="Arial" pitchFamily="34" charset="0"/>
                        </a:rPr>
                        <a:t>Background</a:t>
                      </a:r>
                    </a:p>
                  </a:txBody>
                  <a:tcPr marL="83077" marR="83077" marT="0" marB="144000" anchor="ctr" horzOverflow="overflow">
                    <a:lnL cap="flat">
                      <a:noFill/>
                    </a:lnL>
                    <a:lnR>
                      <a:noFill/>
                    </a:lnR>
                    <a:lnT>
                      <a:noFill/>
                    </a:lnT>
                    <a:lnB>
                      <a:noFill/>
                    </a:lnB>
                    <a:lnTlToBr>
                      <a:noFill/>
                    </a:lnTlToBr>
                    <a:lnBlToTr>
                      <a:noFill/>
                    </a:lnBlToTr>
                    <a:noFill/>
                  </a:tcPr>
                </a:tc>
                <a:tc>
                  <a:txBody>
                    <a:bodyPr/>
                    <a:lstStyle/>
                    <a:p>
                      <a:pPr marL="187325" marR="0" lvl="1" indent="-185738" algn="r" defTabSz="762000" rtl="0" eaLnBrk="1" fontAlgn="base" latinLnBrk="0" hangingPunct="1">
                        <a:lnSpc>
                          <a:spcPct val="100000"/>
                        </a:lnSpc>
                        <a:spcBef>
                          <a:spcPct val="40000"/>
                        </a:spcBef>
                        <a:spcAft>
                          <a:spcPct val="0"/>
                        </a:spcAft>
                        <a:buClr>
                          <a:schemeClr val="tx2"/>
                        </a:buClr>
                        <a:buSzPct val="85000"/>
                        <a:buFont typeface="Wingdings" pitchFamily="2" charset="2"/>
                        <a:buNone/>
                        <a:tabLst/>
                        <a:defRPr/>
                      </a:pPr>
                      <a:r>
                        <a:rPr lang="en-US" sz="1400" b="0" kern="1200" noProof="0" dirty="0" smtClean="0">
                          <a:solidFill>
                            <a:schemeClr val="tx1"/>
                          </a:solidFill>
                          <a:latin typeface="+mn-lt"/>
                          <a:ea typeface="+mn-ea"/>
                          <a:cs typeface="Arial" pitchFamily="34" charset="0"/>
                        </a:rPr>
                        <a:t>8</a:t>
                      </a:r>
                    </a:p>
                  </a:txBody>
                  <a:tcPr marL="83077" marR="83077" marT="0" marB="144000" anchor="ctr" horzOverflow="overflow">
                    <a:lnL>
                      <a:noFill/>
                    </a:lnL>
                    <a:lnR cap="flat">
                      <a:noFill/>
                    </a:lnR>
                    <a:lnT>
                      <a:noFill/>
                    </a:lnT>
                    <a:lnB>
                      <a:noFill/>
                    </a:lnB>
                    <a:lnTlToBr>
                      <a:noFill/>
                    </a:lnTlToBr>
                    <a:lnBlToTr>
                      <a:noFill/>
                    </a:lnBlToTr>
                    <a:noFill/>
                  </a:tcPr>
                </a:tc>
              </a:tr>
              <a:tr h="514350">
                <a:tc>
                  <a:txBody>
                    <a:bodyPr/>
                    <a:lstStyle/>
                    <a:p>
                      <a:pPr marL="187325" marR="0" lvl="1" indent="-185738" algn="l" defTabSz="762000" rtl="0" eaLnBrk="1" fontAlgn="base" latinLnBrk="0" hangingPunct="1">
                        <a:lnSpc>
                          <a:spcPct val="100000"/>
                        </a:lnSpc>
                        <a:spcBef>
                          <a:spcPct val="40000"/>
                        </a:spcBef>
                        <a:spcAft>
                          <a:spcPct val="0"/>
                        </a:spcAft>
                        <a:buClr>
                          <a:schemeClr val="tx2"/>
                        </a:buClr>
                        <a:buSzPct val="85000"/>
                        <a:buFont typeface="Wingdings" pitchFamily="2" charset="2"/>
                        <a:buNone/>
                        <a:tabLst/>
                      </a:pPr>
                      <a:r>
                        <a:rPr lang="en-US" sz="1400" b="1" kern="1200" noProof="0" dirty="0" smtClean="0">
                          <a:solidFill>
                            <a:srgbClr val="00338D"/>
                          </a:solidFill>
                          <a:latin typeface="Arial"/>
                          <a:ea typeface="+mn-ea"/>
                          <a:cs typeface="Arial" pitchFamily="34" charset="0"/>
                        </a:rPr>
                        <a:t>Study Objectives</a:t>
                      </a:r>
                    </a:p>
                  </a:txBody>
                  <a:tcPr marL="83077" marR="83077" marT="0" marB="144000" anchor="ctr" horzOverflow="overflow">
                    <a:lnL cap="flat">
                      <a:noFill/>
                    </a:lnL>
                    <a:lnR>
                      <a:noFill/>
                    </a:lnR>
                    <a:lnT>
                      <a:noFill/>
                    </a:lnT>
                    <a:lnB>
                      <a:noFill/>
                    </a:lnB>
                    <a:lnTlToBr>
                      <a:noFill/>
                    </a:lnTlToBr>
                    <a:lnBlToTr>
                      <a:noFill/>
                    </a:lnBlToTr>
                    <a:noFill/>
                  </a:tcPr>
                </a:tc>
                <a:tc>
                  <a:txBody>
                    <a:bodyPr/>
                    <a:lstStyle/>
                    <a:p>
                      <a:pPr marL="187325" marR="0" lvl="1" indent="-185738" algn="r" defTabSz="762000" rtl="0" eaLnBrk="1" fontAlgn="base" latinLnBrk="0" hangingPunct="1">
                        <a:lnSpc>
                          <a:spcPct val="100000"/>
                        </a:lnSpc>
                        <a:spcBef>
                          <a:spcPct val="40000"/>
                        </a:spcBef>
                        <a:spcAft>
                          <a:spcPct val="0"/>
                        </a:spcAft>
                        <a:buClr>
                          <a:schemeClr val="tx2"/>
                        </a:buClr>
                        <a:buSzPct val="85000"/>
                        <a:buFont typeface="Wingdings" pitchFamily="2" charset="2"/>
                        <a:buNone/>
                        <a:tabLst/>
                        <a:defRPr/>
                      </a:pPr>
                      <a:r>
                        <a:rPr lang="en-US" sz="1400" b="0" kern="1200" noProof="0" dirty="0" smtClean="0">
                          <a:solidFill>
                            <a:schemeClr val="tx1"/>
                          </a:solidFill>
                          <a:latin typeface="+mn-lt"/>
                          <a:ea typeface="+mn-ea"/>
                          <a:cs typeface="Arial" pitchFamily="34" charset="0"/>
                        </a:rPr>
                        <a:t>19</a:t>
                      </a:r>
                    </a:p>
                  </a:txBody>
                  <a:tcPr marL="83077" marR="83077" marT="0" marB="144000" anchor="ctr" horzOverflow="overflow">
                    <a:lnL>
                      <a:noFill/>
                    </a:lnL>
                    <a:lnR cap="flat">
                      <a:noFill/>
                    </a:lnR>
                    <a:lnT>
                      <a:noFill/>
                    </a:lnT>
                    <a:lnB>
                      <a:noFill/>
                    </a:lnB>
                    <a:lnTlToBr>
                      <a:noFill/>
                    </a:lnTlToBr>
                    <a:lnBlToTr>
                      <a:noFill/>
                    </a:lnBlToTr>
                    <a:noFill/>
                  </a:tcPr>
                </a:tc>
              </a:tr>
              <a:tr h="514350">
                <a:tc>
                  <a:txBody>
                    <a:bodyPr/>
                    <a:lstStyle/>
                    <a:p>
                      <a:pPr marL="177800" marR="0" lvl="2" indent="-177800" algn="l" defTabSz="914400" rtl="0" eaLnBrk="1" fontAlgn="base" latinLnBrk="0" hangingPunct="1">
                        <a:lnSpc>
                          <a:spcPct val="100000"/>
                        </a:lnSpc>
                        <a:spcBef>
                          <a:spcPts val="600"/>
                        </a:spcBef>
                        <a:spcAft>
                          <a:spcPct val="0"/>
                        </a:spcAft>
                        <a:buClr>
                          <a:srgbClr val="97989A"/>
                        </a:buClr>
                        <a:buSzPct val="80000"/>
                        <a:buFont typeface="Wingdings" pitchFamily="2" charset="2"/>
                        <a:buNone/>
                        <a:tabLst/>
                        <a:defRPr/>
                      </a:pPr>
                      <a:r>
                        <a:rPr lang="en-US" sz="1400" b="1" kern="1200" noProof="0" dirty="0" smtClean="0">
                          <a:solidFill>
                            <a:srgbClr val="00338D"/>
                          </a:solidFill>
                          <a:latin typeface="+mn-lt"/>
                          <a:ea typeface="+mn-ea"/>
                          <a:cs typeface="Arial" pitchFamily="34" charset="0"/>
                        </a:rPr>
                        <a:t>Technical Approach</a:t>
                      </a:r>
                    </a:p>
                  </a:txBody>
                  <a:tcPr marL="83077" marR="83077" marT="0" marB="144000" anchor="ctr" horzOverflow="overflow">
                    <a:lnL cap="flat">
                      <a:noFill/>
                    </a:lnL>
                    <a:lnR>
                      <a:noFill/>
                    </a:lnR>
                    <a:lnT>
                      <a:noFill/>
                    </a:lnT>
                    <a:lnB>
                      <a:noFill/>
                    </a:lnB>
                    <a:lnTlToBr>
                      <a:noFill/>
                    </a:lnTlToBr>
                    <a:lnBlToTr>
                      <a:noFill/>
                    </a:lnBlToTr>
                    <a:noFill/>
                  </a:tcPr>
                </a:tc>
                <a:tc>
                  <a:txBody>
                    <a:bodyPr/>
                    <a:lstStyle/>
                    <a:p>
                      <a:pPr marL="187325" marR="0" lvl="1" indent="-185738" algn="r" defTabSz="762000" rtl="0" eaLnBrk="1" fontAlgn="base" latinLnBrk="0" hangingPunct="1">
                        <a:lnSpc>
                          <a:spcPct val="100000"/>
                        </a:lnSpc>
                        <a:spcBef>
                          <a:spcPct val="40000"/>
                        </a:spcBef>
                        <a:spcAft>
                          <a:spcPct val="0"/>
                        </a:spcAft>
                        <a:buClr>
                          <a:schemeClr val="tx2"/>
                        </a:buClr>
                        <a:buSzPct val="85000"/>
                        <a:buFont typeface="Wingdings" pitchFamily="2" charset="2"/>
                        <a:buNone/>
                        <a:tabLst/>
                        <a:defRPr/>
                      </a:pPr>
                      <a:r>
                        <a:rPr lang="en-US" sz="1400" b="0" kern="1200" noProof="0" dirty="0" smtClean="0">
                          <a:solidFill>
                            <a:schemeClr val="tx1"/>
                          </a:solidFill>
                          <a:latin typeface="+mn-lt"/>
                          <a:ea typeface="+mn-ea"/>
                          <a:cs typeface="Arial" pitchFamily="34" charset="0"/>
                        </a:rPr>
                        <a:t>23</a:t>
                      </a:r>
                    </a:p>
                  </a:txBody>
                  <a:tcPr marL="83077" marR="83077" marT="0" marB="144000" anchor="ctr" horzOverflow="overflow">
                    <a:lnL>
                      <a:noFill/>
                    </a:lnL>
                    <a:lnR cap="flat">
                      <a:noFill/>
                    </a:lnR>
                    <a:lnT>
                      <a:noFill/>
                    </a:lnT>
                    <a:lnB>
                      <a:noFill/>
                    </a:lnB>
                    <a:lnTlToBr>
                      <a:noFill/>
                    </a:lnTlToBr>
                    <a:lnBlToTr>
                      <a:noFill/>
                    </a:lnBlToTr>
                    <a:noFill/>
                  </a:tcPr>
                </a:tc>
              </a:tr>
              <a:tr h="514350">
                <a:tc>
                  <a:txBody>
                    <a:bodyPr/>
                    <a:lstStyle/>
                    <a:p>
                      <a:pPr marL="187325" marR="0" lvl="1" indent="-185738" algn="l" defTabSz="762000" rtl="0" eaLnBrk="1" fontAlgn="base" latinLnBrk="0" hangingPunct="1">
                        <a:lnSpc>
                          <a:spcPct val="100000"/>
                        </a:lnSpc>
                        <a:spcBef>
                          <a:spcPct val="40000"/>
                        </a:spcBef>
                        <a:spcAft>
                          <a:spcPct val="0"/>
                        </a:spcAft>
                        <a:buClr>
                          <a:schemeClr val="tx2"/>
                        </a:buClr>
                        <a:buSzPct val="85000"/>
                        <a:buFont typeface="Wingdings" pitchFamily="2" charset="2"/>
                        <a:buNone/>
                        <a:tabLst/>
                        <a:defRPr/>
                      </a:pPr>
                      <a:r>
                        <a:rPr lang="en-US" sz="1400" b="1" kern="1200" noProof="0" dirty="0" smtClean="0">
                          <a:solidFill>
                            <a:srgbClr val="00338D"/>
                          </a:solidFill>
                          <a:latin typeface="+mn-lt"/>
                          <a:ea typeface="+mn-ea"/>
                          <a:cs typeface="Arial" pitchFamily="34" charset="0"/>
                        </a:rPr>
                        <a:t>Challenges</a:t>
                      </a:r>
                    </a:p>
                  </a:txBody>
                  <a:tcPr marL="83077" marR="83077" marT="0" marB="144000" anchor="ctr" horzOverflow="overflow">
                    <a:lnL cap="flat">
                      <a:noFill/>
                    </a:lnL>
                    <a:lnR>
                      <a:noFill/>
                    </a:lnR>
                    <a:lnT>
                      <a:noFill/>
                    </a:lnT>
                    <a:lnB>
                      <a:noFill/>
                    </a:lnB>
                    <a:lnTlToBr>
                      <a:noFill/>
                    </a:lnTlToBr>
                    <a:lnBlToTr>
                      <a:noFill/>
                    </a:lnBlToTr>
                    <a:noFill/>
                  </a:tcPr>
                </a:tc>
                <a:tc>
                  <a:txBody>
                    <a:bodyPr/>
                    <a:lstStyle/>
                    <a:p>
                      <a:pPr marL="187325" marR="0" lvl="1" indent="-185738" algn="r" defTabSz="762000" rtl="0" eaLnBrk="1" fontAlgn="base" latinLnBrk="0" hangingPunct="1">
                        <a:lnSpc>
                          <a:spcPct val="100000"/>
                        </a:lnSpc>
                        <a:spcBef>
                          <a:spcPct val="40000"/>
                        </a:spcBef>
                        <a:spcAft>
                          <a:spcPct val="0"/>
                        </a:spcAft>
                        <a:buClr>
                          <a:schemeClr val="tx2"/>
                        </a:buClr>
                        <a:buSzPct val="85000"/>
                        <a:buFont typeface="Wingdings" pitchFamily="2" charset="2"/>
                        <a:buNone/>
                        <a:tabLst/>
                        <a:defRPr/>
                      </a:pPr>
                      <a:r>
                        <a:rPr lang="en-US" sz="1400" b="0" kern="1200" noProof="0" dirty="0" smtClean="0">
                          <a:solidFill>
                            <a:schemeClr val="tx1"/>
                          </a:solidFill>
                          <a:latin typeface="+mn-lt"/>
                          <a:ea typeface="+mn-ea"/>
                          <a:cs typeface="Arial" pitchFamily="34" charset="0"/>
                        </a:rPr>
                        <a:t>33</a:t>
                      </a:r>
                    </a:p>
                  </a:txBody>
                  <a:tcPr marL="83077" marR="83077" marT="0" marB="144000" anchor="ctr" horzOverflow="overflow">
                    <a:lnL>
                      <a:noFill/>
                    </a:lnL>
                    <a:lnR cap="flat">
                      <a:noFill/>
                    </a:lnR>
                    <a:lnT>
                      <a:noFill/>
                    </a:lnT>
                    <a:lnB>
                      <a:noFill/>
                    </a:lnB>
                    <a:lnTlToBr>
                      <a:noFill/>
                    </a:lnTlToBr>
                    <a:lnBlToTr>
                      <a:noFill/>
                    </a:lnBlToTr>
                    <a:noFill/>
                  </a:tcPr>
                </a:tc>
              </a:tr>
              <a:tr h="514350">
                <a:tc>
                  <a:txBody>
                    <a:bodyPr/>
                    <a:lstStyle/>
                    <a:p>
                      <a:pPr marL="187325" marR="0" lvl="1" indent="-185738" algn="l" defTabSz="762000" rtl="0" eaLnBrk="1" fontAlgn="base" latinLnBrk="0" hangingPunct="1">
                        <a:lnSpc>
                          <a:spcPct val="100000"/>
                        </a:lnSpc>
                        <a:spcBef>
                          <a:spcPct val="40000"/>
                        </a:spcBef>
                        <a:spcAft>
                          <a:spcPct val="0"/>
                        </a:spcAft>
                        <a:buClr>
                          <a:schemeClr val="tx2"/>
                        </a:buClr>
                        <a:buSzPct val="85000"/>
                        <a:buFont typeface="Wingdings" pitchFamily="2" charset="2"/>
                        <a:buNone/>
                        <a:tabLst/>
                        <a:defRPr/>
                      </a:pPr>
                      <a:r>
                        <a:rPr lang="en-US" sz="1400" b="1" kern="1200" noProof="0" dirty="0" smtClean="0">
                          <a:solidFill>
                            <a:srgbClr val="00338D"/>
                          </a:solidFill>
                          <a:latin typeface="+mn-lt"/>
                          <a:ea typeface="+mn-ea"/>
                          <a:cs typeface="Arial" pitchFamily="34" charset="0"/>
                        </a:rPr>
                        <a:t>Questions and Comments</a:t>
                      </a:r>
                    </a:p>
                  </a:txBody>
                  <a:tcPr marL="83077" marR="83077" marT="0" marB="144000" anchor="ctr" horzOverflow="overflow">
                    <a:lnL cap="flat">
                      <a:noFill/>
                    </a:lnL>
                    <a:lnR>
                      <a:noFill/>
                    </a:lnR>
                    <a:lnT>
                      <a:noFill/>
                    </a:lnT>
                    <a:lnB>
                      <a:noFill/>
                    </a:lnB>
                    <a:lnTlToBr>
                      <a:noFill/>
                    </a:lnTlToBr>
                    <a:lnBlToTr>
                      <a:noFill/>
                    </a:lnBlToTr>
                    <a:noFill/>
                  </a:tcPr>
                </a:tc>
                <a:tc>
                  <a:txBody>
                    <a:bodyPr/>
                    <a:lstStyle/>
                    <a:p>
                      <a:pPr marL="187325" marR="0" lvl="1" indent="-185738" algn="r" defTabSz="762000" rtl="0" eaLnBrk="1" fontAlgn="base" latinLnBrk="0" hangingPunct="1">
                        <a:lnSpc>
                          <a:spcPct val="100000"/>
                        </a:lnSpc>
                        <a:spcBef>
                          <a:spcPct val="40000"/>
                        </a:spcBef>
                        <a:spcAft>
                          <a:spcPct val="0"/>
                        </a:spcAft>
                        <a:buClr>
                          <a:schemeClr val="tx2"/>
                        </a:buClr>
                        <a:buSzPct val="85000"/>
                        <a:buFont typeface="Wingdings" pitchFamily="2" charset="2"/>
                        <a:buNone/>
                        <a:tabLst/>
                        <a:defRPr/>
                      </a:pPr>
                      <a:r>
                        <a:rPr lang="en-US" sz="1400" b="0" kern="1200" noProof="0" smtClean="0">
                          <a:solidFill>
                            <a:schemeClr val="tx1"/>
                          </a:solidFill>
                          <a:latin typeface="+mn-lt"/>
                          <a:ea typeface="+mn-ea"/>
                          <a:cs typeface="Arial" pitchFamily="34" charset="0"/>
                        </a:rPr>
                        <a:t>34</a:t>
                      </a:r>
                      <a:endParaRPr lang="en-US" sz="1400" b="0" kern="1200" noProof="0" dirty="0" smtClean="0">
                        <a:solidFill>
                          <a:schemeClr val="tx1"/>
                        </a:solidFill>
                        <a:latin typeface="+mn-lt"/>
                        <a:ea typeface="+mn-ea"/>
                        <a:cs typeface="Arial" pitchFamily="34" charset="0"/>
                      </a:endParaRPr>
                    </a:p>
                  </a:txBody>
                  <a:tcPr marL="83077" marR="83077" marT="0" marB="144000" anchor="ctr" horzOverflow="overflow">
                    <a:lnL>
                      <a:noFill/>
                    </a:lnL>
                    <a:lnR cap="flat">
                      <a:noFill/>
                    </a:lnR>
                    <a:lnT>
                      <a:noFill/>
                    </a:lnT>
                    <a:lnB>
                      <a:noFill/>
                    </a:lnB>
                    <a:lnTlToBr>
                      <a:noFill/>
                    </a:lnTlToBr>
                    <a:lnBlToTr>
                      <a:noFill/>
                    </a:lnBlToTr>
                    <a:noFill/>
                  </a:tcPr>
                </a:tc>
              </a:tr>
            </a:tbl>
          </a:graphicData>
        </a:graphic>
      </p:graphicFrame>
      <p:sp>
        <p:nvSpPr>
          <p:cNvPr id="4" name="TextBox 3"/>
          <p:cNvSpPr txBox="1"/>
          <p:nvPr/>
        </p:nvSpPr>
        <p:spPr>
          <a:xfrm>
            <a:off x="8610600" y="6477001"/>
            <a:ext cx="228600" cy="276999"/>
          </a:xfrm>
          <a:prstGeom prst="rect">
            <a:avLst/>
          </a:prstGeom>
          <a:noFill/>
        </p:spPr>
        <p:txBody>
          <a:bodyPr wrap="square" rtlCol="0">
            <a:spAutoFit/>
          </a:bodyPr>
          <a:lstStyle/>
          <a:p>
            <a:r>
              <a:rPr lang="en-US" sz="1200" dirty="0" smtClean="0"/>
              <a:t>3</a:t>
            </a:r>
            <a:endParaRPr lang="en-US" sz="1200" dirty="0"/>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304800" y="1389063"/>
            <a:ext cx="8562975" cy="452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lvl="5" indent="-342900" eaLnBrk="0" fontAlgn="base" hangingPunct="0">
              <a:spcBef>
                <a:spcPts val="300"/>
              </a:spcBef>
              <a:spcAft>
                <a:spcPts val="300"/>
              </a:spcAft>
              <a:defRPr/>
            </a:pPr>
            <a:r>
              <a:rPr lang="en-US" sz="1600" b="1" dirty="0" smtClean="0">
                <a:solidFill>
                  <a:srgbClr val="00338D"/>
                </a:solidFill>
                <a:cs typeface="Arial" pitchFamily="34" charset="0"/>
              </a:rPr>
              <a:t>Insurance Agents</a:t>
            </a:r>
          </a:p>
          <a:p>
            <a:pPr marL="752475" lvl="6" indent="-177800">
              <a:lnSpc>
                <a:spcPts val="2400"/>
              </a:lnSpc>
              <a:spcBef>
                <a:spcPts val="600"/>
              </a:spcBef>
              <a:buClr>
                <a:srgbClr val="97989A"/>
              </a:buClr>
              <a:buSzPct val="80000"/>
              <a:buFont typeface="Wingdings" pitchFamily="2" charset="2"/>
              <a:buChar char="n"/>
            </a:pPr>
            <a:r>
              <a:rPr lang="en-US" sz="1400" dirty="0" smtClean="0">
                <a:cs typeface="Arial" pitchFamily="34" charset="0"/>
              </a:rPr>
              <a:t>Approximately 12,400 insurance agents sold crop insurance in RY 2011.</a:t>
            </a:r>
          </a:p>
          <a:p>
            <a:pPr marL="752475" lvl="6" indent="-177800">
              <a:lnSpc>
                <a:spcPts val="2400"/>
              </a:lnSpc>
              <a:spcBef>
                <a:spcPts val="600"/>
              </a:spcBef>
              <a:buClr>
                <a:srgbClr val="97989A"/>
              </a:buClr>
              <a:buSzPct val="80000"/>
              <a:buFont typeface="Wingdings" pitchFamily="2" charset="2"/>
              <a:buChar char="n"/>
            </a:pPr>
            <a:r>
              <a:rPr lang="en-US" sz="1400" dirty="0" smtClean="0">
                <a:cs typeface="Arial" pitchFamily="34" charset="0"/>
              </a:rPr>
              <a:t>Of these agents approximately 20 percent will be sampled.</a:t>
            </a:r>
          </a:p>
          <a:p>
            <a:pPr marL="752475" lvl="6" indent="-177800">
              <a:lnSpc>
                <a:spcPts val="2400"/>
              </a:lnSpc>
              <a:spcBef>
                <a:spcPts val="600"/>
              </a:spcBef>
              <a:buClr>
                <a:srgbClr val="97989A"/>
              </a:buClr>
              <a:buSzPct val="80000"/>
              <a:buFont typeface="Wingdings" pitchFamily="2" charset="2"/>
              <a:buChar char="n"/>
            </a:pPr>
            <a:r>
              <a:rPr lang="en-US" sz="1400" dirty="0" smtClean="0">
                <a:cs typeface="Arial" pitchFamily="34" charset="0"/>
              </a:rPr>
              <a:t>The sample is selected to ensure insurance agents in all of the following regions are represented:</a:t>
            </a:r>
          </a:p>
          <a:p>
            <a:pPr marL="1209675" lvl="7" indent="-177800">
              <a:lnSpc>
                <a:spcPts val="2400"/>
              </a:lnSpc>
              <a:spcBef>
                <a:spcPts val="600"/>
              </a:spcBef>
              <a:buClr>
                <a:srgbClr val="97989A"/>
              </a:buClr>
              <a:buSzPct val="80000"/>
              <a:buFont typeface="Wingdings" pitchFamily="2" charset="2"/>
              <a:buChar char="q"/>
            </a:pPr>
            <a:r>
              <a:rPr lang="en-US" sz="1200" dirty="0" smtClean="0">
                <a:cs typeface="Arial" pitchFamily="34" charset="0"/>
              </a:rPr>
              <a:t>Midwest</a:t>
            </a:r>
          </a:p>
          <a:p>
            <a:pPr marL="1209675" lvl="7" indent="-177800">
              <a:lnSpc>
                <a:spcPts val="2400"/>
              </a:lnSpc>
              <a:spcBef>
                <a:spcPts val="600"/>
              </a:spcBef>
              <a:buClr>
                <a:srgbClr val="97989A"/>
              </a:buClr>
              <a:buSzPct val="80000"/>
              <a:buFont typeface="Wingdings" pitchFamily="2" charset="2"/>
              <a:buChar char="q"/>
            </a:pPr>
            <a:r>
              <a:rPr lang="en-US" sz="1200" dirty="0" smtClean="0">
                <a:cs typeface="Arial" pitchFamily="34" charset="0"/>
              </a:rPr>
              <a:t>Plains</a:t>
            </a:r>
          </a:p>
          <a:p>
            <a:pPr marL="1209675" lvl="7" indent="-177800">
              <a:lnSpc>
                <a:spcPts val="2400"/>
              </a:lnSpc>
              <a:spcBef>
                <a:spcPts val="600"/>
              </a:spcBef>
              <a:buClr>
                <a:srgbClr val="97989A"/>
              </a:buClr>
              <a:buSzPct val="80000"/>
              <a:buFont typeface="Wingdings" pitchFamily="2" charset="2"/>
              <a:buChar char="q"/>
            </a:pPr>
            <a:r>
              <a:rPr lang="en-US" sz="1200" dirty="0" smtClean="0">
                <a:cs typeface="Arial" pitchFamily="34" charset="0"/>
              </a:rPr>
              <a:t>South</a:t>
            </a:r>
          </a:p>
          <a:p>
            <a:pPr marL="1209675" lvl="7" indent="-177800">
              <a:lnSpc>
                <a:spcPts val="2400"/>
              </a:lnSpc>
              <a:spcBef>
                <a:spcPts val="600"/>
              </a:spcBef>
              <a:buClr>
                <a:srgbClr val="97989A"/>
              </a:buClr>
              <a:buSzPct val="80000"/>
              <a:buFont typeface="Wingdings" pitchFamily="2" charset="2"/>
              <a:buChar char="q"/>
            </a:pPr>
            <a:r>
              <a:rPr lang="en-US" sz="1200" dirty="0" smtClean="0">
                <a:cs typeface="Arial" pitchFamily="34" charset="0"/>
              </a:rPr>
              <a:t>West</a:t>
            </a:r>
          </a:p>
          <a:p>
            <a:pPr marL="1209675" lvl="7" indent="-177800">
              <a:lnSpc>
                <a:spcPts val="2400"/>
              </a:lnSpc>
              <a:spcBef>
                <a:spcPts val="600"/>
              </a:spcBef>
              <a:buClr>
                <a:srgbClr val="97989A"/>
              </a:buClr>
              <a:buSzPct val="80000"/>
              <a:buFont typeface="Wingdings" pitchFamily="2" charset="2"/>
              <a:buChar char="q"/>
            </a:pPr>
            <a:r>
              <a:rPr lang="en-US" sz="1200" dirty="0" smtClean="0">
                <a:cs typeface="Arial" pitchFamily="34" charset="0"/>
              </a:rPr>
              <a:t>Mountain</a:t>
            </a:r>
          </a:p>
          <a:p>
            <a:pPr marL="1209675" lvl="7" indent="-177800">
              <a:lnSpc>
                <a:spcPts val="2400"/>
              </a:lnSpc>
              <a:spcBef>
                <a:spcPts val="600"/>
              </a:spcBef>
              <a:buClr>
                <a:srgbClr val="97989A"/>
              </a:buClr>
              <a:buSzPct val="80000"/>
              <a:buFont typeface="Wingdings" pitchFamily="2" charset="2"/>
              <a:buChar char="q"/>
            </a:pPr>
            <a:r>
              <a:rPr lang="en-US" sz="1200" dirty="0" smtClean="0">
                <a:cs typeface="Arial" pitchFamily="34" charset="0"/>
              </a:rPr>
              <a:t>Northeast</a:t>
            </a:r>
          </a:p>
          <a:p>
            <a:pPr marL="342900" lvl="5" indent="-342900" eaLnBrk="0" fontAlgn="base" hangingPunct="0">
              <a:spcBef>
                <a:spcPts val="300"/>
              </a:spcBef>
              <a:spcAft>
                <a:spcPts val="300"/>
              </a:spcAft>
              <a:defRPr/>
            </a:pPr>
            <a:endParaRPr lang="en-US" b="1" dirty="0" smtClean="0">
              <a:solidFill>
                <a:srgbClr val="00338D"/>
              </a:solidFill>
              <a:cs typeface="Arial" pitchFamily="34" charset="0"/>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lang="en-US" kern="0" dirty="0" smtClean="0">
              <a:solidFill>
                <a:srgbClr val="000000"/>
              </a:solidFill>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n-lt"/>
              <a:cs typeface="+mn-cs"/>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lang="en-US" kern="0" dirty="0" smtClean="0">
              <a:solidFill>
                <a:srgbClr val="000000"/>
              </a:solidFill>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n-lt"/>
              <a:cs typeface="+mn-cs"/>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lang="en-US" kern="0" dirty="0" smtClean="0">
              <a:solidFill>
                <a:srgbClr val="000000"/>
              </a:solidFill>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n-lt"/>
              <a:cs typeface="+mn-cs"/>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lang="en-US" kern="0" dirty="0" smtClean="0">
              <a:solidFill>
                <a:srgbClr val="000000"/>
              </a:solidFill>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n-lt"/>
              <a:cs typeface="+mn-cs"/>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lang="en-US" kern="0" dirty="0" smtClean="0">
              <a:solidFill>
                <a:srgbClr val="000000"/>
              </a:solidFill>
            </a:endParaRPr>
          </a:p>
          <a:p>
            <a:pPr marL="342900" marR="0" lvl="5" indent="-342900" algn="l" defTabSz="914400" rtl="0" eaLnBrk="0" fontAlgn="base" latinLnBrk="0" hangingPunct="0">
              <a:lnSpc>
                <a:spcPct val="100000"/>
              </a:lnSpc>
              <a:spcBef>
                <a:spcPts val="300"/>
              </a:spcBef>
              <a:spcAft>
                <a:spcPts val="300"/>
              </a:spcAft>
              <a:buClrTx/>
              <a:buSzTx/>
              <a:buFont typeface="Arial" pitchFamily="34" charset="0"/>
              <a:buChar char="•"/>
              <a:tabLst/>
              <a:defRPr/>
            </a:pPr>
            <a:endParaRPr kumimoji="0" lang="en-US" sz="1800" b="0" i="0" u="none" strike="noStrike" kern="0" cap="none" spc="0" normalizeH="0" baseline="0" noProof="0" dirty="0" smtClean="0">
              <a:ln>
                <a:noFill/>
              </a:ln>
              <a:solidFill>
                <a:srgbClr val="000000"/>
              </a:solidFill>
              <a:effectLst/>
              <a:uLnTx/>
              <a:uFillTx/>
              <a:latin typeface="+mn-lt"/>
              <a:cs typeface="+mn-cs"/>
            </a:endParaRPr>
          </a:p>
          <a:p>
            <a:pPr marL="342900" marR="0" lvl="0" indent="-342900" algn="l" defTabSz="914400" rtl="0" eaLnBrk="0" fontAlgn="base" latinLnBrk="0" hangingPunct="0">
              <a:lnSpc>
                <a:spcPct val="100000"/>
              </a:lnSpc>
              <a:spcBef>
                <a:spcPts val="300"/>
              </a:spcBef>
              <a:spcAft>
                <a:spcPts val="300"/>
              </a:spcAft>
              <a:buClrTx/>
              <a:buSzTx/>
              <a:buFontTx/>
              <a:buNone/>
              <a:tabLst/>
              <a:defRPr/>
            </a:pPr>
            <a:endParaRPr kumimoji="0" lang="en-US" sz="1400" b="1" i="0" u="none" strike="noStrike" kern="0" cap="none" spc="0" normalizeH="0" baseline="0" noProof="0" dirty="0">
              <a:ln>
                <a:noFill/>
              </a:ln>
              <a:solidFill>
                <a:srgbClr val="00338D"/>
              </a:solidFill>
              <a:effectLst/>
              <a:uLnTx/>
              <a:uFillTx/>
              <a:latin typeface="+mn-lt"/>
              <a:ea typeface="+mn-ea"/>
              <a:cs typeface="+mn-cs"/>
            </a:endParaRPr>
          </a:p>
        </p:txBody>
      </p:sp>
      <p:sp>
        <p:nvSpPr>
          <p:cNvPr id="10" name="Title 3"/>
          <p:cNvSpPr txBox="1">
            <a:spLocks/>
          </p:cNvSpPr>
          <p:nvPr/>
        </p:nvSpPr>
        <p:spPr bwMode="auto">
          <a:xfrm>
            <a:off x="323528" y="116632"/>
            <a:ext cx="8496944" cy="7920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eaLnBrk="0" fontAlgn="base" hangingPunct="0">
              <a:spcBef>
                <a:spcPct val="0"/>
              </a:spcBef>
              <a:spcAft>
                <a:spcPct val="0"/>
              </a:spcAft>
              <a:defRPr/>
            </a:pPr>
            <a:r>
              <a:rPr kumimoji="0" lang="en-US" b="1" i="0" u="none" strike="noStrike" kern="0" cap="none" spc="0" normalizeH="0" baseline="0" noProof="0" dirty="0" smtClean="0">
                <a:ln>
                  <a:noFill/>
                </a:ln>
                <a:solidFill>
                  <a:srgbClr val="97989A"/>
                </a:solidFill>
                <a:effectLst/>
                <a:uLnTx/>
                <a:uFillTx/>
                <a:latin typeface="+mj-lt"/>
                <a:ea typeface="+mj-ea"/>
                <a:cs typeface="+mj-cs"/>
              </a:rPr>
              <a:t/>
            </a:r>
            <a:br>
              <a:rPr kumimoji="0" lang="en-US" b="1" i="0" u="none" strike="noStrike" kern="0" cap="none" spc="0" normalizeH="0" baseline="0" noProof="0" dirty="0" smtClean="0">
                <a:ln>
                  <a:noFill/>
                </a:ln>
                <a:solidFill>
                  <a:srgbClr val="97989A"/>
                </a:solidFill>
                <a:effectLst/>
                <a:uLnTx/>
                <a:uFillTx/>
                <a:latin typeface="+mj-lt"/>
                <a:ea typeface="+mj-ea"/>
                <a:cs typeface="+mj-cs"/>
              </a:rPr>
            </a:br>
            <a:r>
              <a:rPr lang="en-US" b="1" kern="0" dirty="0" smtClean="0">
                <a:solidFill>
                  <a:schemeClr val="bg1"/>
                </a:solidFill>
              </a:rPr>
              <a:t> Determine Sample Sizes and Select Representative Samples</a:t>
            </a:r>
            <a:endParaRPr kumimoji="0" lang="en-US" b="1" i="0" u="none" strike="noStrike" kern="0" cap="none" spc="0" normalizeH="0" baseline="0" noProof="0" dirty="0">
              <a:ln>
                <a:noFill/>
              </a:ln>
              <a:solidFill>
                <a:schemeClr val="bg1"/>
              </a:solidFill>
              <a:effectLst/>
              <a:uLnTx/>
              <a:uFillTx/>
              <a:latin typeface="+mj-lt"/>
              <a:ea typeface="+mj-ea"/>
              <a:cs typeface="+mj-cs"/>
            </a:endParaRPr>
          </a:p>
        </p:txBody>
      </p:sp>
      <p:sp>
        <p:nvSpPr>
          <p:cNvPr id="5" name="TextBox 4"/>
          <p:cNvSpPr txBox="1"/>
          <p:nvPr/>
        </p:nvSpPr>
        <p:spPr>
          <a:xfrm>
            <a:off x="8458200" y="6477001"/>
            <a:ext cx="381000" cy="276999"/>
          </a:xfrm>
          <a:prstGeom prst="rect">
            <a:avLst/>
          </a:prstGeom>
          <a:noFill/>
        </p:spPr>
        <p:txBody>
          <a:bodyPr wrap="square" rtlCol="0">
            <a:spAutoFit/>
          </a:bodyPr>
          <a:lstStyle/>
          <a:p>
            <a:r>
              <a:rPr lang="en-US" sz="1200" dirty="0" smtClean="0"/>
              <a:t>30</a:t>
            </a:r>
            <a:endParaRPr lang="en-US" sz="1200" dirty="0"/>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304800" y="1389063"/>
            <a:ext cx="8562975" cy="452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lvl="5" indent="-342900" eaLnBrk="0" fontAlgn="base" hangingPunct="0">
              <a:spcBef>
                <a:spcPts val="300"/>
              </a:spcBef>
              <a:spcAft>
                <a:spcPts val="300"/>
              </a:spcAft>
              <a:defRPr/>
            </a:pPr>
            <a:r>
              <a:rPr lang="en-US" sz="1600" b="1" dirty="0" smtClean="0">
                <a:solidFill>
                  <a:srgbClr val="00338D"/>
                </a:solidFill>
                <a:latin typeface="Arial"/>
                <a:cs typeface="Arial" pitchFamily="34" charset="0"/>
              </a:rPr>
              <a:t>Insured Farmers</a:t>
            </a:r>
          </a:p>
          <a:p>
            <a:pPr marL="752475" lvl="6" indent="-177800">
              <a:lnSpc>
                <a:spcPts val="2400"/>
              </a:lnSpc>
              <a:spcBef>
                <a:spcPts val="600"/>
              </a:spcBef>
              <a:buClr>
                <a:srgbClr val="97989A"/>
              </a:buClr>
              <a:buSzPct val="80000"/>
              <a:buFont typeface="Wingdings" pitchFamily="2" charset="2"/>
              <a:buChar char="n"/>
            </a:pPr>
            <a:r>
              <a:rPr lang="en-US" sz="1400" dirty="0" smtClean="0">
                <a:cs typeface="Arial" pitchFamily="34" charset="0"/>
              </a:rPr>
              <a:t>A sample of farmers insured with the sampled agents will be selected.</a:t>
            </a:r>
          </a:p>
          <a:p>
            <a:pPr marL="752475" lvl="6" indent="-177800">
              <a:lnSpc>
                <a:spcPts val="2400"/>
              </a:lnSpc>
              <a:spcBef>
                <a:spcPts val="600"/>
              </a:spcBef>
              <a:buClr>
                <a:srgbClr val="97989A"/>
              </a:buClr>
              <a:buSzPct val="80000"/>
              <a:buFont typeface="Wingdings" pitchFamily="2" charset="2"/>
              <a:buChar char="n"/>
            </a:pPr>
            <a:r>
              <a:rPr lang="en-US" sz="1400" dirty="0" smtClean="0">
                <a:cs typeface="Arial" pitchFamily="34" charset="0"/>
              </a:rPr>
              <a:t>Of the farmers, 20 percent of those associated with sampled agents will be sampled.</a:t>
            </a:r>
          </a:p>
          <a:p>
            <a:pPr marL="752475" lvl="6" indent="-177800">
              <a:lnSpc>
                <a:spcPts val="2400"/>
              </a:lnSpc>
              <a:spcBef>
                <a:spcPts val="600"/>
              </a:spcBef>
              <a:buClr>
                <a:srgbClr val="97989A"/>
              </a:buClr>
              <a:buSzPct val="80000"/>
              <a:buFont typeface="Wingdings" pitchFamily="2" charset="2"/>
              <a:buChar char="n"/>
            </a:pPr>
            <a:r>
              <a:rPr lang="en-US" sz="1400" dirty="0" smtClean="0">
                <a:cs typeface="Arial" pitchFamily="34" charset="0"/>
              </a:rPr>
              <a:t>The sample is selected to ensure insured farmers in all of the following regions are represented:</a:t>
            </a:r>
          </a:p>
          <a:p>
            <a:pPr marL="1209675" lvl="7" indent="-177800">
              <a:lnSpc>
                <a:spcPts val="2400"/>
              </a:lnSpc>
              <a:spcBef>
                <a:spcPts val="600"/>
              </a:spcBef>
              <a:buClr>
                <a:srgbClr val="97989A"/>
              </a:buClr>
              <a:buSzPct val="80000"/>
              <a:buFont typeface="Wingdings" pitchFamily="2" charset="2"/>
              <a:buChar char="q"/>
            </a:pPr>
            <a:r>
              <a:rPr lang="en-US" sz="1200" dirty="0" smtClean="0">
                <a:cs typeface="Arial" pitchFamily="34" charset="0"/>
              </a:rPr>
              <a:t>Midwest</a:t>
            </a:r>
          </a:p>
          <a:p>
            <a:pPr marL="1209675" lvl="7" indent="-177800">
              <a:lnSpc>
                <a:spcPts val="2400"/>
              </a:lnSpc>
              <a:spcBef>
                <a:spcPts val="600"/>
              </a:spcBef>
              <a:buClr>
                <a:srgbClr val="97989A"/>
              </a:buClr>
              <a:buSzPct val="80000"/>
              <a:buFont typeface="Wingdings" pitchFamily="2" charset="2"/>
              <a:buChar char="q"/>
            </a:pPr>
            <a:r>
              <a:rPr lang="en-US" sz="1200" dirty="0" smtClean="0">
                <a:cs typeface="Arial" pitchFamily="34" charset="0"/>
              </a:rPr>
              <a:t>Plains</a:t>
            </a:r>
          </a:p>
          <a:p>
            <a:pPr marL="1209675" lvl="7" indent="-177800">
              <a:lnSpc>
                <a:spcPts val="2400"/>
              </a:lnSpc>
              <a:spcBef>
                <a:spcPts val="600"/>
              </a:spcBef>
              <a:buClr>
                <a:srgbClr val="97989A"/>
              </a:buClr>
              <a:buSzPct val="80000"/>
              <a:buFont typeface="Wingdings" pitchFamily="2" charset="2"/>
              <a:buChar char="q"/>
            </a:pPr>
            <a:r>
              <a:rPr lang="en-US" sz="1200" dirty="0" smtClean="0">
                <a:cs typeface="Arial" pitchFamily="34" charset="0"/>
              </a:rPr>
              <a:t>South</a:t>
            </a:r>
          </a:p>
          <a:p>
            <a:pPr marL="1209675" lvl="7" indent="-177800">
              <a:lnSpc>
                <a:spcPts val="2400"/>
              </a:lnSpc>
              <a:spcBef>
                <a:spcPts val="600"/>
              </a:spcBef>
              <a:buClr>
                <a:srgbClr val="97989A"/>
              </a:buClr>
              <a:buSzPct val="80000"/>
              <a:buFont typeface="Wingdings" pitchFamily="2" charset="2"/>
              <a:buChar char="q"/>
            </a:pPr>
            <a:r>
              <a:rPr lang="en-US" sz="1200" dirty="0" smtClean="0">
                <a:cs typeface="Arial" pitchFamily="34" charset="0"/>
              </a:rPr>
              <a:t>West</a:t>
            </a:r>
          </a:p>
          <a:p>
            <a:pPr marL="1209675" lvl="7" indent="-177800">
              <a:lnSpc>
                <a:spcPts val="2400"/>
              </a:lnSpc>
              <a:spcBef>
                <a:spcPts val="600"/>
              </a:spcBef>
              <a:buClr>
                <a:srgbClr val="97989A"/>
              </a:buClr>
              <a:buSzPct val="80000"/>
              <a:buFont typeface="Wingdings" pitchFamily="2" charset="2"/>
              <a:buChar char="q"/>
            </a:pPr>
            <a:r>
              <a:rPr lang="en-US" sz="1200" dirty="0" smtClean="0">
                <a:cs typeface="Arial" pitchFamily="34" charset="0"/>
              </a:rPr>
              <a:t>Mountain</a:t>
            </a:r>
          </a:p>
          <a:p>
            <a:pPr marL="1209675" lvl="7" indent="-177800">
              <a:lnSpc>
                <a:spcPts val="2400"/>
              </a:lnSpc>
              <a:spcBef>
                <a:spcPts val="600"/>
              </a:spcBef>
              <a:buClr>
                <a:srgbClr val="97989A"/>
              </a:buClr>
              <a:buSzPct val="80000"/>
              <a:buFont typeface="Wingdings" pitchFamily="2" charset="2"/>
              <a:buChar char="q"/>
            </a:pPr>
            <a:r>
              <a:rPr lang="en-US" sz="1200" dirty="0" smtClean="0">
                <a:cs typeface="Arial" pitchFamily="34" charset="0"/>
              </a:rPr>
              <a:t>Northeast</a:t>
            </a: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lang="en-US" kern="0" dirty="0" smtClean="0">
              <a:solidFill>
                <a:srgbClr val="000000"/>
              </a:solidFill>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n-lt"/>
              <a:cs typeface="+mn-cs"/>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lang="en-US" kern="0" dirty="0" smtClean="0">
              <a:solidFill>
                <a:srgbClr val="000000"/>
              </a:solidFill>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n-lt"/>
              <a:cs typeface="+mn-cs"/>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lang="en-US" kern="0" dirty="0" smtClean="0">
              <a:solidFill>
                <a:srgbClr val="000000"/>
              </a:solidFill>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n-lt"/>
              <a:cs typeface="+mn-cs"/>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lang="en-US" kern="0" dirty="0" smtClean="0">
              <a:solidFill>
                <a:srgbClr val="000000"/>
              </a:solidFill>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n-lt"/>
              <a:cs typeface="+mn-cs"/>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lang="en-US" kern="0" dirty="0" smtClean="0">
              <a:solidFill>
                <a:srgbClr val="000000"/>
              </a:solidFill>
            </a:endParaRPr>
          </a:p>
          <a:p>
            <a:pPr marL="342900" marR="0" lvl="5" indent="-342900" algn="l" defTabSz="914400" rtl="0" eaLnBrk="0" fontAlgn="base" latinLnBrk="0" hangingPunct="0">
              <a:lnSpc>
                <a:spcPct val="100000"/>
              </a:lnSpc>
              <a:spcBef>
                <a:spcPts val="300"/>
              </a:spcBef>
              <a:spcAft>
                <a:spcPts val="300"/>
              </a:spcAft>
              <a:buClrTx/>
              <a:buSzTx/>
              <a:buFont typeface="Arial" pitchFamily="34" charset="0"/>
              <a:buChar char="•"/>
              <a:tabLst/>
              <a:defRPr/>
            </a:pPr>
            <a:endParaRPr kumimoji="0" lang="en-US" sz="1800" b="0" i="0" u="none" strike="noStrike" kern="0" cap="none" spc="0" normalizeH="0" baseline="0" noProof="0" dirty="0" smtClean="0">
              <a:ln>
                <a:noFill/>
              </a:ln>
              <a:solidFill>
                <a:srgbClr val="000000"/>
              </a:solidFill>
              <a:effectLst/>
              <a:uLnTx/>
              <a:uFillTx/>
              <a:latin typeface="+mn-lt"/>
              <a:cs typeface="+mn-cs"/>
            </a:endParaRPr>
          </a:p>
          <a:p>
            <a:pPr marL="342900" marR="0" lvl="0" indent="-342900" algn="l" defTabSz="914400" rtl="0" eaLnBrk="0" fontAlgn="base" latinLnBrk="0" hangingPunct="0">
              <a:lnSpc>
                <a:spcPct val="100000"/>
              </a:lnSpc>
              <a:spcBef>
                <a:spcPts val="300"/>
              </a:spcBef>
              <a:spcAft>
                <a:spcPts val="300"/>
              </a:spcAft>
              <a:buClrTx/>
              <a:buSzTx/>
              <a:buFontTx/>
              <a:buNone/>
              <a:tabLst/>
              <a:defRPr/>
            </a:pPr>
            <a:endParaRPr kumimoji="0" lang="en-US" sz="1400" b="1" i="0" u="none" strike="noStrike" kern="0" cap="none" spc="0" normalizeH="0" baseline="0" noProof="0" dirty="0">
              <a:ln>
                <a:noFill/>
              </a:ln>
              <a:solidFill>
                <a:srgbClr val="00338D"/>
              </a:solidFill>
              <a:effectLst/>
              <a:uLnTx/>
              <a:uFillTx/>
              <a:latin typeface="+mn-lt"/>
              <a:ea typeface="+mn-ea"/>
              <a:cs typeface="+mn-cs"/>
            </a:endParaRPr>
          </a:p>
        </p:txBody>
      </p:sp>
      <p:sp>
        <p:nvSpPr>
          <p:cNvPr id="10" name="Title 3"/>
          <p:cNvSpPr txBox="1">
            <a:spLocks/>
          </p:cNvSpPr>
          <p:nvPr/>
        </p:nvSpPr>
        <p:spPr bwMode="auto">
          <a:xfrm>
            <a:off x="323528" y="116632"/>
            <a:ext cx="8496944" cy="7920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eaLnBrk="0" fontAlgn="base" hangingPunct="0">
              <a:spcBef>
                <a:spcPct val="0"/>
              </a:spcBef>
              <a:spcAft>
                <a:spcPct val="0"/>
              </a:spcAft>
              <a:defRPr/>
            </a:pPr>
            <a:r>
              <a:rPr lang="en-US" b="1" kern="0" dirty="0" smtClean="0">
                <a:solidFill>
                  <a:srgbClr val="97989A"/>
                </a:solidFill>
              </a:rPr>
              <a:t/>
            </a:r>
            <a:br>
              <a:rPr lang="en-US" b="1" kern="0" dirty="0" smtClean="0">
                <a:solidFill>
                  <a:srgbClr val="97989A"/>
                </a:solidFill>
              </a:rPr>
            </a:br>
            <a:r>
              <a:rPr lang="en-US" b="1" kern="0" dirty="0" smtClean="0">
                <a:solidFill>
                  <a:schemeClr val="bg1"/>
                </a:solidFill>
              </a:rPr>
              <a:t> Determine Sample Sizes and Select Representative Samples</a:t>
            </a:r>
            <a:endParaRPr lang="en-US" b="1" kern="0" dirty="0">
              <a:solidFill>
                <a:schemeClr val="bg1"/>
              </a:solidFill>
            </a:endParaRPr>
          </a:p>
        </p:txBody>
      </p:sp>
      <p:sp>
        <p:nvSpPr>
          <p:cNvPr id="5" name="TextBox 4"/>
          <p:cNvSpPr txBox="1"/>
          <p:nvPr/>
        </p:nvSpPr>
        <p:spPr>
          <a:xfrm>
            <a:off x="8458200" y="6477001"/>
            <a:ext cx="381000" cy="276999"/>
          </a:xfrm>
          <a:prstGeom prst="rect">
            <a:avLst/>
          </a:prstGeom>
          <a:noFill/>
        </p:spPr>
        <p:txBody>
          <a:bodyPr wrap="square" rtlCol="0">
            <a:spAutoFit/>
          </a:bodyPr>
          <a:lstStyle/>
          <a:p>
            <a:r>
              <a:rPr lang="en-US" sz="1200" dirty="0" smtClean="0"/>
              <a:t>31</a:t>
            </a:r>
            <a:endParaRPr lang="en-US" sz="1200" dirty="0"/>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228600" y="1219200"/>
            <a:ext cx="8458200" cy="4800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95275" lvl="5" indent="-177800" fontAlgn="base">
              <a:lnSpc>
                <a:spcPts val="2400"/>
              </a:lnSpc>
              <a:spcBef>
                <a:spcPts val="600"/>
              </a:spcBef>
              <a:spcAft>
                <a:spcPts val="300"/>
              </a:spcAft>
              <a:buClr>
                <a:srgbClr val="97989A"/>
              </a:buClr>
              <a:buSzPct val="80000"/>
              <a:buFont typeface="Wingdings" pitchFamily="2" charset="2"/>
              <a:buChar char="n"/>
              <a:defRPr/>
            </a:pPr>
            <a:r>
              <a:rPr lang="en-US" sz="1400" dirty="0" smtClean="0"/>
              <a:t>Baseline Trend Analysis</a:t>
            </a:r>
          </a:p>
          <a:p>
            <a:pPr marL="752475" lvl="6" indent="-177800" fontAlgn="base">
              <a:lnSpc>
                <a:spcPts val="2400"/>
              </a:lnSpc>
              <a:spcBef>
                <a:spcPts val="600"/>
              </a:spcBef>
              <a:spcAft>
                <a:spcPts val="300"/>
              </a:spcAft>
              <a:buClr>
                <a:srgbClr val="97989A"/>
              </a:buClr>
              <a:buSzPct val="80000"/>
              <a:buFont typeface="Wingdings" pitchFamily="2" charset="2"/>
              <a:buChar char="q"/>
              <a:defRPr/>
            </a:pPr>
            <a:r>
              <a:rPr lang="en-US" sz="1200" dirty="0" smtClean="0"/>
              <a:t>Compare the trends in insurance agent wage to the trends in actual agent commissions paid by AIPs.</a:t>
            </a:r>
            <a:endParaRPr lang="en-US" sz="1400" dirty="0" smtClean="0"/>
          </a:p>
          <a:p>
            <a:pPr marL="295275" lvl="5" indent="-177800" fontAlgn="base">
              <a:lnSpc>
                <a:spcPts val="2400"/>
              </a:lnSpc>
              <a:spcBef>
                <a:spcPts val="600"/>
              </a:spcBef>
              <a:spcAft>
                <a:spcPts val="300"/>
              </a:spcAft>
              <a:buClr>
                <a:srgbClr val="97989A"/>
              </a:buClr>
              <a:buSzPct val="80000"/>
              <a:buFont typeface="Wingdings" pitchFamily="2" charset="2"/>
              <a:buChar char="n"/>
              <a:defRPr/>
            </a:pPr>
            <a:r>
              <a:rPr lang="en-US" sz="1400" dirty="0" smtClean="0"/>
              <a:t>Statistical Analysis on Agent Compensation</a:t>
            </a:r>
          </a:p>
          <a:p>
            <a:pPr marL="752475" lvl="6" indent="-177800" fontAlgn="base">
              <a:lnSpc>
                <a:spcPts val="2400"/>
              </a:lnSpc>
              <a:spcBef>
                <a:spcPts val="600"/>
              </a:spcBef>
              <a:spcAft>
                <a:spcPts val="300"/>
              </a:spcAft>
              <a:buClr>
                <a:srgbClr val="97989A"/>
              </a:buClr>
              <a:buSzPct val="80000"/>
              <a:buFont typeface="Wingdings" pitchFamily="2" charset="2"/>
              <a:buChar char="q"/>
              <a:defRPr/>
            </a:pPr>
            <a:r>
              <a:rPr lang="en-US" sz="1200" dirty="0" smtClean="0"/>
              <a:t>Using RMA data on agent compensation and macroeconomic variables in public domain to investigate the influence of various factors on agent compensation.</a:t>
            </a:r>
            <a:endParaRPr lang="en-US" sz="1400" dirty="0" smtClean="0"/>
          </a:p>
          <a:p>
            <a:pPr marL="295275" lvl="5" indent="-177800" fontAlgn="base">
              <a:lnSpc>
                <a:spcPts val="2400"/>
              </a:lnSpc>
              <a:spcBef>
                <a:spcPts val="600"/>
              </a:spcBef>
              <a:spcAft>
                <a:spcPts val="300"/>
              </a:spcAft>
              <a:buClr>
                <a:srgbClr val="97989A"/>
              </a:buClr>
              <a:buSzPct val="80000"/>
              <a:buFont typeface="Wingdings" pitchFamily="2" charset="2"/>
              <a:buChar char="n"/>
              <a:defRPr/>
            </a:pPr>
            <a:r>
              <a:rPr lang="en-US" sz="1400" dirty="0" smtClean="0"/>
              <a:t>Statistical Analysis on LAE and </a:t>
            </a:r>
            <a:r>
              <a:rPr lang="en-US" sz="1400" dirty="0" smtClean="0">
                <a:cs typeface="Arial" pitchFamily="34" charset="0"/>
              </a:rPr>
              <a:t>Overhead </a:t>
            </a:r>
            <a:r>
              <a:rPr lang="en-US" sz="1400" dirty="0" smtClean="0"/>
              <a:t>Expenses</a:t>
            </a:r>
          </a:p>
          <a:p>
            <a:pPr marL="752475" lvl="6" indent="-177800" fontAlgn="base">
              <a:lnSpc>
                <a:spcPts val="2400"/>
              </a:lnSpc>
              <a:spcBef>
                <a:spcPts val="600"/>
              </a:spcBef>
              <a:spcAft>
                <a:spcPts val="300"/>
              </a:spcAft>
              <a:buClr>
                <a:srgbClr val="97989A"/>
              </a:buClr>
              <a:buSzPct val="80000"/>
              <a:buFont typeface="Wingdings" pitchFamily="2" charset="2"/>
              <a:buChar char="q"/>
              <a:defRPr/>
            </a:pPr>
            <a:r>
              <a:rPr lang="en-US" sz="1200" dirty="0" smtClean="0"/>
              <a:t>Using RMA data on LAE and Overhead expenses and macroeconomic variables in public domain to investigate the influence of various factors on LAE and </a:t>
            </a:r>
            <a:r>
              <a:rPr lang="en-US" sz="1200" dirty="0" smtClean="0">
                <a:cs typeface="Arial" pitchFamily="34" charset="0"/>
              </a:rPr>
              <a:t>Overhead </a:t>
            </a:r>
            <a:r>
              <a:rPr lang="en-US" sz="1200" dirty="0" smtClean="0"/>
              <a:t>Expenses.</a:t>
            </a:r>
            <a:endParaRPr lang="en-US" sz="1400" dirty="0" smtClean="0"/>
          </a:p>
          <a:p>
            <a:pPr marL="295275" lvl="5" indent="-177800" fontAlgn="base">
              <a:lnSpc>
                <a:spcPts val="2400"/>
              </a:lnSpc>
              <a:spcBef>
                <a:spcPts val="600"/>
              </a:spcBef>
              <a:spcAft>
                <a:spcPts val="300"/>
              </a:spcAft>
              <a:buClr>
                <a:srgbClr val="97989A"/>
              </a:buClr>
              <a:buSzPct val="80000"/>
              <a:buFont typeface="Wingdings" pitchFamily="2" charset="2"/>
              <a:buChar char="n"/>
              <a:defRPr/>
            </a:pPr>
            <a:r>
              <a:rPr lang="en-US" sz="1400" dirty="0" smtClean="0"/>
              <a:t>Statistical Analysis on Cost of Delivery by Insurance Agent</a:t>
            </a:r>
          </a:p>
          <a:p>
            <a:pPr marL="752475" lvl="6" indent="-177800" fontAlgn="base">
              <a:lnSpc>
                <a:spcPts val="2400"/>
              </a:lnSpc>
              <a:spcBef>
                <a:spcPts val="600"/>
              </a:spcBef>
              <a:spcAft>
                <a:spcPts val="300"/>
              </a:spcAft>
              <a:buClr>
                <a:srgbClr val="97989A"/>
              </a:buClr>
              <a:buSzPct val="80000"/>
              <a:buFont typeface="Wingdings" pitchFamily="2" charset="2"/>
              <a:buChar char="q"/>
              <a:defRPr/>
            </a:pPr>
            <a:r>
              <a:rPr lang="en-US" sz="1200" dirty="0" smtClean="0"/>
              <a:t>Using costs of delivery estimated through the survey and other macroeconomic variables to investigate the influence of various factors on the cost of delivery incurred by insurance agent.</a:t>
            </a: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n-lt"/>
              <a:cs typeface="+mn-cs"/>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lang="en-US" kern="0" dirty="0" smtClean="0">
              <a:solidFill>
                <a:srgbClr val="000000"/>
              </a:solidFill>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n-lt"/>
              <a:cs typeface="+mn-cs"/>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lang="en-US" kern="0" dirty="0" smtClean="0">
              <a:solidFill>
                <a:srgbClr val="000000"/>
              </a:solidFill>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n-lt"/>
              <a:cs typeface="+mn-cs"/>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lang="en-US" kern="0" dirty="0" smtClean="0">
              <a:solidFill>
                <a:srgbClr val="000000"/>
              </a:solidFill>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n-lt"/>
              <a:cs typeface="+mn-cs"/>
            </a:endParaRPr>
          </a:p>
          <a:p>
            <a:pPr marL="342900" marR="0" lvl="5" indent="-342900" algn="l" defTabSz="914400" rtl="0" eaLnBrk="0" fontAlgn="base" latinLnBrk="0" hangingPunct="0">
              <a:lnSpc>
                <a:spcPct val="100000"/>
              </a:lnSpc>
              <a:spcBef>
                <a:spcPts val="300"/>
              </a:spcBef>
              <a:spcAft>
                <a:spcPts val="300"/>
              </a:spcAft>
              <a:buClrTx/>
              <a:buSzTx/>
              <a:buFontTx/>
              <a:buNone/>
              <a:tabLst/>
              <a:defRPr/>
            </a:pPr>
            <a:endParaRPr lang="en-US" kern="0" dirty="0" smtClean="0">
              <a:solidFill>
                <a:srgbClr val="000000"/>
              </a:solidFill>
            </a:endParaRPr>
          </a:p>
          <a:p>
            <a:pPr marL="342900" marR="0" lvl="5" indent="-342900" algn="l" defTabSz="914400" rtl="0" eaLnBrk="0" fontAlgn="base" latinLnBrk="0" hangingPunct="0">
              <a:lnSpc>
                <a:spcPct val="100000"/>
              </a:lnSpc>
              <a:spcBef>
                <a:spcPts val="300"/>
              </a:spcBef>
              <a:spcAft>
                <a:spcPts val="300"/>
              </a:spcAft>
              <a:buClrTx/>
              <a:buSzTx/>
              <a:buFont typeface="Arial" pitchFamily="34" charset="0"/>
              <a:buChar char="•"/>
              <a:tabLst/>
              <a:defRPr/>
            </a:pPr>
            <a:endParaRPr kumimoji="0" lang="en-US" sz="1800" b="0" i="0" u="none" strike="noStrike" kern="0" cap="none" spc="0" normalizeH="0" baseline="0" noProof="0" dirty="0" smtClean="0">
              <a:ln>
                <a:noFill/>
              </a:ln>
              <a:solidFill>
                <a:srgbClr val="000000"/>
              </a:solidFill>
              <a:effectLst/>
              <a:uLnTx/>
              <a:uFillTx/>
              <a:latin typeface="+mn-lt"/>
              <a:cs typeface="+mn-cs"/>
            </a:endParaRPr>
          </a:p>
          <a:p>
            <a:pPr marL="342900" marR="0" lvl="0" indent="-342900" algn="l" defTabSz="914400" rtl="0" eaLnBrk="0" fontAlgn="base" latinLnBrk="0" hangingPunct="0">
              <a:lnSpc>
                <a:spcPct val="100000"/>
              </a:lnSpc>
              <a:spcBef>
                <a:spcPts val="300"/>
              </a:spcBef>
              <a:spcAft>
                <a:spcPts val="300"/>
              </a:spcAft>
              <a:buClrTx/>
              <a:buSzTx/>
              <a:buFontTx/>
              <a:buNone/>
              <a:tabLst/>
              <a:defRPr/>
            </a:pPr>
            <a:endParaRPr kumimoji="0" lang="en-US" sz="1400" b="1" i="0" u="none" strike="noStrike" kern="0" cap="none" spc="0" normalizeH="0" baseline="0" noProof="0" dirty="0">
              <a:ln>
                <a:noFill/>
              </a:ln>
              <a:solidFill>
                <a:srgbClr val="00338D"/>
              </a:solidFill>
              <a:effectLst/>
              <a:uLnTx/>
              <a:uFillTx/>
              <a:latin typeface="+mn-lt"/>
              <a:ea typeface="+mn-ea"/>
              <a:cs typeface="+mn-cs"/>
            </a:endParaRPr>
          </a:p>
        </p:txBody>
      </p:sp>
      <p:sp>
        <p:nvSpPr>
          <p:cNvPr id="10" name="Title 3"/>
          <p:cNvSpPr txBox="1">
            <a:spLocks/>
          </p:cNvSpPr>
          <p:nvPr/>
        </p:nvSpPr>
        <p:spPr bwMode="auto">
          <a:xfrm>
            <a:off x="323528" y="116632"/>
            <a:ext cx="8496944" cy="7920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0" cap="none" spc="0" normalizeH="0" baseline="0" noProof="0" dirty="0" smtClean="0">
                <a:ln>
                  <a:noFill/>
                </a:ln>
                <a:solidFill>
                  <a:srgbClr val="97989A"/>
                </a:solidFill>
                <a:effectLst/>
                <a:uLnTx/>
                <a:uFillTx/>
                <a:latin typeface="+mj-lt"/>
                <a:ea typeface="+mj-ea"/>
                <a:cs typeface="+mj-cs"/>
              </a:rPr>
              <a:t/>
            </a:r>
            <a:br>
              <a:rPr kumimoji="0" lang="en-US" b="1" i="0" u="none" strike="noStrike" kern="0" cap="none" spc="0" normalizeH="0" baseline="0" noProof="0" dirty="0" smtClean="0">
                <a:ln>
                  <a:noFill/>
                </a:ln>
                <a:solidFill>
                  <a:srgbClr val="97989A"/>
                </a:solidFill>
                <a:effectLst/>
                <a:uLnTx/>
                <a:uFillTx/>
                <a:latin typeface="+mj-lt"/>
                <a:ea typeface="+mj-ea"/>
                <a:cs typeface="+mj-cs"/>
              </a:rPr>
            </a:br>
            <a:r>
              <a:rPr lang="en-US" b="1" kern="0" dirty="0" smtClean="0">
                <a:solidFill>
                  <a:schemeClr val="bg1"/>
                </a:solidFill>
                <a:latin typeface="+mj-lt"/>
                <a:ea typeface="+mj-ea"/>
                <a:cs typeface="+mj-cs"/>
              </a:rPr>
              <a:t>Data Analyses: Other Statistical Analyses</a:t>
            </a:r>
            <a:endParaRPr kumimoji="0" lang="en-US" b="1" i="0" u="none" strike="noStrike" kern="0" cap="none" spc="0" normalizeH="0" baseline="0" noProof="0" dirty="0">
              <a:ln>
                <a:noFill/>
              </a:ln>
              <a:solidFill>
                <a:schemeClr val="bg1"/>
              </a:solidFill>
              <a:effectLst/>
              <a:uLnTx/>
              <a:uFillTx/>
              <a:latin typeface="+mj-lt"/>
              <a:ea typeface="+mj-ea"/>
              <a:cs typeface="+mj-cs"/>
            </a:endParaRPr>
          </a:p>
        </p:txBody>
      </p:sp>
      <p:sp>
        <p:nvSpPr>
          <p:cNvPr id="5" name="TextBox 4"/>
          <p:cNvSpPr txBox="1"/>
          <p:nvPr/>
        </p:nvSpPr>
        <p:spPr>
          <a:xfrm>
            <a:off x="8458200" y="6477001"/>
            <a:ext cx="381000" cy="276999"/>
          </a:xfrm>
          <a:prstGeom prst="rect">
            <a:avLst/>
          </a:prstGeom>
          <a:noFill/>
        </p:spPr>
        <p:txBody>
          <a:bodyPr wrap="square" rtlCol="0">
            <a:spAutoFit/>
          </a:bodyPr>
          <a:lstStyle/>
          <a:p>
            <a:r>
              <a:rPr lang="en-US" sz="1200" dirty="0" smtClean="0"/>
              <a:t>32</a:t>
            </a:r>
            <a:endParaRPr lang="en-US" sz="1200" dirty="0"/>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dirty="0" smtClean="0"/>
              <a:t>Challenges</a:t>
            </a:r>
          </a:p>
        </p:txBody>
      </p:sp>
      <p:sp>
        <p:nvSpPr>
          <p:cNvPr id="22532" name="Content Placeholder 4"/>
          <p:cNvSpPr>
            <a:spLocks noGrp="1"/>
          </p:cNvSpPr>
          <p:nvPr>
            <p:ph idx="1"/>
          </p:nvPr>
        </p:nvSpPr>
        <p:spPr>
          <a:xfrm>
            <a:off x="304800" y="1219200"/>
            <a:ext cx="8305800" cy="4800600"/>
          </a:xfrm>
        </p:spPr>
        <p:txBody>
          <a:bodyPr/>
          <a:lstStyle/>
          <a:p>
            <a:pPr marL="295275" lvl="5" indent="-177800">
              <a:lnSpc>
                <a:spcPts val="2400"/>
              </a:lnSpc>
              <a:spcBef>
                <a:spcPts val="600"/>
              </a:spcBef>
              <a:buClr>
                <a:srgbClr val="97989A"/>
              </a:buClr>
              <a:buSzPct val="80000"/>
              <a:buFont typeface="Wingdings" pitchFamily="2" charset="2"/>
              <a:buChar char="n"/>
            </a:pPr>
            <a:r>
              <a:rPr lang="en-US" kern="1200" dirty="0" smtClean="0">
                <a:latin typeface="Arial"/>
                <a:ea typeface="+mn-ea"/>
                <a:cs typeface="Arial" pitchFamily="34" charset="0"/>
              </a:rPr>
              <a:t>Increase the Response Rates for Agents and Farmers</a:t>
            </a:r>
          </a:p>
          <a:p>
            <a:pPr marL="752475" lvl="6" indent="-177800">
              <a:lnSpc>
                <a:spcPts val="2400"/>
              </a:lnSpc>
              <a:spcBef>
                <a:spcPts val="600"/>
              </a:spcBef>
              <a:spcAft>
                <a:spcPts val="300"/>
              </a:spcAft>
              <a:buClr>
                <a:srgbClr val="97989A"/>
              </a:buClr>
              <a:buSzPct val="80000"/>
              <a:buFont typeface="Wingdings" pitchFamily="2" charset="2"/>
              <a:buChar char="q"/>
              <a:defRPr/>
            </a:pPr>
            <a:r>
              <a:rPr lang="en-US" sz="1200" kern="1200" dirty="0" smtClean="0">
                <a:ea typeface="+mn-ea"/>
              </a:rPr>
              <a:t>The expected response rates for agents and farmers are likely to be low</a:t>
            </a:r>
          </a:p>
          <a:p>
            <a:pPr marL="752475" lvl="6" indent="-177800">
              <a:lnSpc>
                <a:spcPts val="2400"/>
              </a:lnSpc>
              <a:spcBef>
                <a:spcPts val="600"/>
              </a:spcBef>
              <a:spcAft>
                <a:spcPts val="300"/>
              </a:spcAft>
              <a:buClr>
                <a:srgbClr val="97989A"/>
              </a:buClr>
              <a:buSzPct val="80000"/>
              <a:buFont typeface="Wingdings" pitchFamily="2" charset="2"/>
              <a:buChar char="q"/>
              <a:defRPr/>
            </a:pPr>
            <a:r>
              <a:rPr lang="en-US" sz="1200" kern="1200" dirty="0" smtClean="0">
                <a:ea typeface="+mn-ea"/>
              </a:rPr>
              <a:t>Ways for us to increase the response rates of the agents</a:t>
            </a:r>
          </a:p>
          <a:p>
            <a:pPr marL="1209675" lvl="7" indent="-177800">
              <a:lnSpc>
                <a:spcPts val="2400"/>
              </a:lnSpc>
              <a:spcBef>
                <a:spcPts val="600"/>
              </a:spcBef>
              <a:buClr>
                <a:srgbClr val="97989A"/>
              </a:buClr>
              <a:buSzPct val="80000"/>
              <a:buFont typeface="Wingdings" pitchFamily="2" charset="2"/>
              <a:buChar char="v"/>
            </a:pPr>
            <a:r>
              <a:rPr lang="en-US" sz="1100" kern="1200" dirty="0" smtClean="0">
                <a:cs typeface="Arial" pitchFamily="34" charset="0"/>
              </a:rPr>
              <a:t>Survey Format (internet, phone, mail)</a:t>
            </a:r>
          </a:p>
          <a:p>
            <a:pPr marL="1209675" lvl="7" indent="-177800">
              <a:lnSpc>
                <a:spcPts val="2400"/>
              </a:lnSpc>
              <a:spcBef>
                <a:spcPts val="600"/>
              </a:spcBef>
              <a:buClr>
                <a:srgbClr val="97989A"/>
              </a:buClr>
              <a:buSzPct val="80000"/>
              <a:buFont typeface="Wingdings" pitchFamily="2" charset="2"/>
              <a:buChar char="v"/>
            </a:pPr>
            <a:r>
              <a:rPr lang="en-US" sz="1100" kern="1200" dirty="0" smtClean="0">
                <a:cs typeface="Arial" pitchFamily="34" charset="0"/>
              </a:rPr>
              <a:t>Survey Time</a:t>
            </a:r>
          </a:p>
          <a:p>
            <a:pPr marL="1209675" lvl="7" indent="-177800">
              <a:lnSpc>
                <a:spcPts val="2400"/>
              </a:lnSpc>
              <a:spcBef>
                <a:spcPts val="600"/>
              </a:spcBef>
              <a:buClr>
                <a:srgbClr val="97989A"/>
              </a:buClr>
              <a:buSzPct val="80000"/>
              <a:buFont typeface="Wingdings" pitchFamily="2" charset="2"/>
              <a:buChar char="v"/>
            </a:pPr>
            <a:r>
              <a:rPr lang="en-US" sz="1100" kern="1200" dirty="0" smtClean="0">
                <a:cs typeface="Arial" pitchFamily="34" charset="0"/>
              </a:rPr>
              <a:t>Survey Duration</a:t>
            </a:r>
            <a:endParaRPr lang="en-US" sz="1100" kern="1200" dirty="0" smtClean="0">
              <a:latin typeface="Arial"/>
              <a:ea typeface="+mn-ea"/>
              <a:cs typeface="Arial" pitchFamily="34" charset="0"/>
            </a:endParaRPr>
          </a:p>
          <a:p>
            <a:pPr marL="752475" lvl="6" indent="-177800">
              <a:lnSpc>
                <a:spcPts val="2400"/>
              </a:lnSpc>
              <a:spcBef>
                <a:spcPts val="600"/>
              </a:spcBef>
              <a:spcAft>
                <a:spcPts val="300"/>
              </a:spcAft>
              <a:buClr>
                <a:srgbClr val="97989A"/>
              </a:buClr>
              <a:buSzPct val="80000"/>
              <a:buFont typeface="Wingdings" pitchFamily="2" charset="2"/>
              <a:buChar char="q"/>
              <a:defRPr/>
            </a:pPr>
            <a:r>
              <a:rPr lang="en-US" sz="1200" kern="1200" dirty="0" smtClean="0">
                <a:ea typeface="+mn-ea"/>
              </a:rPr>
              <a:t>Suggestions /Potential Assistance from AIPs</a:t>
            </a:r>
          </a:p>
          <a:p>
            <a:pPr marL="1209675" lvl="7" indent="-177800">
              <a:lnSpc>
                <a:spcPts val="2400"/>
              </a:lnSpc>
              <a:spcBef>
                <a:spcPts val="600"/>
              </a:spcBef>
              <a:buClr>
                <a:srgbClr val="97989A"/>
              </a:buClr>
              <a:buSzPct val="80000"/>
              <a:buFont typeface="Wingdings" pitchFamily="2" charset="2"/>
              <a:buChar char="v"/>
            </a:pPr>
            <a:r>
              <a:rPr lang="en-US" sz="1100" kern="1200" dirty="0" smtClean="0">
                <a:latin typeface="Arial"/>
                <a:ea typeface="+mn-ea"/>
                <a:cs typeface="Arial" pitchFamily="34" charset="0"/>
              </a:rPr>
              <a:t>Awareness Campaign</a:t>
            </a:r>
          </a:p>
          <a:p>
            <a:pPr marL="1209675" lvl="7" indent="-177800">
              <a:lnSpc>
                <a:spcPts val="2400"/>
              </a:lnSpc>
              <a:spcBef>
                <a:spcPts val="600"/>
              </a:spcBef>
              <a:buClr>
                <a:srgbClr val="97989A"/>
              </a:buClr>
              <a:buSzPct val="80000"/>
              <a:buFont typeface="Wingdings" pitchFamily="2" charset="2"/>
              <a:buChar char="v"/>
            </a:pPr>
            <a:r>
              <a:rPr lang="en-US" sz="1100" kern="1200" dirty="0" smtClean="0">
                <a:latin typeface="Arial"/>
                <a:ea typeface="+mn-ea"/>
                <a:cs typeface="Arial" pitchFamily="34" charset="0"/>
              </a:rPr>
              <a:t>Advance Notification Email</a:t>
            </a:r>
          </a:p>
          <a:p>
            <a:pPr marL="1209675" lvl="7" indent="-177800">
              <a:lnSpc>
                <a:spcPts val="2400"/>
              </a:lnSpc>
              <a:spcBef>
                <a:spcPts val="600"/>
              </a:spcBef>
              <a:buClr>
                <a:srgbClr val="97989A"/>
              </a:buClr>
              <a:buSzPct val="80000"/>
              <a:buFont typeface="Wingdings" pitchFamily="2" charset="2"/>
              <a:buChar char="v"/>
            </a:pPr>
            <a:r>
              <a:rPr lang="en-US" sz="1100" kern="1200" dirty="0" smtClean="0">
                <a:latin typeface="Arial"/>
                <a:ea typeface="+mn-ea"/>
                <a:cs typeface="Arial" pitchFamily="34" charset="0"/>
              </a:rPr>
              <a:t>Reminder Email</a:t>
            </a:r>
          </a:p>
          <a:p>
            <a:pPr marL="295275" lvl="5" indent="-177800">
              <a:lnSpc>
                <a:spcPts val="2400"/>
              </a:lnSpc>
              <a:spcBef>
                <a:spcPts val="600"/>
              </a:spcBef>
              <a:buClr>
                <a:srgbClr val="97989A"/>
              </a:buClr>
              <a:buSzPct val="80000"/>
              <a:buFont typeface="Wingdings" pitchFamily="2" charset="2"/>
              <a:buChar char="n"/>
            </a:pPr>
            <a:r>
              <a:rPr lang="en-US" kern="1200" dirty="0" smtClean="0">
                <a:latin typeface="Arial"/>
                <a:ea typeface="+mn-ea"/>
                <a:cs typeface="Arial" pitchFamily="34" charset="0"/>
              </a:rPr>
              <a:t>In estimating the cost of delivery by insurance agents, consider the myriad of differences in levels of selling efforts across geographies, types of crops, insurance plans, coverage levels, and sizes of acreage.</a:t>
            </a:r>
          </a:p>
        </p:txBody>
      </p:sp>
      <p:sp>
        <p:nvSpPr>
          <p:cNvPr id="5" name="TextBox 4"/>
          <p:cNvSpPr txBox="1"/>
          <p:nvPr/>
        </p:nvSpPr>
        <p:spPr>
          <a:xfrm>
            <a:off x="8458200" y="6477001"/>
            <a:ext cx="381000" cy="276999"/>
          </a:xfrm>
          <a:prstGeom prst="rect">
            <a:avLst/>
          </a:prstGeom>
          <a:noFill/>
        </p:spPr>
        <p:txBody>
          <a:bodyPr wrap="square" rtlCol="0">
            <a:spAutoFit/>
          </a:bodyPr>
          <a:lstStyle/>
          <a:p>
            <a:r>
              <a:rPr lang="en-US" sz="1200" dirty="0" smtClean="0"/>
              <a:t>33</a:t>
            </a:r>
            <a:endParaRPr lang="en-US" sz="1200" dirty="0"/>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Content Placeholder 4"/>
          <p:cNvSpPr>
            <a:spLocks noGrp="1"/>
          </p:cNvSpPr>
          <p:nvPr>
            <p:ph idx="1"/>
          </p:nvPr>
        </p:nvSpPr>
        <p:spPr>
          <a:xfrm>
            <a:off x="1905001" y="2438401"/>
            <a:ext cx="5105401" cy="973137"/>
          </a:xfrm>
        </p:spPr>
        <p:txBody>
          <a:bodyPr/>
          <a:lstStyle/>
          <a:p>
            <a:pPr marL="406400" lvl="5" indent="-177800" algn="ctr">
              <a:lnSpc>
                <a:spcPts val="2400"/>
              </a:lnSpc>
              <a:spcBef>
                <a:spcPts val="600"/>
              </a:spcBef>
              <a:spcAft>
                <a:spcPts val="600"/>
              </a:spcAft>
            </a:pPr>
            <a:endParaRPr lang="en-US" sz="2800" b="1" kern="1200" dirty="0" smtClean="0">
              <a:solidFill>
                <a:srgbClr val="00338D"/>
              </a:solidFill>
              <a:latin typeface="Arial"/>
              <a:ea typeface="+mn-ea"/>
              <a:cs typeface="Arial" pitchFamily="34" charset="0"/>
            </a:endParaRPr>
          </a:p>
          <a:p>
            <a:pPr marL="406400" lvl="5" indent="-177800" algn="ctr">
              <a:lnSpc>
                <a:spcPts val="2400"/>
              </a:lnSpc>
              <a:spcBef>
                <a:spcPts val="600"/>
              </a:spcBef>
              <a:spcAft>
                <a:spcPts val="600"/>
              </a:spcAft>
            </a:pPr>
            <a:r>
              <a:rPr lang="en-US" sz="2800" b="1" kern="1200" dirty="0" smtClean="0">
                <a:solidFill>
                  <a:srgbClr val="00338D"/>
                </a:solidFill>
                <a:latin typeface="Arial"/>
                <a:ea typeface="+mn-ea"/>
                <a:cs typeface="Arial" pitchFamily="34" charset="0"/>
              </a:rPr>
              <a:t>Questions and Comments</a:t>
            </a:r>
          </a:p>
        </p:txBody>
      </p:sp>
      <p:sp>
        <p:nvSpPr>
          <p:cNvPr id="6" name="TextBox 5"/>
          <p:cNvSpPr txBox="1"/>
          <p:nvPr/>
        </p:nvSpPr>
        <p:spPr>
          <a:xfrm>
            <a:off x="8458200" y="6477001"/>
            <a:ext cx="381000" cy="276999"/>
          </a:xfrm>
          <a:prstGeom prst="rect">
            <a:avLst/>
          </a:prstGeom>
          <a:noFill/>
        </p:spPr>
        <p:txBody>
          <a:bodyPr wrap="square" rtlCol="0">
            <a:spAutoFit/>
          </a:bodyPr>
          <a:lstStyle/>
          <a:p>
            <a:r>
              <a:rPr lang="en-US" sz="1200" dirty="0" smtClean="0"/>
              <a:t>34</a:t>
            </a:r>
            <a:endParaRPr lang="en-US" sz="1200" dirty="0"/>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1" y="2492896"/>
            <a:ext cx="3888433" cy="2232248"/>
          </a:xfrm>
        </p:spPr>
        <p:txBody>
          <a:bodyPr/>
          <a:lstStyle/>
          <a:p>
            <a:r>
              <a:rPr lang="en-GB" dirty="0" smtClean="0">
                <a:latin typeface="Arial"/>
              </a:rPr>
              <a:t>Thank you</a:t>
            </a:r>
            <a:endParaRPr lang="en-GB" dirty="0">
              <a:latin typeface="Arial"/>
            </a:endParaRPr>
          </a:p>
        </p:txBody>
      </p:sp>
      <p:sp>
        <p:nvSpPr>
          <p:cNvPr id="7" name="Text Placeholder 6"/>
          <p:cNvSpPr>
            <a:spLocks noGrp="1"/>
          </p:cNvSpPr>
          <p:nvPr>
            <p:ph type="body" sz="quarter" idx="10"/>
          </p:nvPr>
        </p:nvSpPr>
        <p:spPr>
          <a:xfrm>
            <a:off x="3886201" y="3733800"/>
            <a:ext cx="5090865" cy="2667000"/>
          </a:xfrm>
        </p:spPr>
        <p:txBody>
          <a:bodyPr/>
          <a:lstStyle/>
          <a:p>
            <a:pPr algn="l"/>
            <a:r>
              <a:rPr lang="en-GB" sz="1400" dirty="0" smtClean="0">
                <a:latin typeface="Arial"/>
              </a:rPr>
              <a:t>Jon Silverman 		jdsilverman@kpmg.com</a:t>
            </a:r>
          </a:p>
          <a:p>
            <a:pPr algn="l"/>
            <a:r>
              <a:rPr lang="en-GB" sz="1400" dirty="0" smtClean="0"/>
              <a:t>LiWei Shi			liweishi@kpmg.com</a:t>
            </a:r>
            <a:endParaRPr lang="en-GB" sz="1400" dirty="0"/>
          </a:p>
          <a:p>
            <a:pPr algn="l"/>
            <a:r>
              <a:rPr lang="en-GB" sz="1400" dirty="0" smtClean="0">
                <a:latin typeface="Arial"/>
              </a:rPr>
              <a:t>Vera Holovchenko	 	</a:t>
            </a:r>
            <a:r>
              <a:rPr lang="en-GB" sz="1400" dirty="0" smtClean="0"/>
              <a:t>vholovchenko@kpmg.com</a:t>
            </a:r>
          </a:p>
          <a:p>
            <a:pPr algn="l"/>
            <a:r>
              <a:rPr lang="en-GB" sz="1400" dirty="0" smtClean="0">
                <a:latin typeface="Arial"/>
              </a:rPr>
              <a:t>Kayla </a:t>
            </a:r>
            <a:r>
              <a:rPr lang="en-GB" sz="1400" dirty="0" smtClean="0"/>
              <a:t>Lamar 		klamar@kpmg.com</a:t>
            </a:r>
            <a:endParaRPr lang="en-GB" sz="1400" dirty="0">
              <a:latin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1389063"/>
            <a:ext cx="8382000" cy="4525962"/>
          </a:xfrm>
        </p:spPr>
        <p:txBody>
          <a:bodyPr/>
          <a:lstStyle/>
          <a:p>
            <a:pPr marL="752475" lvl="6" indent="-177800">
              <a:lnSpc>
                <a:spcPts val="2400"/>
              </a:lnSpc>
              <a:spcBef>
                <a:spcPts val="600"/>
              </a:spcBef>
              <a:buClr>
                <a:srgbClr val="97989A"/>
              </a:buClr>
              <a:buSzPct val="80000"/>
            </a:pPr>
            <a:endParaRPr lang="en-US" sz="2800" kern="1200" dirty="0" smtClean="0">
              <a:latin typeface="Arial"/>
              <a:ea typeface="+mn-ea"/>
              <a:cs typeface="Arial" pitchFamily="34" charset="0"/>
            </a:endParaRPr>
          </a:p>
          <a:p>
            <a:pPr marL="752475" lvl="6" indent="-177800">
              <a:lnSpc>
                <a:spcPts val="2400"/>
              </a:lnSpc>
              <a:spcBef>
                <a:spcPts val="600"/>
              </a:spcBef>
              <a:buClr>
                <a:srgbClr val="97989A"/>
              </a:buClr>
              <a:buSzPct val="80000"/>
            </a:pPr>
            <a:endParaRPr lang="en-US" sz="2800" kern="1200" dirty="0" smtClean="0">
              <a:latin typeface="Arial"/>
              <a:ea typeface="+mn-ea"/>
              <a:cs typeface="Arial" pitchFamily="34" charset="0"/>
            </a:endParaRPr>
          </a:p>
          <a:p>
            <a:pPr marL="752475" lvl="6" indent="-177800">
              <a:lnSpc>
                <a:spcPts val="2400"/>
              </a:lnSpc>
              <a:spcBef>
                <a:spcPts val="600"/>
              </a:spcBef>
              <a:buClr>
                <a:srgbClr val="97989A"/>
              </a:buClr>
              <a:buSzPct val="80000"/>
            </a:pPr>
            <a:endParaRPr lang="en-US" sz="2800" kern="1200" dirty="0" smtClean="0">
              <a:latin typeface="Arial"/>
              <a:ea typeface="+mn-ea"/>
              <a:cs typeface="Arial" pitchFamily="34" charset="0"/>
            </a:endParaRPr>
          </a:p>
          <a:p>
            <a:pPr marL="752475" lvl="6" indent="-177800">
              <a:lnSpc>
                <a:spcPts val="2400"/>
              </a:lnSpc>
              <a:spcBef>
                <a:spcPts val="600"/>
              </a:spcBef>
              <a:buClr>
                <a:srgbClr val="97989A"/>
              </a:buClr>
              <a:buSzPct val="80000"/>
            </a:pPr>
            <a:endParaRPr lang="en-US" sz="2800" kern="1200" dirty="0" smtClean="0">
              <a:latin typeface="Arial"/>
              <a:ea typeface="+mn-ea"/>
              <a:cs typeface="Arial" pitchFamily="34" charset="0"/>
            </a:endParaRPr>
          </a:p>
          <a:p>
            <a:pPr marL="342900" lvl="6" indent="-342900" algn="ctr" eaLnBrk="0" hangingPunct="0">
              <a:lnSpc>
                <a:spcPts val="2400"/>
              </a:lnSpc>
              <a:spcBef>
                <a:spcPts val="300"/>
              </a:spcBef>
              <a:spcAft>
                <a:spcPts val="300"/>
              </a:spcAft>
              <a:buClr>
                <a:srgbClr val="97989A"/>
              </a:buClr>
              <a:buSzPct val="80000"/>
            </a:pPr>
            <a:r>
              <a:rPr lang="en-US" sz="2800" b="1" dirty="0" smtClean="0">
                <a:solidFill>
                  <a:srgbClr val="00338D"/>
                </a:solidFill>
                <a:ea typeface="+mn-ea"/>
              </a:rPr>
              <a:t>Project Team</a:t>
            </a:r>
          </a:p>
        </p:txBody>
      </p:sp>
      <p:sp>
        <p:nvSpPr>
          <p:cNvPr id="4" name="TextBox 3"/>
          <p:cNvSpPr txBox="1"/>
          <p:nvPr/>
        </p:nvSpPr>
        <p:spPr>
          <a:xfrm>
            <a:off x="8610600" y="6477001"/>
            <a:ext cx="228600" cy="276999"/>
          </a:xfrm>
          <a:prstGeom prst="rect">
            <a:avLst/>
          </a:prstGeom>
          <a:noFill/>
        </p:spPr>
        <p:txBody>
          <a:bodyPr wrap="square" rtlCol="0">
            <a:spAutoFit/>
          </a:bodyPr>
          <a:lstStyle/>
          <a:p>
            <a:r>
              <a:rPr lang="en-US" sz="1200" dirty="0" smtClean="0"/>
              <a:t>4</a:t>
            </a:r>
            <a:endParaRPr lang="en-US" sz="1200"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Team</a:t>
            </a:r>
            <a:endParaRPr lang="en-US" dirty="0"/>
          </a:p>
        </p:txBody>
      </p:sp>
      <p:sp>
        <p:nvSpPr>
          <p:cNvPr id="3" name="Content Placeholder 2"/>
          <p:cNvSpPr>
            <a:spLocks noGrp="1"/>
          </p:cNvSpPr>
          <p:nvPr>
            <p:ph idx="1"/>
          </p:nvPr>
        </p:nvSpPr>
        <p:spPr/>
        <p:txBody>
          <a:bodyPr/>
          <a:lstStyle/>
          <a:p>
            <a:pPr marL="288925" lvl="2" indent="-177800">
              <a:lnSpc>
                <a:spcPts val="2400"/>
              </a:lnSpc>
              <a:spcBef>
                <a:spcPts val="600"/>
              </a:spcBef>
              <a:spcAft>
                <a:spcPts val="600"/>
              </a:spcAft>
              <a:buNone/>
            </a:pPr>
            <a:r>
              <a:rPr lang="en-US" b="1" kern="1200" dirty="0" smtClean="0">
                <a:solidFill>
                  <a:srgbClr val="00338D"/>
                </a:solidFill>
                <a:latin typeface="Arial"/>
                <a:ea typeface="+mn-ea"/>
                <a:cs typeface="Arial" pitchFamily="34" charset="0"/>
              </a:rPr>
              <a:t>	KPMG LLP (“KPMG”) engagement team is made up of economists, actuaries, sampling specialists, survey specialists, and insurance industry specialists</a:t>
            </a:r>
          </a:p>
          <a:p>
            <a:pPr marL="752475" lvl="6" indent="-177800">
              <a:lnSpc>
                <a:spcPts val="2400"/>
              </a:lnSpc>
              <a:spcBef>
                <a:spcPts val="600"/>
              </a:spcBef>
              <a:buClr>
                <a:srgbClr val="97989A"/>
              </a:buClr>
              <a:buSzPct val="80000"/>
              <a:buFont typeface="Wingdings" pitchFamily="2" charset="2"/>
              <a:buChar char="§"/>
            </a:pPr>
            <a:r>
              <a:rPr lang="en-US" kern="1200" dirty="0" smtClean="0">
                <a:latin typeface="Arial"/>
                <a:ea typeface="+mn-ea"/>
                <a:cs typeface="Arial" pitchFamily="34" charset="0"/>
              </a:rPr>
              <a:t>Jon Silverman, Ph.D. – Project Lead*</a:t>
            </a:r>
          </a:p>
          <a:p>
            <a:pPr marL="752475" lvl="6" indent="-177800">
              <a:lnSpc>
                <a:spcPts val="2400"/>
              </a:lnSpc>
              <a:spcBef>
                <a:spcPts val="600"/>
              </a:spcBef>
              <a:buClr>
                <a:srgbClr val="97989A"/>
              </a:buClr>
              <a:buSzPct val="80000"/>
              <a:buFont typeface="Wingdings" pitchFamily="2" charset="2"/>
              <a:buChar char="§"/>
            </a:pPr>
            <a:r>
              <a:rPr lang="en-US" kern="1200" dirty="0" smtClean="0">
                <a:latin typeface="Arial"/>
                <a:ea typeface="+mn-ea"/>
                <a:cs typeface="Arial" pitchFamily="34" charset="0"/>
              </a:rPr>
              <a:t>LiWei Shi, Ph.D. – Project Manager and Analyst*</a:t>
            </a:r>
          </a:p>
          <a:p>
            <a:pPr marL="752475" lvl="6" indent="-177800">
              <a:lnSpc>
                <a:spcPts val="2400"/>
              </a:lnSpc>
              <a:spcBef>
                <a:spcPts val="600"/>
              </a:spcBef>
              <a:buClr>
                <a:srgbClr val="97989A"/>
              </a:buClr>
              <a:buSzPct val="80000"/>
              <a:buFont typeface="Wingdings" pitchFamily="2" charset="2"/>
              <a:buChar char="§"/>
            </a:pPr>
            <a:r>
              <a:rPr lang="en-US" kern="1200" dirty="0" smtClean="0">
                <a:latin typeface="Arial"/>
                <a:ea typeface="+mn-ea"/>
                <a:cs typeface="Arial" pitchFamily="34" charset="0"/>
              </a:rPr>
              <a:t>Vera Holovchenko, Ph.D. – </a:t>
            </a:r>
            <a:r>
              <a:rPr lang="en-US" kern="1200" dirty="0" smtClean="0">
                <a:cs typeface="Arial" pitchFamily="34" charset="0"/>
              </a:rPr>
              <a:t>Econometrician</a:t>
            </a:r>
            <a:r>
              <a:rPr lang="en-US" kern="1200" dirty="0" smtClean="0">
                <a:latin typeface="Arial"/>
                <a:ea typeface="+mn-ea"/>
                <a:cs typeface="Arial" pitchFamily="34" charset="0"/>
              </a:rPr>
              <a:t>*</a:t>
            </a:r>
          </a:p>
          <a:p>
            <a:pPr marL="752475" lvl="6" indent="-177800">
              <a:lnSpc>
                <a:spcPts val="2400"/>
              </a:lnSpc>
              <a:spcBef>
                <a:spcPts val="600"/>
              </a:spcBef>
              <a:buClr>
                <a:srgbClr val="97989A"/>
              </a:buClr>
              <a:buSzPct val="80000"/>
              <a:buFont typeface="Wingdings" pitchFamily="2" charset="2"/>
              <a:buChar char="§"/>
            </a:pPr>
            <a:r>
              <a:rPr lang="en-US" kern="1200" dirty="0" smtClean="0">
                <a:latin typeface="Arial"/>
                <a:ea typeface="+mn-ea"/>
                <a:cs typeface="Arial" pitchFamily="34" charset="0"/>
              </a:rPr>
              <a:t>Kayla Lamar – Analyst*</a:t>
            </a:r>
          </a:p>
          <a:p>
            <a:pPr marL="752475" lvl="6" indent="-177800">
              <a:lnSpc>
                <a:spcPts val="2400"/>
              </a:lnSpc>
              <a:spcBef>
                <a:spcPts val="600"/>
              </a:spcBef>
              <a:buClr>
                <a:srgbClr val="97989A"/>
              </a:buClr>
              <a:buSzPct val="80000"/>
              <a:buFont typeface="Wingdings" pitchFamily="2" charset="2"/>
              <a:buChar char="§"/>
            </a:pPr>
            <a:r>
              <a:rPr lang="en-US" kern="1200" dirty="0" smtClean="0">
                <a:ea typeface="+mn-ea"/>
                <a:cs typeface="Arial" pitchFamily="34" charset="0"/>
              </a:rPr>
              <a:t>Paul Li, Ph.D. – Lead Statistician</a:t>
            </a:r>
          </a:p>
          <a:p>
            <a:pPr marL="752475" lvl="6" indent="-177800">
              <a:lnSpc>
                <a:spcPts val="2400"/>
              </a:lnSpc>
              <a:spcBef>
                <a:spcPts val="600"/>
              </a:spcBef>
              <a:buClr>
                <a:srgbClr val="97989A"/>
              </a:buClr>
              <a:buSzPct val="80000"/>
              <a:buFont typeface="Wingdings" pitchFamily="2" charset="2"/>
              <a:buChar char="§"/>
            </a:pPr>
            <a:r>
              <a:rPr lang="en-US" kern="1200" dirty="0" smtClean="0">
                <a:cs typeface="Arial" pitchFamily="34" charset="0"/>
              </a:rPr>
              <a:t>Barb Theobald – Campos Market Research, Lead Survey Specialist</a:t>
            </a:r>
          </a:p>
          <a:p>
            <a:pPr marL="752475" lvl="6" indent="-177800">
              <a:lnSpc>
                <a:spcPts val="2400"/>
              </a:lnSpc>
              <a:spcBef>
                <a:spcPts val="600"/>
              </a:spcBef>
              <a:buClr>
                <a:srgbClr val="97989A"/>
              </a:buClr>
              <a:buSzPct val="80000"/>
              <a:buFont typeface="Wingdings" pitchFamily="2" charset="2"/>
              <a:buChar char="§"/>
            </a:pPr>
            <a:r>
              <a:rPr lang="en-US" kern="1200" dirty="0" smtClean="0">
                <a:ea typeface="+mn-ea"/>
                <a:cs typeface="Arial" pitchFamily="34" charset="0"/>
              </a:rPr>
              <a:t>Jerome Albright  </a:t>
            </a:r>
            <a:r>
              <a:rPr lang="en-US" kern="1200" dirty="0" smtClean="0">
                <a:cs typeface="Arial" pitchFamily="34" charset="0"/>
              </a:rPr>
              <a:t>–</a:t>
            </a:r>
            <a:r>
              <a:rPr lang="en-US" kern="1200" dirty="0" smtClean="0">
                <a:ea typeface="+mn-ea"/>
                <a:cs typeface="Arial" pitchFamily="34" charset="0"/>
              </a:rPr>
              <a:t> Industry specialist</a:t>
            </a:r>
          </a:p>
          <a:p>
            <a:pPr marL="752475" lvl="6" indent="-177800">
              <a:lnSpc>
                <a:spcPts val="2400"/>
              </a:lnSpc>
              <a:spcBef>
                <a:spcPts val="600"/>
              </a:spcBef>
              <a:buClr>
                <a:srgbClr val="97989A"/>
              </a:buClr>
              <a:buSzPct val="80000"/>
              <a:buFont typeface="Wingdings" pitchFamily="2" charset="2"/>
              <a:buChar char="§"/>
            </a:pPr>
            <a:r>
              <a:rPr lang="en-US" kern="1200" dirty="0" smtClean="0">
                <a:ea typeface="+mn-ea"/>
                <a:cs typeface="Arial" pitchFamily="34" charset="0"/>
              </a:rPr>
              <a:t>Sharon Carroll – Actuary</a:t>
            </a:r>
          </a:p>
          <a:p>
            <a:pPr marL="342900" lvl="6" indent="-342900" eaLnBrk="0" hangingPunct="0">
              <a:spcBef>
                <a:spcPts val="300"/>
              </a:spcBef>
              <a:spcAft>
                <a:spcPts val="300"/>
              </a:spcAft>
            </a:pPr>
            <a:endParaRPr lang="en-US" kern="1200" dirty="0" smtClean="0">
              <a:ea typeface="+mn-ea"/>
              <a:cs typeface="Arial" pitchFamily="34" charset="0"/>
            </a:endParaRPr>
          </a:p>
          <a:p>
            <a:endParaRPr lang="en-US" sz="1200" dirty="0" smtClean="0"/>
          </a:p>
          <a:p>
            <a:r>
              <a:rPr lang="en-US" sz="1200" dirty="0" smtClean="0"/>
              <a:t>	      </a:t>
            </a:r>
            <a:r>
              <a:rPr lang="en-US" sz="1200" kern="1200" dirty="0" smtClean="0">
                <a:solidFill>
                  <a:schemeClr val="tx1"/>
                </a:solidFill>
                <a:latin typeface="Arial"/>
                <a:cs typeface="Arial" pitchFamily="34" charset="0"/>
              </a:rPr>
              <a:t>* Present today</a:t>
            </a:r>
            <a:endParaRPr lang="en-US" sz="1200" kern="1200" dirty="0">
              <a:solidFill>
                <a:schemeClr val="tx1"/>
              </a:solidFill>
              <a:latin typeface="Arial"/>
              <a:cs typeface="Arial" pitchFamily="34" charset="0"/>
            </a:endParaRPr>
          </a:p>
        </p:txBody>
      </p:sp>
      <p:sp>
        <p:nvSpPr>
          <p:cNvPr id="4" name="TextBox 3"/>
          <p:cNvSpPr txBox="1"/>
          <p:nvPr/>
        </p:nvSpPr>
        <p:spPr>
          <a:xfrm>
            <a:off x="8610600" y="6477001"/>
            <a:ext cx="228600" cy="276999"/>
          </a:xfrm>
          <a:prstGeom prst="rect">
            <a:avLst/>
          </a:prstGeom>
          <a:noFill/>
        </p:spPr>
        <p:txBody>
          <a:bodyPr wrap="square" rtlCol="0">
            <a:spAutoFit/>
          </a:bodyPr>
          <a:lstStyle/>
          <a:p>
            <a:r>
              <a:rPr lang="en-US" sz="1200" dirty="0" smtClean="0"/>
              <a:t>5</a:t>
            </a:r>
            <a:endParaRPr lang="en-US" sz="1200" dirty="0"/>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1389063"/>
            <a:ext cx="8382000" cy="4525962"/>
          </a:xfrm>
        </p:spPr>
        <p:txBody>
          <a:bodyPr/>
          <a:lstStyle/>
          <a:p>
            <a:pPr marL="752475" lvl="6" indent="-177800">
              <a:lnSpc>
                <a:spcPts val="2400"/>
              </a:lnSpc>
              <a:spcBef>
                <a:spcPts val="600"/>
              </a:spcBef>
              <a:buClr>
                <a:srgbClr val="97989A"/>
              </a:buClr>
              <a:buSzPct val="80000"/>
            </a:pPr>
            <a:endParaRPr lang="en-US" sz="2800" kern="1200" dirty="0" smtClean="0">
              <a:latin typeface="Arial"/>
              <a:ea typeface="+mn-ea"/>
              <a:cs typeface="Arial" pitchFamily="34" charset="0"/>
            </a:endParaRPr>
          </a:p>
          <a:p>
            <a:pPr marL="752475" lvl="6" indent="-177800">
              <a:lnSpc>
                <a:spcPts val="2400"/>
              </a:lnSpc>
              <a:spcBef>
                <a:spcPts val="600"/>
              </a:spcBef>
              <a:buClr>
                <a:srgbClr val="97989A"/>
              </a:buClr>
              <a:buSzPct val="80000"/>
            </a:pPr>
            <a:endParaRPr lang="en-US" sz="2800" kern="1200" dirty="0" smtClean="0">
              <a:latin typeface="Arial"/>
              <a:ea typeface="+mn-ea"/>
              <a:cs typeface="Arial" pitchFamily="34" charset="0"/>
            </a:endParaRPr>
          </a:p>
          <a:p>
            <a:pPr marL="752475" lvl="6" indent="-177800">
              <a:lnSpc>
                <a:spcPts val="2400"/>
              </a:lnSpc>
              <a:spcBef>
                <a:spcPts val="600"/>
              </a:spcBef>
              <a:buClr>
                <a:srgbClr val="97989A"/>
              </a:buClr>
              <a:buSzPct val="80000"/>
            </a:pPr>
            <a:endParaRPr lang="en-US" sz="2800" kern="1200" dirty="0" smtClean="0">
              <a:latin typeface="Arial"/>
              <a:ea typeface="+mn-ea"/>
              <a:cs typeface="Arial" pitchFamily="34" charset="0"/>
            </a:endParaRPr>
          </a:p>
          <a:p>
            <a:pPr marL="752475" lvl="6" indent="-177800">
              <a:lnSpc>
                <a:spcPts val="2400"/>
              </a:lnSpc>
              <a:spcBef>
                <a:spcPts val="600"/>
              </a:spcBef>
              <a:buClr>
                <a:srgbClr val="97989A"/>
              </a:buClr>
              <a:buSzPct val="80000"/>
            </a:pPr>
            <a:endParaRPr lang="en-US" sz="2800" kern="1200" dirty="0" smtClean="0">
              <a:latin typeface="Arial"/>
              <a:ea typeface="+mn-ea"/>
              <a:cs typeface="Arial" pitchFamily="34" charset="0"/>
            </a:endParaRPr>
          </a:p>
          <a:p>
            <a:pPr marL="342900" lvl="6" indent="-342900" algn="ctr" eaLnBrk="0" hangingPunct="0">
              <a:lnSpc>
                <a:spcPts val="2400"/>
              </a:lnSpc>
              <a:spcBef>
                <a:spcPts val="300"/>
              </a:spcBef>
              <a:spcAft>
                <a:spcPts val="300"/>
              </a:spcAft>
              <a:buClr>
                <a:srgbClr val="97989A"/>
              </a:buClr>
              <a:buSzPct val="80000"/>
            </a:pPr>
            <a:r>
              <a:rPr lang="en-US" sz="2800" b="1" dirty="0" smtClean="0">
                <a:solidFill>
                  <a:srgbClr val="00338D"/>
                </a:solidFill>
                <a:ea typeface="+mn-ea"/>
              </a:rPr>
              <a:t>Introduction</a:t>
            </a:r>
          </a:p>
        </p:txBody>
      </p:sp>
      <p:sp>
        <p:nvSpPr>
          <p:cNvPr id="4" name="TextBox 3"/>
          <p:cNvSpPr txBox="1"/>
          <p:nvPr/>
        </p:nvSpPr>
        <p:spPr>
          <a:xfrm>
            <a:off x="8610600" y="6477001"/>
            <a:ext cx="228600" cy="276999"/>
          </a:xfrm>
          <a:prstGeom prst="rect">
            <a:avLst/>
          </a:prstGeom>
          <a:noFill/>
        </p:spPr>
        <p:txBody>
          <a:bodyPr wrap="square" rtlCol="0">
            <a:spAutoFit/>
          </a:bodyPr>
          <a:lstStyle/>
          <a:p>
            <a:r>
              <a:rPr lang="en-US" sz="1200" dirty="0" smtClean="0"/>
              <a:t>6</a:t>
            </a:r>
            <a:endParaRPr lang="en-US" sz="1200" dirty="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304801" y="1295401"/>
            <a:ext cx="8229600" cy="4859337"/>
          </a:xfrm>
        </p:spPr>
        <p:txBody>
          <a:bodyPr/>
          <a:lstStyle/>
          <a:p>
            <a:pPr marL="752475" lvl="6" indent="-177800">
              <a:lnSpc>
                <a:spcPts val="2400"/>
              </a:lnSpc>
              <a:spcBef>
                <a:spcPts val="600"/>
              </a:spcBef>
              <a:buClr>
                <a:srgbClr val="97989A"/>
              </a:buClr>
              <a:buSzPct val="80000"/>
              <a:buFont typeface="Wingdings" pitchFamily="2" charset="2"/>
              <a:buChar char="n"/>
            </a:pPr>
            <a:r>
              <a:rPr lang="en-US" kern="1200" dirty="0" smtClean="0">
                <a:cs typeface="Arial" pitchFamily="34" charset="0"/>
              </a:rPr>
              <a:t>In March 2012, Risk Management Agency (“RMA”) engaged KPMG to prepare a study of the economic costs of delivery for the Federal Crop Insurance Program (“FCIP”).</a:t>
            </a:r>
          </a:p>
          <a:p>
            <a:pPr marL="752475" lvl="6" indent="-177800">
              <a:lnSpc>
                <a:spcPts val="2400"/>
              </a:lnSpc>
              <a:spcBef>
                <a:spcPts val="600"/>
              </a:spcBef>
              <a:buClr>
                <a:srgbClr val="97989A"/>
              </a:buClr>
              <a:buSzPct val="80000"/>
              <a:buFont typeface="Wingdings" pitchFamily="2" charset="2"/>
              <a:buChar char="n"/>
            </a:pPr>
            <a:r>
              <a:rPr lang="en-US" dirty="0" smtClean="0"/>
              <a:t>Purpose of the Study</a:t>
            </a:r>
          </a:p>
          <a:p>
            <a:pPr marL="1209675" lvl="7" indent="-177800">
              <a:lnSpc>
                <a:spcPts val="2400"/>
              </a:lnSpc>
              <a:spcBef>
                <a:spcPts val="600"/>
              </a:spcBef>
              <a:buClr>
                <a:srgbClr val="97989A"/>
              </a:buClr>
              <a:buSzPct val="80000"/>
              <a:buFont typeface="Wingdings" pitchFamily="2" charset="2"/>
              <a:buChar char="q"/>
            </a:pPr>
            <a:r>
              <a:rPr lang="en-US" sz="1200" dirty="0" smtClean="0"/>
              <a:t>Identify and measure on a regional and national basis the current reasonable and necessary economic costs required for delivery of the FCIP.</a:t>
            </a:r>
          </a:p>
          <a:p>
            <a:pPr marL="752475" lvl="6" indent="-177800">
              <a:lnSpc>
                <a:spcPts val="2400"/>
              </a:lnSpc>
              <a:spcBef>
                <a:spcPts val="600"/>
              </a:spcBef>
              <a:buClr>
                <a:srgbClr val="97989A"/>
              </a:buClr>
              <a:buSzPct val="80000"/>
              <a:buFont typeface="Wingdings" pitchFamily="2" charset="2"/>
              <a:buChar char="n"/>
            </a:pPr>
            <a:r>
              <a:rPr lang="en-US" dirty="0" smtClean="0"/>
              <a:t>Motivation for the Study</a:t>
            </a:r>
          </a:p>
          <a:p>
            <a:pPr marL="1209675" lvl="7" indent="-177800">
              <a:lnSpc>
                <a:spcPts val="2400"/>
              </a:lnSpc>
              <a:spcBef>
                <a:spcPts val="600"/>
              </a:spcBef>
              <a:buClr>
                <a:srgbClr val="97989A"/>
              </a:buClr>
              <a:buSzPct val="80000"/>
              <a:buFont typeface="Wingdings" pitchFamily="2" charset="2"/>
              <a:buChar char="q"/>
            </a:pPr>
            <a:r>
              <a:rPr lang="en-US" sz="1200" dirty="0" smtClean="0"/>
              <a:t>The Government Accountability Office (“GAO”) April 2009 findings suggest that  Administrative and Operating (“A&amp;O”) payments have tripled between 2000 and 2009 due to the calculation method that takes into account the value of crop rather than actual cost of selling and servicing policies.</a:t>
            </a:r>
          </a:p>
          <a:p>
            <a:pPr marL="752475" lvl="6" indent="-177800">
              <a:lnSpc>
                <a:spcPts val="2400"/>
              </a:lnSpc>
              <a:spcBef>
                <a:spcPts val="600"/>
              </a:spcBef>
              <a:buClr>
                <a:srgbClr val="97989A"/>
              </a:buClr>
              <a:buSzPct val="80000"/>
              <a:buFont typeface="Wingdings" pitchFamily="2" charset="2"/>
              <a:buChar char="n"/>
            </a:pPr>
            <a:r>
              <a:rPr lang="en-US" dirty="0" smtClean="0"/>
              <a:t>Purpose of this Presentation</a:t>
            </a:r>
          </a:p>
          <a:p>
            <a:pPr marL="1209675" lvl="7" indent="-177800">
              <a:lnSpc>
                <a:spcPts val="2400"/>
              </a:lnSpc>
              <a:spcBef>
                <a:spcPts val="600"/>
              </a:spcBef>
              <a:buClr>
                <a:srgbClr val="97989A"/>
              </a:buClr>
              <a:buSzPct val="80000"/>
              <a:buFont typeface="Wingdings" pitchFamily="2" charset="2"/>
              <a:buChar char="q"/>
            </a:pPr>
            <a:r>
              <a:rPr lang="en-US" sz="1200" dirty="0" smtClean="0"/>
              <a:t>Discuss study objectives, proposed methodology, and receive industry feedback.</a:t>
            </a:r>
          </a:p>
          <a:p>
            <a:pPr marL="752475" lvl="6" indent="-177800">
              <a:lnSpc>
                <a:spcPts val="2400"/>
              </a:lnSpc>
              <a:spcBef>
                <a:spcPts val="600"/>
              </a:spcBef>
              <a:buClr>
                <a:srgbClr val="97989A"/>
              </a:buClr>
              <a:buSzPct val="80000"/>
              <a:buFont typeface="Wingdings" pitchFamily="2" charset="2"/>
              <a:buChar char="n"/>
            </a:pPr>
            <a:r>
              <a:rPr lang="en-US" kern="1200" dirty="0" smtClean="0">
                <a:cs typeface="Arial" pitchFamily="34" charset="0"/>
              </a:rPr>
              <a:t>Note: Data presented in this presentation are preliminary and should not be considered final.</a:t>
            </a:r>
          </a:p>
          <a:p>
            <a:endParaRPr lang="en-US" dirty="0"/>
          </a:p>
        </p:txBody>
      </p:sp>
      <p:sp>
        <p:nvSpPr>
          <p:cNvPr id="4" name="TextBox 3"/>
          <p:cNvSpPr txBox="1"/>
          <p:nvPr/>
        </p:nvSpPr>
        <p:spPr>
          <a:xfrm>
            <a:off x="8610600" y="6477001"/>
            <a:ext cx="228600" cy="276999"/>
          </a:xfrm>
          <a:prstGeom prst="rect">
            <a:avLst/>
          </a:prstGeom>
          <a:noFill/>
        </p:spPr>
        <p:txBody>
          <a:bodyPr wrap="square" rtlCol="0">
            <a:spAutoFit/>
          </a:bodyPr>
          <a:lstStyle/>
          <a:p>
            <a:r>
              <a:rPr lang="en-US" sz="1200" dirty="0" smtClean="0"/>
              <a:t>7</a:t>
            </a:r>
            <a:endParaRPr lang="en-US" sz="1200"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1389063"/>
            <a:ext cx="8382000" cy="4525962"/>
          </a:xfrm>
        </p:spPr>
        <p:txBody>
          <a:bodyPr/>
          <a:lstStyle/>
          <a:p>
            <a:pPr marL="752475" lvl="6" indent="-177800">
              <a:lnSpc>
                <a:spcPts val="2400"/>
              </a:lnSpc>
              <a:spcBef>
                <a:spcPts val="600"/>
              </a:spcBef>
              <a:buClr>
                <a:srgbClr val="97989A"/>
              </a:buClr>
              <a:buSzPct val="80000"/>
            </a:pPr>
            <a:endParaRPr lang="en-US" sz="2800" kern="1200" dirty="0" smtClean="0">
              <a:latin typeface="Arial"/>
              <a:ea typeface="+mn-ea"/>
              <a:cs typeface="Arial" pitchFamily="34" charset="0"/>
            </a:endParaRPr>
          </a:p>
          <a:p>
            <a:pPr marL="752475" lvl="6" indent="-177800">
              <a:lnSpc>
                <a:spcPts val="2400"/>
              </a:lnSpc>
              <a:spcBef>
                <a:spcPts val="600"/>
              </a:spcBef>
              <a:buClr>
                <a:srgbClr val="97989A"/>
              </a:buClr>
              <a:buSzPct val="80000"/>
            </a:pPr>
            <a:endParaRPr lang="en-US" sz="2800" kern="1200" dirty="0" smtClean="0">
              <a:latin typeface="Arial"/>
              <a:ea typeface="+mn-ea"/>
              <a:cs typeface="Arial" pitchFamily="34" charset="0"/>
            </a:endParaRPr>
          </a:p>
          <a:p>
            <a:pPr marL="752475" lvl="6" indent="-177800">
              <a:lnSpc>
                <a:spcPts val="2400"/>
              </a:lnSpc>
              <a:spcBef>
                <a:spcPts val="600"/>
              </a:spcBef>
              <a:buClr>
                <a:srgbClr val="97989A"/>
              </a:buClr>
              <a:buSzPct val="80000"/>
            </a:pPr>
            <a:endParaRPr lang="en-US" sz="2800" kern="1200" dirty="0" smtClean="0">
              <a:latin typeface="Arial"/>
              <a:ea typeface="+mn-ea"/>
              <a:cs typeface="Arial" pitchFamily="34" charset="0"/>
            </a:endParaRPr>
          </a:p>
          <a:p>
            <a:pPr marL="752475" lvl="6" indent="-177800">
              <a:lnSpc>
                <a:spcPts val="2400"/>
              </a:lnSpc>
              <a:spcBef>
                <a:spcPts val="600"/>
              </a:spcBef>
              <a:buClr>
                <a:srgbClr val="97989A"/>
              </a:buClr>
              <a:buSzPct val="80000"/>
            </a:pPr>
            <a:endParaRPr lang="en-US" sz="2800" kern="1200" dirty="0" smtClean="0">
              <a:latin typeface="Arial"/>
              <a:ea typeface="+mn-ea"/>
              <a:cs typeface="Arial" pitchFamily="34" charset="0"/>
            </a:endParaRPr>
          </a:p>
          <a:p>
            <a:pPr marL="342900" lvl="6" indent="-342900" algn="ctr" eaLnBrk="0" hangingPunct="0">
              <a:lnSpc>
                <a:spcPts val="2400"/>
              </a:lnSpc>
              <a:spcBef>
                <a:spcPts val="300"/>
              </a:spcBef>
              <a:spcAft>
                <a:spcPts val="300"/>
              </a:spcAft>
              <a:buClr>
                <a:srgbClr val="97989A"/>
              </a:buClr>
              <a:buSzPct val="80000"/>
            </a:pPr>
            <a:r>
              <a:rPr lang="en-US" sz="2800" b="1" dirty="0" smtClean="0">
                <a:solidFill>
                  <a:srgbClr val="00338D"/>
                </a:solidFill>
                <a:ea typeface="+mn-ea"/>
              </a:rPr>
              <a:t>Background</a:t>
            </a:r>
          </a:p>
        </p:txBody>
      </p:sp>
      <p:sp>
        <p:nvSpPr>
          <p:cNvPr id="4" name="TextBox 3"/>
          <p:cNvSpPr txBox="1"/>
          <p:nvPr/>
        </p:nvSpPr>
        <p:spPr>
          <a:xfrm>
            <a:off x="8610600" y="6477001"/>
            <a:ext cx="228600" cy="276999"/>
          </a:xfrm>
          <a:prstGeom prst="rect">
            <a:avLst/>
          </a:prstGeom>
          <a:noFill/>
        </p:spPr>
        <p:txBody>
          <a:bodyPr wrap="square" rtlCol="0">
            <a:spAutoFit/>
          </a:bodyPr>
          <a:lstStyle/>
          <a:p>
            <a:r>
              <a:rPr lang="en-US" sz="1200" dirty="0" smtClean="0"/>
              <a:t>8</a:t>
            </a:r>
            <a:endParaRPr lang="en-US" sz="1200" dirty="0"/>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defRPr/>
            </a:pPr>
            <a:r>
              <a:rPr lang="en-US" dirty="0" smtClean="0"/>
              <a:t>Overview of the Federal Crop Insurance Program</a:t>
            </a:r>
            <a:endParaRPr lang="en-US" dirty="0"/>
          </a:p>
        </p:txBody>
      </p:sp>
      <p:sp>
        <p:nvSpPr>
          <p:cNvPr id="3" name="Content Placeholder 2"/>
          <p:cNvSpPr>
            <a:spLocks noGrp="1"/>
          </p:cNvSpPr>
          <p:nvPr>
            <p:ph idx="1"/>
          </p:nvPr>
        </p:nvSpPr>
        <p:spPr>
          <a:xfrm>
            <a:off x="304801" y="1389063"/>
            <a:ext cx="8382000" cy="4525962"/>
          </a:xfrm>
        </p:spPr>
        <p:txBody>
          <a:bodyPr/>
          <a:lstStyle/>
          <a:p>
            <a:pPr marL="752475" lvl="6" indent="-177800">
              <a:lnSpc>
                <a:spcPts val="2400"/>
              </a:lnSpc>
              <a:spcBef>
                <a:spcPts val="600"/>
              </a:spcBef>
              <a:buClr>
                <a:srgbClr val="97989A"/>
              </a:buClr>
              <a:buSzPct val="80000"/>
              <a:buFont typeface="Wingdings" pitchFamily="2" charset="2"/>
              <a:buChar char="n"/>
            </a:pPr>
            <a:r>
              <a:rPr lang="en-US" kern="1200" dirty="0" smtClean="0">
                <a:latin typeface="Arial"/>
                <a:ea typeface="+mn-ea"/>
                <a:cs typeface="Arial" pitchFamily="34" charset="0"/>
              </a:rPr>
              <a:t>In 2011, the Federal crop insurance program </a:t>
            </a:r>
            <a:r>
              <a:rPr lang="en-US" dirty="0" smtClean="0"/>
              <a:t>provided</a:t>
            </a:r>
            <a:r>
              <a:rPr lang="en-US" baseline="30000" dirty="0" smtClean="0"/>
              <a:t>1</a:t>
            </a:r>
            <a:endParaRPr lang="en-US" dirty="0" smtClean="0"/>
          </a:p>
          <a:p>
            <a:pPr marL="1209675" lvl="7" indent="-177800">
              <a:lnSpc>
                <a:spcPts val="2400"/>
              </a:lnSpc>
              <a:spcBef>
                <a:spcPts val="600"/>
              </a:spcBef>
              <a:buClr>
                <a:srgbClr val="97989A"/>
              </a:buClr>
              <a:buSzPct val="80000"/>
              <a:buFont typeface="Wingdings" pitchFamily="2" charset="2"/>
              <a:buChar char="q"/>
            </a:pPr>
            <a:r>
              <a:rPr lang="en-US" sz="1200" dirty="0" smtClean="0"/>
              <a:t>coverage for 265.7 million acres</a:t>
            </a:r>
          </a:p>
          <a:p>
            <a:pPr marL="1209675" lvl="7" indent="-177800">
              <a:lnSpc>
                <a:spcPts val="2400"/>
              </a:lnSpc>
              <a:spcBef>
                <a:spcPts val="600"/>
              </a:spcBef>
              <a:buClr>
                <a:srgbClr val="97989A"/>
              </a:buClr>
              <a:buSzPct val="80000"/>
              <a:buFont typeface="Wingdings" pitchFamily="2" charset="2"/>
              <a:buChar char="q"/>
            </a:pPr>
            <a:r>
              <a:rPr lang="en-US" sz="1200" dirty="0" smtClean="0"/>
              <a:t>insured liability of $114.2 billion</a:t>
            </a:r>
          </a:p>
          <a:p>
            <a:pPr marL="1209675" lvl="7" indent="-177800">
              <a:lnSpc>
                <a:spcPts val="2400"/>
              </a:lnSpc>
              <a:spcBef>
                <a:spcPts val="600"/>
              </a:spcBef>
              <a:buClr>
                <a:srgbClr val="97989A"/>
              </a:buClr>
              <a:buSzPct val="80000"/>
              <a:buFont typeface="Wingdings" pitchFamily="2" charset="2"/>
              <a:buChar char="q"/>
            </a:pPr>
            <a:r>
              <a:rPr lang="en-US" sz="1200" dirty="0" smtClean="0"/>
              <a:t>generated total premiums of $12 billion of which $7.5 billion were premium subsidies</a:t>
            </a:r>
          </a:p>
          <a:p>
            <a:pPr marL="1209675" lvl="7" indent="-177800">
              <a:lnSpc>
                <a:spcPts val="2400"/>
              </a:lnSpc>
              <a:spcBef>
                <a:spcPts val="600"/>
              </a:spcBef>
              <a:buClr>
                <a:srgbClr val="97989A"/>
              </a:buClr>
              <a:buSzPct val="80000"/>
              <a:buFont typeface="Wingdings" pitchFamily="2" charset="2"/>
              <a:buChar char="q"/>
            </a:pPr>
            <a:r>
              <a:rPr lang="en-US" sz="1200" dirty="0" smtClean="0"/>
              <a:t>$10.8 billion in indemnity payments</a:t>
            </a:r>
          </a:p>
          <a:p>
            <a:pPr marL="752475" lvl="6" indent="-177800">
              <a:lnSpc>
                <a:spcPts val="2400"/>
              </a:lnSpc>
              <a:spcBef>
                <a:spcPts val="600"/>
              </a:spcBef>
              <a:buClr>
                <a:srgbClr val="97989A"/>
              </a:buClr>
              <a:buSzPct val="80000"/>
              <a:buFont typeface="Wingdings" pitchFamily="2" charset="2"/>
              <a:buChar char="n"/>
            </a:pPr>
            <a:r>
              <a:rPr lang="en-US" kern="1200" dirty="0" smtClean="0">
                <a:latin typeface="Arial"/>
                <a:ea typeface="+mn-ea"/>
                <a:cs typeface="Arial" pitchFamily="34" charset="0"/>
              </a:rPr>
              <a:t>Insurance Agents in FCIP</a:t>
            </a:r>
          </a:p>
          <a:p>
            <a:pPr marL="1209675" lvl="7" indent="-177800">
              <a:lnSpc>
                <a:spcPts val="2400"/>
              </a:lnSpc>
              <a:spcBef>
                <a:spcPts val="600"/>
              </a:spcBef>
              <a:buClr>
                <a:srgbClr val="97989A"/>
              </a:buClr>
              <a:buSzPct val="80000"/>
              <a:buFont typeface="Wingdings" pitchFamily="2" charset="2"/>
              <a:buChar char="q"/>
            </a:pPr>
            <a:r>
              <a:rPr lang="en-US" sz="1200" kern="1200" dirty="0" smtClean="0">
                <a:latin typeface="Arial"/>
                <a:ea typeface="+mn-ea"/>
                <a:cs typeface="Arial" pitchFamily="34" charset="0"/>
              </a:rPr>
              <a:t>About 12,400 agents sold federal crop insurance in Reinsurance Year (“RY”) 2011</a:t>
            </a:r>
          </a:p>
          <a:p>
            <a:pPr marL="1209675" lvl="7" indent="-177800">
              <a:lnSpc>
                <a:spcPts val="2400"/>
              </a:lnSpc>
              <a:spcBef>
                <a:spcPts val="600"/>
              </a:spcBef>
              <a:buClr>
                <a:srgbClr val="97989A"/>
              </a:buClr>
              <a:buSzPct val="80000"/>
              <a:buFont typeface="Wingdings" pitchFamily="2" charset="2"/>
              <a:buChar char="q"/>
            </a:pPr>
            <a:r>
              <a:rPr lang="en-US" sz="1200" kern="1200" dirty="0" smtClean="0">
                <a:latin typeface="Arial"/>
                <a:ea typeface="+mn-ea"/>
                <a:cs typeface="Arial" pitchFamily="34" charset="0"/>
              </a:rPr>
              <a:t>1.2 million policies earning premium were written in </a:t>
            </a:r>
            <a:r>
              <a:rPr lang="en-US" sz="1200" kern="1200" dirty="0" smtClean="0">
                <a:cs typeface="Arial" pitchFamily="34" charset="0"/>
              </a:rPr>
              <a:t>RY </a:t>
            </a:r>
            <a:r>
              <a:rPr lang="en-US" sz="1200" kern="1200" dirty="0" smtClean="0">
                <a:latin typeface="Arial"/>
                <a:ea typeface="+mn-ea"/>
                <a:cs typeface="Arial" pitchFamily="34" charset="0"/>
              </a:rPr>
              <a:t>2011   </a:t>
            </a:r>
          </a:p>
          <a:p>
            <a:pPr marL="1209675" lvl="7" indent="-177800">
              <a:lnSpc>
                <a:spcPts val="2400"/>
              </a:lnSpc>
              <a:spcBef>
                <a:spcPts val="600"/>
              </a:spcBef>
              <a:buClr>
                <a:srgbClr val="97989A"/>
              </a:buClr>
              <a:buSzPct val="80000"/>
              <a:buFont typeface="Wingdings" pitchFamily="2" charset="2"/>
              <a:buChar char="q"/>
            </a:pPr>
            <a:r>
              <a:rPr lang="en-US" sz="1200" kern="1200" dirty="0" smtClean="0">
                <a:latin typeface="Arial"/>
                <a:ea typeface="+mn-ea"/>
                <a:cs typeface="Arial" pitchFamily="34" charset="0"/>
              </a:rPr>
              <a:t>Average premium for policies earning premium was $10,387 in RY 2011</a:t>
            </a:r>
          </a:p>
        </p:txBody>
      </p:sp>
      <p:sp>
        <p:nvSpPr>
          <p:cNvPr id="4" name="TextBox 3"/>
          <p:cNvSpPr txBox="1"/>
          <p:nvPr/>
        </p:nvSpPr>
        <p:spPr>
          <a:xfrm>
            <a:off x="685800" y="6109156"/>
            <a:ext cx="8305800" cy="215444"/>
          </a:xfrm>
          <a:prstGeom prst="rect">
            <a:avLst/>
          </a:prstGeom>
          <a:noFill/>
        </p:spPr>
        <p:txBody>
          <a:bodyPr wrap="square" rtlCol="0">
            <a:spAutoFit/>
          </a:bodyPr>
          <a:lstStyle/>
          <a:p>
            <a:r>
              <a:rPr lang="en-US" sz="800" baseline="30000" dirty="0" smtClean="0">
                <a:latin typeface="Arial" pitchFamily="34" charset="0"/>
                <a:cs typeface="Arial" pitchFamily="34" charset="0"/>
              </a:rPr>
              <a:t>1 </a:t>
            </a:r>
            <a:r>
              <a:rPr lang="en-US" sz="800" dirty="0" smtClean="0">
                <a:latin typeface="Arial" pitchFamily="34" charset="0"/>
                <a:cs typeface="Arial" pitchFamily="34" charset="0"/>
              </a:rPr>
              <a:t>Source: http://www3.rma.usda.gov/apps/sob/current_week/sobrpt2009-2012.pdf as of 06-26-2012.</a:t>
            </a:r>
            <a:endParaRPr lang="en-US" sz="800" dirty="0">
              <a:latin typeface="Arial" pitchFamily="34" charset="0"/>
              <a:cs typeface="Arial" pitchFamily="34" charset="0"/>
            </a:endParaRPr>
          </a:p>
        </p:txBody>
      </p:sp>
      <p:sp>
        <p:nvSpPr>
          <p:cNvPr id="5" name="TextBox 4"/>
          <p:cNvSpPr txBox="1"/>
          <p:nvPr/>
        </p:nvSpPr>
        <p:spPr>
          <a:xfrm>
            <a:off x="8610600" y="6477001"/>
            <a:ext cx="228600" cy="276999"/>
          </a:xfrm>
          <a:prstGeom prst="rect">
            <a:avLst/>
          </a:prstGeom>
          <a:noFill/>
        </p:spPr>
        <p:txBody>
          <a:bodyPr wrap="square" rtlCol="0">
            <a:spAutoFit/>
          </a:bodyPr>
          <a:lstStyle/>
          <a:p>
            <a:r>
              <a:rPr lang="en-US" sz="1200" dirty="0" smtClean="0"/>
              <a:t>9</a:t>
            </a:r>
            <a:endParaRPr lang="en-US" sz="1200" dirty="0"/>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New GTPS Presenation Template">
  <a:themeElements>
    <a:clrScheme name="New-KPMG">
      <a:dk1>
        <a:srgbClr val="000000"/>
      </a:dk1>
      <a:lt1>
        <a:srgbClr val="FFFFFF"/>
      </a:lt1>
      <a:dk2>
        <a:srgbClr val="000000"/>
      </a:dk2>
      <a:lt2>
        <a:srgbClr val="747680"/>
      </a:lt2>
      <a:accent1>
        <a:srgbClr val="AA9600"/>
      </a:accent1>
      <a:accent2>
        <a:srgbClr val="C8B000"/>
      </a:accent2>
      <a:accent3>
        <a:srgbClr val="EACE00"/>
      </a:accent3>
      <a:accent4>
        <a:srgbClr val="FFEC65"/>
      </a:accent4>
      <a:accent5>
        <a:srgbClr val="D6C684"/>
      </a:accent5>
      <a:accent6>
        <a:srgbClr val="A5A5A5"/>
      </a:accent6>
      <a:hlink>
        <a:srgbClr val="003399"/>
      </a:hlink>
      <a:folHlink>
        <a:srgbClr val="9933F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8751</TotalTime>
  <Words>2494</Words>
  <Application>Microsoft Office PowerPoint</Application>
  <PresentationFormat>On-screen Show (4:3)</PresentationFormat>
  <Paragraphs>387</Paragraphs>
  <Slides>35</Slides>
  <Notes>33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New GTPS Presenation Template</vt:lpstr>
      <vt:lpstr>Federal Crop Insurance Program Delivery Cost Study</vt:lpstr>
      <vt:lpstr>PowerPoint Presentation</vt:lpstr>
      <vt:lpstr>Agenda</vt:lpstr>
      <vt:lpstr>PowerPoint Presentation</vt:lpstr>
      <vt:lpstr>Project Team</vt:lpstr>
      <vt:lpstr>PowerPoint Presentation</vt:lpstr>
      <vt:lpstr>Introduction</vt:lpstr>
      <vt:lpstr>PowerPoint Presentation</vt:lpstr>
      <vt:lpstr>Overview of the Federal Crop Insurance Program</vt:lpstr>
      <vt:lpstr>How Money Flows Through the Federal Crop Insurance Program</vt:lpstr>
      <vt:lpstr>Number of Policies Earning Premium By RY </vt:lpstr>
      <vt:lpstr> Special Features of the Federal Crop Insurance Program</vt:lpstr>
      <vt:lpstr>Commission, Gross Premium, and A&amp;O Subsidy by RY </vt:lpstr>
      <vt:lpstr>Commodity Prices for Corn and Wheat </vt:lpstr>
      <vt:lpstr>Commission Ratio by RY </vt:lpstr>
      <vt:lpstr> Previous Studies on A&amp;O Payment and AIP Profitability</vt:lpstr>
      <vt:lpstr> RMA Requests an Independent Study to Determine the Economic Cost of Delivery</vt:lpstr>
      <vt:lpstr>PowerPoint Presentation</vt:lpstr>
      <vt:lpstr>PowerPoint Presentation</vt:lpstr>
      <vt:lpstr> Determine the Economic Cost of Crop Insurance Delivery</vt:lpstr>
      <vt:lpstr>Insurance Company Expenses by RY </vt:lpstr>
      <vt:lpstr> Consider Factors Potentially Affecting the Program Delivery Cost</vt:lpstr>
      <vt:lpstr> </vt:lpstr>
      <vt:lpstr>PowerPoint Presentation</vt:lpstr>
      <vt:lpstr> Analyze LAE and Overhead Expenses Incurred by AIPs</vt:lpstr>
      <vt:lpstr> Analyze LAE and Overhead Expenses Incurred by AIPs</vt:lpstr>
      <vt:lpstr>PowerPoint Presentation</vt:lpstr>
      <vt:lpstr>PowerPoint Presentation</vt:lpstr>
      <vt:lpstr>PowerPoint Presentation</vt:lpstr>
      <vt:lpstr>PowerPoint Presentation</vt:lpstr>
      <vt:lpstr>PowerPoint Presentation</vt:lpstr>
      <vt:lpstr>PowerPoint Presentation</vt:lpstr>
      <vt:lpstr>Challenges</vt:lpstr>
      <vt:lpstr>PowerPoint Presentation</vt:lpstr>
      <vt:lpstr>Thank you</vt:lpstr>
    </vt:vector>
  </TitlesOfParts>
  <Company>KPMG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KPMG</dc:creator>
  <cp:lastModifiedBy>Harkey, Stan - RMA</cp:lastModifiedBy>
  <cp:revision>1139</cp:revision>
  <cp:lastPrinted>2012-07-10T14:27:09Z</cp:lastPrinted>
  <dcterms:created xsi:type="dcterms:W3CDTF">2012-02-10T15:16:46Z</dcterms:created>
  <dcterms:modified xsi:type="dcterms:W3CDTF">2012-07-10T14:27:12Z</dcterms:modified>
</cp:coreProperties>
</file>