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6" r:id="rId4"/>
  </p:sldMasterIdLst>
  <p:notesMasterIdLst>
    <p:notesMasterId r:id="rId27"/>
  </p:notesMasterIdLst>
  <p:handoutMasterIdLst>
    <p:handoutMasterId r:id="rId28"/>
  </p:handoutMasterIdLst>
  <p:sldIdLst>
    <p:sldId id="256" r:id="rId5"/>
    <p:sldId id="257" r:id="rId6"/>
    <p:sldId id="258" r:id="rId7"/>
    <p:sldId id="259" r:id="rId8"/>
    <p:sldId id="260" r:id="rId9"/>
    <p:sldId id="277" r:id="rId10"/>
    <p:sldId id="286" r:id="rId11"/>
    <p:sldId id="287" r:id="rId12"/>
    <p:sldId id="288" r:id="rId13"/>
    <p:sldId id="289" r:id="rId14"/>
    <p:sldId id="272" r:id="rId15"/>
    <p:sldId id="273" r:id="rId16"/>
    <p:sldId id="284" r:id="rId17"/>
    <p:sldId id="290" r:id="rId18"/>
    <p:sldId id="282" r:id="rId19"/>
    <p:sldId id="275" r:id="rId20"/>
    <p:sldId id="266" r:id="rId21"/>
    <p:sldId id="271" r:id="rId22"/>
    <p:sldId id="267" r:id="rId23"/>
    <p:sldId id="269" r:id="rId24"/>
    <p:sldId id="268" r:id="rId25"/>
    <p:sldId id="270" r:id="rId26"/>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15" autoAdjust="0"/>
    <p:restoredTop sz="94444" autoAdjust="0"/>
  </p:normalViewPr>
  <p:slideViewPr>
    <p:cSldViewPr>
      <p:cViewPr>
        <p:scale>
          <a:sx n="80" d="100"/>
          <a:sy n="80" d="100"/>
        </p:scale>
        <p:origin x="-107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596" y="-48"/>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tx>
            <c:strRef>
              <c:f>Sheet1!$B$1</c:f>
              <c:strCache>
                <c:ptCount val="1"/>
                <c:pt idx="0">
                  <c:v>Program</c:v>
                </c:pt>
              </c:strCache>
            </c:strRef>
          </c:tx>
          <c:dLbls>
            <c:showVal val="1"/>
          </c:dLbls>
          <c:cat>
            <c:strRef>
              <c:f>Sheet1!$A$2:$A$4</c:f>
              <c:strCache>
                <c:ptCount val="3"/>
                <c:pt idx="0">
                  <c:v>Program 1</c:v>
                </c:pt>
                <c:pt idx="1">
                  <c:v>Program 2</c:v>
                </c:pt>
                <c:pt idx="2">
                  <c:v>Program 3</c:v>
                </c:pt>
              </c:strCache>
            </c:strRef>
          </c:cat>
          <c:val>
            <c:numRef>
              <c:f>Sheet1!$B$2:$B$4</c:f>
              <c:numCache>
                <c:formatCode>General</c:formatCode>
                <c:ptCount val="3"/>
                <c:pt idx="0">
                  <c:v>40</c:v>
                </c:pt>
                <c:pt idx="1">
                  <c:v>60</c:v>
                </c:pt>
                <c:pt idx="2">
                  <c:v>80</c:v>
                </c:pt>
              </c:numCache>
            </c:numRef>
          </c:val>
        </c:ser>
        <c:ser>
          <c:idx val="1"/>
          <c:order val="1"/>
          <c:tx>
            <c:strRef>
              <c:f>Sheet1!$C$1</c:f>
              <c:strCache>
                <c:ptCount val="1"/>
                <c:pt idx="0">
                  <c:v>Comparison</c:v>
                </c:pt>
              </c:strCache>
            </c:strRef>
          </c:tx>
          <c:dLbls>
            <c:showVal val="1"/>
          </c:dLbls>
          <c:cat>
            <c:strRef>
              <c:f>Sheet1!$A$2:$A$4</c:f>
              <c:strCache>
                <c:ptCount val="3"/>
                <c:pt idx="0">
                  <c:v>Program 1</c:v>
                </c:pt>
                <c:pt idx="1">
                  <c:v>Program 2</c:v>
                </c:pt>
                <c:pt idx="2">
                  <c:v>Program 3</c:v>
                </c:pt>
              </c:strCache>
            </c:strRef>
          </c:cat>
          <c:val>
            <c:numRef>
              <c:f>Sheet1!$C$2:$C$4</c:f>
              <c:numCache>
                <c:formatCode>General</c:formatCode>
                <c:ptCount val="3"/>
                <c:pt idx="0">
                  <c:v>20</c:v>
                </c:pt>
                <c:pt idx="1">
                  <c:v>50</c:v>
                </c:pt>
                <c:pt idx="2">
                  <c:v>80</c:v>
                </c:pt>
              </c:numCache>
            </c:numRef>
          </c:val>
        </c:ser>
        <c:axId val="88843776"/>
        <c:axId val="88845312"/>
      </c:barChart>
      <c:catAx>
        <c:axId val="88843776"/>
        <c:scaling>
          <c:orientation val="minMax"/>
        </c:scaling>
        <c:axPos val="b"/>
        <c:numFmt formatCode="General" sourceLinked="1"/>
        <c:tickLblPos val="nextTo"/>
        <c:crossAx val="88845312"/>
        <c:crosses val="autoZero"/>
        <c:auto val="1"/>
        <c:lblAlgn val="ctr"/>
        <c:lblOffset val="100"/>
      </c:catAx>
      <c:valAx>
        <c:axId val="88845312"/>
        <c:scaling>
          <c:orientation val="minMax"/>
        </c:scaling>
        <c:axPos val="l"/>
        <c:title>
          <c:tx>
            <c:rich>
              <a:bodyPr/>
              <a:lstStyle/>
              <a:p>
                <a:pPr>
                  <a:defRPr sz="1795" b="1" i="0" u="none" strike="noStrike" baseline="0">
                    <a:solidFill>
                      <a:srgbClr val="000000"/>
                    </a:solidFill>
                    <a:latin typeface="Lucida Sans Unicode"/>
                    <a:ea typeface="Lucida Sans Unicode"/>
                    <a:cs typeface="Lucida Sans Unicode"/>
                  </a:defRPr>
                </a:pPr>
                <a:r>
                  <a:rPr lang="en-US"/>
                  <a:t>Percent up to date with immunizations</a:t>
                </a:r>
              </a:p>
            </c:rich>
          </c:tx>
          <c:layout/>
        </c:title>
        <c:numFmt formatCode="General" sourceLinked="1"/>
        <c:tickLblPos val="nextTo"/>
        <c:crossAx val="88843776"/>
        <c:crosses val="autoZero"/>
        <c:crossBetween val="between"/>
        <c:majorUnit val="20"/>
      </c:valAx>
      <c:spPr>
        <a:noFill/>
        <a:ln w="25395">
          <a:noFill/>
        </a:ln>
      </c:spPr>
    </c:plotArea>
    <c:legend>
      <c:legendPos val="r"/>
      <c:layout/>
    </c:legend>
    <c:plotVisOnly val="1"/>
    <c:dispBlanksAs val="gap"/>
  </c:chart>
  <c:txPr>
    <a:bodyPr/>
    <a:lstStyle/>
    <a:p>
      <a:pPr>
        <a:defRPr sz="1799"/>
      </a:pPr>
      <a:endParaRPr lang="en-US"/>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r>
              <a:rPr lang="en-US"/>
              <a:t>11/20/2011</a:t>
            </a:r>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11E6346D-DBE6-4110-BAC3-3726F9EC0B29}" type="slidenum">
              <a:rPr lang="en-US"/>
              <a:pPr>
                <a:defRPr/>
              </a:pPr>
              <a:t>‹#›</a:t>
            </a:fld>
            <a:endParaRPr 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r>
              <a:rPr lang="en-US"/>
              <a:t>11/20/2011</a:t>
            </a:r>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DAEE3B4-D037-414C-B45B-63CB1A764839}" type="slidenum">
              <a:rPr lang="en-US"/>
              <a:pPr>
                <a:defRPr/>
              </a:pPr>
              <a:t>‹#›</a:t>
            </a:fld>
            <a:endParaRPr 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r>
              <a:rPr lang="en-US" smtClean="0"/>
              <a:t> </a:t>
            </a:r>
          </a:p>
          <a:p>
            <a:pPr eaLnBrk="1" hangingPunct="1">
              <a:spcBef>
                <a:spcPct val="0"/>
              </a:spcBef>
            </a:pPr>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endParaRPr lang="en-US" smtClean="0"/>
          </a:p>
        </p:txBody>
      </p:sp>
      <p:sp>
        <p:nvSpPr>
          <p:cNvPr id="471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880AC18-D01A-4ADE-B3C8-45985DEE94ED}" type="slidenum">
              <a:rPr lang="en-US" smtClean="0"/>
              <a:pPr fontAlgn="base">
                <a:spcBef>
                  <a:spcPct val="0"/>
                </a:spcBef>
                <a:spcAft>
                  <a:spcPct val="0"/>
                </a:spcAft>
                <a:defRPr/>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endParaRPr lang="en-US" smtClean="0"/>
          </a:p>
        </p:txBody>
      </p:sp>
      <p:sp>
        <p:nvSpPr>
          <p:cNvPr id="501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7C7E12E-EC11-4E11-9671-4559944001A7}" type="slidenum">
              <a:rPr lang="en-US" smtClean="0"/>
              <a:pPr fontAlgn="base">
                <a:spcBef>
                  <a:spcPct val="0"/>
                </a:spcBef>
                <a:spcAft>
                  <a:spcPct val="0"/>
                </a:spcAft>
                <a:defRPr/>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12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F51BE95-8C89-40F5-8DF8-9B472F2A5F38}" type="slidenum">
              <a:rPr lang="en-US" smtClean="0"/>
              <a:pPr fontAlgn="base">
                <a:spcBef>
                  <a:spcPct val="0"/>
                </a:spcBef>
                <a:spcAft>
                  <a:spcPct val="0"/>
                </a:spcAft>
                <a:defRPr/>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30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0A87551-E249-44CC-BECD-F3D28D49561D}"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40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D8299AB-16F8-4538-8D99-FCE12437B8E0}" type="slidenum">
              <a:rPr lang="en-US" smtClean="0"/>
              <a:pPr fontAlgn="base">
                <a:spcBef>
                  <a:spcPct val="0"/>
                </a:spcBef>
                <a:spcAft>
                  <a:spcPct val="0"/>
                </a:spcAft>
                <a:defRPr/>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50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B54C8DB-F91F-4F55-BA95-34E78FA94FC9}" type="slidenum">
              <a:rPr lang="en-US" smtClean="0"/>
              <a:pPr fontAlgn="base">
                <a:spcBef>
                  <a:spcPct val="0"/>
                </a:spcBef>
                <a:spcAft>
                  <a:spcPct val="0"/>
                </a:spcAft>
                <a:defRPr/>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6"/>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pic>
        <p:nvPicPr>
          <p:cNvPr id="11" name="Picture 15" descr="logo large301X.jpg"/>
          <p:cNvPicPr>
            <a:picLocks noChangeAspect="1" noChangeArrowheads="1"/>
          </p:cNvPicPr>
          <p:nvPr userDrawn="1"/>
        </p:nvPicPr>
        <p:blipFill>
          <a:blip r:embed="rId3" cstate="print">
            <a:lum contrast="20000"/>
          </a:blip>
          <a:srcRect/>
          <a:stretch>
            <a:fillRect/>
          </a:stretch>
        </p:blipFill>
        <p:spPr bwMode="auto">
          <a:xfrm>
            <a:off x="7086600" y="5638800"/>
            <a:ext cx="1597025" cy="762000"/>
          </a:xfrm>
          <a:prstGeom prst="rect">
            <a:avLst/>
          </a:prstGeom>
          <a:noFill/>
          <a:ln w="9525">
            <a:noFill/>
            <a:miter lim="800000"/>
            <a:headEnd/>
            <a:tailEnd/>
          </a:ln>
        </p:spPr>
      </p:pic>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2" name="Date Placeholder 29"/>
          <p:cNvSpPr>
            <a:spLocks noGrp="1"/>
          </p:cNvSpPr>
          <p:nvPr>
            <p:ph type="dt" sz="half" idx="10"/>
          </p:nvPr>
        </p:nvSpPr>
        <p:spPr>
          <a:xfrm>
            <a:off x="6172200" y="6408738"/>
            <a:ext cx="2474913" cy="296862"/>
          </a:xfrm>
          <a:prstGeom prst="rect">
            <a:avLst/>
          </a:prstGeom>
        </p:spPr>
        <p:txBody>
          <a:bodyPr/>
          <a:lstStyle>
            <a:lvl1pPr fontAlgn="auto">
              <a:spcBef>
                <a:spcPts val="0"/>
              </a:spcBef>
              <a:spcAft>
                <a:spcPts val="0"/>
              </a:spcAft>
              <a:defRPr lang="en-US" sz="1000">
                <a:latin typeface="+mn-lt"/>
                <a:cs typeface="+mn-cs"/>
              </a:defRPr>
            </a:lvl1pPr>
          </a:lstStyle>
          <a:p>
            <a:pPr>
              <a:defRPr/>
            </a:pPr>
            <a:endParaRPr/>
          </a:p>
        </p:txBody>
      </p:sp>
      <p:sp>
        <p:nvSpPr>
          <p:cNvPr id="13" name="Slide Number Placeholder 26"/>
          <p:cNvSpPr>
            <a:spLocks noGrp="1"/>
          </p:cNvSpPr>
          <p:nvPr>
            <p:ph type="sldNum" sz="quarter" idx="11"/>
          </p:nvPr>
        </p:nvSpPr>
        <p:spPr/>
        <p:txBody>
          <a:bodyPr/>
          <a:lstStyle>
            <a:lvl1pPr>
              <a:defRPr>
                <a:solidFill>
                  <a:srgbClr val="FFFFFF"/>
                </a:solidFill>
              </a:defRPr>
            </a:lvl1pPr>
          </a:lstStyle>
          <a:p>
            <a:pPr>
              <a:defRPr/>
            </a:pPr>
            <a:fld id="{76BDE4E1-280F-419F-BD8A-00247080AD0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172200" y="6408738"/>
            <a:ext cx="2474913" cy="296862"/>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t>OMB Control Number: 0970-0402    Expiration Date: 7/31/2015</a:t>
            </a:r>
          </a:p>
        </p:txBody>
      </p:sp>
      <p:sp>
        <p:nvSpPr>
          <p:cNvPr id="6" name="Slide Number Placeholder 5"/>
          <p:cNvSpPr>
            <a:spLocks noGrp="1"/>
          </p:cNvSpPr>
          <p:nvPr>
            <p:ph type="sldNum" sz="quarter" idx="12"/>
          </p:nvPr>
        </p:nvSpPr>
        <p:spPr/>
        <p:txBody>
          <a:bodyPr/>
          <a:lstStyle>
            <a:lvl1pPr>
              <a:defRPr/>
            </a:lvl1pPr>
          </a:lstStyle>
          <a:p>
            <a:pPr>
              <a:defRPr/>
            </a:pPr>
            <a:fld id="{83CDA4DF-DEE9-4CAC-8347-95C69258B00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172200" y="6408738"/>
            <a:ext cx="2474913" cy="296862"/>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t>OMB Control Number: 0970-0402    Expiration Date: 7/31/2015</a:t>
            </a:r>
          </a:p>
        </p:txBody>
      </p:sp>
      <p:sp>
        <p:nvSpPr>
          <p:cNvPr id="6" name="Slide Number Placeholder 5"/>
          <p:cNvSpPr>
            <a:spLocks noGrp="1"/>
          </p:cNvSpPr>
          <p:nvPr>
            <p:ph type="sldNum" sz="quarter" idx="12"/>
          </p:nvPr>
        </p:nvSpPr>
        <p:spPr/>
        <p:txBody>
          <a:bodyPr/>
          <a:lstStyle>
            <a:lvl1pPr>
              <a:defRPr/>
            </a:lvl1pPr>
          </a:lstStyle>
          <a:p>
            <a:pPr>
              <a:defRPr/>
            </a:pPr>
            <a:fld id="{91ADE2E5-61A1-49D8-8DCE-29D4BFD61DE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6"/>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pic>
        <p:nvPicPr>
          <p:cNvPr id="11" name="Picture 15" descr="logo large301X.jpg"/>
          <p:cNvPicPr>
            <a:picLocks noChangeAspect="1" noChangeArrowheads="1"/>
          </p:cNvPicPr>
          <p:nvPr userDrawn="1"/>
        </p:nvPicPr>
        <p:blipFill>
          <a:blip r:embed="rId3" cstate="print">
            <a:lum contrast="20000"/>
          </a:blip>
          <a:srcRect/>
          <a:stretch>
            <a:fillRect/>
          </a:stretch>
        </p:blipFill>
        <p:spPr bwMode="auto">
          <a:xfrm>
            <a:off x="7086600" y="5638800"/>
            <a:ext cx="1597025" cy="762000"/>
          </a:xfrm>
          <a:prstGeom prst="rect">
            <a:avLst/>
          </a:prstGeom>
          <a:noFill/>
          <a:ln w="9525">
            <a:noFill/>
            <a:miter lim="800000"/>
            <a:headEnd/>
            <a:tailEnd/>
          </a:ln>
        </p:spPr>
      </p:pic>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defRPr>
            </a:lvl1pPr>
          </a:lstStyle>
          <a:p>
            <a:r>
              <a:rPr lang="en-US" dirty="0" smtClean="0"/>
              <a:t>Click to edit Master title style</a:t>
            </a:r>
            <a:endParaRPr lang="en-US" dirty="0"/>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2" name="Date Placeholder 29"/>
          <p:cNvSpPr>
            <a:spLocks noGrp="1"/>
          </p:cNvSpPr>
          <p:nvPr>
            <p:ph type="dt" sz="half" idx="10"/>
          </p:nvPr>
        </p:nvSpPr>
        <p:spPr>
          <a:xfrm>
            <a:off x="6172200" y="6408738"/>
            <a:ext cx="2474913" cy="296862"/>
          </a:xfrm>
          <a:prstGeom prst="rect">
            <a:avLst/>
          </a:prstGeom>
        </p:spPr>
        <p:txBody>
          <a:bodyPr/>
          <a:lstStyle>
            <a:lvl1pPr fontAlgn="auto">
              <a:spcBef>
                <a:spcPts val="0"/>
              </a:spcBef>
              <a:spcAft>
                <a:spcPts val="0"/>
              </a:spcAft>
              <a:defRPr>
                <a:solidFill>
                  <a:srgbClr val="FFFFFF"/>
                </a:solidFill>
                <a:latin typeface="+mn-lt"/>
                <a:cs typeface="+mn-cs"/>
              </a:defRPr>
            </a:lvl1pPr>
          </a:lstStyle>
          <a:p>
            <a:pPr>
              <a:defRPr/>
            </a:pPr>
            <a:endParaRPr lang="en-US"/>
          </a:p>
        </p:txBody>
      </p:sp>
      <p:sp>
        <p:nvSpPr>
          <p:cNvPr id="13" name="Footer Placeholder 18"/>
          <p:cNvSpPr>
            <a:spLocks noGrp="1"/>
          </p:cNvSpPr>
          <p:nvPr>
            <p:ph type="ftr" sz="quarter" idx="11"/>
          </p:nvPr>
        </p:nvSpPr>
        <p:spPr/>
        <p:txBody>
          <a:bodyPr/>
          <a:lstStyle>
            <a:lvl1pPr>
              <a:defRPr>
                <a:solidFill>
                  <a:schemeClr val="accent1">
                    <a:tint val="20000"/>
                  </a:schemeClr>
                </a:solidFill>
              </a:defRPr>
            </a:lvl1pPr>
          </a:lstStyle>
          <a:p>
            <a:pPr>
              <a:defRPr/>
            </a:pPr>
            <a:r>
              <a:t>OMB Control Number: 0970-0402    Expiration Date: 7/31/2015</a:t>
            </a:r>
            <a:endParaRPr dirty="0"/>
          </a:p>
        </p:txBody>
      </p:sp>
      <p:sp>
        <p:nvSpPr>
          <p:cNvPr id="14" name="Slide Number Placeholder 26"/>
          <p:cNvSpPr>
            <a:spLocks noGrp="1"/>
          </p:cNvSpPr>
          <p:nvPr>
            <p:ph type="sldNum" sz="quarter" idx="12"/>
          </p:nvPr>
        </p:nvSpPr>
        <p:spPr/>
        <p:txBody>
          <a:bodyPr/>
          <a:lstStyle>
            <a:lvl1pPr>
              <a:defRPr>
                <a:solidFill>
                  <a:srgbClr val="FFFFFF"/>
                </a:solidFill>
              </a:defRPr>
            </a:lvl1pPr>
          </a:lstStyle>
          <a:p>
            <a:pPr>
              <a:defRPr/>
            </a:pPr>
            <a:fld id="{85C4C1BB-2590-45E1-906E-E4E1C4ACE93D}"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6172200" y="6408738"/>
            <a:ext cx="2474913" cy="296862"/>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r>
              <a:t>OMB Control Number: 0970-0402    Expiration Date: 7/31/2015</a:t>
            </a:r>
          </a:p>
        </p:txBody>
      </p:sp>
      <p:sp>
        <p:nvSpPr>
          <p:cNvPr id="5" name="Slide Number Placeholder 4"/>
          <p:cNvSpPr>
            <a:spLocks noGrp="1"/>
          </p:cNvSpPr>
          <p:nvPr>
            <p:ph type="sldNum" sz="quarter" idx="12"/>
          </p:nvPr>
        </p:nvSpPr>
        <p:spPr/>
        <p:txBody>
          <a:bodyPr/>
          <a:lstStyle>
            <a:lvl1pPr>
              <a:defRPr/>
            </a:lvl1pPr>
          </a:lstStyle>
          <a:p>
            <a:pPr>
              <a:defRPr/>
            </a:pPr>
            <a:fld id="{DA6163BB-F277-4AA4-BF6E-F757A746104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rtlCol="0"/>
          <a:lstStyle>
            <a:lvl1pPr algn="ctr">
              <a:defRPr/>
            </a:lvl1pPr>
          </a:lstStyle>
          <a:p>
            <a:r>
              <a:rPr lang="en-US" smtClean="0"/>
              <a:t>Click to edit Master title style</a:t>
            </a:r>
            <a:endParaRPr lang="en-US"/>
          </a:p>
        </p:txBody>
      </p:sp>
      <p:sp>
        <p:nvSpPr>
          <p:cNvPr id="4" name="Footer Placeholder 21"/>
          <p:cNvSpPr>
            <a:spLocks noGrp="1"/>
          </p:cNvSpPr>
          <p:nvPr>
            <p:ph type="ftr" sz="quarter" idx="10"/>
          </p:nvPr>
        </p:nvSpPr>
        <p:spPr/>
        <p:txBody>
          <a:bodyPr/>
          <a:lstStyle>
            <a:lvl1pPr>
              <a:defRPr/>
            </a:lvl1pPr>
          </a:lstStyle>
          <a:p>
            <a:pPr>
              <a:defRPr/>
            </a:pPr>
            <a:r>
              <a:t>OMB Control Number: 0970-0402    Expiration Date: 7/31/2015</a:t>
            </a:r>
          </a:p>
        </p:txBody>
      </p:sp>
      <p:sp>
        <p:nvSpPr>
          <p:cNvPr id="5" name="Slide Number Placeholder 17"/>
          <p:cNvSpPr>
            <a:spLocks noGrp="1"/>
          </p:cNvSpPr>
          <p:nvPr>
            <p:ph type="sldNum" sz="quarter" idx="11"/>
          </p:nvPr>
        </p:nvSpPr>
        <p:spPr/>
        <p:txBody>
          <a:bodyPr/>
          <a:lstStyle>
            <a:lvl1pPr>
              <a:defRPr/>
            </a:lvl1pPr>
          </a:lstStyle>
          <a:p>
            <a:pPr>
              <a:defRPr/>
            </a:pPr>
            <a:fld id="{EECE11BD-6681-4D3E-9C78-F0446FB58B9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a:xfrm>
            <a:off x="6172200" y="6408738"/>
            <a:ext cx="2474913" cy="296862"/>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r>
              <a:t>OMB Control Number: 0970-0402    Expiration Date: 7/31/2015</a:t>
            </a:r>
          </a:p>
        </p:txBody>
      </p:sp>
      <p:sp>
        <p:nvSpPr>
          <p:cNvPr id="8" name="Slide Number Placeholder 5"/>
          <p:cNvSpPr>
            <a:spLocks noGrp="1"/>
          </p:cNvSpPr>
          <p:nvPr>
            <p:ph type="sldNum" sz="quarter" idx="12"/>
          </p:nvPr>
        </p:nvSpPr>
        <p:spPr/>
        <p:txBody>
          <a:bodyPr/>
          <a:lstStyle>
            <a:lvl1pPr>
              <a:defRPr/>
            </a:lvl1pPr>
          </a:lstStyle>
          <a:p>
            <a:pPr>
              <a:defRPr/>
            </a:pPr>
            <a:fld id="{CFED8A60-2AF1-44F4-9D5D-DB832ED08F1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p>
            <a:r>
              <a:rPr lang="en-US" smtClean="0"/>
              <a:t>Click to edit Master title style</a:t>
            </a:r>
            <a:endParaRPr lang="en-US"/>
          </a:p>
        </p:txBody>
      </p:sp>
      <p:sp>
        <p:nvSpPr>
          <p:cNvPr id="5" name="Date Placeholder 4"/>
          <p:cNvSpPr>
            <a:spLocks noGrp="1"/>
          </p:cNvSpPr>
          <p:nvPr>
            <p:ph type="dt" sz="half" idx="10"/>
          </p:nvPr>
        </p:nvSpPr>
        <p:spPr>
          <a:xfrm>
            <a:off x="6172200" y="6408738"/>
            <a:ext cx="2474913" cy="296862"/>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t>OMB Control Number: 0970-0402    Expiration Date: 7/31/2015</a:t>
            </a:r>
          </a:p>
        </p:txBody>
      </p:sp>
      <p:sp>
        <p:nvSpPr>
          <p:cNvPr id="7" name="Slide Number Placeholder 6"/>
          <p:cNvSpPr>
            <a:spLocks noGrp="1"/>
          </p:cNvSpPr>
          <p:nvPr>
            <p:ph type="sldNum" sz="quarter" idx="12"/>
          </p:nvPr>
        </p:nvSpPr>
        <p:spPr/>
        <p:txBody>
          <a:bodyPr/>
          <a:lstStyle>
            <a:lvl1pPr>
              <a:defRPr/>
            </a:lvl1pPr>
          </a:lstStyle>
          <a:p>
            <a:pPr>
              <a:defRPr/>
            </a:pPr>
            <a:fld id="{29039258-6E6B-4B67-8F9D-711140F5D37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172200" y="6408738"/>
            <a:ext cx="2474913" cy="296862"/>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r>
              <a:t>OMB Control Number: 0970-0402    Expiration Date: 7/31/2015</a:t>
            </a:r>
          </a:p>
        </p:txBody>
      </p:sp>
      <p:sp>
        <p:nvSpPr>
          <p:cNvPr id="9" name="Slide Number Placeholder 8"/>
          <p:cNvSpPr>
            <a:spLocks noGrp="1"/>
          </p:cNvSpPr>
          <p:nvPr>
            <p:ph type="sldNum" sz="quarter" idx="12"/>
          </p:nvPr>
        </p:nvSpPr>
        <p:spPr/>
        <p:txBody>
          <a:bodyPr/>
          <a:lstStyle>
            <a:lvl1pPr>
              <a:defRPr/>
            </a:lvl1pPr>
          </a:lstStyle>
          <a:p>
            <a:pPr>
              <a:defRPr/>
            </a:pPr>
            <a:fld id="{C0040CC3-1DEE-403C-BBD3-2A8E1EB4A071}"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smtClean="0"/>
              <a:t>Click to edit Master title style</a:t>
            </a:r>
            <a:endParaRPr lang="en-US"/>
          </a:p>
        </p:txBody>
      </p:sp>
      <p:sp>
        <p:nvSpPr>
          <p:cNvPr id="3" name="Date Placeholder 2"/>
          <p:cNvSpPr>
            <a:spLocks noGrp="1"/>
          </p:cNvSpPr>
          <p:nvPr>
            <p:ph type="dt" sz="half" idx="10"/>
          </p:nvPr>
        </p:nvSpPr>
        <p:spPr>
          <a:xfrm>
            <a:off x="6172200" y="6408738"/>
            <a:ext cx="2474913" cy="296862"/>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r>
              <a:t>OMB Control Number: 0970-0402    Expiration Date: 7/31/2015</a:t>
            </a:r>
          </a:p>
        </p:txBody>
      </p:sp>
      <p:sp>
        <p:nvSpPr>
          <p:cNvPr id="5" name="Slide Number Placeholder 4"/>
          <p:cNvSpPr>
            <a:spLocks noGrp="1"/>
          </p:cNvSpPr>
          <p:nvPr>
            <p:ph type="sldNum" sz="quarter" idx="12"/>
          </p:nvPr>
        </p:nvSpPr>
        <p:spPr/>
        <p:txBody>
          <a:bodyPr/>
          <a:lstStyle>
            <a:lvl1pPr>
              <a:defRPr/>
            </a:lvl1pPr>
          </a:lstStyle>
          <a:p>
            <a:pPr>
              <a:defRPr/>
            </a:pPr>
            <a:fld id="{DF672F45-2205-4EAB-A6F7-3A91FFF7D18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172200" y="6408738"/>
            <a:ext cx="2474913" cy="296862"/>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r>
              <a:t>OMB Control Number: 0970-0402    Expiration Date: 7/31/2015</a:t>
            </a:r>
          </a:p>
        </p:txBody>
      </p:sp>
      <p:sp>
        <p:nvSpPr>
          <p:cNvPr id="4" name="Slide Number Placeholder 3"/>
          <p:cNvSpPr>
            <a:spLocks noGrp="1"/>
          </p:cNvSpPr>
          <p:nvPr>
            <p:ph type="sldNum" sz="quarter" idx="12"/>
          </p:nvPr>
        </p:nvSpPr>
        <p:spPr/>
        <p:txBody>
          <a:bodyPr/>
          <a:lstStyle>
            <a:lvl1pPr>
              <a:defRPr/>
            </a:lvl1pPr>
          </a:lstStyle>
          <a:p>
            <a:pPr>
              <a:defRPr/>
            </a:pPr>
            <a:fld id="{7A350B4D-F4CA-469A-808B-48CDB9CF84E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727825" y="6408738"/>
            <a:ext cx="1919288"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t>OMB Control Number: 0970-0402    Expiration Date: 7/31/2015</a:t>
            </a:r>
          </a:p>
        </p:txBody>
      </p:sp>
      <p:sp>
        <p:nvSpPr>
          <p:cNvPr id="7" name="Slide Number Placeholder 6"/>
          <p:cNvSpPr>
            <a:spLocks noGrp="1"/>
          </p:cNvSpPr>
          <p:nvPr>
            <p:ph type="sldNum" sz="quarter" idx="12"/>
          </p:nvPr>
        </p:nvSpPr>
        <p:spPr/>
        <p:txBody>
          <a:bodyPr/>
          <a:lstStyle>
            <a:lvl1pPr>
              <a:defRPr/>
            </a:lvl1pPr>
          </a:lstStyle>
          <a:p>
            <a:pPr>
              <a:defRPr/>
            </a:pPr>
            <a:fld id="{66C46E5C-6A1E-41F3-BDAC-0C7F5D5A98E3}"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lang="en-US" smtClean="0"/>
              <a:t>Click to edit Master title style</a:t>
            </a:r>
            <a:endParaRPr lang="en-US"/>
          </a:p>
        </p:txBody>
      </p:sp>
      <p:sp>
        <p:nvSpPr>
          <p:cNvPr id="11" name="Date Placeholder 4"/>
          <p:cNvSpPr>
            <a:spLocks noGrp="1"/>
          </p:cNvSpPr>
          <p:nvPr>
            <p:ph type="dt" sz="half" idx="10"/>
          </p:nvPr>
        </p:nvSpPr>
        <p:spPr>
          <a:xfrm>
            <a:off x="6172200" y="6408738"/>
            <a:ext cx="2474913" cy="296862"/>
          </a:xfrm>
          <a:prstGeom prst="rect">
            <a:avLst/>
          </a:prstGeom>
        </p:spPr>
        <p:txBody>
          <a:bodyPr/>
          <a:lstStyle>
            <a:lvl1pPr fontAlgn="auto">
              <a:spcBef>
                <a:spcPts val="0"/>
              </a:spcBef>
              <a:spcAft>
                <a:spcPts val="0"/>
              </a:spcAft>
              <a:defRPr>
                <a:solidFill>
                  <a:schemeClr val="tx1"/>
                </a:solidFill>
                <a:latin typeface="+mn-lt"/>
                <a:cs typeface="+mn-cs"/>
              </a:defRPr>
            </a:lvl1pPr>
          </a:lstStyle>
          <a:p>
            <a:pPr>
              <a:defRPr/>
            </a:pPr>
            <a:endParaRPr lang="en-US"/>
          </a:p>
        </p:txBody>
      </p:sp>
      <p:sp>
        <p:nvSpPr>
          <p:cNvPr id="12" name="Footer Placeholder 5"/>
          <p:cNvSpPr>
            <a:spLocks noGrp="1"/>
          </p:cNvSpPr>
          <p:nvPr>
            <p:ph type="ftr" sz="quarter" idx="11"/>
          </p:nvPr>
        </p:nvSpPr>
        <p:spPr>
          <a:xfrm>
            <a:off x="4379913" y="6408738"/>
            <a:ext cx="2351087" cy="365125"/>
          </a:xfrm>
        </p:spPr>
        <p:txBody>
          <a:bodyPr/>
          <a:lstStyle>
            <a:lvl1pPr>
              <a:defRPr>
                <a:solidFill>
                  <a:schemeClr val="tx1"/>
                </a:solidFill>
              </a:defRPr>
            </a:lvl1pPr>
          </a:lstStyle>
          <a:p>
            <a:pPr>
              <a:defRPr/>
            </a:pPr>
            <a:r>
              <a:t>OMB Control Number: 0970-0402    Expiration Date: 7/31/2015</a:t>
            </a:r>
          </a:p>
        </p:txBody>
      </p:sp>
      <p:sp>
        <p:nvSpPr>
          <p:cNvPr id="13" name="Slide Number Placeholder 6"/>
          <p:cNvSpPr>
            <a:spLocks noGrp="1"/>
          </p:cNvSpPr>
          <p:nvPr>
            <p:ph type="sldNum" sz="quarter" idx="12"/>
          </p:nvPr>
        </p:nvSpPr>
        <p:spPr/>
        <p:txBody>
          <a:bodyPr/>
          <a:lstStyle>
            <a:lvl1pPr>
              <a:defRPr>
                <a:solidFill>
                  <a:schemeClr val="tx1"/>
                </a:solidFill>
              </a:defRPr>
            </a:lvl1pPr>
          </a:lstStyle>
          <a:p>
            <a:pPr>
              <a:defRPr/>
            </a:pPr>
            <a:fld id="{D96F6FE0-238C-4C70-8C90-5D13D383264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5"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dirty="0" smtClean="0"/>
              <a:t>Click to edit Master title style</a:t>
            </a:r>
            <a:endParaRPr lang="en-US" dirty="0"/>
          </a:p>
        </p:txBody>
      </p:sp>
      <p:sp>
        <p:nvSpPr>
          <p:cNvPr id="2057"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 name="Footer Placeholder 21"/>
          <p:cNvSpPr>
            <a:spLocks noGrp="1"/>
          </p:cNvSpPr>
          <p:nvPr>
            <p:ph type="ftr" sz="quarter" idx="3"/>
          </p:nvPr>
        </p:nvSpPr>
        <p:spPr>
          <a:xfrm>
            <a:off x="5715000" y="6416675"/>
            <a:ext cx="2351088" cy="365125"/>
          </a:xfrm>
          <a:prstGeom prst="rect">
            <a:avLst/>
          </a:prstGeom>
        </p:spPr>
        <p:txBody>
          <a:bodyPr vert="horz" anchor="b"/>
          <a:lstStyle>
            <a:lvl1pPr algn="r" eaLnBrk="1" fontAlgn="auto" latinLnBrk="0" hangingPunct="1">
              <a:spcBef>
                <a:spcPts val="0"/>
              </a:spcBef>
              <a:spcAft>
                <a:spcPts val="0"/>
              </a:spcAft>
              <a:defRPr lang="en-US" sz="1000">
                <a:latin typeface="+mn-lt"/>
                <a:cs typeface="+mn-cs"/>
              </a:defRPr>
            </a:lvl1pPr>
          </a:lstStyle>
          <a:p>
            <a:pPr>
              <a:defRPr/>
            </a:pPr>
            <a:r>
              <a:t>OMB Control Number: 0970-0402    Expiration Date: 7/31/2015</a:t>
            </a:r>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lstStyle>
          <a:p>
            <a:pPr>
              <a:defRPr/>
            </a:pPr>
            <a:fld id="{68ADF69A-FF68-47F9-8DC4-4CCC7E18F7BC}" type="slidenum">
              <a:rPr lang="en-US"/>
              <a:pPr>
                <a:defRPr/>
              </a:pPr>
              <a:t>‹#›</a:t>
            </a:fld>
            <a:endParaRPr lang="en-US"/>
          </a:p>
        </p:txBody>
      </p:sp>
      <p:sp>
        <p:nvSpPr>
          <p:cNvPr id="11" name="Rectangle 10"/>
          <p:cNvSpPr/>
          <p:nvPr userDrawn="1"/>
        </p:nvSpPr>
        <p:spPr>
          <a:xfrm>
            <a:off x="8305800" y="6172200"/>
            <a:ext cx="457200" cy="369888"/>
          </a:xfrm>
          <a:prstGeom prst="rect">
            <a:avLst/>
          </a:prstGeom>
        </p:spPr>
        <p:txBody>
          <a:bodyPr wrap="none">
            <a:spAutoFit/>
          </a:bodyPr>
          <a:lstStyle/>
          <a:p>
            <a:pPr fontAlgn="auto">
              <a:spcBef>
                <a:spcPts val="0"/>
              </a:spcBef>
              <a:spcAft>
                <a:spcPts val="0"/>
              </a:spcAft>
              <a:defRPr/>
            </a:pPr>
            <a:fld id="{7BFE7B6B-0D50-42C9-A027-AB97D931C379}" type="slidenum">
              <a:rPr lang="en-US">
                <a:solidFill>
                  <a:schemeClr val="bg1"/>
                </a:solidFill>
                <a:latin typeface="+mn-lt"/>
                <a:cs typeface="+mn-cs"/>
              </a:rPr>
              <a:pPr fontAlgn="auto">
                <a:spcBef>
                  <a:spcPts val="0"/>
                </a:spcBef>
                <a:spcAft>
                  <a:spcPts val="0"/>
                </a:spcAft>
                <a:defRPr/>
              </a:pPr>
              <a:t>‹#›</a:t>
            </a:fld>
            <a:endParaRPr lang="en-US" dirty="0">
              <a:solidFill>
                <a:schemeClr val="bg1"/>
              </a:solidFill>
              <a:latin typeface="+mn-lt"/>
              <a:cs typeface="+mn-cs"/>
            </a:endParaRPr>
          </a:p>
        </p:txBody>
      </p:sp>
    </p:spTree>
  </p:cSld>
  <p:clrMap bg1="lt1" tx1="dk1" bg2="lt2" tx2="dk2" accent1="accent1" accent2="accent2" accent3="accent3" accent4="accent4" accent5="accent5" accent6="accent6" hlink="hlink" folHlink="folHlink"/>
  <p:sldLayoutIdLst>
    <p:sldLayoutId id="2147483736" r:id="rId1"/>
    <p:sldLayoutId id="2147483735"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46" r:id="rId12"/>
    <p:sldLayoutId id="2147483747" r:id="rId13"/>
  </p:sldLayoutIdLst>
  <p:hf hdr="0" dt="0"/>
  <p:txStyles>
    <p:titleStyle>
      <a:lvl1pPr algn="l" rtl="0" eaLnBrk="0" fontAlgn="base" hangingPunct="0">
        <a:spcBef>
          <a:spcPct val="0"/>
        </a:spcBef>
        <a:spcAft>
          <a:spcPct val="0"/>
        </a:spcAft>
        <a:defRPr sz="4100" b="1" kern="1200">
          <a:solidFill>
            <a:schemeClr val="tx2"/>
          </a:solidFill>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Sharon.rowser@mdrc.org"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hyperlink" Target="mailto:Lauren.supplee@acf.hhs.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0" y="3429000"/>
            <a:ext cx="9144000" cy="1219200"/>
          </a:xfrm>
        </p:spPr>
        <p:txBody>
          <a:bodyPr/>
          <a:lstStyle/>
          <a:p>
            <a:pPr algn="ctr" eaLnBrk="1" fontAlgn="auto" hangingPunct="1">
              <a:spcAft>
                <a:spcPts val="0"/>
              </a:spcAft>
              <a:defRPr/>
            </a:pPr>
            <a:r>
              <a:rPr lang="en-US" sz="6700" dirty="0" smtClean="0">
                <a:solidFill>
                  <a:schemeClr val="accent1">
                    <a:lumMod val="50000"/>
                  </a:schemeClr>
                </a:solidFill>
                <a:effectLst/>
              </a:rPr>
              <a:t>MIHOPE</a:t>
            </a:r>
            <a:endParaRPr lang="en-US" dirty="0"/>
          </a:p>
        </p:txBody>
      </p:sp>
      <p:pic>
        <p:nvPicPr>
          <p:cNvPr id="15363" name="Picture 3" descr="http://upload.wikimedia.org/wikipedia/commons/9/9b/HRSA_Logo.JPG"/>
          <p:cNvPicPr>
            <a:picLocks noChangeAspect="1" noChangeArrowheads="1"/>
          </p:cNvPicPr>
          <p:nvPr/>
        </p:nvPicPr>
        <p:blipFill>
          <a:blip r:embed="rId3" cstate="print"/>
          <a:srcRect/>
          <a:stretch>
            <a:fillRect/>
          </a:stretch>
        </p:blipFill>
        <p:spPr bwMode="auto">
          <a:xfrm>
            <a:off x="3657600" y="5638800"/>
            <a:ext cx="2547938" cy="790575"/>
          </a:xfrm>
          <a:prstGeom prst="rect">
            <a:avLst/>
          </a:prstGeom>
          <a:noFill/>
          <a:ln w="9525">
            <a:noFill/>
            <a:miter lim="800000"/>
            <a:headEnd/>
            <a:tailEnd/>
          </a:ln>
        </p:spPr>
      </p:pic>
      <p:pic>
        <p:nvPicPr>
          <p:cNvPr id="15364" name="Picture 4"/>
          <p:cNvPicPr>
            <a:picLocks noChangeAspect="1" noChangeArrowheads="1"/>
          </p:cNvPicPr>
          <p:nvPr/>
        </p:nvPicPr>
        <p:blipFill>
          <a:blip r:embed="rId4" cstate="print"/>
          <a:srcRect/>
          <a:stretch>
            <a:fillRect/>
          </a:stretch>
        </p:blipFill>
        <p:spPr bwMode="auto">
          <a:xfrm>
            <a:off x="457200" y="5638800"/>
            <a:ext cx="2287588" cy="795338"/>
          </a:xfrm>
          <a:prstGeom prst="rect">
            <a:avLst/>
          </a:prstGeom>
          <a:noFill/>
          <a:ln w="9525">
            <a:noFill/>
            <a:miter lim="800000"/>
            <a:headEnd/>
            <a:tailEnd/>
          </a:ln>
        </p:spPr>
      </p:pic>
      <p:sp>
        <p:nvSpPr>
          <p:cNvPr id="2050" name="Text Box 2"/>
          <p:cNvSpPr txBox="1">
            <a:spLocks noGrp="1" noChangeArrowheads="1"/>
          </p:cNvSpPr>
          <p:nvPr>
            <p:ph type="ctrTitle" idx="4294967295"/>
          </p:nvPr>
        </p:nvSpPr>
        <p:spPr bwMode="auto">
          <a:xfrm>
            <a:off x="0" y="2819400"/>
            <a:ext cx="9144000" cy="523220"/>
          </a:xfrm>
          <a:ln>
            <a:miter lim="800000"/>
            <a:headEnd/>
            <a:tailEnd/>
          </a:ln>
        </p:spPr>
        <p:txBody>
          <a:bodyPr wrap="square" lIns="91440" tIns="45720" rIns="91440" bIns="45720" numCol="1" anchor="t" anchorCtr="0" compatLnSpc="1">
            <a:prstTxWarp prst="textNoShape">
              <a:avLst/>
            </a:prstTxWarp>
            <a:spAutoFit/>
          </a:bodyPr>
          <a:lstStyle/>
          <a:p>
            <a:pPr algn="ctr" eaLnBrk="1" hangingPunct="1">
              <a:spcAft>
                <a:spcPts val="1000"/>
              </a:spcAft>
              <a:defRPr/>
            </a:pPr>
            <a:r>
              <a:rPr lang="en-US" sz="2800" dirty="0" smtClean="0">
                <a:solidFill>
                  <a:schemeClr val="tx1"/>
                </a:solidFill>
                <a:latin typeface="Candara" pitchFamily="34" charset="0"/>
                <a:cs typeface="Arial" pitchFamily="34" charset="0"/>
              </a:rPr>
              <a:t>M</a:t>
            </a:r>
            <a:r>
              <a:rPr lang="en-US" sz="2800" dirty="0" smtClean="0">
                <a:solidFill>
                  <a:srgbClr val="008000"/>
                </a:solidFill>
                <a:latin typeface="Candara" pitchFamily="34" charset="0"/>
                <a:cs typeface="Arial" pitchFamily="34" charset="0"/>
              </a:rPr>
              <a:t>other</a:t>
            </a:r>
            <a:r>
              <a:rPr lang="en-US" sz="2800" dirty="0" smtClean="0">
                <a:solidFill>
                  <a:schemeClr val="tx1"/>
                </a:solidFill>
                <a:latin typeface="Candara" pitchFamily="34" charset="0"/>
                <a:cs typeface="Arial" pitchFamily="34" charset="0"/>
              </a:rPr>
              <a:t> </a:t>
            </a:r>
            <a:r>
              <a:rPr lang="en-US" sz="2800" dirty="0" smtClean="0">
                <a:solidFill>
                  <a:srgbClr val="008000"/>
                </a:solidFill>
                <a:latin typeface="Candara" pitchFamily="34" charset="0"/>
                <a:cs typeface="Arial" pitchFamily="34" charset="0"/>
              </a:rPr>
              <a:t>and </a:t>
            </a:r>
            <a:r>
              <a:rPr lang="en-US" sz="2800" dirty="0" smtClean="0">
                <a:solidFill>
                  <a:schemeClr val="tx1"/>
                </a:solidFill>
                <a:latin typeface="Candara" pitchFamily="34" charset="0"/>
                <a:cs typeface="Arial" pitchFamily="34" charset="0"/>
              </a:rPr>
              <a:t>I</a:t>
            </a:r>
            <a:r>
              <a:rPr lang="en-US" sz="2800" dirty="0" smtClean="0">
                <a:solidFill>
                  <a:srgbClr val="008000"/>
                </a:solidFill>
                <a:latin typeface="Candara" pitchFamily="34" charset="0"/>
                <a:cs typeface="Arial" pitchFamily="34" charset="0"/>
              </a:rPr>
              <a:t>nfant</a:t>
            </a:r>
            <a:r>
              <a:rPr lang="en-US" sz="2800" dirty="0" smtClean="0">
                <a:solidFill>
                  <a:schemeClr val="tx1"/>
                </a:solidFill>
                <a:latin typeface="Candara" pitchFamily="34" charset="0"/>
                <a:cs typeface="Arial" pitchFamily="34" charset="0"/>
              </a:rPr>
              <a:t> Ho</a:t>
            </a:r>
            <a:r>
              <a:rPr lang="en-US" sz="2800" dirty="0" smtClean="0">
                <a:solidFill>
                  <a:srgbClr val="008000"/>
                </a:solidFill>
                <a:latin typeface="Candara" pitchFamily="34" charset="0"/>
                <a:cs typeface="Arial" pitchFamily="34" charset="0"/>
              </a:rPr>
              <a:t>me</a:t>
            </a:r>
            <a:r>
              <a:rPr lang="en-US" sz="2800" dirty="0" smtClean="0">
                <a:solidFill>
                  <a:schemeClr val="tx1"/>
                </a:solidFill>
                <a:latin typeface="Candara" pitchFamily="34" charset="0"/>
                <a:cs typeface="Arial" pitchFamily="34" charset="0"/>
              </a:rPr>
              <a:t> </a:t>
            </a:r>
            <a:r>
              <a:rPr lang="en-US" sz="2800" dirty="0" smtClean="0">
                <a:solidFill>
                  <a:srgbClr val="008000"/>
                </a:solidFill>
                <a:latin typeface="Candara" pitchFamily="34" charset="0"/>
                <a:cs typeface="Arial" pitchFamily="34" charset="0"/>
              </a:rPr>
              <a:t>Visiting</a:t>
            </a:r>
            <a:r>
              <a:rPr lang="en-US" sz="2800" dirty="0" smtClean="0">
                <a:solidFill>
                  <a:schemeClr val="tx1"/>
                </a:solidFill>
                <a:latin typeface="Candara" pitchFamily="34" charset="0"/>
                <a:cs typeface="Arial" pitchFamily="34" charset="0"/>
              </a:rPr>
              <a:t> P</a:t>
            </a:r>
            <a:r>
              <a:rPr lang="en-US" sz="2800" dirty="0" smtClean="0">
                <a:solidFill>
                  <a:srgbClr val="008000"/>
                </a:solidFill>
                <a:latin typeface="Candara" pitchFamily="34" charset="0"/>
                <a:cs typeface="Arial" pitchFamily="34" charset="0"/>
              </a:rPr>
              <a:t>rogram</a:t>
            </a:r>
            <a:r>
              <a:rPr lang="en-US" sz="2800" dirty="0" smtClean="0">
                <a:solidFill>
                  <a:schemeClr val="tx1"/>
                </a:solidFill>
                <a:latin typeface="Candara" pitchFamily="34" charset="0"/>
                <a:cs typeface="Arial" pitchFamily="34" charset="0"/>
              </a:rPr>
              <a:t> E</a:t>
            </a:r>
            <a:r>
              <a:rPr lang="en-US" sz="2800" dirty="0" smtClean="0">
                <a:solidFill>
                  <a:srgbClr val="008000"/>
                </a:solidFill>
                <a:latin typeface="Candara" pitchFamily="34" charset="0"/>
                <a:cs typeface="Arial" pitchFamily="34" charset="0"/>
              </a:rPr>
              <a:t>valuation</a:t>
            </a:r>
            <a:endParaRPr lang="en-US" sz="2800" b="0" dirty="0" smtClean="0">
              <a:solidFill>
                <a:schemeClr val="tx1"/>
              </a:solidFill>
              <a:latin typeface="Arial" pitchFamily="34" charset="0"/>
              <a:cs typeface="Arial" pitchFamily="34" charset="0"/>
            </a:endParaRPr>
          </a:p>
        </p:txBody>
      </p:sp>
      <p:pic>
        <p:nvPicPr>
          <p:cNvPr id="15366" name="Picture 8" descr="MIHOPE Tree.jpg"/>
          <p:cNvPicPr>
            <a:picLocks noChangeAspect="1" noChangeArrowheads="1"/>
          </p:cNvPicPr>
          <p:nvPr/>
        </p:nvPicPr>
        <p:blipFill>
          <a:blip r:embed="rId5" cstate="print"/>
          <a:srcRect/>
          <a:stretch>
            <a:fillRect/>
          </a:stretch>
        </p:blipFill>
        <p:spPr bwMode="auto">
          <a:xfrm>
            <a:off x="3733800" y="762000"/>
            <a:ext cx="1600200" cy="220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1"/>
          <p:cNvSpPr>
            <a:spLocks noGrp="1"/>
          </p:cNvSpPr>
          <p:nvPr>
            <p:ph idx="1"/>
          </p:nvPr>
        </p:nvSpPr>
        <p:spPr/>
        <p:txBody>
          <a:bodyPr/>
          <a:lstStyle/>
          <a:p>
            <a:pPr eaLnBrk="1" hangingPunct="1"/>
            <a:r>
              <a:rPr lang="en-US" smtClean="0"/>
              <a:t>What is the cost of serving the average family?</a:t>
            </a:r>
          </a:p>
          <a:p>
            <a:pPr eaLnBrk="1" hangingPunct="1"/>
            <a:r>
              <a:rPr lang="en-US" smtClean="0"/>
              <a:t>What are the average program costs for a local program site?</a:t>
            </a:r>
          </a:p>
          <a:p>
            <a:pPr eaLnBrk="1" hangingPunct="1"/>
            <a:r>
              <a:rPr lang="en-US" smtClean="0"/>
              <a:t>How does the cost compare to the impacts generated by the program?</a:t>
            </a:r>
          </a:p>
          <a:p>
            <a:pPr eaLnBrk="1" hangingPunct="1"/>
            <a:endParaRPr lang="en-US" smtClean="0"/>
          </a:p>
          <a:p>
            <a:pPr eaLnBrk="1" hangingPunct="1">
              <a:buFont typeface="Wingdings 3" pitchFamily="18" charset="2"/>
              <a:buNone/>
            </a:pPr>
            <a:r>
              <a:rPr lang="en-US" sz="2000" smtClean="0"/>
              <a:t>Data sources: program fiscal data, service delivery logs</a:t>
            </a:r>
          </a:p>
          <a:p>
            <a:pPr eaLnBrk="1" hangingPunct="1"/>
            <a:endParaRPr lang="en-US" smtClean="0"/>
          </a:p>
        </p:txBody>
      </p:sp>
      <p:sp>
        <p:nvSpPr>
          <p:cNvPr id="3" name="Title 2"/>
          <p:cNvSpPr>
            <a:spLocks noGrp="1"/>
          </p:cNvSpPr>
          <p:nvPr>
            <p:ph type="title"/>
          </p:nvPr>
        </p:nvSpPr>
        <p:spPr/>
        <p:txBody>
          <a:bodyPr>
            <a:normAutofit fontScale="90000"/>
          </a:bodyPr>
          <a:lstStyle/>
          <a:p>
            <a:pPr eaLnBrk="1" fontAlgn="auto" hangingPunct="1">
              <a:spcAft>
                <a:spcPts val="0"/>
              </a:spcAft>
              <a:defRPr/>
            </a:pPr>
            <a:r>
              <a:rPr lang="en-US" dirty="0" smtClean="0"/>
              <a:t>How will we learn about economic effects?</a:t>
            </a:r>
            <a:endParaRPr lang="en-US" dirty="0"/>
          </a:p>
        </p:txBody>
      </p:sp>
      <p:sp>
        <p:nvSpPr>
          <p:cNvPr id="24580"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F95C5CFB-9627-4442-93A1-C53C9C5745CC}" type="slidenum">
              <a:rPr lang="en-US" smtClean="0"/>
              <a:pPr fontAlgn="base">
                <a:spcBef>
                  <a:spcPct val="0"/>
                </a:spcBef>
                <a:spcAft>
                  <a:spcPct val="0"/>
                </a:spcAft>
                <a:defRPr/>
              </a:pPr>
              <a:t>10</a:t>
            </a:fld>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a:xfrm>
            <a:off x="457200" y="1295400"/>
            <a:ext cx="8229600" cy="4525963"/>
          </a:xfrm>
        </p:spPr>
        <p:txBody>
          <a:bodyPr>
            <a:normAutofit fontScale="92500" lnSpcReduction="10000"/>
          </a:bodyPr>
          <a:lstStyle/>
          <a:p>
            <a:pPr marL="365760" indent="-256032" eaLnBrk="1" fontAlgn="auto" hangingPunct="1">
              <a:spcAft>
                <a:spcPts val="0"/>
              </a:spcAft>
              <a:buFont typeface="Wingdings 3"/>
              <a:buChar char=""/>
              <a:defRPr/>
            </a:pPr>
            <a:r>
              <a:rPr lang="en-US" sz="2800" dirty="0" smtClean="0"/>
              <a:t>A lottery-like process to place individuals into a program group and a comparison group</a:t>
            </a:r>
          </a:p>
          <a:p>
            <a:pPr marL="365760" indent="-256032" eaLnBrk="1" fontAlgn="auto" hangingPunct="1">
              <a:spcAft>
                <a:spcPts val="0"/>
              </a:spcAft>
              <a:buFont typeface="Wingdings 3"/>
              <a:buChar char=""/>
              <a:defRPr/>
            </a:pPr>
            <a:r>
              <a:rPr lang="en-US" sz="2800" dirty="0" smtClean="0"/>
              <a:t>Increases the likelihood that groups have similar characteristics on average before treatment, so the differences over time in the outcomes for the groups are more likely the effect of the program services offered to the program group</a:t>
            </a:r>
          </a:p>
          <a:p>
            <a:pPr marL="365760" indent="-256032" eaLnBrk="1" fontAlgn="auto" hangingPunct="1">
              <a:spcAft>
                <a:spcPts val="0"/>
              </a:spcAft>
              <a:buFont typeface="Wingdings 3"/>
              <a:buChar char=""/>
              <a:defRPr/>
            </a:pPr>
            <a:r>
              <a:rPr lang="en-US" sz="2800" dirty="0" smtClean="0"/>
              <a:t>Allows you to measure the impacts (effects) on outcomes for each group, not for individuals in the groups</a:t>
            </a:r>
          </a:p>
        </p:txBody>
      </p:sp>
      <p:sp>
        <p:nvSpPr>
          <p:cNvPr id="25603"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dirty="0" smtClean="0"/>
              <a:t>OMB Control Number: 0970-0402    Expiration Date: 7/31/2015</a:t>
            </a:r>
          </a:p>
        </p:txBody>
      </p:sp>
      <p:sp>
        <p:nvSpPr>
          <p:cNvPr id="13314" name="Title 1"/>
          <p:cNvSpPr>
            <a:spLocks noGrp="1"/>
          </p:cNvSpPr>
          <p:nvPr>
            <p:ph type="title"/>
          </p:nvPr>
        </p:nvSpPr>
        <p:spPr>
          <a:xfrm>
            <a:off x="457200" y="304800"/>
            <a:ext cx="8229600" cy="1143000"/>
          </a:xfrm>
        </p:spPr>
        <p:txBody>
          <a:bodyPr/>
          <a:lstStyle/>
          <a:p>
            <a:pPr eaLnBrk="1" fontAlgn="auto" hangingPunct="1">
              <a:spcAft>
                <a:spcPts val="0"/>
              </a:spcAft>
              <a:defRPr/>
            </a:pPr>
            <a:r>
              <a:rPr lang="en-US" dirty="0" smtClean="0"/>
              <a:t>What is Random Assignment?</a:t>
            </a:r>
          </a:p>
        </p:txBody>
      </p:sp>
      <p:sp>
        <p:nvSpPr>
          <p:cNvPr id="25605" name="Slide Number Placeholder 7"/>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880A1A57-5BBE-4FE6-9123-44AAA1700D2A}" type="slidenum">
              <a:rPr lang="en-US" smtClean="0"/>
              <a:pPr fontAlgn="base">
                <a:spcBef>
                  <a:spcPct val="0"/>
                </a:spcBef>
                <a:spcAft>
                  <a:spcPct val="0"/>
                </a:spcAft>
                <a:defRPr/>
              </a:pPr>
              <a:t>11</a:t>
            </a:fld>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457200" y="1265238"/>
            <a:ext cx="8229600" cy="4525962"/>
          </a:xfrm>
        </p:spPr>
        <p:txBody>
          <a:bodyPr>
            <a:normAutofit lnSpcReduction="10000"/>
          </a:bodyPr>
          <a:lstStyle/>
          <a:p>
            <a:pPr marL="365760" indent="-256032" eaLnBrk="1" fontAlgn="auto" hangingPunct="1">
              <a:spcAft>
                <a:spcPts val="0"/>
              </a:spcAft>
              <a:buFont typeface="Wingdings 3"/>
              <a:buChar char=""/>
              <a:defRPr/>
            </a:pPr>
            <a:r>
              <a:rPr lang="en-US" dirty="0" smtClean="0"/>
              <a:t>Fair and equitable way to determine who receives program services</a:t>
            </a:r>
          </a:p>
          <a:p>
            <a:pPr marL="365760" indent="-256032" eaLnBrk="1" fontAlgn="auto" hangingPunct="1">
              <a:spcAft>
                <a:spcPts val="0"/>
              </a:spcAft>
              <a:buFont typeface="Wingdings 3"/>
              <a:buChar char=""/>
              <a:defRPr/>
            </a:pPr>
            <a:r>
              <a:rPr lang="en-US" dirty="0" smtClean="0"/>
              <a:t>More reliable way to measure program effects than statistical controls alone</a:t>
            </a:r>
          </a:p>
          <a:p>
            <a:pPr marL="365760" indent="-256032" eaLnBrk="1" fontAlgn="auto" hangingPunct="1">
              <a:spcAft>
                <a:spcPts val="0"/>
              </a:spcAft>
              <a:buFont typeface="Wingdings 3"/>
              <a:buChar char=""/>
              <a:defRPr/>
            </a:pPr>
            <a:r>
              <a:rPr lang="en-US" dirty="0" smtClean="0"/>
              <a:t>Widely used in social service settings</a:t>
            </a:r>
          </a:p>
          <a:p>
            <a:pPr marL="365760" indent="-256032" eaLnBrk="1" fontAlgn="auto" hangingPunct="1">
              <a:spcAft>
                <a:spcPts val="0"/>
              </a:spcAft>
              <a:buFont typeface="Wingdings 3"/>
              <a:buChar char=""/>
              <a:defRPr/>
            </a:pPr>
            <a:r>
              <a:rPr lang="en-US" dirty="0" smtClean="0"/>
              <a:t>Endorsed by:</a:t>
            </a:r>
          </a:p>
          <a:p>
            <a:pPr marL="621792" lvl="1" eaLnBrk="1" fontAlgn="auto" hangingPunct="1">
              <a:spcBef>
                <a:spcPts val="324"/>
              </a:spcBef>
              <a:spcAft>
                <a:spcPts val="0"/>
              </a:spcAft>
              <a:buFont typeface="Verdana"/>
              <a:buChar char="◦"/>
              <a:defRPr/>
            </a:pPr>
            <a:r>
              <a:rPr lang="en-US" dirty="0" smtClean="0">
                <a:solidFill>
                  <a:schemeClr val="accent1">
                    <a:lumMod val="50000"/>
                  </a:schemeClr>
                </a:solidFill>
              </a:rPr>
              <a:t>The Department of Health and Human Services</a:t>
            </a:r>
          </a:p>
          <a:p>
            <a:pPr marL="621792" lvl="1" eaLnBrk="1" fontAlgn="auto" hangingPunct="1">
              <a:spcBef>
                <a:spcPts val="324"/>
              </a:spcBef>
              <a:spcAft>
                <a:spcPts val="0"/>
              </a:spcAft>
              <a:buFont typeface="Verdana"/>
              <a:buChar char="◦"/>
              <a:defRPr/>
            </a:pPr>
            <a:r>
              <a:rPr lang="en-US" dirty="0" smtClean="0">
                <a:solidFill>
                  <a:schemeClr val="accent1">
                    <a:lumMod val="50000"/>
                  </a:schemeClr>
                </a:solidFill>
              </a:rPr>
              <a:t>The Office of Management and Budget</a:t>
            </a:r>
          </a:p>
          <a:p>
            <a:pPr marL="621792" lvl="1" eaLnBrk="1" fontAlgn="auto" hangingPunct="1">
              <a:spcBef>
                <a:spcPts val="324"/>
              </a:spcBef>
              <a:spcAft>
                <a:spcPts val="0"/>
              </a:spcAft>
              <a:buFont typeface="Verdana"/>
              <a:buChar char="◦"/>
              <a:defRPr/>
            </a:pPr>
            <a:r>
              <a:rPr lang="en-US" dirty="0" smtClean="0">
                <a:solidFill>
                  <a:schemeClr val="accent1">
                    <a:lumMod val="50000"/>
                  </a:schemeClr>
                </a:solidFill>
              </a:rPr>
              <a:t>The Department of Labor</a:t>
            </a:r>
          </a:p>
          <a:p>
            <a:pPr marL="621792" lvl="1" eaLnBrk="1" fontAlgn="auto" hangingPunct="1">
              <a:spcBef>
                <a:spcPts val="324"/>
              </a:spcBef>
              <a:spcAft>
                <a:spcPts val="0"/>
              </a:spcAft>
              <a:buFont typeface="Verdana"/>
              <a:buChar char="◦"/>
              <a:defRPr/>
            </a:pPr>
            <a:r>
              <a:rPr lang="en-US" dirty="0" smtClean="0">
                <a:solidFill>
                  <a:schemeClr val="accent1">
                    <a:lumMod val="50000"/>
                  </a:schemeClr>
                </a:solidFill>
              </a:rPr>
              <a:t>The Department of Education</a:t>
            </a:r>
          </a:p>
          <a:p>
            <a:pPr marL="621792" lvl="1" eaLnBrk="1" fontAlgn="auto" hangingPunct="1">
              <a:spcBef>
                <a:spcPts val="324"/>
              </a:spcBef>
              <a:spcAft>
                <a:spcPts val="0"/>
              </a:spcAft>
              <a:buFont typeface="Verdana"/>
              <a:buChar char="◦"/>
              <a:defRPr/>
            </a:pPr>
            <a:r>
              <a:rPr lang="en-US" dirty="0" smtClean="0">
                <a:solidFill>
                  <a:schemeClr val="accent1">
                    <a:lumMod val="50000"/>
                  </a:schemeClr>
                </a:solidFill>
              </a:rPr>
              <a:t>Other federal and private agencies</a:t>
            </a:r>
          </a:p>
        </p:txBody>
      </p:sp>
      <p:sp>
        <p:nvSpPr>
          <p:cNvPr id="26627"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dirty="0" smtClean="0"/>
              <a:t>OMB Control Number: 0970-0402    Expiration Date: 7/31/2015</a:t>
            </a:r>
          </a:p>
        </p:txBody>
      </p:sp>
      <p:sp>
        <p:nvSpPr>
          <p:cNvPr id="14338" name="Title 1"/>
          <p:cNvSpPr>
            <a:spLocks noGrp="1"/>
          </p:cNvSpPr>
          <p:nvPr>
            <p:ph type="title"/>
          </p:nvPr>
        </p:nvSpPr>
        <p:spPr>
          <a:xfrm>
            <a:off x="457200" y="304800"/>
            <a:ext cx="8229600" cy="1143000"/>
          </a:xfrm>
        </p:spPr>
        <p:txBody>
          <a:bodyPr/>
          <a:lstStyle/>
          <a:p>
            <a:pPr eaLnBrk="1" fontAlgn="auto" hangingPunct="1">
              <a:spcAft>
                <a:spcPts val="0"/>
              </a:spcAft>
              <a:defRPr/>
            </a:pPr>
            <a:r>
              <a:rPr lang="en-US" dirty="0" smtClean="0"/>
              <a:t>Why Use Random Assignment?</a:t>
            </a:r>
          </a:p>
        </p:txBody>
      </p:sp>
      <p:sp>
        <p:nvSpPr>
          <p:cNvPr id="26629" name="Slide Number Placeholder 7"/>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CA5944BD-59BD-49A4-AD09-B36C6896198E}" type="slidenum">
              <a:rPr lang="en-US" smtClean="0"/>
              <a:pPr fontAlgn="base">
                <a:spcBef>
                  <a:spcPct val="0"/>
                </a:spcBef>
                <a:spcAft>
                  <a:spcPct val="0"/>
                </a:spcAft>
                <a:defRPr/>
              </a:pPr>
              <a:t>12</a:t>
            </a:fld>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Without Comparisons, </a:t>
            </a:r>
            <a:br>
              <a:rPr lang="en-US" dirty="0" smtClean="0"/>
            </a:br>
            <a:r>
              <a:rPr lang="en-US" dirty="0" smtClean="0"/>
              <a:t>Results May Be Misleading </a:t>
            </a:r>
            <a:endParaRPr lang="en-US" dirty="0"/>
          </a:p>
        </p:txBody>
      </p:sp>
      <p:graphicFrame>
        <p:nvGraphicFramePr>
          <p:cNvPr id="4" name="Content Placeholder 4"/>
          <p:cNvGraphicFramePr>
            <a:graphicFrameLocks noGrp="1"/>
          </p:cNvGraphicFramePr>
          <p:nvPr>
            <p:ph idx="1"/>
          </p:nvPr>
        </p:nvGraphicFramePr>
        <p:xfrm>
          <a:off x="355600" y="1346200"/>
          <a:ext cx="866140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a:spLocks noChangeArrowheads="1"/>
          </p:cNvSpPr>
          <p:nvPr/>
        </p:nvSpPr>
        <p:spPr bwMode="auto">
          <a:xfrm>
            <a:off x="609600" y="5715000"/>
            <a:ext cx="8305800" cy="369888"/>
          </a:xfrm>
          <a:prstGeom prst="rect">
            <a:avLst/>
          </a:prstGeom>
          <a:noFill/>
          <a:ln w="9525">
            <a:noFill/>
            <a:miter lim="800000"/>
            <a:headEnd/>
            <a:tailEnd/>
          </a:ln>
        </p:spPr>
        <p:txBody>
          <a:bodyPr>
            <a:spAutoFit/>
          </a:bodyPr>
          <a:lstStyle/>
          <a:p>
            <a:r>
              <a:rPr lang="en-US" i="1">
                <a:latin typeface="Lucida Sans Unicode" pitchFamily="34" charset="0"/>
              </a:rPr>
              <a:t>Without a comparison, Program 3 might appear to be the most effective.</a:t>
            </a:r>
          </a:p>
        </p:txBody>
      </p:sp>
      <p:sp>
        <p:nvSpPr>
          <p:cNvPr id="27653" name="Slide Number Placeholder 5"/>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3C85BA5A-4A96-485B-88EA-9FF7F6FB70C5}" type="slidenum">
              <a:rPr lang="en-US" smtClean="0"/>
              <a:pPr fontAlgn="base">
                <a:spcBef>
                  <a:spcPct val="0"/>
                </a:spcBef>
                <a:spcAft>
                  <a:spcPct val="0"/>
                </a:spcAft>
                <a:defRPr/>
              </a:pPr>
              <a:t>13</a:t>
            </a:fld>
            <a:endParaRPr lang="en-US" smtClean="0"/>
          </a:p>
        </p:txBody>
      </p:sp>
      <p:sp>
        <p:nvSpPr>
          <p:cNvPr id="27654" name="Footer Placeholder 6"/>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dirty="0" smtClean="0"/>
              <a:t>OMB Control Number: 0970-0402    Expiration Date: 7/31/2015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chart seriesIdx="-3" categoryIdx="-3" bldStep="gridLegend"/>
                                            </p:graphicEl>
                                          </p:spTgt>
                                        </p:tgtEl>
                                        <p:attrNameLst>
                                          <p:attrName>style.visibility</p:attrName>
                                        </p:attrNameLst>
                                      </p:cBhvr>
                                      <p:to>
                                        <p:strVal val="visible"/>
                                      </p:to>
                                    </p:set>
                                    <p:animEffect transition="in" filter="fade">
                                      <p:cBhvr>
                                        <p:cTn id="7" dur="1000"/>
                                        <p:tgtEl>
                                          <p:spTgt spid="4">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chart seriesIdx="0" categoryIdx="-4" bldStep="series"/>
                                            </p:graphicEl>
                                          </p:spTgt>
                                        </p:tgtEl>
                                        <p:attrNameLst>
                                          <p:attrName>style.visibility</p:attrName>
                                        </p:attrNameLst>
                                      </p:cBhvr>
                                      <p:to>
                                        <p:strVal val="visible"/>
                                      </p:to>
                                    </p:set>
                                    <p:animEffect transition="in" filter="fade">
                                      <p:cBhvr>
                                        <p:cTn id="12" dur="1000"/>
                                        <p:tgtEl>
                                          <p:spTgt spid="4">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graphicEl>
                                              <a:chart seriesIdx="1" categoryIdx="-4" bldStep="series"/>
                                            </p:graphicEl>
                                          </p:spTgt>
                                        </p:tgtEl>
                                        <p:attrNameLst>
                                          <p:attrName>style.visibility</p:attrName>
                                        </p:attrNameLst>
                                      </p:cBhvr>
                                      <p:to>
                                        <p:strVal val="visible"/>
                                      </p:to>
                                    </p:set>
                                    <p:animEffect transition="in" filter="fade">
                                      <p:cBhvr>
                                        <p:cTn id="17" dur="1000"/>
                                        <p:tgtEl>
                                          <p:spTgt spid="4">
                                            <p:graphicEl>
                                              <a:chart seriesIdx="1" categoryIdx="-4" bldStep="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Chart bld="series"/>
        </p:bldSub>
      </p:bldGraphic>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66C3CEC6-EACB-4E46-B9F2-B2D6F9F4B9BC}" type="slidenum">
              <a:rPr lang="en-US" smtClean="0"/>
              <a:pPr fontAlgn="base">
                <a:spcBef>
                  <a:spcPct val="0"/>
                </a:spcBef>
                <a:spcAft>
                  <a:spcPct val="0"/>
                </a:spcAft>
                <a:defRPr/>
              </a:pPr>
              <a:t>14</a:t>
            </a:fld>
            <a:endParaRPr lang="en-US" smtClean="0"/>
          </a:p>
        </p:txBody>
      </p:sp>
      <p:sp>
        <p:nvSpPr>
          <p:cNvPr id="5" name="Title 4"/>
          <p:cNvSpPr>
            <a:spLocks noGrp="1"/>
          </p:cNvSpPr>
          <p:nvPr>
            <p:ph type="title"/>
          </p:nvPr>
        </p:nvSpPr>
        <p:spPr>
          <a:xfrm>
            <a:off x="457200" y="228600"/>
            <a:ext cx="8458200" cy="1143000"/>
          </a:xfrm>
        </p:spPr>
        <p:txBody>
          <a:bodyPr>
            <a:normAutofit fontScale="90000"/>
          </a:bodyPr>
          <a:lstStyle/>
          <a:p>
            <a:pPr eaLnBrk="1" fontAlgn="auto" hangingPunct="1">
              <a:spcAft>
                <a:spcPts val="0"/>
              </a:spcAft>
              <a:defRPr/>
            </a:pPr>
            <a:r>
              <a:rPr lang="en-US" dirty="0" smtClean="0"/>
              <a:t>Capacit</a:t>
            </a:r>
            <a:r>
              <a:rPr lang="en-US" dirty="0" smtClean="0"/>
              <a:t>y </a:t>
            </a:r>
            <a:r>
              <a:rPr lang="en-US" dirty="0" smtClean="0"/>
              <a:t>expands with federal funds and does not change with RA</a:t>
            </a:r>
            <a:endParaRPr lang="en-US" dirty="0"/>
          </a:p>
        </p:txBody>
      </p:sp>
      <p:sp>
        <p:nvSpPr>
          <p:cNvPr id="28676" name="TextBox 13"/>
          <p:cNvSpPr txBox="1">
            <a:spLocks noChangeArrowheads="1"/>
          </p:cNvSpPr>
          <p:nvPr/>
        </p:nvSpPr>
        <p:spPr bwMode="auto">
          <a:xfrm>
            <a:off x="3932238" y="1600200"/>
            <a:ext cx="1187450" cy="646113"/>
          </a:xfrm>
          <a:prstGeom prst="rect">
            <a:avLst/>
          </a:prstGeom>
          <a:noFill/>
          <a:ln w="9525">
            <a:noFill/>
            <a:miter lim="800000"/>
            <a:headEnd/>
            <a:tailEnd/>
          </a:ln>
        </p:spPr>
        <p:txBody>
          <a:bodyPr wrap="none">
            <a:spAutoFit/>
          </a:bodyPr>
          <a:lstStyle/>
          <a:p>
            <a:pPr algn="ctr"/>
            <a:r>
              <a:rPr lang="en-US">
                <a:latin typeface="Lucida Sans Unicode" pitchFamily="34" charset="0"/>
              </a:rPr>
              <a:t>ELIGIBLE</a:t>
            </a:r>
          </a:p>
          <a:p>
            <a:pPr algn="ctr"/>
            <a:r>
              <a:rPr lang="en-US">
                <a:latin typeface="Lucida Sans Unicode" pitchFamily="34" charset="0"/>
              </a:rPr>
              <a:t>FAMILIES</a:t>
            </a:r>
          </a:p>
        </p:txBody>
      </p:sp>
      <p:sp>
        <p:nvSpPr>
          <p:cNvPr id="28677" name="TextBox 14"/>
          <p:cNvSpPr txBox="1">
            <a:spLocks noChangeArrowheads="1"/>
          </p:cNvSpPr>
          <p:nvPr/>
        </p:nvSpPr>
        <p:spPr bwMode="auto">
          <a:xfrm>
            <a:off x="7086600" y="1600200"/>
            <a:ext cx="1447800" cy="646113"/>
          </a:xfrm>
          <a:prstGeom prst="rect">
            <a:avLst/>
          </a:prstGeom>
          <a:noFill/>
          <a:ln w="9525">
            <a:noFill/>
            <a:miter lim="800000"/>
            <a:headEnd/>
            <a:tailEnd/>
          </a:ln>
        </p:spPr>
        <p:txBody>
          <a:bodyPr>
            <a:spAutoFit/>
          </a:bodyPr>
          <a:lstStyle/>
          <a:p>
            <a:pPr algn="ctr"/>
            <a:r>
              <a:rPr lang="en-US">
                <a:latin typeface="Lucida Sans Unicode" pitchFamily="34" charset="0"/>
              </a:rPr>
              <a:t>ENROLLED FAMILIES</a:t>
            </a:r>
          </a:p>
        </p:txBody>
      </p:sp>
      <p:sp>
        <p:nvSpPr>
          <p:cNvPr id="28678" name="TextBox 17"/>
          <p:cNvSpPr txBox="1">
            <a:spLocks noChangeArrowheads="1"/>
          </p:cNvSpPr>
          <p:nvPr/>
        </p:nvSpPr>
        <p:spPr bwMode="auto">
          <a:xfrm>
            <a:off x="1219200" y="1600200"/>
            <a:ext cx="1382713" cy="646113"/>
          </a:xfrm>
          <a:prstGeom prst="rect">
            <a:avLst/>
          </a:prstGeom>
          <a:noFill/>
          <a:ln w="9525">
            <a:noFill/>
            <a:miter lim="800000"/>
            <a:headEnd/>
            <a:tailEnd/>
          </a:ln>
        </p:spPr>
        <p:txBody>
          <a:bodyPr wrap="none">
            <a:spAutoFit/>
          </a:bodyPr>
          <a:lstStyle/>
          <a:p>
            <a:pPr algn="ctr"/>
            <a:r>
              <a:rPr lang="en-US">
                <a:latin typeface="Lucida Sans Unicode" pitchFamily="34" charset="0"/>
              </a:rPr>
              <a:t>EXPANDED</a:t>
            </a:r>
          </a:p>
          <a:p>
            <a:pPr algn="ctr"/>
            <a:r>
              <a:rPr lang="en-US">
                <a:latin typeface="Lucida Sans Unicode" pitchFamily="34" charset="0"/>
              </a:rPr>
              <a:t>CAPACITY </a:t>
            </a:r>
          </a:p>
        </p:txBody>
      </p:sp>
      <p:sp>
        <p:nvSpPr>
          <p:cNvPr id="19" name="Right Arrow 18"/>
          <p:cNvSpPr/>
          <p:nvPr/>
        </p:nvSpPr>
        <p:spPr>
          <a:xfrm>
            <a:off x="5715000" y="3352800"/>
            <a:ext cx="977900" cy="762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a:t>
            </a:r>
          </a:p>
        </p:txBody>
      </p:sp>
      <p:cxnSp>
        <p:nvCxnSpPr>
          <p:cNvPr id="24" name="Straight Connector 23"/>
          <p:cNvCxnSpPr/>
          <p:nvPr/>
        </p:nvCxnSpPr>
        <p:spPr>
          <a:xfrm>
            <a:off x="3200400" y="1676400"/>
            <a:ext cx="0" cy="3886200"/>
          </a:xfrm>
          <a:prstGeom prst="line">
            <a:avLst/>
          </a:prstGeom>
        </p:spPr>
        <p:style>
          <a:lnRef idx="1">
            <a:schemeClr val="accent1"/>
          </a:lnRef>
          <a:fillRef idx="0">
            <a:schemeClr val="accent1"/>
          </a:fillRef>
          <a:effectRef idx="0">
            <a:schemeClr val="accent1"/>
          </a:effectRef>
          <a:fontRef idx="minor">
            <a:schemeClr val="tx1"/>
          </a:fontRef>
        </p:style>
      </p:cxnSp>
      <p:sp>
        <p:nvSpPr>
          <p:cNvPr id="28" name="Smiley Face 27"/>
          <p:cNvSpPr>
            <a:spLocks noChangeArrowheads="1"/>
          </p:cNvSpPr>
          <p:nvPr/>
        </p:nvSpPr>
        <p:spPr bwMode="auto">
          <a:xfrm>
            <a:off x="1676400" y="46482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29" name="Smiley Face 28"/>
          <p:cNvSpPr>
            <a:spLocks noChangeArrowheads="1"/>
          </p:cNvSpPr>
          <p:nvPr/>
        </p:nvSpPr>
        <p:spPr bwMode="auto">
          <a:xfrm>
            <a:off x="2209800" y="46482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40" name="Smiley Face 39"/>
          <p:cNvSpPr>
            <a:spLocks noChangeArrowheads="1"/>
          </p:cNvSpPr>
          <p:nvPr/>
        </p:nvSpPr>
        <p:spPr bwMode="auto">
          <a:xfrm>
            <a:off x="1143000" y="46482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41" name="Smiley Face 40"/>
          <p:cNvSpPr>
            <a:spLocks noChangeArrowheads="1"/>
          </p:cNvSpPr>
          <p:nvPr/>
        </p:nvSpPr>
        <p:spPr bwMode="auto">
          <a:xfrm>
            <a:off x="1143000" y="41910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42" name="Smiley Face 41"/>
          <p:cNvSpPr>
            <a:spLocks noChangeArrowheads="1"/>
          </p:cNvSpPr>
          <p:nvPr/>
        </p:nvSpPr>
        <p:spPr bwMode="auto">
          <a:xfrm>
            <a:off x="1676400" y="41910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43" name="Smiley Face 42"/>
          <p:cNvSpPr>
            <a:spLocks noChangeArrowheads="1"/>
          </p:cNvSpPr>
          <p:nvPr/>
        </p:nvSpPr>
        <p:spPr bwMode="auto">
          <a:xfrm>
            <a:off x="2209800" y="41910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44" name="Flowchart: Process 43"/>
          <p:cNvSpPr>
            <a:spLocks noChangeArrowheads="1"/>
          </p:cNvSpPr>
          <p:nvPr/>
        </p:nvSpPr>
        <p:spPr bwMode="auto">
          <a:xfrm>
            <a:off x="2209800" y="3657600"/>
            <a:ext cx="381000" cy="381000"/>
          </a:xfrm>
          <a:prstGeom prst="flowChartProcess">
            <a:avLst/>
          </a:prstGeom>
          <a:noFill/>
          <a:ln>
            <a:solidFill>
              <a:srgbClr val="00B050"/>
            </a:solidFill>
            <a:headEnd/>
            <a:tailEnd/>
          </a:ln>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dirty="0"/>
          </a:p>
        </p:txBody>
      </p:sp>
      <p:sp>
        <p:nvSpPr>
          <p:cNvPr id="45" name="Flowchart: Process 44"/>
          <p:cNvSpPr>
            <a:spLocks noChangeArrowheads="1"/>
          </p:cNvSpPr>
          <p:nvPr/>
        </p:nvSpPr>
        <p:spPr bwMode="auto">
          <a:xfrm>
            <a:off x="1676400" y="3657600"/>
            <a:ext cx="381000" cy="381000"/>
          </a:xfrm>
          <a:prstGeom prst="flowChartProcess">
            <a:avLst/>
          </a:prstGeom>
          <a:noFill/>
          <a:ln>
            <a:solidFill>
              <a:srgbClr val="00B050"/>
            </a:solidFill>
            <a:headEnd/>
            <a:tailEnd/>
          </a:ln>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dirty="0"/>
          </a:p>
        </p:txBody>
      </p:sp>
      <p:sp>
        <p:nvSpPr>
          <p:cNvPr id="46" name="Flowchart: Process 45"/>
          <p:cNvSpPr>
            <a:spLocks noChangeArrowheads="1"/>
          </p:cNvSpPr>
          <p:nvPr/>
        </p:nvSpPr>
        <p:spPr bwMode="auto">
          <a:xfrm>
            <a:off x="1143000" y="3657600"/>
            <a:ext cx="381000" cy="381000"/>
          </a:xfrm>
          <a:prstGeom prst="flowChartProcess">
            <a:avLst/>
          </a:prstGeom>
          <a:noFill/>
          <a:ln>
            <a:solidFill>
              <a:srgbClr val="00B050"/>
            </a:solidFill>
            <a:headEnd/>
            <a:tailEnd/>
          </a:ln>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dirty="0"/>
          </a:p>
        </p:txBody>
      </p:sp>
      <p:sp>
        <p:nvSpPr>
          <p:cNvPr id="47" name="Smiley Face 46"/>
          <p:cNvSpPr>
            <a:spLocks noChangeArrowheads="1"/>
          </p:cNvSpPr>
          <p:nvPr/>
        </p:nvSpPr>
        <p:spPr bwMode="auto">
          <a:xfrm>
            <a:off x="7620000" y="4800600"/>
            <a:ext cx="381000" cy="381000"/>
          </a:xfrm>
          <a:prstGeom prst="smileyFace">
            <a:avLst/>
          </a:prstGeom>
          <a:solidFill>
            <a:srgbClr val="00B0F0"/>
          </a:solidFill>
          <a:ln>
            <a:solidFill>
              <a:schemeClr val="tx1"/>
            </a:solidFill>
            <a:headEnd/>
            <a:tailEnd/>
          </a:ln>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en-US" dirty="0"/>
          </a:p>
        </p:txBody>
      </p:sp>
      <p:sp>
        <p:nvSpPr>
          <p:cNvPr id="48" name="Smiley Face 47"/>
          <p:cNvSpPr>
            <a:spLocks noChangeArrowheads="1"/>
          </p:cNvSpPr>
          <p:nvPr/>
        </p:nvSpPr>
        <p:spPr bwMode="auto">
          <a:xfrm>
            <a:off x="8153400" y="4800600"/>
            <a:ext cx="381000" cy="381000"/>
          </a:xfrm>
          <a:prstGeom prst="smileyFace">
            <a:avLst/>
          </a:prstGeom>
          <a:solidFill>
            <a:srgbClr val="00B0F0"/>
          </a:solidFill>
          <a:ln>
            <a:solidFill>
              <a:schemeClr val="tx1"/>
            </a:solidFill>
            <a:headEnd/>
            <a:tailEnd/>
          </a:ln>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en-US" dirty="0"/>
          </a:p>
        </p:txBody>
      </p:sp>
      <p:sp>
        <p:nvSpPr>
          <p:cNvPr id="49" name="Smiley Face 48"/>
          <p:cNvSpPr>
            <a:spLocks noChangeArrowheads="1"/>
          </p:cNvSpPr>
          <p:nvPr/>
        </p:nvSpPr>
        <p:spPr bwMode="auto">
          <a:xfrm>
            <a:off x="7086600" y="4800600"/>
            <a:ext cx="381000" cy="381000"/>
          </a:xfrm>
          <a:prstGeom prst="smileyFace">
            <a:avLst/>
          </a:prstGeom>
          <a:solidFill>
            <a:srgbClr val="00B0F0"/>
          </a:solidFill>
          <a:ln>
            <a:solidFill>
              <a:schemeClr val="tx1"/>
            </a:solidFill>
            <a:headEnd/>
            <a:tailEnd/>
          </a:ln>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en-US" dirty="0"/>
          </a:p>
        </p:txBody>
      </p:sp>
      <p:sp>
        <p:nvSpPr>
          <p:cNvPr id="50" name="Smiley Face 49"/>
          <p:cNvSpPr>
            <a:spLocks noChangeArrowheads="1"/>
          </p:cNvSpPr>
          <p:nvPr/>
        </p:nvSpPr>
        <p:spPr bwMode="auto">
          <a:xfrm>
            <a:off x="7086600" y="4343400"/>
            <a:ext cx="381000" cy="381000"/>
          </a:xfrm>
          <a:prstGeom prst="smileyFace">
            <a:avLst/>
          </a:prstGeom>
          <a:solidFill>
            <a:srgbClr val="00B0F0"/>
          </a:solidFill>
          <a:ln>
            <a:solidFill>
              <a:schemeClr val="tx1"/>
            </a:solidFill>
            <a:headEnd/>
            <a:tailEnd/>
          </a:ln>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en-US" dirty="0"/>
          </a:p>
        </p:txBody>
      </p:sp>
      <p:sp>
        <p:nvSpPr>
          <p:cNvPr id="51" name="Smiley Face 50"/>
          <p:cNvSpPr>
            <a:spLocks noChangeArrowheads="1"/>
          </p:cNvSpPr>
          <p:nvPr/>
        </p:nvSpPr>
        <p:spPr bwMode="auto">
          <a:xfrm>
            <a:off x="7620000" y="4343400"/>
            <a:ext cx="381000" cy="381000"/>
          </a:xfrm>
          <a:prstGeom prst="smileyFace">
            <a:avLst/>
          </a:prstGeom>
          <a:solidFill>
            <a:srgbClr val="00B0F0"/>
          </a:solidFill>
          <a:ln>
            <a:solidFill>
              <a:schemeClr val="tx1"/>
            </a:solidFill>
            <a:headEnd/>
            <a:tailEnd/>
          </a:ln>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en-US" dirty="0"/>
          </a:p>
        </p:txBody>
      </p:sp>
      <p:sp>
        <p:nvSpPr>
          <p:cNvPr id="52" name="Smiley Face 51"/>
          <p:cNvSpPr>
            <a:spLocks noChangeArrowheads="1"/>
          </p:cNvSpPr>
          <p:nvPr/>
        </p:nvSpPr>
        <p:spPr bwMode="auto">
          <a:xfrm>
            <a:off x="8153400" y="4343400"/>
            <a:ext cx="381000" cy="381000"/>
          </a:xfrm>
          <a:prstGeom prst="smileyFace">
            <a:avLst/>
          </a:prstGeom>
          <a:solidFill>
            <a:srgbClr val="00B0F0"/>
          </a:solidFill>
          <a:ln>
            <a:solidFill>
              <a:schemeClr val="tx1"/>
            </a:solidFill>
            <a:headEnd/>
            <a:tailEnd/>
          </a:ln>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en-US" dirty="0"/>
          </a:p>
        </p:txBody>
      </p:sp>
      <p:sp>
        <p:nvSpPr>
          <p:cNvPr id="53" name="Smiley Face 52"/>
          <p:cNvSpPr>
            <a:spLocks noChangeArrowheads="1"/>
          </p:cNvSpPr>
          <p:nvPr/>
        </p:nvSpPr>
        <p:spPr bwMode="auto">
          <a:xfrm>
            <a:off x="8153400" y="3810000"/>
            <a:ext cx="381000" cy="381000"/>
          </a:xfrm>
          <a:prstGeom prst="smileyFace">
            <a:avLst/>
          </a:prstGeom>
          <a:solidFill>
            <a:srgbClr val="00B0F0"/>
          </a:solidFill>
          <a:ln>
            <a:solidFill>
              <a:schemeClr val="tx1"/>
            </a:solidFill>
            <a:headEnd/>
            <a:tailEnd/>
          </a:ln>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en-US" dirty="0"/>
          </a:p>
        </p:txBody>
      </p:sp>
      <p:sp>
        <p:nvSpPr>
          <p:cNvPr id="54" name="Smiley Face 53"/>
          <p:cNvSpPr>
            <a:spLocks noChangeArrowheads="1"/>
          </p:cNvSpPr>
          <p:nvPr/>
        </p:nvSpPr>
        <p:spPr bwMode="auto">
          <a:xfrm>
            <a:off x="7620000" y="3810000"/>
            <a:ext cx="381000" cy="381000"/>
          </a:xfrm>
          <a:prstGeom prst="smileyFace">
            <a:avLst/>
          </a:prstGeom>
          <a:solidFill>
            <a:srgbClr val="00B0F0"/>
          </a:solidFill>
          <a:ln>
            <a:solidFill>
              <a:schemeClr val="tx1"/>
            </a:solidFill>
            <a:headEnd/>
            <a:tailEnd/>
          </a:ln>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en-US" dirty="0"/>
          </a:p>
        </p:txBody>
      </p:sp>
      <p:sp>
        <p:nvSpPr>
          <p:cNvPr id="55" name="Smiley Face 54"/>
          <p:cNvSpPr>
            <a:spLocks noChangeArrowheads="1"/>
          </p:cNvSpPr>
          <p:nvPr/>
        </p:nvSpPr>
        <p:spPr bwMode="auto">
          <a:xfrm>
            <a:off x="7086600" y="3810000"/>
            <a:ext cx="381000" cy="381000"/>
          </a:xfrm>
          <a:prstGeom prst="smileyFace">
            <a:avLst/>
          </a:prstGeom>
          <a:solidFill>
            <a:srgbClr val="00B0F0"/>
          </a:solidFill>
          <a:ln>
            <a:solidFill>
              <a:schemeClr val="tx1"/>
            </a:solidFill>
            <a:headEnd/>
            <a:tailEnd/>
          </a:ln>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en-US" dirty="0"/>
          </a:p>
        </p:txBody>
      </p:sp>
      <p:sp>
        <p:nvSpPr>
          <p:cNvPr id="56" name="Smiley Face 55"/>
          <p:cNvSpPr>
            <a:spLocks noChangeArrowheads="1"/>
          </p:cNvSpPr>
          <p:nvPr/>
        </p:nvSpPr>
        <p:spPr bwMode="auto">
          <a:xfrm>
            <a:off x="4343400" y="48768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57" name="Smiley Face 56"/>
          <p:cNvSpPr>
            <a:spLocks noChangeArrowheads="1"/>
          </p:cNvSpPr>
          <p:nvPr/>
        </p:nvSpPr>
        <p:spPr bwMode="auto">
          <a:xfrm>
            <a:off x="4876800" y="48768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58" name="Smiley Face 57"/>
          <p:cNvSpPr>
            <a:spLocks noChangeArrowheads="1"/>
          </p:cNvSpPr>
          <p:nvPr/>
        </p:nvSpPr>
        <p:spPr bwMode="auto">
          <a:xfrm>
            <a:off x="3810000" y="48768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59" name="Smiley Face 58"/>
          <p:cNvSpPr>
            <a:spLocks noChangeArrowheads="1"/>
          </p:cNvSpPr>
          <p:nvPr/>
        </p:nvSpPr>
        <p:spPr bwMode="auto">
          <a:xfrm>
            <a:off x="3810000" y="44196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60" name="Smiley Face 59"/>
          <p:cNvSpPr>
            <a:spLocks noChangeArrowheads="1"/>
          </p:cNvSpPr>
          <p:nvPr/>
        </p:nvSpPr>
        <p:spPr bwMode="auto">
          <a:xfrm>
            <a:off x="4343400" y="44196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61" name="Smiley Face 60"/>
          <p:cNvSpPr>
            <a:spLocks noChangeArrowheads="1"/>
          </p:cNvSpPr>
          <p:nvPr/>
        </p:nvSpPr>
        <p:spPr bwMode="auto">
          <a:xfrm>
            <a:off x="4876800" y="44196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65" name="Smiley Face 64"/>
          <p:cNvSpPr>
            <a:spLocks noChangeArrowheads="1"/>
          </p:cNvSpPr>
          <p:nvPr/>
        </p:nvSpPr>
        <p:spPr bwMode="auto">
          <a:xfrm>
            <a:off x="4343400" y="33528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66" name="Smiley Face 65"/>
          <p:cNvSpPr>
            <a:spLocks noChangeArrowheads="1"/>
          </p:cNvSpPr>
          <p:nvPr/>
        </p:nvSpPr>
        <p:spPr bwMode="auto">
          <a:xfrm>
            <a:off x="4876800" y="33528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67" name="Smiley Face 66"/>
          <p:cNvSpPr>
            <a:spLocks noChangeArrowheads="1"/>
          </p:cNvSpPr>
          <p:nvPr/>
        </p:nvSpPr>
        <p:spPr bwMode="auto">
          <a:xfrm>
            <a:off x="3810000" y="33528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68" name="Smiley Face 67"/>
          <p:cNvSpPr>
            <a:spLocks noChangeArrowheads="1"/>
          </p:cNvSpPr>
          <p:nvPr/>
        </p:nvSpPr>
        <p:spPr bwMode="auto">
          <a:xfrm>
            <a:off x="3810000" y="28956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69" name="Smiley Face 68"/>
          <p:cNvSpPr>
            <a:spLocks noChangeArrowheads="1"/>
          </p:cNvSpPr>
          <p:nvPr/>
        </p:nvSpPr>
        <p:spPr bwMode="auto">
          <a:xfrm>
            <a:off x="4343400" y="28956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70" name="Smiley Face 69"/>
          <p:cNvSpPr>
            <a:spLocks noChangeArrowheads="1"/>
          </p:cNvSpPr>
          <p:nvPr/>
        </p:nvSpPr>
        <p:spPr bwMode="auto">
          <a:xfrm>
            <a:off x="4876800" y="28956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73" name="Smiley Face 72"/>
          <p:cNvSpPr>
            <a:spLocks noChangeArrowheads="1"/>
          </p:cNvSpPr>
          <p:nvPr/>
        </p:nvSpPr>
        <p:spPr bwMode="auto">
          <a:xfrm>
            <a:off x="3810000" y="23622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74" name="Smiley Face 73"/>
          <p:cNvSpPr>
            <a:spLocks noChangeArrowheads="1"/>
          </p:cNvSpPr>
          <p:nvPr/>
        </p:nvSpPr>
        <p:spPr bwMode="auto">
          <a:xfrm>
            <a:off x="4343400" y="23622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75" name="Smiley Face 74"/>
          <p:cNvSpPr>
            <a:spLocks noChangeArrowheads="1"/>
          </p:cNvSpPr>
          <p:nvPr/>
        </p:nvSpPr>
        <p:spPr bwMode="auto">
          <a:xfrm>
            <a:off x="3810000" y="38862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76" name="Smiley Face 75"/>
          <p:cNvSpPr>
            <a:spLocks noChangeArrowheads="1"/>
          </p:cNvSpPr>
          <p:nvPr/>
        </p:nvSpPr>
        <p:spPr bwMode="auto">
          <a:xfrm>
            <a:off x="4876800" y="23622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79" name="Smiley Face 78"/>
          <p:cNvSpPr>
            <a:spLocks noChangeArrowheads="1"/>
          </p:cNvSpPr>
          <p:nvPr/>
        </p:nvSpPr>
        <p:spPr bwMode="auto">
          <a:xfrm>
            <a:off x="4343400" y="38862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
        <p:nvSpPr>
          <p:cNvPr id="80" name="Smiley Face 79"/>
          <p:cNvSpPr>
            <a:spLocks noChangeArrowheads="1"/>
          </p:cNvSpPr>
          <p:nvPr/>
        </p:nvSpPr>
        <p:spPr bwMode="auto">
          <a:xfrm>
            <a:off x="4876800" y="3886200"/>
            <a:ext cx="381000" cy="381000"/>
          </a:xfrm>
          <a:prstGeom prst="smileyFace">
            <a:avLst/>
          </a:prstGeom>
          <a:solidFill>
            <a:srgbClr val="00B0F0"/>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2000"/>
                                        <p:tgtEl>
                                          <p:spTgt spid="2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fade">
                                      <p:cBhvr>
                                        <p:cTn id="10" dur="2000"/>
                                        <p:tgtEl>
                                          <p:spTgt spid="2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0"/>
                                        </p:tgtEl>
                                        <p:attrNameLst>
                                          <p:attrName>style.visibility</p:attrName>
                                        </p:attrNameLst>
                                      </p:cBhvr>
                                      <p:to>
                                        <p:strVal val="visible"/>
                                      </p:to>
                                    </p:set>
                                    <p:animEffect transition="in" filter="fade">
                                      <p:cBhvr>
                                        <p:cTn id="13" dur="2000"/>
                                        <p:tgtEl>
                                          <p:spTgt spid="4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1"/>
                                        </p:tgtEl>
                                        <p:attrNameLst>
                                          <p:attrName>style.visibility</p:attrName>
                                        </p:attrNameLst>
                                      </p:cBhvr>
                                      <p:to>
                                        <p:strVal val="visible"/>
                                      </p:to>
                                    </p:set>
                                    <p:animEffect transition="in" filter="fade">
                                      <p:cBhvr>
                                        <p:cTn id="16" dur="2000"/>
                                        <p:tgtEl>
                                          <p:spTgt spid="41"/>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2"/>
                                        </p:tgtEl>
                                        <p:attrNameLst>
                                          <p:attrName>style.visibility</p:attrName>
                                        </p:attrNameLst>
                                      </p:cBhvr>
                                      <p:to>
                                        <p:strVal val="visible"/>
                                      </p:to>
                                    </p:set>
                                    <p:animEffect transition="in" filter="fade">
                                      <p:cBhvr>
                                        <p:cTn id="19" dur="2000"/>
                                        <p:tgtEl>
                                          <p:spTgt spid="4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fade">
                                      <p:cBhvr>
                                        <p:cTn id="22" dur="2000"/>
                                        <p:tgtEl>
                                          <p:spTgt spid="4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4"/>
                                        </p:tgtEl>
                                        <p:attrNameLst>
                                          <p:attrName>style.visibility</p:attrName>
                                        </p:attrNameLst>
                                      </p:cBhvr>
                                      <p:to>
                                        <p:strVal val="visible"/>
                                      </p:to>
                                    </p:set>
                                    <p:animEffect transition="in" filter="fade">
                                      <p:cBhvr>
                                        <p:cTn id="27" dur="2000"/>
                                        <p:tgtEl>
                                          <p:spTgt spid="44"/>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45"/>
                                        </p:tgtEl>
                                        <p:attrNameLst>
                                          <p:attrName>style.visibility</p:attrName>
                                        </p:attrNameLst>
                                      </p:cBhvr>
                                      <p:to>
                                        <p:strVal val="visible"/>
                                      </p:to>
                                    </p:set>
                                    <p:animEffect transition="in" filter="fade">
                                      <p:cBhvr>
                                        <p:cTn id="30" dur="2000"/>
                                        <p:tgtEl>
                                          <p:spTgt spid="45"/>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46"/>
                                        </p:tgtEl>
                                        <p:attrNameLst>
                                          <p:attrName>style.visibility</p:attrName>
                                        </p:attrNameLst>
                                      </p:cBhvr>
                                      <p:to>
                                        <p:strVal val="visible"/>
                                      </p:to>
                                    </p:set>
                                    <p:animEffect transition="in" filter="fade">
                                      <p:cBhvr>
                                        <p:cTn id="33" dur="2000"/>
                                        <p:tgtEl>
                                          <p:spTgt spid="46"/>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56"/>
                                        </p:tgtEl>
                                        <p:attrNameLst>
                                          <p:attrName>style.visibility</p:attrName>
                                        </p:attrNameLst>
                                      </p:cBhvr>
                                      <p:to>
                                        <p:strVal val="visible"/>
                                      </p:to>
                                    </p:set>
                                    <p:animEffect transition="in" filter="fade">
                                      <p:cBhvr>
                                        <p:cTn id="38" dur="2000"/>
                                        <p:tgtEl>
                                          <p:spTgt spid="56"/>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57"/>
                                        </p:tgtEl>
                                        <p:attrNameLst>
                                          <p:attrName>style.visibility</p:attrName>
                                        </p:attrNameLst>
                                      </p:cBhvr>
                                      <p:to>
                                        <p:strVal val="visible"/>
                                      </p:to>
                                    </p:set>
                                    <p:animEffect transition="in" filter="fade">
                                      <p:cBhvr>
                                        <p:cTn id="41" dur="2000"/>
                                        <p:tgtEl>
                                          <p:spTgt spid="57"/>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58"/>
                                        </p:tgtEl>
                                        <p:attrNameLst>
                                          <p:attrName>style.visibility</p:attrName>
                                        </p:attrNameLst>
                                      </p:cBhvr>
                                      <p:to>
                                        <p:strVal val="visible"/>
                                      </p:to>
                                    </p:set>
                                    <p:animEffect transition="in" filter="fade">
                                      <p:cBhvr>
                                        <p:cTn id="44" dur="2000"/>
                                        <p:tgtEl>
                                          <p:spTgt spid="58"/>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59"/>
                                        </p:tgtEl>
                                        <p:attrNameLst>
                                          <p:attrName>style.visibility</p:attrName>
                                        </p:attrNameLst>
                                      </p:cBhvr>
                                      <p:to>
                                        <p:strVal val="visible"/>
                                      </p:to>
                                    </p:set>
                                    <p:animEffect transition="in" filter="fade">
                                      <p:cBhvr>
                                        <p:cTn id="47" dur="2000"/>
                                        <p:tgtEl>
                                          <p:spTgt spid="59"/>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60"/>
                                        </p:tgtEl>
                                        <p:attrNameLst>
                                          <p:attrName>style.visibility</p:attrName>
                                        </p:attrNameLst>
                                      </p:cBhvr>
                                      <p:to>
                                        <p:strVal val="visible"/>
                                      </p:to>
                                    </p:set>
                                    <p:animEffect transition="in" filter="fade">
                                      <p:cBhvr>
                                        <p:cTn id="50" dur="2000"/>
                                        <p:tgtEl>
                                          <p:spTgt spid="60"/>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61"/>
                                        </p:tgtEl>
                                        <p:attrNameLst>
                                          <p:attrName>style.visibility</p:attrName>
                                        </p:attrNameLst>
                                      </p:cBhvr>
                                      <p:to>
                                        <p:strVal val="visible"/>
                                      </p:to>
                                    </p:set>
                                    <p:animEffect transition="in" filter="fade">
                                      <p:cBhvr>
                                        <p:cTn id="53" dur="2000"/>
                                        <p:tgtEl>
                                          <p:spTgt spid="61"/>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65"/>
                                        </p:tgtEl>
                                        <p:attrNameLst>
                                          <p:attrName>style.visibility</p:attrName>
                                        </p:attrNameLst>
                                      </p:cBhvr>
                                      <p:to>
                                        <p:strVal val="visible"/>
                                      </p:to>
                                    </p:set>
                                    <p:animEffect transition="in" filter="fade">
                                      <p:cBhvr>
                                        <p:cTn id="56" dur="2000"/>
                                        <p:tgtEl>
                                          <p:spTgt spid="65"/>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66"/>
                                        </p:tgtEl>
                                        <p:attrNameLst>
                                          <p:attrName>style.visibility</p:attrName>
                                        </p:attrNameLst>
                                      </p:cBhvr>
                                      <p:to>
                                        <p:strVal val="visible"/>
                                      </p:to>
                                    </p:set>
                                    <p:animEffect transition="in" filter="fade">
                                      <p:cBhvr>
                                        <p:cTn id="59" dur="2000"/>
                                        <p:tgtEl>
                                          <p:spTgt spid="66"/>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67"/>
                                        </p:tgtEl>
                                        <p:attrNameLst>
                                          <p:attrName>style.visibility</p:attrName>
                                        </p:attrNameLst>
                                      </p:cBhvr>
                                      <p:to>
                                        <p:strVal val="visible"/>
                                      </p:to>
                                    </p:set>
                                    <p:animEffect transition="in" filter="fade">
                                      <p:cBhvr>
                                        <p:cTn id="62" dur="2000"/>
                                        <p:tgtEl>
                                          <p:spTgt spid="67"/>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68"/>
                                        </p:tgtEl>
                                        <p:attrNameLst>
                                          <p:attrName>style.visibility</p:attrName>
                                        </p:attrNameLst>
                                      </p:cBhvr>
                                      <p:to>
                                        <p:strVal val="visible"/>
                                      </p:to>
                                    </p:set>
                                    <p:animEffect transition="in" filter="fade">
                                      <p:cBhvr>
                                        <p:cTn id="65" dur="2000"/>
                                        <p:tgtEl>
                                          <p:spTgt spid="68"/>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69"/>
                                        </p:tgtEl>
                                        <p:attrNameLst>
                                          <p:attrName>style.visibility</p:attrName>
                                        </p:attrNameLst>
                                      </p:cBhvr>
                                      <p:to>
                                        <p:strVal val="visible"/>
                                      </p:to>
                                    </p:set>
                                    <p:animEffect transition="in" filter="fade">
                                      <p:cBhvr>
                                        <p:cTn id="68" dur="2000"/>
                                        <p:tgtEl>
                                          <p:spTgt spid="69"/>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70"/>
                                        </p:tgtEl>
                                        <p:attrNameLst>
                                          <p:attrName>style.visibility</p:attrName>
                                        </p:attrNameLst>
                                      </p:cBhvr>
                                      <p:to>
                                        <p:strVal val="visible"/>
                                      </p:to>
                                    </p:set>
                                    <p:animEffect transition="in" filter="fade">
                                      <p:cBhvr>
                                        <p:cTn id="71" dur="2000"/>
                                        <p:tgtEl>
                                          <p:spTgt spid="70"/>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73"/>
                                        </p:tgtEl>
                                        <p:attrNameLst>
                                          <p:attrName>style.visibility</p:attrName>
                                        </p:attrNameLst>
                                      </p:cBhvr>
                                      <p:to>
                                        <p:strVal val="visible"/>
                                      </p:to>
                                    </p:set>
                                    <p:animEffect transition="in" filter="fade">
                                      <p:cBhvr>
                                        <p:cTn id="74" dur="2000"/>
                                        <p:tgtEl>
                                          <p:spTgt spid="73"/>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74"/>
                                        </p:tgtEl>
                                        <p:attrNameLst>
                                          <p:attrName>style.visibility</p:attrName>
                                        </p:attrNameLst>
                                      </p:cBhvr>
                                      <p:to>
                                        <p:strVal val="visible"/>
                                      </p:to>
                                    </p:set>
                                    <p:animEffect transition="in" filter="fade">
                                      <p:cBhvr>
                                        <p:cTn id="77" dur="2000"/>
                                        <p:tgtEl>
                                          <p:spTgt spid="74"/>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75"/>
                                        </p:tgtEl>
                                        <p:attrNameLst>
                                          <p:attrName>style.visibility</p:attrName>
                                        </p:attrNameLst>
                                      </p:cBhvr>
                                      <p:to>
                                        <p:strVal val="visible"/>
                                      </p:to>
                                    </p:set>
                                    <p:animEffect transition="in" filter="fade">
                                      <p:cBhvr>
                                        <p:cTn id="80" dur="2000"/>
                                        <p:tgtEl>
                                          <p:spTgt spid="75"/>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76"/>
                                        </p:tgtEl>
                                        <p:attrNameLst>
                                          <p:attrName>style.visibility</p:attrName>
                                        </p:attrNameLst>
                                      </p:cBhvr>
                                      <p:to>
                                        <p:strVal val="visible"/>
                                      </p:to>
                                    </p:set>
                                    <p:animEffect transition="in" filter="fade">
                                      <p:cBhvr>
                                        <p:cTn id="83" dur="2000"/>
                                        <p:tgtEl>
                                          <p:spTgt spid="76"/>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79"/>
                                        </p:tgtEl>
                                        <p:attrNameLst>
                                          <p:attrName>style.visibility</p:attrName>
                                        </p:attrNameLst>
                                      </p:cBhvr>
                                      <p:to>
                                        <p:strVal val="visible"/>
                                      </p:to>
                                    </p:set>
                                    <p:animEffect transition="in" filter="fade">
                                      <p:cBhvr>
                                        <p:cTn id="86" dur="2000"/>
                                        <p:tgtEl>
                                          <p:spTgt spid="79"/>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80"/>
                                        </p:tgtEl>
                                        <p:attrNameLst>
                                          <p:attrName>style.visibility</p:attrName>
                                        </p:attrNameLst>
                                      </p:cBhvr>
                                      <p:to>
                                        <p:strVal val="visible"/>
                                      </p:to>
                                    </p:set>
                                    <p:animEffect transition="in" filter="fade">
                                      <p:cBhvr>
                                        <p:cTn id="89" dur="2000"/>
                                        <p:tgtEl>
                                          <p:spTgt spid="80"/>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19"/>
                                        </p:tgtEl>
                                        <p:attrNameLst>
                                          <p:attrName>style.visibility</p:attrName>
                                        </p:attrNameLst>
                                      </p:cBhvr>
                                      <p:to>
                                        <p:strVal val="visible"/>
                                      </p:to>
                                    </p:set>
                                    <p:animEffect transition="in" filter="fade">
                                      <p:cBhvr>
                                        <p:cTn id="94" dur="2000"/>
                                        <p:tgtEl>
                                          <p:spTgt spid="19"/>
                                        </p:tgtEl>
                                      </p:cBhvr>
                                    </p:animEffect>
                                  </p:childTnLst>
                                </p:cTn>
                              </p:par>
                            </p:childTnLst>
                          </p:cTn>
                        </p:par>
                      </p:childTnLst>
                    </p:cTn>
                  </p:par>
                  <p:par>
                    <p:cTn id="95" fill="hold">
                      <p:stCondLst>
                        <p:cond delay="indefinite"/>
                      </p:stCondLst>
                      <p:childTnLst>
                        <p:par>
                          <p:cTn id="96" fill="hold">
                            <p:stCondLst>
                              <p:cond delay="0"/>
                            </p:stCondLst>
                            <p:childTnLst>
                              <p:par>
                                <p:cTn id="97" presetID="10" presetClass="entr" presetSubtype="0" fill="hold" grpId="0" nodeType="clickEffect">
                                  <p:stCondLst>
                                    <p:cond delay="0"/>
                                  </p:stCondLst>
                                  <p:childTnLst>
                                    <p:set>
                                      <p:cBhvr>
                                        <p:cTn id="98" dur="1" fill="hold">
                                          <p:stCondLst>
                                            <p:cond delay="0"/>
                                          </p:stCondLst>
                                        </p:cTn>
                                        <p:tgtEl>
                                          <p:spTgt spid="47"/>
                                        </p:tgtEl>
                                        <p:attrNameLst>
                                          <p:attrName>style.visibility</p:attrName>
                                        </p:attrNameLst>
                                      </p:cBhvr>
                                      <p:to>
                                        <p:strVal val="visible"/>
                                      </p:to>
                                    </p:set>
                                    <p:animEffect transition="in" filter="fade">
                                      <p:cBhvr>
                                        <p:cTn id="99" dur="2000"/>
                                        <p:tgtEl>
                                          <p:spTgt spid="47"/>
                                        </p:tgtEl>
                                      </p:cBhvr>
                                    </p:animEffect>
                                  </p:childTnLst>
                                </p:cTn>
                              </p:par>
                              <p:par>
                                <p:cTn id="100" presetID="10" presetClass="entr" presetSubtype="0" fill="hold" grpId="0" nodeType="withEffect">
                                  <p:stCondLst>
                                    <p:cond delay="0"/>
                                  </p:stCondLst>
                                  <p:childTnLst>
                                    <p:set>
                                      <p:cBhvr>
                                        <p:cTn id="101" dur="1" fill="hold">
                                          <p:stCondLst>
                                            <p:cond delay="0"/>
                                          </p:stCondLst>
                                        </p:cTn>
                                        <p:tgtEl>
                                          <p:spTgt spid="48"/>
                                        </p:tgtEl>
                                        <p:attrNameLst>
                                          <p:attrName>style.visibility</p:attrName>
                                        </p:attrNameLst>
                                      </p:cBhvr>
                                      <p:to>
                                        <p:strVal val="visible"/>
                                      </p:to>
                                    </p:set>
                                    <p:animEffect transition="in" filter="fade">
                                      <p:cBhvr>
                                        <p:cTn id="102" dur="2000"/>
                                        <p:tgtEl>
                                          <p:spTgt spid="48"/>
                                        </p:tgtEl>
                                      </p:cBhvr>
                                    </p:animEffect>
                                  </p:childTnLst>
                                </p:cTn>
                              </p:par>
                              <p:par>
                                <p:cTn id="103" presetID="10" presetClass="entr" presetSubtype="0" fill="hold" grpId="0" nodeType="withEffect">
                                  <p:stCondLst>
                                    <p:cond delay="0"/>
                                  </p:stCondLst>
                                  <p:childTnLst>
                                    <p:set>
                                      <p:cBhvr>
                                        <p:cTn id="104" dur="1" fill="hold">
                                          <p:stCondLst>
                                            <p:cond delay="0"/>
                                          </p:stCondLst>
                                        </p:cTn>
                                        <p:tgtEl>
                                          <p:spTgt spid="49"/>
                                        </p:tgtEl>
                                        <p:attrNameLst>
                                          <p:attrName>style.visibility</p:attrName>
                                        </p:attrNameLst>
                                      </p:cBhvr>
                                      <p:to>
                                        <p:strVal val="visible"/>
                                      </p:to>
                                    </p:set>
                                    <p:animEffect transition="in" filter="fade">
                                      <p:cBhvr>
                                        <p:cTn id="105" dur="2000"/>
                                        <p:tgtEl>
                                          <p:spTgt spid="49"/>
                                        </p:tgtEl>
                                      </p:cBhvr>
                                    </p:animEffect>
                                  </p:childTnLst>
                                </p:cTn>
                              </p:par>
                              <p:par>
                                <p:cTn id="106" presetID="10" presetClass="entr" presetSubtype="0" fill="hold" grpId="0" nodeType="withEffect">
                                  <p:stCondLst>
                                    <p:cond delay="0"/>
                                  </p:stCondLst>
                                  <p:childTnLst>
                                    <p:set>
                                      <p:cBhvr>
                                        <p:cTn id="107" dur="1" fill="hold">
                                          <p:stCondLst>
                                            <p:cond delay="0"/>
                                          </p:stCondLst>
                                        </p:cTn>
                                        <p:tgtEl>
                                          <p:spTgt spid="50"/>
                                        </p:tgtEl>
                                        <p:attrNameLst>
                                          <p:attrName>style.visibility</p:attrName>
                                        </p:attrNameLst>
                                      </p:cBhvr>
                                      <p:to>
                                        <p:strVal val="visible"/>
                                      </p:to>
                                    </p:set>
                                    <p:animEffect transition="in" filter="fade">
                                      <p:cBhvr>
                                        <p:cTn id="108" dur="2000"/>
                                        <p:tgtEl>
                                          <p:spTgt spid="50"/>
                                        </p:tgtEl>
                                      </p:cBhvr>
                                    </p:animEffect>
                                  </p:childTnLst>
                                </p:cTn>
                              </p:par>
                              <p:par>
                                <p:cTn id="109" presetID="10" presetClass="entr" presetSubtype="0" fill="hold" grpId="0" nodeType="withEffect">
                                  <p:stCondLst>
                                    <p:cond delay="0"/>
                                  </p:stCondLst>
                                  <p:childTnLst>
                                    <p:set>
                                      <p:cBhvr>
                                        <p:cTn id="110" dur="1" fill="hold">
                                          <p:stCondLst>
                                            <p:cond delay="0"/>
                                          </p:stCondLst>
                                        </p:cTn>
                                        <p:tgtEl>
                                          <p:spTgt spid="51"/>
                                        </p:tgtEl>
                                        <p:attrNameLst>
                                          <p:attrName>style.visibility</p:attrName>
                                        </p:attrNameLst>
                                      </p:cBhvr>
                                      <p:to>
                                        <p:strVal val="visible"/>
                                      </p:to>
                                    </p:set>
                                    <p:animEffect transition="in" filter="fade">
                                      <p:cBhvr>
                                        <p:cTn id="111" dur="2000"/>
                                        <p:tgtEl>
                                          <p:spTgt spid="51"/>
                                        </p:tgtEl>
                                      </p:cBhvr>
                                    </p:animEffect>
                                  </p:childTnLst>
                                </p:cTn>
                              </p:par>
                              <p:par>
                                <p:cTn id="112" presetID="10" presetClass="entr" presetSubtype="0" fill="hold" grpId="0" nodeType="withEffect">
                                  <p:stCondLst>
                                    <p:cond delay="0"/>
                                  </p:stCondLst>
                                  <p:childTnLst>
                                    <p:set>
                                      <p:cBhvr>
                                        <p:cTn id="113" dur="1" fill="hold">
                                          <p:stCondLst>
                                            <p:cond delay="0"/>
                                          </p:stCondLst>
                                        </p:cTn>
                                        <p:tgtEl>
                                          <p:spTgt spid="52"/>
                                        </p:tgtEl>
                                        <p:attrNameLst>
                                          <p:attrName>style.visibility</p:attrName>
                                        </p:attrNameLst>
                                      </p:cBhvr>
                                      <p:to>
                                        <p:strVal val="visible"/>
                                      </p:to>
                                    </p:set>
                                    <p:animEffect transition="in" filter="fade">
                                      <p:cBhvr>
                                        <p:cTn id="114" dur="2000"/>
                                        <p:tgtEl>
                                          <p:spTgt spid="52"/>
                                        </p:tgtEl>
                                      </p:cBhvr>
                                    </p:animEffect>
                                  </p:childTnLst>
                                </p:cTn>
                              </p:par>
                              <p:par>
                                <p:cTn id="115" presetID="10" presetClass="entr" presetSubtype="0" fill="hold" grpId="1" nodeType="withEffect">
                                  <p:stCondLst>
                                    <p:cond delay="0"/>
                                  </p:stCondLst>
                                  <p:childTnLst>
                                    <p:set>
                                      <p:cBhvr>
                                        <p:cTn id="116" dur="1" fill="hold">
                                          <p:stCondLst>
                                            <p:cond delay="0"/>
                                          </p:stCondLst>
                                        </p:cTn>
                                        <p:tgtEl>
                                          <p:spTgt spid="55"/>
                                        </p:tgtEl>
                                        <p:attrNameLst>
                                          <p:attrName>style.visibility</p:attrName>
                                        </p:attrNameLst>
                                      </p:cBhvr>
                                      <p:to>
                                        <p:strVal val="visible"/>
                                      </p:to>
                                    </p:set>
                                    <p:animEffect transition="in" filter="fade">
                                      <p:cBhvr>
                                        <p:cTn id="117" dur="2000"/>
                                        <p:tgtEl>
                                          <p:spTgt spid="55"/>
                                        </p:tgtEl>
                                      </p:cBhvr>
                                    </p:animEffect>
                                  </p:childTnLst>
                                </p:cTn>
                              </p:par>
                              <p:par>
                                <p:cTn id="118" presetID="10" presetClass="entr" presetSubtype="0" fill="hold" grpId="0" nodeType="withEffect">
                                  <p:stCondLst>
                                    <p:cond delay="0"/>
                                  </p:stCondLst>
                                  <p:childTnLst>
                                    <p:set>
                                      <p:cBhvr>
                                        <p:cTn id="119" dur="1" fill="hold">
                                          <p:stCondLst>
                                            <p:cond delay="0"/>
                                          </p:stCondLst>
                                        </p:cTn>
                                        <p:tgtEl>
                                          <p:spTgt spid="54"/>
                                        </p:tgtEl>
                                        <p:attrNameLst>
                                          <p:attrName>style.visibility</p:attrName>
                                        </p:attrNameLst>
                                      </p:cBhvr>
                                      <p:to>
                                        <p:strVal val="visible"/>
                                      </p:to>
                                    </p:set>
                                    <p:animEffect transition="in" filter="fade">
                                      <p:cBhvr>
                                        <p:cTn id="120" dur="2000"/>
                                        <p:tgtEl>
                                          <p:spTgt spid="54"/>
                                        </p:tgtEl>
                                      </p:cBhvr>
                                    </p:animEffect>
                                  </p:childTnLst>
                                </p:cTn>
                              </p:par>
                              <p:par>
                                <p:cTn id="121" presetID="10" presetClass="entr" presetSubtype="0" fill="hold" grpId="0" nodeType="withEffect">
                                  <p:stCondLst>
                                    <p:cond delay="0"/>
                                  </p:stCondLst>
                                  <p:childTnLst>
                                    <p:set>
                                      <p:cBhvr>
                                        <p:cTn id="122" dur="1" fill="hold">
                                          <p:stCondLst>
                                            <p:cond delay="0"/>
                                          </p:stCondLst>
                                        </p:cTn>
                                        <p:tgtEl>
                                          <p:spTgt spid="53"/>
                                        </p:tgtEl>
                                        <p:attrNameLst>
                                          <p:attrName>style.visibility</p:attrName>
                                        </p:attrNameLst>
                                      </p:cBhvr>
                                      <p:to>
                                        <p:strVal val="visible"/>
                                      </p:to>
                                    </p:set>
                                    <p:animEffect transition="in" filter="fade">
                                      <p:cBhvr>
                                        <p:cTn id="123" dur="20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8" grpId="0" animBg="1"/>
      <p:bldP spid="2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55" grpId="1" animBg="1"/>
      <p:bldP spid="56" grpId="0" animBg="1"/>
      <p:bldP spid="57" grpId="0" animBg="1"/>
      <p:bldP spid="58" grpId="0" animBg="1"/>
      <p:bldP spid="59" grpId="0" animBg="1"/>
      <p:bldP spid="60" grpId="0" animBg="1"/>
      <p:bldP spid="61" grpId="0" animBg="1"/>
      <p:bldP spid="65" grpId="0" animBg="1"/>
      <p:bldP spid="66" grpId="0" animBg="1"/>
      <p:bldP spid="67" grpId="0" animBg="1"/>
      <p:bldP spid="68" grpId="0" animBg="1"/>
      <p:bldP spid="69" grpId="0" animBg="1"/>
      <p:bldP spid="70" grpId="0" animBg="1"/>
      <p:bldP spid="73" grpId="0" animBg="1"/>
      <p:bldP spid="74" grpId="0" animBg="1"/>
      <p:bldP spid="75" grpId="0" animBg="1"/>
      <p:bldP spid="76" grpId="0" animBg="1"/>
      <p:bldP spid="79" grpId="0" animBg="1"/>
      <p:bldP spid="8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Rectangle 56"/>
          <p:cNvSpPr/>
          <p:nvPr/>
        </p:nvSpPr>
        <p:spPr>
          <a:xfrm>
            <a:off x="0" y="449580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Rectangle 47"/>
          <p:cNvSpPr>
            <a:spLocks noChangeArrowheads="1"/>
          </p:cNvSpPr>
          <p:nvPr/>
        </p:nvSpPr>
        <p:spPr bwMode="auto">
          <a:xfrm>
            <a:off x="6781800" y="0"/>
            <a:ext cx="2362200" cy="400050"/>
          </a:xfrm>
          <a:prstGeom prst="rect">
            <a:avLst/>
          </a:prstGeom>
          <a:noFill/>
          <a:ln w="9525">
            <a:noFill/>
            <a:miter lim="800000"/>
            <a:headEnd/>
            <a:tailEnd/>
          </a:ln>
        </p:spPr>
        <p:txBody>
          <a:bodyPr>
            <a:spAutoFit/>
          </a:bodyPr>
          <a:lstStyle/>
          <a:p>
            <a:pPr algn="r"/>
            <a:r>
              <a:rPr lang="en-US" sz="1000">
                <a:latin typeface="Lucida Sans Unicode" pitchFamily="34" charset="0"/>
              </a:rPr>
              <a:t>OMB Control Number: 0970-0402    Expiration Date: 7/31/2015</a:t>
            </a:r>
          </a:p>
        </p:txBody>
      </p:sp>
      <p:sp>
        <p:nvSpPr>
          <p:cNvPr id="56" name="Title 1"/>
          <p:cNvSpPr txBox="1">
            <a:spLocks/>
          </p:cNvSpPr>
          <p:nvPr/>
        </p:nvSpPr>
        <p:spPr>
          <a:xfrm>
            <a:off x="228600" y="76200"/>
            <a:ext cx="8229600" cy="885825"/>
          </a:xfrm>
          <a:prstGeom prst="rect">
            <a:avLst/>
          </a:prstGeom>
        </p:spPr>
        <p:txBody>
          <a:bodyPr>
            <a:normAutofit/>
          </a:bodyPr>
          <a:lstStyle/>
          <a:p>
            <a:pPr fontAlgn="auto">
              <a:spcAft>
                <a:spcPts val="0"/>
              </a:spcAft>
              <a:defRPr/>
            </a:pPr>
            <a:r>
              <a:rPr lang="en-US" sz="4100" b="1" dirty="0">
                <a:solidFill>
                  <a:schemeClr val="tx2"/>
                </a:solidFill>
                <a:latin typeface="Corbel" pitchFamily="34" charset="0"/>
                <a:ea typeface="+mj-ea"/>
                <a:cs typeface="+mj-cs"/>
              </a:rPr>
              <a:t>Summary of Enrollment</a:t>
            </a:r>
          </a:p>
        </p:txBody>
      </p:sp>
      <p:sp>
        <p:nvSpPr>
          <p:cNvPr id="1030" name="Slide Number Placeholder 5"/>
          <p:cNvSpPr>
            <a:spLocks noGrp="1"/>
          </p:cNvSpPr>
          <p:nvPr>
            <p:ph type="sldNum" sz="quarter" idx="12"/>
          </p:nvPr>
        </p:nvSpPr>
        <p:spPr bwMode="auto">
          <a:xfrm>
            <a:off x="8534400" y="6096000"/>
            <a:ext cx="365125" cy="365125"/>
          </a:xfrm>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C0FD479C-D280-4587-BBCF-D69F02ACFD33}" type="slidenum">
              <a:rPr lang="en-US" smtClean="0"/>
              <a:pPr fontAlgn="base">
                <a:spcBef>
                  <a:spcPct val="0"/>
                </a:spcBef>
                <a:spcAft>
                  <a:spcPct val="0"/>
                </a:spcAft>
                <a:defRPr/>
              </a:pPr>
              <a:t>15</a:t>
            </a:fld>
            <a:endParaRPr lang="en-US" smtClean="0"/>
          </a:p>
        </p:txBody>
      </p:sp>
      <p:pic>
        <p:nvPicPr>
          <p:cNvPr id="1031" name="Picture 2"/>
          <p:cNvPicPr>
            <a:picLocks noChangeAspect="1" noChangeArrowheads="1"/>
          </p:cNvPicPr>
          <p:nvPr/>
        </p:nvPicPr>
        <p:blipFill>
          <a:blip r:embed="rId4" cstate="print"/>
          <a:srcRect l="38126" t="53906" r="16875" b="39063"/>
          <a:stretch>
            <a:fillRect/>
          </a:stretch>
        </p:blipFill>
        <p:spPr bwMode="auto">
          <a:xfrm>
            <a:off x="0" y="6248400"/>
            <a:ext cx="5486400" cy="685800"/>
          </a:xfrm>
          <a:prstGeom prst="rect">
            <a:avLst/>
          </a:prstGeom>
          <a:noFill/>
          <a:ln w="9525">
            <a:noFill/>
            <a:miter lim="800000"/>
            <a:headEnd/>
            <a:tailEnd/>
          </a:ln>
        </p:spPr>
      </p:pic>
      <p:graphicFrame>
        <p:nvGraphicFramePr>
          <p:cNvPr id="1026" name="Object 9"/>
          <p:cNvGraphicFramePr>
            <a:graphicFrameLocks noChangeAspect="1"/>
          </p:cNvGraphicFramePr>
          <p:nvPr/>
        </p:nvGraphicFramePr>
        <p:xfrm>
          <a:off x="1219200" y="823913"/>
          <a:ext cx="6629400" cy="5729287"/>
        </p:xfrm>
        <a:graphic>
          <a:graphicData uri="http://schemas.openxmlformats.org/presentationml/2006/ole">
            <p:oleObj spid="_x0000_s1026" name="Visio" r:id="rId5" imgW="5355848" imgH="4463690" progId="Visio.Drawing.11">
              <p:embed/>
            </p:oleObj>
          </a:graphicData>
        </a:graphic>
      </p:graphicFrame>
      <p:sp>
        <p:nvSpPr>
          <p:cNvPr id="1032" name="Footer Placeholder 2"/>
          <p:cNvSpPr>
            <a:spLocks noGrp="1"/>
          </p:cNvSpPr>
          <p:nvPr>
            <p:ph type="ftr" sz="quarter" idx="11"/>
          </p:nvPr>
        </p:nvSpPr>
        <p:spPr bwMode="auto">
          <a:xfrm>
            <a:off x="6019800" y="6743700"/>
            <a:ext cx="2960688" cy="228600"/>
          </a:xfrm>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smtClean="0"/>
              <a:t>OMB Control Number: 0970-0402    Expiration Date: 7/31/2015</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p:cNvSpPr>
            <a:spLocks noGrp="1"/>
          </p:cNvSpPr>
          <p:nvPr>
            <p:ph idx="1"/>
          </p:nvPr>
        </p:nvSpPr>
        <p:spPr/>
        <p:txBody>
          <a:bodyPr/>
          <a:lstStyle/>
          <a:p>
            <a:pPr eaLnBrk="1" hangingPunct="1"/>
            <a:r>
              <a:rPr lang="en-US" smtClean="0"/>
              <a:t>National recognition for your state and MIECHV program</a:t>
            </a:r>
          </a:p>
          <a:p>
            <a:pPr eaLnBrk="1" hangingPunct="1"/>
            <a:r>
              <a:rPr lang="en-US" smtClean="0"/>
              <a:t>Builds strong evidence base to inform home visiting policy decision making</a:t>
            </a:r>
          </a:p>
          <a:p>
            <a:pPr eaLnBrk="1" hangingPunct="1"/>
            <a:r>
              <a:rPr lang="en-US" smtClean="0"/>
              <a:t>Provides information on what differences home visiting programs make</a:t>
            </a:r>
          </a:p>
          <a:p>
            <a:pPr eaLnBrk="1" hangingPunct="1"/>
            <a:r>
              <a:rPr lang="en-US" smtClean="0"/>
              <a:t>Funds to support staff participation in research activities</a:t>
            </a:r>
          </a:p>
          <a:p>
            <a:pPr eaLnBrk="1" hangingPunct="1"/>
            <a:r>
              <a:rPr lang="en-US" smtClean="0"/>
              <a:t>Provides program and state feedback about program participation</a:t>
            </a:r>
          </a:p>
        </p:txBody>
      </p:sp>
      <p:sp>
        <p:nvSpPr>
          <p:cNvPr id="29699" name="Footer Placeholder 3"/>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dirty="0" smtClean="0"/>
              <a:t>OMB Control Number: 0970-0402    Expiration Date: 7/31/2015</a:t>
            </a:r>
          </a:p>
        </p:txBody>
      </p:sp>
      <p:sp>
        <p:nvSpPr>
          <p:cNvPr id="2" name="Title 1"/>
          <p:cNvSpPr>
            <a:spLocks noGrp="1"/>
          </p:cNvSpPr>
          <p:nvPr>
            <p:ph type="title"/>
          </p:nvPr>
        </p:nvSpPr>
        <p:spPr>
          <a:xfrm>
            <a:off x="457200" y="228600"/>
            <a:ext cx="8229600" cy="1143000"/>
          </a:xfrm>
        </p:spPr>
        <p:txBody>
          <a:bodyPr>
            <a:normAutofit fontScale="90000"/>
          </a:bodyPr>
          <a:lstStyle/>
          <a:p>
            <a:pPr eaLnBrk="1" fontAlgn="auto" hangingPunct="1">
              <a:spcAft>
                <a:spcPts val="0"/>
              </a:spcAft>
              <a:defRPr/>
            </a:pPr>
            <a:r>
              <a:rPr lang="en-US" dirty="0" smtClean="0"/>
              <a:t>What are the Benefits to Participation in the Evaluation?</a:t>
            </a:r>
            <a:endParaRPr lang="en-US" dirty="0"/>
          </a:p>
        </p:txBody>
      </p:sp>
      <p:sp>
        <p:nvSpPr>
          <p:cNvPr id="29701" name="Slide Number Placeholder 6"/>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3232C8C4-0A24-41CC-A962-5FBF342AE51D}" type="slidenum">
              <a:rPr lang="en-US" smtClean="0"/>
              <a:pPr fontAlgn="base">
                <a:spcBef>
                  <a:spcPct val="0"/>
                </a:spcBef>
                <a:spcAft>
                  <a:spcPct val="0"/>
                </a:spcAft>
                <a:defRPr/>
              </a:pPr>
              <a:t>16</a:t>
            </a:fld>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5238"/>
            <a:ext cx="8229600" cy="4525962"/>
          </a:xfrm>
        </p:spPr>
        <p:txBody>
          <a:bodyPr>
            <a:normAutofit fontScale="77500" lnSpcReduction="20000"/>
          </a:bodyPr>
          <a:lstStyle/>
          <a:p>
            <a:pPr marL="365760" indent="-256032" eaLnBrk="1" fontAlgn="auto" hangingPunct="1">
              <a:spcAft>
                <a:spcPts val="0"/>
              </a:spcAft>
              <a:buFont typeface="Wingdings 3"/>
              <a:buNone/>
              <a:defRPr/>
            </a:pPr>
            <a:r>
              <a:rPr lang="en-US" b="1" dirty="0" smtClean="0"/>
              <a:t>States:</a:t>
            </a:r>
          </a:p>
          <a:p>
            <a:pPr marL="365760" indent="-256032" eaLnBrk="1" fontAlgn="auto" hangingPunct="1">
              <a:spcAft>
                <a:spcPts val="0"/>
              </a:spcAft>
              <a:buFont typeface="Wingdings 3"/>
              <a:buChar char=""/>
              <a:defRPr/>
            </a:pPr>
            <a:r>
              <a:rPr lang="en-US" dirty="0" smtClean="0"/>
              <a:t>Facilitate agency’s recruitment of program sites</a:t>
            </a:r>
          </a:p>
          <a:p>
            <a:pPr marL="365760" indent="-256032" eaLnBrk="1" fontAlgn="auto" hangingPunct="1">
              <a:spcAft>
                <a:spcPts val="0"/>
              </a:spcAft>
              <a:buFont typeface="Wingdings 3"/>
              <a:buChar char=""/>
              <a:defRPr/>
            </a:pPr>
            <a:r>
              <a:rPr lang="en-US" dirty="0" smtClean="0"/>
              <a:t>Help negotiate access to state administrative records for purposes of the study</a:t>
            </a:r>
          </a:p>
          <a:p>
            <a:pPr marL="365760" indent="-256032" eaLnBrk="1" fontAlgn="auto" hangingPunct="1">
              <a:spcAft>
                <a:spcPts val="0"/>
              </a:spcAft>
              <a:buFont typeface="Wingdings 3"/>
              <a:buNone/>
              <a:defRPr/>
            </a:pPr>
            <a:endParaRPr lang="en-US" dirty="0" smtClean="0"/>
          </a:p>
          <a:p>
            <a:pPr marL="365760" indent="-256032" eaLnBrk="1" fontAlgn="auto" hangingPunct="1">
              <a:spcAft>
                <a:spcPts val="0"/>
              </a:spcAft>
              <a:buFont typeface="Wingdings 3"/>
              <a:buNone/>
              <a:defRPr/>
            </a:pPr>
            <a:r>
              <a:rPr lang="en-US" b="1" dirty="0" smtClean="0"/>
              <a:t>Programs:</a:t>
            </a:r>
          </a:p>
          <a:p>
            <a:pPr marL="365760" indent="-256032" eaLnBrk="1" fontAlgn="auto" hangingPunct="1">
              <a:spcAft>
                <a:spcPts val="0"/>
              </a:spcAft>
              <a:buFont typeface="Wingdings 3"/>
              <a:buChar char=""/>
              <a:defRPr/>
            </a:pPr>
            <a:r>
              <a:rPr lang="en-US" dirty="0" smtClean="0"/>
              <a:t>Recruit approximately 60 families (30 in the program group and 30 in the comparison group)</a:t>
            </a:r>
          </a:p>
          <a:p>
            <a:pPr marL="365760" indent="-256032" eaLnBrk="1" fontAlgn="auto" hangingPunct="1">
              <a:spcAft>
                <a:spcPts val="0"/>
              </a:spcAft>
              <a:buFont typeface="Wingdings 3"/>
              <a:buChar char=""/>
              <a:defRPr/>
            </a:pPr>
            <a:r>
              <a:rPr lang="en-US" dirty="0" smtClean="0"/>
              <a:t>Staff and administration participate in interviews and surveys</a:t>
            </a:r>
          </a:p>
          <a:p>
            <a:pPr marL="365760" indent="-256032" eaLnBrk="1" fontAlgn="auto" hangingPunct="1">
              <a:spcAft>
                <a:spcPts val="0"/>
              </a:spcAft>
              <a:buFont typeface="Wingdings 3"/>
              <a:buChar char=""/>
              <a:defRPr/>
            </a:pPr>
            <a:r>
              <a:rPr lang="en-US" dirty="0" smtClean="0"/>
              <a:t>Provide program records such as staffing, training, and cost information</a:t>
            </a:r>
          </a:p>
          <a:p>
            <a:pPr marL="365760" indent="-256032" eaLnBrk="1" fontAlgn="auto" hangingPunct="1">
              <a:spcAft>
                <a:spcPts val="0"/>
              </a:spcAft>
              <a:buFont typeface="Wingdings 3"/>
              <a:buChar char=""/>
              <a:defRPr/>
            </a:pPr>
            <a:r>
              <a:rPr lang="en-US" dirty="0" smtClean="0"/>
              <a:t>Complete and submit program participation logs</a:t>
            </a:r>
          </a:p>
          <a:p>
            <a:pPr marL="365760" indent="-256032" eaLnBrk="1" fontAlgn="auto" hangingPunct="1">
              <a:spcAft>
                <a:spcPts val="0"/>
              </a:spcAft>
              <a:buFont typeface="Wingdings 3"/>
              <a:buChar char=""/>
              <a:defRPr/>
            </a:pPr>
            <a:r>
              <a:rPr lang="en-US" dirty="0" smtClean="0"/>
              <a:t>Facilitate home visits videotaped by research staff (9 families, 2 visits each)</a:t>
            </a:r>
            <a:endParaRPr lang="en-US" dirty="0"/>
          </a:p>
        </p:txBody>
      </p:sp>
      <p:sp>
        <p:nvSpPr>
          <p:cNvPr id="30723" name="Footer Placeholder 3"/>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dirty="0" smtClean="0"/>
              <a:t>OMB Control Number: 0970-0402    Expiration Date: 7/31/2015</a:t>
            </a:r>
          </a:p>
        </p:txBody>
      </p:sp>
      <p:sp>
        <p:nvSpPr>
          <p:cNvPr id="2" name="Title 1"/>
          <p:cNvSpPr>
            <a:spLocks noGrp="1"/>
          </p:cNvSpPr>
          <p:nvPr>
            <p:ph type="title"/>
          </p:nvPr>
        </p:nvSpPr>
        <p:spPr>
          <a:xfrm>
            <a:off x="457200" y="304800"/>
            <a:ext cx="8229600" cy="1143000"/>
          </a:xfrm>
        </p:spPr>
        <p:txBody>
          <a:bodyPr/>
          <a:lstStyle/>
          <a:p>
            <a:pPr eaLnBrk="1" fontAlgn="auto" hangingPunct="1">
              <a:spcAft>
                <a:spcPts val="0"/>
              </a:spcAft>
              <a:defRPr/>
            </a:pPr>
            <a:r>
              <a:rPr lang="en-US" dirty="0" smtClean="0"/>
              <a:t>What Will State/Programs Do?</a:t>
            </a:r>
            <a:endParaRPr lang="en-US" dirty="0"/>
          </a:p>
        </p:txBody>
      </p:sp>
      <p:sp>
        <p:nvSpPr>
          <p:cNvPr id="30725" name="Slide Number Placeholder 6"/>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3386712D-5FF4-4FE4-BD4B-A577BBEE5344}" type="slidenum">
              <a:rPr lang="en-US" smtClean="0"/>
              <a:pPr fontAlgn="base">
                <a:spcBef>
                  <a:spcPct val="0"/>
                </a:spcBef>
                <a:spcAft>
                  <a:spcPct val="0"/>
                </a:spcAft>
                <a:defRPr/>
              </a:pPr>
              <a:t>17</a:t>
            </a:fld>
            <a:endParaRPr 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p:cNvSpPr>
            <a:spLocks noGrp="1"/>
          </p:cNvSpPr>
          <p:nvPr>
            <p:ph idx="1"/>
          </p:nvPr>
        </p:nvSpPr>
        <p:spPr>
          <a:xfrm>
            <a:off x="457200" y="1828800"/>
            <a:ext cx="8229600" cy="4525963"/>
          </a:xfrm>
        </p:spPr>
        <p:txBody>
          <a:bodyPr/>
          <a:lstStyle/>
          <a:p>
            <a:pPr eaLnBrk="1" hangingPunct="1"/>
            <a:r>
              <a:rPr lang="en-US" smtClean="0"/>
              <a:t>Operating location that can recruit approximately 60 families in 12-15 months and provide services to 30</a:t>
            </a:r>
          </a:p>
          <a:p>
            <a:pPr eaLnBrk="1" hangingPunct="1"/>
            <a:r>
              <a:rPr lang="en-US" smtClean="0"/>
              <a:t>Has more than 2 years experience offering home visiting services</a:t>
            </a:r>
          </a:p>
          <a:p>
            <a:pPr eaLnBrk="1" hangingPunct="1"/>
            <a:r>
              <a:rPr lang="en-US" smtClean="0"/>
              <a:t>Is offering at least 1 of the 4 models selected for evaluation</a:t>
            </a:r>
          </a:p>
        </p:txBody>
      </p:sp>
      <p:sp>
        <p:nvSpPr>
          <p:cNvPr id="31747" name="Footer Placeholder 3"/>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dirty="0" smtClean="0"/>
              <a:t>OMB Control Number: 0970-0402    Expiration Date: 7/31/2015</a:t>
            </a:r>
          </a:p>
        </p:txBody>
      </p:sp>
      <p:sp>
        <p:nvSpPr>
          <p:cNvPr id="2" name="Title 1"/>
          <p:cNvSpPr>
            <a:spLocks noGrp="1"/>
          </p:cNvSpPr>
          <p:nvPr>
            <p:ph type="title"/>
          </p:nvPr>
        </p:nvSpPr>
        <p:spPr>
          <a:xfrm>
            <a:off x="457200" y="304800"/>
            <a:ext cx="8229600" cy="1143000"/>
          </a:xfrm>
        </p:spPr>
        <p:txBody>
          <a:bodyPr>
            <a:normAutofit fontScale="90000"/>
          </a:bodyPr>
          <a:lstStyle/>
          <a:p>
            <a:pPr eaLnBrk="1" fontAlgn="auto" hangingPunct="1">
              <a:spcAft>
                <a:spcPts val="0"/>
              </a:spcAft>
              <a:defRPr/>
            </a:pPr>
            <a:r>
              <a:rPr lang="en-US" dirty="0" smtClean="0"/>
              <a:t>What are We Looking for in </a:t>
            </a:r>
            <a:br>
              <a:rPr lang="en-US" dirty="0" smtClean="0"/>
            </a:br>
            <a:r>
              <a:rPr lang="en-US" dirty="0" smtClean="0"/>
              <a:t>Local Programs?</a:t>
            </a:r>
            <a:endParaRPr lang="en-US" dirty="0"/>
          </a:p>
        </p:txBody>
      </p:sp>
      <p:sp>
        <p:nvSpPr>
          <p:cNvPr id="31749" name="Slide Number Placeholder 6"/>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261862A8-2463-4CB8-96DC-F46A294EA071}" type="slidenum">
              <a:rPr lang="en-US" smtClean="0"/>
              <a:pPr fontAlgn="base">
                <a:spcBef>
                  <a:spcPct val="0"/>
                </a:spcBef>
                <a:spcAft>
                  <a:spcPct val="0"/>
                </a:spcAft>
                <a:defRPr/>
              </a:pPr>
              <a:t>18</a:t>
            </a:fld>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5238"/>
            <a:ext cx="8229600" cy="4525962"/>
          </a:xfrm>
        </p:spPr>
        <p:txBody>
          <a:bodyPr>
            <a:normAutofit lnSpcReduction="10000"/>
          </a:bodyPr>
          <a:lstStyle/>
          <a:p>
            <a:pPr marL="365760" indent="-256032" eaLnBrk="1" fontAlgn="auto" hangingPunct="1">
              <a:spcAft>
                <a:spcPts val="0"/>
              </a:spcAft>
              <a:buFont typeface="Wingdings 3"/>
              <a:buChar char=""/>
              <a:defRPr/>
            </a:pPr>
            <a:r>
              <a:rPr lang="en-US" dirty="0" smtClean="0"/>
              <a:t>Explain research design and provide training on research procedures</a:t>
            </a:r>
          </a:p>
          <a:p>
            <a:pPr marL="365760" indent="-256032" eaLnBrk="1" fontAlgn="auto" hangingPunct="1">
              <a:spcAft>
                <a:spcPts val="0"/>
              </a:spcAft>
              <a:buFont typeface="Wingdings 3"/>
              <a:buChar char=""/>
              <a:defRPr/>
            </a:pPr>
            <a:r>
              <a:rPr lang="en-US" dirty="0" smtClean="0"/>
              <a:t>Enroll program participants in the study and collect consent forms</a:t>
            </a:r>
          </a:p>
          <a:p>
            <a:pPr marL="365760" indent="-256032" eaLnBrk="1" fontAlgn="auto" hangingPunct="1">
              <a:spcAft>
                <a:spcPts val="0"/>
              </a:spcAft>
              <a:buFont typeface="Wingdings 3"/>
              <a:buChar char=""/>
              <a:defRPr/>
            </a:pPr>
            <a:r>
              <a:rPr lang="en-US" dirty="0" smtClean="0"/>
              <a:t>Collect data through surveys, interviews, observations, and program and administrative records</a:t>
            </a:r>
          </a:p>
          <a:p>
            <a:pPr marL="365760" indent="-256032" eaLnBrk="1" fontAlgn="auto" hangingPunct="1">
              <a:spcAft>
                <a:spcPts val="0"/>
              </a:spcAft>
              <a:buFont typeface="Wingdings 3"/>
              <a:buChar char=""/>
              <a:defRPr/>
            </a:pPr>
            <a:r>
              <a:rPr lang="en-US" dirty="0" smtClean="0"/>
              <a:t>Provide funding to programs to offset costs of research  participation</a:t>
            </a:r>
          </a:p>
          <a:p>
            <a:pPr marL="365760" indent="-256032" eaLnBrk="1" fontAlgn="auto" hangingPunct="1">
              <a:spcAft>
                <a:spcPts val="0"/>
              </a:spcAft>
              <a:buFont typeface="Wingdings 3"/>
              <a:buChar char=""/>
              <a:defRPr/>
            </a:pPr>
            <a:r>
              <a:rPr lang="en-US" dirty="0" smtClean="0"/>
              <a:t>Analyze data, provide results, and disseminate information</a:t>
            </a:r>
            <a:endParaRPr lang="en-US" dirty="0"/>
          </a:p>
        </p:txBody>
      </p:sp>
      <p:sp>
        <p:nvSpPr>
          <p:cNvPr id="32771" name="Footer Placeholder 3"/>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dirty="0" smtClean="0"/>
              <a:t>OMB Control Number: 0970-0402    Expiration Date: 7/31/2015</a:t>
            </a:r>
          </a:p>
        </p:txBody>
      </p:sp>
      <p:sp>
        <p:nvSpPr>
          <p:cNvPr id="2" name="Title 1"/>
          <p:cNvSpPr>
            <a:spLocks noGrp="1"/>
          </p:cNvSpPr>
          <p:nvPr>
            <p:ph type="title"/>
          </p:nvPr>
        </p:nvSpPr>
        <p:spPr>
          <a:xfrm>
            <a:off x="457200" y="304800"/>
            <a:ext cx="8229600" cy="1143000"/>
          </a:xfrm>
        </p:spPr>
        <p:txBody>
          <a:bodyPr>
            <a:normAutofit fontScale="90000"/>
          </a:bodyPr>
          <a:lstStyle/>
          <a:p>
            <a:pPr eaLnBrk="1" fontAlgn="auto" hangingPunct="1">
              <a:spcAft>
                <a:spcPts val="0"/>
              </a:spcAft>
              <a:defRPr/>
            </a:pPr>
            <a:r>
              <a:rPr lang="en-US" dirty="0" smtClean="0"/>
              <a:t>What Will the Research Team Do?</a:t>
            </a:r>
            <a:endParaRPr lang="en-US" dirty="0"/>
          </a:p>
        </p:txBody>
      </p:sp>
      <p:sp>
        <p:nvSpPr>
          <p:cNvPr id="32773" name="Slide Number Placeholder 6"/>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95B339F3-662A-4171-A439-8442AFCAFCA2}" type="slidenum">
              <a:rPr lang="en-US" smtClean="0"/>
              <a:pPr fontAlgn="base">
                <a:spcBef>
                  <a:spcPct val="0"/>
                </a:spcBef>
                <a:spcAft>
                  <a:spcPct val="0"/>
                </a:spcAft>
                <a:defRPr/>
              </a:pPr>
              <a:t>19</a:t>
            </a:fld>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457200" y="1341438"/>
            <a:ext cx="8229600" cy="4525962"/>
          </a:xfrm>
        </p:spPr>
        <p:txBody>
          <a:bodyPr/>
          <a:lstStyle/>
          <a:p>
            <a:pPr eaLnBrk="1" hangingPunct="1"/>
            <a:r>
              <a:rPr lang="en-US" smtClean="0"/>
              <a:t>Project description and management for MIHOPE</a:t>
            </a:r>
          </a:p>
          <a:p>
            <a:pPr eaLnBrk="1" hangingPunct="1"/>
            <a:r>
              <a:rPr lang="en-US" smtClean="0"/>
              <a:t>MIHOPE research questions and study design</a:t>
            </a:r>
          </a:p>
          <a:p>
            <a:pPr eaLnBrk="1" hangingPunct="1"/>
            <a:r>
              <a:rPr lang="en-US" smtClean="0"/>
              <a:t>Benefits of participation</a:t>
            </a:r>
          </a:p>
          <a:p>
            <a:pPr eaLnBrk="1" hangingPunct="1"/>
            <a:r>
              <a:rPr lang="en-US" smtClean="0"/>
              <a:t>Roles and responsibilities of participation</a:t>
            </a:r>
          </a:p>
          <a:p>
            <a:pPr eaLnBrk="1" hangingPunct="1"/>
            <a:r>
              <a:rPr lang="en-US" smtClean="0"/>
              <a:t>MIHOPE timeline</a:t>
            </a:r>
          </a:p>
          <a:p>
            <a:pPr eaLnBrk="1" hangingPunct="1"/>
            <a:r>
              <a:rPr lang="en-US" smtClean="0"/>
              <a:t>Stages for state/program site selection</a:t>
            </a:r>
          </a:p>
          <a:p>
            <a:pPr algn="r" eaLnBrk="1" hangingPunct="1">
              <a:buFont typeface="Wingdings 3" pitchFamily="18" charset="2"/>
              <a:buNone/>
            </a:pPr>
            <a:endParaRPr lang="en-US" smtClean="0"/>
          </a:p>
        </p:txBody>
      </p:sp>
      <p:sp>
        <p:nvSpPr>
          <p:cNvPr id="16387" name="Footer Placeholder 5"/>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dirty="0" smtClean="0"/>
              <a:t>OMB Control Number: 0970-0402    Expiration Date: 7/31/2015</a:t>
            </a:r>
          </a:p>
        </p:txBody>
      </p:sp>
      <p:sp>
        <p:nvSpPr>
          <p:cNvPr id="2" name="Title 1"/>
          <p:cNvSpPr>
            <a:spLocks noGrp="1"/>
          </p:cNvSpPr>
          <p:nvPr>
            <p:ph type="title"/>
          </p:nvPr>
        </p:nvSpPr>
        <p:spPr>
          <a:xfrm>
            <a:off x="457200" y="228600"/>
            <a:ext cx="8229600" cy="1143000"/>
          </a:xfrm>
          <a:solidFill>
            <a:schemeClr val="bg1"/>
          </a:solidFill>
        </p:spPr>
        <p:txBody>
          <a:bodyPr/>
          <a:lstStyle/>
          <a:p>
            <a:pPr eaLnBrk="1" fontAlgn="auto" hangingPunct="1">
              <a:spcAft>
                <a:spcPts val="0"/>
              </a:spcAft>
              <a:defRPr/>
            </a:pPr>
            <a:r>
              <a:rPr lang="en-US" sz="4000" dirty="0" smtClean="0"/>
              <a:t>Presentation Overview</a:t>
            </a:r>
            <a:endParaRPr lang="en-US" sz="4000" dirty="0"/>
          </a:p>
        </p:txBody>
      </p:sp>
      <p:sp>
        <p:nvSpPr>
          <p:cNvPr id="16389" name="Slide Number Placeholder 7"/>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49459146-1F93-4EAE-A93B-34154D32EE19}" type="slidenum">
              <a:rPr lang="en-US" smtClean="0"/>
              <a:pPr fontAlgn="base">
                <a:spcBef>
                  <a:spcPct val="0"/>
                </a:spcBef>
                <a:spcAft>
                  <a:spcPct val="0"/>
                </a:spcAft>
                <a:defRPr/>
              </a:pPr>
              <a:t>2</a:t>
            </a:fld>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2"/>
          <p:cNvSpPr>
            <a:spLocks noGrp="1"/>
          </p:cNvSpPr>
          <p:nvPr>
            <p:ph idx="1"/>
          </p:nvPr>
        </p:nvSpPr>
        <p:spPr>
          <a:xfrm>
            <a:off x="457200" y="1493838"/>
            <a:ext cx="8229600" cy="4525962"/>
          </a:xfrm>
        </p:spPr>
        <p:txBody>
          <a:bodyPr/>
          <a:lstStyle/>
          <a:p>
            <a:pPr eaLnBrk="1" hangingPunct="1"/>
            <a:r>
              <a:rPr lang="en-US" smtClean="0"/>
              <a:t>Meet with study team to learn more about the evaluation and provide information</a:t>
            </a:r>
          </a:p>
          <a:p>
            <a:pPr eaLnBrk="1" hangingPunct="1"/>
            <a:r>
              <a:rPr lang="en-US" smtClean="0"/>
              <a:t>Discuss research design and reach agreement on roles and responsibilities</a:t>
            </a:r>
          </a:p>
          <a:p>
            <a:pPr eaLnBrk="1" hangingPunct="1"/>
            <a:r>
              <a:rPr lang="en-US" smtClean="0"/>
              <a:t>Prepare for research enrollment and data collection</a:t>
            </a:r>
          </a:p>
          <a:p>
            <a:pPr eaLnBrk="1" hangingPunct="1"/>
            <a:r>
              <a:rPr lang="en-US" smtClean="0"/>
              <a:t>Implement evaluation procedures</a:t>
            </a:r>
          </a:p>
          <a:p>
            <a:pPr eaLnBrk="1" hangingPunct="1"/>
            <a:r>
              <a:rPr lang="en-US" smtClean="0"/>
              <a:t>Study team monitors research procedures and provides feedback </a:t>
            </a:r>
          </a:p>
        </p:txBody>
      </p:sp>
      <p:sp>
        <p:nvSpPr>
          <p:cNvPr id="33795" name="Footer Placeholder 3"/>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dirty="0" smtClean="0"/>
              <a:t>OMB Control Number: 0970-0402    Expiration Date: 7/31/2015</a:t>
            </a:r>
          </a:p>
        </p:txBody>
      </p:sp>
      <p:sp>
        <p:nvSpPr>
          <p:cNvPr id="2" name="Title 1"/>
          <p:cNvSpPr>
            <a:spLocks noGrp="1"/>
          </p:cNvSpPr>
          <p:nvPr>
            <p:ph type="title"/>
          </p:nvPr>
        </p:nvSpPr>
        <p:spPr>
          <a:xfrm>
            <a:off x="457200" y="304800"/>
            <a:ext cx="8229600" cy="1143000"/>
          </a:xfrm>
        </p:spPr>
        <p:txBody>
          <a:bodyPr>
            <a:normAutofit fontScale="90000"/>
          </a:bodyPr>
          <a:lstStyle/>
          <a:p>
            <a:pPr eaLnBrk="1" fontAlgn="auto" hangingPunct="1">
              <a:spcAft>
                <a:spcPts val="0"/>
              </a:spcAft>
              <a:defRPr/>
            </a:pPr>
            <a:r>
              <a:rPr lang="en-US" dirty="0" smtClean="0"/>
              <a:t>What are the Stages of State/ Program Site Selection?</a:t>
            </a:r>
            <a:endParaRPr lang="en-US" dirty="0"/>
          </a:p>
        </p:txBody>
      </p:sp>
      <p:sp>
        <p:nvSpPr>
          <p:cNvPr id="33797" name="Slide Number Placeholder 6"/>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DA028D62-B961-444A-8723-6B81E219B28A}" type="slidenum">
              <a:rPr lang="en-US" smtClean="0"/>
              <a:pPr fontAlgn="base">
                <a:spcBef>
                  <a:spcPct val="0"/>
                </a:spcBef>
                <a:spcAft>
                  <a:spcPct val="0"/>
                </a:spcAft>
                <a:defRPr/>
              </a:pPr>
              <a:t>20</a:t>
            </a:fld>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2"/>
          <p:cNvSpPr>
            <a:spLocks noGrp="1"/>
          </p:cNvSpPr>
          <p:nvPr>
            <p:ph idx="1"/>
          </p:nvPr>
        </p:nvSpPr>
        <p:spPr>
          <a:xfrm>
            <a:off x="800100" y="1265238"/>
            <a:ext cx="7543800" cy="4525962"/>
          </a:xfrm>
        </p:spPr>
        <p:txBody>
          <a:bodyPr/>
          <a:lstStyle/>
          <a:p>
            <a:pPr eaLnBrk="1" hangingPunct="1">
              <a:buFont typeface="Wingdings 3" pitchFamily="18" charset="2"/>
              <a:buNone/>
            </a:pPr>
            <a:r>
              <a:rPr lang="en-US" b="1" smtClean="0"/>
              <a:t>Phase 1</a:t>
            </a:r>
          </a:p>
          <a:p>
            <a:pPr eaLnBrk="1" hangingPunct="1"/>
            <a:r>
              <a:rPr lang="en-US" smtClean="0"/>
              <a:t>Site recruitment and selection:  2012</a:t>
            </a:r>
          </a:p>
          <a:p>
            <a:pPr eaLnBrk="1" hangingPunct="1"/>
            <a:r>
              <a:rPr lang="en-US" smtClean="0"/>
              <a:t>Enroll families in the evaluation: mid 2012 through 2014</a:t>
            </a:r>
          </a:p>
          <a:p>
            <a:pPr eaLnBrk="1" hangingPunct="1"/>
            <a:r>
              <a:rPr lang="en-US" smtClean="0"/>
              <a:t>Report to Congress on characteristics of enrolled families: 2015</a:t>
            </a:r>
          </a:p>
          <a:p>
            <a:pPr eaLnBrk="1" hangingPunct="1">
              <a:buFont typeface="Wingdings 3" pitchFamily="18" charset="2"/>
              <a:buNone/>
            </a:pPr>
            <a:endParaRPr lang="en-US" b="1" smtClean="0"/>
          </a:p>
          <a:p>
            <a:pPr eaLnBrk="1" hangingPunct="1">
              <a:buFont typeface="Wingdings 3" pitchFamily="18" charset="2"/>
              <a:buNone/>
            </a:pPr>
            <a:r>
              <a:rPr lang="en-US" b="1" smtClean="0"/>
              <a:t>Phase 2 </a:t>
            </a:r>
            <a:r>
              <a:rPr lang="en-US" smtClean="0"/>
              <a:t>(date is tentative)</a:t>
            </a:r>
          </a:p>
          <a:p>
            <a:pPr eaLnBrk="1" hangingPunct="1"/>
            <a:r>
              <a:rPr lang="en-US" smtClean="0"/>
              <a:t>Report on program impacts:  2017</a:t>
            </a:r>
          </a:p>
        </p:txBody>
      </p:sp>
      <p:sp>
        <p:nvSpPr>
          <p:cNvPr id="34819" name="Footer Placeholder 3"/>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dirty="0" smtClean="0"/>
              <a:t>OMB Control Number: 0970-0402    Expiration Date: 7/31/2015</a:t>
            </a:r>
          </a:p>
        </p:txBody>
      </p:sp>
      <p:sp>
        <p:nvSpPr>
          <p:cNvPr id="2" name="Title 1"/>
          <p:cNvSpPr>
            <a:spLocks noGrp="1"/>
          </p:cNvSpPr>
          <p:nvPr>
            <p:ph type="title"/>
          </p:nvPr>
        </p:nvSpPr>
        <p:spPr>
          <a:xfrm>
            <a:off x="457200" y="304800"/>
            <a:ext cx="8229600" cy="1143000"/>
          </a:xfrm>
        </p:spPr>
        <p:txBody>
          <a:bodyPr/>
          <a:lstStyle/>
          <a:p>
            <a:pPr eaLnBrk="1" fontAlgn="auto" hangingPunct="1">
              <a:spcAft>
                <a:spcPts val="0"/>
              </a:spcAft>
              <a:defRPr/>
            </a:pPr>
            <a:r>
              <a:rPr lang="en-US" dirty="0" smtClean="0"/>
              <a:t>What is the MIHOPE Timeline?</a:t>
            </a:r>
            <a:endParaRPr lang="en-US" dirty="0"/>
          </a:p>
        </p:txBody>
      </p:sp>
      <p:sp>
        <p:nvSpPr>
          <p:cNvPr id="34821" name="Slide Number Placeholder 6"/>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A44A4B5F-2E3D-4D9A-898F-BA8D81CD7FAC}" type="slidenum">
              <a:rPr lang="en-US" smtClean="0"/>
              <a:pPr fontAlgn="base">
                <a:spcBef>
                  <a:spcPct val="0"/>
                </a:spcBef>
                <a:spcAft>
                  <a:spcPct val="0"/>
                </a:spcAft>
                <a:defRPr/>
              </a:pPr>
              <a:t>21</a:t>
            </a:fld>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p:cNvSpPr>
            <a:spLocks noGrp="1"/>
          </p:cNvSpPr>
          <p:nvPr>
            <p:ph idx="1"/>
          </p:nvPr>
        </p:nvSpPr>
        <p:spPr/>
        <p:txBody>
          <a:bodyPr/>
          <a:lstStyle/>
          <a:p>
            <a:pPr algn="ctr" eaLnBrk="1" hangingPunct="1">
              <a:buFont typeface="Wingdings 3" pitchFamily="18" charset="2"/>
              <a:buNone/>
            </a:pPr>
            <a:r>
              <a:rPr lang="en-US" smtClean="0"/>
              <a:t>If you would like additional information about</a:t>
            </a:r>
          </a:p>
          <a:p>
            <a:pPr eaLnBrk="1" hangingPunct="1"/>
            <a:endParaRPr lang="en-US" smtClean="0"/>
          </a:p>
          <a:p>
            <a:pPr algn="ctr" eaLnBrk="1" hangingPunct="1">
              <a:buFont typeface="Wingdings 3" pitchFamily="18" charset="2"/>
              <a:buNone/>
            </a:pPr>
            <a:endParaRPr lang="en-US" smtClean="0"/>
          </a:p>
          <a:p>
            <a:pPr algn="ctr" eaLnBrk="1" hangingPunct="1">
              <a:buFont typeface="Wingdings 3" pitchFamily="18" charset="2"/>
              <a:buNone/>
            </a:pPr>
            <a:endParaRPr lang="en-US" smtClean="0"/>
          </a:p>
          <a:p>
            <a:pPr algn="ctr" eaLnBrk="1" hangingPunct="1">
              <a:buFont typeface="Wingdings 3" pitchFamily="18" charset="2"/>
              <a:buNone/>
            </a:pPr>
            <a:endParaRPr lang="en-US" smtClean="0"/>
          </a:p>
          <a:p>
            <a:pPr algn="ctr" eaLnBrk="1" hangingPunct="1">
              <a:buFont typeface="Wingdings 3" pitchFamily="18" charset="2"/>
              <a:buNone/>
            </a:pPr>
            <a:endParaRPr lang="en-US" smtClean="0"/>
          </a:p>
          <a:p>
            <a:pPr algn="ctr" eaLnBrk="1" hangingPunct="1">
              <a:buFont typeface="Wingdings 3" pitchFamily="18" charset="2"/>
              <a:buNone/>
            </a:pPr>
            <a:r>
              <a:rPr lang="en-US" smtClean="0"/>
              <a:t>Please contact </a:t>
            </a:r>
            <a:r>
              <a:rPr lang="en-US" u="sng" smtClean="0">
                <a:hlinkClick r:id="rId3"/>
              </a:rPr>
              <a:t>Sharon.rowser@mdrc.org</a:t>
            </a:r>
            <a:r>
              <a:rPr lang="en-US" b="1" smtClean="0"/>
              <a:t> or </a:t>
            </a:r>
            <a:r>
              <a:rPr lang="en-US" u="sng" smtClean="0">
                <a:hlinkClick r:id="rId4"/>
              </a:rPr>
              <a:t>Lauren.supplee@acf.hhs.gov</a:t>
            </a:r>
            <a:r>
              <a:rPr lang="en-US" smtClean="0"/>
              <a:t> for more information. </a:t>
            </a:r>
          </a:p>
          <a:p>
            <a:pPr algn="ctr" eaLnBrk="1" hangingPunct="1">
              <a:buFont typeface="Wingdings 3" pitchFamily="18" charset="2"/>
              <a:buNone/>
            </a:pPr>
            <a:endParaRPr lang="en-US" smtClean="0"/>
          </a:p>
        </p:txBody>
      </p:sp>
      <p:sp>
        <p:nvSpPr>
          <p:cNvPr id="35843" name="Footer Placeholder 3"/>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dirty="0" smtClean="0"/>
              <a:t>OMB Control Number: 0970-0402    Expiration Date: 7/31/2015</a:t>
            </a:r>
          </a:p>
        </p:txBody>
      </p:sp>
      <p:sp>
        <p:nvSpPr>
          <p:cNvPr id="2" name="Title 1"/>
          <p:cNvSpPr>
            <a:spLocks noGrp="1"/>
          </p:cNvSpPr>
          <p:nvPr>
            <p:ph type="title"/>
          </p:nvPr>
        </p:nvSpPr>
        <p:spPr>
          <a:xfrm>
            <a:off x="457200" y="304800"/>
            <a:ext cx="8229600" cy="1143000"/>
          </a:xfrm>
        </p:spPr>
        <p:txBody>
          <a:bodyPr/>
          <a:lstStyle/>
          <a:p>
            <a:pPr eaLnBrk="1" fontAlgn="auto" hangingPunct="1">
              <a:spcAft>
                <a:spcPts val="0"/>
              </a:spcAft>
              <a:defRPr/>
            </a:pPr>
            <a:r>
              <a:rPr lang="en-US" dirty="0" smtClean="0"/>
              <a:t>Need More Information?</a:t>
            </a:r>
            <a:endParaRPr lang="en-US" dirty="0"/>
          </a:p>
        </p:txBody>
      </p:sp>
      <p:sp>
        <p:nvSpPr>
          <p:cNvPr id="35845" name="Slide Number Placeholder 8"/>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741DB05F-DB05-40A2-B2C3-94569CC86A01}" type="slidenum">
              <a:rPr lang="en-US" smtClean="0"/>
              <a:pPr fontAlgn="base">
                <a:spcBef>
                  <a:spcPct val="0"/>
                </a:spcBef>
                <a:spcAft>
                  <a:spcPct val="0"/>
                </a:spcAft>
                <a:defRPr/>
              </a:pPr>
              <a:t>22</a:t>
            </a:fld>
            <a:endParaRPr lang="en-US" smtClean="0"/>
          </a:p>
        </p:txBody>
      </p:sp>
      <p:sp>
        <p:nvSpPr>
          <p:cNvPr id="6" name="Text Box 2"/>
          <p:cNvSpPr txBox="1">
            <a:spLocks noChangeArrowheads="1"/>
          </p:cNvSpPr>
          <p:nvPr/>
        </p:nvSpPr>
        <p:spPr bwMode="auto">
          <a:xfrm>
            <a:off x="0" y="2971800"/>
            <a:ext cx="9144000" cy="523220"/>
          </a:xfrm>
          <a:prstGeom prst="rect">
            <a:avLst/>
          </a:prstGeom>
          <a:noFill/>
          <a:ln w="9525">
            <a:noFill/>
            <a:miter lim="800000"/>
            <a:headEnd/>
            <a:tailEnd/>
          </a:ln>
        </p:spPr>
        <p:txBody>
          <a:bodyPr>
            <a:spAutoFit/>
            <a:scene3d>
              <a:camera prst="orthographicFront"/>
              <a:lightRig rig="soft" dir="t"/>
            </a:scene3d>
            <a:sp3d prstMaterial="softEdge">
              <a:bevelT w="25400" h="25400"/>
            </a:sp3d>
          </a:bodyPr>
          <a:lstStyle/>
          <a:p>
            <a:pPr algn="ctr">
              <a:spcAft>
                <a:spcPts val="1000"/>
              </a:spcAft>
              <a:defRPr/>
            </a:pPr>
            <a:r>
              <a:rPr lang="en-US" sz="2800" b="1" dirty="0">
                <a:latin typeface="Candara" pitchFamily="34" charset="0"/>
                <a:ea typeface="+mj-ea"/>
                <a:cs typeface="Arial" pitchFamily="34" charset="0"/>
              </a:rPr>
              <a:t>M</a:t>
            </a:r>
            <a:r>
              <a:rPr lang="en-US" sz="2800" b="1" dirty="0">
                <a:solidFill>
                  <a:srgbClr val="008000"/>
                </a:solidFill>
                <a:latin typeface="Candara" pitchFamily="34" charset="0"/>
                <a:ea typeface="+mj-ea"/>
                <a:cs typeface="Arial" pitchFamily="34" charset="0"/>
              </a:rPr>
              <a:t>other</a:t>
            </a:r>
            <a:r>
              <a:rPr lang="en-US" sz="2800" b="1" dirty="0">
                <a:latin typeface="Candara" pitchFamily="34" charset="0"/>
                <a:ea typeface="+mj-ea"/>
                <a:cs typeface="Arial" pitchFamily="34" charset="0"/>
              </a:rPr>
              <a:t> </a:t>
            </a:r>
            <a:r>
              <a:rPr lang="en-US" sz="2800" b="1" dirty="0">
                <a:solidFill>
                  <a:srgbClr val="008000"/>
                </a:solidFill>
                <a:latin typeface="Candara" pitchFamily="34" charset="0"/>
                <a:ea typeface="+mj-ea"/>
                <a:cs typeface="Arial" pitchFamily="34" charset="0"/>
              </a:rPr>
              <a:t>and </a:t>
            </a:r>
            <a:r>
              <a:rPr lang="en-US" sz="2800" b="1" dirty="0">
                <a:latin typeface="Candara" pitchFamily="34" charset="0"/>
                <a:ea typeface="+mj-ea"/>
                <a:cs typeface="Arial" pitchFamily="34" charset="0"/>
              </a:rPr>
              <a:t>I</a:t>
            </a:r>
            <a:r>
              <a:rPr lang="en-US" sz="2800" b="1" dirty="0">
                <a:solidFill>
                  <a:srgbClr val="008000"/>
                </a:solidFill>
                <a:latin typeface="Candara" pitchFamily="34" charset="0"/>
                <a:ea typeface="+mj-ea"/>
                <a:cs typeface="Arial" pitchFamily="34" charset="0"/>
              </a:rPr>
              <a:t>nfant</a:t>
            </a:r>
            <a:r>
              <a:rPr lang="en-US" sz="2800" b="1" dirty="0">
                <a:latin typeface="Candara" pitchFamily="34" charset="0"/>
                <a:ea typeface="+mj-ea"/>
                <a:cs typeface="Arial" pitchFamily="34" charset="0"/>
              </a:rPr>
              <a:t> Ho</a:t>
            </a:r>
            <a:r>
              <a:rPr lang="en-US" sz="2800" b="1" dirty="0">
                <a:solidFill>
                  <a:srgbClr val="008000"/>
                </a:solidFill>
                <a:latin typeface="Candara" pitchFamily="34" charset="0"/>
                <a:ea typeface="+mj-ea"/>
                <a:cs typeface="Arial" pitchFamily="34" charset="0"/>
              </a:rPr>
              <a:t>me</a:t>
            </a:r>
            <a:r>
              <a:rPr lang="en-US" sz="2800" b="1" dirty="0">
                <a:latin typeface="Candara" pitchFamily="34" charset="0"/>
                <a:ea typeface="+mj-ea"/>
                <a:cs typeface="Arial" pitchFamily="34" charset="0"/>
              </a:rPr>
              <a:t> </a:t>
            </a:r>
            <a:r>
              <a:rPr lang="en-US" sz="2800" b="1" dirty="0">
                <a:solidFill>
                  <a:srgbClr val="008000"/>
                </a:solidFill>
                <a:latin typeface="Candara" pitchFamily="34" charset="0"/>
                <a:ea typeface="+mj-ea"/>
                <a:cs typeface="Arial" pitchFamily="34" charset="0"/>
              </a:rPr>
              <a:t>Visiting</a:t>
            </a:r>
            <a:r>
              <a:rPr lang="en-US" sz="2800" b="1" dirty="0">
                <a:latin typeface="Candara" pitchFamily="34" charset="0"/>
                <a:ea typeface="+mj-ea"/>
                <a:cs typeface="Arial" pitchFamily="34" charset="0"/>
              </a:rPr>
              <a:t> P</a:t>
            </a:r>
            <a:r>
              <a:rPr lang="en-US" sz="2800" b="1" dirty="0">
                <a:solidFill>
                  <a:srgbClr val="008000"/>
                </a:solidFill>
                <a:latin typeface="Candara" pitchFamily="34" charset="0"/>
                <a:ea typeface="+mj-ea"/>
                <a:cs typeface="Arial" pitchFamily="34" charset="0"/>
              </a:rPr>
              <a:t>rogram</a:t>
            </a:r>
            <a:r>
              <a:rPr lang="en-US" sz="2800" b="1" dirty="0">
                <a:latin typeface="Candara" pitchFamily="34" charset="0"/>
                <a:ea typeface="+mj-ea"/>
                <a:cs typeface="Arial" pitchFamily="34" charset="0"/>
              </a:rPr>
              <a:t> E</a:t>
            </a:r>
            <a:r>
              <a:rPr lang="en-US" sz="2800" b="1" dirty="0">
                <a:solidFill>
                  <a:srgbClr val="008000"/>
                </a:solidFill>
                <a:latin typeface="Candara" pitchFamily="34" charset="0"/>
                <a:ea typeface="+mj-ea"/>
                <a:cs typeface="Arial" pitchFamily="34" charset="0"/>
              </a:rPr>
              <a:t>valuation</a:t>
            </a:r>
            <a:endParaRPr lang="en-US" sz="2800" dirty="0">
              <a:latin typeface="Arial" pitchFamily="34" charset="0"/>
              <a:ea typeface="+mj-ea"/>
              <a:cs typeface="Arial" pitchFamily="34" charset="0"/>
            </a:endParaRPr>
          </a:p>
        </p:txBody>
      </p:sp>
      <p:pic>
        <p:nvPicPr>
          <p:cNvPr id="35847" name="Picture 6" descr="MIHOPE Tree.jpg"/>
          <p:cNvPicPr>
            <a:picLocks noChangeAspect="1" noChangeArrowheads="1"/>
          </p:cNvPicPr>
          <p:nvPr/>
        </p:nvPicPr>
        <p:blipFill>
          <a:blip r:embed="rId5" cstate="print"/>
          <a:srcRect/>
          <a:stretch>
            <a:fillRect/>
          </a:stretch>
        </p:blipFill>
        <p:spPr bwMode="auto">
          <a:xfrm>
            <a:off x="4191000" y="1981200"/>
            <a:ext cx="7620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457200" y="1265238"/>
            <a:ext cx="8229600" cy="4525962"/>
          </a:xfrm>
        </p:spPr>
        <p:txBody>
          <a:bodyPr/>
          <a:lstStyle/>
          <a:p>
            <a:pPr eaLnBrk="1" hangingPunct="1">
              <a:buFont typeface="Wingdings 3" pitchFamily="18" charset="2"/>
              <a:buNone/>
            </a:pPr>
            <a:r>
              <a:rPr lang="en-US" sz="3500" b="1" smtClean="0"/>
              <a:t>M</a:t>
            </a:r>
            <a:r>
              <a:rPr lang="en-US" sz="3500" smtClean="0"/>
              <a:t>other and </a:t>
            </a:r>
            <a:r>
              <a:rPr lang="en-US" sz="3500" b="1" smtClean="0"/>
              <a:t>I</a:t>
            </a:r>
            <a:r>
              <a:rPr lang="en-US" sz="3500" smtClean="0"/>
              <a:t>nfant </a:t>
            </a:r>
            <a:r>
              <a:rPr lang="en-US" sz="3500" b="1" smtClean="0"/>
              <a:t>Ho</a:t>
            </a:r>
            <a:r>
              <a:rPr lang="en-US" sz="3500" smtClean="0"/>
              <a:t>me Visiting </a:t>
            </a:r>
            <a:r>
              <a:rPr lang="en-US" sz="3500" b="1" smtClean="0"/>
              <a:t>P</a:t>
            </a:r>
            <a:r>
              <a:rPr lang="en-US" sz="3500" smtClean="0"/>
              <a:t>rogram </a:t>
            </a:r>
            <a:r>
              <a:rPr lang="en-US" sz="3500" b="1" smtClean="0"/>
              <a:t>E</a:t>
            </a:r>
            <a:r>
              <a:rPr lang="en-US" sz="3500" smtClean="0"/>
              <a:t>valuation</a:t>
            </a:r>
          </a:p>
          <a:p>
            <a:pPr eaLnBrk="1" hangingPunct="1"/>
            <a:r>
              <a:rPr lang="en-US" smtClean="0"/>
              <a:t>Large-scale evaluation of the effectiveness of home visiting models supported by MIECHV</a:t>
            </a:r>
          </a:p>
          <a:p>
            <a:pPr eaLnBrk="1" hangingPunct="1"/>
            <a:r>
              <a:rPr lang="en-US" smtClean="0"/>
              <a:t>Includes 85 program sites in 12 states nationwide</a:t>
            </a:r>
          </a:p>
          <a:p>
            <a:pPr eaLnBrk="1" hangingPunct="1"/>
            <a:r>
              <a:rPr lang="en-US" smtClean="0"/>
              <a:t>Focuses on models serving at-risk expectant families and infants to 6 months </a:t>
            </a:r>
          </a:p>
          <a:p>
            <a:pPr eaLnBrk="1" hangingPunct="1">
              <a:buFont typeface="Wingdings 3" pitchFamily="18" charset="2"/>
              <a:buNone/>
            </a:pPr>
            <a:endParaRPr lang="en-US" smtClean="0"/>
          </a:p>
        </p:txBody>
      </p:sp>
      <p:sp>
        <p:nvSpPr>
          <p:cNvPr id="17411" name="Footer Placeholder 5"/>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dirty="0" smtClean="0"/>
              <a:t>OMB Control Number: 0970-0402    Expiration Date: 7/31/2015</a:t>
            </a:r>
          </a:p>
        </p:txBody>
      </p:sp>
      <p:sp>
        <p:nvSpPr>
          <p:cNvPr id="2" name="Title 1"/>
          <p:cNvSpPr>
            <a:spLocks noGrp="1"/>
          </p:cNvSpPr>
          <p:nvPr>
            <p:ph type="title"/>
          </p:nvPr>
        </p:nvSpPr>
        <p:spPr>
          <a:xfrm>
            <a:off x="457200" y="228600"/>
            <a:ext cx="8229600" cy="1143000"/>
          </a:xfrm>
        </p:spPr>
        <p:txBody>
          <a:bodyPr/>
          <a:lstStyle/>
          <a:p>
            <a:pPr eaLnBrk="1" fontAlgn="auto" hangingPunct="1">
              <a:spcAft>
                <a:spcPts val="0"/>
              </a:spcAft>
              <a:defRPr/>
            </a:pPr>
            <a:r>
              <a:rPr lang="en-US" sz="4000" dirty="0" smtClean="0"/>
              <a:t>What is MIHOPE?</a:t>
            </a:r>
            <a:endParaRPr lang="en-US" sz="4000" dirty="0"/>
          </a:p>
        </p:txBody>
      </p:sp>
      <p:sp>
        <p:nvSpPr>
          <p:cNvPr id="17413" name="Slide Number Placeholder 7"/>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1A892881-3056-4DB2-ABDC-34FA300F09E7}" type="slidenum">
              <a:rPr lang="en-US" smtClean="0"/>
              <a:pPr fontAlgn="base">
                <a:spcBef>
                  <a:spcPct val="0"/>
                </a:spcBef>
                <a:spcAft>
                  <a:spcPct val="0"/>
                </a:spcAft>
                <a:defRPr/>
              </a:pPr>
              <a:t>3</a:t>
            </a:fld>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65238"/>
            <a:ext cx="8229600" cy="4525962"/>
          </a:xfrm>
        </p:spPr>
        <p:txBody>
          <a:bodyPr>
            <a:normAutofit fontScale="77500" lnSpcReduction="20000"/>
          </a:bodyPr>
          <a:lstStyle/>
          <a:p>
            <a:pPr marL="365760" indent="-256032" eaLnBrk="1" fontAlgn="auto" hangingPunct="1">
              <a:spcAft>
                <a:spcPts val="0"/>
              </a:spcAft>
              <a:buFont typeface="Wingdings 3"/>
              <a:buNone/>
              <a:defRPr/>
            </a:pPr>
            <a:r>
              <a:rPr lang="en-US" sz="2800" b="1" dirty="0" smtClean="0"/>
              <a:t>Sponsored by:  </a:t>
            </a:r>
            <a:r>
              <a:rPr lang="en-US" sz="2800" dirty="0" smtClean="0"/>
              <a:t>U.S. Department of Health and Human Services, Administration for Children and Families, Office of Planning Research and Evaluation (OPRE) and  Health Resources and Services Administration (HRSA)</a:t>
            </a:r>
          </a:p>
          <a:p>
            <a:pPr marL="365760" indent="-256032" eaLnBrk="1" fontAlgn="auto" hangingPunct="1">
              <a:spcAft>
                <a:spcPts val="0"/>
              </a:spcAft>
              <a:buFont typeface="Wingdings 3"/>
              <a:buNone/>
              <a:defRPr/>
            </a:pPr>
            <a:endParaRPr lang="en-US" sz="2800" dirty="0" smtClean="0"/>
          </a:p>
          <a:p>
            <a:pPr marL="365760" indent="-256032" eaLnBrk="1" fontAlgn="auto" hangingPunct="1">
              <a:spcAft>
                <a:spcPts val="0"/>
              </a:spcAft>
              <a:buFont typeface="Wingdings 3"/>
              <a:buNone/>
              <a:defRPr/>
            </a:pPr>
            <a:r>
              <a:rPr lang="en-US" sz="2800" b="1" dirty="0" smtClean="0"/>
              <a:t>Authorization</a:t>
            </a:r>
            <a:r>
              <a:rPr lang="en-US" sz="2800" b="1" dirty="0" smtClean="0">
                <a:solidFill>
                  <a:srgbClr val="002060"/>
                </a:solidFill>
              </a:rPr>
              <a:t>:  </a:t>
            </a:r>
            <a:r>
              <a:rPr lang="en-US" sz="2800" dirty="0" smtClean="0"/>
              <a:t>Maternal, Infant and Early Childhood Home Visiting Program (MIECHV), Patient Protection and Affordable Care Act of 2010</a:t>
            </a:r>
          </a:p>
          <a:p>
            <a:pPr marL="365760" indent="-256032" eaLnBrk="1" fontAlgn="auto" hangingPunct="1">
              <a:spcAft>
                <a:spcPts val="0"/>
              </a:spcAft>
              <a:buFont typeface="Wingdings 3"/>
              <a:buNone/>
              <a:defRPr/>
            </a:pPr>
            <a:endParaRPr lang="en-US" sz="2800" dirty="0" smtClean="0"/>
          </a:p>
          <a:p>
            <a:pPr marL="365760" indent="-256032" eaLnBrk="1" fontAlgn="auto" hangingPunct="1">
              <a:spcAft>
                <a:spcPts val="0"/>
              </a:spcAft>
              <a:buFont typeface="Wingdings 3"/>
              <a:buNone/>
              <a:defRPr/>
            </a:pPr>
            <a:r>
              <a:rPr lang="en-US" sz="2800" b="1" dirty="0" smtClean="0"/>
              <a:t>Project Team:</a:t>
            </a:r>
          </a:p>
          <a:p>
            <a:pPr marL="365760" indent="-256032" eaLnBrk="1" fontAlgn="auto" hangingPunct="1">
              <a:spcAft>
                <a:spcPts val="0"/>
              </a:spcAft>
              <a:buFont typeface="Wingdings 3"/>
              <a:buChar char=""/>
              <a:defRPr/>
            </a:pPr>
            <a:r>
              <a:rPr lang="en-US" sz="2800" dirty="0" smtClean="0">
                <a:solidFill>
                  <a:schemeClr val="bg2">
                    <a:lumMod val="25000"/>
                  </a:schemeClr>
                </a:solidFill>
              </a:rPr>
              <a:t>MDRC</a:t>
            </a:r>
          </a:p>
          <a:p>
            <a:pPr marL="365760" indent="-256032" eaLnBrk="1" fontAlgn="auto" hangingPunct="1">
              <a:spcAft>
                <a:spcPts val="0"/>
              </a:spcAft>
              <a:buFont typeface="Wingdings 3"/>
              <a:buChar char=""/>
              <a:defRPr/>
            </a:pPr>
            <a:r>
              <a:rPr lang="en-US" sz="2800" dirty="0" smtClean="0">
                <a:solidFill>
                  <a:schemeClr val="bg2">
                    <a:lumMod val="25000"/>
                  </a:schemeClr>
                </a:solidFill>
              </a:rPr>
              <a:t>James Bell Associates</a:t>
            </a:r>
          </a:p>
          <a:p>
            <a:pPr marL="365760" indent="-256032" eaLnBrk="1" fontAlgn="auto" hangingPunct="1">
              <a:spcAft>
                <a:spcPts val="0"/>
              </a:spcAft>
              <a:buFont typeface="Wingdings 3"/>
              <a:buChar char=""/>
              <a:defRPr/>
            </a:pPr>
            <a:r>
              <a:rPr lang="en-US" sz="2800" dirty="0" smtClean="0">
                <a:solidFill>
                  <a:schemeClr val="bg2">
                    <a:lumMod val="25000"/>
                  </a:schemeClr>
                </a:solidFill>
              </a:rPr>
              <a:t>Johns Hopkins University</a:t>
            </a:r>
          </a:p>
          <a:p>
            <a:pPr marL="365760" indent="-256032" eaLnBrk="1" fontAlgn="auto" hangingPunct="1">
              <a:spcAft>
                <a:spcPts val="0"/>
              </a:spcAft>
              <a:buFont typeface="Wingdings 3"/>
              <a:buChar char=""/>
              <a:defRPr/>
            </a:pPr>
            <a:r>
              <a:rPr lang="en-US" sz="2800" dirty="0" smtClean="0">
                <a:solidFill>
                  <a:schemeClr val="bg2">
                    <a:lumMod val="25000"/>
                  </a:schemeClr>
                </a:solidFill>
              </a:rPr>
              <a:t>Mathematica Policy Research</a:t>
            </a:r>
            <a:endParaRPr lang="en-US" sz="2800" dirty="0">
              <a:solidFill>
                <a:schemeClr val="bg2">
                  <a:lumMod val="25000"/>
                </a:schemeClr>
              </a:solidFill>
            </a:endParaRPr>
          </a:p>
        </p:txBody>
      </p:sp>
      <p:sp>
        <p:nvSpPr>
          <p:cNvPr id="18435" name="Footer Placeholder 5"/>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dirty="0" smtClean="0"/>
              <a:t>OMB Control Number: 0970-0402    Expiration Date: 7/31/2015</a:t>
            </a:r>
          </a:p>
        </p:txBody>
      </p:sp>
      <p:sp>
        <p:nvSpPr>
          <p:cNvPr id="2" name="Title 1"/>
          <p:cNvSpPr>
            <a:spLocks noGrp="1"/>
          </p:cNvSpPr>
          <p:nvPr>
            <p:ph type="title"/>
          </p:nvPr>
        </p:nvSpPr>
        <p:spPr>
          <a:xfrm>
            <a:off x="457200" y="228600"/>
            <a:ext cx="8229600" cy="1143000"/>
          </a:xfrm>
        </p:spPr>
        <p:txBody>
          <a:bodyPr/>
          <a:lstStyle/>
          <a:p>
            <a:pPr eaLnBrk="1" fontAlgn="auto" hangingPunct="1">
              <a:spcAft>
                <a:spcPts val="0"/>
              </a:spcAft>
              <a:defRPr/>
            </a:pPr>
            <a:r>
              <a:rPr lang="en-US" sz="4000" dirty="0" smtClean="0"/>
              <a:t>Who is Conducting MIHOPE?</a:t>
            </a:r>
            <a:endParaRPr lang="en-US" sz="4000" dirty="0"/>
          </a:p>
        </p:txBody>
      </p:sp>
      <p:sp>
        <p:nvSpPr>
          <p:cNvPr id="18437" name="Slide Number Placeholder 7"/>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3DC1BB6B-26CC-4287-8CE4-9675768EC861}" type="slidenum">
              <a:rPr lang="en-US" smtClean="0"/>
              <a:pPr fontAlgn="base">
                <a:spcBef>
                  <a:spcPct val="0"/>
                </a:spcBef>
                <a:spcAft>
                  <a:spcPct val="0"/>
                </a:spcAft>
                <a:defRPr/>
              </a:pPr>
              <a:t>4</a:t>
            </a:fld>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365760" indent="-256032" eaLnBrk="1" fontAlgn="auto" hangingPunct="1">
              <a:spcAft>
                <a:spcPts val="0"/>
              </a:spcAft>
              <a:buFont typeface="Wingdings 3"/>
              <a:buChar char=""/>
              <a:defRPr/>
            </a:pPr>
            <a:r>
              <a:rPr lang="en-US" dirty="0" smtClean="0"/>
              <a:t>Evidence-based models supported with MIECHV funding</a:t>
            </a:r>
          </a:p>
          <a:p>
            <a:pPr marL="365760" indent="-256032" eaLnBrk="1" fontAlgn="auto" hangingPunct="1">
              <a:spcAft>
                <a:spcPts val="0"/>
              </a:spcAft>
              <a:buFont typeface="Wingdings 3"/>
              <a:buChar char=""/>
              <a:defRPr/>
            </a:pPr>
            <a:r>
              <a:rPr lang="en-US" dirty="0" smtClean="0"/>
              <a:t>Models serving expectant families or those with infants</a:t>
            </a:r>
          </a:p>
          <a:p>
            <a:pPr marL="365760" indent="-256032" eaLnBrk="1" fontAlgn="auto" hangingPunct="1">
              <a:spcAft>
                <a:spcPts val="0"/>
              </a:spcAft>
              <a:buFont typeface="Wingdings 3"/>
              <a:buChar char=""/>
              <a:defRPr/>
            </a:pPr>
            <a:r>
              <a:rPr lang="en-US" dirty="0" smtClean="0"/>
              <a:t>Models selected for implementation by at least 10 states</a:t>
            </a:r>
          </a:p>
          <a:p>
            <a:pPr marL="365760" indent="-256032" eaLnBrk="1" fontAlgn="auto" hangingPunct="1">
              <a:spcAft>
                <a:spcPts val="0"/>
              </a:spcAft>
              <a:buFont typeface="Wingdings 3"/>
              <a:buChar char=""/>
              <a:defRPr/>
            </a:pPr>
            <a:r>
              <a:rPr lang="en-US" dirty="0" smtClean="0"/>
              <a:t>Models:</a:t>
            </a:r>
          </a:p>
          <a:p>
            <a:pPr marL="621792" lvl="1" eaLnBrk="1" fontAlgn="auto" hangingPunct="1">
              <a:spcBef>
                <a:spcPts val="324"/>
              </a:spcBef>
              <a:spcAft>
                <a:spcPts val="0"/>
              </a:spcAft>
              <a:buFont typeface="Verdana"/>
              <a:buChar char="◦"/>
              <a:defRPr/>
            </a:pPr>
            <a:r>
              <a:rPr lang="en-US" dirty="0" smtClean="0">
                <a:solidFill>
                  <a:schemeClr val="bg2">
                    <a:lumMod val="25000"/>
                  </a:schemeClr>
                </a:solidFill>
              </a:rPr>
              <a:t>Early Head Start-Home Visiting</a:t>
            </a:r>
          </a:p>
          <a:p>
            <a:pPr marL="621792" lvl="1" eaLnBrk="1" fontAlgn="auto" hangingPunct="1">
              <a:spcBef>
                <a:spcPts val="324"/>
              </a:spcBef>
              <a:spcAft>
                <a:spcPts val="0"/>
              </a:spcAft>
              <a:buFont typeface="Verdana"/>
              <a:buChar char="◦"/>
              <a:defRPr/>
            </a:pPr>
            <a:r>
              <a:rPr lang="en-US" dirty="0" smtClean="0">
                <a:solidFill>
                  <a:schemeClr val="bg2">
                    <a:lumMod val="25000"/>
                  </a:schemeClr>
                </a:solidFill>
              </a:rPr>
              <a:t>Healthy Families America</a:t>
            </a:r>
          </a:p>
          <a:p>
            <a:pPr marL="621792" lvl="1" eaLnBrk="1" fontAlgn="auto" hangingPunct="1">
              <a:spcBef>
                <a:spcPts val="324"/>
              </a:spcBef>
              <a:spcAft>
                <a:spcPts val="0"/>
              </a:spcAft>
              <a:buFont typeface="Verdana"/>
              <a:buChar char="◦"/>
              <a:defRPr/>
            </a:pPr>
            <a:r>
              <a:rPr lang="en-US" dirty="0" smtClean="0">
                <a:solidFill>
                  <a:schemeClr val="bg2">
                    <a:lumMod val="25000"/>
                  </a:schemeClr>
                </a:solidFill>
              </a:rPr>
              <a:t>Nurse Family Partnership</a:t>
            </a:r>
          </a:p>
          <a:p>
            <a:pPr marL="621792" lvl="1" eaLnBrk="1" fontAlgn="auto" hangingPunct="1">
              <a:spcBef>
                <a:spcPts val="324"/>
              </a:spcBef>
              <a:spcAft>
                <a:spcPts val="0"/>
              </a:spcAft>
              <a:buFont typeface="Verdana"/>
              <a:buChar char="◦"/>
              <a:defRPr/>
            </a:pPr>
            <a:r>
              <a:rPr lang="en-US" dirty="0" smtClean="0">
                <a:solidFill>
                  <a:schemeClr val="bg2">
                    <a:lumMod val="25000"/>
                  </a:schemeClr>
                </a:solidFill>
              </a:rPr>
              <a:t>Parents as Teachers</a:t>
            </a:r>
            <a:endParaRPr lang="en-US" dirty="0">
              <a:solidFill>
                <a:schemeClr val="bg2">
                  <a:lumMod val="25000"/>
                </a:schemeClr>
              </a:solidFill>
            </a:endParaRPr>
          </a:p>
        </p:txBody>
      </p:sp>
      <p:sp>
        <p:nvSpPr>
          <p:cNvPr id="19459" name="Footer Placeholder 5"/>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dirty="0" smtClean="0"/>
              <a:t>OMB Control Number: 0970-0402    Expiration Date: 7/31/2015</a:t>
            </a:r>
          </a:p>
        </p:txBody>
      </p:sp>
      <p:sp>
        <p:nvSpPr>
          <p:cNvPr id="2" name="Title 1"/>
          <p:cNvSpPr>
            <a:spLocks noGrp="1"/>
          </p:cNvSpPr>
          <p:nvPr>
            <p:ph type="title"/>
          </p:nvPr>
        </p:nvSpPr>
        <p:spPr>
          <a:xfrm>
            <a:off x="457200" y="228600"/>
            <a:ext cx="8229600" cy="1143000"/>
          </a:xfrm>
        </p:spPr>
        <p:txBody>
          <a:bodyPr>
            <a:noAutofit/>
          </a:bodyPr>
          <a:lstStyle/>
          <a:p>
            <a:pPr eaLnBrk="1" fontAlgn="auto" hangingPunct="1">
              <a:spcAft>
                <a:spcPts val="0"/>
              </a:spcAft>
              <a:defRPr/>
            </a:pPr>
            <a:r>
              <a:rPr lang="en-US" sz="4000" dirty="0" smtClean="0"/>
              <a:t>What Home Visiting Models are in MIHOPE?</a:t>
            </a:r>
            <a:endParaRPr lang="en-US" sz="4000" dirty="0"/>
          </a:p>
        </p:txBody>
      </p:sp>
      <p:sp>
        <p:nvSpPr>
          <p:cNvPr id="19461" name="Slide Number Placeholder 7"/>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42C7F55E-C9D0-4B16-9C85-5FE135317287}" type="slidenum">
              <a:rPr lang="en-US" smtClean="0"/>
              <a:pPr fontAlgn="base">
                <a:spcBef>
                  <a:spcPct val="0"/>
                </a:spcBef>
                <a:spcAft>
                  <a:spcPct val="0"/>
                </a:spcAft>
                <a:defRPr/>
              </a:pPr>
              <a:t>5</a:t>
            </a:fld>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525963"/>
          </a:xfrm>
        </p:spPr>
        <p:txBody>
          <a:bodyPr>
            <a:normAutofit lnSpcReduction="10000"/>
          </a:bodyPr>
          <a:lstStyle/>
          <a:p>
            <a:pPr marL="365760" indent="0" eaLnBrk="1" fontAlgn="auto" hangingPunct="1">
              <a:spcAft>
                <a:spcPts val="0"/>
              </a:spcAft>
              <a:buFont typeface="Wingdings 3"/>
              <a:buChar char=""/>
              <a:defRPr/>
            </a:pPr>
            <a:r>
              <a:rPr lang="en-US" sz="2800" dirty="0" smtClean="0"/>
              <a:t>Analysis of state needs assessments </a:t>
            </a:r>
          </a:p>
          <a:p>
            <a:pPr marL="365760" indent="0" eaLnBrk="1" fontAlgn="auto" hangingPunct="1">
              <a:spcAft>
                <a:spcPts val="0"/>
              </a:spcAft>
              <a:buFont typeface="Wingdings 3"/>
              <a:buNone/>
              <a:defRPr/>
            </a:pPr>
            <a:endParaRPr lang="en-US" sz="2800" dirty="0" smtClean="0"/>
          </a:p>
          <a:p>
            <a:pPr marL="365760" indent="0" eaLnBrk="1" fontAlgn="auto" hangingPunct="1">
              <a:spcAft>
                <a:spcPts val="0"/>
              </a:spcAft>
              <a:buFont typeface="Wingdings 3"/>
              <a:buChar char=""/>
              <a:defRPr/>
            </a:pPr>
            <a:r>
              <a:rPr lang="en-US" sz="2800" dirty="0" smtClean="0"/>
              <a:t>Effectiveness study</a:t>
            </a:r>
          </a:p>
          <a:p>
            <a:pPr marL="621792" lvl="1" indent="0" eaLnBrk="1" fontAlgn="auto" hangingPunct="1">
              <a:spcBef>
                <a:spcPts val="324"/>
              </a:spcBef>
              <a:spcAft>
                <a:spcPts val="0"/>
              </a:spcAft>
              <a:buFont typeface="Courier New" pitchFamily="49" charset="0"/>
              <a:buChar char="o"/>
              <a:defRPr/>
            </a:pPr>
            <a:r>
              <a:rPr lang="en-US" dirty="0" smtClean="0"/>
              <a:t> 	Reports variation in impacts for sites and 	populations with different characteristics </a:t>
            </a:r>
          </a:p>
          <a:p>
            <a:pPr marL="621792" lvl="1" indent="0" eaLnBrk="1" fontAlgn="auto" hangingPunct="1">
              <a:spcBef>
                <a:spcPts val="324"/>
              </a:spcBef>
              <a:spcAft>
                <a:spcPts val="0"/>
              </a:spcAft>
              <a:buFont typeface="Courier New" pitchFamily="49" charset="0"/>
              <a:buChar char="o"/>
              <a:defRPr/>
            </a:pPr>
            <a:r>
              <a:rPr lang="en-US" dirty="0" smtClean="0"/>
              <a:t>	Incorporates study of health disparities and 	outcomes</a:t>
            </a:r>
          </a:p>
          <a:p>
            <a:pPr marL="621792" lvl="1" indent="0" eaLnBrk="1" fontAlgn="auto" hangingPunct="1">
              <a:spcBef>
                <a:spcPts val="324"/>
              </a:spcBef>
              <a:spcAft>
                <a:spcPts val="0"/>
              </a:spcAft>
              <a:buFont typeface="Courier New" pitchFamily="49" charset="0"/>
              <a:buChar char="o"/>
              <a:defRPr/>
            </a:pPr>
            <a:r>
              <a:rPr lang="en-US" dirty="0" smtClean="0"/>
              <a:t>	Includes implementation study</a:t>
            </a:r>
          </a:p>
          <a:p>
            <a:pPr marL="621792" lvl="1" indent="0" eaLnBrk="1" fontAlgn="auto" hangingPunct="1">
              <a:spcBef>
                <a:spcPts val="324"/>
              </a:spcBef>
              <a:spcAft>
                <a:spcPts val="0"/>
              </a:spcAft>
              <a:buFont typeface="Verdana"/>
              <a:buNone/>
              <a:defRPr/>
            </a:pPr>
            <a:endParaRPr lang="en-US" dirty="0" smtClean="0"/>
          </a:p>
          <a:p>
            <a:pPr marL="365760" indent="0" eaLnBrk="1" fontAlgn="auto" hangingPunct="1">
              <a:spcAft>
                <a:spcPts val="0"/>
              </a:spcAft>
              <a:buFont typeface="Wingdings 3"/>
              <a:buChar char=""/>
              <a:defRPr/>
            </a:pPr>
            <a:r>
              <a:rPr lang="en-US" sz="2800" dirty="0" smtClean="0"/>
              <a:t>Economic evaluation </a:t>
            </a:r>
            <a:r>
              <a:rPr lang="en-US" dirty="0" smtClean="0"/>
              <a:t/>
            </a:r>
            <a:br>
              <a:rPr lang="en-US" dirty="0" smtClean="0"/>
            </a:br>
            <a:endParaRPr lang="en-US" dirty="0"/>
          </a:p>
        </p:txBody>
      </p:sp>
      <p:sp>
        <p:nvSpPr>
          <p:cNvPr id="3" name="Title 2"/>
          <p:cNvSpPr>
            <a:spLocks noGrp="1"/>
          </p:cNvSpPr>
          <p:nvPr>
            <p:ph type="title"/>
          </p:nvPr>
        </p:nvSpPr>
        <p:spPr>
          <a:xfrm>
            <a:off x="533400" y="381000"/>
            <a:ext cx="8229600" cy="1143000"/>
          </a:xfrm>
        </p:spPr>
        <p:txBody>
          <a:bodyPr>
            <a:normAutofit fontScale="90000"/>
          </a:bodyPr>
          <a:lstStyle/>
          <a:p>
            <a:pPr eaLnBrk="1" fontAlgn="auto" hangingPunct="1">
              <a:spcAft>
                <a:spcPts val="0"/>
              </a:spcAft>
              <a:defRPr/>
            </a:pPr>
            <a:r>
              <a:rPr lang="en-US" dirty="0" smtClean="0"/>
              <a:t>Three components of the evaluation design</a:t>
            </a:r>
            <a:endParaRPr lang="en-US" dirty="0"/>
          </a:p>
        </p:txBody>
      </p:sp>
      <p:sp>
        <p:nvSpPr>
          <p:cNvPr id="20484" name="Footer Placeholder 5"/>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dirty="0" smtClean="0"/>
              <a:t>OMB Control Number: 0970-0402    Expiration Date: 7/31/2015</a:t>
            </a:r>
          </a:p>
        </p:txBody>
      </p:sp>
      <p:sp>
        <p:nvSpPr>
          <p:cNvPr id="20485" name="Slide Number Placeholder 7"/>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539285A4-6C12-4DF7-86AD-F103B8B2FBE4}" type="slidenum">
              <a:rPr lang="en-US" smtClean="0"/>
              <a:pPr fontAlgn="base">
                <a:spcBef>
                  <a:spcPct val="0"/>
                </a:spcBef>
                <a:spcAft>
                  <a:spcPct val="0"/>
                </a:spcAft>
                <a:defRPr/>
              </a:pPr>
              <a:t>6</a:t>
            </a:fld>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090738"/>
            <a:ext cx="8229600" cy="4005262"/>
          </a:xfrm>
        </p:spPr>
        <p:txBody>
          <a:bodyPr>
            <a:normAutofit fontScale="92500" lnSpcReduction="10000"/>
          </a:bodyPr>
          <a:lstStyle/>
          <a:p>
            <a:pPr marL="365760" lvl="1" indent="-256032" eaLnBrk="1" fontAlgn="auto" hangingPunct="1">
              <a:spcBef>
                <a:spcPts val="400"/>
              </a:spcBef>
              <a:spcAft>
                <a:spcPts val="600"/>
              </a:spcAft>
              <a:buSzPct val="68000"/>
              <a:buFont typeface="Wingdings 3"/>
              <a:buChar char=""/>
              <a:defRPr/>
            </a:pPr>
            <a:r>
              <a:rPr lang="en-US" sz="2900" dirty="0" smtClean="0"/>
              <a:t>Before MIECHV, what current home visiting practices did states describe?</a:t>
            </a:r>
          </a:p>
          <a:p>
            <a:pPr marL="365760" lvl="1" indent="-256032" eaLnBrk="1" fontAlgn="auto" hangingPunct="1">
              <a:spcBef>
                <a:spcPts val="400"/>
              </a:spcBef>
              <a:spcAft>
                <a:spcPts val="600"/>
              </a:spcAft>
              <a:buSzPct val="68000"/>
              <a:buFont typeface="Wingdings 3"/>
              <a:buChar char=""/>
              <a:defRPr/>
            </a:pPr>
            <a:r>
              <a:rPr lang="en-US" sz="2900" dirty="0" smtClean="0"/>
              <a:t>What community needs and gaps in services did states identify?</a:t>
            </a:r>
          </a:p>
          <a:p>
            <a:pPr marL="365760" lvl="1" indent="-256032" eaLnBrk="1" fontAlgn="auto" hangingPunct="1">
              <a:spcBef>
                <a:spcPts val="400"/>
              </a:spcBef>
              <a:spcAft>
                <a:spcPts val="600"/>
              </a:spcAft>
              <a:buSzPct val="68000"/>
              <a:buFont typeface="Wingdings 3"/>
              <a:buChar char=""/>
              <a:defRPr/>
            </a:pPr>
            <a:r>
              <a:rPr lang="en-US" sz="2900" dirty="0" smtClean="0"/>
              <a:t>How did states intend for MIECHV home visiting programs to address the gaps?</a:t>
            </a:r>
          </a:p>
          <a:p>
            <a:pPr marL="365760" lvl="1" indent="-256032" eaLnBrk="1" fontAlgn="auto" hangingPunct="1">
              <a:spcBef>
                <a:spcPts val="400"/>
              </a:spcBef>
              <a:spcAft>
                <a:spcPts val="0"/>
              </a:spcAft>
              <a:buSzPct val="68000"/>
              <a:buFont typeface="Verdana"/>
              <a:buNone/>
              <a:defRPr/>
            </a:pPr>
            <a:endParaRPr lang="en-US" dirty="0" smtClean="0"/>
          </a:p>
          <a:p>
            <a:pPr marL="365760" lvl="1" indent="-256032" eaLnBrk="1" fontAlgn="auto" hangingPunct="1">
              <a:spcBef>
                <a:spcPts val="400"/>
              </a:spcBef>
              <a:spcAft>
                <a:spcPts val="0"/>
              </a:spcAft>
              <a:buSzPct val="68000"/>
              <a:buFont typeface="Verdana"/>
              <a:buNone/>
              <a:defRPr/>
            </a:pPr>
            <a:r>
              <a:rPr lang="en-US" sz="2400" dirty="0" smtClean="0"/>
              <a:t>Data sources: state needs assessments, state plans, and competitive applications; interviews with state administrators</a:t>
            </a:r>
            <a:endParaRPr lang="en-US" sz="2400" dirty="0"/>
          </a:p>
        </p:txBody>
      </p:sp>
      <p:sp>
        <p:nvSpPr>
          <p:cNvPr id="3" name="Title 2"/>
          <p:cNvSpPr>
            <a:spLocks noGrp="1"/>
          </p:cNvSpPr>
          <p:nvPr>
            <p:ph type="title"/>
          </p:nvPr>
        </p:nvSpPr>
        <p:spPr>
          <a:xfrm>
            <a:off x="457200" y="533400"/>
            <a:ext cx="8229600" cy="1143000"/>
          </a:xfrm>
        </p:spPr>
        <p:txBody>
          <a:bodyPr>
            <a:noAutofit/>
          </a:bodyPr>
          <a:lstStyle/>
          <a:p>
            <a:pPr eaLnBrk="1" fontAlgn="auto" hangingPunct="1">
              <a:spcAft>
                <a:spcPts val="0"/>
              </a:spcAft>
              <a:defRPr/>
            </a:pPr>
            <a:r>
              <a:rPr lang="en-US" sz="3400" dirty="0" smtClean="0"/>
              <a:t>How will we learn about the needs of communities operating MIECHV programs?</a:t>
            </a:r>
            <a:endParaRPr lang="en-US" sz="3400" dirty="0"/>
          </a:p>
        </p:txBody>
      </p:sp>
      <p:sp>
        <p:nvSpPr>
          <p:cNvPr id="21508"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A72E3F01-4AB5-478D-8406-5EE7E16E3352}" type="slidenum">
              <a:rPr lang="en-US" smtClean="0"/>
              <a:pPr fontAlgn="base">
                <a:spcBef>
                  <a:spcPct val="0"/>
                </a:spcBef>
                <a:spcAft>
                  <a:spcPct val="0"/>
                </a:spcAft>
                <a:defRPr/>
              </a:pPr>
              <a:t>7</a:t>
            </a:fld>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365760" indent="-256032" eaLnBrk="1" fontAlgn="auto" hangingPunct="1">
              <a:spcAft>
                <a:spcPts val="600"/>
              </a:spcAft>
              <a:buFont typeface="Wingdings 3"/>
              <a:buChar char=""/>
              <a:defRPr/>
            </a:pPr>
            <a:r>
              <a:rPr lang="en-US" dirty="0" smtClean="0"/>
              <a:t>How do the outcomes for families enrolled in home visiting compare to similar families</a:t>
            </a:r>
            <a:r>
              <a:rPr lang="en-US" sz="2900" dirty="0" smtClean="0"/>
              <a:t>?</a:t>
            </a:r>
          </a:p>
          <a:p>
            <a:pPr marL="621792" lvl="1" eaLnBrk="1" fontAlgn="auto" hangingPunct="1">
              <a:spcBef>
                <a:spcPts val="400"/>
              </a:spcBef>
              <a:spcAft>
                <a:spcPts val="600"/>
              </a:spcAft>
              <a:buFont typeface="Courier New" pitchFamily="49" charset="0"/>
              <a:buChar char="o"/>
              <a:defRPr/>
            </a:pPr>
            <a:r>
              <a:rPr lang="en-US" sz="2400" dirty="0" smtClean="0"/>
              <a:t>On maternal health, parent well-being, family economic self-sufficiency, child health and development, and parenting practices?</a:t>
            </a:r>
          </a:p>
          <a:p>
            <a:pPr marL="621792" lvl="1" eaLnBrk="1" fontAlgn="auto" hangingPunct="1">
              <a:spcBef>
                <a:spcPts val="400"/>
              </a:spcBef>
              <a:spcAft>
                <a:spcPts val="600"/>
              </a:spcAft>
              <a:buFont typeface="Courier New" pitchFamily="49" charset="0"/>
              <a:buChar char="o"/>
              <a:defRPr/>
            </a:pPr>
            <a:r>
              <a:rPr lang="en-US" sz="2400" dirty="0" smtClean="0"/>
              <a:t>Do some families benefit more?</a:t>
            </a:r>
          </a:p>
          <a:p>
            <a:pPr marL="621792" lvl="1" eaLnBrk="1" fontAlgn="auto" hangingPunct="1">
              <a:spcBef>
                <a:spcPts val="400"/>
              </a:spcBef>
              <a:spcAft>
                <a:spcPts val="600"/>
              </a:spcAft>
              <a:buFont typeface="Courier New" pitchFamily="49" charset="0"/>
              <a:buChar char="o"/>
              <a:defRPr/>
            </a:pPr>
            <a:r>
              <a:rPr lang="en-US" sz="2400" dirty="0" smtClean="0"/>
              <a:t>What are the impacts for each evidence-based model?</a:t>
            </a:r>
          </a:p>
          <a:p>
            <a:pPr marL="621792" lvl="1" eaLnBrk="1" fontAlgn="auto" hangingPunct="1">
              <a:spcBef>
                <a:spcPts val="324"/>
              </a:spcBef>
              <a:spcAft>
                <a:spcPts val="0"/>
              </a:spcAft>
              <a:buFont typeface="Verdana"/>
              <a:buNone/>
              <a:defRPr/>
            </a:pPr>
            <a:endParaRPr lang="en-US" sz="700" dirty="0" smtClean="0"/>
          </a:p>
          <a:p>
            <a:pPr marL="365760" indent="-256032" eaLnBrk="1" fontAlgn="auto" hangingPunct="1">
              <a:spcAft>
                <a:spcPts val="0"/>
              </a:spcAft>
              <a:buFont typeface="Wingdings 3"/>
              <a:buNone/>
              <a:defRPr/>
            </a:pPr>
            <a:r>
              <a:rPr lang="en-US" sz="2200" dirty="0" smtClean="0"/>
              <a:t>Data sources: vital, child welfare, and Medicaid data; baseline family survey; direct child assessments; parent-child interactions; and follow-up survey.</a:t>
            </a: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normAutofit fontScale="90000"/>
          </a:bodyPr>
          <a:lstStyle/>
          <a:p>
            <a:pPr eaLnBrk="1" fontAlgn="auto" hangingPunct="1">
              <a:spcAft>
                <a:spcPts val="0"/>
              </a:spcAft>
              <a:defRPr/>
            </a:pPr>
            <a:r>
              <a:rPr lang="en-US" dirty="0" smtClean="0"/>
              <a:t>How will we learn about program impacts?</a:t>
            </a:r>
            <a:endParaRPr lang="en-US" dirty="0"/>
          </a:p>
        </p:txBody>
      </p:sp>
      <p:sp>
        <p:nvSpPr>
          <p:cNvPr id="22532"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DE87F97E-56A3-4C91-843E-D32CC77D0D2C}" type="slidenum">
              <a:rPr lang="en-US" smtClean="0"/>
              <a:pPr fontAlgn="base">
                <a:spcBef>
                  <a:spcPct val="0"/>
                </a:spcBef>
                <a:spcAft>
                  <a:spcPct val="0"/>
                </a:spcAft>
                <a:defRPr/>
              </a:pPr>
              <a:t>8</a:t>
            </a:fld>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138"/>
            <a:ext cx="8229600" cy="4843462"/>
          </a:xfrm>
        </p:spPr>
        <p:txBody>
          <a:bodyPr>
            <a:normAutofit fontScale="92500" lnSpcReduction="10000"/>
          </a:bodyPr>
          <a:lstStyle/>
          <a:p>
            <a:pPr marL="365760" indent="-256032" eaLnBrk="1" fontAlgn="auto" hangingPunct="1">
              <a:spcAft>
                <a:spcPts val="0"/>
              </a:spcAft>
              <a:buFont typeface="Wingdings 3"/>
              <a:buChar char=""/>
              <a:defRPr/>
            </a:pPr>
            <a:r>
              <a:rPr lang="en-US" sz="2900" dirty="0" smtClean="0"/>
              <a:t>What services are provided and to whom?</a:t>
            </a:r>
          </a:p>
          <a:p>
            <a:pPr marL="621792" lvl="1" eaLnBrk="1" fontAlgn="auto" hangingPunct="1">
              <a:spcBef>
                <a:spcPts val="400"/>
              </a:spcBef>
              <a:spcAft>
                <a:spcPts val="600"/>
              </a:spcAft>
              <a:buFont typeface="Courier New" pitchFamily="49" charset="0"/>
              <a:buChar char="o"/>
              <a:defRPr/>
            </a:pPr>
            <a:r>
              <a:rPr lang="en-US" sz="2600" dirty="0" smtClean="0"/>
              <a:t>How are services delivered?</a:t>
            </a:r>
          </a:p>
          <a:p>
            <a:pPr marL="621792" lvl="1" eaLnBrk="1" fontAlgn="auto" hangingPunct="1">
              <a:spcBef>
                <a:spcPts val="400"/>
              </a:spcBef>
              <a:spcAft>
                <a:spcPts val="600"/>
              </a:spcAft>
              <a:buFont typeface="Courier New" pitchFamily="49" charset="0"/>
              <a:buChar char="o"/>
              <a:defRPr/>
            </a:pPr>
            <a:r>
              <a:rPr lang="en-US" sz="2600" dirty="0" smtClean="0"/>
              <a:t>What are the characteristics of the families?</a:t>
            </a:r>
          </a:p>
          <a:p>
            <a:pPr marL="621792" lvl="1" eaLnBrk="1" fontAlgn="auto" hangingPunct="1">
              <a:spcBef>
                <a:spcPts val="400"/>
              </a:spcBef>
              <a:spcAft>
                <a:spcPts val="600"/>
              </a:spcAft>
              <a:buFont typeface="Courier New" pitchFamily="49" charset="0"/>
              <a:buChar char="o"/>
              <a:defRPr/>
            </a:pPr>
            <a:r>
              <a:rPr lang="en-US" sz="2600" dirty="0" smtClean="0"/>
              <a:t>What challenges are encountered and how are they addressed?</a:t>
            </a:r>
          </a:p>
          <a:p>
            <a:pPr marL="621792" lvl="1" eaLnBrk="1" fontAlgn="auto" hangingPunct="1">
              <a:spcBef>
                <a:spcPts val="400"/>
              </a:spcBef>
              <a:spcAft>
                <a:spcPts val="600"/>
              </a:spcAft>
              <a:buFont typeface="Courier New" pitchFamily="49" charset="0"/>
              <a:buChar char="o"/>
              <a:defRPr/>
            </a:pPr>
            <a:r>
              <a:rPr lang="en-US" sz="2600" dirty="0" smtClean="0"/>
              <a:t>What alternative programs are available?</a:t>
            </a:r>
          </a:p>
          <a:p>
            <a:pPr marL="621792" lvl="1" eaLnBrk="1" fontAlgn="auto" hangingPunct="1">
              <a:spcBef>
                <a:spcPts val="400"/>
              </a:spcBef>
              <a:spcAft>
                <a:spcPts val="600"/>
              </a:spcAft>
              <a:buFont typeface="Courier New" pitchFamily="49" charset="0"/>
              <a:buChar char="o"/>
              <a:defRPr/>
            </a:pPr>
            <a:r>
              <a:rPr lang="en-US" sz="2600" dirty="0" smtClean="0"/>
              <a:t>What program characteristics are associated with family engagement and with bigger impacts on family outcomes?</a:t>
            </a:r>
          </a:p>
          <a:p>
            <a:pPr marL="365760" indent="-274320" algn="ctr" eaLnBrk="1" fontAlgn="auto" hangingPunct="1">
              <a:spcAft>
                <a:spcPts val="0"/>
              </a:spcAft>
              <a:buFont typeface="Arial" pitchFamily="34" charset="0"/>
              <a:buNone/>
              <a:defRPr/>
            </a:pPr>
            <a:endParaRPr lang="en-US" sz="100" dirty="0" smtClean="0"/>
          </a:p>
          <a:p>
            <a:pPr marL="365760" indent="-274320" eaLnBrk="1" fontAlgn="auto" hangingPunct="1">
              <a:spcAft>
                <a:spcPts val="0"/>
              </a:spcAft>
              <a:buFont typeface="Arial" pitchFamily="34" charset="0"/>
              <a:buNone/>
              <a:defRPr/>
            </a:pPr>
            <a:r>
              <a:rPr lang="en-US" sz="2200" dirty="0" smtClean="0"/>
              <a:t>Data sources: MIHOPE logs, staff surveys and inventories,   program staff interviews, in-person visits to programs, and video recordings during home visits</a:t>
            </a:r>
          </a:p>
        </p:txBody>
      </p:sp>
      <p:sp>
        <p:nvSpPr>
          <p:cNvPr id="3" name="Title 2"/>
          <p:cNvSpPr>
            <a:spLocks noGrp="1"/>
          </p:cNvSpPr>
          <p:nvPr>
            <p:ph type="title"/>
          </p:nvPr>
        </p:nvSpPr>
        <p:spPr/>
        <p:txBody>
          <a:bodyPr>
            <a:normAutofit fontScale="90000"/>
          </a:bodyPr>
          <a:lstStyle/>
          <a:p>
            <a:pPr eaLnBrk="1" fontAlgn="auto" hangingPunct="1">
              <a:spcAft>
                <a:spcPts val="0"/>
              </a:spcAft>
              <a:defRPr/>
            </a:pPr>
            <a:r>
              <a:rPr lang="en-US" dirty="0" smtClean="0"/>
              <a:t>How will we learn about program implementation?</a:t>
            </a:r>
            <a:endParaRPr lang="en-US" dirty="0"/>
          </a:p>
        </p:txBody>
      </p:sp>
      <p:sp>
        <p:nvSpPr>
          <p:cNvPr id="23556"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A86FDBA1-E943-43F5-8148-31EE17783742}" type="slidenum">
              <a:rPr lang="en-US" smtClean="0"/>
              <a:pPr fontAlgn="base">
                <a:spcBef>
                  <a:spcPct val="0"/>
                </a:spcBef>
                <a:spcAft>
                  <a:spcPct val="0"/>
                </a:spcAft>
                <a:defRPr/>
              </a:pPr>
              <a:t>9</a:t>
            </a:fld>
            <a:endParaRPr lang="en-US"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roject_x0020_Specific xmlns="1e0551a1-d83d-474f-99b1-cc9a147eca06">
      <Value xmlns="1e0551a1-d83d-474f-99b1-cc9a147eca06">7</Value>
    </Project_x0020_Specific>
    <Site_x0020_Recruitment_x0020_Binder_x0020_Category xmlns="1e0551a1-d83d-474f-99b1-cc9a147eca06">Stage 3 - Site Visits to Solidify Participation, Develop Research Plans</Site_x0020_Recruitment_x0020_Binder_x0020_Category>
    <State xmlns="1e0551a1-d83d-474f-99b1-cc9a147eca06" xsi:nil="true"/>
    <Site0 xmlns="1e0551a1-d83d-474f-99b1-cc9a147eca06" xsi:nil="true"/>
    <Temporal xmlns="f23c63e7-3264-4fa0-bbac-fd47573de8ba">Collaboration</Temporal>
    <Team xmlns="f23c63e7-3264-4fa0-bbac-fd47573de8ba">
      <Value xmlns="f23c63e7-3264-4fa0-bbac-fd47573de8ba">Operations</Value>
    </Team>
    <Sub_x002d_Team xmlns="1e0551a1-d83d-474f-99b1-cc9a147eca06">
      <Value xmlns="1e0551a1-d83d-474f-99b1-cc9a147eca06">Recruitment / Site selection</Value>
    </Sub_x002d_Team>
    <RightsManagement xmlns="f23c63e7-3264-4fa0-bbac-fd47573de8ba">Universal</RightsManagement>
    <Impacts_x0020_Category xmlns="1e0551a1-d83d-474f-99b1-cc9a147eca06" xsi:nil="true"/>
    <Impact_x0020_Survey xmlns="1e0551a1-d83d-474f-99b1-cc9a147eca06" xsi:nil="true"/>
    <Document_x0020_Type xmlns="f23c63e7-3264-4fa0-bbac-fd47573de8ba">
      <Value xmlns="f23c63e7-3264-4fa0-bbac-fd47573de8ba">Presentation</Value>
    </Document_x0020_Type>
    <OMB_x0020_Submission_x0020_Type xmlns="1e0551a1-d83d-474f-99b1-cc9a147eca06" xsi:nil="true"/>
    <OMB_x0020_Draft_x0020_Version xmlns="1e0551a1-d83d-474f-99b1-cc9a147eca06" xsi:nil="true"/>
    <Implementation_x0020_Category xmlns="1e0551a1-d83d-474f-99b1-cc9a147eca0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MDRC Project Documents" ma:contentTypeID="0x010100D810F6CF721EB04581547F468DAB7A7A005375B4801895B54C811DDC6B0F56C29D" ma:contentTypeVersion="19" ma:contentTypeDescription="MDRC Project Documents - includes metadata - Document Type, Site, Team" ma:contentTypeScope="" ma:versionID="b570ba4054142a23c4806f6708f98984">
  <xsd:schema xmlns:xsd="http://www.w3.org/2001/XMLSchema" xmlns:p="http://schemas.microsoft.com/office/2006/metadata/properties" xmlns:ns1="f23c63e7-3264-4fa0-bbac-fd47573de8ba" xmlns:ns3="1e0551a1-d83d-474f-99b1-cc9a147eca06" targetNamespace="http://schemas.microsoft.com/office/2006/metadata/properties" ma:root="true" ma:fieldsID="e902a34462b27717513e3c930acdf045" ns1:_="" ns3:_="">
    <xsd:import namespace="f23c63e7-3264-4fa0-bbac-fd47573de8ba"/>
    <xsd:import namespace="1e0551a1-d83d-474f-99b1-cc9a147eca06"/>
    <xsd:element name="properties">
      <xsd:complexType>
        <xsd:sequence>
          <xsd:element name="documentManagement">
            <xsd:complexType>
              <xsd:all>
                <xsd:element ref="ns1:RightsManagement" minOccurs="0"/>
                <xsd:element ref="ns1:Temporal" minOccurs="0"/>
                <xsd:element ref="ns1:Team" minOccurs="0"/>
                <xsd:element ref="ns3:Sub_x002d_Team" minOccurs="0"/>
                <xsd:element ref="ns1:Document_x0020_Type" minOccurs="0"/>
                <xsd:element ref="ns3:State" minOccurs="0"/>
                <xsd:element ref="ns3:Site0" minOccurs="0"/>
                <xsd:element ref="ns3:Project_x0020_Specific" minOccurs="0"/>
                <xsd:element ref="ns3:Site_x0020_Recruitment_x0020_Binder_x0020_Category" minOccurs="0"/>
                <xsd:element ref="ns3:Implementation_x0020_Category" minOccurs="0"/>
                <xsd:element ref="ns3:OMB_x0020_Submission_x0020_Type" minOccurs="0"/>
                <xsd:element ref="ns3:OMB_x0020_Draft_x0020_Version" minOccurs="0"/>
                <xsd:element ref="ns3:Impacts_x0020_Category" minOccurs="0"/>
                <xsd:element ref="ns3:Impact_x0020_Survey" minOccurs="0"/>
              </xsd:all>
            </xsd:complexType>
          </xsd:element>
        </xsd:sequence>
      </xsd:complexType>
    </xsd:element>
  </xsd:schema>
  <xsd:schema xmlns:xsd="http://www.w3.org/2001/XMLSchema" xmlns:dms="http://schemas.microsoft.com/office/2006/documentManagement/types" targetNamespace="f23c63e7-3264-4fa0-bbac-fd47573de8ba" elementFormDefault="qualified">
    <xsd:import namespace="http://schemas.microsoft.com/office/2006/documentManagement/types"/>
    <xsd:element name="RightsManagement" ma:index="0" nillable="true" ma:displayName="MDRC Rights Management" ma:default="Universal" ma:description="Confidentiality of the document" ma:format="Dropdown" ma:internalName="RightsManagement">
      <xsd:simpleType>
        <xsd:restriction base="dms:Choice">
          <xsd:enumeration value="Confidential"/>
          <xsd:enumeration value="Proprietary"/>
          <xsd:enumeration value="Universal"/>
          <xsd:enumeration value="Privileged"/>
        </xsd:restriction>
      </xsd:simpleType>
    </xsd:element>
    <xsd:element name="Temporal" ma:index="1" nillable="true" ma:displayName="Temporal" ma:default="Collaboration" ma:description="Document life cycle / usage - Collaboration (short lived project information); Life of Project (information useful for the project life term); Knowledge Management (information that will be preserved for future reference / compliance)" ma:format="Dropdown" ma:internalName="Temporal" ma:readOnly="false">
      <xsd:simpleType>
        <xsd:restriction base="dms:Choice">
          <xsd:enumeration value="Collaboration"/>
          <xsd:enumeration value="Life of Project"/>
          <xsd:enumeration value="Knowledge Management"/>
        </xsd:restriction>
      </xsd:simpleType>
    </xsd:element>
    <xsd:element name="Team" ma:index="4" nillable="true" ma:displayName="Team" ma:internalName="Team" ma:requiredMultiChoice="true">
      <xsd:complexType>
        <xsd:complexContent>
          <xsd:extension base="dms:MultiChoice">
            <xsd:sequence>
              <xsd:element name="Value" maxOccurs="unbounded" minOccurs="0" nillable="true">
                <xsd:simpleType>
                  <xsd:restriction base="dms:Choice">
                    <xsd:enumeration value="Cost Study"/>
                    <xsd:enumeration value="Data"/>
                    <xsd:enumeration value="Design"/>
                    <xsd:enumeration value="Dissemination"/>
                    <xsd:enumeration value="Impacts"/>
                    <xsd:enumeration value="Implementation"/>
                    <xsd:enumeration value="Reports"/>
                    <xsd:enumeration value="Operations"/>
                  </xsd:restriction>
                </xsd:simpleType>
              </xsd:element>
            </xsd:sequence>
          </xsd:extension>
        </xsd:complexContent>
      </xsd:complexType>
    </xsd:element>
    <xsd:element name="Document_x0020_Type" ma:index="6" nillable="true" ma:displayName="Document Type" ma:description="Reference: Document type dictionary&#10;http://pipeline.mdrc.org/PRED/PREDHelpDocs/DocumentTypeDictionary.xls." ma:internalName="Document_x0020_Type">
      <xsd:complexType>
        <xsd:complexContent>
          <xsd:extension base="dms:MultiChoice">
            <xsd:sequence>
              <xsd:element name="Value" maxOccurs="unbounded" minOccurs="0" nillable="true">
                <xsd:simpleType>
                  <xsd:restriction base="dms:Choice">
                    <xsd:enumeration value="Data Collection &amp; Acquisition"/>
                    <xsd:enumeration value="Data Management"/>
                    <xsd:enumeration value="Funder Communication"/>
                    <xsd:enumeration value="IRB"/>
                    <xsd:enumeration value="Presentation"/>
                    <xsd:enumeration value="Project Background"/>
                    <xsd:enumeration value="Research Products"/>
                    <xsd:enumeration value="Meeting Materials"/>
                    <xsd:enumeration value="Site Information"/>
                  </xsd:restriction>
                </xsd:simpleType>
              </xsd:element>
            </xsd:sequence>
          </xsd:extension>
        </xsd:complexContent>
      </xsd:complexType>
    </xsd:element>
  </xsd:schema>
  <xsd:schema xmlns:xsd="http://www.w3.org/2001/XMLSchema" xmlns:dms="http://schemas.microsoft.com/office/2006/documentManagement/types" targetNamespace="1e0551a1-d83d-474f-99b1-cc9a147eca06" elementFormDefault="qualified">
    <xsd:import namespace="http://schemas.microsoft.com/office/2006/documentManagement/types"/>
    <xsd:element name="Sub_x002d_Team" ma:index="5" nillable="true" ma:displayName="Sub-Team" ma:internalName="Sub_x002d_Team">
      <xsd:complexType>
        <xsd:complexContent>
          <xsd:extension base="dms:MultiChoice">
            <xsd:sequence>
              <xsd:element name="Value" maxOccurs="unbounded" minOccurs="0" nillable="true">
                <xsd:simpleType>
                  <xsd:restriction base="dms:Choice">
                    <xsd:enumeration value="Administrative Records"/>
                    <xsd:enumeration value="Budget"/>
                    <xsd:enumeration value="Data Security"/>
                    <xsd:enumeration value="Early Assessment / Pilot"/>
                    <xsd:enumeration value="Feasibility"/>
                    <xsd:enumeration value="Measurement"/>
                    <xsd:enumeration value="MIS"/>
                    <xsd:enumeration value="Public Use Files"/>
                    <xsd:enumeration value="Random assignment startup/monitoring"/>
                    <xsd:enumeration value="Recruitment / Site selection"/>
                    <xsd:enumeration value="Survey"/>
                    <xsd:enumeration value="Technical Assistance"/>
                  </xsd:restriction>
                </xsd:simpleType>
              </xsd:element>
            </xsd:sequence>
          </xsd:extension>
        </xsd:complexContent>
      </xsd:complexType>
    </xsd:element>
    <xsd:element name="State" ma:index="7" nillable="true" ma:displayName="State" ma:format="Dropdown" ma:internalName="State">
      <xsd:simpleType>
        <xsd:restriction base="dms:Choice">
          <xsd:enumeration value="Alabama"/>
          <xsd:enumeration value="Alaska"/>
          <xsd:enumeration value="Arizona"/>
          <xsd:enumeration value="Arkansas"/>
          <xsd:enumeration value="California"/>
          <xsd:enumeration value="Colorado"/>
          <xsd:enumeration value="Connecticut"/>
          <xsd:enumeration value="Delaware"/>
          <xsd:enumeration value="District of Columbia"/>
          <xsd:enumeration value="Florida"/>
          <xsd:enumeration value="Georgia"/>
          <xsd:enumeration value="Hawaii"/>
          <xsd:enumeration value="Idaho"/>
          <xsd:enumeration value="Illinois"/>
          <xsd:enumeration value="Indiana"/>
          <xsd:enumeration value="Iowa"/>
          <xsd:enumeration value="Kansas"/>
          <xsd:enumeration value="Kentucky"/>
          <xsd:enumeration value="Louisiana"/>
          <xsd:enumeration value="Maine"/>
          <xsd:enumeration value="Maryland"/>
          <xsd:enumeration value="Massachusetts"/>
          <xsd:enumeration value="Michigan"/>
          <xsd:enumeration value="Minnesota"/>
          <xsd:enumeration value="Mississippi"/>
          <xsd:enumeration value="Missouri"/>
          <xsd:enumeration value="Montana"/>
          <xsd:enumeration value="Nebraska"/>
          <xsd:enumeration value="Nevada"/>
          <xsd:enumeration value="New Hampshire"/>
          <xsd:enumeration value="New Jersey"/>
          <xsd:enumeration value="New Mexico"/>
          <xsd:enumeration value="New York"/>
          <xsd:enumeration value="North Carolina"/>
          <xsd:enumeration value="North Dakota"/>
          <xsd:enumeration value="Ohio"/>
          <xsd:enumeration value="Oklahoma"/>
          <xsd:enumeration value="Oregon"/>
          <xsd:enumeration value="Pennsylvania"/>
          <xsd:enumeration value="Rhode Island"/>
          <xsd:enumeration value="South Carolina"/>
          <xsd:enumeration value="South Dakota"/>
          <xsd:enumeration value="Tennessee"/>
          <xsd:enumeration value="Texas"/>
          <xsd:enumeration value="Utah"/>
          <xsd:enumeration value="Vermont"/>
          <xsd:enumeration value="Virginia"/>
          <xsd:enumeration value="Washington"/>
          <xsd:enumeration value="West Virginia"/>
          <xsd:enumeration value="Wisconsin"/>
          <xsd:enumeration value="Wyoming"/>
          <xsd:enumeration value="Territories"/>
        </xsd:restriction>
      </xsd:simpleType>
    </xsd:element>
    <xsd:element name="Site0" ma:index="8" nillable="true" ma:displayName="Site" ma:list="{bddead65-1fac-4269-b66a-62c433cba921}" ma:internalName="Site0" ma:showField="Title">
      <xsd:simpleType>
        <xsd:restriction base="dms:Lookup"/>
      </xsd:simpleType>
    </xsd:element>
    <xsd:element name="Project_x0020_Specific" ma:index="9" nillable="true" ma:displayName="Project Specific" ma:list="{2bb305d7-f929-4b27-9c9b-b933a41aeb51}" ma:internalName="Project_x0020_Specific" ma:showField="Title">
      <xsd:complexType>
        <xsd:complexContent>
          <xsd:extension base="dms:MultiChoiceLookup">
            <xsd:sequence>
              <xsd:element name="Value" type="dms:Lookup" maxOccurs="unbounded" minOccurs="0" nillable="true"/>
            </xsd:sequence>
          </xsd:extension>
        </xsd:complexContent>
      </xsd:complexType>
    </xsd:element>
    <xsd:element name="Site_x0020_Recruitment_x0020_Binder_x0020_Category" ma:index="10" nillable="true" ma:displayName="Site Recruitment Category" ma:format="Dropdown" ma:internalName="Site_x0020_Recruitment_x0020_Binder_x0020_Category">
      <xsd:simpleType>
        <xsd:restriction base="dms:Choice">
          <xsd:enumeration value="Overview"/>
          <xsd:enumeration value="Stage 1 - State Plan Review"/>
          <xsd:enumeration value="Stage 2 - Phone Interactions with RPOs, States"/>
          <xsd:enumeration value="Stage 3 - Site Visits to Solidify Participation, Develop Research Plans"/>
          <xsd:enumeration value="Stage 4 - Research Procedures Training"/>
          <xsd:enumeration value="Stage 5 - Monitoring"/>
          <xsd:enumeration value="Stage 6 - Background Documents"/>
          <xsd:enumeration value="OTHER"/>
        </xsd:restriction>
      </xsd:simpleType>
    </xsd:element>
    <xsd:element name="Implementation_x0020_Category" ma:index="11" nillable="true" ma:displayName="Implementation Category" ma:format="Dropdown" ma:internalName="Implementation_x0020_Category">
      <xsd:simpleType>
        <xsd:restriction base="dms:Choice">
          <xsd:enumeration value="Instruments Version for Editing"/>
          <xsd:enumeration value="Guides and Administrative Materials"/>
          <xsd:enumeration value="Workplans"/>
          <xsd:enumeration value="Stage 1 – Implementation Study Planning"/>
          <xsd:enumeration value="Stage 2 – Materials Surrounding SAC Meeting and OMB Submission"/>
          <xsd:enumeration value="Stage 3 – Model Developer Call Write Ups and Materials"/>
          <xsd:enumeration value="Stage 4 – Pretesting and Results"/>
          <xsd:enumeration value="Stage 5 – Protocols for Data Collection and Kick Off Training"/>
        </xsd:restriction>
      </xsd:simpleType>
    </xsd:element>
    <xsd:element name="OMB_x0020_Submission_x0020_Type" ma:index="12" nillable="true" ma:displayName="OMB Submission Type" ma:format="Dropdown" ma:internalName="OMB_x0020_Submission_x0020_Type">
      <xsd:simpleType>
        <xsd:restriction base="dms:Choice">
          <xsd:enumeration value="Data Collection 1st FRN"/>
          <xsd:enumeration value="Data Collection 2nd FRN"/>
          <xsd:enumeration value="Phase 2 Data Collection 1st FRN"/>
          <xsd:enumeration value="Phase 2 Data Collection 2nd FRN"/>
          <xsd:enumeration value="Site Recruitment OMB"/>
          <xsd:enumeration value="Saliva 1st FRN"/>
          <xsd:enumeration value="Saliva 2nd FRN"/>
        </xsd:restriction>
      </xsd:simpleType>
    </xsd:element>
    <xsd:element name="OMB_x0020_Draft_x0020_Version" ma:index="13" nillable="true" ma:displayName="OMB Draft Version" ma:format="Dropdown" ma:internalName="OMB_x0020_Draft_x0020_Version">
      <xsd:simpleType>
        <xsd:restriction base="dms:Choice">
          <xsd:enumeration value="November 2011 Submission"/>
          <xsd:enumeration value="December 2011 Submission"/>
          <xsd:enumeration value="January 2012 Submission"/>
          <xsd:enumeration value="February 2012 Submission"/>
          <xsd:enumeration value="March 2012 Submission"/>
          <xsd:enumeration value="May 2012 Submission"/>
          <xsd:enumeration value="June 2012 Submission"/>
          <xsd:enumeration value="July 2012 Submission"/>
          <xsd:enumeration value="August 2012 Submission"/>
          <xsd:enumeration value="October 2012 Submission"/>
          <xsd:enumeration value="Version for Editing"/>
          <xsd:enumeration value="Final Version"/>
        </xsd:restriction>
      </xsd:simpleType>
    </xsd:element>
    <xsd:element name="Impacts_x0020_Category" ma:index="14" nillable="true" ma:displayName="Impacts Category" ma:format="Dropdown" ma:internalName="Impacts_x0020_Category">
      <xsd:simpleType>
        <xsd:restriction base="dms:Choice">
          <xsd:enumeration value="Background documents"/>
          <xsd:enumeration value="Memos to HHS"/>
          <xsd:enumeration value="Survey Versions"/>
          <xsd:enumeration value="Parent-Child Interactions"/>
        </xsd:restriction>
      </xsd:simpleType>
    </xsd:element>
    <xsd:element name="Impact_x0020_Survey" ma:index="21" nillable="true" ma:displayName="Impact Survey" ma:format="Dropdown" ma:internalName="Impact_x0020_Survey">
      <xsd:simpleType>
        <xsd:restriction base="dms:Choice">
          <xsd:enumeration value="Baseline"/>
          <xsd:enumeration value="Follow-Up"/>
          <xsd:enumeration value="Both"/>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97BF2566-8B99-44EB-A94F-23E440B99DCE}">
  <ds:schemaRefs>
    <ds:schemaRef ds:uri="http://schemas.microsoft.com/office/2006/metadata/properties"/>
    <ds:schemaRef ds:uri="1e0551a1-d83d-474f-99b1-cc9a147eca06"/>
    <ds:schemaRef ds:uri="f23c63e7-3264-4fa0-bbac-fd47573de8ba"/>
  </ds:schemaRefs>
</ds:datastoreItem>
</file>

<file path=customXml/itemProps2.xml><?xml version="1.0" encoding="utf-8"?>
<ds:datastoreItem xmlns:ds="http://schemas.openxmlformats.org/officeDocument/2006/customXml" ds:itemID="{86E56C48-B1DE-42D9-A0EE-0BDDAB95967F}">
  <ds:schemaRefs>
    <ds:schemaRef ds:uri="http://schemas.microsoft.com/sharepoint/v3/contenttype/forms"/>
  </ds:schemaRefs>
</ds:datastoreItem>
</file>

<file path=customXml/itemProps3.xml><?xml version="1.0" encoding="utf-8"?>
<ds:datastoreItem xmlns:ds="http://schemas.openxmlformats.org/officeDocument/2006/customXml" ds:itemID="{D6686D7D-1C8A-4DC7-8B3E-53752285E8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3c63e7-3264-4fa0-bbac-fd47573de8ba"/>
    <ds:schemaRef ds:uri="1e0551a1-d83d-474f-99b1-cc9a147eca06"/>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Concourse</Template>
  <TotalTime>2689</TotalTime>
  <Words>1240</Words>
  <Application>Microsoft Office PowerPoint</Application>
  <PresentationFormat>On-screen Show (4:3)</PresentationFormat>
  <Paragraphs>191</Paragraphs>
  <Slides>22</Slides>
  <Notes>22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4" baseType="lpstr">
      <vt:lpstr>Concourse</vt:lpstr>
      <vt:lpstr>Visio</vt:lpstr>
      <vt:lpstr>MIHOPE</vt:lpstr>
      <vt:lpstr>Presentation Overview</vt:lpstr>
      <vt:lpstr>What is MIHOPE?</vt:lpstr>
      <vt:lpstr>Who is Conducting MIHOPE?</vt:lpstr>
      <vt:lpstr>What Home Visiting Models are in MIHOPE?</vt:lpstr>
      <vt:lpstr>Three components of the evaluation design</vt:lpstr>
      <vt:lpstr>How will we learn about the needs of communities operating MIECHV programs?</vt:lpstr>
      <vt:lpstr>How will we learn about program impacts?</vt:lpstr>
      <vt:lpstr>How will we learn about program implementation?</vt:lpstr>
      <vt:lpstr>How will we learn about economic effects?</vt:lpstr>
      <vt:lpstr>What is Random Assignment?</vt:lpstr>
      <vt:lpstr>Why Use Random Assignment?</vt:lpstr>
      <vt:lpstr>Without Comparisons,  Results May Be Misleading </vt:lpstr>
      <vt:lpstr>Capacity expands with federal funds and does not change with RA</vt:lpstr>
      <vt:lpstr>Slide 15</vt:lpstr>
      <vt:lpstr>What are the Benefits to Participation in the Evaluation?</vt:lpstr>
      <vt:lpstr>What Will State/Programs Do?</vt:lpstr>
      <vt:lpstr>What are We Looking for in  Local Programs?</vt:lpstr>
      <vt:lpstr>What Will the Research Team Do?</vt:lpstr>
      <vt:lpstr>What are the Stages of State/ Program Site Selection?</vt:lpstr>
      <vt:lpstr>What is the MIHOPE Timeline?</vt:lpstr>
      <vt:lpstr>Need More Information?</vt:lpstr>
    </vt:vector>
  </TitlesOfParts>
  <Company>MDRC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Template 1</dc:title>
  <dc:creator>Erin Coghlan</dc:creator>
  <cp:lastModifiedBy>Dina Israel</cp:lastModifiedBy>
  <cp:revision>261</cp:revision>
  <dcterms:created xsi:type="dcterms:W3CDTF">2012-03-18T22:43:30Z</dcterms:created>
  <dcterms:modified xsi:type="dcterms:W3CDTF">2012-11-16T22:41:59Z</dcterms:modified>
  <cp:contentType>MDRC Project Documents</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0x010100D810F6CF721EB04581547F468DAB7A7A005375B4801895B54C811DDC6B0F56C29D</vt:lpwstr>
  </property>
  <property fmtid="{D5CDD505-2E9C-101B-9397-08002B2CF9AE}" pid="3" name="Site">
    <vt:lpwstr>N/A</vt:lpwstr>
  </property>
</Properties>
</file>