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9" r:id="rId1"/>
    <p:sldMasterId id="2147483871" r:id="rId2"/>
    <p:sldMasterId id="2147483874" r:id="rId3"/>
  </p:sldMasterIdLst>
  <p:notesMasterIdLst>
    <p:notesMasterId r:id="rId28"/>
  </p:notesMasterIdLst>
  <p:handoutMasterIdLst>
    <p:handoutMasterId r:id="rId29"/>
  </p:handoutMasterIdLst>
  <p:sldIdLst>
    <p:sldId id="325" r:id="rId4"/>
    <p:sldId id="321" r:id="rId5"/>
    <p:sldId id="329" r:id="rId6"/>
    <p:sldId id="332" r:id="rId7"/>
    <p:sldId id="351" r:id="rId8"/>
    <p:sldId id="355" r:id="rId9"/>
    <p:sldId id="334" r:id="rId10"/>
    <p:sldId id="335" r:id="rId11"/>
    <p:sldId id="336" r:id="rId12"/>
    <p:sldId id="337" r:id="rId13"/>
    <p:sldId id="308" r:id="rId14"/>
    <p:sldId id="338" r:id="rId15"/>
    <p:sldId id="339" r:id="rId16"/>
    <p:sldId id="359" r:id="rId17"/>
    <p:sldId id="363" r:id="rId18"/>
    <p:sldId id="364" r:id="rId19"/>
    <p:sldId id="358" r:id="rId20"/>
    <p:sldId id="365" r:id="rId21"/>
    <p:sldId id="367" r:id="rId22"/>
    <p:sldId id="366" r:id="rId23"/>
    <p:sldId id="342" r:id="rId24"/>
    <p:sldId id="356" r:id="rId25"/>
    <p:sldId id="362" r:id="rId26"/>
    <p:sldId id="327" r:id="rId27"/>
  </p:sldIdLst>
  <p:sldSz cx="9144000" cy="6858000" type="screen4x3"/>
  <p:notesSz cx="6997700" cy="9271000"/>
  <p:custDataLst>
    <p:tags r:id="rId3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1141"/>
    <a:srgbClr val="000000"/>
    <a:srgbClr val="B30838"/>
    <a:srgbClr val="0065A4"/>
    <a:srgbClr val="BE0F34"/>
    <a:srgbClr val="CC0035"/>
    <a:srgbClr val="6176AC"/>
    <a:srgbClr val="C00000"/>
    <a:srgbClr val="F6E8C6"/>
    <a:srgbClr val="EDD4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23" autoAdjust="0"/>
    <p:restoredTop sz="95584" autoAdjust="0"/>
  </p:normalViewPr>
  <p:slideViewPr>
    <p:cSldViewPr snapToGrid="0">
      <p:cViewPr>
        <p:scale>
          <a:sx n="80" d="100"/>
          <a:sy n="80" d="100"/>
        </p:scale>
        <p:origin x="-1013" y="-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1190" y="2765"/>
      </p:cViewPr>
      <p:guideLst>
        <p:guide orient="horz" pos="2920"/>
        <p:guide pos="22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161B60-0C19-45BF-8B19-41501FEED1EF}" type="datetimeFigureOut">
              <a:rPr lang="en-US" smtClean="0"/>
              <a:pPr/>
              <a:t>9/25/2012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10FF6-C556-461E-A7F3-1B039266C68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7818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602" cy="463153"/>
          </a:xfrm>
          <a:prstGeom prst="rect">
            <a:avLst/>
          </a:prstGeom>
        </p:spPr>
        <p:txBody>
          <a:bodyPr vert="horz" lIns="92976" tIns="46488" rIns="92976" bIns="46488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511" y="0"/>
            <a:ext cx="3032601" cy="463153"/>
          </a:xfrm>
          <a:prstGeom prst="rect">
            <a:avLst/>
          </a:prstGeom>
        </p:spPr>
        <p:txBody>
          <a:bodyPr vert="horz" lIns="92976" tIns="46488" rIns="92976" bIns="46488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A7517F5-EA8D-4AC2-AE95-AA2A5CBBD7E5}" type="datetimeFigureOut">
              <a:rPr lang="en-US"/>
              <a:pPr>
                <a:defRPr/>
              </a:pPr>
              <a:t>9/25/2012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76" tIns="46488" rIns="92976" bIns="46488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565" y="4403130"/>
            <a:ext cx="5598160" cy="4173140"/>
          </a:xfrm>
          <a:prstGeom prst="rect">
            <a:avLst/>
          </a:prstGeom>
        </p:spPr>
        <p:txBody>
          <a:bodyPr vert="horz" lIns="92976" tIns="46488" rIns="92976" bIns="46488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6260"/>
            <a:ext cx="3032602" cy="463153"/>
          </a:xfrm>
          <a:prstGeom prst="rect">
            <a:avLst/>
          </a:prstGeom>
        </p:spPr>
        <p:txBody>
          <a:bodyPr vert="horz" lIns="92976" tIns="46488" rIns="92976" bIns="46488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511" y="8806260"/>
            <a:ext cx="3032601" cy="463153"/>
          </a:xfrm>
          <a:prstGeom prst="rect">
            <a:avLst/>
          </a:prstGeom>
        </p:spPr>
        <p:txBody>
          <a:bodyPr vert="horz" lIns="92976" tIns="46488" rIns="92976" bIns="46488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3728EC0-030A-4C31-A098-75B7FED1DA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515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728EC0-030A-4C31-A098-75B7FED1DAB3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728EC0-030A-4C31-A098-75B7FED1DAB3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728EC0-030A-4C31-A098-75B7FED1DAB3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728EC0-030A-4C31-A098-75B7FED1DAB3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0565" y="4547910"/>
            <a:ext cx="5598160" cy="417314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728EC0-030A-4C31-A098-75B7FED1DAB3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0564" y="4403130"/>
            <a:ext cx="5928836" cy="417314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728EC0-030A-4C31-A098-75B7FED1DAB3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0564" y="4403130"/>
            <a:ext cx="5928836" cy="417314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728EC0-030A-4C31-A098-75B7FED1DAB3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0564" y="4403130"/>
            <a:ext cx="5928836" cy="417314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728EC0-030A-4C31-A098-75B7FED1DAB3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5238" y="695325"/>
            <a:ext cx="4635500" cy="3476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728EC0-030A-4C31-A098-75B7FED1DAB3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5238" y="695325"/>
            <a:ext cx="4635500" cy="3476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728EC0-030A-4C31-A098-75B7FED1DAB3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5238" y="695325"/>
            <a:ext cx="4635500" cy="3476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728EC0-030A-4C31-A098-75B7FED1DAB3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704850"/>
            <a:ext cx="4635500" cy="3476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728EC0-030A-4C31-A098-75B7FED1DAB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65238" y="695325"/>
            <a:ext cx="4635500" cy="3476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728EC0-030A-4C31-A098-75B7FED1DAB3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728EC0-030A-4C31-A098-75B7FED1DAB3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01980" y="4403130"/>
            <a:ext cx="5806439" cy="417314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0"/>
              </a:spcAft>
            </a:pPr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728EC0-030A-4C31-A098-75B7FED1DAB3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728EC0-030A-4C31-A098-75B7FED1DAB3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728EC0-030A-4C31-A098-75B7FED1DAB3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728EC0-030A-4C31-A098-75B7FED1DAB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728EC0-030A-4C31-A098-75B7FED1DAB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82880" defTabSz="274320">
              <a:spcBef>
                <a:spcPts val="0"/>
              </a:spcBef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728EC0-030A-4C31-A098-75B7FED1DAB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728EC0-030A-4C31-A098-75B7FED1DAB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0565" y="4563150"/>
            <a:ext cx="5598160" cy="417314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728EC0-030A-4C31-A098-75B7FED1DAB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728EC0-030A-4C31-A098-75B7FED1DAB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728EC0-030A-4C31-A098-75B7FED1DAB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Sectio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 bwMode="auto">
          <a:xfrm>
            <a:off x="914400" y="1524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ts val="5400"/>
              </a:spcBef>
              <a:spcAft>
                <a:spcPts val="1800"/>
              </a:spcAft>
              <a:defRPr/>
            </a:pPr>
            <a:endParaRPr lang="en-US" sz="2800" b="1" dirty="0">
              <a:solidFill>
                <a:schemeClr val="bg1"/>
              </a:solidFill>
              <a:latin typeface="Arial" charset="0"/>
              <a:ea typeface="+mj-ea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4580" y="2395728"/>
            <a:ext cx="7772400" cy="1470025"/>
          </a:xfrm>
        </p:spPr>
        <p:txBody>
          <a:bodyPr/>
          <a:lstStyle>
            <a:lvl1pPr algn="ctr">
              <a:defRPr sz="3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50657" y="6492875"/>
            <a:ext cx="442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F0507842-9BB5-40E2-A2EE-923697D830A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 userDrawn="1"/>
        </p:nvSpPr>
        <p:spPr bwMode="auto">
          <a:xfrm>
            <a:off x="914400" y="1524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ts val="5400"/>
              </a:spcBef>
              <a:spcAft>
                <a:spcPts val="1800"/>
              </a:spcAft>
              <a:defRPr/>
            </a:pPr>
            <a:endParaRPr lang="en-US" sz="2800" b="1" dirty="0">
              <a:solidFill>
                <a:schemeClr val="bg1"/>
              </a:solidFill>
              <a:latin typeface="Arial" charset="0"/>
              <a:ea typeface="+mj-ea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ullets --no banner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996696" y="1325880"/>
            <a:ext cx="7368988" cy="4102474"/>
          </a:xfrm>
        </p:spPr>
        <p:txBody>
          <a:bodyPr/>
          <a:lstStyle>
            <a:lvl1pPr>
              <a:buClr>
                <a:srgbClr val="CE1141"/>
              </a:buClr>
              <a:buSzPct val="125000"/>
              <a:buFont typeface="Wingdings" pitchFamily="2" charset="2"/>
              <a:buChar char="§"/>
              <a:defRPr lang="en-US" sz="2400" b="1" kern="1200" dirty="0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>
              <a:buClr>
                <a:srgbClr val="CE1141"/>
              </a:buClr>
              <a:defRPr sz="20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buClr>
                <a:srgbClr val="CE1141"/>
              </a:buClr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buClr>
                <a:srgbClr val="CE1141"/>
              </a:buCl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buClr>
                <a:srgbClr val="CE1141"/>
              </a:buCl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27432"/>
            <a:ext cx="7395881" cy="667512"/>
          </a:xfrm>
        </p:spPr>
        <p:txBody>
          <a:bodyPr/>
          <a:lstStyle>
            <a:lvl1pPr>
              <a:defRPr sz="2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8CEE3-F570-4915-A5A9-A3387A82AA8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Bullets - no banner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 bwMode="auto">
          <a:xfrm>
            <a:off x="914400" y="1524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ts val="5400"/>
              </a:spcBef>
              <a:spcAft>
                <a:spcPts val="1800"/>
              </a:spcAft>
              <a:defRPr/>
            </a:pPr>
            <a:endParaRPr lang="en-US" sz="2800" b="1" dirty="0">
              <a:solidFill>
                <a:schemeClr val="bg1"/>
              </a:solidFill>
              <a:latin typeface="Arial" charset="0"/>
              <a:ea typeface="+mj-ea"/>
              <a:cs typeface="Arial" charset="0"/>
            </a:endParaRPr>
          </a:p>
        </p:txBody>
      </p:sp>
      <p:sp>
        <p:nvSpPr>
          <p:cNvPr id="23" name="Title 2"/>
          <p:cNvSpPr>
            <a:spLocks noGrp="1"/>
          </p:cNvSpPr>
          <p:nvPr>
            <p:ph type="title"/>
          </p:nvPr>
        </p:nvSpPr>
        <p:spPr>
          <a:xfrm>
            <a:off x="768096" y="27432"/>
            <a:ext cx="7395881" cy="667512"/>
          </a:xfrm>
        </p:spPr>
        <p:txBody>
          <a:bodyPr/>
          <a:lstStyle>
            <a:lvl1pPr>
              <a:defRPr sz="28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50657" y="6492875"/>
            <a:ext cx="442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F0507842-9BB5-40E2-A2EE-923697D830A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6" name="Content Placeholder 2"/>
          <p:cNvSpPr>
            <a:spLocks noGrp="1"/>
          </p:cNvSpPr>
          <p:nvPr>
            <p:ph idx="13"/>
          </p:nvPr>
        </p:nvSpPr>
        <p:spPr>
          <a:xfrm>
            <a:off x="4732826" y="1272736"/>
            <a:ext cx="3451412" cy="4102474"/>
          </a:xfrm>
        </p:spPr>
        <p:txBody>
          <a:bodyPr/>
          <a:lstStyle>
            <a:lvl1pPr>
              <a:buClr>
                <a:srgbClr val="CE1141"/>
              </a:buClr>
              <a:buSzPct val="125000"/>
              <a:buFont typeface="Wingdings" pitchFamily="2" charset="2"/>
              <a:buChar char="§"/>
              <a:defRPr lang="en-US" sz="2400" b="1" kern="1200" dirty="0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>
              <a:buClr>
                <a:srgbClr val="CE1141"/>
              </a:buClr>
              <a:defRPr sz="20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buClr>
                <a:srgbClr val="CC0035"/>
              </a:buClr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buClr>
                <a:srgbClr val="CE1141"/>
              </a:buCl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buClr>
                <a:srgbClr val="CE1141"/>
              </a:buCl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Content Placeholder 2"/>
          <p:cNvSpPr>
            <a:spLocks noGrp="1"/>
          </p:cNvSpPr>
          <p:nvPr>
            <p:ph idx="15"/>
          </p:nvPr>
        </p:nvSpPr>
        <p:spPr>
          <a:xfrm>
            <a:off x="951932" y="1272736"/>
            <a:ext cx="3451412" cy="4102474"/>
          </a:xfrm>
        </p:spPr>
        <p:txBody>
          <a:bodyPr/>
          <a:lstStyle>
            <a:lvl1pPr>
              <a:buClr>
                <a:srgbClr val="CE1141"/>
              </a:buClr>
              <a:buSzPct val="125000"/>
              <a:buFont typeface="Wingdings" pitchFamily="2" charset="2"/>
              <a:buChar char="§"/>
              <a:defRPr lang="en-US" sz="2400" b="1" kern="1200" dirty="0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>
              <a:buClr>
                <a:srgbClr val="CE1141"/>
              </a:buClr>
              <a:defRPr sz="20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buClr>
                <a:srgbClr val="CE1141"/>
              </a:buClr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buClr>
                <a:srgbClr val="CE1141"/>
              </a:buCl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buClr>
                <a:srgbClr val="CC0035"/>
              </a:buCl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 txBox="1">
            <a:spLocks/>
          </p:cNvSpPr>
          <p:nvPr userDrawn="1"/>
        </p:nvSpPr>
        <p:spPr bwMode="auto">
          <a:xfrm>
            <a:off x="914400" y="1524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ts val="5400"/>
              </a:spcBef>
              <a:spcAft>
                <a:spcPts val="1800"/>
              </a:spcAft>
              <a:defRPr/>
            </a:pPr>
            <a:endParaRPr lang="en-US" sz="2800" b="1" dirty="0">
              <a:solidFill>
                <a:schemeClr val="bg1"/>
              </a:solidFill>
              <a:latin typeface="Arial" charset="0"/>
              <a:ea typeface="+mj-ea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F0507842-9BB5-40E2-A2EE-923697D830A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Front 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3806" y="1106424"/>
            <a:ext cx="7772400" cy="1470025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02920" y="2812188"/>
            <a:ext cx="7794172" cy="482556"/>
          </a:xfrm>
        </p:spPr>
        <p:txBody>
          <a:bodyPr>
            <a:normAutofit/>
          </a:bodyPr>
          <a:lstStyle>
            <a:lvl1pPr marL="0" indent="0" algn="ctr">
              <a:buNone/>
              <a:defRPr sz="18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presenter names</a:t>
            </a:r>
            <a:endParaRPr lang="en-US" dirty="0"/>
          </a:p>
        </p:txBody>
      </p:sp>
      <p:pic>
        <p:nvPicPr>
          <p:cNvPr id="5" name="Picture 4" descr="updated-gradient.jpg"/>
          <p:cNvPicPr>
            <a:picLocks noChangeAspect="1"/>
          </p:cNvPicPr>
          <p:nvPr/>
        </p:nvPicPr>
        <p:blipFill>
          <a:blip r:embed="rId2" cstate="print"/>
          <a:srcRect l="317" t="745" r="635" b="2137"/>
          <a:stretch>
            <a:fillRect/>
          </a:stretch>
        </p:blipFill>
        <p:spPr>
          <a:xfrm>
            <a:off x="-1" y="4274458"/>
            <a:ext cx="9144001" cy="2583542"/>
          </a:xfrm>
          <a:prstGeom prst="rect">
            <a:avLst/>
          </a:prstGeom>
        </p:spPr>
      </p:pic>
      <p:pic>
        <p:nvPicPr>
          <p:cNvPr id="6" name="Picture 4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14190" y="5319096"/>
            <a:ext cx="1715619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0" y="742953"/>
            <a:ext cx="9144000" cy="1588"/>
          </a:xfrm>
          <a:prstGeom prst="line">
            <a:avLst/>
          </a:prstGeom>
          <a:ln w="25400">
            <a:solidFill>
              <a:srgbClr val="B308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updated-gradient.jpg"/>
          <p:cNvPicPr>
            <a:picLocks noChangeAspect="1"/>
          </p:cNvPicPr>
          <p:nvPr userDrawn="1"/>
        </p:nvPicPr>
        <p:blipFill>
          <a:blip r:embed="rId2" cstate="print"/>
          <a:srcRect l="317" t="745" r="635" b="2137"/>
          <a:stretch>
            <a:fillRect/>
          </a:stretch>
        </p:blipFill>
        <p:spPr>
          <a:xfrm>
            <a:off x="-1" y="4274458"/>
            <a:ext cx="9144001" cy="2583542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0" y="742953"/>
            <a:ext cx="9144000" cy="1588"/>
          </a:xfrm>
          <a:prstGeom prst="line">
            <a:avLst/>
          </a:prstGeom>
          <a:ln w="25400">
            <a:solidFill>
              <a:srgbClr val="CE11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MPRlogo_2c_for_ppt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436076" y="5336956"/>
            <a:ext cx="1927860" cy="6629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ullets --no banner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996696" y="1325880"/>
            <a:ext cx="7368988" cy="4102474"/>
          </a:xfrm>
        </p:spPr>
        <p:txBody>
          <a:bodyPr/>
          <a:lstStyle>
            <a:lvl1pPr>
              <a:buClr>
                <a:srgbClr val="CE1141"/>
              </a:buClr>
              <a:buSzPct val="125000"/>
              <a:buFont typeface="Wingdings" pitchFamily="2" charset="2"/>
              <a:buChar char="§"/>
              <a:defRPr lang="en-US" sz="2400" b="1" kern="1200" dirty="0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>
              <a:buClr>
                <a:srgbClr val="CE1141"/>
              </a:buClr>
              <a:defRPr sz="20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buClr>
                <a:srgbClr val="CE1141"/>
              </a:buClr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buClr>
                <a:srgbClr val="CE1141"/>
              </a:buCl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buClr>
                <a:srgbClr val="CE1141"/>
              </a:buCl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27432"/>
            <a:ext cx="7395881" cy="667512"/>
          </a:xfrm>
        </p:spPr>
        <p:txBody>
          <a:bodyPr/>
          <a:lstStyle>
            <a:lvl1pPr>
              <a:defRPr sz="2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8CEE3-F570-4915-A5A9-A3387A82AA8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6300788"/>
            <a:ext cx="9144000" cy="5572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768096" y="28568"/>
            <a:ext cx="7397496" cy="671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9" name="Picture 8" descr="4a_blue-green_300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6291072"/>
            <a:ext cx="91440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50657" y="6492875"/>
            <a:ext cx="442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F0507842-9BB5-40E2-A2EE-923697D830A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96696" y="1326424"/>
            <a:ext cx="7370064" cy="41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0" y="742953"/>
            <a:ext cx="9144000" cy="1588"/>
          </a:xfrm>
          <a:prstGeom prst="line">
            <a:avLst/>
          </a:prstGeom>
          <a:ln w="25400">
            <a:solidFill>
              <a:srgbClr val="CE11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MPRlogo_2c_for_ppt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518162" y="6325693"/>
            <a:ext cx="1494092" cy="51377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  <p:sldLayoutId id="2147483861" r:id="rId2"/>
    <p:sldLayoutId id="2147483862" r:id="rId3"/>
    <p:sldLayoutId id="2147483873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ts val="2200"/>
        </a:spcBef>
        <a:spcAft>
          <a:spcPct val="0"/>
        </a:spcAft>
        <a:buClr>
          <a:srgbClr val="CE1141"/>
        </a:buClr>
        <a:buSzPct val="125000"/>
        <a:buFont typeface="Wingdings" pitchFamily="2" charset="2"/>
        <a:buChar char="§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CE1141"/>
        </a:buClr>
        <a:buFont typeface="Arial" pitchFamily="34" charset="0"/>
        <a:buChar char="–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CE1141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CE1141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CE1141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2743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0507842-9BB5-40E2-A2EE-923697D830A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6300788"/>
            <a:ext cx="9144000" cy="5572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768096" y="28568"/>
            <a:ext cx="7397496" cy="671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10" name="Picture 8" descr="4a_blue-green_300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91072"/>
            <a:ext cx="91440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50657" y="6492875"/>
            <a:ext cx="442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F0507842-9BB5-40E2-A2EE-923697D830A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96696" y="1326424"/>
            <a:ext cx="7370064" cy="41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0" y="742953"/>
            <a:ext cx="9144000" cy="1588"/>
          </a:xfrm>
          <a:prstGeom prst="line">
            <a:avLst/>
          </a:prstGeom>
          <a:ln w="25400">
            <a:solidFill>
              <a:srgbClr val="CE11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6922008" y="6743815"/>
            <a:ext cx="3009900" cy="169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500" dirty="0" smtClean="0">
                <a:solidFill>
                  <a:srgbClr val="000000"/>
                </a:solidFill>
              </a:rPr>
              <a:t>Mathematica</a:t>
            </a:r>
            <a:r>
              <a:rPr lang="en-US" sz="500" baseline="30000" dirty="0" smtClean="0">
                <a:solidFill>
                  <a:srgbClr val="000000"/>
                </a:solidFill>
              </a:rPr>
              <a:t>® </a:t>
            </a:r>
            <a:r>
              <a:rPr lang="en-US" sz="500" dirty="0" smtClean="0">
                <a:solidFill>
                  <a:srgbClr val="000000"/>
                </a:solidFill>
              </a:rPr>
              <a:t>is a registered trademark of Mathematica Policy Research. </a:t>
            </a:r>
            <a:endParaRPr lang="en-US" sz="500" baseline="30000" dirty="0">
              <a:solidFill>
                <a:srgbClr val="000000"/>
              </a:solidFill>
            </a:endParaRPr>
          </a:p>
        </p:txBody>
      </p:sp>
      <p:pic>
        <p:nvPicPr>
          <p:cNvPr id="13" name="Picture 12" descr="MPRlogo_2c_for_ppt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18162" y="6296665"/>
            <a:ext cx="1494092" cy="51377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ts val="2200"/>
        </a:spcBef>
        <a:spcAft>
          <a:spcPct val="0"/>
        </a:spcAft>
        <a:buClr>
          <a:srgbClr val="CE1141"/>
        </a:buClr>
        <a:buSzPct val="125000"/>
        <a:buFont typeface="Wingdings" pitchFamily="2" charset="2"/>
        <a:buChar char="§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CE1141"/>
        </a:buClr>
        <a:buFont typeface="Arial" pitchFamily="34" charset="0"/>
        <a:buChar char="–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CE1141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CE1141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CE1141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gmooney@mathematica-mpr.com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Relationship Id="rId4" Type="http://schemas.openxmlformats.org/officeDocument/2006/relationships/hyperlink" Target="mailto:xlin@mathematica-mpr.com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Influencing Mode Choice in a </a:t>
            </a:r>
            <a:br>
              <a:rPr lang="en-US" dirty="0" smtClean="0"/>
            </a:br>
            <a:r>
              <a:rPr lang="en-US" dirty="0" smtClean="0"/>
              <a:t>Multi-Mode Survey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4200" dirty="0" smtClean="0"/>
              <a:t>May 2012</a:t>
            </a:r>
            <a:br>
              <a:rPr lang="en-US" sz="4200" dirty="0" smtClean="0"/>
            </a:br>
            <a:endParaRPr lang="en-US" sz="4200" dirty="0" smtClean="0"/>
          </a:p>
          <a:p>
            <a:r>
              <a:rPr lang="en-US" sz="4200" dirty="0" smtClean="0"/>
              <a:t>AAPOR Conference Presentation </a:t>
            </a:r>
          </a:p>
          <a:p>
            <a:r>
              <a:rPr lang="en-US" sz="4200" dirty="0" smtClean="0"/>
              <a:t>Geraldine Mooney </a:t>
            </a:r>
            <a:r>
              <a:rPr lang="en-US" sz="4200" dirty="0" smtClean="0">
                <a:sym typeface="Wingdings 2"/>
              </a:rPr>
              <a:t> </a:t>
            </a:r>
            <a:r>
              <a:rPr lang="en-US" sz="4200" dirty="0" smtClean="0"/>
              <a:t>Cheryl De Saw </a:t>
            </a:r>
            <a:r>
              <a:rPr lang="en-US" sz="4200" dirty="0" smtClean="0">
                <a:sym typeface="Wingdings 2"/>
              </a:rPr>
              <a:t>  </a:t>
            </a:r>
            <a:r>
              <a:rPr lang="en-US" sz="4200" dirty="0" smtClean="0"/>
              <a:t>Xiaojing Lin</a:t>
            </a:r>
          </a:p>
          <a:p>
            <a:r>
              <a:rPr lang="en-US" sz="4200" dirty="0" smtClean="0"/>
              <a:t>Andrew Hurwitz </a:t>
            </a:r>
            <a:r>
              <a:rPr lang="en-US" sz="4200" dirty="0" smtClean="0">
                <a:sym typeface="Wingdings 2"/>
              </a:rPr>
              <a:t> </a:t>
            </a:r>
            <a:r>
              <a:rPr lang="en-US" sz="4200" dirty="0" smtClean="0"/>
              <a:t>Flora Lan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Findings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F0507842-9BB5-40E2-A2EE-923697D830A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8096" y="27432"/>
            <a:ext cx="7994904" cy="667512"/>
          </a:xfrm>
        </p:spPr>
        <p:txBody>
          <a:bodyPr/>
          <a:lstStyle/>
          <a:p>
            <a:pPr algn="ctr"/>
            <a:r>
              <a:rPr lang="en-US" sz="2700" dirty="0" smtClean="0"/>
              <a:t>Limiting Initial Response Mode to Web Only: Impact on Web Completes</a:t>
            </a:r>
            <a:endParaRPr lang="en-US" sz="27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0E68CEE3-F570-4915-A5A9-A3387A82AA8A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03514" y="1077686"/>
            <a:ext cx="73805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Table 1. Percent Web Completes by Initial Mode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903514" y="4016809"/>
            <a:ext cx="54646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P-value &lt; .001 at all key data collection points</a:t>
            </a:r>
            <a:endParaRPr lang="en-US" sz="1400" i="1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3"/>
          </p:nvPr>
        </p:nvGraphicFramePr>
        <p:xfrm>
          <a:off x="822778" y="1612945"/>
          <a:ext cx="7369175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8251"/>
                <a:gridCol w="762000"/>
                <a:gridCol w="1426028"/>
                <a:gridCol w="1360715"/>
                <a:gridCol w="1312181"/>
              </a:tblGrid>
              <a:tr h="11963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Groups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Prior to</a:t>
                      </a:r>
                    </a:p>
                    <a:p>
                      <a:pPr algn="ctr"/>
                      <a:r>
                        <a:rPr lang="en-US" sz="1600" dirty="0" smtClean="0"/>
                        <a:t>Second</a:t>
                      </a:r>
                      <a:endParaRPr lang="en-US" sz="1600" dirty="0" smtClean="0">
                        <a:solidFill>
                          <a:schemeClr val="tx2"/>
                        </a:solidFill>
                      </a:endParaRPr>
                    </a:p>
                    <a:p>
                      <a:pPr algn="ctr"/>
                      <a:r>
                        <a:rPr lang="en-US" sz="1600" dirty="0" smtClean="0">
                          <a:solidFill>
                            <a:schemeClr val="tx2"/>
                          </a:solidFill>
                        </a:rPr>
                        <a:t>Mailing</a:t>
                      </a:r>
                      <a:endParaRPr lang="en-US" sz="1600" dirty="0">
                        <a:solidFill>
                          <a:schemeClr val="tx2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Start</a:t>
                      </a:r>
                      <a:r>
                        <a:rPr lang="en-US" sz="1600" baseline="0" dirty="0" smtClean="0"/>
                        <a:t> of</a:t>
                      </a:r>
                    </a:p>
                    <a:p>
                      <a:pPr algn="ctr"/>
                      <a:r>
                        <a:rPr lang="en-US" sz="1600" baseline="0" dirty="0" smtClean="0"/>
                        <a:t>CATI</a:t>
                      </a:r>
                    </a:p>
                    <a:p>
                      <a:pPr algn="ctr"/>
                      <a:r>
                        <a:rPr lang="en-US" sz="1600" baseline="0" dirty="0" smtClean="0"/>
                        <a:t>Follow-Up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After Six</a:t>
                      </a:r>
                    </a:p>
                    <a:p>
                      <a:pPr algn="ctr"/>
                      <a:r>
                        <a:rPr lang="en-US" sz="1600" dirty="0" smtClean="0"/>
                        <a:t>Weeks of</a:t>
                      </a:r>
                    </a:p>
                    <a:p>
                      <a:pPr algn="ctr"/>
                      <a:r>
                        <a:rPr lang="en-US" sz="1600" dirty="0" smtClean="0"/>
                        <a:t>CATI</a:t>
                      </a:r>
                      <a:endParaRPr lang="en-US" sz="1600" dirty="0"/>
                    </a:p>
                  </a:txBody>
                  <a:tcPr anchor="b"/>
                </a:tc>
              </a:tr>
              <a:tr h="119637">
                <a:tc>
                  <a:txBody>
                    <a:bodyPr/>
                    <a:lstStyle/>
                    <a:p>
                      <a:endParaRPr lang="en-US" sz="1600" dirty="0" smtClean="0"/>
                    </a:p>
                    <a:p>
                      <a:r>
                        <a:rPr lang="en-US" sz="1600" dirty="0" smtClean="0"/>
                        <a:t>Web First Total (1-3)</a:t>
                      </a:r>
                    </a:p>
                    <a:p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7,140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97.0%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95.3%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75.5%</a:t>
                      </a:r>
                      <a:endParaRPr lang="en-US" sz="1600" dirty="0"/>
                    </a:p>
                  </a:txBody>
                  <a:tcPr anchor="ctr"/>
                </a:tc>
              </a:tr>
              <a:tr h="119637">
                <a:tc>
                  <a:txBody>
                    <a:bodyPr/>
                    <a:lstStyle/>
                    <a:p>
                      <a:endParaRPr lang="en-US" sz="1600" dirty="0" smtClean="0"/>
                    </a:p>
                    <a:p>
                      <a:r>
                        <a:rPr lang="en-US" sz="1600" dirty="0" smtClean="0"/>
                        <a:t>Web/paper</a:t>
                      </a:r>
                      <a:r>
                        <a:rPr lang="en-US" sz="1600" baseline="0" dirty="0" smtClean="0"/>
                        <a:t> Total (4-6)</a:t>
                      </a:r>
                    </a:p>
                    <a:p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7,141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58.9%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59.4%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57.9%</a:t>
                      </a:r>
                      <a:endParaRPr lang="en-US" sz="1600" dirty="0"/>
                    </a:p>
                  </a:txBody>
                  <a:tcPr anchor="ctr"/>
                </a:tc>
              </a:tr>
              <a:tr h="119637">
                <a:tc gridSpan="5"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8096" y="27432"/>
            <a:ext cx="7820733" cy="667512"/>
          </a:xfrm>
        </p:spPr>
        <p:txBody>
          <a:bodyPr/>
          <a:lstStyle/>
          <a:p>
            <a:pPr algn="ctr"/>
            <a:r>
              <a:rPr lang="en-US" sz="2700" dirty="0" smtClean="0"/>
              <a:t>Limiting Initial Response Mode to Web Only: Impact on Response Rates</a:t>
            </a:r>
            <a:endParaRPr lang="en-US" sz="27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0E68CEE3-F570-4915-A5A9-A3387A82AA8A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03514" y="1251857"/>
            <a:ext cx="73805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Table 2. Response Rates by Initial Mode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914400" y="3820860"/>
            <a:ext cx="54646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No significant difference between mode comparison groups</a:t>
            </a:r>
            <a:endParaRPr lang="en-US" sz="1400" i="1" dirty="0"/>
          </a:p>
        </p:txBody>
      </p:sp>
      <p:graphicFrame>
        <p:nvGraphicFramePr>
          <p:cNvPr id="9" name="Content Placeholder 8"/>
          <p:cNvGraphicFramePr>
            <a:graphicFrameLocks/>
          </p:cNvGraphicFramePr>
          <p:nvPr/>
        </p:nvGraphicFramePr>
        <p:xfrm>
          <a:off x="888092" y="2026595"/>
          <a:ext cx="7369175" cy="30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8251"/>
                <a:gridCol w="762000"/>
                <a:gridCol w="1426028"/>
                <a:gridCol w="1360715"/>
                <a:gridCol w="1312181"/>
              </a:tblGrid>
              <a:tr h="11963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Groups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Prior to</a:t>
                      </a:r>
                    </a:p>
                    <a:p>
                      <a:pPr algn="ctr"/>
                      <a:r>
                        <a:rPr lang="en-US" sz="1600" dirty="0" smtClean="0"/>
                        <a:t>Second</a:t>
                      </a:r>
                    </a:p>
                    <a:p>
                      <a:pPr algn="ctr"/>
                      <a:r>
                        <a:rPr lang="en-US" sz="1600" dirty="0" smtClean="0"/>
                        <a:t>Mailing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Start</a:t>
                      </a:r>
                      <a:r>
                        <a:rPr lang="en-US" sz="1600" baseline="0" dirty="0" smtClean="0"/>
                        <a:t> of</a:t>
                      </a:r>
                    </a:p>
                    <a:p>
                      <a:pPr algn="ctr"/>
                      <a:r>
                        <a:rPr lang="en-US" sz="1600" baseline="0" dirty="0" smtClean="0"/>
                        <a:t>CATI</a:t>
                      </a:r>
                    </a:p>
                    <a:p>
                      <a:pPr algn="ctr"/>
                      <a:r>
                        <a:rPr lang="en-US" sz="1600" baseline="0" dirty="0" smtClean="0"/>
                        <a:t>Follow-Up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After Six</a:t>
                      </a:r>
                    </a:p>
                    <a:p>
                      <a:pPr algn="ctr"/>
                      <a:r>
                        <a:rPr lang="en-US" sz="1600" dirty="0" smtClean="0"/>
                        <a:t>Weeks of</a:t>
                      </a:r>
                    </a:p>
                    <a:p>
                      <a:pPr algn="ctr"/>
                      <a:r>
                        <a:rPr lang="en-US" sz="1600" dirty="0" smtClean="0"/>
                        <a:t>CATI</a:t>
                      </a:r>
                      <a:endParaRPr lang="en-US" sz="1600" dirty="0"/>
                    </a:p>
                  </a:txBody>
                  <a:tcPr anchor="b"/>
                </a:tc>
              </a:tr>
              <a:tr h="119637">
                <a:tc>
                  <a:txBody>
                    <a:bodyPr/>
                    <a:lstStyle/>
                    <a:p>
                      <a:pPr algn="l"/>
                      <a:endParaRPr lang="en-US" sz="1600" dirty="0" smtClean="0"/>
                    </a:p>
                    <a:p>
                      <a:pPr algn="l"/>
                      <a:r>
                        <a:rPr lang="en-US" sz="1600" dirty="0" smtClean="0"/>
                        <a:t>Web First Total (1-3)</a:t>
                      </a:r>
                    </a:p>
                    <a:p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7,140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18.4%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22.0%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44.4%</a:t>
                      </a:r>
                      <a:endParaRPr lang="en-US" sz="1600" dirty="0"/>
                    </a:p>
                  </a:txBody>
                  <a:tcPr anchor="ctr"/>
                </a:tc>
              </a:tr>
              <a:tr h="119637">
                <a:tc>
                  <a:txBody>
                    <a:bodyPr/>
                    <a:lstStyle/>
                    <a:p>
                      <a:endParaRPr lang="en-US" sz="1600" dirty="0" smtClean="0"/>
                    </a:p>
                    <a:p>
                      <a:r>
                        <a:rPr lang="en-US" sz="1600" dirty="0" smtClean="0"/>
                        <a:t>Web/Paper</a:t>
                      </a:r>
                      <a:r>
                        <a:rPr lang="en-US" sz="1600" baseline="0" dirty="0" smtClean="0"/>
                        <a:t> Total (4-6)</a:t>
                      </a:r>
                    </a:p>
                    <a:p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7,141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19.7%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22.8%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44.3%</a:t>
                      </a:r>
                      <a:endParaRPr lang="en-US" sz="1600" dirty="0"/>
                    </a:p>
                  </a:txBody>
                  <a:tcPr anchor="ctr"/>
                </a:tc>
              </a:tr>
              <a:tr h="119637">
                <a:tc gridSpan="5">
                  <a:txBody>
                    <a:bodyPr/>
                    <a:lstStyle/>
                    <a:p>
                      <a:r>
                        <a:rPr lang="en-US" sz="1600" b="0" i="1" dirty="0" smtClean="0">
                          <a:solidFill>
                            <a:schemeClr val="tx1"/>
                          </a:solidFill>
                        </a:rPr>
                        <a:t>No significant difference between mode comparison groups</a:t>
                      </a:r>
                      <a:endParaRPr lang="en-US" sz="1600" b="0" i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600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3"/>
          </p:nvPr>
        </p:nvGraphicFramePr>
        <p:xfrm>
          <a:off x="718459" y="2560372"/>
          <a:ext cx="7957460" cy="193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2920"/>
                <a:gridCol w="1310185"/>
                <a:gridCol w="1473958"/>
                <a:gridCol w="791571"/>
                <a:gridCol w="1160059"/>
                <a:gridCol w="1199663"/>
                <a:gridCol w="108910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Web First</a:t>
                      </a:r>
                    </a:p>
                    <a:p>
                      <a:r>
                        <a:rPr lang="en-US" sz="1600" dirty="0" smtClean="0"/>
                        <a:t>Groups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Incentive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Mailing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Prior to</a:t>
                      </a:r>
                    </a:p>
                    <a:p>
                      <a:pPr algn="ctr"/>
                      <a:r>
                        <a:rPr lang="en-US" sz="1600" dirty="0" smtClean="0"/>
                        <a:t>Second</a:t>
                      </a:r>
                    </a:p>
                    <a:p>
                      <a:pPr algn="ctr"/>
                      <a:r>
                        <a:rPr lang="en-US" sz="1600" dirty="0" smtClean="0"/>
                        <a:t>Mailing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Start of</a:t>
                      </a:r>
                    </a:p>
                    <a:p>
                      <a:pPr algn="ctr"/>
                      <a:r>
                        <a:rPr lang="en-US" sz="1600" dirty="0" smtClean="0"/>
                        <a:t>CATI</a:t>
                      </a:r>
                    </a:p>
                    <a:p>
                      <a:pPr algn="ctr"/>
                      <a:r>
                        <a:rPr lang="en-US" sz="1600" dirty="0" smtClean="0"/>
                        <a:t>Follow-Up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After Six</a:t>
                      </a:r>
                      <a:br>
                        <a:rPr lang="en-US" sz="1600" dirty="0" smtClean="0"/>
                      </a:br>
                      <a:r>
                        <a:rPr lang="en-US" sz="1600" dirty="0" smtClean="0"/>
                        <a:t>Weeks</a:t>
                      </a:r>
                      <a:r>
                        <a:rPr lang="en-US" sz="1600" baseline="0" dirty="0" smtClean="0"/>
                        <a:t> of</a:t>
                      </a:r>
                      <a:br>
                        <a:rPr lang="en-US" sz="1600" baseline="0" dirty="0" smtClean="0"/>
                      </a:br>
                      <a:r>
                        <a:rPr lang="en-US" sz="1600" baseline="0" dirty="0" smtClean="0"/>
                        <a:t>CATI</a:t>
                      </a:r>
                      <a:endParaRPr lang="en-US" sz="1600" dirty="0"/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$20-$30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2</a:t>
                      </a:r>
                      <a:r>
                        <a:rPr lang="en-US" sz="1600" baseline="30000" dirty="0" smtClean="0"/>
                        <a:t>nd</a:t>
                      </a:r>
                      <a:r>
                        <a:rPr lang="en-US" sz="1600" baseline="0" dirty="0" smtClean="0"/>
                        <a:t> Mailing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1,786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98.0%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95.6%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79.9%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Both Mailings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1,785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96.2%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94.8%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78.7%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None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3,569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96.8%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95.3%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71.6%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61257" y="27432"/>
            <a:ext cx="8686800" cy="667512"/>
          </a:xfrm>
        </p:spPr>
        <p:txBody>
          <a:bodyPr/>
          <a:lstStyle/>
          <a:p>
            <a:r>
              <a:rPr lang="en-US" sz="2400" dirty="0" smtClean="0"/>
              <a:t>Differential Incentive: Web Completes in Web First Groups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0E68CEE3-F570-4915-A5A9-A3387A82AA8A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5795" y="1936537"/>
            <a:ext cx="80351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Table 3. Percent  Web Completes by Type of Incentive</a:t>
            </a:r>
            <a:endParaRPr lang="en-US" sz="2000" dirty="0"/>
          </a:p>
        </p:txBody>
      </p:sp>
      <p:sp>
        <p:nvSpPr>
          <p:cNvPr id="7" name="Oval 6"/>
          <p:cNvSpPr/>
          <p:nvPr/>
        </p:nvSpPr>
        <p:spPr>
          <a:xfrm>
            <a:off x="7639050" y="3362325"/>
            <a:ext cx="1047749" cy="75247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3"/>
          </p:nvPr>
        </p:nvGraphicFramePr>
        <p:xfrm>
          <a:off x="718459" y="1718578"/>
          <a:ext cx="795746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4114"/>
                <a:gridCol w="1237826"/>
                <a:gridCol w="1422836"/>
                <a:gridCol w="755372"/>
                <a:gridCol w="1089104"/>
                <a:gridCol w="1089104"/>
                <a:gridCol w="108910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Web/Paper </a:t>
                      </a:r>
                    </a:p>
                    <a:p>
                      <a:r>
                        <a:rPr lang="en-US" sz="1600" dirty="0" smtClean="0"/>
                        <a:t>Groups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Incentive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Mailing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Prior to</a:t>
                      </a:r>
                    </a:p>
                    <a:p>
                      <a:pPr algn="ctr"/>
                      <a:r>
                        <a:rPr lang="en-US" sz="1600" dirty="0" smtClean="0"/>
                        <a:t>Second</a:t>
                      </a:r>
                    </a:p>
                    <a:p>
                      <a:pPr algn="ctr"/>
                      <a:r>
                        <a:rPr lang="en-US" sz="1600" dirty="0" smtClean="0"/>
                        <a:t>Mailing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Start of</a:t>
                      </a:r>
                    </a:p>
                    <a:p>
                      <a:pPr algn="ctr"/>
                      <a:r>
                        <a:rPr lang="en-US" sz="1600" dirty="0" smtClean="0"/>
                        <a:t>CATI</a:t>
                      </a:r>
                    </a:p>
                    <a:p>
                      <a:pPr algn="ctr"/>
                      <a:r>
                        <a:rPr lang="en-US" sz="1600" dirty="0" smtClean="0"/>
                        <a:t>Follow-Up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After Six</a:t>
                      </a:r>
                      <a:br>
                        <a:rPr lang="en-US" sz="1600" dirty="0" smtClean="0"/>
                      </a:br>
                      <a:r>
                        <a:rPr lang="en-US" sz="1600" dirty="0" smtClean="0"/>
                        <a:t>Weeks</a:t>
                      </a:r>
                      <a:r>
                        <a:rPr lang="en-US" sz="1600" baseline="0" dirty="0" smtClean="0"/>
                        <a:t> of</a:t>
                      </a:r>
                      <a:br>
                        <a:rPr lang="en-US" sz="1600" baseline="0" dirty="0" smtClean="0"/>
                      </a:br>
                      <a:r>
                        <a:rPr lang="en-US" sz="1600" baseline="0" dirty="0" smtClean="0"/>
                        <a:t>CATI</a:t>
                      </a:r>
                      <a:endParaRPr lang="en-US" sz="1600" dirty="0"/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$20-$30</a:t>
                      </a:r>
                      <a:br>
                        <a:rPr lang="en-US" sz="1600" dirty="0" smtClean="0"/>
                      </a:b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Both Mailings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1,785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91.6%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91.1%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81.7%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$20-$30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2</a:t>
                      </a:r>
                      <a:r>
                        <a:rPr lang="en-US" sz="1600" baseline="30000" dirty="0" smtClean="0"/>
                        <a:t>nd</a:t>
                      </a:r>
                      <a:r>
                        <a:rPr lang="en-US" sz="1600" baseline="0" dirty="0" smtClean="0"/>
                        <a:t> Mailing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1,786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accent1"/>
                          </a:solidFill>
                        </a:rPr>
                        <a:t>56.8%</a:t>
                      </a:r>
                      <a:endParaRPr lang="en-US" sz="1600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accent1"/>
                          </a:solidFill>
                        </a:rPr>
                        <a:t>62.1%</a:t>
                      </a:r>
                      <a:endParaRPr lang="en-US" sz="1600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accent1"/>
                          </a:solidFill>
                        </a:rPr>
                        <a:t>64.7%</a:t>
                      </a:r>
                      <a:endParaRPr lang="en-US" sz="1600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Both </a:t>
                      </a:r>
                      <a:r>
                        <a:rPr lang="en-US" sz="1600" baseline="0" dirty="0" smtClean="0"/>
                        <a:t>Mailings</a:t>
                      </a:r>
                      <a:endParaRPr lang="en-US" sz="1600" dirty="0" smtClean="0"/>
                    </a:p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1,784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64.7%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64.7%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59.8%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$20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2</a:t>
                      </a:r>
                      <a:r>
                        <a:rPr lang="en-US" sz="1600" baseline="30000" dirty="0" smtClean="0"/>
                        <a:t>nd</a:t>
                      </a:r>
                      <a:r>
                        <a:rPr lang="en-US" sz="1600" dirty="0" smtClean="0"/>
                        <a:t> Mailing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1,785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accent1"/>
                          </a:solidFill>
                        </a:rPr>
                        <a:t>54.5%</a:t>
                      </a:r>
                      <a:endParaRPr lang="en-US" sz="1600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accent1"/>
                          </a:solidFill>
                        </a:rPr>
                        <a:t>56.3%</a:t>
                      </a:r>
                      <a:endParaRPr lang="en-US" sz="1600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accent1"/>
                          </a:solidFill>
                        </a:rPr>
                        <a:t>54.3%</a:t>
                      </a:r>
                      <a:endParaRPr lang="en-US" sz="1600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None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3,571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57.0%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58.1%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53.6%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5942" y="27432"/>
            <a:ext cx="8948057" cy="667512"/>
          </a:xfrm>
        </p:spPr>
        <p:txBody>
          <a:bodyPr/>
          <a:lstStyle/>
          <a:p>
            <a:r>
              <a:rPr lang="en-US" sz="2400" dirty="0" smtClean="0"/>
              <a:t>Differential Incentive: Web Completes in Web/Paper Groups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0E68CEE3-F570-4915-A5A9-A3387A82AA8A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5794" y="1081095"/>
            <a:ext cx="7980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Table 4. Percent Web Completes By Type of Incentive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07409" y="5233919"/>
            <a:ext cx="785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Group 7 vs. Group 5 p&lt; .001 at all 3 times points</a:t>
            </a:r>
          </a:p>
          <a:p>
            <a:r>
              <a:rPr lang="en-US" sz="1400" i="1" dirty="0" smtClean="0"/>
              <a:t>Group 6 vs. Group 8 p&lt; .001 at 3rd time point</a:t>
            </a:r>
            <a:endParaRPr lang="en-US" sz="1400" i="1" dirty="0"/>
          </a:p>
        </p:txBody>
      </p:sp>
      <p:sp>
        <p:nvSpPr>
          <p:cNvPr id="8" name="Oval 7"/>
          <p:cNvSpPr/>
          <p:nvPr/>
        </p:nvSpPr>
        <p:spPr>
          <a:xfrm>
            <a:off x="7600950" y="2781300"/>
            <a:ext cx="1047749" cy="60007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3"/>
          </p:nvPr>
        </p:nvGraphicFramePr>
        <p:xfrm>
          <a:off x="718459" y="1718578"/>
          <a:ext cx="795746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4114"/>
                <a:gridCol w="1237826"/>
                <a:gridCol w="1422836"/>
                <a:gridCol w="755372"/>
                <a:gridCol w="1089104"/>
                <a:gridCol w="1089104"/>
                <a:gridCol w="108910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Web/Paper </a:t>
                      </a:r>
                    </a:p>
                    <a:p>
                      <a:r>
                        <a:rPr lang="en-US" sz="1600" dirty="0" smtClean="0"/>
                        <a:t>Groups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Incentive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Mailing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Prior to</a:t>
                      </a:r>
                    </a:p>
                    <a:p>
                      <a:pPr algn="ctr"/>
                      <a:r>
                        <a:rPr lang="en-US" sz="1600" dirty="0" smtClean="0"/>
                        <a:t>Second</a:t>
                      </a:r>
                    </a:p>
                    <a:p>
                      <a:pPr algn="ctr"/>
                      <a:r>
                        <a:rPr lang="en-US" sz="1600" dirty="0" smtClean="0"/>
                        <a:t>Mailing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Start of</a:t>
                      </a:r>
                    </a:p>
                    <a:p>
                      <a:pPr algn="ctr"/>
                      <a:r>
                        <a:rPr lang="en-US" sz="1600" dirty="0" smtClean="0"/>
                        <a:t>CATI</a:t>
                      </a:r>
                    </a:p>
                    <a:p>
                      <a:pPr algn="ctr"/>
                      <a:r>
                        <a:rPr lang="en-US" sz="1600" dirty="0" smtClean="0"/>
                        <a:t>Follow-Up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After Six</a:t>
                      </a:r>
                      <a:br>
                        <a:rPr lang="en-US" sz="1600" dirty="0" smtClean="0"/>
                      </a:br>
                      <a:r>
                        <a:rPr lang="en-US" sz="1600" dirty="0" smtClean="0"/>
                        <a:t>Weeks</a:t>
                      </a:r>
                      <a:r>
                        <a:rPr lang="en-US" sz="1600" baseline="0" dirty="0" smtClean="0"/>
                        <a:t> of</a:t>
                      </a:r>
                      <a:br>
                        <a:rPr lang="en-US" sz="1600" baseline="0" dirty="0" smtClean="0"/>
                      </a:br>
                      <a:r>
                        <a:rPr lang="en-US" sz="1600" baseline="0" dirty="0" smtClean="0"/>
                        <a:t>CATI</a:t>
                      </a:r>
                      <a:endParaRPr lang="en-US" sz="1600" dirty="0"/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$20-$30</a:t>
                      </a:r>
                      <a:br>
                        <a:rPr lang="en-US" sz="1600" dirty="0" smtClean="0"/>
                      </a:b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Both Mailings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1,785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91.6%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91.1%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81.7%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$20-$30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2</a:t>
                      </a:r>
                      <a:r>
                        <a:rPr lang="en-US" sz="1600" baseline="30000" dirty="0" smtClean="0"/>
                        <a:t>nd</a:t>
                      </a:r>
                      <a:r>
                        <a:rPr lang="en-US" sz="1600" baseline="0" dirty="0" smtClean="0"/>
                        <a:t> Mailing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1,786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accent1"/>
                          </a:solidFill>
                        </a:rPr>
                        <a:t>56.8%</a:t>
                      </a:r>
                      <a:endParaRPr lang="en-US" sz="1600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accent1"/>
                          </a:solidFill>
                        </a:rPr>
                        <a:t>62.1%</a:t>
                      </a:r>
                      <a:endParaRPr lang="en-US" sz="1600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accent1"/>
                          </a:solidFill>
                        </a:rPr>
                        <a:t>64.7%</a:t>
                      </a:r>
                      <a:endParaRPr lang="en-US" sz="1600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Both </a:t>
                      </a:r>
                      <a:r>
                        <a:rPr lang="en-US" sz="1600" baseline="0" dirty="0" smtClean="0"/>
                        <a:t>Mailings</a:t>
                      </a:r>
                      <a:endParaRPr lang="en-US" sz="1600" dirty="0" smtClean="0"/>
                    </a:p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1,784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64.7%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64.7%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59.8%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$20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2</a:t>
                      </a:r>
                      <a:r>
                        <a:rPr lang="en-US" sz="1600" baseline="30000" dirty="0" smtClean="0"/>
                        <a:t>nd</a:t>
                      </a:r>
                      <a:r>
                        <a:rPr lang="en-US" sz="1600" dirty="0" smtClean="0"/>
                        <a:t> Mailing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1,785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accent1"/>
                          </a:solidFill>
                        </a:rPr>
                        <a:t>54.5%</a:t>
                      </a:r>
                      <a:endParaRPr lang="en-US" sz="1600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accent1"/>
                          </a:solidFill>
                        </a:rPr>
                        <a:t>56.3%</a:t>
                      </a:r>
                      <a:endParaRPr lang="en-US" sz="1600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accent1"/>
                          </a:solidFill>
                        </a:rPr>
                        <a:t>54.3%</a:t>
                      </a:r>
                      <a:endParaRPr lang="en-US" sz="1600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None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3,571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57.0%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58.1%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53.6%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5942" y="27432"/>
            <a:ext cx="8948057" cy="667512"/>
          </a:xfrm>
        </p:spPr>
        <p:txBody>
          <a:bodyPr/>
          <a:lstStyle/>
          <a:p>
            <a:r>
              <a:rPr lang="en-US" sz="2400" dirty="0" smtClean="0"/>
              <a:t>Differential Incentive: Web Completes in Web/Paper Groups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0E68CEE3-F570-4915-A5A9-A3387A82AA8A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5794" y="1081095"/>
            <a:ext cx="7980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Table 4. Percent Web Completes By Type of Incentive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07409" y="5233919"/>
            <a:ext cx="785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Group 7 vs. Group 5 p&lt; .001 at all 3 times points</a:t>
            </a:r>
          </a:p>
          <a:p>
            <a:r>
              <a:rPr lang="en-US" sz="1400" i="1" dirty="0" smtClean="0"/>
              <a:t>Group 6 vs. Group 8 p&lt; .001 at 3rd time point</a:t>
            </a:r>
            <a:endParaRPr lang="en-US" sz="1400" i="1" dirty="0"/>
          </a:p>
        </p:txBody>
      </p:sp>
      <p:sp>
        <p:nvSpPr>
          <p:cNvPr id="8" name="Oval 7"/>
          <p:cNvSpPr/>
          <p:nvPr/>
        </p:nvSpPr>
        <p:spPr>
          <a:xfrm>
            <a:off x="7724775" y="4171950"/>
            <a:ext cx="895350" cy="44767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629526" y="3295650"/>
            <a:ext cx="923924" cy="44767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3"/>
          </p:nvPr>
        </p:nvGraphicFramePr>
        <p:xfrm>
          <a:off x="718459" y="1718578"/>
          <a:ext cx="795746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4114"/>
                <a:gridCol w="1237826"/>
                <a:gridCol w="1422836"/>
                <a:gridCol w="755372"/>
                <a:gridCol w="1089104"/>
                <a:gridCol w="1089104"/>
                <a:gridCol w="108910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Web/Paper </a:t>
                      </a:r>
                    </a:p>
                    <a:p>
                      <a:r>
                        <a:rPr lang="en-US" sz="1600" dirty="0" smtClean="0"/>
                        <a:t>Groups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Incentive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Mailing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Prior to</a:t>
                      </a:r>
                    </a:p>
                    <a:p>
                      <a:pPr algn="ctr"/>
                      <a:r>
                        <a:rPr lang="en-US" sz="1600" dirty="0" smtClean="0"/>
                        <a:t>Second</a:t>
                      </a:r>
                    </a:p>
                    <a:p>
                      <a:pPr algn="ctr"/>
                      <a:r>
                        <a:rPr lang="en-US" sz="1600" dirty="0" smtClean="0"/>
                        <a:t>Mailing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Start of</a:t>
                      </a:r>
                    </a:p>
                    <a:p>
                      <a:pPr algn="ctr"/>
                      <a:r>
                        <a:rPr lang="en-US" sz="1600" dirty="0" smtClean="0"/>
                        <a:t>CATI</a:t>
                      </a:r>
                    </a:p>
                    <a:p>
                      <a:pPr algn="ctr"/>
                      <a:r>
                        <a:rPr lang="en-US" sz="1600" dirty="0" smtClean="0"/>
                        <a:t>Follow-Up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After Six</a:t>
                      </a:r>
                      <a:br>
                        <a:rPr lang="en-US" sz="1600" dirty="0" smtClean="0"/>
                      </a:br>
                      <a:r>
                        <a:rPr lang="en-US" sz="1600" dirty="0" smtClean="0"/>
                        <a:t>Weeks</a:t>
                      </a:r>
                      <a:r>
                        <a:rPr lang="en-US" sz="1600" baseline="0" dirty="0" smtClean="0"/>
                        <a:t> of</a:t>
                      </a:r>
                      <a:br>
                        <a:rPr lang="en-US" sz="1600" baseline="0" dirty="0" smtClean="0"/>
                      </a:br>
                      <a:r>
                        <a:rPr lang="en-US" sz="1600" baseline="0" dirty="0" smtClean="0"/>
                        <a:t>CATI</a:t>
                      </a:r>
                      <a:endParaRPr lang="en-US" sz="1600" dirty="0"/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$20-$30</a:t>
                      </a:r>
                      <a:br>
                        <a:rPr lang="en-US" sz="1600" dirty="0" smtClean="0"/>
                      </a:b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Both Mailings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1,785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91.6%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91.1%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81.7%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$20-$30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2</a:t>
                      </a:r>
                      <a:r>
                        <a:rPr lang="en-US" sz="1600" baseline="30000" dirty="0" smtClean="0"/>
                        <a:t>nd</a:t>
                      </a:r>
                      <a:r>
                        <a:rPr lang="en-US" sz="1600" baseline="0" dirty="0" smtClean="0"/>
                        <a:t> Mailing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1,786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accent1"/>
                          </a:solidFill>
                        </a:rPr>
                        <a:t>56.8%</a:t>
                      </a:r>
                      <a:endParaRPr lang="en-US" sz="1600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accent1"/>
                          </a:solidFill>
                        </a:rPr>
                        <a:t>62.1%</a:t>
                      </a:r>
                      <a:endParaRPr lang="en-US" sz="1600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accent1"/>
                          </a:solidFill>
                        </a:rPr>
                        <a:t>64.7%</a:t>
                      </a:r>
                      <a:endParaRPr lang="en-US" sz="1600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Both </a:t>
                      </a:r>
                      <a:r>
                        <a:rPr lang="en-US" sz="1600" baseline="0" dirty="0" smtClean="0"/>
                        <a:t>Mailings</a:t>
                      </a:r>
                      <a:endParaRPr lang="en-US" sz="1600" dirty="0" smtClean="0"/>
                    </a:p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1,784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64.7%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64.7%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59.8%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$20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2</a:t>
                      </a:r>
                      <a:r>
                        <a:rPr lang="en-US" sz="1600" baseline="30000" dirty="0" smtClean="0"/>
                        <a:t>nd</a:t>
                      </a:r>
                      <a:r>
                        <a:rPr lang="en-US" sz="1600" dirty="0" smtClean="0"/>
                        <a:t> Mailing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1,785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accent1"/>
                          </a:solidFill>
                        </a:rPr>
                        <a:t>54.5%</a:t>
                      </a:r>
                      <a:endParaRPr lang="en-US" sz="1600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accent1"/>
                          </a:solidFill>
                        </a:rPr>
                        <a:t>56.3%</a:t>
                      </a:r>
                      <a:endParaRPr lang="en-US" sz="1600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accent1"/>
                          </a:solidFill>
                        </a:rPr>
                        <a:t>54.3%</a:t>
                      </a:r>
                      <a:endParaRPr lang="en-US" sz="1600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None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3,571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57.0%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58.1%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53.6%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5942" y="27432"/>
            <a:ext cx="8948057" cy="667512"/>
          </a:xfrm>
        </p:spPr>
        <p:txBody>
          <a:bodyPr/>
          <a:lstStyle/>
          <a:p>
            <a:r>
              <a:rPr lang="en-US" sz="2400" dirty="0" smtClean="0"/>
              <a:t>Differential Incentive: Web Completes in Web/Paper Groups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0E68CEE3-F570-4915-A5A9-A3387A82AA8A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5794" y="1081095"/>
            <a:ext cx="7980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Table 4. Percent Web Completes By Type of Incentive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07409" y="5233919"/>
            <a:ext cx="785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Group 7 vs. Group 5 p&lt; .001 at all 3 times points</a:t>
            </a:r>
          </a:p>
          <a:p>
            <a:r>
              <a:rPr lang="en-US" sz="1400" i="1" dirty="0" smtClean="0"/>
              <a:t>Group 6 vs. Group 8 p&lt; .001 at 3rd time point</a:t>
            </a:r>
            <a:endParaRPr lang="en-US" sz="1400" i="1" dirty="0"/>
          </a:p>
        </p:txBody>
      </p:sp>
      <p:sp>
        <p:nvSpPr>
          <p:cNvPr id="8" name="Oval 7"/>
          <p:cNvSpPr/>
          <p:nvPr/>
        </p:nvSpPr>
        <p:spPr>
          <a:xfrm>
            <a:off x="7620000" y="3248025"/>
            <a:ext cx="914400" cy="44767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686676" y="3695700"/>
            <a:ext cx="923924" cy="44767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3"/>
          </p:nvPr>
        </p:nvGraphicFramePr>
        <p:xfrm>
          <a:off x="718456" y="1132113"/>
          <a:ext cx="7863840" cy="551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5903"/>
                <a:gridCol w="2173898"/>
                <a:gridCol w="1408308"/>
                <a:gridCol w="1540632"/>
                <a:gridCol w="1365099"/>
              </a:tblGrid>
              <a:tr h="333428">
                <a:tc gridSpan="5">
                  <a:txBody>
                    <a:bodyPr/>
                    <a:lstStyle/>
                    <a:p>
                      <a:pPr algn="l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Table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</a:rPr>
                        <a:t> 5    Response Rates by Initial Response Mode and Type of Incentive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noFill/>
                  </a:tcPr>
                </a:tc>
              </a:tr>
              <a:tr h="81841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Group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Incentive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Prior to</a:t>
                      </a:r>
                    </a:p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Second</a:t>
                      </a:r>
                    </a:p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Mailing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Start of</a:t>
                      </a:r>
                    </a:p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CATI</a:t>
                      </a:r>
                    </a:p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Follow-Up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After Six</a:t>
                      </a:r>
                      <a:br>
                        <a:rPr lang="en-US" sz="160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Weeks</a:t>
                      </a:r>
                      <a:r>
                        <a:rPr lang="en-US" sz="1600" baseline="0" dirty="0" smtClean="0">
                          <a:solidFill>
                            <a:schemeClr val="bg1"/>
                          </a:solidFill>
                        </a:rPr>
                        <a:t> of</a:t>
                      </a:r>
                      <a:br>
                        <a:rPr lang="en-US" sz="1600" baseline="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en-US" sz="1600" baseline="0" dirty="0" smtClean="0">
                          <a:solidFill>
                            <a:schemeClr val="bg1"/>
                          </a:solidFill>
                        </a:rPr>
                        <a:t>CATI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solidFill>
                      <a:schemeClr val="accent1"/>
                    </a:solidFill>
                  </a:tcPr>
                </a:tc>
              </a:tr>
              <a:tr h="333428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Web First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33428">
                <a:tc>
                  <a:txBody>
                    <a:bodyPr/>
                    <a:lstStyle/>
                    <a:p>
                      <a:pPr lvl="1"/>
                      <a:r>
                        <a:rPr lang="en-US" sz="1600" baseline="0" dirty="0" smtClean="0"/>
                        <a:t>1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None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16.0%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17.9%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40.0%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33428">
                <a:tc>
                  <a:txBody>
                    <a:bodyPr/>
                    <a:lstStyle/>
                    <a:p>
                      <a:pPr lvl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$20/$20 both mailings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24.0%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29.1%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48.2%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33428">
                <a:tc>
                  <a:txBody>
                    <a:bodyPr/>
                    <a:lstStyle/>
                    <a:p>
                      <a:pPr lvl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None/$20/30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16.6%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23.1%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49.5%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33428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Paper/Web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33428">
                <a:tc>
                  <a:txBody>
                    <a:bodyPr/>
                    <a:lstStyle/>
                    <a:p>
                      <a:pPr lvl="1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None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16.7% 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18.8%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39.8%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33428">
                <a:tc>
                  <a:txBody>
                    <a:bodyPr/>
                    <a:lstStyle/>
                    <a:p>
                      <a:pPr lvl="1"/>
                      <a:r>
                        <a:rPr lang="en-US" sz="1600" baseline="0" dirty="0" smtClean="0"/>
                        <a:t>5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$20/$20 both mailings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26.3%***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29.7%***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49.9%*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33428">
                <a:tc>
                  <a:txBody>
                    <a:bodyPr/>
                    <a:lstStyle/>
                    <a:p>
                      <a:pPr lvl="1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None/$20/30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19.3%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24.0%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47.7%</a:t>
                      </a:r>
                      <a:endParaRPr lang="en-US" sz="1600" dirty="0"/>
                    </a:p>
                  </a:txBody>
                  <a:tcPr/>
                </a:tc>
              </a:tr>
              <a:tr h="333428">
                <a:tc>
                  <a:txBody>
                    <a:bodyPr/>
                    <a:lstStyle/>
                    <a:p>
                      <a:pPr lvl="1"/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$20/$30</a:t>
                      </a:r>
                      <a:r>
                        <a:rPr lang="en-US" sz="1600" b="1" baseline="0" dirty="0" smtClean="0"/>
                        <a:t> </a:t>
                      </a:r>
                      <a:r>
                        <a:rPr lang="en-US" sz="1600" b="0" baseline="0" dirty="0" smtClean="0"/>
                        <a:t>both mailings</a:t>
                      </a:r>
                      <a:endParaRPr 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28.6%</a:t>
                      </a:r>
                      <a:endParaRPr 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32.7%</a:t>
                      </a:r>
                      <a:r>
                        <a:rPr lang="en-US" sz="1600" b="1" dirty="0" smtClean="0"/>
                        <a:t>**</a:t>
                      </a:r>
                      <a:endParaRPr lang="en-US" sz="16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52.8%*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33428">
                <a:tc>
                  <a:txBody>
                    <a:bodyPr/>
                    <a:lstStyle/>
                    <a:p>
                      <a:pPr lvl="1"/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None/$20</a:t>
                      </a:r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17.9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22.6%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46.4%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solidFill>
                      <a:srgbClr val="92D050"/>
                    </a:solidFill>
                  </a:tcPr>
                </a:tc>
              </a:tr>
              <a:tr h="1000283">
                <a:tc gridSpan="5">
                  <a:txBody>
                    <a:bodyPr/>
                    <a:lstStyle/>
                    <a:p>
                      <a:r>
                        <a:rPr lang="en-US" sz="1400" dirty="0" smtClean="0"/>
                        <a:t>Group 7  vs. Group 5  p&lt; .05 at T2** and p &lt;.1 at T3*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Group 3  vs. Group 5  p&lt; 0001 at T1,T2*** and p &lt;.1 at T3* </a:t>
                      </a:r>
                    </a:p>
                    <a:p>
                      <a:endParaRPr lang="en-US" sz="1400" dirty="0" smtClean="0"/>
                    </a:p>
                    <a:p>
                      <a:pPr lvl="1"/>
                      <a:endParaRPr lang="en-US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r"/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" y="27432"/>
            <a:ext cx="8904514" cy="667512"/>
          </a:xfrm>
        </p:spPr>
        <p:txBody>
          <a:bodyPr/>
          <a:lstStyle/>
          <a:p>
            <a:pPr algn="ctr"/>
            <a:r>
              <a:rPr lang="en-US" sz="2600" dirty="0" smtClean="0"/>
              <a:t>Differential Incentive: Response Rate Comparisons</a:t>
            </a:r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0E68CEE3-F570-4915-A5A9-A3387A82AA8A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3"/>
          </p:nvPr>
        </p:nvGraphicFramePr>
        <p:xfrm>
          <a:off x="718456" y="1132113"/>
          <a:ext cx="7863840" cy="551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5903"/>
                <a:gridCol w="2173898"/>
                <a:gridCol w="1408308"/>
                <a:gridCol w="1540632"/>
                <a:gridCol w="1365099"/>
              </a:tblGrid>
              <a:tr h="333428">
                <a:tc gridSpan="5">
                  <a:txBody>
                    <a:bodyPr/>
                    <a:lstStyle/>
                    <a:p>
                      <a:pPr algn="l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Table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</a:rPr>
                        <a:t> 5    Response Rates by Initial Response Mode and Type of Incentive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noFill/>
                  </a:tcPr>
                </a:tc>
              </a:tr>
              <a:tr h="81841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Group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Incentive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Prior to</a:t>
                      </a:r>
                    </a:p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Second</a:t>
                      </a:r>
                    </a:p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Mailing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Start of</a:t>
                      </a:r>
                    </a:p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CATI</a:t>
                      </a:r>
                    </a:p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Follow-Up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After Six</a:t>
                      </a:r>
                      <a:br>
                        <a:rPr lang="en-US" sz="160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Weeks</a:t>
                      </a:r>
                      <a:r>
                        <a:rPr lang="en-US" sz="1600" baseline="0" dirty="0" smtClean="0">
                          <a:solidFill>
                            <a:schemeClr val="bg1"/>
                          </a:solidFill>
                        </a:rPr>
                        <a:t> of</a:t>
                      </a:r>
                      <a:br>
                        <a:rPr lang="en-US" sz="1600" baseline="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en-US" sz="1600" baseline="0" dirty="0" smtClean="0">
                          <a:solidFill>
                            <a:schemeClr val="bg1"/>
                          </a:solidFill>
                        </a:rPr>
                        <a:t>CATI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solidFill>
                      <a:schemeClr val="accent1"/>
                    </a:solidFill>
                  </a:tcPr>
                </a:tc>
              </a:tr>
              <a:tr h="333428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Web First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33428">
                <a:tc>
                  <a:txBody>
                    <a:bodyPr/>
                    <a:lstStyle/>
                    <a:p>
                      <a:pPr lvl="1"/>
                      <a:r>
                        <a:rPr lang="en-US" sz="1600" baseline="0" dirty="0" smtClean="0"/>
                        <a:t>1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None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16.0%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17.9%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40.0%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34737">
                <a:tc>
                  <a:txBody>
                    <a:bodyPr/>
                    <a:lstStyle/>
                    <a:p>
                      <a:pPr lvl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$20/$20 both mailings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24.0%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29.1%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48.2%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33428">
                <a:tc>
                  <a:txBody>
                    <a:bodyPr/>
                    <a:lstStyle/>
                    <a:p>
                      <a:pPr lvl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None/$20/30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16.6%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23.1%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49.5%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33428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Paper/Web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33428">
                <a:tc>
                  <a:txBody>
                    <a:bodyPr/>
                    <a:lstStyle/>
                    <a:p>
                      <a:pPr lvl="1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None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16.7% 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18.8%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39.8%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33428">
                <a:tc>
                  <a:txBody>
                    <a:bodyPr/>
                    <a:lstStyle/>
                    <a:p>
                      <a:pPr lvl="1"/>
                      <a:r>
                        <a:rPr lang="en-US" sz="1600" baseline="0" dirty="0" smtClean="0"/>
                        <a:t>5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$20/$20 both mailings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26.3%***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29.7%***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49.9%*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33428">
                <a:tc>
                  <a:txBody>
                    <a:bodyPr/>
                    <a:lstStyle/>
                    <a:p>
                      <a:pPr lvl="1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None/$20/30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19.3%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24.0%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47.7%</a:t>
                      </a:r>
                      <a:endParaRPr lang="en-US" sz="1600" dirty="0"/>
                    </a:p>
                  </a:txBody>
                  <a:tcPr/>
                </a:tc>
              </a:tr>
              <a:tr h="333428">
                <a:tc>
                  <a:txBody>
                    <a:bodyPr/>
                    <a:lstStyle/>
                    <a:p>
                      <a:pPr lvl="1"/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$20/$30</a:t>
                      </a:r>
                      <a:r>
                        <a:rPr lang="en-US" sz="1600" b="1" baseline="0" dirty="0" smtClean="0"/>
                        <a:t> </a:t>
                      </a:r>
                      <a:r>
                        <a:rPr lang="en-US" sz="1600" b="0" baseline="0" dirty="0" smtClean="0"/>
                        <a:t>both mailings</a:t>
                      </a:r>
                      <a:endParaRPr 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28.6%</a:t>
                      </a:r>
                      <a:endParaRPr 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32.7%</a:t>
                      </a:r>
                      <a:r>
                        <a:rPr lang="en-US" sz="1600" b="1" dirty="0" smtClean="0"/>
                        <a:t>**</a:t>
                      </a:r>
                      <a:endParaRPr lang="en-US" sz="16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52.8%*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33428">
                <a:tc>
                  <a:txBody>
                    <a:bodyPr/>
                    <a:lstStyle/>
                    <a:p>
                      <a:pPr lvl="1"/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None/$20</a:t>
                      </a:r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17.9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22.6%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46.4%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solidFill>
                      <a:srgbClr val="92D050"/>
                    </a:solidFill>
                  </a:tcPr>
                </a:tc>
              </a:tr>
              <a:tr h="1000283">
                <a:tc gridSpan="5">
                  <a:txBody>
                    <a:bodyPr/>
                    <a:lstStyle/>
                    <a:p>
                      <a:r>
                        <a:rPr lang="en-US" sz="1400" dirty="0" smtClean="0"/>
                        <a:t>Group 7  vs. Group 5  p&lt; .05 at T2** and p &lt;.1 at T3*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Group 3  vs. Group 5  p&lt; 0001 at T1,T2*** and p &lt;.1 at T3* </a:t>
                      </a:r>
                    </a:p>
                    <a:p>
                      <a:endParaRPr lang="en-US" sz="1400" dirty="0" smtClean="0"/>
                    </a:p>
                    <a:p>
                      <a:pPr lvl="1"/>
                      <a:endParaRPr lang="en-US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r"/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" y="27432"/>
            <a:ext cx="8904514" cy="667512"/>
          </a:xfrm>
        </p:spPr>
        <p:txBody>
          <a:bodyPr/>
          <a:lstStyle/>
          <a:p>
            <a:pPr algn="ctr"/>
            <a:r>
              <a:rPr lang="en-US" sz="2600" dirty="0" smtClean="0"/>
              <a:t>Differential Incentive: Response Rate Comparisons</a:t>
            </a:r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0E68CEE3-F570-4915-A5A9-A3387A82AA8A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7248526" y="2981325"/>
            <a:ext cx="1447799" cy="638175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3"/>
          </p:nvPr>
        </p:nvGraphicFramePr>
        <p:xfrm>
          <a:off x="718456" y="1132113"/>
          <a:ext cx="7863840" cy="551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5903"/>
                <a:gridCol w="2173898"/>
                <a:gridCol w="1408308"/>
                <a:gridCol w="1540632"/>
                <a:gridCol w="1365099"/>
              </a:tblGrid>
              <a:tr h="333428">
                <a:tc gridSpan="5">
                  <a:txBody>
                    <a:bodyPr/>
                    <a:lstStyle/>
                    <a:p>
                      <a:pPr algn="l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Table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</a:rPr>
                        <a:t> 5    Response Rates by Initial Response Mode and Type of Incentive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noFill/>
                  </a:tcPr>
                </a:tc>
              </a:tr>
              <a:tr h="81841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Group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Incentive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Prior to</a:t>
                      </a:r>
                    </a:p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Second</a:t>
                      </a:r>
                    </a:p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Mailing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Start of</a:t>
                      </a:r>
                    </a:p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CATI</a:t>
                      </a:r>
                    </a:p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Follow-Up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After Six</a:t>
                      </a:r>
                      <a:br>
                        <a:rPr lang="en-US" sz="160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Weeks</a:t>
                      </a:r>
                      <a:r>
                        <a:rPr lang="en-US" sz="1600" baseline="0" dirty="0" smtClean="0">
                          <a:solidFill>
                            <a:schemeClr val="bg1"/>
                          </a:solidFill>
                        </a:rPr>
                        <a:t> of</a:t>
                      </a:r>
                      <a:br>
                        <a:rPr lang="en-US" sz="1600" baseline="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en-US" sz="1600" baseline="0" dirty="0" smtClean="0">
                          <a:solidFill>
                            <a:schemeClr val="bg1"/>
                          </a:solidFill>
                        </a:rPr>
                        <a:t>CATI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solidFill>
                      <a:schemeClr val="accent1"/>
                    </a:solidFill>
                  </a:tcPr>
                </a:tc>
              </a:tr>
              <a:tr h="333428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Web First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33428">
                <a:tc>
                  <a:txBody>
                    <a:bodyPr/>
                    <a:lstStyle/>
                    <a:p>
                      <a:pPr lvl="1"/>
                      <a:r>
                        <a:rPr lang="en-US" sz="1600" baseline="0" dirty="0" smtClean="0"/>
                        <a:t>1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None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16.0%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17.9%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40.0%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34737">
                <a:tc>
                  <a:txBody>
                    <a:bodyPr/>
                    <a:lstStyle/>
                    <a:p>
                      <a:pPr lvl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$20/$20 both mailings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24.0%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29.1%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48.2%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33428">
                <a:tc>
                  <a:txBody>
                    <a:bodyPr/>
                    <a:lstStyle/>
                    <a:p>
                      <a:pPr lvl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None/$20/30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16.6%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23.1%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49.5%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33428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Paper/Web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33428">
                <a:tc>
                  <a:txBody>
                    <a:bodyPr/>
                    <a:lstStyle/>
                    <a:p>
                      <a:pPr lvl="1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None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16.7% 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18.8%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39.8%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33428">
                <a:tc>
                  <a:txBody>
                    <a:bodyPr/>
                    <a:lstStyle/>
                    <a:p>
                      <a:pPr lvl="1"/>
                      <a:r>
                        <a:rPr lang="en-US" sz="1600" baseline="0" dirty="0" smtClean="0"/>
                        <a:t>5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$20/$20 both mailings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26.3%***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29.7%***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49.9%*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33428">
                <a:tc>
                  <a:txBody>
                    <a:bodyPr/>
                    <a:lstStyle/>
                    <a:p>
                      <a:pPr lvl="1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None/$20/30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19.3%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24.0%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47.7%</a:t>
                      </a:r>
                      <a:endParaRPr lang="en-US" sz="1600" dirty="0"/>
                    </a:p>
                  </a:txBody>
                  <a:tcPr/>
                </a:tc>
              </a:tr>
              <a:tr h="333428">
                <a:tc>
                  <a:txBody>
                    <a:bodyPr/>
                    <a:lstStyle/>
                    <a:p>
                      <a:pPr lvl="1"/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$20/$30</a:t>
                      </a:r>
                      <a:r>
                        <a:rPr lang="en-US" sz="1600" b="1" baseline="0" dirty="0" smtClean="0"/>
                        <a:t> </a:t>
                      </a:r>
                      <a:r>
                        <a:rPr lang="en-US" sz="1600" b="0" baseline="0" dirty="0" smtClean="0"/>
                        <a:t>both mailings</a:t>
                      </a:r>
                      <a:endParaRPr 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28.6%</a:t>
                      </a:r>
                      <a:endParaRPr 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32.7%</a:t>
                      </a:r>
                      <a:r>
                        <a:rPr lang="en-US" sz="1600" b="1" dirty="0" smtClean="0"/>
                        <a:t>**</a:t>
                      </a:r>
                      <a:endParaRPr lang="en-US" sz="16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52.8%*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33428">
                <a:tc>
                  <a:txBody>
                    <a:bodyPr/>
                    <a:lstStyle/>
                    <a:p>
                      <a:pPr lvl="1"/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None/$20</a:t>
                      </a:r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17.9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22.6%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46.4%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solidFill>
                      <a:srgbClr val="92D050"/>
                    </a:solidFill>
                  </a:tcPr>
                </a:tc>
              </a:tr>
              <a:tr h="1000283">
                <a:tc gridSpan="5">
                  <a:txBody>
                    <a:bodyPr/>
                    <a:lstStyle/>
                    <a:p>
                      <a:r>
                        <a:rPr lang="en-US" sz="1400" dirty="0" smtClean="0"/>
                        <a:t>Group 7  vs. Group 5  p&lt; .05 at T2** and p &lt;.1 at T3*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Group 3  vs. Group 5  p&lt; 0001 at T1,T2*** and p &lt;.1 at T3* </a:t>
                      </a:r>
                    </a:p>
                    <a:p>
                      <a:endParaRPr lang="en-US" sz="1400" dirty="0" smtClean="0"/>
                    </a:p>
                    <a:p>
                      <a:pPr lvl="1"/>
                      <a:endParaRPr lang="en-US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r"/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" y="27432"/>
            <a:ext cx="8904514" cy="667512"/>
          </a:xfrm>
        </p:spPr>
        <p:txBody>
          <a:bodyPr/>
          <a:lstStyle/>
          <a:p>
            <a:pPr algn="ctr"/>
            <a:r>
              <a:rPr lang="en-US" sz="2600" dirty="0" smtClean="0"/>
              <a:t>Differential Incentive: Response Rate Comparisons</a:t>
            </a:r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0E68CEE3-F570-4915-A5A9-A3387A82AA8A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7267575" y="4943476"/>
            <a:ext cx="1457325" cy="40005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920496" y="2296886"/>
            <a:ext cx="7368988" cy="3651797"/>
          </a:xfrm>
        </p:spPr>
        <p:txBody>
          <a:bodyPr/>
          <a:lstStyle/>
          <a:p>
            <a:pPr lvl="1">
              <a:buFont typeface="Wingdings" pitchFamily="2" charset="2"/>
              <a:buChar char="§"/>
              <a:defRPr/>
            </a:pPr>
            <a:r>
              <a:rPr sz="2400" dirty="0" smtClean="0"/>
              <a:t>Potential Advantages</a:t>
            </a:r>
            <a:endParaRPr lang="en-US" sz="2400" dirty="0" smtClean="0"/>
          </a:p>
          <a:p>
            <a:pPr marL="1257300" lvl="3"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/>
              <a:t>Lower data collection costs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sz="2400" dirty="0" smtClean="0"/>
              <a:t>Potential Disadvantages</a:t>
            </a:r>
            <a:endParaRPr lang="en-US" sz="2400" dirty="0" smtClean="0"/>
          </a:p>
          <a:p>
            <a:pPr marL="1257300" lvl="3">
              <a:spcBef>
                <a:spcPts val="1200"/>
              </a:spcBef>
            </a:pPr>
            <a:r>
              <a:rPr lang="en-US" sz="2400" dirty="0" smtClean="0"/>
              <a:t> Pushing sample members in a direction they don’t want to go, might negatively impact the response rate</a:t>
            </a:r>
          </a:p>
          <a:p>
            <a:pPr lvl="2">
              <a:defRPr/>
            </a:pPr>
            <a:endParaRPr lang="en-US" sz="1600" dirty="0" smtClean="0"/>
          </a:p>
          <a:p>
            <a:pPr lvl="1">
              <a:defRPr/>
            </a:pPr>
            <a:endParaRPr lang="en-US" dirty="0" smtClean="0"/>
          </a:p>
          <a:p>
            <a:pPr lvl="1">
              <a:defRPr/>
            </a:pPr>
            <a:endParaRPr lang="en-US" dirty="0" smtClean="0"/>
          </a:p>
          <a:p>
            <a:pPr>
              <a:buNone/>
              <a:defRPr/>
            </a:pPr>
            <a:endParaRPr lang="en-US" dirty="0" smtClean="0"/>
          </a:p>
          <a:p>
            <a:endParaRPr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Research Issue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0E68CEE3-F570-4915-A5A9-A3387A82AA8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914400"/>
            <a:ext cx="85126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In a Multi-Mode Survey, Can Respondents be Persuaded to Use Our Preferred Mode of Data Collection?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3"/>
          </p:nvPr>
        </p:nvGraphicFramePr>
        <p:xfrm>
          <a:off x="718456" y="1132113"/>
          <a:ext cx="7863840" cy="551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5903"/>
                <a:gridCol w="2173898"/>
                <a:gridCol w="1408308"/>
                <a:gridCol w="1540632"/>
                <a:gridCol w="1365099"/>
              </a:tblGrid>
              <a:tr h="333428">
                <a:tc gridSpan="5">
                  <a:txBody>
                    <a:bodyPr/>
                    <a:lstStyle/>
                    <a:p>
                      <a:pPr algn="l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Table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</a:rPr>
                        <a:t> 5    Response Rates by Initial Response Mode and Type of Incentive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noFill/>
                  </a:tcPr>
                </a:tc>
              </a:tr>
              <a:tr h="81841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Group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Incentive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Prior to</a:t>
                      </a:r>
                    </a:p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Second</a:t>
                      </a:r>
                    </a:p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Mailing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Start of</a:t>
                      </a:r>
                    </a:p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CATI</a:t>
                      </a:r>
                    </a:p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Follow-Up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After Six</a:t>
                      </a:r>
                      <a:br>
                        <a:rPr lang="en-US" sz="160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Weeks</a:t>
                      </a:r>
                      <a:r>
                        <a:rPr lang="en-US" sz="1600" baseline="0" dirty="0" smtClean="0">
                          <a:solidFill>
                            <a:schemeClr val="bg1"/>
                          </a:solidFill>
                        </a:rPr>
                        <a:t> of</a:t>
                      </a:r>
                      <a:br>
                        <a:rPr lang="en-US" sz="1600" baseline="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en-US" sz="1600" baseline="0" dirty="0" smtClean="0">
                          <a:solidFill>
                            <a:schemeClr val="bg1"/>
                          </a:solidFill>
                        </a:rPr>
                        <a:t>CATI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solidFill>
                      <a:schemeClr val="accent1"/>
                    </a:solidFill>
                  </a:tcPr>
                </a:tc>
              </a:tr>
              <a:tr h="333428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Web First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33428">
                <a:tc>
                  <a:txBody>
                    <a:bodyPr/>
                    <a:lstStyle/>
                    <a:p>
                      <a:pPr lvl="1"/>
                      <a:r>
                        <a:rPr lang="en-US" sz="1600" baseline="0" dirty="0" smtClean="0"/>
                        <a:t>1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None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16.0%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17.9%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40.0%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34737">
                <a:tc>
                  <a:txBody>
                    <a:bodyPr/>
                    <a:lstStyle/>
                    <a:p>
                      <a:pPr lvl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$20/$20 both mailings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24.0%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29.1%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48.2%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33428">
                <a:tc>
                  <a:txBody>
                    <a:bodyPr/>
                    <a:lstStyle/>
                    <a:p>
                      <a:pPr lvl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None/$20/30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16.6%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23.1%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49.5%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33428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Paper/Web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33428">
                <a:tc>
                  <a:txBody>
                    <a:bodyPr/>
                    <a:lstStyle/>
                    <a:p>
                      <a:pPr lvl="1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None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16.7% 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18.8%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39.8%</a:t>
                      </a:r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33428">
                <a:tc>
                  <a:txBody>
                    <a:bodyPr/>
                    <a:lstStyle/>
                    <a:p>
                      <a:pPr lvl="1"/>
                      <a:r>
                        <a:rPr lang="en-US" sz="1600" baseline="0" dirty="0" smtClean="0"/>
                        <a:t>5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$20/$20 both mailings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26.3%***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29.7%***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49.9%*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33428">
                <a:tc>
                  <a:txBody>
                    <a:bodyPr/>
                    <a:lstStyle/>
                    <a:p>
                      <a:pPr lvl="1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None/$20/30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19.3%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24.0%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47.7%</a:t>
                      </a:r>
                      <a:endParaRPr lang="en-US" sz="1600" dirty="0"/>
                    </a:p>
                  </a:txBody>
                  <a:tcPr/>
                </a:tc>
              </a:tr>
              <a:tr h="333428">
                <a:tc>
                  <a:txBody>
                    <a:bodyPr/>
                    <a:lstStyle/>
                    <a:p>
                      <a:pPr lvl="1"/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$20/$30</a:t>
                      </a:r>
                      <a:r>
                        <a:rPr lang="en-US" sz="1600" b="1" baseline="0" dirty="0" smtClean="0"/>
                        <a:t> </a:t>
                      </a:r>
                      <a:r>
                        <a:rPr lang="en-US" sz="1600" b="0" baseline="0" dirty="0" smtClean="0"/>
                        <a:t>both mailings</a:t>
                      </a:r>
                      <a:endParaRPr 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28.6%</a:t>
                      </a:r>
                      <a:endParaRPr 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32.7%</a:t>
                      </a:r>
                      <a:r>
                        <a:rPr lang="en-US" sz="1600" b="1" dirty="0" smtClean="0"/>
                        <a:t>**</a:t>
                      </a:r>
                      <a:endParaRPr lang="en-US" sz="16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52.8%*</a:t>
                      </a:r>
                      <a:endParaRPr 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33428">
                <a:tc>
                  <a:txBody>
                    <a:bodyPr/>
                    <a:lstStyle/>
                    <a:p>
                      <a:pPr lvl="1"/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None/$20</a:t>
                      </a:r>
                      <a:endParaRPr lang="en-US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17.9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22.6%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46.4%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solidFill>
                      <a:srgbClr val="92D050"/>
                    </a:solidFill>
                  </a:tcPr>
                </a:tc>
              </a:tr>
              <a:tr h="1000283">
                <a:tc gridSpan="5">
                  <a:txBody>
                    <a:bodyPr/>
                    <a:lstStyle/>
                    <a:p>
                      <a:r>
                        <a:rPr lang="en-US" sz="1400" dirty="0" smtClean="0"/>
                        <a:t>Group 7  vs. Group 5  p&lt; .05 at T2** and p &lt;.1 at T3*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Group 3  vs. Group 5  p&lt; 0001 at T1,T2*** and p &lt;.1 at T3* </a:t>
                      </a:r>
                    </a:p>
                    <a:p>
                      <a:endParaRPr lang="en-US" sz="1400" dirty="0" smtClean="0"/>
                    </a:p>
                    <a:p>
                      <a:pPr lvl="1"/>
                      <a:endParaRPr lang="en-US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r"/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" y="27432"/>
            <a:ext cx="8904514" cy="667512"/>
          </a:xfrm>
        </p:spPr>
        <p:txBody>
          <a:bodyPr/>
          <a:lstStyle/>
          <a:p>
            <a:pPr algn="ctr"/>
            <a:r>
              <a:rPr lang="en-US" sz="2600" dirty="0" smtClean="0"/>
              <a:t>Differential Incentive: Response Rate Comparisons</a:t>
            </a:r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0E68CEE3-F570-4915-A5A9-A3387A82AA8A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7239000" y="4962526"/>
            <a:ext cx="1362075" cy="40005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9" name="Oval 8"/>
          <p:cNvSpPr/>
          <p:nvPr/>
        </p:nvSpPr>
        <p:spPr>
          <a:xfrm>
            <a:off x="7219950" y="3238500"/>
            <a:ext cx="1428750" cy="44767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181850" y="4314826"/>
            <a:ext cx="1400175" cy="32385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F0507842-9BB5-40E2-A2EE-923697D830A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152400" y="1142999"/>
            <a:ext cx="8991600" cy="4833257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2000" dirty="0" smtClean="0"/>
              <a:t>Limiting </a:t>
            </a:r>
            <a:r>
              <a:rPr lang="en-US" sz="2000" dirty="0"/>
              <a:t>t</a:t>
            </a:r>
            <a:r>
              <a:rPr lang="en-US" sz="2000" dirty="0" smtClean="0"/>
              <a:t>he initial response mode to web only </a:t>
            </a:r>
            <a:endParaRPr lang="en-US" sz="20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900" b="0" dirty="0" smtClean="0"/>
              <a:t>Significantly increased web completes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900" b="0" dirty="0" smtClean="0"/>
              <a:t>No negative impact on response rate</a:t>
            </a:r>
            <a:endParaRPr lang="en-US" sz="1900" dirty="0" smtClean="0"/>
          </a:p>
          <a:p>
            <a:pPr>
              <a:spcBef>
                <a:spcPts val="2400"/>
              </a:spcBef>
              <a:spcAft>
                <a:spcPts val="0"/>
              </a:spcAft>
            </a:pPr>
            <a:r>
              <a:rPr lang="en-US" sz="2000" dirty="0" smtClean="0"/>
              <a:t>The differential incentive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900" b="0" dirty="0" smtClean="0"/>
              <a:t>Significantly increased web completes among the Web/Paper groups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900" b="0" dirty="0" smtClean="0"/>
              <a:t>Modest impact on response rates </a:t>
            </a:r>
          </a:p>
          <a:p>
            <a:pPr>
              <a:spcBef>
                <a:spcPts val="2400"/>
              </a:spcBef>
              <a:spcAft>
                <a:spcPts val="0"/>
              </a:spcAft>
            </a:pPr>
            <a:r>
              <a:rPr lang="en-US" sz="2000" dirty="0" smtClean="0"/>
              <a:t>Of the 3 groups with the highest response rates, 2 offered differential incentives. Why might that be?</a:t>
            </a:r>
            <a:endParaRPr lang="en-US" sz="2000" dirty="0"/>
          </a:p>
          <a:p>
            <a:pPr lvl="1">
              <a:spcBef>
                <a:spcPts val="600"/>
              </a:spcBef>
            </a:pPr>
            <a:r>
              <a:rPr lang="en-US" sz="1900" b="0" dirty="0" smtClean="0"/>
              <a:t>Using Barry Schwartz’s Paradox of Choice (2004) thesis, Millar and Dillman (2011) suggest choice increases cognitive burden, thus lowering response, especially if no compelling reason for mode choice is evident</a:t>
            </a:r>
          </a:p>
          <a:p>
            <a:pPr lvl="1"/>
            <a:r>
              <a:rPr lang="en-US" sz="1900" b="0" dirty="0" smtClean="0"/>
              <a:t>A differential incentive, by rewarding one mode over another, provides a compelling reason, thus minimizing cognitive burden while rewarding respondents for choosing our preferred mode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1800" b="0" dirty="0">
              <a:solidFill>
                <a:srgbClr val="0070C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27432"/>
            <a:ext cx="7924800" cy="667512"/>
          </a:xfrm>
        </p:spPr>
        <p:txBody>
          <a:bodyPr/>
          <a:lstStyle/>
          <a:p>
            <a:pPr algn="ctr"/>
            <a:r>
              <a:rPr lang="en-US" dirty="0" smtClean="0"/>
              <a:t>Our Main “Take Away” Points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0E68CEE3-F570-4915-A5A9-A3387A82AA8A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US" sz="2000" dirty="0"/>
              <a:t>Use a sequential approach </a:t>
            </a:r>
            <a:endParaRPr lang="en-US" sz="2000" dirty="0" smtClean="0"/>
          </a:p>
          <a:p>
            <a:pPr lvl="1"/>
            <a:r>
              <a:rPr lang="en-US" sz="1600" b="0" dirty="0" smtClean="0"/>
              <a:t>Begin with web only </a:t>
            </a:r>
          </a:p>
          <a:p>
            <a:pPr lvl="1">
              <a:spcAft>
                <a:spcPts val="1200"/>
              </a:spcAft>
            </a:pPr>
            <a:r>
              <a:rPr lang="en-US" sz="1600" b="0" dirty="0" smtClean="0"/>
              <a:t>Introduce paper questionnaire in the 2</a:t>
            </a:r>
            <a:r>
              <a:rPr lang="en-US" sz="1600" b="0" baseline="30000" dirty="0" smtClean="0"/>
              <a:t>nd</a:t>
            </a:r>
            <a:r>
              <a:rPr lang="en-US" sz="1600" b="0" dirty="0" smtClean="0"/>
              <a:t> mailing</a:t>
            </a:r>
          </a:p>
          <a:p>
            <a:r>
              <a:rPr lang="en-US" sz="2000" dirty="0" smtClean="0"/>
              <a:t>Include a differential incentive in the 2</a:t>
            </a:r>
            <a:r>
              <a:rPr lang="en-US" sz="2000" baseline="30000" dirty="0" smtClean="0"/>
              <a:t>nd</a:t>
            </a:r>
            <a:r>
              <a:rPr lang="en-US" sz="2000" dirty="0" smtClean="0"/>
              <a:t> mailing</a:t>
            </a:r>
          </a:p>
          <a:p>
            <a:pPr lvl="1"/>
            <a:r>
              <a:rPr lang="en-US" sz="1600" b="0" dirty="0" smtClean="0"/>
              <a:t>Minimizes the cognitive burden associated with selecting a mode </a:t>
            </a:r>
          </a:p>
          <a:p>
            <a:pPr lvl="1"/>
            <a:r>
              <a:rPr lang="en-US" sz="1600" b="0" dirty="0" smtClean="0"/>
              <a:t>Rewards respondent for using our preferred mode</a:t>
            </a:r>
          </a:p>
          <a:p>
            <a:pPr lvl="1">
              <a:buNone/>
            </a:pPr>
            <a:endParaRPr lang="en-US" sz="1600" b="0" dirty="0" smtClean="0"/>
          </a:p>
          <a:p>
            <a:pPr lvl="1"/>
            <a:endParaRPr lang="en-US" sz="1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Best Practices for Influencing Web Completes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0E68CEE3-F570-4915-A5A9-A3387A82AA8A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>
              <a:spcAft>
                <a:spcPts val="1800"/>
              </a:spcAft>
              <a:buClr>
                <a:srgbClr val="CE1141"/>
              </a:buClr>
            </a:pPr>
            <a:r>
              <a:rPr dirty="0"/>
              <a:t>Please contact</a:t>
            </a:r>
            <a:r>
              <a:rPr dirty="0" smtClean="0"/>
              <a:t>:</a:t>
            </a:r>
            <a:endParaRPr dirty="0"/>
          </a:p>
          <a:p>
            <a:pPr lvl="1">
              <a:buClr>
                <a:srgbClr val="CE1141"/>
              </a:buClr>
            </a:pPr>
            <a:r>
              <a:rPr lang="en-US" dirty="0" smtClean="0"/>
              <a:t>Author 1</a:t>
            </a:r>
          </a:p>
          <a:p>
            <a:pPr lvl="2">
              <a:buClr>
                <a:srgbClr val="CE1141"/>
              </a:buClr>
            </a:pPr>
            <a:r>
              <a:rPr lang="en-US" dirty="0" smtClean="0">
                <a:hlinkClick r:id="rId3"/>
              </a:rPr>
              <a:t>gmooney@mathematica-mpr.com</a:t>
            </a:r>
            <a:endParaRPr lang="en-US" dirty="0" smtClean="0"/>
          </a:p>
          <a:p>
            <a:pPr lvl="1"/>
            <a:r>
              <a:rPr lang="en-US" dirty="0" smtClean="0"/>
              <a:t>Author 2</a:t>
            </a:r>
          </a:p>
          <a:p>
            <a:pPr lvl="2"/>
            <a:r>
              <a:rPr lang="en-US" dirty="0" smtClean="0"/>
              <a:t>cdeSaw@mathematica-mpr.com</a:t>
            </a:r>
          </a:p>
          <a:p>
            <a:pPr lvl="1"/>
            <a:r>
              <a:rPr lang="en-US" dirty="0" smtClean="0"/>
              <a:t>Author 3</a:t>
            </a:r>
          </a:p>
          <a:p>
            <a:pPr lvl="2"/>
            <a:r>
              <a:rPr lang="en-US" dirty="0" smtClean="0">
                <a:hlinkClick r:id="rId3"/>
              </a:rPr>
              <a:t>ahurwitz@mathematica-mpr.com</a:t>
            </a:r>
            <a:endParaRPr lang="en-US" dirty="0" smtClean="0"/>
          </a:p>
          <a:p>
            <a:pPr lvl="1"/>
            <a:r>
              <a:rPr lang="en-US" dirty="0" smtClean="0"/>
              <a:t>Author 4</a:t>
            </a:r>
          </a:p>
          <a:p>
            <a:pPr lvl="2"/>
            <a:r>
              <a:rPr lang="en-US" dirty="0" smtClean="0">
                <a:hlinkClick r:id="rId4"/>
              </a:rPr>
              <a:t>xlin@mathematica-mpr.com</a:t>
            </a:r>
            <a:endParaRPr lang="en-US" dirty="0" smtClean="0"/>
          </a:p>
          <a:p>
            <a:pPr lvl="1"/>
            <a:r>
              <a:rPr lang="en-US" dirty="0" smtClean="0"/>
              <a:t>Author 4</a:t>
            </a:r>
          </a:p>
          <a:p>
            <a:pPr lvl="2"/>
            <a:r>
              <a:rPr lang="en-US" dirty="0" smtClean="0"/>
              <a:t>flan@nsf.gov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More Information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0E68CEE3-F570-4915-A5A9-A3387A82AA8A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348344" y="827315"/>
            <a:ext cx="8643256" cy="5124828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0"/>
              </a:spcAft>
            </a:pPr>
            <a:endParaRPr lang="en-US" sz="2000" dirty="0" smtClean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2200" dirty="0" smtClean="0">
                <a:solidFill>
                  <a:srgbClr val="FF0000"/>
                </a:solidFill>
              </a:rPr>
              <a:t>2008 National Survey of Recent College Graduates (NSRCG)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dirty="0" smtClean="0"/>
              <a:t> Sponsored by the National Science Foundation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dirty="0" smtClean="0"/>
              <a:t>Conducted every two to three years since 1974</a:t>
            </a:r>
          </a:p>
          <a:p>
            <a:pPr lvl="1">
              <a:spcBef>
                <a:spcPts val="600"/>
              </a:spcBef>
              <a:spcAft>
                <a:spcPts val="1800"/>
              </a:spcAft>
            </a:pPr>
            <a:r>
              <a:rPr lang="en-US" dirty="0" smtClean="0"/>
              <a:t>Sample:18,000 recent bachelor’s and master’s degree graduates  in the sciences, health and engineering  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2200" dirty="0" smtClean="0">
                <a:solidFill>
                  <a:srgbClr val="FF0000"/>
                </a:solidFill>
              </a:rPr>
              <a:t>Increasing Data Collection Costs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dirty="0" smtClean="0"/>
              <a:t>Locating challenge</a:t>
            </a:r>
          </a:p>
          <a:p>
            <a:pPr lvl="1">
              <a:spcBef>
                <a:spcPts val="600"/>
              </a:spcBef>
              <a:spcAft>
                <a:spcPts val="1800"/>
              </a:spcAft>
            </a:pPr>
            <a:r>
              <a:rPr lang="en-US" dirty="0" smtClean="0"/>
              <a:t>Difficult to motivate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>
                <a:solidFill>
                  <a:srgbClr val="FF0000"/>
                </a:solidFill>
              </a:rPr>
              <a:t>2008 NSRCG Mode and Incentive Experiment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Looked at the extent to which incentives and mode can be   used to increase web completes and/or response rates</a:t>
            </a:r>
          </a:p>
          <a:p>
            <a:pPr lvl="1"/>
            <a:endParaRPr lang="en-US" b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Why are We Interested?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0E68CEE3-F570-4915-A5A9-A3387A82AA8A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359229" y="932330"/>
            <a:ext cx="8534400" cy="5000384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2200" dirty="0" smtClean="0">
                <a:solidFill>
                  <a:srgbClr val="FF0000"/>
                </a:solidFill>
              </a:rPr>
              <a:t>Web Outcomes When Web and Paper Offered Simultaneously:</a:t>
            </a:r>
          </a:p>
          <a:p>
            <a:pPr>
              <a:spcBef>
                <a:spcPts val="2400"/>
              </a:spcBef>
              <a:spcAft>
                <a:spcPts val="600"/>
              </a:spcAft>
              <a:defRPr/>
            </a:pPr>
            <a:r>
              <a:rPr lang="en-US" sz="2000" dirty="0" smtClean="0"/>
              <a:t>Quigley et al (2000): In a sample of  </a:t>
            </a:r>
            <a:r>
              <a:rPr lang="en-US" sz="2000" dirty="0"/>
              <a:t>active military personal, military wives, civilians and reservists, 23% responded by web </a:t>
            </a:r>
            <a:endParaRPr lang="en-US" sz="2000" dirty="0" smtClean="0"/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0" dirty="0" smtClean="0"/>
              <a:t>73% when web and paper were offered sequentially, although the response rate dropped slightly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 smtClean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/>
              <a:t>Schonlau</a:t>
            </a:r>
            <a:r>
              <a:rPr lang="en-US" sz="2000" dirty="0"/>
              <a:t>, Asch, and Can (2003</a:t>
            </a:r>
            <a:r>
              <a:rPr lang="en-US" sz="2000" dirty="0" smtClean="0"/>
              <a:t>): In a sample of high </a:t>
            </a:r>
            <a:r>
              <a:rPr lang="en-US" sz="2000" dirty="0"/>
              <a:t>school graduates going off to college, </a:t>
            </a:r>
            <a:r>
              <a:rPr lang="en-US" sz="2000" dirty="0" smtClean="0"/>
              <a:t>about </a:t>
            </a:r>
            <a:r>
              <a:rPr lang="en-US" sz="2000" dirty="0"/>
              <a:t>1/3 responded by web 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/>
          </a:p>
          <a:p>
            <a:pPr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000" dirty="0" smtClean="0"/>
              <a:t>Millar and </a:t>
            </a:r>
            <a:r>
              <a:rPr lang="en-US" sz="2000" dirty="0"/>
              <a:t>Dillman </a:t>
            </a:r>
            <a:r>
              <a:rPr lang="en-US" sz="2000" dirty="0" smtClean="0"/>
              <a:t>(2011): In a sample of college students, </a:t>
            </a:r>
            <a:r>
              <a:rPr lang="en-US" sz="2000" dirty="0"/>
              <a:t>53% responded by web </a:t>
            </a:r>
            <a:r>
              <a:rPr lang="en-US" sz="2000" dirty="0" smtClean="0"/>
              <a:t>when both </a:t>
            </a:r>
            <a:r>
              <a:rPr lang="en-US" sz="2000" dirty="0"/>
              <a:t>email and postal </a:t>
            </a:r>
            <a:r>
              <a:rPr lang="en-US" sz="2000" dirty="0" smtClean="0"/>
              <a:t>reminders were sent </a:t>
            </a:r>
            <a:endParaRPr lang="en-US" sz="2000" dirty="0"/>
          </a:p>
          <a:p>
            <a:pPr lvl="1">
              <a:spcBef>
                <a:spcPts val="600"/>
              </a:spcBef>
              <a:spcAft>
                <a:spcPts val="1800"/>
              </a:spcAft>
              <a:defRPr/>
            </a:pPr>
            <a:r>
              <a:rPr lang="en-US" b="0" dirty="0" smtClean="0"/>
              <a:t>43% if only postal reminders were sent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8096" y="27432"/>
            <a:ext cx="7808745" cy="667512"/>
          </a:xfrm>
        </p:spPr>
        <p:txBody>
          <a:bodyPr/>
          <a:lstStyle/>
          <a:p>
            <a:pPr algn="ctr"/>
            <a:r>
              <a:rPr lang="en-US" dirty="0" smtClean="0"/>
              <a:t>Web Completes in Multiple Mode Surveys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0E68CEE3-F570-4915-A5A9-A3387A82AA8A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-1" y="957943"/>
            <a:ext cx="8958943" cy="5037743"/>
          </a:xfrm>
        </p:spPr>
        <p:txBody>
          <a:bodyPr/>
          <a:lstStyle/>
          <a:p>
            <a:pPr marL="0" lv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rgbClr val="FF0000"/>
                </a:solidFill>
              </a:rPr>
              <a:t>     Multi-Mode Approach : A Viable Means for Combating Declining </a:t>
            </a:r>
          </a:p>
          <a:p>
            <a:pPr marL="0" lvl="1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                            Response Rates But Results Not Uniform </a:t>
            </a:r>
          </a:p>
          <a:p>
            <a:pPr marL="640080"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b="0" dirty="0" smtClean="0"/>
              <a:t>Groves &amp; Kahn (1979), Tarnai &amp; Paxton (2004):  Respondents have mode preferences; multi-mode surveys </a:t>
            </a:r>
          </a:p>
          <a:p>
            <a:pPr marL="640080"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b="0" dirty="0" smtClean="0"/>
              <a:t>Dillman (2009), Mooney et. al. (2007):  Rather than increase response rate, additional modes migrate completes from one mode to another</a:t>
            </a:r>
          </a:p>
          <a:p>
            <a:pPr marL="640080"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b="0" dirty="0" smtClean="0"/>
              <a:t>Millar &amp; Dillman (2011):  “Modest” support for choice lowering response; when offered sequentially, web and paper are as effective as paper only</a:t>
            </a:r>
          </a:p>
          <a:p>
            <a:pPr marL="640080" lvl="1">
              <a:spcAft>
                <a:spcPts val="600"/>
              </a:spcAft>
              <a:buFont typeface="Wingdings" pitchFamily="2" charset="2"/>
              <a:buChar char="§"/>
            </a:pPr>
            <a:r>
              <a:rPr lang="en-US" b="0" dirty="0" smtClean="0"/>
              <a:t>Grigorian (2008): 2006 Survey of Doctorate Recipients offered sample members their preferred mode when possible, did not improve response </a:t>
            </a:r>
          </a:p>
          <a:p>
            <a:pPr marL="640080" lvl="1">
              <a:spcAft>
                <a:spcPts val="600"/>
              </a:spcAft>
              <a:buFont typeface="Wingdings" pitchFamily="2" charset="2"/>
              <a:buChar char="§"/>
            </a:pPr>
            <a:r>
              <a:rPr lang="en-US" b="0" dirty="0" smtClean="0"/>
              <a:t>Olson, Smyth, Wood (2010): In a mode preference study, regardless of mode preference, when offered first, respondents responded by paper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endParaRPr lang="en-US" b="0" dirty="0" smtClean="0"/>
          </a:p>
          <a:p>
            <a:pPr lvl="1">
              <a:spcBef>
                <a:spcPts val="600"/>
              </a:spcBef>
              <a:spcAft>
                <a:spcPts val="0"/>
              </a:spcAft>
            </a:pPr>
            <a:endParaRPr lang="en-US" b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-68244" y="0"/>
            <a:ext cx="9266830" cy="667512"/>
          </a:xfrm>
        </p:spPr>
        <p:txBody>
          <a:bodyPr/>
          <a:lstStyle/>
          <a:p>
            <a:pPr algn="ctr"/>
            <a:r>
              <a:rPr lang="en-US" dirty="0" smtClean="0"/>
              <a:t>Response Rates in Multi-Mode Surveys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0E68CEE3-F570-4915-A5A9-A3387A82AA8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489857" y="1012371"/>
            <a:ext cx="8294914" cy="4415983"/>
          </a:xfrm>
        </p:spPr>
        <p:txBody>
          <a:bodyPr/>
          <a:lstStyle/>
          <a:p>
            <a:pPr>
              <a:spcAft>
                <a:spcPts val="1200"/>
              </a:spcAft>
              <a:buNone/>
            </a:pPr>
            <a:r>
              <a:rPr lang="en-US" sz="2100" dirty="0" smtClean="0"/>
              <a:t>Randomly assigned sample (17,851) into 8 groups defined by: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solidFill>
                  <a:srgbClr val="FF0000"/>
                </a:solidFill>
              </a:rPr>
              <a:t>Initial Response</a:t>
            </a:r>
            <a:r>
              <a:rPr lang="en-US" dirty="0" smtClean="0">
                <a:solidFill>
                  <a:srgbClr val="FF0000"/>
                </a:solidFill>
                <a:cs typeface="Times New Roman" pitchFamily="18" charset="0"/>
              </a:rPr>
              <a:t> Mode: </a:t>
            </a:r>
            <a:r>
              <a:rPr lang="en-US" dirty="0" smtClean="0">
                <a:cs typeface="Times New Roman" pitchFamily="18" charset="0"/>
              </a:rPr>
              <a:t>Two Alternatives</a:t>
            </a:r>
            <a:endParaRPr lang="en-US" b="0" dirty="0" smtClean="0">
              <a:cs typeface="Times New Roman" pitchFamily="18" charset="0"/>
            </a:endParaRPr>
          </a:p>
          <a:p>
            <a:pPr lvl="2"/>
            <a:r>
              <a:rPr lang="en-US" sz="1800" b="1" dirty="0" smtClean="0">
                <a:cs typeface="Times New Roman" pitchFamily="18" charset="0"/>
              </a:rPr>
              <a:t>Web Only</a:t>
            </a:r>
            <a:r>
              <a:rPr lang="en-US" sz="1800" dirty="0" smtClean="0">
                <a:cs typeface="Times New Roman" pitchFamily="18" charset="0"/>
              </a:rPr>
              <a:t>:  Paper questionnaire not sent until the 2</a:t>
            </a:r>
            <a:r>
              <a:rPr lang="en-US" sz="1800" baseline="30000" dirty="0" smtClean="0">
                <a:cs typeface="Times New Roman" pitchFamily="18" charset="0"/>
              </a:rPr>
              <a:t>nd</a:t>
            </a:r>
            <a:r>
              <a:rPr lang="en-US" sz="1800" dirty="0" smtClean="0">
                <a:cs typeface="Times New Roman" pitchFamily="18" charset="0"/>
              </a:rPr>
              <a:t> survey mailing</a:t>
            </a:r>
          </a:p>
          <a:p>
            <a:pPr lvl="2">
              <a:spcAft>
                <a:spcPts val="1200"/>
              </a:spcAft>
            </a:pPr>
            <a:r>
              <a:rPr lang="en-US" sz="1800" b="1" dirty="0" smtClean="0">
                <a:cs typeface="Times New Roman" pitchFamily="18" charset="0"/>
              </a:rPr>
              <a:t>Web/Paper</a:t>
            </a:r>
            <a:r>
              <a:rPr lang="en-US" sz="1800" b="0" dirty="0" smtClean="0">
                <a:cs typeface="Times New Roman" pitchFamily="18" charset="0"/>
              </a:rPr>
              <a:t>:  Paper questionnaire sent in both </a:t>
            </a:r>
            <a:r>
              <a:rPr lang="en-US" sz="1800" dirty="0" smtClean="0">
                <a:cs typeface="Times New Roman" pitchFamily="18" charset="0"/>
              </a:rPr>
              <a:t>the initial and 2</a:t>
            </a:r>
            <a:r>
              <a:rPr lang="en-US" sz="1800" baseline="30000" dirty="0" smtClean="0">
                <a:cs typeface="Times New Roman" pitchFamily="18" charset="0"/>
              </a:rPr>
              <a:t>nd</a:t>
            </a:r>
            <a:r>
              <a:rPr lang="en-US" sz="1800" dirty="0" smtClean="0">
                <a:cs typeface="Times New Roman" pitchFamily="18" charset="0"/>
              </a:rPr>
              <a:t> survey </a:t>
            </a:r>
            <a:r>
              <a:rPr lang="en-US" sz="1800" b="0" dirty="0" smtClean="0">
                <a:cs typeface="Times New Roman" pitchFamily="18" charset="0"/>
              </a:rPr>
              <a:t>mailings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>
                <a:solidFill>
                  <a:srgbClr val="FF0000"/>
                </a:solidFill>
                <a:cs typeface="Times New Roman" pitchFamily="18" charset="0"/>
              </a:rPr>
              <a:t>Incentive Amount (postpaid)</a:t>
            </a:r>
            <a:r>
              <a:rPr lang="en-US" dirty="0" smtClean="0">
                <a:cs typeface="Times New Roman" pitchFamily="18" charset="0"/>
              </a:rPr>
              <a:t>: None,  $20,  $20</a:t>
            </a:r>
            <a:r>
              <a:rPr lang="en-US" dirty="0" smtClean="0">
                <a:cs typeface="Arial" charset="0"/>
              </a:rPr>
              <a:t>-$</a:t>
            </a:r>
            <a:r>
              <a:rPr lang="en-US" dirty="0" smtClean="0">
                <a:cs typeface="Times New Roman" pitchFamily="18" charset="0"/>
              </a:rPr>
              <a:t>30 differential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solidFill>
                  <a:srgbClr val="FF0000"/>
                </a:solidFill>
                <a:cs typeface="Times New Roman" pitchFamily="18" charset="0"/>
              </a:rPr>
              <a:t>Timing of the Incentive:</a:t>
            </a:r>
            <a:r>
              <a:rPr lang="en-US" b="0" dirty="0" smtClean="0">
                <a:cs typeface="Times New Roman" pitchFamily="18" charset="0"/>
              </a:rPr>
              <a:t> 1</a:t>
            </a:r>
            <a:r>
              <a:rPr lang="en-US" b="0" baseline="30000" dirty="0" smtClean="0">
                <a:cs typeface="Times New Roman" pitchFamily="18" charset="0"/>
              </a:rPr>
              <a:t>st</a:t>
            </a:r>
            <a:r>
              <a:rPr lang="en-US" b="0" dirty="0" smtClean="0">
                <a:cs typeface="Times New Roman" pitchFamily="18" charset="0"/>
              </a:rPr>
              <a:t> mailing or 2</a:t>
            </a:r>
            <a:r>
              <a:rPr lang="en-US" b="0" baseline="30000" dirty="0" smtClean="0">
                <a:cs typeface="Times New Roman" pitchFamily="18" charset="0"/>
              </a:rPr>
              <a:t>nd</a:t>
            </a:r>
            <a:r>
              <a:rPr lang="en-US" b="0" dirty="0" smtClean="0">
                <a:cs typeface="Times New Roman" pitchFamily="18" charset="0"/>
              </a:rPr>
              <a:t> mailing</a:t>
            </a:r>
          </a:p>
          <a:p>
            <a:pPr>
              <a:spcBef>
                <a:spcPts val="3000"/>
              </a:spcBef>
              <a:spcAft>
                <a:spcPts val="1200"/>
              </a:spcAft>
              <a:buNone/>
            </a:pPr>
            <a:r>
              <a:rPr lang="en-US" sz="2100" dirty="0" smtClean="0">
                <a:cs typeface="Times New Roman" pitchFamily="18" charset="0"/>
              </a:rPr>
              <a:t>Compared web completes/response rates at 3 time points</a:t>
            </a:r>
          </a:p>
          <a:p>
            <a:pPr lvl="1">
              <a:buFont typeface="Wingdings" pitchFamily="2" charset="2"/>
              <a:buChar char="§"/>
            </a:pPr>
            <a:r>
              <a:rPr lang="en-US" sz="1800" dirty="0" smtClean="0">
                <a:solidFill>
                  <a:srgbClr val="FF0000"/>
                </a:solidFill>
              </a:rPr>
              <a:t>T1</a:t>
            </a:r>
            <a:r>
              <a:rPr lang="en-US" sz="1800" b="0" dirty="0" smtClean="0"/>
              <a:t>: Immediately Prior to Second Mailing (12/8/08)</a:t>
            </a:r>
            <a:endParaRPr lang="en-US" sz="1800" dirty="0" smtClean="0">
              <a:solidFill>
                <a:srgbClr val="FF0000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en-US" sz="1800" dirty="0" smtClean="0">
                <a:solidFill>
                  <a:srgbClr val="FF0000"/>
                </a:solidFill>
              </a:rPr>
              <a:t>T2</a:t>
            </a:r>
            <a:r>
              <a:rPr lang="en-US" sz="1800" b="0" dirty="0" smtClean="0"/>
              <a:t>: At Start of CATI Follow-Up (12/17/08)</a:t>
            </a:r>
          </a:p>
          <a:p>
            <a:pPr lvl="1">
              <a:buFont typeface="Wingdings" pitchFamily="2" charset="2"/>
              <a:buChar char="§"/>
            </a:pPr>
            <a:r>
              <a:rPr lang="en-US" sz="1800" dirty="0" smtClean="0">
                <a:solidFill>
                  <a:srgbClr val="FF0000"/>
                </a:solidFill>
              </a:rPr>
              <a:t>T3</a:t>
            </a:r>
            <a:r>
              <a:rPr lang="en-US" sz="1800" b="0" dirty="0" smtClean="0"/>
              <a:t>: Six Weeks After Start of CATI Follow-Up (1/28/09)</a:t>
            </a: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18457" y="27432"/>
            <a:ext cx="8044543" cy="667512"/>
          </a:xfrm>
        </p:spPr>
        <p:txBody>
          <a:bodyPr/>
          <a:lstStyle/>
          <a:p>
            <a:r>
              <a:rPr lang="en-US" sz="2400" dirty="0" smtClean="0"/>
              <a:t>2008 NSRCG Incentive and Mode Choice Experiment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0E68CEE3-F570-4915-A5A9-A3387A82AA8A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3"/>
          </p:nvPr>
        </p:nvGraphicFramePr>
        <p:xfrm>
          <a:off x="653142" y="1325563"/>
          <a:ext cx="79248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1981200"/>
                <a:gridCol w="1981200"/>
                <a:gridCol w="1981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Groups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First </a:t>
                      </a:r>
                      <a:r>
                        <a:rPr lang="en-US" baseline="0" dirty="0" smtClean="0"/>
                        <a:t> Mailing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Second Mailing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Sample Size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Web First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 smtClean="0"/>
                        <a:t>Group</a:t>
                      </a:r>
                      <a:r>
                        <a:rPr lang="en-US" baseline="0" dirty="0" smtClean="0"/>
                        <a:t> 1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 incentive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 incentive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/>
                      <a:r>
                        <a:rPr lang="en-US" dirty="0" smtClean="0"/>
                        <a:t>3,569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Group 2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$20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$20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/>
                      <a:r>
                        <a:rPr lang="en-US" dirty="0" smtClean="0"/>
                        <a:t>1,785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Group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 incentive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$20/$30 web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/>
                      <a:r>
                        <a:rPr lang="en-US" dirty="0" smtClean="0"/>
                        <a:t>1,786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Mail/Web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 smtClean="0"/>
                        <a:t>Group 4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 incentive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 incentive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/>
                      <a:r>
                        <a:rPr lang="en-US" dirty="0" smtClean="0"/>
                        <a:t>3,571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 smtClean="0"/>
                        <a:t>Group</a:t>
                      </a:r>
                      <a:r>
                        <a:rPr lang="en-US" baseline="0" dirty="0" smtClean="0"/>
                        <a:t> 5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$20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$20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/>
                      <a:r>
                        <a:rPr lang="en-US" dirty="0" smtClean="0"/>
                        <a:t>1,784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 smtClean="0"/>
                        <a:t>Group 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 incentive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$20/$30</a:t>
                      </a:r>
                      <a:r>
                        <a:rPr lang="en-US" baseline="0" dirty="0" smtClean="0"/>
                        <a:t> web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/>
                      <a:r>
                        <a:rPr lang="en-US" dirty="0" smtClean="0"/>
                        <a:t>1,786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 smtClean="0"/>
                        <a:t>Group 7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$20/$30 web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$20/$30 web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r"/>
                      <a:r>
                        <a:rPr lang="en-US" dirty="0" smtClean="0"/>
                        <a:t>1,785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 smtClean="0"/>
                        <a:t>Group 8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 incentive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$20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/>
                      <a:r>
                        <a:rPr lang="en-US" dirty="0" smtClean="0"/>
                        <a:t>1,785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Total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/>
                      <a:r>
                        <a:rPr lang="en-US" b="1" dirty="0" smtClean="0"/>
                        <a:t>17,851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2008 NSRCG Treatment Groups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0E68CEE3-F570-4915-A5A9-A3387A82AA8A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239485" y="1164772"/>
            <a:ext cx="8643258" cy="4659086"/>
          </a:xfrm>
        </p:spPr>
        <p:txBody>
          <a:bodyPr/>
          <a:lstStyle/>
          <a:p>
            <a:pPr>
              <a:spcAft>
                <a:spcPts val="3000"/>
              </a:spcAft>
            </a:pPr>
            <a:r>
              <a:rPr lang="en-US" dirty="0" smtClean="0"/>
              <a:t>Will limiting the initial response mode to web only:</a:t>
            </a:r>
          </a:p>
          <a:p>
            <a:pPr lvl="1"/>
            <a:r>
              <a:rPr lang="en-US" u="sng" dirty="0" smtClean="0"/>
              <a:t>Increase web completes</a:t>
            </a:r>
            <a:r>
              <a:rPr lang="en-US" dirty="0" smtClean="0"/>
              <a:t> over simultaneously offering both paper and web? 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Our expectation: Yes</a:t>
            </a:r>
          </a:p>
          <a:p>
            <a:pPr lvl="1"/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u="sng" dirty="0" smtClean="0"/>
              <a:t>Negatively impact the response</a:t>
            </a:r>
            <a:r>
              <a:rPr lang="en-US" dirty="0" smtClean="0"/>
              <a:t> rate in a multi-mode survey? 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Our expectation: No</a:t>
            </a:r>
          </a:p>
          <a:p>
            <a:pPr lvl="1"/>
            <a:endParaRPr lang="en-US" dirty="0" smtClean="0">
              <a:solidFill>
                <a:srgbClr val="FF0000"/>
              </a:solidFill>
            </a:endParaRPr>
          </a:p>
          <a:p>
            <a:pPr lvl="1"/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22514" y="27432"/>
            <a:ext cx="8022772" cy="667512"/>
          </a:xfrm>
        </p:spPr>
        <p:txBody>
          <a:bodyPr/>
          <a:lstStyle/>
          <a:p>
            <a:pPr algn="ctr"/>
            <a:r>
              <a:rPr lang="en-US" dirty="0" smtClean="0"/>
              <a:t>Limiting the Initial Mode Research Questions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0E68CEE3-F570-4915-A5A9-A3387A82AA8A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478971" y="1325880"/>
            <a:ext cx="7886713" cy="4102474"/>
          </a:xfrm>
        </p:spPr>
        <p:txBody>
          <a:bodyPr/>
          <a:lstStyle/>
          <a:p>
            <a:r>
              <a:rPr lang="en-US" dirty="0" smtClean="0"/>
              <a:t>Will Offering a Differential Incentive that Favors Web Completes:</a:t>
            </a:r>
          </a:p>
          <a:p>
            <a:pPr lvl="1"/>
            <a:endParaRPr lang="en-US" dirty="0" smtClean="0"/>
          </a:p>
          <a:p>
            <a:pPr lvl="1"/>
            <a:r>
              <a:rPr lang="en-US" u="sng" dirty="0" smtClean="0"/>
              <a:t>Increase web completes</a:t>
            </a:r>
            <a:r>
              <a:rPr lang="en-US" dirty="0" smtClean="0"/>
              <a:t> more than no incentive or an incentive that rewards completes in any mode equally?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Our expectation: Yes</a:t>
            </a:r>
          </a:p>
          <a:p>
            <a:pPr lvl="2">
              <a:buNone/>
            </a:pPr>
            <a:endParaRPr lang="en-US" dirty="0" smtClean="0"/>
          </a:p>
          <a:p>
            <a:pPr lvl="1"/>
            <a:r>
              <a:rPr lang="en-US" u="sng" dirty="0" smtClean="0"/>
              <a:t>Increase the overall response rate</a:t>
            </a:r>
            <a:r>
              <a:rPr lang="en-US" dirty="0" smtClean="0"/>
              <a:t> more than an incentive that rewards all completes equally?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Our expectation: Yes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87829" y="27432"/>
            <a:ext cx="8088085" cy="667512"/>
          </a:xfrm>
        </p:spPr>
        <p:txBody>
          <a:bodyPr/>
          <a:lstStyle/>
          <a:p>
            <a:pPr algn="ctr"/>
            <a:r>
              <a:rPr lang="en-US" dirty="0" smtClean="0"/>
              <a:t>The Differential Incentive Research Questions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0E68CEE3-F570-4915-A5A9-A3387A82AA8A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617&quot;&gt;&lt;property id=&quot;20148&quot; value=&quot;5&quot;/&gt;&lt;property id=&quot;20300&quot; value=&quot;Slide 4 - &amp;quot;Add a Pie Chart from the Insert Menu&amp;quot;&quot;/&gt;&lt;property id=&quot;20307&quot; value=&quot;313&quot;/&gt;&lt;/object&gt;&lt;object type=&quot;3&quot; unique_id=&quot;10618&quot;&gt;&lt;property id=&quot;20148&quot; value=&quot;5&quot;/&gt;&lt;property id=&quot;20300&quot; value=&quot;Slide 5 - &amp;quot;Insert a Bar Chart&amp;quot;&quot;/&gt;&lt;property id=&quot;20307&quot; value=&quot;311&quot;/&gt;&lt;/object&gt;&lt;object type=&quot;3&quot; unique_id=&quot;10619&quot;&gt;&lt;property id=&quot;20148&quot; value=&quot;5&quot;/&gt;&lt;property id=&quot;20300&quot; value=&quot;Slide 6 - &amp;quot;Insert a Different Style Bar Chart&amp;quot;&quot;/&gt;&lt;property id=&quot;20307&quot; value=&quot;312&quot;/&gt;&lt;/object&gt;&lt;object type=&quot;3&quot; unique_id=&quot;10620&quot;&gt;&lt;property id=&quot;20148&quot; value=&quot;5&quot;/&gt;&lt;property id=&quot;20300&quot; value=&quot;Slide 7 - &amp;quot;Add a Table Format from the Insert Menu&amp;quot;&quot;/&gt;&lt;property id=&quot;20307&quot; value=&quot;308&quot;/&gt;&lt;/object&gt;&lt;object type=&quot;3&quot; unique_id=&quot;11933&quot;&gt;&lt;property id=&quot;20148&quot; value=&quot;5&quot;/&gt;&lt;property id=&quot;20300&quot; value=&quot;Slide 1 - &amp;quot;A New Way of Presenting: &amp;#x0D;&amp;#x0A;The New Look and Feel of MPR Slides&amp;quot;&quot;/&gt;&lt;property id=&quot;20307&quot; value=&quot;322&quot;/&gt;&lt;/object&gt;&lt;object type=&quot;3&quot; unique_id=&quot;11934&quot;&gt;&lt;property id=&quot;20148&quot; value=&quot;5&quot;/&gt;&lt;property id=&quot;20300&quot; value=&quot;Slide 2 - &amp;quot;Section Slide&amp;quot;&quot;/&gt;&lt;property id=&quot;20307&quot; value=&quot;320&quot;/&gt;&lt;/object&gt;&lt;object type=&quot;3&quot; unique_id=&quot;11935&quot;&gt;&lt;property id=&quot;20148&quot; value=&quot;5&quot;/&gt;&lt;property id=&quot;20300&quot; value=&quot;Slide 3 - &amp;quot;Slide Layouts&amp;quot;&quot;/&gt;&lt;property id=&quot;20307&quot; value=&quot;321&quot;/&gt;&lt;/object&gt;&lt;object type=&quot;3&quot; unique_id=&quot;12167&quot;&gt;&lt;property id=&quot;20148&quot; value=&quot;5&quot;/&gt;&lt;property id=&quot;20300&quot; value=&quot;Slide 8 - &amp;quot;Add a Photo, Clip Art, etc.&amp;quot;&quot;/&gt;&lt;property id=&quot;20307&quot; value=&quot;323&quot;/&gt;&lt;/object&gt;&lt;object type=&quot;3&quot; unique_id=&quot;12168&quot;&gt;&lt;property id=&quot;20148&quot; value=&quot;5&quot;/&gt;&lt;property id=&quot;20300&quot; value=&quot;Slide 9 - &amp;quot;Add Multiple Components&amp;quot;&quot;/&gt;&lt;property id=&quot;20307&quot; value=&quot;324&quot;/&gt;&lt;/object&gt;&lt;/object&gt;&lt;/object&gt;&lt;/database&gt;"/>
</p:tagLst>
</file>

<file path=ppt/theme/theme1.xml><?xml version="1.0" encoding="utf-8"?>
<a:theme xmlns:a="http://schemas.openxmlformats.org/drawingml/2006/main" name="light_background">
  <a:themeElements>
    <a:clrScheme name="Custom 1">
      <a:dk1>
        <a:srgbClr val="000000"/>
      </a:dk1>
      <a:lt1>
        <a:srgbClr val="FFFFFF"/>
      </a:lt1>
      <a:dk2>
        <a:srgbClr val="FFFFFF"/>
      </a:dk2>
      <a:lt2>
        <a:srgbClr val="EEECE1"/>
      </a:lt2>
      <a:accent1>
        <a:srgbClr val="0065A4"/>
      </a:accent1>
      <a:accent2>
        <a:srgbClr val="B30838"/>
      </a:accent2>
      <a:accent3>
        <a:srgbClr val="F6E8C6"/>
      </a:accent3>
      <a:accent4>
        <a:srgbClr val="EDD493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ver_ligh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st slide: author, copyright">
  <a:themeElements>
    <a:clrScheme name="Custom 1">
      <a:dk1>
        <a:srgbClr val="000000"/>
      </a:dk1>
      <a:lt1>
        <a:srgbClr val="FFFFFF"/>
      </a:lt1>
      <a:dk2>
        <a:srgbClr val="FFFFFF"/>
      </a:dk2>
      <a:lt2>
        <a:srgbClr val="EEECE1"/>
      </a:lt2>
      <a:accent1>
        <a:srgbClr val="0065A4"/>
      </a:accent1>
      <a:accent2>
        <a:srgbClr val="B30838"/>
      </a:accent2>
      <a:accent3>
        <a:srgbClr val="F6E8C6"/>
      </a:accent3>
      <a:accent4>
        <a:srgbClr val="EDD493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light_background</Template>
  <TotalTime>15731</TotalTime>
  <Words>2148</Words>
  <Application>Microsoft Office PowerPoint</Application>
  <PresentationFormat>On-screen Show (4:3)</PresentationFormat>
  <Paragraphs>650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light_background</vt:lpstr>
      <vt:lpstr>cover_light</vt:lpstr>
      <vt:lpstr>Last slide: author, copyright</vt:lpstr>
      <vt:lpstr>Influencing Mode Choice in a  Multi-Mode Survey</vt:lpstr>
      <vt:lpstr>The Research Issue</vt:lpstr>
      <vt:lpstr>Why are We Interested?</vt:lpstr>
      <vt:lpstr>Web Completes in Multiple Mode Surveys</vt:lpstr>
      <vt:lpstr>Response Rates in Multi-Mode Surveys</vt:lpstr>
      <vt:lpstr>2008 NSRCG Incentive and Mode Choice Experiment</vt:lpstr>
      <vt:lpstr>2008 NSRCG Treatment Groups</vt:lpstr>
      <vt:lpstr>Limiting the Initial Mode Research Questions</vt:lpstr>
      <vt:lpstr>The Differential Incentive Research Questions</vt:lpstr>
      <vt:lpstr>Findings</vt:lpstr>
      <vt:lpstr>Limiting Initial Response Mode to Web Only: Impact on Web Completes</vt:lpstr>
      <vt:lpstr>Limiting Initial Response Mode to Web Only: Impact on Response Rates</vt:lpstr>
      <vt:lpstr>Differential Incentive: Web Completes in Web First Groups</vt:lpstr>
      <vt:lpstr>Differential Incentive: Web Completes in Web/Paper Groups</vt:lpstr>
      <vt:lpstr>Differential Incentive: Web Completes in Web/Paper Groups</vt:lpstr>
      <vt:lpstr>Differential Incentive: Web Completes in Web/Paper Groups</vt:lpstr>
      <vt:lpstr>Differential Incentive: Response Rate Comparisons</vt:lpstr>
      <vt:lpstr>Differential Incentive: Response Rate Comparisons</vt:lpstr>
      <vt:lpstr>Differential Incentive: Response Rate Comparisons</vt:lpstr>
      <vt:lpstr>Differential Incentive: Response Rate Comparisons</vt:lpstr>
      <vt:lpstr>Conclusions</vt:lpstr>
      <vt:lpstr>Our Main “Take Away” Points</vt:lpstr>
      <vt:lpstr>Best Practices for Influencing Web Completes</vt:lpstr>
      <vt:lpstr>For More Information</vt:lpstr>
    </vt:vector>
  </TitlesOfParts>
  <Company>Mathematica, 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Influencing Mode Choice in a Mixed Mode Survey</dc:title>
  <dc:creator>DPatterson</dc:creator>
  <cp:lastModifiedBy>aguilar_b</cp:lastModifiedBy>
  <cp:revision>844</cp:revision>
  <dcterms:created xsi:type="dcterms:W3CDTF">2012-04-30T14:55:24Z</dcterms:created>
  <dcterms:modified xsi:type="dcterms:W3CDTF">2012-09-25T16:07:03Z</dcterms:modified>
</cp:coreProperties>
</file>