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7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8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9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10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11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12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13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4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5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8" r:id="rId6"/>
    <p:sldMasterId id="2147483687" r:id="rId7"/>
    <p:sldMasterId id="2147483696" r:id="rId8"/>
    <p:sldMasterId id="2147483705" r:id="rId9"/>
    <p:sldMasterId id="2147483714" r:id="rId10"/>
    <p:sldMasterId id="2147483723" r:id="rId11"/>
    <p:sldMasterId id="2147483732" r:id="rId12"/>
    <p:sldMasterId id="2147483741" r:id="rId13"/>
    <p:sldMasterId id="2147483750" r:id="rId14"/>
    <p:sldMasterId id="2147483759" r:id="rId15"/>
    <p:sldMasterId id="2147483768" r:id="rId16"/>
    <p:sldMasterId id="2147483777" r:id="rId17"/>
    <p:sldMasterId id="2147483786" r:id="rId18"/>
    <p:sldMasterId id="2147483795" r:id="rId19"/>
  </p:sldMasterIdLst>
  <p:notesMasterIdLst>
    <p:notesMasterId r:id="rId26"/>
  </p:notesMasterIdLst>
  <p:sldIdLst>
    <p:sldId id="454" r:id="rId20"/>
    <p:sldId id="630" r:id="rId21"/>
    <p:sldId id="631" r:id="rId22"/>
    <p:sldId id="632" r:id="rId23"/>
    <p:sldId id="633" r:id="rId24"/>
    <p:sldId id="634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, Terri - EBSA" initials="TT-E" lastIdx="88" clrIdx="0"/>
  <p:cmAuthor id="1" name="Royal, Dawn" initials="RD" lastIdx="26" clrIdx="1"/>
  <p:cmAuthor id="2" name="Lloyd, Camille" initials="CL" lastIdx="3" clrIdx="2"/>
  <p:cmAuthor id="3" name="Jmwalling" initials="j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AF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41" autoAdjust="0"/>
    <p:restoredTop sz="94660" autoAdjust="0"/>
  </p:normalViewPr>
  <p:slideViewPr>
    <p:cSldViewPr showGuides="1">
      <p:cViewPr>
        <p:scale>
          <a:sx n="80" d="100"/>
          <a:sy n="80" d="100"/>
        </p:scale>
        <p:origin x="-1608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7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8" d="100"/>
        <a:sy n="178" d="100"/>
      </p:scale>
      <p:origin x="0" y="33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4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Master" Target="slideMasters/slideMaster16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3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F76355-7A59-4E84-8CF1-0750EF5B8125}" type="datetimeFigureOut">
              <a:rPr lang="en-US" smtClean="0"/>
              <a:pPr/>
              <a:t>11/26/2012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B53E17F-7E93-49BE-B17B-5AB1D70969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6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50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12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356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49834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21906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02858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2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71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807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48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78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797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99106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33687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56580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96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756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9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20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65094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2773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48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028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78882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867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140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191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736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60115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38093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312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14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51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5778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145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02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7630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</a:t>
            </a:r>
            <a:r>
              <a:rPr lang="en-US" sz="600" baseline="0" dirty="0" smtClean="0">
                <a:solidFill>
                  <a:srgbClr val="4D4F53"/>
                </a:solidFill>
                <a:latin typeface="Georgia" pitchFamily="18" charset="0"/>
              </a:rPr>
              <a:t>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60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065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886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4509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9172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454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54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210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477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1450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163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3365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21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10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201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1827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006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41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00990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38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875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950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2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4784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726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224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13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34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65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45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605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8723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22664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321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0157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948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3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150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04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0940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704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6145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11348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02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5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32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201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08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3571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9357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34351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37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912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75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99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7859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0165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0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1779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12043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50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425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921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85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960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8908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69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7635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258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2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479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8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8265"/>
            <a:ext cx="4040188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88027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8265"/>
            <a:ext cx="4041775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88027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20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72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4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4370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3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Gallup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, Inc. All rights reserved.</a:t>
            </a:r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8048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7915275" cy="1211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09625" y="1885950"/>
            <a:ext cx="7772400" cy="3908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0297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991225"/>
            <a:ext cx="9144000" cy="866775"/>
            <a:chOff x="0" y="5991225"/>
            <a:chExt cx="9144000" cy="866775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1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65688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>
            <a:lvl1pPr>
              <a:defRPr lang="en-US" sz="2800" dirty="0">
                <a:solidFill>
                  <a:srgbClr val="EEAF3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638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1994,-2000, 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48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1009650"/>
            <a:ext cx="9144000" cy="6000750"/>
            <a:chOff x="0" y="857250"/>
            <a:chExt cx="9144000" cy="6000750"/>
          </a:xfrm>
        </p:grpSpPr>
        <p:pic>
          <p:nvPicPr>
            <p:cNvPr id="5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0500" y="2955925"/>
            <a:ext cx="7772400" cy="5222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0500" y="3398838"/>
            <a:ext cx="6400800" cy="48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048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0" y="857250"/>
            <a:ext cx="9144000" cy="6000750"/>
            <a:chOff x="0" y="857250"/>
            <a:chExt cx="9144000" cy="6000750"/>
          </a:xfrm>
        </p:grpSpPr>
        <p:pic>
          <p:nvPicPr>
            <p:cNvPr id="6" name="Picture 17" descr="ConsultingFooter_whit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000750"/>
              <a:ext cx="9144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Line 8"/>
            <p:cNvSpPr>
              <a:spLocks noChangeShapeType="1"/>
            </p:cNvSpPr>
            <p:nvPr userDrawn="1"/>
          </p:nvSpPr>
          <p:spPr bwMode="auto">
            <a:xfrm>
              <a:off x="0" y="857250"/>
              <a:ext cx="9144000" cy="0"/>
            </a:xfrm>
            <a:prstGeom prst="line">
              <a:avLst/>
            </a:prstGeom>
            <a:noFill/>
            <a:ln w="952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 userDrawn="1"/>
          </p:nvSpPr>
          <p:spPr bwMode="auto">
            <a:xfrm>
              <a:off x="0" y="5991225"/>
              <a:ext cx="9144000" cy="0"/>
            </a:xfrm>
            <a:prstGeom prst="line">
              <a:avLst/>
            </a:prstGeom>
            <a:noFill/>
            <a:ln w="3175">
              <a:solidFill>
                <a:srgbClr val="B5B6B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4D4F53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1450" y="131763"/>
            <a:ext cx="8728075" cy="5826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80246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4208"/>
            <a:ext cx="4210050" cy="463867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 bwMode="auto">
          <a:xfrm>
            <a:off x="3505200" y="6362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3C980F2-8C7A-4292-AFB8-6F1D12B7EFAA}" type="slidenum">
              <a:rPr lang="en-US" smtClean="0">
                <a:solidFill>
                  <a:srgbClr val="4D4F5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455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5.xml"/><Relationship Id="rId9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5" Type="http://schemas.openxmlformats.org/officeDocument/2006/relationships/slideLayout" Target="../slideLayouts/slideLayout84.xml"/><Relationship Id="rId4" Type="http://schemas.openxmlformats.org/officeDocument/2006/relationships/slideLayout" Target="../slideLayouts/slideLayout83.xml"/><Relationship Id="rId9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3" Type="http://schemas.openxmlformats.org/officeDocument/2006/relationships/slideLayout" Target="../slideLayouts/slideLayout90.xml"/><Relationship Id="rId7" Type="http://schemas.openxmlformats.org/officeDocument/2006/relationships/slideLayout" Target="../slideLayouts/slideLayout94.xml"/><Relationship Id="rId2" Type="http://schemas.openxmlformats.org/officeDocument/2006/relationships/slideLayout" Target="../slideLayouts/slideLayout89.xml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5" Type="http://schemas.openxmlformats.org/officeDocument/2006/relationships/slideLayout" Target="../slideLayouts/slideLayout92.xml"/><Relationship Id="rId4" Type="http://schemas.openxmlformats.org/officeDocument/2006/relationships/slideLayout" Target="../slideLayouts/slideLayout91.xml"/><Relationship Id="rId9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9.xml"/><Relationship Id="rId9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7.xml"/><Relationship Id="rId9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116.xml"/><Relationship Id="rId4" Type="http://schemas.openxmlformats.org/officeDocument/2006/relationships/slideLayout" Target="../slideLayouts/slideLayout115.xml"/><Relationship Id="rId9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3.xml"/><Relationship Id="rId9" Type="http://schemas.openxmlformats.org/officeDocument/2006/relationships/theme" Target="../theme/theme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Relationship Id="rId9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9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Relationship Id="rId9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3765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5904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9089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6262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0451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7441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8073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923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5515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1453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258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0370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5964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6968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131763"/>
            <a:ext cx="872807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143000"/>
            <a:ext cx="85725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4188" y="6330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70E540-8540-4436-A058-7F0531263AEF}" type="slidenum">
              <a:rPr lang="en-US">
                <a:solidFill>
                  <a:srgbClr val="4D4F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4D4F53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54563" y="6407150"/>
            <a:ext cx="3843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Copyright © </a:t>
            </a:r>
            <a:r>
              <a:rPr lang="en-US" sz="600" dirty="0" smtClean="0">
                <a:solidFill>
                  <a:srgbClr val="4D4F53"/>
                </a:solidFill>
                <a:latin typeface="Georgia" pitchFamily="18" charset="0"/>
              </a:rPr>
              <a:t>2012 </a:t>
            </a:r>
            <a:r>
              <a:rPr lang="en-US" sz="600" dirty="0">
                <a:solidFill>
                  <a:srgbClr val="4D4F53"/>
                </a:solidFill>
                <a:latin typeface="Georgia" pitchFamily="18" charset="0"/>
              </a:rPr>
              <a:t>Gallup,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3615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EEAF30"/>
          </a:solidFill>
          <a:latin typeface="Georgia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 sz="2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n"/>
        <a:defRPr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–"/>
        <a:defRPr sz="1600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»"/>
        <a:defRPr sz="14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US-DeptOfLabor-Seal.sv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3584" name="Rectangle 16"/>
          <p:cNvSpPr>
            <a:spLocks noChangeArrowheads="1"/>
          </p:cNvSpPr>
          <p:nvPr/>
        </p:nvSpPr>
        <p:spPr bwMode="auto">
          <a:xfrm>
            <a:off x="838200" y="1103313"/>
            <a:ext cx="76200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EEAF30"/>
                </a:solidFill>
              </a:rPr>
              <a:t>WRAAK/ Voice in the Workplace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EEAF30"/>
                </a:solidFill>
              </a:rPr>
              <a:t> Pilot Study Follow-up Briefing to OMB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EEAF30"/>
                </a:solidFill>
              </a:rPr>
              <a:t>November 2012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EEAF30"/>
                </a:solidFill>
              </a:rPr>
              <a:t> 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>
              <a:solidFill>
                <a:srgbClr val="EEAF30"/>
              </a:solidFill>
              <a:latin typeface="Times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EEAF30"/>
                </a:solidFill>
              </a:rPr>
              <a:t>November 2012</a:t>
            </a:r>
            <a:endParaRPr lang="en-US" sz="1400" dirty="0">
              <a:solidFill>
                <a:srgbClr val="EEAF3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EEAF30"/>
                </a:solidFill>
              </a:rPr>
              <a:t/>
            </a:r>
            <a:br>
              <a:rPr lang="en-US" sz="1000" dirty="0">
                <a:solidFill>
                  <a:srgbClr val="EEAF30"/>
                </a:solidFill>
              </a:rPr>
            </a:br>
            <a:endParaRPr lang="en-US" sz="1000" dirty="0">
              <a:solidFill>
                <a:srgbClr val="EEAF30"/>
              </a:solidFill>
            </a:endParaRPr>
          </a:p>
        </p:txBody>
      </p:sp>
      <p:pic>
        <p:nvPicPr>
          <p:cNvPr id="5" name="Picture 2" descr="US-DeptOfLabor-Seal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24000"/>
            <a:ext cx="2324100" cy="232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2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and Progress Update</a:t>
            </a:r>
          </a:p>
          <a:p>
            <a:r>
              <a:rPr lang="en-US" dirty="0" smtClean="0"/>
              <a:t>Overview/Highlights of Key </a:t>
            </a:r>
            <a:r>
              <a:rPr lang="en-US" dirty="0" smtClean="0"/>
              <a:t>Takeaways</a:t>
            </a:r>
            <a:endParaRPr lang="en-US" dirty="0" smtClean="0"/>
          </a:p>
          <a:p>
            <a:r>
              <a:rPr lang="en-US" dirty="0" smtClean="0"/>
              <a:t>Recommended Changes/Updates</a:t>
            </a:r>
          </a:p>
          <a:p>
            <a:r>
              <a:rPr lang="en-US" dirty="0" smtClean="0"/>
              <a:t>Questions/Next Steps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Progress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 objective</a:t>
            </a:r>
            <a:r>
              <a:rPr lang="en-US" dirty="0" smtClean="0"/>
              <a:t>: Develop a survey to gauge worker voice and to understand the factors affecting voice.</a:t>
            </a:r>
          </a:p>
          <a:p>
            <a:r>
              <a:rPr lang="en-US" dirty="0" smtClean="0"/>
              <a:t>Initial OMB PRA approval on August  27, 2012</a:t>
            </a:r>
          </a:p>
          <a:p>
            <a:endParaRPr lang="en-US" dirty="0" smtClean="0"/>
          </a:p>
          <a:p>
            <a:r>
              <a:rPr lang="en-US" b="1" dirty="0" smtClean="0"/>
              <a:t>Pilot study: </a:t>
            </a:r>
            <a:r>
              <a:rPr lang="en-US" dirty="0" smtClean="0"/>
              <a:t>800 currently working U.S. adults</a:t>
            </a:r>
          </a:p>
          <a:p>
            <a:pPr lvl="1"/>
            <a:r>
              <a:rPr lang="en-US" dirty="0" smtClean="0"/>
              <a:t>Conducted </a:t>
            </a:r>
            <a:r>
              <a:rPr lang="en-US" b="1" dirty="0" smtClean="0">
                <a:solidFill>
                  <a:srgbClr val="EEAF30"/>
                </a:solidFill>
              </a:rPr>
              <a:t>September 18 </a:t>
            </a:r>
            <a:r>
              <a:rPr lang="en-US" dirty="0" smtClean="0"/>
              <a:t>through </a:t>
            </a:r>
            <a:r>
              <a:rPr lang="en-US" b="1" dirty="0" smtClean="0">
                <a:solidFill>
                  <a:srgbClr val="EEAF30"/>
                </a:solidFill>
              </a:rPr>
              <a:t>November 7, 2012</a:t>
            </a:r>
          </a:p>
          <a:p>
            <a:pPr lvl="1"/>
            <a:r>
              <a:rPr lang="en-US" dirty="0" smtClean="0"/>
              <a:t>Survey modules randomly assigned </a:t>
            </a:r>
            <a:endParaRPr lang="en-US" dirty="0" smtClean="0"/>
          </a:p>
          <a:p>
            <a:pPr lvl="1"/>
            <a:r>
              <a:rPr lang="en-US" dirty="0" smtClean="0"/>
              <a:t>Average survey time 17.4 minutes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an index for worker voice</a:t>
            </a:r>
          </a:p>
          <a:p>
            <a:pPr lvl="1"/>
            <a:r>
              <a:rPr lang="en-US" dirty="0" smtClean="0"/>
              <a:t>Consist of two sub-indices: perceived voice and actual voice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Refined estimates on incidence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Population estimates for those who have experienced/witnessed a health/safety or WHD violation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Question Item Consistency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Overall survey length and timing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039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length </a:t>
            </a:r>
          </a:p>
          <a:p>
            <a:pPr lvl="1"/>
            <a:r>
              <a:rPr lang="en-US" dirty="0" smtClean="0"/>
              <a:t>Omitted total of 9 questions: Q9, Q25E, Q25F, Q31, Q32, Q24B_1,Q24B_2, Q30_1,Q31_1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Revised screener question to allow for </a:t>
            </a:r>
            <a:r>
              <a:rPr lang="en-US" b="1" dirty="0" smtClean="0">
                <a:solidFill>
                  <a:srgbClr val="EEAF30"/>
                </a:solidFill>
              </a:rPr>
              <a:t>BEST</a:t>
            </a:r>
            <a:r>
              <a:rPr lang="en-US" dirty="0" smtClean="0"/>
              <a:t> employment option</a:t>
            </a:r>
          </a:p>
          <a:p>
            <a:pPr lvl="1"/>
            <a:r>
              <a:rPr lang="en-US" dirty="0" smtClean="0"/>
              <a:t>Question: S2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057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Questions/Next Steps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169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Gallup">
      <a:dk1>
        <a:srgbClr val="4D4F53"/>
      </a:dk1>
      <a:lt1>
        <a:srgbClr val="FFFFFF"/>
      </a:lt1>
      <a:dk2>
        <a:srgbClr val="EEAF30"/>
      </a:dk2>
      <a:lt2>
        <a:srgbClr val="4D4F53"/>
      </a:lt2>
      <a:accent1>
        <a:srgbClr val="FCD450"/>
      </a:accent1>
      <a:accent2>
        <a:srgbClr val="EEAF30"/>
      </a:accent2>
      <a:accent3>
        <a:srgbClr val="BB650E"/>
      </a:accent3>
      <a:accent4>
        <a:srgbClr val="623C1B"/>
      </a:accent4>
      <a:accent5>
        <a:srgbClr val="FDE6B3"/>
      </a:accent5>
      <a:accent6>
        <a:srgbClr val="D89E2A"/>
      </a:accent6>
      <a:hlink>
        <a:srgbClr val="BB650E"/>
      </a:hlink>
      <a:folHlink>
        <a:srgbClr val="623C1B"/>
      </a:folHlink>
    </a:clrScheme>
    <a:fontScheme name="Custom 1">
      <a:majorFont>
        <a:latin typeface="Georgi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4D4F53"/>
        </a:dk1>
        <a:lt1>
          <a:srgbClr val="FFFFFF"/>
        </a:lt1>
        <a:dk2>
          <a:srgbClr val="EEAF30"/>
        </a:dk2>
        <a:lt2>
          <a:srgbClr val="4D4F53"/>
        </a:lt2>
        <a:accent1>
          <a:srgbClr val="FCD450"/>
        </a:accent1>
        <a:accent2>
          <a:srgbClr val="EEAF30"/>
        </a:accent2>
        <a:accent3>
          <a:srgbClr val="FFFFFF"/>
        </a:accent3>
        <a:accent4>
          <a:srgbClr val="404246"/>
        </a:accent4>
        <a:accent5>
          <a:srgbClr val="FDE6B3"/>
        </a:accent5>
        <a:accent6>
          <a:srgbClr val="D89E2A"/>
        </a:accent6>
        <a:hlink>
          <a:srgbClr val="BB650E"/>
        </a:hlink>
        <a:folHlink>
          <a:srgbClr val="623C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E4DF982F057D4B9E78D57B22642844" ma:contentTypeVersion="0" ma:contentTypeDescription="Create a new document." ma:contentTypeScope="" ma:versionID="2797744f29ba68307c4f5c18142a02c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904D5A-74F8-4B42-88D5-53E8BD9E39D5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F6DBC1C-112C-4B6D-B7F8-1E333AEC2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AE2DAF-55D6-43E8-90DF-1EF65D54D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30308</TotalTime>
  <Words>164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16</vt:i4>
      </vt:variant>
      <vt:variant>
        <vt:lpstr>Slide Titles</vt:lpstr>
      </vt:variant>
      <vt:variant>
        <vt:i4>6</vt:i4>
      </vt:variant>
    </vt:vector>
  </HeadingPairs>
  <TitlesOfParts>
    <vt:vector size="22" baseType="lpstr"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14_Default Design</vt:lpstr>
      <vt:lpstr>15_Default Design</vt:lpstr>
      <vt:lpstr>PowerPoint Presentation</vt:lpstr>
      <vt:lpstr>Agenda</vt:lpstr>
      <vt:lpstr>Background and Progress Update</vt:lpstr>
      <vt:lpstr>Key Takeaways</vt:lpstr>
      <vt:lpstr>Recommended Changes</vt:lpstr>
      <vt:lpstr>Questions/Next Steps </vt:lpstr>
    </vt:vector>
  </TitlesOfParts>
  <Company>Gallup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CEG Impact Training — The Customer Engagement Journey 2011</dc:title>
  <dc:creator>jmwalling</dc:creator>
  <cp:lastModifiedBy>Lloyd, Camille</cp:lastModifiedBy>
  <cp:revision>804</cp:revision>
  <cp:lastPrinted>2012-11-07T18:55:19Z</cp:lastPrinted>
  <dcterms:created xsi:type="dcterms:W3CDTF">2011-09-02T22:27:30Z</dcterms:created>
  <dcterms:modified xsi:type="dcterms:W3CDTF">2012-11-26T16:48:56Z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0x01010013E4DF982F057D4B9E78D57B22642844</vt:lpwstr>
  </property>
</Properties>
</file>