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57" r:id="rId5"/>
    <p:sldId id="269" r:id="rId6"/>
    <p:sldId id="270" r:id="rId7"/>
    <p:sldId id="261" r:id="rId8"/>
    <p:sldId id="262" r:id="rId9"/>
    <p:sldId id="260" r:id="rId10"/>
    <p:sldId id="264" r:id="rId11"/>
    <p:sldId id="265" r:id="rId12"/>
    <p:sldId id="266" r:id="rId13"/>
    <p:sldId id="268" r:id="rId14"/>
    <p:sldId id="267"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098"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9CBC682-B36C-4CF3-B105-83DB115D88C2}" type="datetimeFigureOut">
              <a:rPr lang="en-US" smtClean="0"/>
              <a:t>4/25/2013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E9B161-F88B-4F47-A29E-B40D33950F8A}" type="slidenum">
              <a:rPr lang="en-US" smtClean="0"/>
              <a:t>‹#›</a:t>
            </a:fld>
            <a:endParaRPr lang="en-US"/>
          </a:p>
        </p:txBody>
      </p:sp>
    </p:spTree>
    <p:extLst>
      <p:ext uri="{BB962C8B-B14F-4D97-AF65-F5344CB8AC3E}">
        <p14:creationId xmlns:p14="http://schemas.microsoft.com/office/powerpoint/2010/main" val="2265352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9CBC682-B36C-4CF3-B105-83DB115D88C2}" type="datetimeFigureOut">
              <a:rPr lang="en-US" smtClean="0"/>
              <a:t>4/25/2013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E9B161-F88B-4F47-A29E-B40D33950F8A}" type="slidenum">
              <a:rPr lang="en-US" smtClean="0"/>
              <a:t>‹#›</a:t>
            </a:fld>
            <a:endParaRPr lang="en-US"/>
          </a:p>
        </p:txBody>
      </p:sp>
    </p:spTree>
    <p:extLst>
      <p:ext uri="{BB962C8B-B14F-4D97-AF65-F5344CB8AC3E}">
        <p14:creationId xmlns:p14="http://schemas.microsoft.com/office/powerpoint/2010/main" val="2333978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9CBC682-B36C-4CF3-B105-83DB115D88C2}" type="datetimeFigureOut">
              <a:rPr lang="en-US" smtClean="0"/>
              <a:t>4/25/2013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E9B161-F88B-4F47-A29E-B40D33950F8A}" type="slidenum">
              <a:rPr lang="en-US" smtClean="0"/>
              <a:t>‹#›</a:t>
            </a:fld>
            <a:endParaRPr lang="en-US"/>
          </a:p>
        </p:txBody>
      </p:sp>
    </p:spTree>
    <p:extLst>
      <p:ext uri="{BB962C8B-B14F-4D97-AF65-F5344CB8AC3E}">
        <p14:creationId xmlns:p14="http://schemas.microsoft.com/office/powerpoint/2010/main" val="30986159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9CBC682-B36C-4CF3-B105-83DB115D88C2}" type="datetimeFigureOut">
              <a:rPr lang="en-US" smtClean="0"/>
              <a:t>4/25/2013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E9B161-F88B-4F47-A29E-B40D33950F8A}" type="slidenum">
              <a:rPr lang="en-US" smtClean="0"/>
              <a:t>‹#›</a:t>
            </a:fld>
            <a:endParaRPr lang="en-US"/>
          </a:p>
        </p:txBody>
      </p:sp>
    </p:spTree>
    <p:extLst>
      <p:ext uri="{BB962C8B-B14F-4D97-AF65-F5344CB8AC3E}">
        <p14:creationId xmlns:p14="http://schemas.microsoft.com/office/powerpoint/2010/main" val="2101085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9CBC682-B36C-4CF3-B105-83DB115D88C2}" type="datetimeFigureOut">
              <a:rPr lang="en-US" smtClean="0"/>
              <a:t>4/25/2013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E9B161-F88B-4F47-A29E-B40D33950F8A}" type="slidenum">
              <a:rPr lang="en-US" smtClean="0"/>
              <a:t>‹#›</a:t>
            </a:fld>
            <a:endParaRPr lang="en-US"/>
          </a:p>
        </p:txBody>
      </p:sp>
    </p:spTree>
    <p:extLst>
      <p:ext uri="{BB962C8B-B14F-4D97-AF65-F5344CB8AC3E}">
        <p14:creationId xmlns:p14="http://schemas.microsoft.com/office/powerpoint/2010/main" val="40162493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9CBC682-B36C-4CF3-B105-83DB115D88C2}" type="datetimeFigureOut">
              <a:rPr lang="en-US" smtClean="0"/>
              <a:t>4/25/2013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E9B161-F88B-4F47-A29E-B40D33950F8A}" type="slidenum">
              <a:rPr lang="en-US" smtClean="0"/>
              <a:t>‹#›</a:t>
            </a:fld>
            <a:endParaRPr lang="en-US"/>
          </a:p>
        </p:txBody>
      </p:sp>
    </p:spTree>
    <p:extLst>
      <p:ext uri="{BB962C8B-B14F-4D97-AF65-F5344CB8AC3E}">
        <p14:creationId xmlns:p14="http://schemas.microsoft.com/office/powerpoint/2010/main" val="27795823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9CBC682-B36C-4CF3-B105-83DB115D88C2}" type="datetimeFigureOut">
              <a:rPr lang="en-US" smtClean="0"/>
              <a:t>4/25/2013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E9B161-F88B-4F47-A29E-B40D33950F8A}" type="slidenum">
              <a:rPr lang="en-US" smtClean="0"/>
              <a:t>‹#›</a:t>
            </a:fld>
            <a:endParaRPr lang="en-US"/>
          </a:p>
        </p:txBody>
      </p:sp>
    </p:spTree>
    <p:extLst>
      <p:ext uri="{BB962C8B-B14F-4D97-AF65-F5344CB8AC3E}">
        <p14:creationId xmlns:p14="http://schemas.microsoft.com/office/powerpoint/2010/main" val="8534159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9CBC682-B36C-4CF3-B105-83DB115D88C2}" type="datetimeFigureOut">
              <a:rPr lang="en-US" smtClean="0"/>
              <a:t>4/25/2013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E9B161-F88B-4F47-A29E-B40D33950F8A}" type="slidenum">
              <a:rPr lang="en-US" smtClean="0"/>
              <a:t>‹#›</a:t>
            </a:fld>
            <a:endParaRPr lang="en-US"/>
          </a:p>
        </p:txBody>
      </p:sp>
    </p:spTree>
    <p:extLst>
      <p:ext uri="{BB962C8B-B14F-4D97-AF65-F5344CB8AC3E}">
        <p14:creationId xmlns:p14="http://schemas.microsoft.com/office/powerpoint/2010/main" val="5570955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CBC682-B36C-4CF3-B105-83DB115D88C2}" type="datetimeFigureOut">
              <a:rPr lang="en-US" smtClean="0"/>
              <a:t>4/25/2013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E9B161-F88B-4F47-A29E-B40D33950F8A}" type="slidenum">
              <a:rPr lang="en-US" smtClean="0"/>
              <a:t>‹#›</a:t>
            </a:fld>
            <a:endParaRPr lang="en-US"/>
          </a:p>
        </p:txBody>
      </p:sp>
    </p:spTree>
    <p:extLst>
      <p:ext uri="{BB962C8B-B14F-4D97-AF65-F5344CB8AC3E}">
        <p14:creationId xmlns:p14="http://schemas.microsoft.com/office/powerpoint/2010/main" val="33606421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CBC682-B36C-4CF3-B105-83DB115D88C2}" type="datetimeFigureOut">
              <a:rPr lang="en-US" smtClean="0"/>
              <a:t>4/25/2013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E9B161-F88B-4F47-A29E-B40D33950F8A}" type="slidenum">
              <a:rPr lang="en-US" smtClean="0"/>
              <a:t>‹#›</a:t>
            </a:fld>
            <a:endParaRPr lang="en-US"/>
          </a:p>
        </p:txBody>
      </p:sp>
    </p:spTree>
    <p:extLst>
      <p:ext uri="{BB962C8B-B14F-4D97-AF65-F5344CB8AC3E}">
        <p14:creationId xmlns:p14="http://schemas.microsoft.com/office/powerpoint/2010/main" val="4457782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CBC682-B36C-4CF3-B105-83DB115D88C2}" type="datetimeFigureOut">
              <a:rPr lang="en-US" smtClean="0"/>
              <a:t>4/25/2013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E9B161-F88B-4F47-A29E-B40D33950F8A}" type="slidenum">
              <a:rPr lang="en-US" smtClean="0"/>
              <a:t>‹#›</a:t>
            </a:fld>
            <a:endParaRPr lang="en-US"/>
          </a:p>
        </p:txBody>
      </p:sp>
    </p:spTree>
    <p:extLst>
      <p:ext uri="{BB962C8B-B14F-4D97-AF65-F5344CB8AC3E}">
        <p14:creationId xmlns:p14="http://schemas.microsoft.com/office/powerpoint/2010/main" val="230762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CBC682-B36C-4CF3-B105-83DB115D88C2}" type="datetimeFigureOut">
              <a:rPr lang="en-US" smtClean="0"/>
              <a:t>4/25/2013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E9B161-F88B-4F47-A29E-B40D33950F8A}" type="slidenum">
              <a:rPr lang="en-US" smtClean="0"/>
              <a:t>‹#›</a:t>
            </a:fld>
            <a:endParaRPr lang="en-US"/>
          </a:p>
        </p:txBody>
      </p:sp>
    </p:spTree>
    <p:extLst>
      <p:ext uri="{BB962C8B-B14F-4D97-AF65-F5344CB8AC3E}">
        <p14:creationId xmlns:p14="http://schemas.microsoft.com/office/powerpoint/2010/main" val="30718530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200" dirty="0" smtClean="0"/>
              <a:t>Sample Workbook for Crash Avoidance Technologies Focus Groups</a:t>
            </a:r>
            <a:endParaRPr lang="en-US" sz="3200" dirty="0"/>
          </a:p>
        </p:txBody>
      </p:sp>
    </p:spTree>
    <p:extLst>
      <p:ext uri="{BB962C8B-B14F-4D97-AF65-F5344CB8AC3E}">
        <p14:creationId xmlns:p14="http://schemas.microsoft.com/office/powerpoint/2010/main" val="40919753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2400" y="609600"/>
            <a:ext cx="8991600" cy="1077218"/>
          </a:xfrm>
          <a:prstGeom prst="rect">
            <a:avLst/>
          </a:prstGeom>
        </p:spPr>
        <p:txBody>
          <a:bodyPr wrap="square">
            <a:spAutoFit/>
          </a:bodyPr>
          <a:lstStyle/>
          <a:p>
            <a:pPr algn="ctr"/>
            <a:r>
              <a:rPr lang="en-US" sz="3200" dirty="0"/>
              <a:t>A lighting system designed to reduce glare and improve vision for nighttime driving.</a:t>
            </a:r>
          </a:p>
        </p:txBody>
      </p:sp>
      <p:sp>
        <p:nvSpPr>
          <p:cNvPr id="8" name="Rectangle 7"/>
          <p:cNvSpPr/>
          <p:nvPr/>
        </p:nvSpPr>
        <p:spPr>
          <a:xfrm>
            <a:off x="1187190" y="5041774"/>
            <a:ext cx="2578463" cy="369332"/>
          </a:xfrm>
          <a:prstGeom prst="rect">
            <a:avLst/>
          </a:prstGeom>
        </p:spPr>
        <p:txBody>
          <a:bodyPr wrap="none">
            <a:spAutoFit/>
          </a:bodyPr>
          <a:lstStyle/>
          <a:p>
            <a:r>
              <a:rPr lang="en-US" b="1" dirty="0"/>
              <a:t>Adaptive Frontal Lighting</a:t>
            </a:r>
          </a:p>
        </p:txBody>
      </p:sp>
      <p:sp>
        <p:nvSpPr>
          <p:cNvPr id="9" name="Rectangle 8"/>
          <p:cNvSpPr/>
          <p:nvPr/>
        </p:nvSpPr>
        <p:spPr>
          <a:xfrm>
            <a:off x="5334000" y="5041774"/>
            <a:ext cx="2295950" cy="369332"/>
          </a:xfrm>
          <a:prstGeom prst="rect">
            <a:avLst/>
          </a:prstGeom>
        </p:spPr>
        <p:txBody>
          <a:bodyPr wrap="none">
            <a:spAutoFit/>
          </a:bodyPr>
          <a:lstStyle/>
          <a:p>
            <a:r>
              <a:rPr lang="en-US" b="1" dirty="0" smtClean="0"/>
              <a:t>Directional Headlights</a:t>
            </a:r>
            <a:endParaRPr lang="en-US" b="1" dirty="0"/>
          </a:p>
        </p:txBody>
      </p:sp>
      <p:sp>
        <p:nvSpPr>
          <p:cNvPr id="12" name="Rectangle 11"/>
          <p:cNvSpPr/>
          <p:nvPr/>
        </p:nvSpPr>
        <p:spPr>
          <a:xfrm>
            <a:off x="5334000" y="5984369"/>
            <a:ext cx="2661434" cy="369332"/>
          </a:xfrm>
          <a:prstGeom prst="rect">
            <a:avLst/>
          </a:prstGeom>
        </p:spPr>
        <p:txBody>
          <a:bodyPr wrap="none">
            <a:spAutoFit/>
          </a:bodyPr>
          <a:lstStyle/>
          <a:p>
            <a:r>
              <a:rPr lang="en-US" b="1" dirty="0"/>
              <a:t>Advanced Frontal Lighting</a:t>
            </a:r>
          </a:p>
        </p:txBody>
      </p:sp>
      <p:sp>
        <p:nvSpPr>
          <p:cNvPr id="2" name="Rectangle 1"/>
          <p:cNvSpPr/>
          <p:nvPr/>
        </p:nvSpPr>
        <p:spPr>
          <a:xfrm>
            <a:off x="1371600" y="5984369"/>
            <a:ext cx="2386038" cy="369332"/>
          </a:xfrm>
          <a:prstGeom prst="rect">
            <a:avLst/>
          </a:prstGeom>
        </p:spPr>
        <p:txBody>
          <a:bodyPr wrap="none">
            <a:spAutoFit/>
          </a:bodyPr>
          <a:lstStyle/>
          <a:p>
            <a:r>
              <a:rPr lang="en-US" b="1" dirty="0"/>
              <a:t>Intelligent </a:t>
            </a:r>
            <a:r>
              <a:rPr lang="en-US" b="1" dirty="0" smtClean="0"/>
              <a:t>Light </a:t>
            </a:r>
            <a:r>
              <a:rPr lang="en-US" b="1" dirty="0"/>
              <a:t>system</a:t>
            </a:r>
          </a:p>
        </p:txBody>
      </p:sp>
      <p:sp>
        <p:nvSpPr>
          <p:cNvPr id="10" name="TextBox 9"/>
          <p:cNvSpPr txBox="1"/>
          <p:nvPr/>
        </p:nvSpPr>
        <p:spPr>
          <a:xfrm>
            <a:off x="1028700" y="2895600"/>
            <a:ext cx="7086600" cy="1077218"/>
          </a:xfrm>
          <a:prstGeom prst="rect">
            <a:avLst/>
          </a:prstGeom>
          <a:noFill/>
        </p:spPr>
        <p:txBody>
          <a:bodyPr wrap="square" rtlCol="0">
            <a:spAutoFit/>
          </a:bodyPr>
          <a:lstStyle/>
          <a:p>
            <a:pPr algn="ctr"/>
            <a:r>
              <a:rPr lang="en-US" sz="1600" b="1" u="sng" dirty="0" smtClean="0"/>
              <a:t>Potential Technology Name</a:t>
            </a:r>
          </a:p>
          <a:p>
            <a:pPr algn="ctr"/>
            <a:r>
              <a:rPr lang="en-US" sz="1200" i="1" dirty="0" smtClean="0"/>
              <a:t>Step 1: Highlight in </a:t>
            </a:r>
            <a:r>
              <a:rPr lang="en-US" sz="1200" b="1" i="1" dirty="0" smtClean="0">
                <a:solidFill>
                  <a:srgbClr val="00B050"/>
                </a:solidFill>
              </a:rPr>
              <a:t>Green</a:t>
            </a:r>
            <a:r>
              <a:rPr lang="en-US" sz="1200" i="1" dirty="0" smtClean="0">
                <a:solidFill>
                  <a:srgbClr val="00B050"/>
                </a:solidFill>
              </a:rPr>
              <a:t> </a:t>
            </a:r>
            <a:r>
              <a:rPr lang="en-US" sz="1200" i="1" dirty="0" smtClean="0"/>
              <a:t>– Names that </a:t>
            </a:r>
            <a:r>
              <a:rPr lang="en-US" sz="1200" b="1" i="1" u="sng" dirty="0" smtClean="0">
                <a:solidFill>
                  <a:srgbClr val="00B050"/>
                </a:solidFill>
              </a:rPr>
              <a:t>clearly match </a:t>
            </a:r>
            <a:r>
              <a:rPr lang="en-US" sz="1200" i="1" dirty="0" smtClean="0"/>
              <a:t>the description above </a:t>
            </a:r>
          </a:p>
          <a:p>
            <a:pPr algn="ctr"/>
            <a:r>
              <a:rPr lang="en-US" sz="1200" i="1" dirty="0" smtClean="0"/>
              <a:t>Step 2: Highlight in </a:t>
            </a:r>
            <a:r>
              <a:rPr lang="en-US" sz="1200" b="1" i="1" dirty="0" smtClean="0">
                <a:solidFill>
                  <a:srgbClr val="FF0000"/>
                </a:solidFill>
              </a:rPr>
              <a:t>Red</a:t>
            </a:r>
            <a:r>
              <a:rPr lang="en-US" sz="1200" i="1" dirty="0" smtClean="0">
                <a:solidFill>
                  <a:srgbClr val="FF0000"/>
                </a:solidFill>
              </a:rPr>
              <a:t> </a:t>
            </a:r>
            <a:r>
              <a:rPr lang="en-US" sz="1200" i="1" dirty="0" smtClean="0"/>
              <a:t>– Names that </a:t>
            </a:r>
            <a:r>
              <a:rPr lang="en-US" sz="1200" b="1" i="1" u="sng" dirty="0" smtClean="0">
                <a:solidFill>
                  <a:srgbClr val="FF0000"/>
                </a:solidFill>
              </a:rPr>
              <a:t>do not clearly match </a:t>
            </a:r>
            <a:r>
              <a:rPr lang="en-US" sz="1200" i="1" dirty="0" smtClean="0"/>
              <a:t>the description above</a:t>
            </a:r>
          </a:p>
          <a:p>
            <a:pPr algn="ctr"/>
            <a:r>
              <a:rPr lang="en-US" sz="1200" i="1" dirty="0" smtClean="0"/>
              <a:t>Step 3: Please </a:t>
            </a:r>
            <a:r>
              <a:rPr lang="en-US" sz="1200" b="1" i="1" u="sng" dirty="0" smtClean="0"/>
              <a:t>circle</a:t>
            </a:r>
            <a:r>
              <a:rPr lang="en-US" sz="1200" i="1" dirty="0" smtClean="0"/>
              <a:t> the name you think </a:t>
            </a:r>
            <a:r>
              <a:rPr lang="en-US" sz="1200" b="1" i="1" u="sng" dirty="0" smtClean="0"/>
              <a:t>best matches</a:t>
            </a:r>
            <a:r>
              <a:rPr lang="en-US" sz="1200" i="1" dirty="0" smtClean="0"/>
              <a:t> with the description above</a:t>
            </a:r>
          </a:p>
          <a:p>
            <a:pPr algn="ctr"/>
            <a:r>
              <a:rPr lang="en-US" sz="1200" i="1" dirty="0"/>
              <a:t>NOTE: If you can think of another name for this, write it down</a:t>
            </a:r>
            <a:r>
              <a:rPr lang="en-US" sz="1200" i="1" dirty="0" smtClean="0"/>
              <a:t>!</a:t>
            </a:r>
            <a:endParaRPr lang="en-US" sz="1200" i="1" dirty="0"/>
          </a:p>
        </p:txBody>
      </p:sp>
    </p:spTree>
    <p:extLst>
      <p:ext uri="{BB962C8B-B14F-4D97-AF65-F5344CB8AC3E}">
        <p14:creationId xmlns:p14="http://schemas.microsoft.com/office/powerpoint/2010/main" val="37639550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2400" y="609600"/>
            <a:ext cx="8991600" cy="2554545"/>
          </a:xfrm>
          <a:prstGeom prst="rect">
            <a:avLst/>
          </a:prstGeom>
        </p:spPr>
        <p:txBody>
          <a:bodyPr wrap="square">
            <a:spAutoFit/>
          </a:bodyPr>
          <a:lstStyle/>
          <a:p>
            <a:pPr algn="ctr"/>
            <a:r>
              <a:rPr lang="en-US" sz="3200" dirty="0"/>
              <a:t>A technology that allows parents to control their teen’s use of the vehicle by limiting speed and audio volume and sending alerts to the driver when seatbelts are not fastened or vehicle speed reaches a certain level.</a:t>
            </a:r>
          </a:p>
        </p:txBody>
      </p:sp>
      <p:sp>
        <p:nvSpPr>
          <p:cNvPr id="8" name="Rectangle 7"/>
          <p:cNvSpPr/>
          <p:nvPr/>
        </p:nvSpPr>
        <p:spPr>
          <a:xfrm>
            <a:off x="1187190" y="5328405"/>
            <a:ext cx="1120371" cy="369332"/>
          </a:xfrm>
          <a:prstGeom prst="rect">
            <a:avLst/>
          </a:prstGeom>
        </p:spPr>
        <p:txBody>
          <a:bodyPr wrap="none">
            <a:spAutoFit/>
          </a:bodyPr>
          <a:lstStyle/>
          <a:p>
            <a:r>
              <a:rPr lang="en-US" b="1" dirty="0" smtClean="0"/>
              <a:t>Teen Keys</a:t>
            </a:r>
            <a:endParaRPr lang="en-US" b="1" dirty="0"/>
          </a:p>
        </p:txBody>
      </p:sp>
      <p:sp>
        <p:nvSpPr>
          <p:cNvPr id="9" name="Rectangle 8"/>
          <p:cNvSpPr/>
          <p:nvPr/>
        </p:nvSpPr>
        <p:spPr>
          <a:xfrm>
            <a:off x="7086600" y="5328405"/>
            <a:ext cx="840423" cy="369332"/>
          </a:xfrm>
          <a:prstGeom prst="rect">
            <a:avLst/>
          </a:prstGeom>
        </p:spPr>
        <p:txBody>
          <a:bodyPr wrap="none">
            <a:spAutoFit/>
          </a:bodyPr>
          <a:lstStyle/>
          <a:p>
            <a:r>
              <a:rPr lang="en-US" b="1" dirty="0" err="1" smtClean="0"/>
              <a:t>MyKey</a:t>
            </a:r>
            <a:endParaRPr lang="en-US" b="1" dirty="0"/>
          </a:p>
        </p:txBody>
      </p:sp>
      <p:sp>
        <p:nvSpPr>
          <p:cNvPr id="2" name="Rectangle 1"/>
          <p:cNvSpPr/>
          <p:nvPr/>
        </p:nvSpPr>
        <p:spPr>
          <a:xfrm>
            <a:off x="4080149" y="5328405"/>
            <a:ext cx="1244508" cy="369332"/>
          </a:xfrm>
          <a:prstGeom prst="rect">
            <a:avLst/>
          </a:prstGeom>
        </p:spPr>
        <p:txBody>
          <a:bodyPr wrap="none">
            <a:spAutoFit/>
          </a:bodyPr>
          <a:lstStyle/>
          <a:p>
            <a:r>
              <a:rPr lang="en-US" b="1" dirty="0" smtClean="0"/>
              <a:t>Smart Keys</a:t>
            </a:r>
            <a:endParaRPr lang="en-US" b="1" dirty="0"/>
          </a:p>
        </p:txBody>
      </p:sp>
      <p:sp>
        <p:nvSpPr>
          <p:cNvPr id="7" name="TextBox 6"/>
          <p:cNvSpPr txBox="1"/>
          <p:nvPr/>
        </p:nvSpPr>
        <p:spPr>
          <a:xfrm>
            <a:off x="1028700" y="3434209"/>
            <a:ext cx="7086600" cy="1077218"/>
          </a:xfrm>
          <a:prstGeom prst="rect">
            <a:avLst/>
          </a:prstGeom>
          <a:noFill/>
        </p:spPr>
        <p:txBody>
          <a:bodyPr wrap="square" rtlCol="0">
            <a:spAutoFit/>
          </a:bodyPr>
          <a:lstStyle/>
          <a:p>
            <a:pPr algn="ctr"/>
            <a:r>
              <a:rPr lang="en-US" sz="1600" b="1" u="sng" dirty="0" smtClean="0"/>
              <a:t>Potential Technology Name</a:t>
            </a:r>
          </a:p>
          <a:p>
            <a:pPr algn="ctr"/>
            <a:r>
              <a:rPr lang="en-US" sz="1200" i="1" dirty="0" smtClean="0"/>
              <a:t>Step 1: Highlight in </a:t>
            </a:r>
            <a:r>
              <a:rPr lang="en-US" sz="1200" b="1" i="1" dirty="0" smtClean="0">
                <a:solidFill>
                  <a:srgbClr val="00B050"/>
                </a:solidFill>
              </a:rPr>
              <a:t>Green</a:t>
            </a:r>
            <a:r>
              <a:rPr lang="en-US" sz="1200" i="1" dirty="0" smtClean="0">
                <a:solidFill>
                  <a:srgbClr val="00B050"/>
                </a:solidFill>
              </a:rPr>
              <a:t> </a:t>
            </a:r>
            <a:r>
              <a:rPr lang="en-US" sz="1200" i="1" dirty="0" smtClean="0"/>
              <a:t>– Names that </a:t>
            </a:r>
            <a:r>
              <a:rPr lang="en-US" sz="1200" b="1" i="1" u="sng" dirty="0" smtClean="0">
                <a:solidFill>
                  <a:srgbClr val="00B050"/>
                </a:solidFill>
              </a:rPr>
              <a:t>clearly match </a:t>
            </a:r>
            <a:r>
              <a:rPr lang="en-US" sz="1200" i="1" dirty="0" smtClean="0"/>
              <a:t>the description above </a:t>
            </a:r>
          </a:p>
          <a:p>
            <a:pPr algn="ctr"/>
            <a:r>
              <a:rPr lang="en-US" sz="1200" i="1" dirty="0" smtClean="0"/>
              <a:t>Step 2: Highlight in </a:t>
            </a:r>
            <a:r>
              <a:rPr lang="en-US" sz="1200" b="1" i="1" dirty="0" smtClean="0">
                <a:solidFill>
                  <a:srgbClr val="FF0000"/>
                </a:solidFill>
              </a:rPr>
              <a:t>Red</a:t>
            </a:r>
            <a:r>
              <a:rPr lang="en-US" sz="1200" i="1" dirty="0" smtClean="0">
                <a:solidFill>
                  <a:srgbClr val="FF0000"/>
                </a:solidFill>
              </a:rPr>
              <a:t> </a:t>
            </a:r>
            <a:r>
              <a:rPr lang="en-US" sz="1200" i="1" dirty="0" smtClean="0"/>
              <a:t>– Names that </a:t>
            </a:r>
            <a:r>
              <a:rPr lang="en-US" sz="1200" b="1" i="1" u="sng" dirty="0" smtClean="0">
                <a:solidFill>
                  <a:srgbClr val="FF0000"/>
                </a:solidFill>
              </a:rPr>
              <a:t>do not clearly match </a:t>
            </a:r>
            <a:r>
              <a:rPr lang="en-US" sz="1200" i="1" dirty="0" smtClean="0"/>
              <a:t>the description above</a:t>
            </a:r>
          </a:p>
          <a:p>
            <a:pPr algn="ctr"/>
            <a:r>
              <a:rPr lang="en-US" sz="1200" i="1" dirty="0" smtClean="0"/>
              <a:t>Step 3: Please </a:t>
            </a:r>
            <a:r>
              <a:rPr lang="en-US" sz="1200" b="1" i="1" u="sng" dirty="0" smtClean="0"/>
              <a:t>circle</a:t>
            </a:r>
            <a:r>
              <a:rPr lang="en-US" sz="1200" i="1" dirty="0" smtClean="0"/>
              <a:t> the name you think </a:t>
            </a:r>
            <a:r>
              <a:rPr lang="en-US" sz="1200" b="1" i="1" u="sng" dirty="0" smtClean="0"/>
              <a:t>best matches</a:t>
            </a:r>
            <a:r>
              <a:rPr lang="en-US" sz="1200" i="1" dirty="0" smtClean="0"/>
              <a:t> with the description above</a:t>
            </a:r>
          </a:p>
          <a:p>
            <a:pPr algn="ctr"/>
            <a:r>
              <a:rPr lang="en-US" sz="1200" i="1" dirty="0"/>
              <a:t>NOTE: If you can think of another name for this, write it down</a:t>
            </a:r>
            <a:r>
              <a:rPr lang="en-US" sz="1200" i="1" dirty="0" smtClean="0"/>
              <a:t>!</a:t>
            </a:r>
            <a:endParaRPr lang="en-US" sz="1200" i="1" dirty="0"/>
          </a:p>
        </p:txBody>
      </p:sp>
    </p:spTree>
    <p:extLst>
      <p:ext uri="{BB962C8B-B14F-4D97-AF65-F5344CB8AC3E}">
        <p14:creationId xmlns:p14="http://schemas.microsoft.com/office/powerpoint/2010/main" val="16191950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200" dirty="0" smtClean="0"/>
              <a:t>ADDITIONAL MODERATOR MATERIALS</a:t>
            </a:r>
            <a:endParaRPr lang="en-US" sz="3200" dirty="0"/>
          </a:p>
        </p:txBody>
      </p:sp>
    </p:spTree>
    <p:extLst>
      <p:ext uri="{BB962C8B-B14F-4D97-AF65-F5344CB8AC3E}">
        <p14:creationId xmlns:p14="http://schemas.microsoft.com/office/powerpoint/2010/main" val="1615166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Vehicle-to-vehicle </a:t>
            </a:r>
            <a:r>
              <a:rPr lang="en-US" dirty="0" smtClean="0"/>
              <a:t>Communication</a:t>
            </a:r>
            <a:endParaRPr lang="en-US" dirty="0"/>
          </a:p>
        </p:txBody>
      </p:sp>
      <p:sp>
        <p:nvSpPr>
          <p:cNvPr id="3" name="Content Placeholder 2"/>
          <p:cNvSpPr>
            <a:spLocks noGrp="1"/>
          </p:cNvSpPr>
          <p:nvPr>
            <p:ph idx="1"/>
          </p:nvPr>
        </p:nvSpPr>
        <p:spPr/>
        <p:txBody>
          <a:bodyPr/>
          <a:lstStyle/>
          <a:p>
            <a:pPr marL="0" indent="0" algn="ctr">
              <a:buNone/>
            </a:pPr>
            <a:r>
              <a:rPr lang="en-US" dirty="0"/>
              <a:t>A system that enable vehicles to communicate with both each other and stationary edifices in order to help prevent accidents on the road.</a:t>
            </a:r>
          </a:p>
        </p:txBody>
      </p:sp>
    </p:spTree>
    <p:extLst>
      <p:ext uri="{BB962C8B-B14F-4D97-AF65-F5344CB8AC3E}">
        <p14:creationId xmlns:p14="http://schemas.microsoft.com/office/powerpoint/2010/main" val="40372559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Senior Citizen </a:t>
            </a:r>
            <a:r>
              <a:rPr lang="en-US" dirty="0" smtClean="0"/>
              <a:t>Vehicle Rating</a:t>
            </a:r>
            <a:endParaRPr lang="en-US" dirty="0"/>
          </a:p>
        </p:txBody>
      </p:sp>
      <p:sp>
        <p:nvSpPr>
          <p:cNvPr id="3" name="Content Placeholder 2"/>
          <p:cNvSpPr>
            <a:spLocks noGrp="1"/>
          </p:cNvSpPr>
          <p:nvPr>
            <p:ph idx="1"/>
          </p:nvPr>
        </p:nvSpPr>
        <p:spPr/>
        <p:txBody>
          <a:bodyPr/>
          <a:lstStyle/>
          <a:p>
            <a:pPr marL="0" indent="0" algn="ctr">
              <a:buNone/>
            </a:pPr>
            <a:r>
              <a:rPr lang="en-US" dirty="0"/>
              <a:t>A method of rating vehicles for older drivers.   This “Package” of advanced technology options and crash performance characteristics would be helpful purchasing information for older drivers.   The content of the package would be identified by NHTSA. </a:t>
            </a:r>
          </a:p>
        </p:txBody>
      </p:sp>
    </p:spTree>
    <p:extLst>
      <p:ext uri="{BB962C8B-B14F-4D97-AF65-F5344CB8AC3E}">
        <p14:creationId xmlns:p14="http://schemas.microsoft.com/office/powerpoint/2010/main" val="30702550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9100" y="1305342"/>
            <a:ext cx="8305800" cy="4247317"/>
          </a:xfrm>
          <a:prstGeom prst="rect">
            <a:avLst/>
          </a:prstGeom>
          <a:noFill/>
        </p:spPr>
        <p:txBody>
          <a:bodyPr wrap="square" rtlCol="0">
            <a:spAutoFit/>
          </a:bodyPr>
          <a:lstStyle/>
          <a:p>
            <a:pPr algn="ctr">
              <a:lnSpc>
                <a:spcPct val="150000"/>
              </a:lnSpc>
            </a:pPr>
            <a:r>
              <a:rPr lang="en-US" sz="2000" b="1" i="1" dirty="0" smtClean="0"/>
              <a:t>Instructions:</a:t>
            </a:r>
          </a:p>
          <a:p>
            <a:pPr algn="ctr">
              <a:lnSpc>
                <a:spcPct val="150000"/>
              </a:lnSpc>
            </a:pPr>
            <a:r>
              <a:rPr lang="en-US" sz="2000" i="1" dirty="0" smtClean="0"/>
              <a:t>On the following pages you will find descriptions for various safety technologies that may be available on new model year vehicles. On each page, please read the description, then use your highlighters to indicate which potential names match or do not match the definition offered. Using your green highlighter, you will mark those names that </a:t>
            </a:r>
            <a:r>
              <a:rPr lang="en-US" sz="2000" b="1" i="1" u="sng" dirty="0" smtClean="0"/>
              <a:t>clearly match </a:t>
            </a:r>
            <a:r>
              <a:rPr lang="en-US" sz="2000" i="1" dirty="0" smtClean="0"/>
              <a:t>the description.</a:t>
            </a:r>
            <a:r>
              <a:rPr lang="en-US" sz="2000" b="1" i="1" dirty="0" smtClean="0"/>
              <a:t> </a:t>
            </a:r>
            <a:r>
              <a:rPr lang="en-US" sz="2000" i="1" dirty="0" smtClean="0"/>
              <a:t>Using your red highlighter, you will mark those names that </a:t>
            </a:r>
            <a:r>
              <a:rPr lang="en-US" sz="2000" b="1" i="1" u="sng" dirty="0" smtClean="0"/>
              <a:t>do not clearly match</a:t>
            </a:r>
            <a:r>
              <a:rPr lang="en-US" sz="2000" i="1" dirty="0" smtClean="0"/>
              <a:t> the description. When you finish highlighting, please circle the name you think best matches the description.</a:t>
            </a:r>
            <a:endParaRPr lang="en-US" sz="2000" i="1" dirty="0"/>
          </a:p>
        </p:txBody>
      </p:sp>
    </p:spTree>
    <p:extLst>
      <p:ext uri="{BB962C8B-B14F-4D97-AF65-F5344CB8AC3E}">
        <p14:creationId xmlns:p14="http://schemas.microsoft.com/office/powerpoint/2010/main" val="5287654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2400" y="609600"/>
            <a:ext cx="8991600" cy="1569660"/>
          </a:xfrm>
          <a:prstGeom prst="rect">
            <a:avLst/>
          </a:prstGeom>
        </p:spPr>
        <p:txBody>
          <a:bodyPr wrap="square">
            <a:spAutoFit/>
          </a:bodyPr>
          <a:lstStyle/>
          <a:p>
            <a:pPr algn="ctr"/>
            <a:r>
              <a:rPr lang="en-US" sz="3200" dirty="0" smtClean="0"/>
              <a:t>A system that is designed to warn a driver when the vehicle begins to move out of its lane (unless a turn signal is on in that direction).</a:t>
            </a:r>
            <a:endParaRPr lang="en-US" sz="3200" dirty="0"/>
          </a:p>
        </p:txBody>
      </p:sp>
      <p:sp>
        <p:nvSpPr>
          <p:cNvPr id="6" name="TextBox 5"/>
          <p:cNvSpPr txBox="1"/>
          <p:nvPr/>
        </p:nvSpPr>
        <p:spPr>
          <a:xfrm>
            <a:off x="1028700" y="2895600"/>
            <a:ext cx="7086600" cy="1077218"/>
          </a:xfrm>
          <a:prstGeom prst="rect">
            <a:avLst/>
          </a:prstGeom>
          <a:noFill/>
        </p:spPr>
        <p:txBody>
          <a:bodyPr wrap="square" rtlCol="0">
            <a:spAutoFit/>
          </a:bodyPr>
          <a:lstStyle/>
          <a:p>
            <a:pPr algn="ctr"/>
            <a:r>
              <a:rPr lang="en-US" sz="1600" b="1" u="sng" dirty="0" smtClean="0"/>
              <a:t>Potential Technology Name</a:t>
            </a:r>
          </a:p>
          <a:p>
            <a:pPr algn="ctr"/>
            <a:r>
              <a:rPr lang="en-US" sz="1200" i="1" dirty="0" smtClean="0"/>
              <a:t>Step 1: Highlight in </a:t>
            </a:r>
            <a:r>
              <a:rPr lang="en-US" sz="1200" b="1" i="1" dirty="0" smtClean="0">
                <a:solidFill>
                  <a:srgbClr val="00B050"/>
                </a:solidFill>
              </a:rPr>
              <a:t>Green</a:t>
            </a:r>
            <a:r>
              <a:rPr lang="en-US" sz="1200" i="1" dirty="0" smtClean="0">
                <a:solidFill>
                  <a:srgbClr val="00B050"/>
                </a:solidFill>
              </a:rPr>
              <a:t> </a:t>
            </a:r>
            <a:r>
              <a:rPr lang="en-US" sz="1200" i="1" dirty="0" smtClean="0"/>
              <a:t>– Names that </a:t>
            </a:r>
            <a:r>
              <a:rPr lang="en-US" sz="1200" b="1" i="1" u="sng" dirty="0" smtClean="0">
                <a:solidFill>
                  <a:srgbClr val="00B050"/>
                </a:solidFill>
              </a:rPr>
              <a:t>clearly match </a:t>
            </a:r>
            <a:r>
              <a:rPr lang="en-US" sz="1200" i="1" dirty="0" smtClean="0"/>
              <a:t>the description above </a:t>
            </a:r>
          </a:p>
          <a:p>
            <a:pPr algn="ctr"/>
            <a:r>
              <a:rPr lang="en-US" sz="1200" i="1" dirty="0" smtClean="0"/>
              <a:t>Step 2: Highlight in </a:t>
            </a:r>
            <a:r>
              <a:rPr lang="en-US" sz="1200" b="1" i="1" dirty="0" smtClean="0">
                <a:solidFill>
                  <a:srgbClr val="FF0000"/>
                </a:solidFill>
              </a:rPr>
              <a:t>Red</a:t>
            </a:r>
            <a:r>
              <a:rPr lang="en-US" sz="1200" i="1" dirty="0" smtClean="0">
                <a:solidFill>
                  <a:srgbClr val="FF0000"/>
                </a:solidFill>
              </a:rPr>
              <a:t> </a:t>
            </a:r>
            <a:r>
              <a:rPr lang="en-US" sz="1200" i="1" dirty="0" smtClean="0"/>
              <a:t>– Names that </a:t>
            </a:r>
            <a:r>
              <a:rPr lang="en-US" sz="1200" b="1" i="1" u="sng" dirty="0" smtClean="0">
                <a:solidFill>
                  <a:srgbClr val="FF0000"/>
                </a:solidFill>
              </a:rPr>
              <a:t>do not clearly match </a:t>
            </a:r>
            <a:r>
              <a:rPr lang="en-US" sz="1200" i="1" dirty="0" smtClean="0"/>
              <a:t>the description above</a:t>
            </a:r>
          </a:p>
          <a:p>
            <a:pPr algn="ctr"/>
            <a:r>
              <a:rPr lang="en-US" sz="1200" i="1" dirty="0" smtClean="0"/>
              <a:t>Step 3: Please </a:t>
            </a:r>
            <a:r>
              <a:rPr lang="en-US" sz="1200" b="1" i="1" u="sng" dirty="0" smtClean="0"/>
              <a:t>circle</a:t>
            </a:r>
            <a:r>
              <a:rPr lang="en-US" sz="1200" i="1" dirty="0" smtClean="0"/>
              <a:t> the name you think </a:t>
            </a:r>
            <a:r>
              <a:rPr lang="en-US" sz="1200" b="1" i="1" u="sng" dirty="0" smtClean="0"/>
              <a:t>best matches</a:t>
            </a:r>
            <a:r>
              <a:rPr lang="en-US" sz="1200" i="1" dirty="0" smtClean="0"/>
              <a:t> with the description above</a:t>
            </a:r>
          </a:p>
          <a:p>
            <a:pPr algn="ctr"/>
            <a:r>
              <a:rPr lang="en-US" sz="1200" i="1" dirty="0"/>
              <a:t>NOTE: If you can think of another name for this, write it down</a:t>
            </a:r>
            <a:r>
              <a:rPr lang="en-US" sz="1200" i="1" dirty="0" smtClean="0"/>
              <a:t>!</a:t>
            </a:r>
            <a:endParaRPr lang="en-US" sz="1200" i="1" dirty="0"/>
          </a:p>
        </p:txBody>
      </p:sp>
      <p:sp>
        <p:nvSpPr>
          <p:cNvPr id="8" name="Rectangle 7"/>
          <p:cNvSpPr/>
          <p:nvPr/>
        </p:nvSpPr>
        <p:spPr>
          <a:xfrm>
            <a:off x="536514" y="5036013"/>
            <a:ext cx="2796599" cy="400110"/>
          </a:xfrm>
          <a:prstGeom prst="rect">
            <a:avLst/>
          </a:prstGeom>
        </p:spPr>
        <p:txBody>
          <a:bodyPr wrap="none">
            <a:spAutoFit/>
          </a:bodyPr>
          <a:lstStyle/>
          <a:p>
            <a:r>
              <a:rPr lang="en-US" sz="2000" b="1" dirty="0" smtClean="0"/>
              <a:t>Lane Departure Warning</a:t>
            </a:r>
            <a:endParaRPr lang="en-US" sz="2000" b="1" dirty="0"/>
          </a:p>
        </p:txBody>
      </p:sp>
      <p:sp>
        <p:nvSpPr>
          <p:cNvPr id="9" name="Rectangle 8"/>
          <p:cNvSpPr/>
          <p:nvPr/>
        </p:nvSpPr>
        <p:spPr>
          <a:xfrm>
            <a:off x="6029069" y="5036013"/>
            <a:ext cx="2751587" cy="400110"/>
          </a:xfrm>
          <a:prstGeom prst="rect">
            <a:avLst/>
          </a:prstGeom>
        </p:spPr>
        <p:txBody>
          <a:bodyPr wrap="none">
            <a:spAutoFit/>
          </a:bodyPr>
          <a:lstStyle/>
          <a:p>
            <a:r>
              <a:rPr lang="en-US" sz="2000" b="1" dirty="0" smtClean="0"/>
              <a:t>Lane Departure Keeping</a:t>
            </a:r>
            <a:endParaRPr lang="en-US" sz="2000" b="1" dirty="0"/>
          </a:p>
        </p:txBody>
      </p:sp>
      <p:sp>
        <p:nvSpPr>
          <p:cNvPr id="10" name="Rectangle 9"/>
          <p:cNvSpPr/>
          <p:nvPr/>
        </p:nvSpPr>
        <p:spPr>
          <a:xfrm>
            <a:off x="3194365" y="5955268"/>
            <a:ext cx="2764539" cy="400110"/>
          </a:xfrm>
          <a:prstGeom prst="rect">
            <a:avLst/>
          </a:prstGeom>
        </p:spPr>
        <p:txBody>
          <a:bodyPr wrap="none">
            <a:spAutoFit/>
          </a:bodyPr>
          <a:lstStyle/>
          <a:p>
            <a:r>
              <a:rPr lang="en-US" sz="2000" b="1" dirty="0" smtClean="0"/>
              <a:t>Lane Monitoring System</a:t>
            </a:r>
            <a:endParaRPr lang="en-US" sz="2000" b="1" dirty="0"/>
          </a:p>
        </p:txBody>
      </p:sp>
    </p:spTree>
    <p:extLst>
      <p:ext uri="{BB962C8B-B14F-4D97-AF65-F5344CB8AC3E}">
        <p14:creationId xmlns:p14="http://schemas.microsoft.com/office/powerpoint/2010/main" val="30841194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2400" y="609600"/>
            <a:ext cx="8991600" cy="1569660"/>
          </a:xfrm>
          <a:prstGeom prst="rect">
            <a:avLst/>
          </a:prstGeom>
        </p:spPr>
        <p:txBody>
          <a:bodyPr wrap="square">
            <a:spAutoFit/>
          </a:bodyPr>
          <a:lstStyle/>
          <a:p>
            <a:pPr algn="ctr"/>
            <a:r>
              <a:rPr lang="en-US" sz="3200" dirty="0"/>
              <a:t>A system that is designed to warn a driver when the vehicle is about to impact another vehicle or object giving the driver more time to react.</a:t>
            </a:r>
          </a:p>
        </p:txBody>
      </p:sp>
      <p:sp>
        <p:nvSpPr>
          <p:cNvPr id="7" name="Rectangle 6"/>
          <p:cNvSpPr/>
          <p:nvPr/>
        </p:nvSpPr>
        <p:spPr>
          <a:xfrm>
            <a:off x="171806" y="5430097"/>
            <a:ext cx="2209800" cy="369332"/>
          </a:xfrm>
          <a:prstGeom prst="rect">
            <a:avLst/>
          </a:prstGeom>
        </p:spPr>
        <p:txBody>
          <a:bodyPr wrap="square">
            <a:spAutoFit/>
          </a:bodyPr>
          <a:lstStyle/>
          <a:p>
            <a:pPr algn="ctr"/>
            <a:r>
              <a:rPr lang="en-US" b="1" dirty="0" smtClean="0"/>
              <a:t>Pre-Sense Plus</a:t>
            </a:r>
            <a:endParaRPr lang="en-US" b="1" dirty="0"/>
          </a:p>
        </p:txBody>
      </p:sp>
      <p:sp>
        <p:nvSpPr>
          <p:cNvPr id="8" name="Rectangle 7"/>
          <p:cNvSpPr/>
          <p:nvPr/>
        </p:nvSpPr>
        <p:spPr>
          <a:xfrm>
            <a:off x="609600" y="4706565"/>
            <a:ext cx="1715213" cy="369332"/>
          </a:xfrm>
          <a:prstGeom prst="rect">
            <a:avLst/>
          </a:prstGeom>
        </p:spPr>
        <p:txBody>
          <a:bodyPr wrap="none">
            <a:spAutoFit/>
          </a:bodyPr>
          <a:lstStyle/>
          <a:p>
            <a:pPr algn="ctr"/>
            <a:r>
              <a:rPr lang="en-US" b="1" dirty="0" smtClean="0"/>
              <a:t>Pre-Safe System</a:t>
            </a:r>
            <a:endParaRPr lang="en-US" b="1" dirty="0"/>
          </a:p>
        </p:txBody>
      </p:sp>
      <p:sp>
        <p:nvSpPr>
          <p:cNvPr id="9" name="Rectangle 8"/>
          <p:cNvSpPr/>
          <p:nvPr/>
        </p:nvSpPr>
        <p:spPr>
          <a:xfrm>
            <a:off x="6548905" y="4706565"/>
            <a:ext cx="2116413" cy="369332"/>
          </a:xfrm>
          <a:prstGeom prst="rect">
            <a:avLst/>
          </a:prstGeom>
        </p:spPr>
        <p:txBody>
          <a:bodyPr wrap="none">
            <a:spAutoFit/>
          </a:bodyPr>
          <a:lstStyle/>
          <a:p>
            <a:pPr algn="ctr"/>
            <a:r>
              <a:rPr lang="en-US" b="1" dirty="0" smtClean="0"/>
              <a:t>Pre-Collision System</a:t>
            </a:r>
            <a:endParaRPr lang="en-US" b="1" dirty="0"/>
          </a:p>
        </p:txBody>
      </p:sp>
      <p:sp>
        <p:nvSpPr>
          <p:cNvPr id="10" name="Rectangle 9"/>
          <p:cNvSpPr/>
          <p:nvPr/>
        </p:nvSpPr>
        <p:spPr>
          <a:xfrm>
            <a:off x="5197766" y="6183868"/>
            <a:ext cx="2702278" cy="369332"/>
          </a:xfrm>
          <a:prstGeom prst="rect">
            <a:avLst/>
          </a:prstGeom>
        </p:spPr>
        <p:txBody>
          <a:bodyPr wrap="none">
            <a:spAutoFit/>
          </a:bodyPr>
          <a:lstStyle/>
          <a:p>
            <a:pPr algn="ctr"/>
            <a:r>
              <a:rPr lang="en-US" b="1" dirty="0" smtClean="0"/>
              <a:t>Forward Collision Warning</a:t>
            </a:r>
            <a:endParaRPr lang="en-US" b="1" dirty="0"/>
          </a:p>
        </p:txBody>
      </p:sp>
      <p:sp>
        <p:nvSpPr>
          <p:cNvPr id="11" name="Rectangle 10"/>
          <p:cNvSpPr/>
          <p:nvPr/>
        </p:nvSpPr>
        <p:spPr>
          <a:xfrm>
            <a:off x="838200" y="6183868"/>
            <a:ext cx="3367910" cy="369332"/>
          </a:xfrm>
          <a:prstGeom prst="rect">
            <a:avLst/>
          </a:prstGeom>
        </p:spPr>
        <p:txBody>
          <a:bodyPr wrap="none">
            <a:spAutoFit/>
          </a:bodyPr>
          <a:lstStyle/>
          <a:p>
            <a:pPr algn="ctr"/>
            <a:r>
              <a:rPr lang="en-US" b="1" dirty="0" smtClean="0"/>
              <a:t>Collision Mitigation Brake System</a:t>
            </a:r>
            <a:endParaRPr lang="en-US" b="1" dirty="0"/>
          </a:p>
        </p:txBody>
      </p:sp>
      <p:sp>
        <p:nvSpPr>
          <p:cNvPr id="12" name="Rectangle 11"/>
          <p:cNvSpPr/>
          <p:nvPr/>
        </p:nvSpPr>
        <p:spPr>
          <a:xfrm>
            <a:off x="3789630" y="4706565"/>
            <a:ext cx="1294457" cy="369332"/>
          </a:xfrm>
          <a:prstGeom prst="rect">
            <a:avLst/>
          </a:prstGeom>
        </p:spPr>
        <p:txBody>
          <a:bodyPr wrap="none">
            <a:spAutoFit/>
          </a:bodyPr>
          <a:lstStyle/>
          <a:p>
            <a:pPr algn="ctr"/>
            <a:r>
              <a:rPr lang="en-US" b="1" dirty="0" smtClean="0"/>
              <a:t>Front Assist</a:t>
            </a:r>
            <a:endParaRPr lang="en-US" b="1" dirty="0"/>
          </a:p>
        </p:txBody>
      </p:sp>
      <p:sp>
        <p:nvSpPr>
          <p:cNvPr id="13" name="Rectangle 12"/>
          <p:cNvSpPr/>
          <p:nvPr/>
        </p:nvSpPr>
        <p:spPr>
          <a:xfrm>
            <a:off x="3153879" y="5430097"/>
            <a:ext cx="2469522" cy="369332"/>
          </a:xfrm>
          <a:prstGeom prst="rect">
            <a:avLst/>
          </a:prstGeom>
        </p:spPr>
        <p:txBody>
          <a:bodyPr wrap="none">
            <a:spAutoFit/>
          </a:bodyPr>
          <a:lstStyle/>
          <a:p>
            <a:pPr algn="ctr"/>
            <a:r>
              <a:rPr lang="en-US" b="1" dirty="0" smtClean="0"/>
              <a:t>Crash Imminent Braking</a:t>
            </a:r>
            <a:endParaRPr lang="en-US" b="1" dirty="0"/>
          </a:p>
        </p:txBody>
      </p:sp>
      <p:sp>
        <p:nvSpPr>
          <p:cNvPr id="14" name="Rectangle 13"/>
          <p:cNvSpPr/>
          <p:nvPr/>
        </p:nvSpPr>
        <p:spPr>
          <a:xfrm>
            <a:off x="6395675" y="5430097"/>
            <a:ext cx="2209772" cy="369332"/>
          </a:xfrm>
          <a:prstGeom prst="rect">
            <a:avLst/>
          </a:prstGeom>
        </p:spPr>
        <p:txBody>
          <a:bodyPr wrap="none">
            <a:spAutoFit/>
          </a:bodyPr>
          <a:lstStyle/>
          <a:p>
            <a:pPr algn="ctr"/>
            <a:r>
              <a:rPr lang="en-US" b="1" dirty="0" smtClean="0"/>
              <a:t>Dynamic Brake Assist</a:t>
            </a:r>
            <a:endParaRPr lang="en-US" b="1" dirty="0"/>
          </a:p>
        </p:txBody>
      </p:sp>
      <p:sp>
        <p:nvSpPr>
          <p:cNvPr id="15" name="TextBox 14"/>
          <p:cNvSpPr txBox="1"/>
          <p:nvPr/>
        </p:nvSpPr>
        <p:spPr>
          <a:xfrm>
            <a:off x="1028700" y="3124200"/>
            <a:ext cx="7086600" cy="1077218"/>
          </a:xfrm>
          <a:prstGeom prst="rect">
            <a:avLst/>
          </a:prstGeom>
          <a:noFill/>
        </p:spPr>
        <p:txBody>
          <a:bodyPr wrap="square" rtlCol="0">
            <a:spAutoFit/>
          </a:bodyPr>
          <a:lstStyle/>
          <a:p>
            <a:pPr algn="ctr"/>
            <a:r>
              <a:rPr lang="en-US" sz="1600" b="1" u="sng" dirty="0" smtClean="0"/>
              <a:t>Potential Technology Name</a:t>
            </a:r>
          </a:p>
          <a:p>
            <a:pPr algn="ctr"/>
            <a:r>
              <a:rPr lang="en-US" sz="1200" i="1" dirty="0" smtClean="0"/>
              <a:t>Step 1: Highlight in </a:t>
            </a:r>
            <a:r>
              <a:rPr lang="en-US" sz="1200" b="1" i="1" dirty="0" smtClean="0">
                <a:solidFill>
                  <a:srgbClr val="00B050"/>
                </a:solidFill>
              </a:rPr>
              <a:t>Green</a:t>
            </a:r>
            <a:r>
              <a:rPr lang="en-US" sz="1200" i="1" dirty="0" smtClean="0">
                <a:solidFill>
                  <a:srgbClr val="00B050"/>
                </a:solidFill>
              </a:rPr>
              <a:t> </a:t>
            </a:r>
            <a:r>
              <a:rPr lang="en-US" sz="1200" i="1" dirty="0" smtClean="0"/>
              <a:t>– Names that </a:t>
            </a:r>
            <a:r>
              <a:rPr lang="en-US" sz="1200" b="1" i="1" u="sng" dirty="0" smtClean="0">
                <a:solidFill>
                  <a:srgbClr val="00B050"/>
                </a:solidFill>
              </a:rPr>
              <a:t>clearly match </a:t>
            </a:r>
            <a:r>
              <a:rPr lang="en-US" sz="1200" i="1" dirty="0" smtClean="0"/>
              <a:t>the description above </a:t>
            </a:r>
          </a:p>
          <a:p>
            <a:pPr algn="ctr"/>
            <a:r>
              <a:rPr lang="en-US" sz="1200" i="1" dirty="0" smtClean="0"/>
              <a:t>Step 2: Highlight in </a:t>
            </a:r>
            <a:r>
              <a:rPr lang="en-US" sz="1200" b="1" i="1" dirty="0" smtClean="0">
                <a:solidFill>
                  <a:srgbClr val="FF0000"/>
                </a:solidFill>
              </a:rPr>
              <a:t>Red</a:t>
            </a:r>
            <a:r>
              <a:rPr lang="en-US" sz="1200" i="1" dirty="0" smtClean="0">
                <a:solidFill>
                  <a:srgbClr val="FF0000"/>
                </a:solidFill>
              </a:rPr>
              <a:t> </a:t>
            </a:r>
            <a:r>
              <a:rPr lang="en-US" sz="1200" i="1" dirty="0" smtClean="0"/>
              <a:t>– Names that </a:t>
            </a:r>
            <a:r>
              <a:rPr lang="en-US" sz="1200" b="1" i="1" u="sng" dirty="0" smtClean="0">
                <a:solidFill>
                  <a:srgbClr val="FF0000"/>
                </a:solidFill>
              </a:rPr>
              <a:t>do not clearly match </a:t>
            </a:r>
            <a:r>
              <a:rPr lang="en-US" sz="1200" i="1" dirty="0" smtClean="0"/>
              <a:t>the description above</a:t>
            </a:r>
          </a:p>
          <a:p>
            <a:pPr algn="ctr"/>
            <a:r>
              <a:rPr lang="en-US" sz="1200" i="1" dirty="0" smtClean="0"/>
              <a:t>Step 3: Please </a:t>
            </a:r>
            <a:r>
              <a:rPr lang="en-US" sz="1200" b="1" i="1" u="sng" dirty="0" smtClean="0"/>
              <a:t>circle</a:t>
            </a:r>
            <a:r>
              <a:rPr lang="en-US" sz="1200" i="1" dirty="0" smtClean="0"/>
              <a:t> the name you think </a:t>
            </a:r>
            <a:r>
              <a:rPr lang="en-US" sz="1200" b="1" i="1" u="sng" dirty="0" smtClean="0"/>
              <a:t>best matches</a:t>
            </a:r>
            <a:r>
              <a:rPr lang="en-US" sz="1200" i="1" dirty="0" smtClean="0"/>
              <a:t> with the description above</a:t>
            </a:r>
          </a:p>
          <a:p>
            <a:pPr algn="ctr"/>
            <a:r>
              <a:rPr lang="en-US" sz="1200" i="1" dirty="0"/>
              <a:t>NOTE: If you can think of another name for this, write it down</a:t>
            </a:r>
            <a:r>
              <a:rPr lang="en-US" sz="1200" i="1" dirty="0" smtClean="0"/>
              <a:t>!</a:t>
            </a:r>
            <a:endParaRPr lang="en-US" sz="1200" i="1" dirty="0"/>
          </a:p>
        </p:txBody>
      </p:sp>
    </p:spTree>
    <p:extLst>
      <p:ext uri="{BB962C8B-B14F-4D97-AF65-F5344CB8AC3E}">
        <p14:creationId xmlns:p14="http://schemas.microsoft.com/office/powerpoint/2010/main" val="15706824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609600"/>
            <a:ext cx="9144000" cy="1569660"/>
          </a:xfrm>
          <a:prstGeom prst="rect">
            <a:avLst/>
          </a:prstGeom>
        </p:spPr>
        <p:txBody>
          <a:bodyPr wrap="square">
            <a:spAutoFit/>
          </a:bodyPr>
          <a:lstStyle/>
          <a:p>
            <a:pPr algn="ctr"/>
            <a:r>
              <a:rPr lang="en-US" sz="3200" dirty="0"/>
              <a:t>A </a:t>
            </a:r>
            <a:r>
              <a:rPr lang="en-US" sz="3200" dirty="0" smtClean="0"/>
              <a:t>driver assistance system that actively affects the direction of the vehicle when it is about to drift beyond a specified point of their current travel lane.</a:t>
            </a:r>
            <a:endParaRPr lang="en-US" sz="3200" dirty="0"/>
          </a:p>
        </p:txBody>
      </p:sp>
      <p:sp>
        <p:nvSpPr>
          <p:cNvPr id="8" name="Rectangle 7"/>
          <p:cNvSpPr/>
          <p:nvPr/>
        </p:nvSpPr>
        <p:spPr>
          <a:xfrm>
            <a:off x="1226818" y="4709719"/>
            <a:ext cx="2763000" cy="369332"/>
          </a:xfrm>
          <a:prstGeom prst="rect">
            <a:avLst/>
          </a:prstGeom>
        </p:spPr>
        <p:txBody>
          <a:bodyPr wrap="none">
            <a:spAutoFit/>
          </a:bodyPr>
          <a:lstStyle/>
          <a:p>
            <a:pPr algn="ctr"/>
            <a:r>
              <a:rPr lang="en-US" b="1" dirty="0" smtClean="0"/>
              <a:t>Lane Departure Prevention</a:t>
            </a:r>
            <a:endParaRPr lang="en-US" b="1" dirty="0"/>
          </a:p>
        </p:txBody>
      </p:sp>
      <p:sp>
        <p:nvSpPr>
          <p:cNvPr id="9" name="Rectangle 8"/>
          <p:cNvSpPr/>
          <p:nvPr/>
        </p:nvSpPr>
        <p:spPr>
          <a:xfrm>
            <a:off x="4760412" y="5688568"/>
            <a:ext cx="2053447" cy="369332"/>
          </a:xfrm>
          <a:prstGeom prst="rect">
            <a:avLst/>
          </a:prstGeom>
        </p:spPr>
        <p:txBody>
          <a:bodyPr wrap="none">
            <a:spAutoFit/>
          </a:bodyPr>
          <a:lstStyle/>
          <a:p>
            <a:pPr algn="ctr"/>
            <a:r>
              <a:rPr lang="en-US" b="1" dirty="0" smtClean="0"/>
              <a:t>Lane Keeping Assist</a:t>
            </a:r>
            <a:endParaRPr lang="en-US" b="1" dirty="0"/>
          </a:p>
        </p:txBody>
      </p:sp>
      <p:sp>
        <p:nvSpPr>
          <p:cNvPr id="12" name="Rectangle 11"/>
          <p:cNvSpPr/>
          <p:nvPr/>
        </p:nvSpPr>
        <p:spPr>
          <a:xfrm>
            <a:off x="5216636" y="4709719"/>
            <a:ext cx="2700547" cy="369332"/>
          </a:xfrm>
          <a:prstGeom prst="rect">
            <a:avLst/>
          </a:prstGeom>
        </p:spPr>
        <p:txBody>
          <a:bodyPr wrap="none">
            <a:spAutoFit/>
          </a:bodyPr>
          <a:lstStyle/>
          <a:p>
            <a:pPr algn="ctr"/>
            <a:r>
              <a:rPr lang="en-US" b="1" dirty="0" smtClean="0"/>
              <a:t>Active Lane Keeping Assist</a:t>
            </a:r>
            <a:endParaRPr lang="en-US" b="1" dirty="0"/>
          </a:p>
        </p:txBody>
      </p:sp>
      <p:sp>
        <p:nvSpPr>
          <p:cNvPr id="13" name="Rectangle 12"/>
          <p:cNvSpPr/>
          <p:nvPr/>
        </p:nvSpPr>
        <p:spPr>
          <a:xfrm>
            <a:off x="2057400" y="5688568"/>
            <a:ext cx="2209772" cy="369332"/>
          </a:xfrm>
          <a:prstGeom prst="rect">
            <a:avLst/>
          </a:prstGeom>
        </p:spPr>
        <p:txBody>
          <a:bodyPr wrap="none">
            <a:spAutoFit/>
          </a:bodyPr>
          <a:lstStyle/>
          <a:p>
            <a:pPr algn="ctr"/>
            <a:r>
              <a:rPr lang="en-US" b="1" dirty="0" smtClean="0"/>
              <a:t>Lane Centering Assist</a:t>
            </a:r>
            <a:endParaRPr lang="en-US" b="1" dirty="0"/>
          </a:p>
        </p:txBody>
      </p:sp>
      <p:sp>
        <p:nvSpPr>
          <p:cNvPr id="15" name="TextBox 14"/>
          <p:cNvSpPr txBox="1"/>
          <p:nvPr/>
        </p:nvSpPr>
        <p:spPr>
          <a:xfrm>
            <a:off x="1028700" y="3124200"/>
            <a:ext cx="7086600" cy="1077218"/>
          </a:xfrm>
          <a:prstGeom prst="rect">
            <a:avLst/>
          </a:prstGeom>
          <a:noFill/>
        </p:spPr>
        <p:txBody>
          <a:bodyPr wrap="square" rtlCol="0">
            <a:spAutoFit/>
          </a:bodyPr>
          <a:lstStyle/>
          <a:p>
            <a:pPr algn="ctr"/>
            <a:r>
              <a:rPr lang="en-US" sz="1600" b="1" u="sng" dirty="0" smtClean="0"/>
              <a:t>Potential Technology Name</a:t>
            </a:r>
          </a:p>
          <a:p>
            <a:pPr algn="ctr"/>
            <a:r>
              <a:rPr lang="en-US" sz="1200" i="1" dirty="0" smtClean="0"/>
              <a:t>Step 1: Highlight in </a:t>
            </a:r>
            <a:r>
              <a:rPr lang="en-US" sz="1200" b="1" i="1" dirty="0" smtClean="0">
                <a:solidFill>
                  <a:srgbClr val="00B050"/>
                </a:solidFill>
              </a:rPr>
              <a:t>Green</a:t>
            </a:r>
            <a:r>
              <a:rPr lang="en-US" sz="1200" i="1" dirty="0" smtClean="0">
                <a:solidFill>
                  <a:srgbClr val="00B050"/>
                </a:solidFill>
              </a:rPr>
              <a:t> </a:t>
            </a:r>
            <a:r>
              <a:rPr lang="en-US" sz="1200" i="1" dirty="0" smtClean="0"/>
              <a:t>– Names that </a:t>
            </a:r>
            <a:r>
              <a:rPr lang="en-US" sz="1200" b="1" i="1" u="sng" dirty="0" smtClean="0">
                <a:solidFill>
                  <a:srgbClr val="00B050"/>
                </a:solidFill>
              </a:rPr>
              <a:t>clearly match </a:t>
            </a:r>
            <a:r>
              <a:rPr lang="en-US" sz="1200" i="1" dirty="0" smtClean="0"/>
              <a:t>the description above </a:t>
            </a:r>
          </a:p>
          <a:p>
            <a:pPr algn="ctr"/>
            <a:r>
              <a:rPr lang="en-US" sz="1200" i="1" dirty="0" smtClean="0"/>
              <a:t>Step 2: Highlight in </a:t>
            </a:r>
            <a:r>
              <a:rPr lang="en-US" sz="1200" b="1" i="1" dirty="0" smtClean="0">
                <a:solidFill>
                  <a:srgbClr val="FF0000"/>
                </a:solidFill>
              </a:rPr>
              <a:t>Red</a:t>
            </a:r>
            <a:r>
              <a:rPr lang="en-US" sz="1200" i="1" dirty="0" smtClean="0">
                <a:solidFill>
                  <a:srgbClr val="FF0000"/>
                </a:solidFill>
              </a:rPr>
              <a:t> </a:t>
            </a:r>
            <a:r>
              <a:rPr lang="en-US" sz="1200" i="1" dirty="0" smtClean="0"/>
              <a:t>– Names that </a:t>
            </a:r>
            <a:r>
              <a:rPr lang="en-US" sz="1200" b="1" i="1" u="sng" dirty="0" smtClean="0">
                <a:solidFill>
                  <a:srgbClr val="FF0000"/>
                </a:solidFill>
              </a:rPr>
              <a:t>do not clearly match </a:t>
            </a:r>
            <a:r>
              <a:rPr lang="en-US" sz="1200" i="1" dirty="0" smtClean="0"/>
              <a:t>the description above</a:t>
            </a:r>
          </a:p>
          <a:p>
            <a:pPr algn="ctr"/>
            <a:r>
              <a:rPr lang="en-US" sz="1200" i="1" dirty="0" smtClean="0"/>
              <a:t>Step 3: Please </a:t>
            </a:r>
            <a:r>
              <a:rPr lang="en-US" sz="1200" b="1" i="1" u="sng" dirty="0" smtClean="0"/>
              <a:t>circle</a:t>
            </a:r>
            <a:r>
              <a:rPr lang="en-US" sz="1200" i="1" dirty="0" smtClean="0"/>
              <a:t> the name you think </a:t>
            </a:r>
            <a:r>
              <a:rPr lang="en-US" sz="1200" b="1" i="1" u="sng" dirty="0" smtClean="0"/>
              <a:t>best matches</a:t>
            </a:r>
            <a:r>
              <a:rPr lang="en-US" sz="1200" i="1" dirty="0" smtClean="0"/>
              <a:t> with the description above</a:t>
            </a:r>
          </a:p>
          <a:p>
            <a:pPr algn="ctr"/>
            <a:r>
              <a:rPr lang="en-US" sz="1200" i="1" dirty="0"/>
              <a:t>NOTE: If you can think of another name for this, write it down</a:t>
            </a:r>
            <a:r>
              <a:rPr lang="en-US" sz="1200" i="1" dirty="0" smtClean="0"/>
              <a:t>!</a:t>
            </a:r>
            <a:endParaRPr lang="en-US" sz="1200" i="1" dirty="0"/>
          </a:p>
        </p:txBody>
      </p:sp>
    </p:spTree>
    <p:extLst>
      <p:ext uri="{BB962C8B-B14F-4D97-AF65-F5344CB8AC3E}">
        <p14:creationId xmlns:p14="http://schemas.microsoft.com/office/powerpoint/2010/main" val="9516628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2400" y="609600"/>
            <a:ext cx="8991600" cy="2062103"/>
          </a:xfrm>
          <a:prstGeom prst="rect">
            <a:avLst/>
          </a:prstGeom>
        </p:spPr>
        <p:txBody>
          <a:bodyPr wrap="square">
            <a:spAutoFit/>
          </a:bodyPr>
          <a:lstStyle/>
          <a:p>
            <a:pPr algn="ctr"/>
            <a:r>
              <a:rPr lang="en-US" sz="3200" dirty="0" smtClean="0"/>
              <a:t>A system with forward-looking sensing technologies that automatically </a:t>
            </a:r>
            <a:r>
              <a:rPr lang="en-US" sz="3200" dirty="0"/>
              <a:t>apply the vehicle’s brakes shortly before a collision </a:t>
            </a:r>
            <a:r>
              <a:rPr lang="en-US" sz="3200" dirty="0" smtClean="0"/>
              <a:t>occurs to help reduce the severity of rear-end collisions.</a:t>
            </a:r>
            <a:endParaRPr lang="en-US" sz="3200" dirty="0"/>
          </a:p>
        </p:txBody>
      </p:sp>
      <p:sp>
        <p:nvSpPr>
          <p:cNvPr id="8" name="Rectangle 7"/>
          <p:cNvSpPr/>
          <p:nvPr/>
        </p:nvSpPr>
        <p:spPr>
          <a:xfrm>
            <a:off x="779323" y="6070042"/>
            <a:ext cx="3050643" cy="369332"/>
          </a:xfrm>
          <a:prstGeom prst="rect">
            <a:avLst/>
          </a:prstGeom>
        </p:spPr>
        <p:txBody>
          <a:bodyPr wrap="none">
            <a:spAutoFit/>
          </a:bodyPr>
          <a:lstStyle/>
          <a:p>
            <a:pPr algn="ctr"/>
            <a:r>
              <a:rPr lang="en-US" b="1" dirty="0" smtClean="0"/>
              <a:t>Automatic Emergency Braking</a:t>
            </a:r>
            <a:endParaRPr lang="en-US" b="1" dirty="0"/>
          </a:p>
        </p:txBody>
      </p:sp>
      <p:sp>
        <p:nvSpPr>
          <p:cNvPr id="9" name="Rectangle 8"/>
          <p:cNvSpPr/>
          <p:nvPr/>
        </p:nvSpPr>
        <p:spPr>
          <a:xfrm>
            <a:off x="1238124" y="4542247"/>
            <a:ext cx="2422586" cy="369332"/>
          </a:xfrm>
          <a:prstGeom prst="rect">
            <a:avLst/>
          </a:prstGeom>
        </p:spPr>
        <p:txBody>
          <a:bodyPr wrap="none">
            <a:spAutoFit/>
          </a:bodyPr>
          <a:lstStyle/>
          <a:p>
            <a:pPr algn="ctr"/>
            <a:r>
              <a:rPr lang="en-US" b="1" dirty="0" smtClean="0"/>
              <a:t>Emergency Brake Assist</a:t>
            </a:r>
            <a:endParaRPr lang="en-US" b="1" dirty="0"/>
          </a:p>
        </p:txBody>
      </p:sp>
      <p:sp>
        <p:nvSpPr>
          <p:cNvPr id="12" name="Rectangle 11"/>
          <p:cNvSpPr/>
          <p:nvPr/>
        </p:nvSpPr>
        <p:spPr>
          <a:xfrm>
            <a:off x="4898834" y="4542247"/>
            <a:ext cx="3007042" cy="369332"/>
          </a:xfrm>
          <a:prstGeom prst="rect">
            <a:avLst/>
          </a:prstGeom>
        </p:spPr>
        <p:txBody>
          <a:bodyPr wrap="none">
            <a:spAutoFit/>
          </a:bodyPr>
          <a:lstStyle/>
          <a:p>
            <a:pPr algn="ctr"/>
            <a:r>
              <a:rPr lang="en-US" b="1" dirty="0" smtClean="0"/>
              <a:t>Predictive Emergency Braking</a:t>
            </a:r>
            <a:endParaRPr lang="en-US" b="1" dirty="0"/>
          </a:p>
        </p:txBody>
      </p:sp>
      <p:sp>
        <p:nvSpPr>
          <p:cNvPr id="13" name="Rectangle 12"/>
          <p:cNvSpPr/>
          <p:nvPr/>
        </p:nvSpPr>
        <p:spPr>
          <a:xfrm>
            <a:off x="4609289" y="6070042"/>
            <a:ext cx="3755387" cy="369332"/>
          </a:xfrm>
          <a:prstGeom prst="rect">
            <a:avLst/>
          </a:prstGeom>
        </p:spPr>
        <p:txBody>
          <a:bodyPr wrap="none">
            <a:spAutoFit/>
          </a:bodyPr>
          <a:lstStyle/>
          <a:p>
            <a:pPr algn="ctr"/>
            <a:r>
              <a:rPr lang="en-US" b="1" dirty="0" smtClean="0"/>
              <a:t>City Safety Automatic Braking System</a:t>
            </a:r>
            <a:endParaRPr lang="en-US" b="1" dirty="0"/>
          </a:p>
        </p:txBody>
      </p:sp>
      <p:sp>
        <p:nvSpPr>
          <p:cNvPr id="15" name="TextBox 14"/>
          <p:cNvSpPr txBox="1"/>
          <p:nvPr/>
        </p:nvSpPr>
        <p:spPr>
          <a:xfrm>
            <a:off x="1028700" y="2819400"/>
            <a:ext cx="7086600" cy="1077218"/>
          </a:xfrm>
          <a:prstGeom prst="rect">
            <a:avLst/>
          </a:prstGeom>
          <a:noFill/>
        </p:spPr>
        <p:txBody>
          <a:bodyPr wrap="square" rtlCol="0">
            <a:spAutoFit/>
          </a:bodyPr>
          <a:lstStyle/>
          <a:p>
            <a:pPr algn="ctr"/>
            <a:r>
              <a:rPr lang="en-US" sz="1600" b="1" u="sng" dirty="0" smtClean="0"/>
              <a:t>Potential Technology Name</a:t>
            </a:r>
          </a:p>
          <a:p>
            <a:pPr algn="ctr"/>
            <a:r>
              <a:rPr lang="en-US" sz="1200" i="1" dirty="0" smtClean="0"/>
              <a:t>Step 1: Highlight in </a:t>
            </a:r>
            <a:r>
              <a:rPr lang="en-US" sz="1200" b="1" i="1" dirty="0" smtClean="0">
                <a:solidFill>
                  <a:srgbClr val="00B050"/>
                </a:solidFill>
              </a:rPr>
              <a:t>Green</a:t>
            </a:r>
            <a:r>
              <a:rPr lang="en-US" sz="1200" i="1" dirty="0" smtClean="0">
                <a:solidFill>
                  <a:srgbClr val="00B050"/>
                </a:solidFill>
              </a:rPr>
              <a:t> </a:t>
            </a:r>
            <a:r>
              <a:rPr lang="en-US" sz="1200" i="1" dirty="0" smtClean="0"/>
              <a:t>– Names that </a:t>
            </a:r>
            <a:r>
              <a:rPr lang="en-US" sz="1200" b="1" i="1" u="sng" dirty="0" smtClean="0">
                <a:solidFill>
                  <a:srgbClr val="00B050"/>
                </a:solidFill>
              </a:rPr>
              <a:t>clearly match </a:t>
            </a:r>
            <a:r>
              <a:rPr lang="en-US" sz="1200" i="1" dirty="0" smtClean="0"/>
              <a:t>the description above </a:t>
            </a:r>
          </a:p>
          <a:p>
            <a:pPr algn="ctr"/>
            <a:r>
              <a:rPr lang="en-US" sz="1200" i="1" dirty="0" smtClean="0"/>
              <a:t>Step 2: Highlight in </a:t>
            </a:r>
            <a:r>
              <a:rPr lang="en-US" sz="1200" b="1" i="1" dirty="0" smtClean="0">
                <a:solidFill>
                  <a:srgbClr val="FF0000"/>
                </a:solidFill>
              </a:rPr>
              <a:t>Red</a:t>
            </a:r>
            <a:r>
              <a:rPr lang="en-US" sz="1200" i="1" dirty="0" smtClean="0">
                <a:solidFill>
                  <a:srgbClr val="FF0000"/>
                </a:solidFill>
              </a:rPr>
              <a:t> </a:t>
            </a:r>
            <a:r>
              <a:rPr lang="en-US" sz="1200" i="1" dirty="0" smtClean="0"/>
              <a:t>– Names that </a:t>
            </a:r>
            <a:r>
              <a:rPr lang="en-US" sz="1200" b="1" i="1" u="sng" dirty="0" smtClean="0">
                <a:solidFill>
                  <a:srgbClr val="FF0000"/>
                </a:solidFill>
              </a:rPr>
              <a:t>do not clearly match </a:t>
            </a:r>
            <a:r>
              <a:rPr lang="en-US" sz="1200" i="1" dirty="0" smtClean="0"/>
              <a:t>the description above</a:t>
            </a:r>
          </a:p>
          <a:p>
            <a:pPr algn="ctr"/>
            <a:r>
              <a:rPr lang="en-US" sz="1200" i="1" dirty="0" smtClean="0"/>
              <a:t>Step 3: Please </a:t>
            </a:r>
            <a:r>
              <a:rPr lang="en-US" sz="1200" b="1" i="1" u="sng" dirty="0" smtClean="0"/>
              <a:t>circle</a:t>
            </a:r>
            <a:r>
              <a:rPr lang="en-US" sz="1200" i="1" dirty="0" smtClean="0"/>
              <a:t> the name you think </a:t>
            </a:r>
            <a:r>
              <a:rPr lang="en-US" sz="1200" b="1" i="1" u="sng" dirty="0" smtClean="0"/>
              <a:t>best matches</a:t>
            </a:r>
            <a:r>
              <a:rPr lang="en-US" sz="1200" i="1" dirty="0" smtClean="0"/>
              <a:t> with the description above</a:t>
            </a:r>
          </a:p>
          <a:p>
            <a:pPr algn="ctr"/>
            <a:r>
              <a:rPr lang="en-US" sz="1200" i="1" dirty="0"/>
              <a:t>NOTE: If you can think of another name for this, write it down</a:t>
            </a:r>
            <a:r>
              <a:rPr lang="en-US" sz="1200" i="1" dirty="0" smtClean="0"/>
              <a:t>!</a:t>
            </a:r>
            <a:endParaRPr lang="en-US" sz="1200" i="1" dirty="0"/>
          </a:p>
        </p:txBody>
      </p:sp>
      <p:sp>
        <p:nvSpPr>
          <p:cNvPr id="10" name="Rectangle 9"/>
          <p:cNvSpPr/>
          <p:nvPr/>
        </p:nvSpPr>
        <p:spPr>
          <a:xfrm>
            <a:off x="4744822" y="5319236"/>
            <a:ext cx="1772153" cy="369332"/>
          </a:xfrm>
          <a:prstGeom prst="rect">
            <a:avLst/>
          </a:prstGeom>
        </p:spPr>
        <p:txBody>
          <a:bodyPr wrap="none">
            <a:spAutoFit/>
          </a:bodyPr>
          <a:lstStyle/>
          <a:p>
            <a:pPr algn="ctr"/>
            <a:r>
              <a:rPr lang="en-US" b="1" dirty="0" smtClean="0"/>
              <a:t>Brake Assist Plus</a:t>
            </a:r>
            <a:endParaRPr lang="en-US" b="1" dirty="0"/>
          </a:p>
        </p:txBody>
      </p:sp>
      <p:sp>
        <p:nvSpPr>
          <p:cNvPr id="11" name="Rectangle 10"/>
          <p:cNvSpPr/>
          <p:nvPr/>
        </p:nvSpPr>
        <p:spPr>
          <a:xfrm>
            <a:off x="1992944" y="5319236"/>
            <a:ext cx="2469523" cy="369332"/>
          </a:xfrm>
          <a:prstGeom prst="rect">
            <a:avLst/>
          </a:prstGeom>
        </p:spPr>
        <p:txBody>
          <a:bodyPr wrap="none">
            <a:spAutoFit/>
          </a:bodyPr>
          <a:lstStyle/>
          <a:p>
            <a:pPr algn="ctr"/>
            <a:r>
              <a:rPr lang="en-US" b="1" dirty="0" smtClean="0"/>
              <a:t>Crash Imminent Braking</a:t>
            </a:r>
            <a:endParaRPr lang="en-US" b="1" dirty="0"/>
          </a:p>
        </p:txBody>
      </p:sp>
    </p:spTree>
    <p:extLst>
      <p:ext uri="{BB962C8B-B14F-4D97-AF65-F5344CB8AC3E}">
        <p14:creationId xmlns:p14="http://schemas.microsoft.com/office/powerpoint/2010/main" val="1969017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2400" y="609600"/>
            <a:ext cx="8991600" cy="2062103"/>
          </a:xfrm>
          <a:prstGeom prst="rect">
            <a:avLst/>
          </a:prstGeom>
        </p:spPr>
        <p:txBody>
          <a:bodyPr wrap="square">
            <a:spAutoFit/>
          </a:bodyPr>
          <a:lstStyle/>
          <a:p>
            <a:pPr algn="ctr"/>
            <a:r>
              <a:rPr lang="en-US" sz="3200" dirty="0"/>
              <a:t>A collision warning system that can detect a pedestrian in front of or the rear of the vehicle and automatically apply the brakes if a driver isn't paying attention</a:t>
            </a:r>
          </a:p>
        </p:txBody>
      </p:sp>
      <p:sp>
        <p:nvSpPr>
          <p:cNvPr id="8" name="Rectangle 7"/>
          <p:cNvSpPr/>
          <p:nvPr/>
        </p:nvSpPr>
        <p:spPr>
          <a:xfrm>
            <a:off x="2333043" y="5102886"/>
            <a:ext cx="2187330" cy="369332"/>
          </a:xfrm>
          <a:prstGeom prst="rect">
            <a:avLst/>
          </a:prstGeom>
        </p:spPr>
        <p:txBody>
          <a:bodyPr wrap="none">
            <a:spAutoFit/>
          </a:bodyPr>
          <a:lstStyle/>
          <a:p>
            <a:r>
              <a:rPr lang="en-US" b="1" dirty="0"/>
              <a:t>Pedestrian Detection</a:t>
            </a:r>
          </a:p>
        </p:txBody>
      </p:sp>
      <p:sp>
        <p:nvSpPr>
          <p:cNvPr id="12" name="Rectangle 11"/>
          <p:cNvSpPr/>
          <p:nvPr/>
        </p:nvSpPr>
        <p:spPr>
          <a:xfrm>
            <a:off x="5334000" y="5102886"/>
            <a:ext cx="1198918" cy="369332"/>
          </a:xfrm>
          <a:prstGeom prst="rect">
            <a:avLst/>
          </a:prstGeom>
        </p:spPr>
        <p:txBody>
          <a:bodyPr wrap="none">
            <a:spAutoFit/>
          </a:bodyPr>
          <a:lstStyle/>
          <a:p>
            <a:r>
              <a:rPr lang="en-US" b="1" dirty="0"/>
              <a:t>City Safety</a:t>
            </a:r>
          </a:p>
        </p:txBody>
      </p:sp>
      <p:sp>
        <p:nvSpPr>
          <p:cNvPr id="7" name="TextBox 6"/>
          <p:cNvSpPr txBox="1"/>
          <p:nvPr/>
        </p:nvSpPr>
        <p:spPr>
          <a:xfrm>
            <a:off x="1028700" y="3200400"/>
            <a:ext cx="7086600" cy="1077218"/>
          </a:xfrm>
          <a:prstGeom prst="rect">
            <a:avLst/>
          </a:prstGeom>
          <a:noFill/>
        </p:spPr>
        <p:txBody>
          <a:bodyPr wrap="square" rtlCol="0">
            <a:spAutoFit/>
          </a:bodyPr>
          <a:lstStyle/>
          <a:p>
            <a:pPr algn="ctr"/>
            <a:r>
              <a:rPr lang="en-US" sz="1600" b="1" u="sng" dirty="0" smtClean="0"/>
              <a:t>Potential Technology Name</a:t>
            </a:r>
          </a:p>
          <a:p>
            <a:pPr algn="ctr"/>
            <a:r>
              <a:rPr lang="en-US" sz="1200" i="1" dirty="0" smtClean="0"/>
              <a:t>Step 1: Highlight in </a:t>
            </a:r>
            <a:r>
              <a:rPr lang="en-US" sz="1200" b="1" i="1" dirty="0" smtClean="0">
                <a:solidFill>
                  <a:srgbClr val="00B050"/>
                </a:solidFill>
              </a:rPr>
              <a:t>Green</a:t>
            </a:r>
            <a:r>
              <a:rPr lang="en-US" sz="1200" i="1" dirty="0" smtClean="0">
                <a:solidFill>
                  <a:srgbClr val="00B050"/>
                </a:solidFill>
              </a:rPr>
              <a:t> </a:t>
            </a:r>
            <a:r>
              <a:rPr lang="en-US" sz="1200" i="1" dirty="0" smtClean="0"/>
              <a:t>– Names that </a:t>
            </a:r>
            <a:r>
              <a:rPr lang="en-US" sz="1200" b="1" i="1" u="sng" dirty="0" smtClean="0">
                <a:solidFill>
                  <a:srgbClr val="00B050"/>
                </a:solidFill>
              </a:rPr>
              <a:t>clearly match </a:t>
            </a:r>
            <a:r>
              <a:rPr lang="en-US" sz="1200" i="1" dirty="0" smtClean="0"/>
              <a:t>the description above </a:t>
            </a:r>
          </a:p>
          <a:p>
            <a:pPr algn="ctr"/>
            <a:r>
              <a:rPr lang="en-US" sz="1200" i="1" dirty="0" smtClean="0"/>
              <a:t>Step 2: Highlight in </a:t>
            </a:r>
            <a:r>
              <a:rPr lang="en-US" sz="1200" b="1" i="1" dirty="0" smtClean="0">
                <a:solidFill>
                  <a:srgbClr val="FF0000"/>
                </a:solidFill>
              </a:rPr>
              <a:t>Red</a:t>
            </a:r>
            <a:r>
              <a:rPr lang="en-US" sz="1200" i="1" dirty="0" smtClean="0">
                <a:solidFill>
                  <a:srgbClr val="FF0000"/>
                </a:solidFill>
              </a:rPr>
              <a:t> </a:t>
            </a:r>
            <a:r>
              <a:rPr lang="en-US" sz="1200" i="1" dirty="0" smtClean="0"/>
              <a:t>– Names that </a:t>
            </a:r>
            <a:r>
              <a:rPr lang="en-US" sz="1200" b="1" i="1" u="sng" dirty="0" smtClean="0">
                <a:solidFill>
                  <a:srgbClr val="FF0000"/>
                </a:solidFill>
              </a:rPr>
              <a:t>do not clearly match </a:t>
            </a:r>
            <a:r>
              <a:rPr lang="en-US" sz="1200" i="1" dirty="0" smtClean="0"/>
              <a:t>the description above</a:t>
            </a:r>
          </a:p>
          <a:p>
            <a:pPr algn="ctr"/>
            <a:r>
              <a:rPr lang="en-US" sz="1200" i="1" dirty="0" smtClean="0"/>
              <a:t>Step 3: Please </a:t>
            </a:r>
            <a:r>
              <a:rPr lang="en-US" sz="1200" b="1" i="1" u="sng" dirty="0" smtClean="0"/>
              <a:t>circle</a:t>
            </a:r>
            <a:r>
              <a:rPr lang="en-US" sz="1200" i="1" dirty="0" smtClean="0"/>
              <a:t> the name you think </a:t>
            </a:r>
            <a:r>
              <a:rPr lang="en-US" sz="1200" b="1" i="1" u="sng" dirty="0" smtClean="0"/>
              <a:t>best matches</a:t>
            </a:r>
            <a:r>
              <a:rPr lang="en-US" sz="1200" i="1" dirty="0" smtClean="0"/>
              <a:t> with the description above</a:t>
            </a:r>
          </a:p>
          <a:p>
            <a:pPr algn="ctr"/>
            <a:r>
              <a:rPr lang="en-US" sz="1200" i="1" dirty="0"/>
              <a:t>NOTE: If you can think of another name for this, write it down</a:t>
            </a:r>
            <a:r>
              <a:rPr lang="en-US" sz="1200" i="1" dirty="0" smtClean="0"/>
              <a:t>!</a:t>
            </a:r>
            <a:endParaRPr lang="en-US" sz="1200" i="1" dirty="0"/>
          </a:p>
        </p:txBody>
      </p:sp>
    </p:spTree>
    <p:extLst>
      <p:ext uri="{BB962C8B-B14F-4D97-AF65-F5344CB8AC3E}">
        <p14:creationId xmlns:p14="http://schemas.microsoft.com/office/powerpoint/2010/main" val="29546815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2400" y="609600"/>
            <a:ext cx="8991600" cy="2308324"/>
          </a:xfrm>
          <a:prstGeom prst="rect">
            <a:avLst/>
          </a:prstGeom>
        </p:spPr>
        <p:txBody>
          <a:bodyPr wrap="square">
            <a:spAutoFit/>
          </a:bodyPr>
          <a:lstStyle/>
          <a:p>
            <a:pPr lvl="0" algn="ctr"/>
            <a:r>
              <a:rPr lang="en-US" sz="2800" dirty="0">
                <a:solidFill>
                  <a:prstClr val="black"/>
                </a:solidFill>
              </a:rPr>
              <a:t>A system that, in the event of a crash, will initiate an emergency wireless call to a Telematics Service Provider (like </a:t>
            </a:r>
            <a:r>
              <a:rPr lang="en-US" sz="2800" dirty="0" err="1">
                <a:solidFill>
                  <a:prstClr val="black"/>
                </a:solidFill>
              </a:rPr>
              <a:t>Onstar</a:t>
            </a:r>
            <a:r>
              <a:rPr lang="en-US" sz="2800" dirty="0">
                <a:solidFill>
                  <a:prstClr val="black"/>
                </a:solidFill>
              </a:rPr>
              <a:t>) to deliver the vehicle's GPS location, crash-related data and open a voice communications channel to the emergency call center.</a:t>
            </a:r>
          </a:p>
        </p:txBody>
      </p:sp>
      <p:sp>
        <p:nvSpPr>
          <p:cNvPr id="8" name="Rectangle 7"/>
          <p:cNvSpPr/>
          <p:nvPr/>
        </p:nvSpPr>
        <p:spPr>
          <a:xfrm>
            <a:off x="788894" y="5193268"/>
            <a:ext cx="1135888" cy="369332"/>
          </a:xfrm>
          <a:prstGeom prst="rect">
            <a:avLst/>
          </a:prstGeom>
        </p:spPr>
        <p:txBody>
          <a:bodyPr wrap="none">
            <a:spAutoFit/>
          </a:bodyPr>
          <a:lstStyle/>
          <a:p>
            <a:r>
              <a:rPr lang="en-US" b="1" dirty="0"/>
              <a:t>911 Assist</a:t>
            </a:r>
          </a:p>
        </p:txBody>
      </p:sp>
      <p:sp>
        <p:nvSpPr>
          <p:cNvPr id="9" name="Rectangle 8"/>
          <p:cNvSpPr/>
          <p:nvPr/>
        </p:nvSpPr>
        <p:spPr>
          <a:xfrm>
            <a:off x="6716886" y="5193268"/>
            <a:ext cx="1428148" cy="369332"/>
          </a:xfrm>
          <a:prstGeom prst="rect">
            <a:avLst/>
          </a:prstGeom>
        </p:spPr>
        <p:txBody>
          <a:bodyPr wrap="none">
            <a:spAutoFit/>
          </a:bodyPr>
          <a:lstStyle/>
          <a:p>
            <a:r>
              <a:rPr lang="en-US" b="1" dirty="0"/>
              <a:t>Safe Connect</a:t>
            </a:r>
          </a:p>
        </p:txBody>
      </p:sp>
      <p:sp>
        <p:nvSpPr>
          <p:cNvPr id="11" name="Rectangle 10"/>
          <p:cNvSpPr/>
          <p:nvPr/>
        </p:nvSpPr>
        <p:spPr>
          <a:xfrm>
            <a:off x="455445" y="5823928"/>
            <a:ext cx="3938642" cy="369332"/>
          </a:xfrm>
          <a:prstGeom prst="rect">
            <a:avLst/>
          </a:prstGeom>
        </p:spPr>
        <p:txBody>
          <a:bodyPr wrap="none">
            <a:spAutoFit/>
          </a:bodyPr>
          <a:lstStyle/>
          <a:p>
            <a:r>
              <a:rPr lang="en-US" b="1" dirty="0"/>
              <a:t>Advanced Automatic Crash Notification</a:t>
            </a:r>
          </a:p>
        </p:txBody>
      </p:sp>
      <p:sp>
        <p:nvSpPr>
          <p:cNvPr id="12" name="Rectangle 11"/>
          <p:cNvSpPr/>
          <p:nvPr/>
        </p:nvSpPr>
        <p:spPr>
          <a:xfrm>
            <a:off x="2734694" y="5193268"/>
            <a:ext cx="3225755" cy="369332"/>
          </a:xfrm>
          <a:prstGeom prst="rect">
            <a:avLst/>
          </a:prstGeom>
        </p:spPr>
        <p:txBody>
          <a:bodyPr wrap="none">
            <a:spAutoFit/>
          </a:bodyPr>
          <a:lstStyle/>
          <a:p>
            <a:r>
              <a:rPr lang="en-US" b="1" dirty="0"/>
              <a:t>Automatic Collision Notification</a:t>
            </a:r>
          </a:p>
        </p:txBody>
      </p:sp>
      <p:sp>
        <p:nvSpPr>
          <p:cNvPr id="13" name="Rectangle 12"/>
          <p:cNvSpPr/>
          <p:nvPr/>
        </p:nvSpPr>
        <p:spPr>
          <a:xfrm>
            <a:off x="4804617" y="5823928"/>
            <a:ext cx="4219425" cy="369332"/>
          </a:xfrm>
          <a:prstGeom prst="rect">
            <a:avLst/>
          </a:prstGeom>
        </p:spPr>
        <p:txBody>
          <a:bodyPr wrap="none">
            <a:spAutoFit/>
          </a:bodyPr>
          <a:lstStyle/>
          <a:p>
            <a:r>
              <a:rPr lang="en-US" b="1" dirty="0"/>
              <a:t>Advanced Automatic Collision Notification</a:t>
            </a:r>
          </a:p>
        </p:txBody>
      </p:sp>
      <p:sp>
        <p:nvSpPr>
          <p:cNvPr id="10" name="TextBox 9"/>
          <p:cNvSpPr txBox="1"/>
          <p:nvPr/>
        </p:nvSpPr>
        <p:spPr>
          <a:xfrm>
            <a:off x="1028700" y="3429000"/>
            <a:ext cx="7086600" cy="1077218"/>
          </a:xfrm>
          <a:prstGeom prst="rect">
            <a:avLst/>
          </a:prstGeom>
          <a:noFill/>
        </p:spPr>
        <p:txBody>
          <a:bodyPr wrap="square" rtlCol="0">
            <a:spAutoFit/>
          </a:bodyPr>
          <a:lstStyle/>
          <a:p>
            <a:pPr algn="ctr"/>
            <a:r>
              <a:rPr lang="en-US" sz="1600" b="1" u="sng" dirty="0" smtClean="0"/>
              <a:t>Potential Technology Name</a:t>
            </a:r>
          </a:p>
          <a:p>
            <a:pPr algn="ctr"/>
            <a:r>
              <a:rPr lang="en-US" sz="1200" i="1" dirty="0" smtClean="0"/>
              <a:t>Step 1: Highlight in </a:t>
            </a:r>
            <a:r>
              <a:rPr lang="en-US" sz="1200" b="1" i="1" dirty="0" smtClean="0">
                <a:solidFill>
                  <a:srgbClr val="00B050"/>
                </a:solidFill>
              </a:rPr>
              <a:t>Green</a:t>
            </a:r>
            <a:r>
              <a:rPr lang="en-US" sz="1200" i="1" dirty="0" smtClean="0">
                <a:solidFill>
                  <a:srgbClr val="00B050"/>
                </a:solidFill>
              </a:rPr>
              <a:t> </a:t>
            </a:r>
            <a:r>
              <a:rPr lang="en-US" sz="1200" i="1" dirty="0" smtClean="0"/>
              <a:t>– Names that </a:t>
            </a:r>
            <a:r>
              <a:rPr lang="en-US" sz="1200" b="1" i="1" u="sng" dirty="0" smtClean="0">
                <a:solidFill>
                  <a:srgbClr val="00B050"/>
                </a:solidFill>
              </a:rPr>
              <a:t>clearly match </a:t>
            </a:r>
            <a:r>
              <a:rPr lang="en-US" sz="1200" i="1" dirty="0" smtClean="0"/>
              <a:t>the description above </a:t>
            </a:r>
          </a:p>
          <a:p>
            <a:pPr algn="ctr"/>
            <a:r>
              <a:rPr lang="en-US" sz="1200" i="1" dirty="0" smtClean="0"/>
              <a:t>Step 2: Highlight in </a:t>
            </a:r>
            <a:r>
              <a:rPr lang="en-US" sz="1200" b="1" i="1" dirty="0" smtClean="0">
                <a:solidFill>
                  <a:srgbClr val="FF0000"/>
                </a:solidFill>
              </a:rPr>
              <a:t>Red</a:t>
            </a:r>
            <a:r>
              <a:rPr lang="en-US" sz="1200" i="1" dirty="0" smtClean="0">
                <a:solidFill>
                  <a:srgbClr val="FF0000"/>
                </a:solidFill>
              </a:rPr>
              <a:t> </a:t>
            </a:r>
            <a:r>
              <a:rPr lang="en-US" sz="1200" i="1" dirty="0" smtClean="0"/>
              <a:t>– Names that </a:t>
            </a:r>
            <a:r>
              <a:rPr lang="en-US" sz="1200" b="1" i="1" u="sng" dirty="0" smtClean="0">
                <a:solidFill>
                  <a:srgbClr val="FF0000"/>
                </a:solidFill>
              </a:rPr>
              <a:t>do not clearly match </a:t>
            </a:r>
            <a:r>
              <a:rPr lang="en-US" sz="1200" i="1" dirty="0" smtClean="0"/>
              <a:t>the description above</a:t>
            </a:r>
          </a:p>
          <a:p>
            <a:pPr algn="ctr"/>
            <a:r>
              <a:rPr lang="en-US" sz="1200" i="1" dirty="0" smtClean="0"/>
              <a:t>Step 3: Please </a:t>
            </a:r>
            <a:r>
              <a:rPr lang="en-US" sz="1200" b="1" i="1" u="sng" dirty="0" smtClean="0"/>
              <a:t>circle</a:t>
            </a:r>
            <a:r>
              <a:rPr lang="en-US" sz="1200" i="1" dirty="0" smtClean="0"/>
              <a:t> the name you think </a:t>
            </a:r>
            <a:r>
              <a:rPr lang="en-US" sz="1200" b="1" i="1" u="sng" dirty="0" smtClean="0"/>
              <a:t>best matches</a:t>
            </a:r>
            <a:r>
              <a:rPr lang="en-US" sz="1200" i="1" dirty="0" smtClean="0"/>
              <a:t> with the description above</a:t>
            </a:r>
          </a:p>
          <a:p>
            <a:pPr algn="ctr"/>
            <a:r>
              <a:rPr lang="en-US" sz="1200" i="1" dirty="0"/>
              <a:t>NOTE: If you can think of another name for this, write it down</a:t>
            </a:r>
            <a:r>
              <a:rPr lang="en-US" sz="1200" i="1" dirty="0" smtClean="0"/>
              <a:t>!</a:t>
            </a:r>
            <a:endParaRPr lang="en-US" sz="1200" i="1" dirty="0"/>
          </a:p>
        </p:txBody>
      </p:sp>
    </p:spTree>
    <p:extLst>
      <p:ext uri="{BB962C8B-B14F-4D97-AF65-F5344CB8AC3E}">
        <p14:creationId xmlns:p14="http://schemas.microsoft.com/office/powerpoint/2010/main" val="20490074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2400" y="609600"/>
            <a:ext cx="8991600" cy="1569660"/>
          </a:xfrm>
          <a:prstGeom prst="rect">
            <a:avLst/>
          </a:prstGeom>
        </p:spPr>
        <p:txBody>
          <a:bodyPr wrap="square">
            <a:spAutoFit/>
          </a:bodyPr>
          <a:lstStyle/>
          <a:p>
            <a:pPr algn="ctr"/>
            <a:r>
              <a:rPr lang="en-US" sz="3200" dirty="0"/>
              <a:t>A system uses cameras or radar to alert the driver when it detects another vehicle is in the theoretical blind spot.</a:t>
            </a:r>
          </a:p>
        </p:txBody>
      </p:sp>
      <p:sp>
        <p:nvSpPr>
          <p:cNvPr id="8" name="Rectangle 7"/>
          <p:cNvSpPr/>
          <p:nvPr/>
        </p:nvSpPr>
        <p:spPr>
          <a:xfrm>
            <a:off x="228600" y="5317867"/>
            <a:ext cx="2147126" cy="369332"/>
          </a:xfrm>
          <a:prstGeom prst="rect">
            <a:avLst/>
          </a:prstGeom>
        </p:spPr>
        <p:txBody>
          <a:bodyPr wrap="none">
            <a:spAutoFit/>
          </a:bodyPr>
          <a:lstStyle/>
          <a:p>
            <a:r>
              <a:rPr lang="en-US" b="1" dirty="0"/>
              <a:t>Blind Spot Detection</a:t>
            </a:r>
          </a:p>
        </p:txBody>
      </p:sp>
      <p:sp>
        <p:nvSpPr>
          <p:cNvPr id="9" name="Rectangle 8"/>
          <p:cNvSpPr/>
          <p:nvPr/>
        </p:nvSpPr>
        <p:spPr>
          <a:xfrm>
            <a:off x="7001467" y="5317867"/>
            <a:ext cx="1188787" cy="369332"/>
          </a:xfrm>
          <a:prstGeom prst="rect">
            <a:avLst/>
          </a:prstGeom>
        </p:spPr>
        <p:txBody>
          <a:bodyPr wrap="none">
            <a:spAutoFit/>
          </a:bodyPr>
          <a:lstStyle/>
          <a:p>
            <a:r>
              <a:rPr lang="en-US" b="1" dirty="0"/>
              <a:t>Side Assist</a:t>
            </a:r>
          </a:p>
        </p:txBody>
      </p:sp>
      <p:sp>
        <p:nvSpPr>
          <p:cNvPr id="12" name="Rectangle 11"/>
          <p:cNvSpPr/>
          <p:nvPr/>
        </p:nvSpPr>
        <p:spPr>
          <a:xfrm>
            <a:off x="3093747" y="5317867"/>
            <a:ext cx="3091616" cy="369332"/>
          </a:xfrm>
          <a:prstGeom prst="rect">
            <a:avLst/>
          </a:prstGeom>
        </p:spPr>
        <p:txBody>
          <a:bodyPr wrap="none">
            <a:spAutoFit/>
          </a:bodyPr>
          <a:lstStyle/>
          <a:p>
            <a:r>
              <a:rPr lang="en-US" b="1" dirty="0"/>
              <a:t>Blind Spot Information System</a:t>
            </a:r>
          </a:p>
        </p:txBody>
      </p:sp>
      <p:sp>
        <p:nvSpPr>
          <p:cNvPr id="7" name="TextBox 6"/>
          <p:cNvSpPr txBox="1"/>
          <p:nvPr/>
        </p:nvSpPr>
        <p:spPr>
          <a:xfrm>
            <a:off x="1028700" y="3048000"/>
            <a:ext cx="7086600" cy="1077218"/>
          </a:xfrm>
          <a:prstGeom prst="rect">
            <a:avLst/>
          </a:prstGeom>
          <a:noFill/>
        </p:spPr>
        <p:txBody>
          <a:bodyPr wrap="square" rtlCol="0">
            <a:spAutoFit/>
          </a:bodyPr>
          <a:lstStyle/>
          <a:p>
            <a:pPr algn="ctr"/>
            <a:r>
              <a:rPr lang="en-US" sz="1600" b="1" u="sng" dirty="0" smtClean="0"/>
              <a:t>Potential Technology Name</a:t>
            </a:r>
          </a:p>
          <a:p>
            <a:pPr algn="ctr"/>
            <a:r>
              <a:rPr lang="en-US" sz="1200" i="1" dirty="0" smtClean="0"/>
              <a:t>Step 1: Highlight in </a:t>
            </a:r>
            <a:r>
              <a:rPr lang="en-US" sz="1200" b="1" i="1" dirty="0" smtClean="0">
                <a:solidFill>
                  <a:srgbClr val="00B050"/>
                </a:solidFill>
              </a:rPr>
              <a:t>Green</a:t>
            </a:r>
            <a:r>
              <a:rPr lang="en-US" sz="1200" i="1" dirty="0" smtClean="0">
                <a:solidFill>
                  <a:srgbClr val="00B050"/>
                </a:solidFill>
              </a:rPr>
              <a:t> </a:t>
            </a:r>
            <a:r>
              <a:rPr lang="en-US" sz="1200" i="1" dirty="0" smtClean="0"/>
              <a:t>– Names that </a:t>
            </a:r>
            <a:r>
              <a:rPr lang="en-US" sz="1200" b="1" i="1" u="sng" dirty="0" smtClean="0">
                <a:solidFill>
                  <a:srgbClr val="00B050"/>
                </a:solidFill>
              </a:rPr>
              <a:t>clearly match </a:t>
            </a:r>
            <a:r>
              <a:rPr lang="en-US" sz="1200" i="1" dirty="0" smtClean="0"/>
              <a:t>the description above </a:t>
            </a:r>
          </a:p>
          <a:p>
            <a:pPr algn="ctr"/>
            <a:r>
              <a:rPr lang="en-US" sz="1200" i="1" dirty="0" smtClean="0"/>
              <a:t>Step 2: Highlight in </a:t>
            </a:r>
            <a:r>
              <a:rPr lang="en-US" sz="1200" b="1" i="1" dirty="0" smtClean="0">
                <a:solidFill>
                  <a:srgbClr val="FF0000"/>
                </a:solidFill>
              </a:rPr>
              <a:t>Red</a:t>
            </a:r>
            <a:r>
              <a:rPr lang="en-US" sz="1200" i="1" dirty="0" smtClean="0">
                <a:solidFill>
                  <a:srgbClr val="FF0000"/>
                </a:solidFill>
              </a:rPr>
              <a:t> </a:t>
            </a:r>
            <a:r>
              <a:rPr lang="en-US" sz="1200" i="1" dirty="0" smtClean="0"/>
              <a:t>– Names that </a:t>
            </a:r>
            <a:r>
              <a:rPr lang="en-US" sz="1200" b="1" i="1" u="sng" dirty="0" smtClean="0">
                <a:solidFill>
                  <a:srgbClr val="FF0000"/>
                </a:solidFill>
              </a:rPr>
              <a:t>do not clearly match </a:t>
            </a:r>
            <a:r>
              <a:rPr lang="en-US" sz="1200" i="1" dirty="0" smtClean="0"/>
              <a:t>the description above</a:t>
            </a:r>
          </a:p>
          <a:p>
            <a:pPr algn="ctr"/>
            <a:r>
              <a:rPr lang="en-US" sz="1200" i="1" dirty="0" smtClean="0"/>
              <a:t>Step 3: Please </a:t>
            </a:r>
            <a:r>
              <a:rPr lang="en-US" sz="1200" b="1" i="1" u="sng" dirty="0" smtClean="0"/>
              <a:t>circle</a:t>
            </a:r>
            <a:r>
              <a:rPr lang="en-US" sz="1200" i="1" dirty="0" smtClean="0"/>
              <a:t> the name you think </a:t>
            </a:r>
            <a:r>
              <a:rPr lang="en-US" sz="1200" b="1" i="1" u="sng" dirty="0" smtClean="0"/>
              <a:t>best matches</a:t>
            </a:r>
            <a:r>
              <a:rPr lang="en-US" sz="1200" i="1" dirty="0" smtClean="0"/>
              <a:t> with the description above</a:t>
            </a:r>
          </a:p>
          <a:p>
            <a:pPr algn="ctr"/>
            <a:r>
              <a:rPr lang="en-US" sz="1200" i="1" dirty="0"/>
              <a:t>NOTE: If you can think of another name for this, write it down</a:t>
            </a:r>
            <a:r>
              <a:rPr lang="en-US" sz="1200" i="1" dirty="0" smtClean="0"/>
              <a:t>!</a:t>
            </a:r>
            <a:endParaRPr lang="en-US" sz="1200" i="1" dirty="0"/>
          </a:p>
        </p:txBody>
      </p:sp>
    </p:spTree>
    <p:extLst>
      <p:ext uri="{BB962C8B-B14F-4D97-AF65-F5344CB8AC3E}">
        <p14:creationId xmlns:p14="http://schemas.microsoft.com/office/powerpoint/2010/main" val="42627145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424</TotalTime>
  <Words>1128</Words>
  <Application>Microsoft Office PowerPoint</Application>
  <PresentationFormat>On-screen Show (4:3)</PresentationFormat>
  <Paragraphs>100</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Sample Workbook for Crash Avoidance Technologies Focus Groups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ADDITIONAL MODERATOR MATERIALS</vt:lpstr>
      <vt:lpstr>Vehicle-to-vehicle Communication</vt:lpstr>
      <vt:lpstr>Senior Citizen Vehicle Rating</vt:lpstr>
    </vt:vector>
  </TitlesOfParts>
  <Company>Edelman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Sample Workbook for Crash Avoidance Technologies</dc:title>
  <dc:creator>Ellen Rienzi</dc:creator>
  <cp:lastModifiedBy>USDOT_User</cp:lastModifiedBy>
  <cp:revision>34</cp:revision>
  <dcterms:created xsi:type="dcterms:W3CDTF">2012-05-02T19:02:40Z</dcterms:created>
  <dcterms:modified xsi:type="dcterms:W3CDTF">2013-04-25T12:20:21Z</dcterms:modified>
</cp:coreProperties>
</file>