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2" d="100"/>
          <a:sy n="92" d="100"/>
        </p:scale>
        <p:origin x="-94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E445C2-65CF-4A2D-9001-6E64CE09EA14}" type="datetimeFigureOut">
              <a:rPr lang="en-US" smtClean="0"/>
              <a:t>12/19/2014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9F8DA3-BA80-4360-8E5E-3E6D0A33D9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439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83249">
              <a:defRPr sz="2500">
                <a:solidFill>
                  <a:schemeClr val="tx1"/>
                </a:solidFill>
                <a:latin typeface="Times" pitchFamily="96" charset="0"/>
              </a:defRPr>
            </a:lvl1pPr>
            <a:lvl2pPr marL="785257" indent="-302021" defTabSz="983249">
              <a:defRPr sz="2500">
                <a:solidFill>
                  <a:schemeClr val="tx1"/>
                </a:solidFill>
                <a:latin typeface="Times" pitchFamily="96" charset="0"/>
              </a:defRPr>
            </a:lvl2pPr>
            <a:lvl3pPr marL="1208088" indent="-241617" defTabSz="983249">
              <a:defRPr sz="2500">
                <a:solidFill>
                  <a:schemeClr val="tx1"/>
                </a:solidFill>
                <a:latin typeface="Times" pitchFamily="96" charset="0"/>
              </a:defRPr>
            </a:lvl3pPr>
            <a:lvl4pPr marL="1691323" indent="-241617" defTabSz="983249">
              <a:defRPr sz="2500">
                <a:solidFill>
                  <a:schemeClr val="tx1"/>
                </a:solidFill>
                <a:latin typeface="Times" pitchFamily="96" charset="0"/>
              </a:defRPr>
            </a:lvl4pPr>
            <a:lvl5pPr marL="2174559" indent="-241617" defTabSz="983249">
              <a:defRPr sz="2500">
                <a:solidFill>
                  <a:schemeClr val="tx1"/>
                </a:solidFill>
                <a:latin typeface="Times" pitchFamily="96" charset="0"/>
              </a:defRPr>
            </a:lvl5pPr>
            <a:lvl6pPr marL="2657795" indent="-241617" defTabSz="983249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" pitchFamily="96" charset="0"/>
              </a:defRPr>
            </a:lvl6pPr>
            <a:lvl7pPr marL="3141029" indent="-241617" defTabSz="983249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" pitchFamily="96" charset="0"/>
              </a:defRPr>
            </a:lvl7pPr>
            <a:lvl8pPr marL="3624265" indent="-241617" defTabSz="983249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" pitchFamily="96" charset="0"/>
              </a:defRPr>
            </a:lvl8pPr>
            <a:lvl9pPr marL="4107501" indent="-241617" defTabSz="983249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" pitchFamily="96" charset="0"/>
              </a:defRPr>
            </a:lvl9pPr>
          </a:lstStyle>
          <a:p>
            <a:fld id="{463EA112-CEBD-40F9-9785-A78735FA8A28}" type="slidenum">
              <a:rPr lang="en-US" sz="1300"/>
              <a:pPr/>
              <a:t>5</a:t>
            </a:fld>
            <a:endParaRPr lang="en-US" sz="1300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dirty="0" smtClean="0"/>
          </a:p>
        </p:txBody>
      </p:sp>
      <p:sp>
        <p:nvSpPr>
          <p:cNvPr id="51205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83249">
              <a:defRPr sz="2500">
                <a:solidFill>
                  <a:schemeClr val="tx1"/>
                </a:solidFill>
                <a:latin typeface="Times" pitchFamily="96" charset="0"/>
              </a:defRPr>
            </a:lvl1pPr>
            <a:lvl2pPr marL="785257" indent="-302021" defTabSz="983249">
              <a:defRPr sz="2500">
                <a:solidFill>
                  <a:schemeClr val="tx1"/>
                </a:solidFill>
                <a:latin typeface="Times" pitchFamily="96" charset="0"/>
              </a:defRPr>
            </a:lvl2pPr>
            <a:lvl3pPr marL="1208088" indent="-241617" defTabSz="983249">
              <a:defRPr sz="2500">
                <a:solidFill>
                  <a:schemeClr val="tx1"/>
                </a:solidFill>
                <a:latin typeface="Times" pitchFamily="96" charset="0"/>
              </a:defRPr>
            </a:lvl3pPr>
            <a:lvl4pPr marL="1691323" indent="-241617" defTabSz="983249">
              <a:defRPr sz="2500">
                <a:solidFill>
                  <a:schemeClr val="tx1"/>
                </a:solidFill>
                <a:latin typeface="Times" pitchFamily="96" charset="0"/>
              </a:defRPr>
            </a:lvl4pPr>
            <a:lvl5pPr marL="2174559" indent="-241617" defTabSz="983249">
              <a:defRPr sz="2500">
                <a:solidFill>
                  <a:schemeClr val="tx1"/>
                </a:solidFill>
                <a:latin typeface="Times" pitchFamily="96" charset="0"/>
              </a:defRPr>
            </a:lvl5pPr>
            <a:lvl6pPr marL="2657795" indent="-241617" defTabSz="983249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" pitchFamily="96" charset="0"/>
              </a:defRPr>
            </a:lvl6pPr>
            <a:lvl7pPr marL="3141029" indent="-241617" defTabSz="983249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" pitchFamily="96" charset="0"/>
              </a:defRPr>
            </a:lvl7pPr>
            <a:lvl8pPr marL="3624265" indent="-241617" defTabSz="983249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" pitchFamily="96" charset="0"/>
              </a:defRPr>
            </a:lvl8pPr>
            <a:lvl9pPr marL="4107501" indent="-241617" defTabSz="983249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" pitchFamily="96" charset="0"/>
              </a:defRPr>
            </a:lvl9pPr>
          </a:lstStyle>
          <a:p>
            <a:r>
              <a:rPr lang="en-US" sz="1300"/>
              <a:t>March 31, 2011</a:t>
            </a:r>
          </a:p>
        </p:txBody>
      </p:sp>
      <p:sp>
        <p:nvSpPr>
          <p:cNvPr id="51206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83249">
              <a:defRPr sz="2500">
                <a:solidFill>
                  <a:schemeClr val="tx1"/>
                </a:solidFill>
                <a:latin typeface="Times" pitchFamily="96" charset="0"/>
              </a:defRPr>
            </a:lvl1pPr>
            <a:lvl2pPr marL="785257" indent="-302021" defTabSz="983249">
              <a:defRPr sz="2500">
                <a:solidFill>
                  <a:schemeClr val="tx1"/>
                </a:solidFill>
                <a:latin typeface="Times" pitchFamily="96" charset="0"/>
              </a:defRPr>
            </a:lvl2pPr>
            <a:lvl3pPr marL="1208088" indent="-241617" defTabSz="983249">
              <a:defRPr sz="2500">
                <a:solidFill>
                  <a:schemeClr val="tx1"/>
                </a:solidFill>
                <a:latin typeface="Times" pitchFamily="96" charset="0"/>
              </a:defRPr>
            </a:lvl3pPr>
            <a:lvl4pPr marL="1691323" indent="-241617" defTabSz="983249">
              <a:defRPr sz="2500">
                <a:solidFill>
                  <a:schemeClr val="tx1"/>
                </a:solidFill>
                <a:latin typeface="Times" pitchFamily="96" charset="0"/>
              </a:defRPr>
            </a:lvl4pPr>
            <a:lvl5pPr marL="2174559" indent="-241617" defTabSz="983249">
              <a:defRPr sz="2500">
                <a:solidFill>
                  <a:schemeClr val="tx1"/>
                </a:solidFill>
                <a:latin typeface="Times" pitchFamily="96" charset="0"/>
              </a:defRPr>
            </a:lvl5pPr>
            <a:lvl6pPr marL="2657795" indent="-241617" defTabSz="983249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" pitchFamily="96" charset="0"/>
              </a:defRPr>
            </a:lvl6pPr>
            <a:lvl7pPr marL="3141029" indent="-241617" defTabSz="983249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" pitchFamily="96" charset="0"/>
              </a:defRPr>
            </a:lvl7pPr>
            <a:lvl8pPr marL="3624265" indent="-241617" defTabSz="983249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" pitchFamily="96" charset="0"/>
              </a:defRPr>
            </a:lvl8pPr>
            <a:lvl9pPr marL="4107501" indent="-241617" defTabSz="983249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" pitchFamily="96" charset="0"/>
              </a:defRPr>
            </a:lvl9pPr>
          </a:lstStyle>
          <a:p>
            <a:r>
              <a:rPr lang="en-US" sz="1300"/>
              <a:t>Kay Johnson, Johnson Group Consulting, Inc</a:t>
            </a:r>
          </a:p>
        </p:txBody>
      </p:sp>
      <p:sp>
        <p:nvSpPr>
          <p:cNvPr id="51207" name="Header Placeholder 6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83249">
              <a:defRPr sz="2500">
                <a:solidFill>
                  <a:schemeClr val="tx1"/>
                </a:solidFill>
                <a:latin typeface="Times" pitchFamily="96" charset="0"/>
              </a:defRPr>
            </a:lvl1pPr>
            <a:lvl2pPr marL="785257" indent="-302021" defTabSz="983249">
              <a:defRPr sz="2500">
                <a:solidFill>
                  <a:schemeClr val="tx1"/>
                </a:solidFill>
                <a:latin typeface="Times" pitchFamily="96" charset="0"/>
              </a:defRPr>
            </a:lvl2pPr>
            <a:lvl3pPr marL="1208088" indent="-241617" defTabSz="983249">
              <a:defRPr sz="2500">
                <a:solidFill>
                  <a:schemeClr val="tx1"/>
                </a:solidFill>
                <a:latin typeface="Times" pitchFamily="96" charset="0"/>
              </a:defRPr>
            </a:lvl3pPr>
            <a:lvl4pPr marL="1691323" indent="-241617" defTabSz="983249">
              <a:defRPr sz="2500">
                <a:solidFill>
                  <a:schemeClr val="tx1"/>
                </a:solidFill>
                <a:latin typeface="Times" pitchFamily="96" charset="0"/>
              </a:defRPr>
            </a:lvl4pPr>
            <a:lvl5pPr marL="2174559" indent="-241617" defTabSz="983249">
              <a:defRPr sz="2500">
                <a:solidFill>
                  <a:schemeClr val="tx1"/>
                </a:solidFill>
                <a:latin typeface="Times" pitchFamily="96" charset="0"/>
              </a:defRPr>
            </a:lvl5pPr>
            <a:lvl6pPr marL="2657795" indent="-241617" defTabSz="983249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" pitchFamily="96" charset="0"/>
              </a:defRPr>
            </a:lvl6pPr>
            <a:lvl7pPr marL="3141029" indent="-241617" defTabSz="983249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" pitchFamily="96" charset="0"/>
              </a:defRPr>
            </a:lvl7pPr>
            <a:lvl8pPr marL="3624265" indent="-241617" defTabSz="983249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" pitchFamily="96" charset="0"/>
              </a:defRPr>
            </a:lvl8pPr>
            <a:lvl9pPr marL="4107501" indent="-241617" defTabSz="983249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" pitchFamily="96" charset="0"/>
              </a:defRPr>
            </a:lvl9pPr>
          </a:lstStyle>
          <a:p>
            <a:r>
              <a:rPr lang="en-US" sz="1300"/>
              <a:t>Using Indicators in ECCS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59784-EA70-4E3F-B813-7180E0F2DDF8}" type="datetimeFigureOut">
              <a:rPr lang="en-US" smtClean="0"/>
              <a:t>12/19/2014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50D98-60E7-4B69-B9F1-AFC74C43D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6782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59784-EA70-4E3F-B813-7180E0F2DDF8}" type="datetimeFigureOut">
              <a:rPr lang="en-US" smtClean="0"/>
              <a:t>12/19/2014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50D98-60E7-4B69-B9F1-AFC74C43D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428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59784-EA70-4E3F-B813-7180E0F2DDF8}" type="datetimeFigureOut">
              <a:rPr lang="en-US" smtClean="0"/>
              <a:t>12/19/2014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50D98-60E7-4B69-B9F1-AFC74C43D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489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59784-EA70-4E3F-B813-7180E0F2DDF8}" type="datetimeFigureOut">
              <a:rPr lang="en-US" smtClean="0"/>
              <a:t>12/19/2014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50D98-60E7-4B69-B9F1-AFC74C43D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2219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59784-EA70-4E3F-B813-7180E0F2DDF8}" type="datetimeFigureOut">
              <a:rPr lang="en-US" smtClean="0"/>
              <a:t>12/19/2014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50D98-60E7-4B69-B9F1-AFC74C43D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1015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59784-EA70-4E3F-B813-7180E0F2DDF8}" type="datetimeFigureOut">
              <a:rPr lang="en-US" smtClean="0"/>
              <a:t>12/19/2014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50D98-60E7-4B69-B9F1-AFC74C43D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5492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59784-EA70-4E3F-B813-7180E0F2DDF8}" type="datetimeFigureOut">
              <a:rPr lang="en-US" smtClean="0"/>
              <a:t>12/19/2014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50D98-60E7-4B69-B9F1-AFC74C43D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421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59784-EA70-4E3F-B813-7180E0F2DDF8}" type="datetimeFigureOut">
              <a:rPr lang="en-US" smtClean="0"/>
              <a:t>12/19/2014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50D98-60E7-4B69-B9F1-AFC74C43D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9557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59784-EA70-4E3F-B813-7180E0F2DDF8}" type="datetimeFigureOut">
              <a:rPr lang="en-US" smtClean="0"/>
              <a:t>12/19/2014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50D98-60E7-4B69-B9F1-AFC74C43D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827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59784-EA70-4E3F-B813-7180E0F2DDF8}" type="datetimeFigureOut">
              <a:rPr lang="en-US" smtClean="0"/>
              <a:t>12/19/2014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50D98-60E7-4B69-B9F1-AFC74C43D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929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59784-EA70-4E3F-B813-7180E0F2DDF8}" type="datetimeFigureOut">
              <a:rPr lang="en-US" smtClean="0"/>
              <a:t>12/19/2014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50D98-60E7-4B69-B9F1-AFC74C43D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985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F59784-EA70-4E3F-B813-7180E0F2DDF8}" type="datetimeFigureOut">
              <a:rPr lang="en-US" smtClean="0"/>
              <a:t>12/19/2014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150D98-60E7-4B69-B9F1-AFC74C43D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787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8934630"/>
              </p:ext>
            </p:extLst>
          </p:nvPr>
        </p:nvGraphicFramePr>
        <p:xfrm>
          <a:off x="228600" y="990600"/>
          <a:ext cx="8762999" cy="57280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17725"/>
                <a:gridCol w="3213100"/>
                <a:gridCol w="3432174"/>
              </a:tblGrid>
              <a:tr h="490923"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" algn="l"/>
                        </a:tabLst>
                      </a:pPr>
                      <a:r>
                        <a:rPr lang="en-US" sz="1600" dirty="0" err="1">
                          <a:effectLst/>
                        </a:rPr>
                        <a:t>MIECHV</a:t>
                      </a:r>
                      <a:r>
                        <a:rPr lang="en-US" sz="1600" dirty="0">
                          <a:effectLst/>
                        </a:rPr>
                        <a:t> Performance Measurement Area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5801" marR="25801" marT="12901" marB="12901"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" algn="l"/>
                        </a:tabLst>
                      </a:pPr>
                      <a:r>
                        <a:rPr lang="en-US" sz="1600" dirty="0">
                          <a:effectLst/>
                        </a:rPr>
                        <a:t>List of Performance Measures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5801" marR="25801" marT="12901" marB="12901"/>
                </a:tc>
                <a:tc hMerge="1">
                  <a:txBody>
                    <a:bodyPr/>
                    <a:lstStyle/>
                    <a:p>
                      <a:pPr marL="0" marR="0" indent="0" algn="l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" algn="l"/>
                        </a:tabLs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5801" marR="25801" marT="12901" marB="12901"/>
                </a:tc>
              </a:tr>
              <a:tr h="1539997"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274320" algn="l"/>
                        </a:tabLst>
                      </a:pPr>
                      <a:r>
                        <a:rPr lang="en-US" sz="1200" dirty="0" smtClean="0">
                          <a:effectLst/>
                        </a:rPr>
                        <a:t>Maternal </a:t>
                      </a:r>
                      <a:r>
                        <a:rPr lang="en-US" sz="1200" dirty="0">
                          <a:effectLst/>
                        </a:rPr>
                        <a:t>and newborn health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5801" marR="25801" marT="12901" marB="12901"/>
                </a:tc>
                <a:tc>
                  <a:txBody>
                    <a:bodyPr/>
                    <a:lstStyle/>
                    <a:p>
                      <a:pPr marL="171450" marR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  <a:tabLst>
                          <a:tab pos="274320" algn="l"/>
                        </a:tabLst>
                      </a:pPr>
                      <a:r>
                        <a:rPr lang="en-US" sz="1200" dirty="0">
                          <a:effectLst/>
                        </a:rPr>
                        <a:t>Prenatal Care</a:t>
                      </a:r>
                    </a:p>
                    <a:p>
                      <a:pPr marL="171450" marR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  <a:tabLst>
                          <a:tab pos="274320" algn="l"/>
                        </a:tabLst>
                      </a:pPr>
                      <a:r>
                        <a:rPr lang="en-US" sz="1200" dirty="0">
                          <a:effectLst/>
                        </a:rPr>
                        <a:t>Parental use alcohol, tobacco, or illicit drugs</a:t>
                      </a:r>
                    </a:p>
                    <a:p>
                      <a:pPr marL="171450" marR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  <a:tabLst>
                          <a:tab pos="274320" algn="l"/>
                        </a:tabLst>
                      </a:pPr>
                      <a:r>
                        <a:rPr lang="en-US" sz="1200" dirty="0">
                          <a:effectLst/>
                        </a:rPr>
                        <a:t>Preconception Care</a:t>
                      </a:r>
                    </a:p>
                    <a:p>
                      <a:pPr marL="171450" marR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  <a:tabLst>
                          <a:tab pos="274320" algn="l"/>
                        </a:tabLst>
                      </a:pPr>
                      <a:r>
                        <a:rPr lang="en-US" sz="1200" dirty="0" err="1">
                          <a:effectLst/>
                        </a:rPr>
                        <a:t>Interbirth</a:t>
                      </a:r>
                      <a:r>
                        <a:rPr lang="en-US" sz="1200" dirty="0">
                          <a:effectLst/>
                        </a:rPr>
                        <a:t> in</a:t>
                      </a:r>
                      <a:r>
                        <a:rPr lang="en-US" sz="1200" i="0" dirty="0">
                          <a:effectLst/>
                        </a:rPr>
                        <a:t>terval </a:t>
                      </a:r>
                      <a:endParaRPr lang="en-US" sz="1200" i="0" dirty="0" smtClean="0">
                        <a:effectLst/>
                      </a:endParaRPr>
                    </a:p>
                    <a:p>
                      <a:pPr marL="171450" marR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  <a:tabLst>
                          <a:tab pos="274320" algn="l"/>
                        </a:tabLst>
                      </a:pP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[Medical home or primary healthcare provider for both mothers and children (tribal grants only)]</a:t>
                      </a:r>
                      <a:endParaRPr lang="en-US" sz="1200" i="0" dirty="0">
                        <a:effectLst/>
                      </a:endParaRPr>
                    </a:p>
                  </a:txBody>
                  <a:tcPr marL="25801" marR="25801" marT="12901" marB="12901"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171450" marR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  <a:tabLst>
                          <a:tab pos="274320" algn="l"/>
                        </a:tabLst>
                      </a:pPr>
                      <a:r>
                        <a:rPr lang="en-US" sz="1200" dirty="0" smtClean="0">
                          <a:effectLst/>
                        </a:rPr>
                        <a:t>Screening for Maternal depression </a:t>
                      </a:r>
                    </a:p>
                    <a:p>
                      <a:pPr marL="171450" marR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  <a:tabLst>
                          <a:tab pos="274320" algn="l"/>
                        </a:tabLst>
                      </a:pPr>
                      <a:r>
                        <a:rPr lang="en-US" sz="1200" dirty="0" smtClean="0">
                          <a:effectLst/>
                        </a:rPr>
                        <a:t>Breastfeeding</a:t>
                      </a:r>
                    </a:p>
                    <a:p>
                      <a:pPr marL="171450" marR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  <a:tabLst>
                          <a:tab pos="274320" algn="l"/>
                        </a:tabLst>
                      </a:pPr>
                      <a:r>
                        <a:rPr lang="en-US" sz="1200" dirty="0" smtClean="0">
                          <a:effectLst/>
                        </a:rPr>
                        <a:t>Well-child visits</a:t>
                      </a:r>
                    </a:p>
                    <a:p>
                      <a:pPr marL="171450" marR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  <a:tabLst>
                          <a:tab pos="274320" algn="l"/>
                        </a:tabLst>
                      </a:pPr>
                      <a:r>
                        <a:rPr lang="en-US" sz="1200" dirty="0" smtClean="0">
                          <a:effectLst/>
                        </a:rPr>
                        <a:t>Maternal and child health insurance status</a:t>
                      </a:r>
                      <a:endParaRPr lang="en-US" sz="12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71450" marR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  <a:tabLst>
                          <a:tab pos="274320" algn="l"/>
                        </a:tabLs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5801" marR="25801" marT="12901" marB="12901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1569138"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274320" algn="l"/>
                        </a:tabLst>
                      </a:pPr>
                      <a:r>
                        <a:rPr lang="en-US" sz="1200" dirty="0" smtClean="0">
                          <a:effectLst/>
                        </a:rPr>
                        <a:t>Child </a:t>
                      </a:r>
                      <a:r>
                        <a:rPr lang="en-US" sz="1200" dirty="0">
                          <a:effectLst/>
                        </a:rPr>
                        <a:t>injuries, child abuse, neglect, or maltreatment, and reduce emergency visits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5801" marR="25801" marT="12901" marB="12901"/>
                </a:tc>
                <a:tc>
                  <a:txBody>
                    <a:bodyPr/>
                    <a:lstStyle/>
                    <a:p>
                      <a:pPr marL="171450" marR="0" indent="-1714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effectLst/>
                        </a:rPr>
                        <a:t>Visits for children to the emergency department from all causes </a:t>
                      </a:r>
                    </a:p>
                    <a:p>
                      <a:pPr marL="171450" marR="0" indent="-1714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effectLst/>
                        </a:rPr>
                        <a:t>Visits of mothers to the emergency department from all causes </a:t>
                      </a:r>
                    </a:p>
                    <a:p>
                      <a:pPr marL="171450" marR="0" indent="-1714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effectLst/>
                        </a:rPr>
                        <a:t>Information provided or training of adult participants on prevention of child injuries </a:t>
                      </a:r>
                      <a:r>
                        <a:rPr lang="en-US" sz="1200" dirty="0" smtClean="0">
                          <a:effectLst/>
                        </a:rPr>
                        <a:t>Incidence </a:t>
                      </a:r>
                      <a:r>
                        <a:rPr lang="en-US" sz="1200" dirty="0">
                          <a:effectLst/>
                        </a:rPr>
                        <a:t>of child injuries requiring medical </a:t>
                      </a:r>
                      <a:r>
                        <a:rPr lang="en-US" sz="1200" dirty="0" smtClean="0">
                          <a:effectLst/>
                        </a:rPr>
                        <a:t>treatment</a:t>
                      </a:r>
                      <a:endParaRPr lang="en-US" sz="1200" dirty="0">
                        <a:effectLst/>
                      </a:endParaRPr>
                    </a:p>
                  </a:txBody>
                  <a:tcPr marL="25801" marR="25801" marT="12901" marB="12901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171450" marR="0" indent="-1714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 smtClean="0">
                          <a:effectLst/>
                        </a:rPr>
                        <a:t>Reported suspected maltreatment for children in the program </a:t>
                      </a:r>
                    </a:p>
                    <a:p>
                      <a:pPr marL="171450" marR="0" indent="-1714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 smtClean="0">
                          <a:effectLst/>
                        </a:rPr>
                        <a:t>Reported substantiated maltreatment for children in the program </a:t>
                      </a:r>
                    </a:p>
                    <a:p>
                      <a:pPr marL="171450" marR="0" indent="-1714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 smtClean="0">
                          <a:effectLst/>
                        </a:rPr>
                        <a:t>First-time victims of maltreatment for children in the program </a:t>
                      </a:r>
                      <a:endParaRPr lang="en-US" sz="1200" dirty="0" smtClean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endParaRPr lang="en-US" sz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5801" marR="25801" marT="12901" marB="12901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1962541"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>
                          <a:tab pos="274320" algn="l"/>
                        </a:tabLst>
                      </a:pPr>
                      <a:r>
                        <a:rPr lang="en-US" sz="1200" dirty="0" smtClean="0">
                          <a:effectLst/>
                        </a:rPr>
                        <a:t>School </a:t>
                      </a:r>
                      <a:r>
                        <a:rPr lang="en-US" sz="1200" dirty="0">
                          <a:effectLst/>
                        </a:rPr>
                        <a:t>readiness and achievement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5801" marR="25801" marT="12901" marB="12901"/>
                </a:tc>
                <a:tc>
                  <a:txBody>
                    <a:bodyPr/>
                    <a:lstStyle/>
                    <a:p>
                      <a:pPr marL="171450" marR="0" indent="-1714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effectLst/>
                        </a:rPr>
                        <a:t>Parent support for children's learning and development </a:t>
                      </a:r>
                      <a:endParaRPr lang="en-US" sz="1200" dirty="0" smtClean="0">
                        <a:effectLst/>
                      </a:endParaRPr>
                    </a:p>
                    <a:p>
                      <a:pPr marL="171450" marR="0" indent="-1714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 smtClean="0">
                          <a:effectLst/>
                        </a:rPr>
                        <a:t>Parent </a:t>
                      </a:r>
                      <a:r>
                        <a:rPr lang="en-US" sz="1200" dirty="0">
                          <a:effectLst/>
                        </a:rPr>
                        <a:t>knowledge of child development and of their child's developmental progress</a:t>
                      </a:r>
                    </a:p>
                    <a:p>
                      <a:pPr marL="171450" marR="0" indent="-1714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effectLst/>
                        </a:rPr>
                        <a:t>Parenting behaviors and parent-child relationship </a:t>
                      </a:r>
                      <a:endParaRPr lang="en-US" sz="1200" dirty="0" smtClean="0">
                        <a:effectLst/>
                      </a:endParaRPr>
                    </a:p>
                    <a:p>
                      <a:pPr marL="171450" marR="0" indent="-1714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 smtClean="0">
                          <a:effectLst/>
                        </a:rPr>
                        <a:t>Parent </a:t>
                      </a:r>
                      <a:r>
                        <a:rPr lang="en-US" sz="1200" dirty="0">
                          <a:effectLst/>
                        </a:rPr>
                        <a:t>emotional well-being or parenting </a:t>
                      </a:r>
                      <a:r>
                        <a:rPr lang="en-US" sz="1200" dirty="0" smtClean="0">
                          <a:effectLst/>
                        </a:rPr>
                        <a:t>stress</a:t>
                      </a:r>
                      <a:endParaRPr lang="en-US" sz="1200" dirty="0">
                        <a:effectLst/>
                      </a:endParaRPr>
                    </a:p>
                  </a:txBody>
                  <a:tcPr marL="25801" marR="25801" marT="12901" marB="12901"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171450" marR="0" indent="-1714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 smtClean="0">
                          <a:effectLst/>
                        </a:rPr>
                        <a:t>Child’s communication, language, and emergent literacy </a:t>
                      </a:r>
                    </a:p>
                    <a:p>
                      <a:pPr marL="171450" marR="0" indent="-1714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 smtClean="0">
                          <a:effectLst/>
                        </a:rPr>
                        <a:t>Child’s general cognitive skills</a:t>
                      </a:r>
                    </a:p>
                    <a:p>
                      <a:pPr marL="171450" marR="0" indent="-1714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 smtClean="0">
                          <a:effectLst/>
                        </a:rPr>
                        <a:t>Child’s positive approaches to learning including attention</a:t>
                      </a:r>
                    </a:p>
                    <a:p>
                      <a:pPr marL="171450" marR="0" indent="-1714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 smtClean="0">
                          <a:effectLst/>
                        </a:rPr>
                        <a:t>Child’s social behavior, emotion regulation, and emotional well-being </a:t>
                      </a:r>
                    </a:p>
                    <a:p>
                      <a:pPr marL="171450" marR="0" indent="-1714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 smtClean="0">
                          <a:effectLst/>
                        </a:rPr>
                        <a:t>Child’s physical health and development </a:t>
                      </a:r>
                      <a:endParaRPr lang="en-US" sz="1200" dirty="0" smtClean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5801" marR="25801" marT="12901" marB="12901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sp>
        <p:nvSpPr>
          <p:cNvPr id="5" name="Title 1"/>
          <p:cNvSpPr txBox="1">
            <a:spLocks/>
          </p:cNvSpPr>
          <p:nvPr/>
        </p:nvSpPr>
        <p:spPr>
          <a:xfrm>
            <a:off x="152400" y="1"/>
            <a:ext cx="8915400" cy="11504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Current </a:t>
            </a:r>
            <a:r>
              <a:rPr lang="en-US" dirty="0" err="1" smtClean="0"/>
              <a:t>MIECHV</a:t>
            </a:r>
            <a:r>
              <a:rPr lang="en-US" dirty="0" smtClean="0"/>
              <a:t> Performance Measures 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861464" y="1"/>
            <a:ext cx="22860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OMB </a:t>
            </a:r>
            <a:r>
              <a:rPr lang="en-US" sz="1000" dirty="0" smtClean="0"/>
              <a:t>#: 0970-0356 </a:t>
            </a:r>
            <a:endParaRPr lang="en-US" sz="1000" i="1" dirty="0"/>
          </a:p>
          <a:p>
            <a:r>
              <a:rPr lang="en-US" sz="1000" dirty="0" smtClean="0"/>
              <a:t>EXPIRATION</a:t>
            </a:r>
            <a:r>
              <a:rPr lang="en-US" sz="1000" dirty="0"/>
              <a:t>: </a:t>
            </a:r>
            <a:r>
              <a:rPr lang="en-US" sz="1000" dirty="0" smtClean="0"/>
              <a:t> </a:t>
            </a:r>
            <a:r>
              <a:rPr lang="en-US" sz="1000" dirty="0" smtClean="0"/>
              <a:t>xx/xx/</a:t>
            </a:r>
            <a:r>
              <a:rPr lang="en-US" sz="1000" dirty="0" err="1" smtClean="0"/>
              <a:t>xxxx</a:t>
            </a:r>
            <a:endParaRPr lang="en-US" sz="1000" i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1614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368696"/>
              </p:ext>
            </p:extLst>
          </p:nvPr>
        </p:nvGraphicFramePr>
        <p:xfrm>
          <a:off x="228600" y="1143001"/>
          <a:ext cx="8762999" cy="51810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17725"/>
                <a:gridCol w="3213100"/>
                <a:gridCol w="3432174"/>
              </a:tblGrid>
              <a:tr h="685799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" algn="l"/>
                        </a:tabLst>
                      </a:pPr>
                      <a:r>
                        <a:rPr lang="en-US" sz="1600" dirty="0" err="1">
                          <a:effectLst/>
                        </a:rPr>
                        <a:t>MIECHV</a:t>
                      </a:r>
                      <a:r>
                        <a:rPr lang="en-US" sz="1600" dirty="0">
                          <a:effectLst/>
                        </a:rPr>
                        <a:t> Performance Measurement Area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5801" marR="25801" marT="12901" marB="12901"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" algn="l"/>
                        </a:tabLst>
                      </a:pPr>
                      <a:r>
                        <a:rPr lang="en-US" sz="1600" dirty="0">
                          <a:effectLst/>
                        </a:rPr>
                        <a:t>List of Performance Measures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5801" marR="25801" marT="12901" marB="12901"/>
                </a:tc>
                <a:tc hMerge="1">
                  <a:txBody>
                    <a:bodyPr/>
                    <a:lstStyle/>
                    <a:p>
                      <a:pPr marL="0" marR="0" indent="0" algn="l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" algn="l"/>
                        </a:tabLs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5801" marR="25801" marT="12901" marB="12901"/>
                </a:tc>
              </a:tr>
              <a:tr h="1131577"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" algn="l"/>
                        </a:tabLst>
                      </a:pPr>
                      <a:r>
                        <a:rPr lang="en-US" sz="1200" dirty="0" smtClean="0">
                          <a:effectLst/>
                        </a:rPr>
                        <a:t>Crime </a:t>
                      </a:r>
                      <a:r>
                        <a:rPr lang="en-US" sz="1200" u="sng" dirty="0">
                          <a:effectLst/>
                        </a:rPr>
                        <a:t>or</a:t>
                      </a:r>
                      <a:r>
                        <a:rPr lang="en-US" sz="1200" dirty="0">
                          <a:effectLst/>
                        </a:rPr>
                        <a:t> domestic violence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5801" marR="25801" marT="12901" marB="12901"/>
                </a:tc>
                <a:tc>
                  <a:txBody>
                    <a:bodyPr/>
                    <a:lstStyle/>
                    <a:p>
                      <a:pPr marL="171450" marR="0" indent="-1714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effectLst/>
                        </a:rPr>
                        <a:t>Screening for domestic violence </a:t>
                      </a:r>
                    </a:p>
                    <a:p>
                      <a:pPr marL="171450" marR="0" indent="-1714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effectLst/>
                        </a:rPr>
                        <a:t>Of families identified for the presence of domestic violence, number of referrals made to relevant domestic violence services (e.g., shelters</a:t>
                      </a:r>
                      <a:r>
                        <a:rPr lang="en-US" sz="1200" dirty="0" smtClean="0">
                          <a:effectLst/>
                        </a:rPr>
                        <a:t>)</a:t>
                      </a:r>
                      <a:endParaRPr lang="en-US" sz="1200" dirty="0">
                        <a:effectLst/>
                      </a:endParaRPr>
                    </a:p>
                  </a:txBody>
                  <a:tcPr marL="25801" marR="25801" marT="12901" marB="12901"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dirty="0" smtClean="0">
                          <a:effectLst/>
                        </a:rPr>
                        <a:t>Of families identified for the presence of domestic violence, number of families for which a safety plan was completed. </a:t>
                      </a:r>
                      <a:endParaRPr lang="en-US" sz="1200" dirty="0" smtClean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71450" marR="0" indent="-1714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5801" marR="25801" marT="12901" marB="12901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1131577"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" algn="l"/>
                        </a:tabLst>
                      </a:pPr>
                      <a:r>
                        <a:rPr lang="en-US" sz="1200" dirty="0" smtClean="0">
                          <a:effectLst/>
                        </a:rPr>
                        <a:t>Family </a:t>
                      </a:r>
                      <a:r>
                        <a:rPr lang="en-US" sz="1200" dirty="0">
                          <a:effectLst/>
                        </a:rPr>
                        <a:t>economic self-sufficiency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5801" marR="25801" marT="12901" marB="12901"/>
                </a:tc>
                <a:tc>
                  <a:txBody>
                    <a:bodyPr/>
                    <a:lstStyle/>
                    <a:p>
                      <a:pPr marL="171450" marR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  <a:tabLst>
                          <a:tab pos="274320" algn="l"/>
                          <a:tab pos="457200" algn="l"/>
                        </a:tabLst>
                      </a:pPr>
                      <a:r>
                        <a:rPr lang="en-US" sz="1200" dirty="0">
                          <a:effectLst/>
                        </a:rPr>
                        <a:t>Household income (including earnings, cash benefits, and in-kind and non-cash benefits</a:t>
                      </a:r>
                      <a:r>
                        <a:rPr lang="en-US" sz="1200" dirty="0" smtClean="0">
                          <a:effectLst/>
                        </a:rPr>
                        <a:t>)</a:t>
                      </a:r>
                      <a:endParaRPr lang="en-US" sz="1200" dirty="0">
                        <a:effectLst/>
                      </a:endParaRPr>
                    </a:p>
                  </a:txBody>
                  <a:tcPr marL="25801" marR="25801" marT="12901" marB="12901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171450" marR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  <a:tabLst>
                          <a:tab pos="274320" algn="l"/>
                          <a:tab pos="457200" algn="l"/>
                        </a:tabLst>
                      </a:pPr>
                      <a:r>
                        <a:rPr lang="en-US" sz="1200" dirty="0" smtClean="0">
                          <a:effectLst/>
                        </a:rPr>
                        <a:t>Employment or education of participating adults</a:t>
                      </a:r>
                    </a:p>
                    <a:p>
                      <a:pPr marL="171450" marR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  <a:tabLst>
                          <a:tab pos="274320" algn="l"/>
                          <a:tab pos="457200" algn="l"/>
                        </a:tabLst>
                      </a:pPr>
                      <a:r>
                        <a:rPr lang="en-US" sz="1200" dirty="0" smtClean="0">
                          <a:effectLst/>
                        </a:rPr>
                        <a:t>Health insurance status of participating adults and children</a:t>
                      </a:r>
                      <a:endParaRPr lang="en-US" sz="12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  <a:tabLst>
                          <a:tab pos="274320" algn="l"/>
                          <a:tab pos="457200" algn="l"/>
                        </a:tabLs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5801" marR="25801" marT="12901" marB="12901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2232101"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" algn="l"/>
                        </a:tabLst>
                      </a:pPr>
                      <a:r>
                        <a:rPr lang="en-US" sz="1200" dirty="0" smtClean="0">
                          <a:effectLst/>
                        </a:rPr>
                        <a:t>Coordination </a:t>
                      </a:r>
                      <a:r>
                        <a:rPr lang="en-US" sz="1200" dirty="0">
                          <a:effectLst/>
                        </a:rPr>
                        <a:t>and referrals for other community resources and supports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5801" marR="25801" marT="12901" marB="12901"/>
                </a:tc>
                <a:tc>
                  <a:txBody>
                    <a:bodyPr/>
                    <a:lstStyle/>
                    <a:p>
                      <a:pPr marL="171450" marR="0" indent="-1714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effectLst/>
                        </a:rPr>
                        <a:t>Number of families identified for necessary services</a:t>
                      </a:r>
                    </a:p>
                    <a:p>
                      <a:pPr marL="171450" marR="0" indent="-1714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effectLst/>
                        </a:rPr>
                        <a:t>Number of families that required services and received a referral to available community resources</a:t>
                      </a:r>
                    </a:p>
                    <a:p>
                      <a:pPr marL="171450" marR="0" indent="-1714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effectLst/>
                        </a:rPr>
                        <a:t>Number of completed referrals </a:t>
                      </a:r>
                      <a:endParaRPr lang="en-US" sz="1200" dirty="0" smtClean="0">
                        <a:effectLst/>
                      </a:endParaRPr>
                    </a:p>
                  </a:txBody>
                  <a:tcPr marL="25801" marR="25801" marT="12901" marB="12901"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171450" marR="0" indent="-1714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 err="1" smtClean="0">
                          <a:effectLst/>
                        </a:rPr>
                        <a:t>MOUs</a:t>
                      </a:r>
                      <a:r>
                        <a:rPr lang="en-US" sz="1200" dirty="0" smtClean="0">
                          <a:effectLst/>
                        </a:rPr>
                        <a:t>: Number of Memoranda of Understanding or other formal agreements with other social service agencies in the community</a:t>
                      </a:r>
                    </a:p>
                    <a:p>
                      <a:pPr marL="171450" marR="0" indent="-1714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 smtClean="0">
                          <a:effectLst/>
                        </a:rPr>
                        <a:t>Information sharing: Number of agencies with which the home visiting provider has a clear point of contact in the collaborating community agency that includes regular sharing of information between agencies. </a:t>
                      </a:r>
                      <a:endParaRPr lang="en-US" sz="1200" dirty="0" smtClean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71450" marR="0" indent="-1714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5801" marR="25801" marT="12901" marB="12901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sp>
        <p:nvSpPr>
          <p:cNvPr id="5" name="Title 1"/>
          <p:cNvSpPr txBox="1">
            <a:spLocks/>
          </p:cNvSpPr>
          <p:nvPr/>
        </p:nvSpPr>
        <p:spPr>
          <a:xfrm>
            <a:off x="152400" y="20447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Current </a:t>
            </a:r>
            <a:r>
              <a:rPr lang="en-US" dirty="0" err="1" smtClean="0"/>
              <a:t>MIECHV</a:t>
            </a:r>
            <a:r>
              <a:rPr lang="en-US" dirty="0" smtClean="0"/>
              <a:t> Performance Measures 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858000" y="0"/>
            <a:ext cx="22860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OMB #: 0970-0356 </a:t>
            </a:r>
            <a:endParaRPr lang="en-US" sz="1000" i="1" dirty="0"/>
          </a:p>
          <a:p>
            <a:r>
              <a:rPr lang="en-US" sz="1000" dirty="0"/>
              <a:t>EXPIRATION:  </a:t>
            </a:r>
            <a:r>
              <a:rPr lang="en-US" sz="1000" dirty="0" smtClean="0"/>
              <a:t>xx/xx/</a:t>
            </a:r>
            <a:r>
              <a:rPr lang="en-US" sz="1000" dirty="0" err="1" smtClean="0"/>
              <a:t>xxxx</a:t>
            </a:r>
            <a:endParaRPr lang="en-US" sz="1000" i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6405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Pew </a:t>
            </a:r>
            <a:r>
              <a:rPr lang="en-US" dirty="0" err="1" smtClean="0"/>
              <a:t>HV</a:t>
            </a:r>
            <a:r>
              <a:rPr lang="en-US" dirty="0" smtClean="0"/>
              <a:t> Data Initiative Indicators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422975399"/>
              </p:ext>
            </p:extLst>
          </p:nvPr>
        </p:nvGraphicFramePr>
        <p:xfrm>
          <a:off x="152400" y="1524000"/>
          <a:ext cx="8839201" cy="47193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28372"/>
                <a:gridCol w="2376927"/>
                <a:gridCol w="4233902"/>
              </a:tblGrid>
              <a:tr h="395307"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" algn="l"/>
                        </a:tabLst>
                      </a:pPr>
                      <a:r>
                        <a:rPr lang="en-US" sz="1600" dirty="0" err="1">
                          <a:effectLst/>
                        </a:rPr>
                        <a:t>MIECHV</a:t>
                      </a:r>
                      <a:r>
                        <a:rPr lang="en-US" sz="1600" dirty="0">
                          <a:effectLst/>
                        </a:rPr>
                        <a:t> Performance Measurement Area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5427" marR="25427" marT="12713" marB="12713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" algn="l"/>
                        </a:tabLst>
                      </a:pPr>
                      <a:r>
                        <a:rPr lang="en-US" sz="1600" dirty="0">
                          <a:effectLst/>
                        </a:rPr>
                        <a:t>Proposed List of </a:t>
                      </a:r>
                      <a:r>
                        <a:rPr lang="en-US" sz="1600" dirty="0" smtClean="0">
                          <a:effectLst/>
                        </a:rPr>
                        <a:t>Constructs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5427" marR="25427" marT="12713" marB="12713"/>
                </a:tc>
                <a:tc>
                  <a:txBody>
                    <a:bodyPr/>
                    <a:lstStyle/>
                    <a:p>
                      <a:pPr marL="0" marR="0" indent="27432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" algn="l"/>
                        </a:tabLst>
                      </a:pPr>
                      <a:r>
                        <a:rPr lang="en-US" sz="1600" dirty="0">
                          <a:effectLst/>
                        </a:rPr>
                        <a:t>Definitions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</a:tr>
              <a:tr h="3511321"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" algn="l"/>
                        </a:tabLst>
                      </a:pPr>
                      <a:r>
                        <a:rPr lang="en-US" sz="1200">
                          <a:effectLst/>
                        </a:rPr>
                        <a:t>Improve maternal and newborn health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5427" marR="25427" marT="12713" marB="12713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" algn="l"/>
                        </a:tabLst>
                      </a:pPr>
                      <a:r>
                        <a:rPr lang="en-US" sz="1200" dirty="0" err="1">
                          <a:effectLst/>
                        </a:rPr>
                        <a:t>Interbirth</a:t>
                      </a:r>
                      <a:r>
                        <a:rPr lang="en-US" sz="1200" dirty="0">
                          <a:effectLst/>
                        </a:rPr>
                        <a:t> interval </a:t>
                      </a:r>
                    </a:p>
                    <a:p>
                      <a:pPr marL="228600" marR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" algn="l"/>
                        </a:tabLs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</a:p>
                    <a:p>
                      <a:pPr marL="228600" marR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" algn="l"/>
                        </a:tabLs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 smtClean="0">
                        <a:effectLst/>
                      </a:endParaRPr>
                    </a:p>
                    <a:p>
                      <a:pPr marL="228600" marR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" algn="l"/>
                        </a:tabLst>
                      </a:pPr>
                      <a:endParaRPr lang="en-US" sz="1200" dirty="0">
                        <a:effectLst/>
                      </a:endParaRPr>
                    </a:p>
                    <a:p>
                      <a:pPr marL="0" marR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" algn="l"/>
                        </a:tabLst>
                      </a:pPr>
                      <a:r>
                        <a:rPr lang="en-US" sz="1200" dirty="0" err="1">
                          <a:effectLst/>
                        </a:rPr>
                        <a:t>Interconception</a:t>
                      </a:r>
                      <a:r>
                        <a:rPr lang="en-US" sz="1200" dirty="0">
                          <a:effectLst/>
                        </a:rPr>
                        <a:t>/ Postpartum visits</a:t>
                      </a:r>
                    </a:p>
                    <a:p>
                      <a:pPr marL="0" marR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" algn="l"/>
                        </a:tabLs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</a:p>
                    <a:p>
                      <a:pPr marL="0" marR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" algn="l"/>
                        </a:tabLs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 smtClean="0">
                        <a:effectLst/>
                      </a:endParaRPr>
                    </a:p>
                    <a:p>
                      <a:pPr marL="0" marR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" algn="l"/>
                        </a:tabLst>
                      </a:pPr>
                      <a:endParaRPr lang="en-US" sz="1200" dirty="0" smtClean="0">
                        <a:effectLst/>
                      </a:endParaRPr>
                    </a:p>
                    <a:p>
                      <a:pPr marL="0" marR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" algn="l"/>
                        </a:tabLst>
                      </a:pPr>
                      <a:endParaRPr lang="en-US" sz="1200" dirty="0">
                        <a:effectLst/>
                      </a:endParaRPr>
                    </a:p>
                    <a:p>
                      <a:pPr marL="0" marR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" algn="l"/>
                        </a:tabLst>
                      </a:pPr>
                      <a:r>
                        <a:rPr lang="en-US" sz="1200" dirty="0">
                          <a:effectLst/>
                        </a:rPr>
                        <a:t>Breastfeeding</a:t>
                      </a:r>
                    </a:p>
                    <a:p>
                      <a:pPr marL="457200" marR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" algn="l"/>
                        </a:tabLs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 smtClean="0">
                        <a:effectLst/>
                      </a:endParaRPr>
                    </a:p>
                    <a:p>
                      <a:pPr marL="457200" marR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" algn="l"/>
                        </a:tabLst>
                      </a:pPr>
                      <a:endParaRPr lang="en-US" sz="1200" dirty="0">
                        <a:effectLst/>
                      </a:endParaRPr>
                    </a:p>
                    <a:p>
                      <a:pPr marL="0" marR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" algn="l"/>
                        </a:tabLs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</a:p>
                    <a:p>
                      <a:pPr marL="0" marR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" algn="l"/>
                        </a:tabLst>
                      </a:pPr>
                      <a:r>
                        <a:rPr lang="en-US" sz="1200" dirty="0">
                          <a:effectLst/>
                        </a:rPr>
                        <a:t>Parental use tobacco</a:t>
                      </a:r>
                    </a:p>
                    <a:p>
                      <a:pPr marL="0" marR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" algn="l"/>
                        </a:tabLs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 smtClean="0">
                        <a:effectLst/>
                      </a:endParaRPr>
                    </a:p>
                    <a:p>
                      <a:pPr marL="0" marR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" algn="l"/>
                        </a:tabLst>
                      </a:pPr>
                      <a:endParaRPr lang="en-US" sz="1200" dirty="0">
                        <a:effectLst/>
                      </a:endParaRPr>
                    </a:p>
                    <a:p>
                      <a:pPr marL="0" marR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" algn="l"/>
                        </a:tabLs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</a:p>
                    <a:p>
                      <a:pPr marL="0" marR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" algn="l"/>
                        </a:tabLst>
                      </a:pPr>
                      <a:r>
                        <a:rPr lang="en-US" sz="1200" dirty="0">
                          <a:effectLst/>
                        </a:rPr>
                        <a:t>Well-child visits</a:t>
                      </a:r>
                    </a:p>
                    <a:p>
                      <a:pPr marL="457200" marR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" algn="l"/>
                        </a:tabLs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</a:p>
                    <a:p>
                      <a:pPr marL="0" marR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" algn="l"/>
                        </a:tabLs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</a:p>
                    <a:p>
                      <a:pPr marL="0" marR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" algn="l"/>
                        </a:tabLs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</a:p>
                    <a:p>
                      <a:pPr marL="0" marR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" algn="l"/>
                        </a:tabLst>
                      </a:pPr>
                      <a:r>
                        <a:rPr lang="en-US" sz="1200" dirty="0">
                          <a:effectLst/>
                        </a:rPr>
                        <a:t>Maternal depression and stress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5427" marR="25427" marT="12713" marB="12713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" algn="l"/>
                        </a:tabLst>
                      </a:pPr>
                      <a:r>
                        <a:rPr lang="en-US" sz="1200" dirty="0">
                          <a:effectLst/>
                        </a:rPr>
                        <a:t>Percent of women participating in home visiting who had an </a:t>
                      </a:r>
                      <a:r>
                        <a:rPr lang="en-US" sz="1200" dirty="0" err="1">
                          <a:effectLst/>
                        </a:rPr>
                        <a:t>interbirth</a:t>
                      </a:r>
                      <a:r>
                        <a:rPr lang="en-US" sz="1200" dirty="0">
                          <a:effectLst/>
                        </a:rPr>
                        <a:t> interval of 18 months or </a:t>
                      </a:r>
                      <a:r>
                        <a:rPr lang="en-US" sz="1200" dirty="0" smtClean="0">
                          <a:effectLst/>
                        </a:rPr>
                        <a:t>more</a:t>
                      </a:r>
                    </a:p>
                    <a:p>
                      <a:pPr marL="0" marR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" algn="l"/>
                        </a:tabLst>
                      </a:pPr>
                      <a:endParaRPr lang="en-US" sz="1200" dirty="0" smtClean="0">
                        <a:effectLst/>
                      </a:endParaRPr>
                    </a:p>
                    <a:p>
                      <a:pPr marL="0" marR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" algn="l"/>
                        </a:tabLst>
                      </a:pPr>
                      <a:endParaRPr lang="en-US" sz="1200" dirty="0">
                        <a:effectLst/>
                      </a:endParaRPr>
                    </a:p>
                    <a:p>
                      <a:pPr marL="0" marR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" algn="l"/>
                        </a:tabLst>
                      </a:pPr>
                      <a:r>
                        <a:rPr lang="en-US" sz="1200" dirty="0">
                          <a:effectLst/>
                        </a:rPr>
                        <a:t>Percent of women enrolled in home visiting at the time of birth who receive a timely postpartum visit (within two months following birth</a:t>
                      </a:r>
                      <a:r>
                        <a:rPr lang="en-US" sz="1200" dirty="0" smtClean="0">
                          <a:effectLst/>
                        </a:rPr>
                        <a:t>).</a:t>
                      </a:r>
                    </a:p>
                    <a:p>
                      <a:pPr marL="0" marR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" algn="l"/>
                        </a:tabLst>
                      </a:pPr>
                      <a:endParaRPr lang="en-US" sz="1200" dirty="0">
                        <a:effectLst/>
                      </a:endParaRPr>
                    </a:p>
                    <a:p>
                      <a:pPr marL="0" marR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" algn="l"/>
                        </a:tabLs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</a:p>
                    <a:p>
                      <a:pPr marL="0" marR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" algn="l"/>
                        </a:tabLst>
                      </a:pPr>
                      <a:r>
                        <a:rPr lang="en-US" sz="1200" dirty="0">
                          <a:effectLst/>
                        </a:rPr>
                        <a:t>Percent of mothers enrolled in home visiting during pregnancy who initiate breastfeeding for their infants.</a:t>
                      </a:r>
                    </a:p>
                    <a:p>
                      <a:pPr marL="0" marR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" algn="l"/>
                        </a:tabLs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 smtClean="0">
                        <a:effectLst/>
                      </a:endParaRPr>
                    </a:p>
                    <a:p>
                      <a:pPr marL="0" marR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" algn="l"/>
                        </a:tabLst>
                      </a:pPr>
                      <a:endParaRPr lang="en-US" sz="1200" dirty="0">
                        <a:effectLst/>
                      </a:endParaRPr>
                    </a:p>
                    <a:p>
                      <a:pPr marL="0" marR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" algn="l"/>
                        </a:tabLst>
                      </a:pPr>
                      <a:r>
                        <a:rPr lang="en-US" sz="1200" dirty="0">
                          <a:effectLst/>
                        </a:rPr>
                        <a:t>Percent of women participating in home visiting for at least six months who are currently smoking or using tobacco.</a:t>
                      </a:r>
                    </a:p>
                    <a:p>
                      <a:pPr marL="0" marR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" algn="l"/>
                        </a:tabLs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 smtClean="0">
                        <a:effectLst/>
                      </a:endParaRPr>
                    </a:p>
                    <a:p>
                      <a:pPr marL="0" marR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" algn="l"/>
                        </a:tabLst>
                      </a:pPr>
                      <a:endParaRPr lang="en-US" sz="1200" dirty="0">
                        <a:effectLst/>
                      </a:endParaRPr>
                    </a:p>
                    <a:p>
                      <a:pPr marL="0" marR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" algn="l"/>
                        </a:tabLst>
                      </a:pPr>
                      <a:r>
                        <a:rPr lang="en-US" sz="1200" dirty="0">
                          <a:effectLst/>
                        </a:rPr>
                        <a:t>Percent of children who participated in home visiting that received last recommended well child visit based on </a:t>
                      </a:r>
                      <a:r>
                        <a:rPr lang="en-US" sz="1200" dirty="0" err="1">
                          <a:effectLst/>
                        </a:rPr>
                        <a:t>AAP</a:t>
                      </a:r>
                      <a:r>
                        <a:rPr lang="en-US" sz="1200" dirty="0">
                          <a:effectLst/>
                        </a:rPr>
                        <a:t> schedule.</a:t>
                      </a:r>
                    </a:p>
                    <a:p>
                      <a:pPr marL="0" marR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" algn="l"/>
                        </a:tabLs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 smtClean="0">
                        <a:effectLst/>
                      </a:endParaRPr>
                    </a:p>
                    <a:p>
                      <a:pPr marL="0" marR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" algn="l"/>
                        </a:tabLst>
                      </a:pPr>
                      <a:endParaRPr lang="en-US" sz="1200" dirty="0">
                        <a:effectLst/>
                      </a:endParaRPr>
                    </a:p>
                    <a:p>
                      <a:pPr marL="0" marR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" algn="l"/>
                        </a:tabLst>
                      </a:pPr>
                      <a:r>
                        <a:rPr lang="en-US" sz="1200" dirty="0">
                          <a:effectLst/>
                        </a:rPr>
                        <a:t>Percent of women participating in home visiting who receive maternal depression screening with validated tool.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6858000" y="0"/>
            <a:ext cx="2286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OMB #: 0970-0356 </a:t>
            </a:r>
            <a:endParaRPr lang="en-US" sz="1000" i="1" dirty="0"/>
          </a:p>
          <a:p>
            <a:r>
              <a:rPr lang="en-US" sz="1000" dirty="0"/>
              <a:t>EXPIRATION:  </a:t>
            </a:r>
            <a:r>
              <a:rPr lang="en-US" sz="1000" dirty="0"/>
              <a:t>xx/xx/</a:t>
            </a:r>
            <a:r>
              <a:rPr lang="en-US" sz="1000" dirty="0" err="1"/>
              <a:t>xxxx</a:t>
            </a:r>
            <a:endParaRPr lang="en-US" sz="1000" i="1" dirty="0"/>
          </a:p>
        </p:txBody>
      </p:sp>
    </p:spTree>
    <p:extLst>
      <p:ext uri="{BB962C8B-B14F-4D97-AF65-F5344CB8AC3E}">
        <p14:creationId xmlns:p14="http://schemas.microsoft.com/office/powerpoint/2010/main" val="22223155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708364280"/>
              </p:ext>
            </p:extLst>
          </p:nvPr>
        </p:nvGraphicFramePr>
        <p:xfrm>
          <a:off x="152400" y="1371600"/>
          <a:ext cx="8839201" cy="51308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28372"/>
                <a:gridCol w="2376927"/>
                <a:gridCol w="4233902"/>
              </a:tblGrid>
              <a:tr h="578241"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" algn="l"/>
                        </a:tabLst>
                      </a:pPr>
                      <a:r>
                        <a:rPr lang="en-US" sz="1600" dirty="0" err="1">
                          <a:effectLst/>
                        </a:rPr>
                        <a:t>MIECHV</a:t>
                      </a:r>
                      <a:r>
                        <a:rPr lang="en-US" sz="1600" dirty="0">
                          <a:effectLst/>
                        </a:rPr>
                        <a:t> Performance Measurement Area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5427" marR="25427" marT="12713" marB="12713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" algn="l"/>
                        </a:tabLst>
                      </a:pPr>
                      <a:r>
                        <a:rPr lang="en-US" sz="1600" dirty="0">
                          <a:effectLst/>
                        </a:rPr>
                        <a:t>Proposed List of </a:t>
                      </a:r>
                      <a:r>
                        <a:rPr lang="en-US" sz="1600" dirty="0" smtClean="0">
                          <a:effectLst/>
                        </a:rPr>
                        <a:t>Constructs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5427" marR="25427" marT="12713" marB="12713"/>
                </a:tc>
                <a:tc>
                  <a:txBody>
                    <a:bodyPr/>
                    <a:lstStyle/>
                    <a:p>
                      <a:pPr marL="0" marR="0" indent="27432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" algn="l"/>
                        </a:tabLst>
                      </a:pPr>
                      <a:r>
                        <a:rPr lang="en-US" sz="1600" dirty="0">
                          <a:effectLst/>
                        </a:rPr>
                        <a:t>Definitions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</a:tr>
              <a:tr h="1080534"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" algn="l"/>
                        </a:tabLst>
                      </a:pPr>
                      <a:r>
                        <a:rPr lang="en-US" sz="1200" dirty="0" smtClean="0">
                          <a:effectLst/>
                        </a:rPr>
                        <a:t>Child </a:t>
                      </a:r>
                      <a:r>
                        <a:rPr lang="en-US" sz="1200" dirty="0">
                          <a:effectLst/>
                        </a:rPr>
                        <a:t>injuries, child abuse, neglect, or maltreatment, and reduce emergency visits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5427" marR="25427" marT="12713" marB="12713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" algn="l"/>
                        </a:tabLst>
                      </a:pPr>
                      <a:r>
                        <a:rPr lang="en-US" sz="1200" dirty="0">
                          <a:effectLst/>
                        </a:rPr>
                        <a:t>Child maltreatment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5427" marR="25427" marT="12713" marB="12713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" algn="l"/>
                        </a:tabLst>
                      </a:pPr>
                      <a:r>
                        <a:rPr lang="en-US" sz="1200" dirty="0">
                          <a:effectLst/>
                        </a:rPr>
                        <a:t>Percent of children who participated in home visiting with reported cases of child maltreatment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</a:tr>
              <a:tr h="1078204"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" algn="l"/>
                        </a:tabLst>
                      </a:pPr>
                      <a:r>
                        <a:rPr lang="en-US" sz="1200" dirty="0" smtClean="0">
                          <a:effectLst/>
                        </a:rPr>
                        <a:t>School </a:t>
                      </a:r>
                      <a:r>
                        <a:rPr lang="en-US" sz="1200" dirty="0">
                          <a:effectLst/>
                        </a:rPr>
                        <a:t>readiness and achievement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5427" marR="25427" marT="12713" marB="12713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" algn="l"/>
                        </a:tabLst>
                      </a:pPr>
                      <a:r>
                        <a:rPr lang="en-US" sz="1200" dirty="0">
                          <a:effectLst/>
                        </a:rPr>
                        <a:t>Parental Capacity</a:t>
                      </a:r>
                    </a:p>
                    <a:p>
                      <a:pPr marL="457200" marR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" algn="l"/>
                        </a:tabLs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</a:p>
                    <a:p>
                      <a:pPr marL="457200" marR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" algn="l"/>
                        </a:tabLs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</a:p>
                    <a:p>
                      <a:pPr marL="0" marR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" algn="l"/>
                        </a:tabLst>
                      </a:pPr>
                      <a:r>
                        <a:rPr lang="en-US" sz="1200" dirty="0">
                          <a:effectLst/>
                        </a:rPr>
                        <a:t>Child Development 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5427" marR="25427" marT="12713" marB="12713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" algn="l"/>
                        </a:tabLst>
                      </a:pPr>
                      <a:r>
                        <a:rPr lang="en-US" sz="1200" dirty="0">
                          <a:effectLst/>
                        </a:rPr>
                        <a:t>Percent of parents participating in home visiting who engage in behaviors that nurture children</a:t>
                      </a:r>
                    </a:p>
                    <a:p>
                      <a:pPr marL="0" marR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" algn="l"/>
                        </a:tabLs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</a:p>
                    <a:p>
                      <a:pPr marL="0" marR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" algn="l"/>
                        </a:tabLst>
                      </a:pPr>
                      <a:r>
                        <a:rPr lang="en-US" sz="1200" dirty="0">
                          <a:effectLst/>
                        </a:rPr>
                        <a:t>Percent of children who participated in home visiting that received developmental screening and were referred when indicated.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</a:tr>
              <a:tr h="692021"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" algn="l"/>
                        </a:tabLst>
                      </a:pPr>
                      <a:r>
                        <a:rPr lang="en-US" sz="1200" dirty="0" smtClean="0">
                          <a:effectLst/>
                        </a:rPr>
                        <a:t>Crime </a:t>
                      </a:r>
                      <a:r>
                        <a:rPr lang="en-US" sz="1200" u="sng" dirty="0">
                          <a:effectLst/>
                        </a:rPr>
                        <a:t>or</a:t>
                      </a:r>
                      <a:r>
                        <a:rPr lang="en-US" sz="1200" dirty="0">
                          <a:effectLst/>
                        </a:rPr>
                        <a:t> domestic violence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5427" marR="25427" marT="12713" marB="12713"/>
                </a:tc>
                <a:tc>
                  <a:txBody>
                    <a:bodyPr/>
                    <a:lstStyle/>
                    <a:p>
                      <a:pPr marL="457200" marR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" algn="l"/>
                        </a:tabLst>
                      </a:pPr>
                      <a:r>
                        <a:rPr lang="en-US" sz="1200">
                          <a:effectLst/>
                        </a:rPr>
                        <a:t> 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5427" marR="25427" marT="12713" marB="12713"/>
                </a:tc>
                <a:tc>
                  <a:txBody>
                    <a:bodyPr/>
                    <a:lstStyle/>
                    <a:p>
                      <a:pPr marL="457200" marR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" algn="l"/>
                        </a:tabLs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</a:tr>
              <a:tr h="853234"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" algn="l"/>
                        </a:tabLst>
                      </a:pPr>
                      <a:r>
                        <a:rPr lang="en-US" sz="1200" dirty="0" smtClean="0">
                          <a:effectLst/>
                        </a:rPr>
                        <a:t>Family </a:t>
                      </a:r>
                      <a:r>
                        <a:rPr lang="en-US" sz="1200" dirty="0">
                          <a:effectLst/>
                        </a:rPr>
                        <a:t>economic self-sufficiency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5427" marR="25427" marT="12713" marB="12713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" algn="l"/>
                        </a:tabLst>
                      </a:pPr>
                      <a:r>
                        <a:rPr lang="en-US" sz="1200">
                          <a:effectLst/>
                        </a:rPr>
                        <a:t>Maternal education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5427" marR="25427" marT="12713" marB="12713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" algn="l"/>
                        </a:tabLst>
                      </a:pPr>
                      <a:r>
                        <a:rPr lang="en-US" sz="1200" dirty="0">
                          <a:effectLst/>
                        </a:rPr>
                        <a:t>Percent of women that entered home visiting without high school or </a:t>
                      </a:r>
                      <a:r>
                        <a:rPr lang="en-US" sz="1200" dirty="0" err="1">
                          <a:effectLst/>
                        </a:rPr>
                        <a:t>GED</a:t>
                      </a:r>
                      <a:r>
                        <a:rPr lang="en-US" sz="1200" dirty="0">
                          <a:effectLst/>
                        </a:rPr>
                        <a:t> completion who have completed high school or equivalent.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</a:tr>
              <a:tr h="848568"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" algn="l"/>
                        </a:tabLst>
                      </a:pPr>
                      <a:r>
                        <a:rPr lang="en-US" sz="1200" dirty="0" smtClean="0">
                          <a:effectLst/>
                        </a:rPr>
                        <a:t>Coordination </a:t>
                      </a:r>
                      <a:r>
                        <a:rPr lang="en-US" sz="1200" dirty="0">
                          <a:effectLst/>
                        </a:rPr>
                        <a:t>and referrals for other community resources and supports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5427" marR="25427" marT="12713" marB="12713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Garamond"/>
                      </a:endParaRPr>
                    </a:p>
                  </a:txBody>
                  <a:tcPr marL="25427" marR="25427" marT="12713" marB="12713"/>
                </a:tc>
                <a:tc>
                  <a:txBody>
                    <a:bodyPr/>
                    <a:lstStyle/>
                    <a:p>
                      <a:pPr marL="457200" marR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0" algn="l"/>
                        </a:tabLs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 smtClean="0"/>
              <a:t>Pew </a:t>
            </a:r>
            <a:r>
              <a:rPr lang="en-US" dirty="0" err="1" smtClean="0"/>
              <a:t>HV</a:t>
            </a:r>
            <a:r>
              <a:rPr lang="en-US" dirty="0" smtClean="0"/>
              <a:t> Data Initiative Indicators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858000" y="0"/>
            <a:ext cx="22860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OMB #: 0970-0356 </a:t>
            </a:r>
            <a:endParaRPr lang="en-US" sz="1000" i="1" dirty="0"/>
          </a:p>
          <a:p>
            <a:r>
              <a:rPr lang="en-US" sz="1000" dirty="0"/>
              <a:t>EXPIRATION:  </a:t>
            </a:r>
            <a:r>
              <a:rPr lang="en-US" sz="1000" dirty="0"/>
              <a:t>xx/xx/</a:t>
            </a:r>
            <a:r>
              <a:rPr lang="en-US" sz="1000" dirty="0" err="1"/>
              <a:t>xxxx</a:t>
            </a:r>
            <a:endParaRPr lang="en-US" sz="1000" i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09363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228600" y="1066800"/>
            <a:ext cx="8610600" cy="4572000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85" name="Line 5"/>
          <p:cNvSpPr>
            <a:spLocks noChangeShapeType="1"/>
          </p:cNvSpPr>
          <p:nvPr/>
        </p:nvSpPr>
        <p:spPr bwMode="auto">
          <a:xfrm>
            <a:off x="228601" y="1828800"/>
            <a:ext cx="8610599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0488" name="Line 8"/>
          <p:cNvSpPr>
            <a:spLocks noChangeShapeType="1"/>
          </p:cNvSpPr>
          <p:nvPr/>
        </p:nvSpPr>
        <p:spPr bwMode="auto">
          <a:xfrm flipH="1">
            <a:off x="3200400" y="1074620"/>
            <a:ext cx="15875" cy="4564179"/>
          </a:xfrm>
          <a:prstGeom prst="line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0489" name="Line 9"/>
          <p:cNvSpPr>
            <a:spLocks noChangeShapeType="1"/>
          </p:cNvSpPr>
          <p:nvPr/>
        </p:nvSpPr>
        <p:spPr bwMode="auto">
          <a:xfrm>
            <a:off x="6254115" y="1089576"/>
            <a:ext cx="13335" cy="4534266"/>
          </a:xfrm>
          <a:prstGeom prst="line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0490" name="Text Box 10"/>
          <p:cNvSpPr txBox="1">
            <a:spLocks noChangeArrowheads="1"/>
          </p:cNvSpPr>
          <p:nvPr/>
        </p:nvSpPr>
        <p:spPr bwMode="auto">
          <a:xfrm>
            <a:off x="128587" y="1120914"/>
            <a:ext cx="3045143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9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9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9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9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9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9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9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9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9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000" b="1" dirty="0">
                <a:solidFill>
                  <a:schemeClr val="accent2"/>
                </a:solidFill>
                <a:latin typeface="Arial Narrow" pitchFamily="34" charset="0"/>
              </a:rPr>
              <a:t>Communication</a:t>
            </a:r>
            <a:br>
              <a:rPr lang="en-US" sz="2000" b="1" dirty="0">
                <a:solidFill>
                  <a:schemeClr val="accent2"/>
                </a:solidFill>
                <a:latin typeface="Arial Narrow" pitchFamily="34" charset="0"/>
              </a:rPr>
            </a:br>
            <a:r>
              <a:rPr lang="en-US" sz="2000" b="1" dirty="0">
                <a:solidFill>
                  <a:schemeClr val="accent2"/>
                </a:solidFill>
                <a:latin typeface="Arial Narrow" pitchFamily="34" charset="0"/>
              </a:rPr>
              <a:t>Power</a:t>
            </a:r>
          </a:p>
        </p:txBody>
      </p:sp>
      <p:sp>
        <p:nvSpPr>
          <p:cNvPr id="20491" name="Text Box 11"/>
          <p:cNvSpPr txBox="1">
            <a:spLocks noChangeArrowheads="1"/>
          </p:cNvSpPr>
          <p:nvPr/>
        </p:nvSpPr>
        <p:spPr bwMode="auto">
          <a:xfrm>
            <a:off x="3962400" y="1120914"/>
            <a:ext cx="16002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9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9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9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9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9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9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9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9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9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000" b="1" dirty="0">
                <a:solidFill>
                  <a:schemeClr val="accent2"/>
                </a:solidFill>
                <a:latin typeface="Arial Narrow" pitchFamily="34" charset="0"/>
              </a:rPr>
              <a:t>Proxy</a:t>
            </a:r>
            <a:br>
              <a:rPr lang="en-US" sz="2000" b="1" dirty="0">
                <a:solidFill>
                  <a:schemeClr val="accent2"/>
                </a:solidFill>
                <a:latin typeface="Arial Narrow" pitchFamily="34" charset="0"/>
              </a:rPr>
            </a:br>
            <a:r>
              <a:rPr lang="en-US" sz="2000" b="1" dirty="0">
                <a:solidFill>
                  <a:schemeClr val="accent2"/>
                </a:solidFill>
                <a:latin typeface="Arial Narrow" pitchFamily="34" charset="0"/>
              </a:rPr>
              <a:t>Power</a:t>
            </a:r>
          </a:p>
        </p:txBody>
      </p:sp>
      <p:sp>
        <p:nvSpPr>
          <p:cNvPr id="20492" name="Text Box 12"/>
          <p:cNvSpPr txBox="1">
            <a:spLocks noChangeArrowheads="1"/>
          </p:cNvSpPr>
          <p:nvPr/>
        </p:nvSpPr>
        <p:spPr bwMode="auto">
          <a:xfrm>
            <a:off x="6800850" y="1106190"/>
            <a:ext cx="16002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9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9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9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9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9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9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9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9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96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000" b="1" dirty="0">
                <a:solidFill>
                  <a:schemeClr val="accent2"/>
                </a:solidFill>
                <a:latin typeface="Arial Narrow" pitchFamily="34" charset="0"/>
              </a:rPr>
              <a:t>Data</a:t>
            </a:r>
            <a:br>
              <a:rPr lang="en-US" sz="2000" b="1" dirty="0">
                <a:solidFill>
                  <a:schemeClr val="accent2"/>
                </a:solidFill>
                <a:latin typeface="Arial Narrow" pitchFamily="34" charset="0"/>
              </a:rPr>
            </a:br>
            <a:r>
              <a:rPr lang="en-US" sz="2000" b="1" dirty="0">
                <a:solidFill>
                  <a:schemeClr val="accent2"/>
                </a:solidFill>
                <a:latin typeface="Arial Narrow" pitchFamily="34" charset="0"/>
              </a:rPr>
              <a:t>Power</a:t>
            </a:r>
          </a:p>
        </p:txBody>
      </p:sp>
      <p:sp>
        <p:nvSpPr>
          <p:cNvPr id="3" name="Rectangle 2"/>
          <p:cNvSpPr/>
          <p:nvPr/>
        </p:nvSpPr>
        <p:spPr>
          <a:xfrm>
            <a:off x="392747" y="1883926"/>
            <a:ext cx="2579054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/>
              <a:t>Can be understood and is meaningful </a:t>
            </a:r>
            <a:r>
              <a:rPr lang="en-US" sz="2000" dirty="0"/>
              <a:t>to experts, policy makers, and the general </a:t>
            </a:r>
            <a:r>
              <a:rPr lang="en-US" sz="2000" dirty="0" smtClean="0"/>
              <a:t>public.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 smtClean="0"/>
              <a:t>Has policy value/ salience.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 smtClean="0"/>
              <a:t>Represents consensus among diverse stakeholders</a:t>
            </a:r>
            <a:r>
              <a:rPr lang="en-US" sz="2000" dirty="0" smtClean="0"/>
              <a:t>.</a:t>
            </a:r>
            <a:endParaRPr lang="en-US" sz="2000" dirty="0"/>
          </a:p>
        </p:txBody>
      </p:sp>
      <p:sp>
        <p:nvSpPr>
          <p:cNvPr id="4" name="Rectangle 3"/>
          <p:cNvSpPr/>
          <p:nvPr/>
        </p:nvSpPr>
        <p:spPr>
          <a:xfrm>
            <a:off x="3293745" y="1883926"/>
            <a:ext cx="2838450" cy="32008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/>
              <a:t>Represents a relevant topic.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 smtClean="0"/>
              <a:t>Is </a:t>
            </a:r>
            <a:r>
              <a:rPr lang="en-US" sz="1800" dirty="0"/>
              <a:t>proximal to </a:t>
            </a:r>
            <a:r>
              <a:rPr lang="en-US" sz="1800" dirty="0" smtClean="0"/>
              <a:t>work; based on evidence that home visiting can have impact.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 smtClean="0"/>
              <a:t>Says </a:t>
            </a:r>
            <a:r>
              <a:rPr lang="en-US" sz="1800" dirty="0"/>
              <a:t>something </a:t>
            </a:r>
            <a:r>
              <a:rPr lang="en-US" sz="1800" dirty="0" smtClean="0"/>
              <a:t> important </a:t>
            </a:r>
            <a:r>
              <a:rPr lang="en-US" sz="1800" dirty="0"/>
              <a:t>about the desired </a:t>
            </a:r>
            <a:r>
              <a:rPr lang="en-US" sz="1800" dirty="0" smtClean="0"/>
              <a:t>outcome.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 smtClean="0"/>
              <a:t>Reflects a set of related issues.</a:t>
            </a:r>
            <a:endParaRPr lang="en-US" sz="2000" dirty="0"/>
          </a:p>
        </p:txBody>
      </p:sp>
      <p:sp>
        <p:nvSpPr>
          <p:cNvPr id="5" name="Rectangle 4"/>
          <p:cNvSpPr/>
          <p:nvPr/>
        </p:nvSpPr>
        <p:spPr>
          <a:xfrm>
            <a:off x="6393657" y="1883926"/>
            <a:ext cx="244554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/>
              <a:t>Is measurable </a:t>
            </a:r>
            <a:r>
              <a:rPr lang="en-US" sz="2000" dirty="0"/>
              <a:t>now with reliable and readily available </a:t>
            </a:r>
            <a:r>
              <a:rPr lang="en-US" sz="2000" dirty="0" smtClean="0"/>
              <a:t>data.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 smtClean="0"/>
              <a:t>Maximizes administrative data.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 smtClean="0"/>
              <a:t>Maximizes data collected by models/ programs.</a:t>
            </a:r>
          </a:p>
          <a:p>
            <a:endParaRPr lang="en-US" sz="1800" dirty="0"/>
          </a:p>
        </p:txBody>
      </p:sp>
      <p:sp>
        <p:nvSpPr>
          <p:cNvPr id="2" name="TextBox 1"/>
          <p:cNvSpPr txBox="1"/>
          <p:nvPr/>
        </p:nvSpPr>
        <p:spPr>
          <a:xfrm>
            <a:off x="392747" y="5715000"/>
            <a:ext cx="844645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Sources: Adapted from Friedman Results Based Accountability (RBA) framework with extended definitions developed from concepts of the Pew  Data Initiative Expert Advisory Group</a:t>
            </a:r>
            <a:r>
              <a:rPr lang="en-US" sz="1600" dirty="0" smtClean="0"/>
              <a:t>.</a:t>
            </a:r>
            <a:endParaRPr lang="en-US" sz="1600" dirty="0"/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457200" y="152400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Criteria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6858000" y="0"/>
            <a:ext cx="2286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OMB #: 0970-0356 </a:t>
            </a:r>
            <a:endParaRPr lang="en-US" sz="1000" i="1" dirty="0"/>
          </a:p>
          <a:p>
            <a:r>
              <a:rPr lang="en-US" sz="1000" dirty="0"/>
              <a:t>EXPIRATION:  </a:t>
            </a:r>
            <a:r>
              <a:rPr lang="en-US" sz="1000" dirty="0" smtClean="0"/>
              <a:t>xx/xx/</a:t>
            </a:r>
            <a:r>
              <a:rPr lang="en-US" sz="1000" dirty="0" err="1" smtClean="0"/>
              <a:t>xxxx</a:t>
            </a:r>
            <a:endParaRPr lang="en-US" sz="1000" i="1" dirty="0"/>
          </a:p>
        </p:txBody>
      </p:sp>
    </p:spTree>
    <p:extLst>
      <p:ext uri="{BB962C8B-B14F-4D97-AF65-F5344CB8AC3E}">
        <p14:creationId xmlns:p14="http://schemas.microsoft.com/office/powerpoint/2010/main" val="83982274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721</Words>
  <Application>Microsoft Office PowerPoint</Application>
  <PresentationFormat>On-screen Show (4:3)</PresentationFormat>
  <Paragraphs>142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Pew HV Data Initiative Indicators</vt:lpstr>
      <vt:lpstr>Pew HV Data Initiative Indicators</vt:lpstr>
      <vt:lpstr>PowerPoint Presentation</vt:lpstr>
    </vt:vector>
  </TitlesOfParts>
  <Company>DHHS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Editor</dc:creator>
  <cp:lastModifiedBy>Molly</cp:lastModifiedBy>
  <cp:revision>9</cp:revision>
  <dcterms:created xsi:type="dcterms:W3CDTF">2014-12-17T21:32:32Z</dcterms:created>
  <dcterms:modified xsi:type="dcterms:W3CDTF">2014-12-19T14:46:32Z</dcterms:modified>
</cp:coreProperties>
</file>