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5"/>
  </p:sldMasterIdLst>
  <p:notesMasterIdLst>
    <p:notesMasterId r:id="rId140"/>
  </p:notesMasterIdLst>
  <p:handoutMasterIdLst>
    <p:handoutMasterId r:id="rId141"/>
  </p:handoutMasterIdLst>
  <p:sldIdLst>
    <p:sldId id="1082" r:id="rId6"/>
    <p:sldId id="635" r:id="rId7"/>
    <p:sldId id="636" r:id="rId8"/>
    <p:sldId id="637" r:id="rId9"/>
    <p:sldId id="638" r:id="rId10"/>
    <p:sldId id="639" r:id="rId11"/>
    <p:sldId id="641" r:id="rId12"/>
    <p:sldId id="1121" r:id="rId13"/>
    <p:sldId id="642" r:id="rId14"/>
    <p:sldId id="643" r:id="rId15"/>
    <p:sldId id="1115" r:id="rId16"/>
    <p:sldId id="645" r:id="rId17"/>
    <p:sldId id="646" r:id="rId18"/>
    <p:sldId id="647" r:id="rId19"/>
    <p:sldId id="1193" r:id="rId20"/>
    <p:sldId id="651" r:id="rId21"/>
    <p:sldId id="1122" r:id="rId22"/>
    <p:sldId id="648" r:id="rId23"/>
    <p:sldId id="649" r:id="rId24"/>
    <p:sldId id="1123" r:id="rId25"/>
    <p:sldId id="652" r:id="rId26"/>
    <p:sldId id="863" r:id="rId27"/>
    <p:sldId id="654" r:id="rId28"/>
    <p:sldId id="658" r:id="rId29"/>
    <p:sldId id="1014" r:id="rId30"/>
    <p:sldId id="1015" r:id="rId31"/>
    <p:sldId id="1088" r:id="rId32"/>
    <p:sldId id="1016" r:id="rId33"/>
    <p:sldId id="1018" r:id="rId34"/>
    <p:sldId id="1017" r:id="rId35"/>
    <p:sldId id="1019" r:id="rId36"/>
    <p:sldId id="1020" r:id="rId37"/>
    <p:sldId id="1021" r:id="rId38"/>
    <p:sldId id="1124" r:id="rId39"/>
    <p:sldId id="1023" r:id="rId40"/>
    <p:sldId id="1024" r:id="rId41"/>
    <p:sldId id="1025" r:id="rId42"/>
    <p:sldId id="1125" r:id="rId43"/>
    <p:sldId id="1026" r:id="rId44"/>
    <p:sldId id="1118" r:id="rId45"/>
    <p:sldId id="1119" r:id="rId46"/>
    <p:sldId id="1120" r:id="rId47"/>
    <p:sldId id="1027" r:id="rId48"/>
    <p:sldId id="1028" r:id="rId49"/>
    <p:sldId id="1029" r:id="rId50"/>
    <p:sldId id="1030" r:id="rId51"/>
    <p:sldId id="1031" r:id="rId52"/>
    <p:sldId id="1032" r:id="rId53"/>
    <p:sldId id="1033" r:id="rId54"/>
    <p:sldId id="1117" r:id="rId55"/>
    <p:sldId id="1034" r:id="rId56"/>
    <p:sldId id="1035" r:id="rId57"/>
    <p:sldId id="1036" r:id="rId58"/>
    <p:sldId id="1037" r:id="rId59"/>
    <p:sldId id="1038" r:id="rId60"/>
    <p:sldId id="1039" r:id="rId61"/>
    <p:sldId id="1040" r:id="rId62"/>
    <p:sldId id="1041" r:id="rId63"/>
    <p:sldId id="1042" r:id="rId64"/>
    <p:sldId id="1043" r:id="rId65"/>
    <p:sldId id="1065" r:id="rId66"/>
    <p:sldId id="1044" r:id="rId67"/>
    <p:sldId id="1045" r:id="rId68"/>
    <p:sldId id="1046" r:id="rId69"/>
    <p:sldId id="1047" r:id="rId70"/>
    <p:sldId id="1048" r:id="rId71"/>
    <p:sldId id="1049" r:id="rId72"/>
    <p:sldId id="1050" r:id="rId73"/>
    <p:sldId id="1051" r:id="rId74"/>
    <p:sldId id="1052" r:id="rId75"/>
    <p:sldId id="1054" r:id="rId76"/>
    <p:sldId id="1100" r:id="rId77"/>
    <p:sldId id="1055" r:id="rId78"/>
    <p:sldId id="1056" r:id="rId79"/>
    <p:sldId id="1057" r:id="rId80"/>
    <p:sldId id="1058" r:id="rId81"/>
    <p:sldId id="1059" r:id="rId82"/>
    <p:sldId id="1060" r:id="rId83"/>
    <p:sldId id="1061" r:id="rId84"/>
    <p:sldId id="1062" r:id="rId85"/>
    <p:sldId id="1063" r:id="rId86"/>
    <p:sldId id="1064" r:id="rId87"/>
    <p:sldId id="1066" r:id="rId88"/>
    <p:sldId id="1068" r:id="rId89"/>
    <p:sldId id="1111" r:id="rId90"/>
    <p:sldId id="1089" r:id="rId91"/>
    <p:sldId id="1070" r:id="rId92"/>
    <p:sldId id="1071" r:id="rId93"/>
    <p:sldId id="1072" r:id="rId94"/>
    <p:sldId id="1073" r:id="rId95"/>
    <p:sldId id="1074" r:id="rId96"/>
    <p:sldId id="1075" r:id="rId97"/>
    <p:sldId id="1157" r:id="rId98"/>
    <p:sldId id="1158" r:id="rId99"/>
    <p:sldId id="1159" r:id="rId100"/>
    <p:sldId id="1160" r:id="rId101"/>
    <p:sldId id="1161" r:id="rId102"/>
    <p:sldId id="1162" r:id="rId103"/>
    <p:sldId id="1163" r:id="rId104"/>
    <p:sldId id="1164" r:id="rId105"/>
    <p:sldId id="1165" r:id="rId106"/>
    <p:sldId id="1166" r:id="rId107"/>
    <p:sldId id="1167" r:id="rId108"/>
    <p:sldId id="1168" r:id="rId109"/>
    <p:sldId id="1169" r:id="rId110"/>
    <p:sldId id="1170" r:id="rId111"/>
    <p:sldId id="1171" r:id="rId112"/>
    <p:sldId id="1172" r:id="rId113"/>
    <p:sldId id="1173" r:id="rId114"/>
    <p:sldId id="1174" r:id="rId115"/>
    <p:sldId id="1175" r:id="rId116"/>
    <p:sldId id="1176" r:id="rId117"/>
    <p:sldId id="1177" r:id="rId118"/>
    <p:sldId id="1178" r:id="rId119"/>
    <p:sldId id="1179" r:id="rId120"/>
    <p:sldId id="1180" r:id="rId121"/>
    <p:sldId id="1181" r:id="rId122"/>
    <p:sldId id="1182" r:id="rId123"/>
    <p:sldId id="1183" r:id="rId124"/>
    <p:sldId id="1184" r:id="rId125"/>
    <p:sldId id="1185" r:id="rId126"/>
    <p:sldId id="1186" r:id="rId127"/>
    <p:sldId id="1187" r:id="rId128"/>
    <p:sldId id="1188" r:id="rId129"/>
    <p:sldId id="1189" r:id="rId130"/>
    <p:sldId id="1190" r:id="rId131"/>
    <p:sldId id="1191" r:id="rId132"/>
    <p:sldId id="1192" r:id="rId133"/>
    <p:sldId id="1086" r:id="rId134"/>
    <p:sldId id="1099" r:id="rId135"/>
    <p:sldId id="489" r:id="rId136"/>
    <p:sldId id="632" r:id="rId137"/>
    <p:sldId id="490" r:id="rId138"/>
    <p:sldId id="1087" r:id="rId13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CFI" initials="I"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82"/>
    <a:srgbClr val="0033CC"/>
    <a:srgbClr val="801F23"/>
    <a:srgbClr val="3366CC"/>
    <a:srgbClr val="0066CC"/>
    <a:srgbClr val="713204"/>
    <a:srgbClr val="E96D45"/>
    <a:srgbClr val="E96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2019" autoAdjust="0"/>
  </p:normalViewPr>
  <p:slideViewPr>
    <p:cSldViewPr snapToGrid="0">
      <p:cViewPr>
        <p:scale>
          <a:sx n="70" d="100"/>
          <a:sy n="70" d="100"/>
        </p:scale>
        <p:origin x="-1182" y="-510"/>
      </p:cViewPr>
      <p:guideLst>
        <p:guide orient="horz" pos="1002"/>
        <p:guide pos="2864"/>
      </p:guideLst>
    </p:cSldViewPr>
  </p:slideViewPr>
  <p:outlineViewPr>
    <p:cViewPr>
      <p:scale>
        <a:sx n="33" d="100"/>
        <a:sy n="33" d="100"/>
      </p:scale>
      <p:origin x="0" y="17856"/>
    </p:cViewPr>
  </p:outlineViewPr>
  <p:notesTextViewPr>
    <p:cViewPr>
      <p:scale>
        <a:sx n="100" d="100"/>
        <a:sy n="100" d="100"/>
      </p:scale>
      <p:origin x="0" y="0"/>
    </p:cViewPr>
  </p:notesTextViewPr>
  <p:sorterViewPr>
    <p:cViewPr>
      <p:scale>
        <a:sx n="75" d="100"/>
        <a:sy n="75" d="100"/>
      </p:scale>
      <p:origin x="0" y="13560"/>
    </p:cViewPr>
  </p:sorterViewPr>
  <p:notesViewPr>
    <p:cSldViewPr snapToGrid="0">
      <p:cViewPr>
        <p:scale>
          <a:sx n="90" d="100"/>
          <a:sy n="90" d="100"/>
        </p:scale>
        <p:origin x="-2616" y="37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viewProps" Target="viewProp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28344-2616-4BA3-A4CF-31DEC4FACC2C}" type="doc">
      <dgm:prSet loTypeId="urn:microsoft.com/office/officeart/2005/8/layout/hList7#1" loCatId="list" qsTypeId="urn:microsoft.com/office/officeart/2005/8/quickstyle/simple1#2" qsCatId="simple" csTypeId="urn:microsoft.com/office/officeart/2005/8/colors/accent1_2#2" csCatId="accent1" phldr="1"/>
      <dgm:spPr/>
      <dgm:t>
        <a:bodyPr/>
        <a:lstStyle/>
        <a:p>
          <a:endParaRPr lang="en-US"/>
        </a:p>
      </dgm:t>
    </dgm:pt>
    <dgm:pt modelId="{2FA77121-DBA7-4099-9B19-DA98C0388E9A}">
      <dgm:prSet custT="1"/>
      <dgm:spPr/>
      <dgm:t>
        <a:bodyPr/>
        <a:lstStyle/>
        <a:p>
          <a:pPr algn="ctr" rtl="0"/>
          <a:endParaRPr lang="en-US" sz="1600" b="1" dirty="0" smtClean="0">
            <a:latin typeface="Arial" pitchFamily="34" charset="0"/>
            <a:cs typeface="Arial" pitchFamily="34" charset="0"/>
          </a:endParaRPr>
        </a:p>
        <a:p>
          <a:pPr algn="ctr" rtl="0"/>
          <a:r>
            <a:rPr lang="en-US" sz="1600" b="1" i="1" dirty="0" smtClean="0">
              <a:latin typeface="Arial" pitchFamily="34" charset="0"/>
              <a:cs typeface="Arial" pitchFamily="34" charset="0"/>
            </a:rPr>
            <a:t>Action Plans</a:t>
          </a:r>
          <a:r>
            <a:rPr lang="en-US" sz="1600" i="1" dirty="0" smtClean="0">
              <a:latin typeface="Arial" pitchFamily="34" charset="0"/>
              <a:cs typeface="Arial" pitchFamily="34" charset="0"/>
            </a:rPr>
            <a:t>  </a:t>
          </a:r>
        </a:p>
        <a:p>
          <a:pPr algn="ctr" rtl="0"/>
          <a:r>
            <a:rPr lang="en-US" sz="1600" dirty="0" smtClean="0"/>
            <a:t>Identify activities to be funded by organization, activity type, and project.</a:t>
          </a:r>
          <a:endParaRPr lang="en-US" sz="1600" dirty="0">
            <a:latin typeface="Arial" pitchFamily="34" charset="0"/>
            <a:cs typeface="Arial" pitchFamily="34" charset="0"/>
          </a:endParaRPr>
        </a:p>
      </dgm:t>
    </dgm:pt>
    <dgm:pt modelId="{8877A866-5BA4-4426-83E1-86CD7CE08D61}" type="parTrans" cxnId="{D0BA4DD0-D5EC-4FF3-A043-B635E408266C}">
      <dgm:prSet/>
      <dgm:spPr/>
      <dgm:t>
        <a:bodyPr/>
        <a:lstStyle/>
        <a:p>
          <a:endParaRPr lang="en-US">
            <a:latin typeface="Arial" pitchFamily="34" charset="0"/>
            <a:cs typeface="Arial" pitchFamily="34" charset="0"/>
          </a:endParaRPr>
        </a:p>
      </dgm:t>
    </dgm:pt>
    <dgm:pt modelId="{D5423B44-A149-4812-A859-CFD954D97A2D}" type="sibTrans" cxnId="{D0BA4DD0-D5EC-4FF3-A043-B635E408266C}">
      <dgm:prSet/>
      <dgm:spPr/>
      <dgm:t>
        <a:bodyPr/>
        <a:lstStyle/>
        <a:p>
          <a:endParaRPr lang="en-US">
            <a:latin typeface="Arial" pitchFamily="34" charset="0"/>
            <a:cs typeface="Arial" pitchFamily="34" charset="0"/>
          </a:endParaRPr>
        </a:p>
      </dgm:t>
    </dgm:pt>
    <dgm:pt modelId="{4EB98517-4A74-4B62-9230-1E10DA768228}">
      <dgm:prSet custT="1"/>
      <dgm:spPr/>
      <dgm:t>
        <a:bodyPr/>
        <a:lstStyle/>
        <a:p>
          <a:pPr rtl="0"/>
          <a:endParaRPr lang="en-US" sz="1600" b="1" i="1" dirty="0" smtClean="0">
            <a:latin typeface="Arial" pitchFamily="34" charset="0"/>
            <a:cs typeface="Arial" pitchFamily="34" charset="0"/>
          </a:endParaRPr>
        </a:p>
        <a:p>
          <a:pPr rtl="0"/>
          <a:r>
            <a:rPr lang="en-US" sz="1600" b="1" i="1" dirty="0" smtClean="0">
              <a:latin typeface="Arial" pitchFamily="34" charset="0"/>
              <a:cs typeface="Arial" pitchFamily="34" charset="0"/>
            </a:rPr>
            <a:t>Drawdowns</a:t>
          </a:r>
        </a:p>
        <a:p>
          <a:pPr rtl="0"/>
          <a:r>
            <a:rPr lang="en-US" sz="1400" i="0" dirty="0" smtClean="0">
              <a:latin typeface="Arial" pitchFamily="34" charset="0"/>
              <a:cs typeface="Arial" pitchFamily="34" charset="0"/>
            </a:rPr>
            <a:t>Obligate funds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for draws; create, approve, edit vouchers; receipt program income</a:t>
          </a:r>
          <a:endParaRPr lang="en-US" sz="1400" i="0" dirty="0">
            <a:latin typeface="Arial" pitchFamily="34" charset="0"/>
            <a:cs typeface="Arial" pitchFamily="34" charset="0"/>
          </a:endParaRPr>
        </a:p>
      </dgm:t>
    </dgm:pt>
    <dgm:pt modelId="{C71299C7-8D7E-4B1E-9EB2-17197A13D026}" type="parTrans" cxnId="{C39AAABC-AA20-4DD1-B4CC-CC647827AEE5}">
      <dgm:prSet/>
      <dgm:spPr/>
      <dgm:t>
        <a:bodyPr/>
        <a:lstStyle/>
        <a:p>
          <a:endParaRPr lang="en-US">
            <a:latin typeface="Arial" pitchFamily="34" charset="0"/>
            <a:cs typeface="Arial" pitchFamily="34" charset="0"/>
          </a:endParaRPr>
        </a:p>
      </dgm:t>
    </dgm:pt>
    <dgm:pt modelId="{EA9842A3-3EAC-4CF2-9602-30C5089DAFF2}" type="sibTrans" cxnId="{C39AAABC-AA20-4DD1-B4CC-CC647827AEE5}">
      <dgm:prSet/>
      <dgm:spPr/>
      <dgm:t>
        <a:bodyPr/>
        <a:lstStyle/>
        <a:p>
          <a:endParaRPr lang="en-US">
            <a:latin typeface="Arial" pitchFamily="34" charset="0"/>
            <a:cs typeface="Arial" pitchFamily="34" charset="0"/>
          </a:endParaRPr>
        </a:p>
      </dgm:t>
    </dgm:pt>
    <dgm:pt modelId="{753987E3-FCBD-4FD1-96DE-BCA442CD766B}">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QPRs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Summarize drawdowns, expenditures, obligations, and achievements for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the quarter</a:t>
          </a:r>
          <a:endParaRPr lang="en-US" sz="1400" i="0" dirty="0">
            <a:latin typeface="Arial" pitchFamily="34" charset="0"/>
            <a:cs typeface="Arial" pitchFamily="34" charset="0"/>
          </a:endParaRPr>
        </a:p>
      </dgm:t>
    </dgm:pt>
    <dgm:pt modelId="{17A75098-F170-4381-89C3-B1D3EBF13699}" type="parTrans" cxnId="{0B50D745-FA0C-497B-86ED-4113AAF73364}">
      <dgm:prSet/>
      <dgm:spPr/>
      <dgm:t>
        <a:bodyPr/>
        <a:lstStyle/>
        <a:p>
          <a:endParaRPr lang="en-US">
            <a:latin typeface="Arial" pitchFamily="34" charset="0"/>
            <a:cs typeface="Arial" pitchFamily="34" charset="0"/>
          </a:endParaRPr>
        </a:p>
      </dgm:t>
    </dgm:pt>
    <dgm:pt modelId="{7A4D49A7-17FA-43EE-AD2A-03986CE37680}" type="sibTrans" cxnId="{0B50D745-FA0C-497B-86ED-4113AAF73364}">
      <dgm:prSet/>
      <dgm:spPr/>
      <dgm:t>
        <a:bodyPr/>
        <a:lstStyle/>
        <a:p>
          <a:endParaRPr lang="en-US">
            <a:latin typeface="Arial" pitchFamily="34" charset="0"/>
            <a:cs typeface="Arial" pitchFamily="34" charset="0"/>
          </a:endParaRPr>
        </a:p>
      </dgm:t>
    </dgm:pt>
    <dgm:pt modelId="{145074CD-F10D-4B0A-855B-67FCC7EE8A2A}">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Reports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Look at financial, reporting, and user  account information in an easy-to-read and exportable format</a:t>
          </a:r>
          <a:endParaRPr lang="en-US" sz="1400" i="0" dirty="0">
            <a:latin typeface="Arial" pitchFamily="34" charset="0"/>
            <a:cs typeface="Arial" pitchFamily="34" charset="0"/>
          </a:endParaRPr>
        </a:p>
      </dgm:t>
    </dgm:pt>
    <dgm:pt modelId="{1E9FE0ED-C33E-4203-A5A6-F59970F86C28}" type="parTrans" cxnId="{745F1300-DBD6-4E1F-A899-569085E0E56E}">
      <dgm:prSet/>
      <dgm:spPr/>
      <dgm:t>
        <a:bodyPr/>
        <a:lstStyle/>
        <a:p>
          <a:endParaRPr lang="en-US">
            <a:latin typeface="Arial" pitchFamily="34" charset="0"/>
            <a:cs typeface="Arial" pitchFamily="34" charset="0"/>
          </a:endParaRPr>
        </a:p>
      </dgm:t>
    </dgm:pt>
    <dgm:pt modelId="{04859971-5A16-4A0D-B47E-288E27F7F579}" type="sibTrans" cxnId="{745F1300-DBD6-4E1F-A899-569085E0E56E}">
      <dgm:prSet/>
      <dgm:spPr/>
      <dgm:t>
        <a:bodyPr/>
        <a:lstStyle/>
        <a:p>
          <a:endParaRPr lang="en-US">
            <a:latin typeface="Arial" pitchFamily="34" charset="0"/>
            <a:cs typeface="Arial" pitchFamily="34" charset="0"/>
          </a:endParaRPr>
        </a:p>
      </dgm:t>
    </dgm:pt>
    <dgm:pt modelId="{F91FEB7B-A0CA-4FC5-A445-D769CC07FB43}">
      <dgm:prSet custT="1"/>
      <dgm:spPr/>
      <dgm:t>
        <a:bodyPr/>
        <a:lstStyle/>
        <a:p>
          <a:r>
            <a:rPr lang="en-US" sz="1600" b="1" i="1" dirty="0" smtClean="0">
              <a:latin typeface="Arial" pitchFamily="34" charset="0"/>
              <a:cs typeface="Arial" pitchFamily="34" charset="0"/>
            </a:rPr>
            <a:t>Admin</a:t>
          </a:r>
        </a:p>
        <a:p>
          <a:r>
            <a:rPr lang="en-US" sz="1400" dirty="0" smtClean="0">
              <a:latin typeface="Arial" pitchFamily="34" charset="0"/>
              <a:cs typeface="Arial" pitchFamily="34" charset="0"/>
            </a:rPr>
            <a:t>Assign and certify users; add and track TA and Monitoring Events</a:t>
          </a:r>
          <a:endParaRPr lang="en-US" sz="1400" dirty="0">
            <a:latin typeface="Arial" pitchFamily="34" charset="0"/>
            <a:cs typeface="Arial" pitchFamily="34" charset="0"/>
          </a:endParaRPr>
        </a:p>
      </dgm:t>
    </dgm:pt>
    <dgm:pt modelId="{C71A80E6-1C46-4DE1-9B6B-FA2064DADB61}" type="parTrans" cxnId="{CBEDB9E8-5ADD-45D6-B450-70932F3819B7}">
      <dgm:prSet/>
      <dgm:spPr/>
      <dgm:t>
        <a:bodyPr/>
        <a:lstStyle/>
        <a:p>
          <a:endParaRPr lang="en-US">
            <a:latin typeface="Arial" pitchFamily="34" charset="0"/>
            <a:cs typeface="Arial" pitchFamily="34" charset="0"/>
          </a:endParaRPr>
        </a:p>
      </dgm:t>
    </dgm:pt>
    <dgm:pt modelId="{7A84C576-C94A-4873-BCAB-9730123B3A86}" type="sibTrans" cxnId="{CBEDB9E8-5ADD-45D6-B450-70932F3819B7}">
      <dgm:prSet/>
      <dgm:spPr/>
      <dgm:t>
        <a:bodyPr/>
        <a:lstStyle/>
        <a:p>
          <a:endParaRPr lang="en-US">
            <a:latin typeface="Arial" pitchFamily="34" charset="0"/>
            <a:cs typeface="Arial" pitchFamily="34" charset="0"/>
          </a:endParaRPr>
        </a:p>
      </dgm:t>
    </dgm:pt>
    <dgm:pt modelId="{790BFD24-D5D7-43D3-BA1C-63C0AA0A001D}" type="pres">
      <dgm:prSet presAssocID="{EBB28344-2616-4BA3-A4CF-31DEC4FACC2C}" presName="Name0" presStyleCnt="0">
        <dgm:presLayoutVars>
          <dgm:dir/>
          <dgm:resizeHandles val="exact"/>
        </dgm:presLayoutVars>
      </dgm:prSet>
      <dgm:spPr/>
      <dgm:t>
        <a:bodyPr/>
        <a:lstStyle/>
        <a:p>
          <a:endParaRPr lang="en-US"/>
        </a:p>
      </dgm:t>
    </dgm:pt>
    <dgm:pt modelId="{155C36C7-2E4A-44A7-A910-05455843E177}" type="pres">
      <dgm:prSet presAssocID="{EBB28344-2616-4BA3-A4CF-31DEC4FACC2C}" presName="fgShape" presStyleLbl="fgShp" presStyleIdx="0" presStyleCnt="1" custScaleX="105341" custScaleY="70988" custLinFactNeighborY="39879"/>
      <dgm:spPr/>
      <dgm:t>
        <a:bodyPr/>
        <a:lstStyle/>
        <a:p>
          <a:endParaRPr lang="en-US"/>
        </a:p>
      </dgm:t>
    </dgm:pt>
    <dgm:pt modelId="{839A9495-0FDF-49F5-9AF5-9E571A5D672D}" type="pres">
      <dgm:prSet presAssocID="{EBB28344-2616-4BA3-A4CF-31DEC4FACC2C}" presName="linComp" presStyleCnt="0"/>
      <dgm:spPr/>
      <dgm:t>
        <a:bodyPr/>
        <a:lstStyle/>
        <a:p>
          <a:endParaRPr lang="en-US"/>
        </a:p>
      </dgm:t>
    </dgm:pt>
    <dgm:pt modelId="{04FB87D2-CF82-4868-98B5-43AD66DA6280}" type="pres">
      <dgm:prSet presAssocID="{F91FEB7B-A0CA-4FC5-A445-D769CC07FB43}" presName="compNode" presStyleCnt="0"/>
      <dgm:spPr/>
      <dgm:t>
        <a:bodyPr/>
        <a:lstStyle/>
        <a:p>
          <a:endParaRPr lang="en-US"/>
        </a:p>
      </dgm:t>
    </dgm:pt>
    <dgm:pt modelId="{E84337E2-82FA-41A6-B979-F85406AE363F}" type="pres">
      <dgm:prSet presAssocID="{F91FEB7B-A0CA-4FC5-A445-D769CC07FB43}" presName="bkgdShape" presStyleLbl="node1" presStyleIdx="0" presStyleCnt="5" custLinFactNeighborX="-918" custLinFactNeighborY="1008"/>
      <dgm:spPr/>
      <dgm:t>
        <a:bodyPr/>
        <a:lstStyle/>
        <a:p>
          <a:endParaRPr lang="en-US"/>
        </a:p>
      </dgm:t>
    </dgm:pt>
    <dgm:pt modelId="{8087824E-F82A-44E8-ABC1-7AD49DB78127}" type="pres">
      <dgm:prSet presAssocID="{F91FEB7B-A0CA-4FC5-A445-D769CC07FB43}" presName="nodeTx" presStyleLbl="node1" presStyleIdx="0" presStyleCnt="5">
        <dgm:presLayoutVars>
          <dgm:bulletEnabled val="1"/>
        </dgm:presLayoutVars>
      </dgm:prSet>
      <dgm:spPr/>
      <dgm:t>
        <a:bodyPr/>
        <a:lstStyle/>
        <a:p>
          <a:endParaRPr lang="en-US"/>
        </a:p>
      </dgm:t>
    </dgm:pt>
    <dgm:pt modelId="{4A4438EE-4AA8-4A8C-BE8A-19B0E550A29C}" type="pres">
      <dgm:prSet presAssocID="{F91FEB7B-A0CA-4FC5-A445-D769CC07FB43}" presName="invisiNode" presStyleLbl="node1" presStyleIdx="0" presStyleCnt="5"/>
      <dgm:spPr/>
      <dgm:t>
        <a:bodyPr/>
        <a:lstStyle/>
        <a:p>
          <a:endParaRPr lang="en-US"/>
        </a:p>
      </dgm:t>
    </dgm:pt>
    <dgm:pt modelId="{5CD9C083-5D8C-4588-A0FB-2E80147B2612}" type="pres">
      <dgm:prSet presAssocID="{F91FEB7B-A0CA-4FC5-A445-D769CC07FB43}" presName="imagNode"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541EA19B-8F97-49B2-BEAD-C8166F643414}" type="pres">
      <dgm:prSet presAssocID="{7A84C576-C94A-4873-BCAB-9730123B3A86}" presName="sibTrans" presStyleLbl="sibTrans2D1" presStyleIdx="0" presStyleCnt="0"/>
      <dgm:spPr/>
      <dgm:t>
        <a:bodyPr/>
        <a:lstStyle/>
        <a:p>
          <a:endParaRPr lang="en-US"/>
        </a:p>
      </dgm:t>
    </dgm:pt>
    <dgm:pt modelId="{E69B8EE5-970D-4171-AA37-729CF82AFB2D}" type="pres">
      <dgm:prSet presAssocID="{2FA77121-DBA7-4099-9B19-DA98C0388E9A}" presName="compNode" presStyleCnt="0"/>
      <dgm:spPr/>
      <dgm:t>
        <a:bodyPr/>
        <a:lstStyle/>
        <a:p>
          <a:endParaRPr lang="en-US"/>
        </a:p>
      </dgm:t>
    </dgm:pt>
    <dgm:pt modelId="{23C49AFA-AE28-4A22-92E9-A19160F23546}" type="pres">
      <dgm:prSet presAssocID="{2FA77121-DBA7-4099-9B19-DA98C0388E9A}" presName="bkgdShape" presStyleLbl="node1" presStyleIdx="1" presStyleCnt="5"/>
      <dgm:spPr/>
      <dgm:t>
        <a:bodyPr/>
        <a:lstStyle/>
        <a:p>
          <a:endParaRPr lang="en-US"/>
        </a:p>
      </dgm:t>
    </dgm:pt>
    <dgm:pt modelId="{F6BA22A5-A19E-4FBF-A662-C317739DA3E2}" type="pres">
      <dgm:prSet presAssocID="{2FA77121-DBA7-4099-9B19-DA98C0388E9A}" presName="nodeTx" presStyleLbl="node1" presStyleIdx="1" presStyleCnt="5">
        <dgm:presLayoutVars>
          <dgm:bulletEnabled val="1"/>
        </dgm:presLayoutVars>
      </dgm:prSet>
      <dgm:spPr/>
      <dgm:t>
        <a:bodyPr/>
        <a:lstStyle/>
        <a:p>
          <a:endParaRPr lang="en-US"/>
        </a:p>
      </dgm:t>
    </dgm:pt>
    <dgm:pt modelId="{BBD27660-94B9-4AE3-A420-2ED1943A848A}" type="pres">
      <dgm:prSet presAssocID="{2FA77121-DBA7-4099-9B19-DA98C0388E9A}" presName="invisiNode" presStyleLbl="node1" presStyleIdx="1" presStyleCnt="5"/>
      <dgm:spPr/>
      <dgm:t>
        <a:bodyPr/>
        <a:lstStyle/>
        <a:p>
          <a:endParaRPr lang="en-US"/>
        </a:p>
      </dgm:t>
    </dgm:pt>
    <dgm:pt modelId="{AFACF914-39CC-44B6-8D10-4078BCBE8CFB}" type="pres">
      <dgm:prSet presAssocID="{2FA77121-DBA7-4099-9B19-DA98C0388E9A}" presName="imagNode"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CB0C38BA-79F7-411E-8D90-D0681BFC94E8}" type="pres">
      <dgm:prSet presAssocID="{D5423B44-A149-4812-A859-CFD954D97A2D}" presName="sibTrans" presStyleLbl="sibTrans2D1" presStyleIdx="0" presStyleCnt="0"/>
      <dgm:spPr/>
      <dgm:t>
        <a:bodyPr/>
        <a:lstStyle/>
        <a:p>
          <a:endParaRPr lang="en-US"/>
        </a:p>
      </dgm:t>
    </dgm:pt>
    <dgm:pt modelId="{B80907E6-7275-40C9-80CF-FA26872D445F}" type="pres">
      <dgm:prSet presAssocID="{4EB98517-4A74-4B62-9230-1E10DA768228}" presName="compNode" presStyleCnt="0"/>
      <dgm:spPr/>
      <dgm:t>
        <a:bodyPr/>
        <a:lstStyle/>
        <a:p>
          <a:endParaRPr lang="en-US"/>
        </a:p>
      </dgm:t>
    </dgm:pt>
    <dgm:pt modelId="{2BE49821-E047-472C-8213-F6C046B86133}" type="pres">
      <dgm:prSet presAssocID="{4EB98517-4A74-4B62-9230-1E10DA768228}" presName="bkgdShape" presStyleLbl="node1" presStyleIdx="2" presStyleCnt="5"/>
      <dgm:spPr/>
      <dgm:t>
        <a:bodyPr/>
        <a:lstStyle/>
        <a:p>
          <a:endParaRPr lang="en-US"/>
        </a:p>
      </dgm:t>
    </dgm:pt>
    <dgm:pt modelId="{CEF640B7-DF1A-49EC-A616-4EE86B8582DD}" type="pres">
      <dgm:prSet presAssocID="{4EB98517-4A74-4B62-9230-1E10DA768228}" presName="nodeTx" presStyleLbl="node1" presStyleIdx="2" presStyleCnt="5">
        <dgm:presLayoutVars>
          <dgm:bulletEnabled val="1"/>
        </dgm:presLayoutVars>
      </dgm:prSet>
      <dgm:spPr/>
      <dgm:t>
        <a:bodyPr/>
        <a:lstStyle/>
        <a:p>
          <a:endParaRPr lang="en-US"/>
        </a:p>
      </dgm:t>
    </dgm:pt>
    <dgm:pt modelId="{3AF51622-76FE-42EB-BA59-E73403656C1B}" type="pres">
      <dgm:prSet presAssocID="{4EB98517-4A74-4B62-9230-1E10DA768228}" presName="invisiNode" presStyleLbl="node1" presStyleIdx="2" presStyleCnt="5"/>
      <dgm:spPr/>
      <dgm:t>
        <a:bodyPr/>
        <a:lstStyle/>
        <a:p>
          <a:endParaRPr lang="en-US"/>
        </a:p>
      </dgm:t>
    </dgm:pt>
    <dgm:pt modelId="{FCBD4187-7609-4241-B904-B8CD74D887E6}" type="pres">
      <dgm:prSet presAssocID="{4EB98517-4A74-4B62-9230-1E10DA768228}" presName="imagNode"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79725BE5-B120-4C92-8EBA-A1A0CA5AEDC7}" type="pres">
      <dgm:prSet presAssocID="{EA9842A3-3EAC-4CF2-9602-30C5089DAFF2}" presName="sibTrans" presStyleLbl="sibTrans2D1" presStyleIdx="0" presStyleCnt="0"/>
      <dgm:spPr/>
      <dgm:t>
        <a:bodyPr/>
        <a:lstStyle/>
        <a:p>
          <a:endParaRPr lang="en-US"/>
        </a:p>
      </dgm:t>
    </dgm:pt>
    <dgm:pt modelId="{725022A2-EF84-4FC5-B5AA-A35539B466D5}" type="pres">
      <dgm:prSet presAssocID="{753987E3-FCBD-4FD1-96DE-BCA442CD766B}" presName="compNode" presStyleCnt="0"/>
      <dgm:spPr/>
      <dgm:t>
        <a:bodyPr/>
        <a:lstStyle/>
        <a:p>
          <a:endParaRPr lang="en-US"/>
        </a:p>
      </dgm:t>
    </dgm:pt>
    <dgm:pt modelId="{384648C7-2552-432E-9775-96467A69ED70}" type="pres">
      <dgm:prSet presAssocID="{753987E3-FCBD-4FD1-96DE-BCA442CD766B}" presName="bkgdShape" presStyleLbl="node1" presStyleIdx="3" presStyleCnt="5"/>
      <dgm:spPr/>
      <dgm:t>
        <a:bodyPr/>
        <a:lstStyle/>
        <a:p>
          <a:endParaRPr lang="en-US"/>
        </a:p>
      </dgm:t>
    </dgm:pt>
    <dgm:pt modelId="{D0838553-3449-4CAE-BFB6-47D7372C21C8}" type="pres">
      <dgm:prSet presAssocID="{753987E3-FCBD-4FD1-96DE-BCA442CD766B}" presName="nodeTx" presStyleLbl="node1" presStyleIdx="3" presStyleCnt="5">
        <dgm:presLayoutVars>
          <dgm:bulletEnabled val="1"/>
        </dgm:presLayoutVars>
      </dgm:prSet>
      <dgm:spPr/>
      <dgm:t>
        <a:bodyPr/>
        <a:lstStyle/>
        <a:p>
          <a:endParaRPr lang="en-US"/>
        </a:p>
      </dgm:t>
    </dgm:pt>
    <dgm:pt modelId="{F5B2D52F-D8C3-47B9-B958-4B954EF6E9B4}" type="pres">
      <dgm:prSet presAssocID="{753987E3-FCBD-4FD1-96DE-BCA442CD766B}" presName="invisiNode" presStyleLbl="node1" presStyleIdx="3" presStyleCnt="5"/>
      <dgm:spPr/>
      <dgm:t>
        <a:bodyPr/>
        <a:lstStyle/>
        <a:p>
          <a:endParaRPr lang="en-US"/>
        </a:p>
      </dgm:t>
    </dgm:pt>
    <dgm:pt modelId="{9B8A4E21-5484-4B47-A20B-DFC780E3E109}" type="pres">
      <dgm:prSet presAssocID="{753987E3-FCBD-4FD1-96DE-BCA442CD766B}" presName="imagNode" presStyleLbl="fgImgPlace1" presStyleIdx="3" presStyleCnt="5" custLinFactNeighborX="-12" custLinFactNeighborY="751"/>
      <dgm:spPr>
        <a:blipFill rotWithShape="0">
          <a:blip xmlns:r="http://schemas.openxmlformats.org/officeDocument/2006/relationships" r:embed="rId4"/>
          <a:stretch>
            <a:fillRect/>
          </a:stretch>
        </a:blipFill>
      </dgm:spPr>
      <dgm:t>
        <a:bodyPr/>
        <a:lstStyle/>
        <a:p>
          <a:endParaRPr lang="en-US"/>
        </a:p>
      </dgm:t>
    </dgm:pt>
    <dgm:pt modelId="{56C7AC5F-E3A6-4A75-8C6B-5DA901AB7109}" type="pres">
      <dgm:prSet presAssocID="{7A4D49A7-17FA-43EE-AD2A-03986CE37680}" presName="sibTrans" presStyleLbl="sibTrans2D1" presStyleIdx="0" presStyleCnt="0"/>
      <dgm:spPr/>
      <dgm:t>
        <a:bodyPr/>
        <a:lstStyle/>
        <a:p>
          <a:endParaRPr lang="en-US"/>
        </a:p>
      </dgm:t>
    </dgm:pt>
    <dgm:pt modelId="{D3748673-E548-464B-915E-B8AF0EFA9564}" type="pres">
      <dgm:prSet presAssocID="{145074CD-F10D-4B0A-855B-67FCC7EE8A2A}" presName="compNode" presStyleCnt="0"/>
      <dgm:spPr/>
      <dgm:t>
        <a:bodyPr/>
        <a:lstStyle/>
        <a:p>
          <a:endParaRPr lang="en-US"/>
        </a:p>
      </dgm:t>
    </dgm:pt>
    <dgm:pt modelId="{4155793D-671F-4242-9F0D-9A9CF69C685A}" type="pres">
      <dgm:prSet presAssocID="{145074CD-F10D-4B0A-855B-67FCC7EE8A2A}" presName="bkgdShape" presStyleLbl="node1" presStyleIdx="4" presStyleCnt="5"/>
      <dgm:spPr/>
      <dgm:t>
        <a:bodyPr/>
        <a:lstStyle/>
        <a:p>
          <a:endParaRPr lang="en-US"/>
        </a:p>
      </dgm:t>
    </dgm:pt>
    <dgm:pt modelId="{9FD51F96-F241-4BE2-8838-B0A0AE127611}" type="pres">
      <dgm:prSet presAssocID="{145074CD-F10D-4B0A-855B-67FCC7EE8A2A}" presName="nodeTx" presStyleLbl="node1" presStyleIdx="4" presStyleCnt="5">
        <dgm:presLayoutVars>
          <dgm:bulletEnabled val="1"/>
        </dgm:presLayoutVars>
      </dgm:prSet>
      <dgm:spPr/>
      <dgm:t>
        <a:bodyPr/>
        <a:lstStyle/>
        <a:p>
          <a:endParaRPr lang="en-US"/>
        </a:p>
      </dgm:t>
    </dgm:pt>
    <dgm:pt modelId="{4C9F4952-78C3-44EF-9EE2-1AD834BE5358}" type="pres">
      <dgm:prSet presAssocID="{145074CD-F10D-4B0A-855B-67FCC7EE8A2A}" presName="invisiNode" presStyleLbl="node1" presStyleIdx="4" presStyleCnt="5"/>
      <dgm:spPr/>
      <dgm:t>
        <a:bodyPr/>
        <a:lstStyle/>
        <a:p>
          <a:endParaRPr lang="en-US"/>
        </a:p>
      </dgm:t>
    </dgm:pt>
    <dgm:pt modelId="{96D8162F-69D1-41E7-A164-9A63D10ED6C8}" type="pres">
      <dgm:prSet presAssocID="{145074CD-F10D-4B0A-855B-67FCC7EE8A2A}" presName="imagNode" presStyleLbl="fgImgPlace1" presStyleIdx="4" presStyleCnt="5" custLinFactNeighborX="-978" custLinFactNeighborY="751"/>
      <dgm:spPr>
        <a:blipFill rotWithShape="0">
          <a:blip xmlns:r="http://schemas.openxmlformats.org/officeDocument/2006/relationships" r:embed="rId5"/>
          <a:stretch>
            <a:fillRect/>
          </a:stretch>
        </a:blipFill>
      </dgm:spPr>
      <dgm:t>
        <a:bodyPr/>
        <a:lstStyle/>
        <a:p>
          <a:endParaRPr lang="en-US"/>
        </a:p>
      </dgm:t>
    </dgm:pt>
  </dgm:ptLst>
  <dgm:cxnLst>
    <dgm:cxn modelId="{9A2EFF40-FECC-414C-981E-A94DD907F857}" type="presOf" srcId="{145074CD-F10D-4B0A-855B-67FCC7EE8A2A}" destId="{9FD51F96-F241-4BE2-8838-B0A0AE127611}" srcOrd="1" destOrd="0" presId="urn:microsoft.com/office/officeart/2005/8/layout/hList7#1"/>
    <dgm:cxn modelId="{CBEDB9E8-5ADD-45D6-B450-70932F3819B7}" srcId="{EBB28344-2616-4BA3-A4CF-31DEC4FACC2C}" destId="{F91FEB7B-A0CA-4FC5-A445-D769CC07FB43}" srcOrd="0" destOrd="0" parTransId="{C71A80E6-1C46-4DE1-9B6B-FA2064DADB61}" sibTransId="{7A84C576-C94A-4873-BCAB-9730123B3A86}"/>
    <dgm:cxn modelId="{9855C3AA-0AD4-4C85-86D9-94738A1F68D2}" type="presOf" srcId="{F91FEB7B-A0CA-4FC5-A445-D769CC07FB43}" destId="{8087824E-F82A-44E8-ABC1-7AD49DB78127}" srcOrd="1" destOrd="0" presId="urn:microsoft.com/office/officeart/2005/8/layout/hList7#1"/>
    <dgm:cxn modelId="{745F1300-DBD6-4E1F-A899-569085E0E56E}" srcId="{EBB28344-2616-4BA3-A4CF-31DEC4FACC2C}" destId="{145074CD-F10D-4B0A-855B-67FCC7EE8A2A}" srcOrd="4" destOrd="0" parTransId="{1E9FE0ED-C33E-4203-A5A6-F59970F86C28}" sibTransId="{04859971-5A16-4A0D-B47E-288E27F7F579}"/>
    <dgm:cxn modelId="{D0BA4DD0-D5EC-4FF3-A043-B635E408266C}" srcId="{EBB28344-2616-4BA3-A4CF-31DEC4FACC2C}" destId="{2FA77121-DBA7-4099-9B19-DA98C0388E9A}" srcOrd="1" destOrd="0" parTransId="{8877A866-5BA4-4426-83E1-86CD7CE08D61}" sibTransId="{D5423B44-A149-4812-A859-CFD954D97A2D}"/>
    <dgm:cxn modelId="{7B193F31-C878-46B7-ABBC-EBDD82A62A27}" type="presOf" srcId="{145074CD-F10D-4B0A-855B-67FCC7EE8A2A}" destId="{4155793D-671F-4242-9F0D-9A9CF69C685A}" srcOrd="0" destOrd="0" presId="urn:microsoft.com/office/officeart/2005/8/layout/hList7#1"/>
    <dgm:cxn modelId="{C39AAABC-AA20-4DD1-B4CC-CC647827AEE5}" srcId="{EBB28344-2616-4BA3-A4CF-31DEC4FACC2C}" destId="{4EB98517-4A74-4B62-9230-1E10DA768228}" srcOrd="2" destOrd="0" parTransId="{C71299C7-8D7E-4B1E-9EB2-17197A13D026}" sibTransId="{EA9842A3-3EAC-4CF2-9602-30C5089DAFF2}"/>
    <dgm:cxn modelId="{DF91C846-720E-4FE5-96A7-17D9B63F009A}" type="presOf" srcId="{2FA77121-DBA7-4099-9B19-DA98C0388E9A}" destId="{F6BA22A5-A19E-4FBF-A662-C317739DA3E2}" srcOrd="1" destOrd="0" presId="urn:microsoft.com/office/officeart/2005/8/layout/hList7#1"/>
    <dgm:cxn modelId="{B494EF1C-DAE7-4B6A-9608-F132EC4822D6}" type="presOf" srcId="{2FA77121-DBA7-4099-9B19-DA98C0388E9A}" destId="{23C49AFA-AE28-4A22-92E9-A19160F23546}" srcOrd="0" destOrd="0" presId="urn:microsoft.com/office/officeart/2005/8/layout/hList7#1"/>
    <dgm:cxn modelId="{98A63F99-AC56-4B4B-B5AB-8DA6B00096D7}" type="presOf" srcId="{7A4D49A7-17FA-43EE-AD2A-03986CE37680}" destId="{56C7AC5F-E3A6-4A75-8C6B-5DA901AB7109}" srcOrd="0" destOrd="0" presId="urn:microsoft.com/office/officeart/2005/8/layout/hList7#1"/>
    <dgm:cxn modelId="{DBA8AD7C-3EDE-4DED-832E-F8C48CEBA4CF}" type="presOf" srcId="{4EB98517-4A74-4B62-9230-1E10DA768228}" destId="{CEF640B7-DF1A-49EC-A616-4EE86B8582DD}" srcOrd="1" destOrd="0" presId="urn:microsoft.com/office/officeart/2005/8/layout/hList7#1"/>
    <dgm:cxn modelId="{0B50D745-FA0C-497B-86ED-4113AAF73364}" srcId="{EBB28344-2616-4BA3-A4CF-31DEC4FACC2C}" destId="{753987E3-FCBD-4FD1-96DE-BCA442CD766B}" srcOrd="3" destOrd="0" parTransId="{17A75098-F170-4381-89C3-B1D3EBF13699}" sibTransId="{7A4D49A7-17FA-43EE-AD2A-03986CE37680}"/>
    <dgm:cxn modelId="{9D3D2067-CD75-49EE-9E69-103D0A1EF7B8}" type="presOf" srcId="{753987E3-FCBD-4FD1-96DE-BCA442CD766B}" destId="{D0838553-3449-4CAE-BFB6-47D7372C21C8}" srcOrd="1" destOrd="0" presId="urn:microsoft.com/office/officeart/2005/8/layout/hList7#1"/>
    <dgm:cxn modelId="{94982B5E-E98C-40ED-9F51-D19D447F301A}" type="presOf" srcId="{EA9842A3-3EAC-4CF2-9602-30C5089DAFF2}" destId="{79725BE5-B120-4C92-8EBA-A1A0CA5AEDC7}" srcOrd="0" destOrd="0" presId="urn:microsoft.com/office/officeart/2005/8/layout/hList7#1"/>
    <dgm:cxn modelId="{3357DC13-EB5E-49C9-BD33-DA9F4C1DC694}" type="presOf" srcId="{D5423B44-A149-4812-A859-CFD954D97A2D}" destId="{CB0C38BA-79F7-411E-8D90-D0681BFC94E8}" srcOrd="0" destOrd="0" presId="urn:microsoft.com/office/officeart/2005/8/layout/hList7#1"/>
    <dgm:cxn modelId="{55BA535B-03B9-4BDE-B891-245752C4417E}" type="presOf" srcId="{753987E3-FCBD-4FD1-96DE-BCA442CD766B}" destId="{384648C7-2552-432E-9775-96467A69ED70}" srcOrd="0" destOrd="0" presId="urn:microsoft.com/office/officeart/2005/8/layout/hList7#1"/>
    <dgm:cxn modelId="{1E35392C-551D-4227-8D14-27A5A7E8483D}" type="presOf" srcId="{F91FEB7B-A0CA-4FC5-A445-D769CC07FB43}" destId="{E84337E2-82FA-41A6-B979-F85406AE363F}" srcOrd="0" destOrd="0" presId="urn:microsoft.com/office/officeart/2005/8/layout/hList7#1"/>
    <dgm:cxn modelId="{93045D5F-6C5E-43BE-A473-F7111032E0DC}" type="presOf" srcId="{7A84C576-C94A-4873-BCAB-9730123B3A86}" destId="{541EA19B-8F97-49B2-BEAD-C8166F643414}" srcOrd="0" destOrd="0" presId="urn:microsoft.com/office/officeart/2005/8/layout/hList7#1"/>
    <dgm:cxn modelId="{987027F2-5F39-47C7-BA24-DECC198BB4BC}" type="presOf" srcId="{4EB98517-4A74-4B62-9230-1E10DA768228}" destId="{2BE49821-E047-472C-8213-F6C046B86133}" srcOrd="0" destOrd="0" presId="urn:microsoft.com/office/officeart/2005/8/layout/hList7#1"/>
    <dgm:cxn modelId="{4314F856-9910-47AD-AD52-6610634FF1AC}" type="presOf" srcId="{EBB28344-2616-4BA3-A4CF-31DEC4FACC2C}" destId="{790BFD24-D5D7-43D3-BA1C-63C0AA0A001D}" srcOrd="0" destOrd="0" presId="urn:microsoft.com/office/officeart/2005/8/layout/hList7#1"/>
    <dgm:cxn modelId="{40C62DD4-6809-4B63-ADC1-17288701BFEE}" type="presParOf" srcId="{790BFD24-D5D7-43D3-BA1C-63C0AA0A001D}" destId="{155C36C7-2E4A-44A7-A910-05455843E177}" srcOrd="0" destOrd="0" presId="urn:microsoft.com/office/officeart/2005/8/layout/hList7#1"/>
    <dgm:cxn modelId="{E3ADE346-65CE-4087-907A-771B7CBB2E59}" type="presParOf" srcId="{790BFD24-D5D7-43D3-BA1C-63C0AA0A001D}" destId="{839A9495-0FDF-49F5-9AF5-9E571A5D672D}" srcOrd="1" destOrd="0" presId="urn:microsoft.com/office/officeart/2005/8/layout/hList7#1"/>
    <dgm:cxn modelId="{6FA5417C-926E-4879-B14B-34AF1D2F01B5}" type="presParOf" srcId="{839A9495-0FDF-49F5-9AF5-9E571A5D672D}" destId="{04FB87D2-CF82-4868-98B5-43AD66DA6280}" srcOrd="0" destOrd="0" presId="urn:microsoft.com/office/officeart/2005/8/layout/hList7#1"/>
    <dgm:cxn modelId="{0C2BC976-364F-487C-83EC-F5FC8F54F69A}" type="presParOf" srcId="{04FB87D2-CF82-4868-98B5-43AD66DA6280}" destId="{E84337E2-82FA-41A6-B979-F85406AE363F}" srcOrd="0" destOrd="0" presId="urn:microsoft.com/office/officeart/2005/8/layout/hList7#1"/>
    <dgm:cxn modelId="{FDF92B35-55A0-4CDB-91CD-2C4C060FE7E0}" type="presParOf" srcId="{04FB87D2-CF82-4868-98B5-43AD66DA6280}" destId="{8087824E-F82A-44E8-ABC1-7AD49DB78127}" srcOrd="1" destOrd="0" presId="urn:microsoft.com/office/officeart/2005/8/layout/hList7#1"/>
    <dgm:cxn modelId="{090B9448-DBD0-4BF4-8606-285681B0691A}" type="presParOf" srcId="{04FB87D2-CF82-4868-98B5-43AD66DA6280}" destId="{4A4438EE-4AA8-4A8C-BE8A-19B0E550A29C}" srcOrd="2" destOrd="0" presId="urn:microsoft.com/office/officeart/2005/8/layout/hList7#1"/>
    <dgm:cxn modelId="{EA56173B-56CD-4C3E-A8F6-B96F7494F098}" type="presParOf" srcId="{04FB87D2-CF82-4868-98B5-43AD66DA6280}" destId="{5CD9C083-5D8C-4588-A0FB-2E80147B2612}" srcOrd="3" destOrd="0" presId="urn:microsoft.com/office/officeart/2005/8/layout/hList7#1"/>
    <dgm:cxn modelId="{E419A404-3813-408B-ACEF-480AFEF2FB6F}" type="presParOf" srcId="{839A9495-0FDF-49F5-9AF5-9E571A5D672D}" destId="{541EA19B-8F97-49B2-BEAD-C8166F643414}" srcOrd="1" destOrd="0" presId="urn:microsoft.com/office/officeart/2005/8/layout/hList7#1"/>
    <dgm:cxn modelId="{E0ABDAF6-9470-4FAF-AE37-8E2BE5DB6372}" type="presParOf" srcId="{839A9495-0FDF-49F5-9AF5-9E571A5D672D}" destId="{E69B8EE5-970D-4171-AA37-729CF82AFB2D}" srcOrd="2" destOrd="0" presId="urn:microsoft.com/office/officeart/2005/8/layout/hList7#1"/>
    <dgm:cxn modelId="{D419E908-B200-41D3-9F36-DFADA0066966}" type="presParOf" srcId="{E69B8EE5-970D-4171-AA37-729CF82AFB2D}" destId="{23C49AFA-AE28-4A22-92E9-A19160F23546}" srcOrd="0" destOrd="0" presId="urn:microsoft.com/office/officeart/2005/8/layout/hList7#1"/>
    <dgm:cxn modelId="{2F3003B5-2186-427C-9815-37C741A579CB}" type="presParOf" srcId="{E69B8EE5-970D-4171-AA37-729CF82AFB2D}" destId="{F6BA22A5-A19E-4FBF-A662-C317739DA3E2}" srcOrd="1" destOrd="0" presId="urn:microsoft.com/office/officeart/2005/8/layout/hList7#1"/>
    <dgm:cxn modelId="{AE6CF4D0-8327-4EE1-80D0-3AB4E33E52E1}" type="presParOf" srcId="{E69B8EE5-970D-4171-AA37-729CF82AFB2D}" destId="{BBD27660-94B9-4AE3-A420-2ED1943A848A}" srcOrd="2" destOrd="0" presId="urn:microsoft.com/office/officeart/2005/8/layout/hList7#1"/>
    <dgm:cxn modelId="{5C2EBAEE-D0BE-4459-9310-5E8D1E57A8D3}" type="presParOf" srcId="{E69B8EE5-970D-4171-AA37-729CF82AFB2D}" destId="{AFACF914-39CC-44B6-8D10-4078BCBE8CFB}" srcOrd="3" destOrd="0" presId="urn:microsoft.com/office/officeart/2005/8/layout/hList7#1"/>
    <dgm:cxn modelId="{FBD31F2B-070A-4C91-BF4B-3CDAD4B1B312}" type="presParOf" srcId="{839A9495-0FDF-49F5-9AF5-9E571A5D672D}" destId="{CB0C38BA-79F7-411E-8D90-D0681BFC94E8}" srcOrd="3" destOrd="0" presId="urn:microsoft.com/office/officeart/2005/8/layout/hList7#1"/>
    <dgm:cxn modelId="{6FB33E1D-52DC-4AEA-9031-9616038618C9}" type="presParOf" srcId="{839A9495-0FDF-49F5-9AF5-9E571A5D672D}" destId="{B80907E6-7275-40C9-80CF-FA26872D445F}" srcOrd="4" destOrd="0" presId="urn:microsoft.com/office/officeart/2005/8/layout/hList7#1"/>
    <dgm:cxn modelId="{77FF71AC-431A-4C6A-A8EB-8C3444079A0A}" type="presParOf" srcId="{B80907E6-7275-40C9-80CF-FA26872D445F}" destId="{2BE49821-E047-472C-8213-F6C046B86133}" srcOrd="0" destOrd="0" presId="urn:microsoft.com/office/officeart/2005/8/layout/hList7#1"/>
    <dgm:cxn modelId="{43372B08-1154-4A03-B631-FB0DCD7EB94E}" type="presParOf" srcId="{B80907E6-7275-40C9-80CF-FA26872D445F}" destId="{CEF640B7-DF1A-49EC-A616-4EE86B8582DD}" srcOrd="1" destOrd="0" presId="urn:microsoft.com/office/officeart/2005/8/layout/hList7#1"/>
    <dgm:cxn modelId="{D63B346A-DC8E-477E-8B4A-525C8ABABE02}" type="presParOf" srcId="{B80907E6-7275-40C9-80CF-FA26872D445F}" destId="{3AF51622-76FE-42EB-BA59-E73403656C1B}" srcOrd="2" destOrd="0" presId="urn:microsoft.com/office/officeart/2005/8/layout/hList7#1"/>
    <dgm:cxn modelId="{7AC1F275-5356-48E0-B06B-19CC6897EBF6}" type="presParOf" srcId="{B80907E6-7275-40C9-80CF-FA26872D445F}" destId="{FCBD4187-7609-4241-B904-B8CD74D887E6}" srcOrd="3" destOrd="0" presId="urn:microsoft.com/office/officeart/2005/8/layout/hList7#1"/>
    <dgm:cxn modelId="{F4F9A5FC-A983-4FCA-A012-5E21568B7F65}" type="presParOf" srcId="{839A9495-0FDF-49F5-9AF5-9E571A5D672D}" destId="{79725BE5-B120-4C92-8EBA-A1A0CA5AEDC7}" srcOrd="5" destOrd="0" presId="urn:microsoft.com/office/officeart/2005/8/layout/hList7#1"/>
    <dgm:cxn modelId="{93D7EB94-97C5-4014-9F7F-A4E270C54977}" type="presParOf" srcId="{839A9495-0FDF-49F5-9AF5-9E571A5D672D}" destId="{725022A2-EF84-4FC5-B5AA-A35539B466D5}" srcOrd="6" destOrd="0" presId="urn:microsoft.com/office/officeart/2005/8/layout/hList7#1"/>
    <dgm:cxn modelId="{9A7E6709-93F6-455B-A2AC-ABA6B598F87A}" type="presParOf" srcId="{725022A2-EF84-4FC5-B5AA-A35539B466D5}" destId="{384648C7-2552-432E-9775-96467A69ED70}" srcOrd="0" destOrd="0" presId="urn:microsoft.com/office/officeart/2005/8/layout/hList7#1"/>
    <dgm:cxn modelId="{C3CF48DE-BB38-40D9-B4CF-1C17D19C0292}" type="presParOf" srcId="{725022A2-EF84-4FC5-B5AA-A35539B466D5}" destId="{D0838553-3449-4CAE-BFB6-47D7372C21C8}" srcOrd="1" destOrd="0" presId="urn:microsoft.com/office/officeart/2005/8/layout/hList7#1"/>
    <dgm:cxn modelId="{23730A7A-4E5A-458B-B600-8ECD052E9767}" type="presParOf" srcId="{725022A2-EF84-4FC5-B5AA-A35539B466D5}" destId="{F5B2D52F-D8C3-47B9-B958-4B954EF6E9B4}" srcOrd="2" destOrd="0" presId="urn:microsoft.com/office/officeart/2005/8/layout/hList7#1"/>
    <dgm:cxn modelId="{7A8ED9BA-E4C6-44DB-80B0-29DC4D671356}" type="presParOf" srcId="{725022A2-EF84-4FC5-B5AA-A35539B466D5}" destId="{9B8A4E21-5484-4B47-A20B-DFC780E3E109}" srcOrd="3" destOrd="0" presId="urn:microsoft.com/office/officeart/2005/8/layout/hList7#1"/>
    <dgm:cxn modelId="{153CAE1A-B5BF-49BD-9F8A-E7142F8E58FA}" type="presParOf" srcId="{839A9495-0FDF-49F5-9AF5-9E571A5D672D}" destId="{56C7AC5F-E3A6-4A75-8C6B-5DA901AB7109}" srcOrd="7" destOrd="0" presId="urn:microsoft.com/office/officeart/2005/8/layout/hList7#1"/>
    <dgm:cxn modelId="{AA2E859B-ADAE-4282-B259-198339E2655E}" type="presParOf" srcId="{839A9495-0FDF-49F5-9AF5-9E571A5D672D}" destId="{D3748673-E548-464B-915E-B8AF0EFA9564}" srcOrd="8" destOrd="0" presId="urn:microsoft.com/office/officeart/2005/8/layout/hList7#1"/>
    <dgm:cxn modelId="{AD83C734-B6D4-4AF8-8A19-BE6E68EA8ED1}" type="presParOf" srcId="{D3748673-E548-464B-915E-B8AF0EFA9564}" destId="{4155793D-671F-4242-9F0D-9A9CF69C685A}" srcOrd="0" destOrd="0" presId="urn:microsoft.com/office/officeart/2005/8/layout/hList7#1"/>
    <dgm:cxn modelId="{FEFB98B9-4326-4241-8A6E-D37B57FE8E44}" type="presParOf" srcId="{D3748673-E548-464B-915E-B8AF0EFA9564}" destId="{9FD51F96-F241-4BE2-8838-B0A0AE127611}" srcOrd="1" destOrd="0" presId="urn:microsoft.com/office/officeart/2005/8/layout/hList7#1"/>
    <dgm:cxn modelId="{9D6883DE-614A-4C1A-9113-601EC6C2EBCF}" type="presParOf" srcId="{D3748673-E548-464B-915E-B8AF0EFA9564}" destId="{4C9F4952-78C3-44EF-9EE2-1AD834BE5358}" srcOrd="2" destOrd="0" presId="urn:microsoft.com/office/officeart/2005/8/layout/hList7#1"/>
    <dgm:cxn modelId="{D624E754-3064-4B67-A3D2-ADCC08EFDCCB}" type="presParOf" srcId="{D3748673-E548-464B-915E-B8AF0EFA9564}" destId="{96D8162F-69D1-41E7-A164-9A63D10ED6C8}" srcOrd="3" destOrd="0" presId="urn:microsoft.com/office/officeart/2005/8/layout/hList7#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DE3AA-21B0-477F-B44C-6250DCA4EC14}" type="doc">
      <dgm:prSet loTypeId="urn:microsoft.com/office/officeart/2005/8/layout/process4" loCatId="list" qsTypeId="urn:microsoft.com/office/officeart/2005/8/quickstyle/simple1#8" qsCatId="simple" csTypeId="urn:microsoft.com/office/officeart/2005/8/colors/accent0_3" csCatId="mainScheme" phldr="1"/>
      <dgm:spPr/>
      <dgm:t>
        <a:bodyPr/>
        <a:lstStyle/>
        <a:p>
          <a:endParaRPr lang="en-US"/>
        </a:p>
      </dgm:t>
    </dgm:pt>
    <dgm:pt modelId="{8667D6BA-CD47-4CCA-BD15-D7020B26929D}">
      <dgm:prSet phldrT="[Text]" custT="1"/>
      <dgm:spPr/>
      <dgm:t>
        <a:bodyPr/>
        <a:lstStyle/>
        <a:p>
          <a:r>
            <a:rPr lang="en-US" sz="2000" b="1" dirty="0" smtClean="0"/>
            <a:t>Assign CPD Managers to Field Office in DRGR</a:t>
          </a:r>
          <a:endParaRPr lang="en-US" sz="2000" b="1" dirty="0"/>
        </a:p>
      </dgm:t>
    </dgm:pt>
    <dgm:pt modelId="{9B51DE13-6207-42F6-8385-7736880C92C6}" type="parTrans" cxnId="{4E9B21A4-3D2D-47E8-9E52-7120070E1538}">
      <dgm:prSet/>
      <dgm:spPr/>
      <dgm:t>
        <a:bodyPr/>
        <a:lstStyle/>
        <a:p>
          <a:endParaRPr lang="en-US"/>
        </a:p>
      </dgm:t>
    </dgm:pt>
    <dgm:pt modelId="{83923814-AFF0-4192-B4B9-DFD6396D7D96}" type="sibTrans" cxnId="{4E9B21A4-3D2D-47E8-9E52-7120070E1538}">
      <dgm:prSet/>
      <dgm:spPr/>
      <dgm:t>
        <a:bodyPr/>
        <a:lstStyle/>
        <a:p>
          <a:endParaRPr lang="en-US"/>
        </a:p>
      </dgm:t>
    </dgm:pt>
    <dgm:pt modelId="{29BBF481-731D-409F-A4B3-199CD13D4756}">
      <dgm:prSet phldrT="[Text]" custT="1"/>
      <dgm:spPr>
        <a:solidFill>
          <a:schemeClr val="bg1">
            <a:lumMod val="85000"/>
            <a:alpha val="90000"/>
          </a:schemeClr>
        </a:solidFill>
      </dgm:spPr>
      <dgm:t>
        <a:bodyPr/>
        <a:lstStyle/>
        <a:p>
          <a:r>
            <a:rPr lang="en-US" sz="1800" dirty="0" smtClean="0"/>
            <a:t>HUD HQ DRGR Super User</a:t>
          </a:r>
          <a:endParaRPr lang="en-US" sz="1800" dirty="0"/>
        </a:p>
      </dgm:t>
    </dgm:pt>
    <dgm:pt modelId="{760A6E43-2A67-4385-9026-09C7EC0AA8D8}" type="parTrans" cxnId="{E7454632-71D5-47DB-8255-3B89959790A0}">
      <dgm:prSet/>
      <dgm:spPr/>
      <dgm:t>
        <a:bodyPr/>
        <a:lstStyle/>
        <a:p>
          <a:endParaRPr lang="en-US"/>
        </a:p>
      </dgm:t>
    </dgm:pt>
    <dgm:pt modelId="{846B3078-EB2D-4E52-A139-0BEB06445472}" type="sibTrans" cxnId="{E7454632-71D5-47DB-8255-3B89959790A0}">
      <dgm:prSet/>
      <dgm:spPr/>
      <dgm:t>
        <a:bodyPr/>
        <a:lstStyle/>
        <a:p>
          <a:endParaRPr lang="en-US"/>
        </a:p>
      </dgm:t>
    </dgm:pt>
    <dgm:pt modelId="{CFC8B78B-AC98-4550-B6B2-BD3355735C66}">
      <dgm:prSet phldrT="[Text]" custT="1"/>
      <dgm:spPr/>
      <dgm:t>
        <a:bodyPr/>
        <a:lstStyle/>
        <a:p>
          <a:r>
            <a:rPr lang="en-US" sz="2000" b="1" dirty="0" smtClean="0"/>
            <a:t>Certify Other HUD Field Staff users in DRGR</a:t>
          </a:r>
          <a:endParaRPr lang="en-US" sz="2000" b="1" dirty="0"/>
        </a:p>
      </dgm:t>
    </dgm:pt>
    <dgm:pt modelId="{2A879658-BB8D-486A-A728-6D9953C4CA40}" type="parTrans" cxnId="{57FA4A0B-AB1D-4B4A-99FC-5AD10E6E2C69}">
      <dgm:prSet/>
      <dgm:spPr/>
      <dgm:t>
        <a:bodyPr/>
        <a:lstStyle/>
        <a:p>
          <a:endParaRPr lang="en-US"/>
        </a:p>
      </dgm:t>
    </dgm:pt>
    <dgm:pt modelId="{C8FC5200-7AA7-47FA-906F-6C65B05E9688}" type="sibTrans" cxnId="{57FA4A0B-AB1D-4B4A-99FC-5AD10E6E2C69}">
      <dgm:prSet/>
      <dgm:spPr/>
      <dgm:t>
        <a:bodyPr/>
        <a:lstStyle/>
        <a:p>
          <a:endParaRPr lang="en-US"/>
        </a:p>
      </dgm:t>
    </dgm:pt>
    <dgm:pt modelId="{F1A50E4E-820E-4584-8D81-1684F4611475}">
      <dgm:prSet phldrT="[Text]" custT="1"/>
      <dgm:spPr>
        <a:solidFill>
          <a:schemeClr val="bg1">
            <a:lumMod val="85000"/>
            <a:alpha val="90000"/>
          </a:schemeClr>
        </a:solidFill>
      </dgm:spPr>
      <dgm:t>
        <a:bodyPr/>
        <a:lstStyle/>
        <a:p>
          <a:r>
            <a:rPr lang="en-US" sz="1800" dirty="0" smtClean="0"/>
            <a:t>HUD DRGR User: CPD Field Manager</a:t>
          </a:r>
          <a:endParaRPr lang="en-US" sz="1800" dirty="0"/>
        </a:p>
      </dgm:t>
    </dgm:pt>
    <dgm:pt modelId="{196186DF-A9C4-4ED1-851C-B3CCB8F0F38D}" type="parTrans" cxnId="{E9BEC8C0-5C85-4E8D-A941-F3388BB17149}">
      <dgm:prSet/>
      <dgm:spPr/>
      <dgm:t>
        <a:bodyPr/>
        <a:lstStyle/>
        <a:p>
          <a:endParaRPr lang="en-US"/>
        </a:p>
      </dgm:t>
    </dgm:pt>
    <dgm:pt modelId="{2F1FF015-54A7-4A25-B31A-CE1957B645E7}" type="sibTrans" cxnId="{E9BEC8C0-5C85-4E8D-A941-F3388BB17149}">
      <dgm:prSet/>
      <dgm:spPr/>
      <dgm:t>
        <a:bodyPr/>
        <a:lstStyle/>
        <a:p>
          <a:endParaRPr lang="en-US"/>
        </a:p>
      </dgm:t>
    </dgm:pt>
    <dgm:pt modelId="{AE037744-227E-4839-A04E-2825B90883F4}">
      <dgm:prSet phldrT="[Text]" custT="1"/>
      <dgm:spPr/>
      <dgm:t>
        <a:bodyPr/>
        <a:lstStyle/>
        <a:p>
          <a:r>
            <a:rPr lang="en-US" sz="2000" b="1" dirty="0" smtClean="0"/>
            <a:t>Certify Grantee Contact in DRGR</a:t>
          </a:r>
          <a:endParaRPr lang="en-US" sz="2000" b="1" dirty="0"/>
        </a:p>
      </dgm:t>
    </dgm:pt>
    <dgm:pt modelId="{776970FF-11AA-4660-8D87-F7E621ABCE83}" type="parTrans" cxnId="{547FBA32-657A-4E18-92BF-92DB5945F59A}">
      <dgm:prSet/>
      <dgm:spPr/>
      <dgm:t>
        <a:bodyPr/>
        <a:lstStyle/>
        <a:p>
          <a:endParaRPr lang="en-US"/>
        </a:p>
      </dgm:t>
    </dgm:pt>
    <dgm:pt modelId="{047B773A-754C-4590-B759-D6AEC655D644}" type="sibTrans" cxnId="{547FBA32-657A-4E18-92BF-92DB5945F59A}">
      <dgm:prSet/>
      <dgm:spPr/>
      <dgm:t>
        <a:bodyPr/>
        <a:lstStyle/>
        <a:p>
          <a:endParaRPr lang="en-US"/>
        </a:p>
      </dgm:t>
    </dgm:pt>
    <dgm:pt modelId="{A917AE4F-1EE2-4571-960F-BD619864B3B0}">
      <dgm:prSet phldrT="[Text]" custT="1"/>
      <dgm:spPr>
        <a:solidFill>
          <a:schemeClr val="bg1">
            <a:lumMod val="85000"/>
            <a:alpha val="90000"/>
          </a:schemeClr>
        </a:solidFill>
      </dgm:spPr>
      <dgm:t>
        <a:bodyPr/>
        <a:lstStyle/>
        <a:p>
          <a:r>
            <a:rPr lang="en-US" sz="1800" dirty="0" smtClean="0"/>
            <a:t>HUD DRGR User: CPD Rep</a:t>
          </a:r>
          <a:endParaRPr lang="en-US" sz="1800" dirty="0"/>
        </a:p>
      </dgm:t>
    </dgm:pt>
    <dgm:pt modelId="{05A0AD69-9E5C-4FEF-B84F-BAE1A77F906A}" type="parTrans" cxnId="{B8E12CF7-4998-427F-A475-06E645F051C7}">
      <dgm:prSet/>
      <dgm:spPr/>
      <dgm:t>
        <a:bodyPr/>
        <a:lstStyle/>
        <a:p>
          <a:endParaRPr lang="en-US"/>
        </a:p>
      </dgm:t>
    </dgm:pt>
    <dgm:pt modelId="{00409572-6CA0-44C3-8892-54E189733EFB}" type="sibTrans" cxnId="{B8E12CF7-4998-427F-A475-06E645F051C7}">
      <dgm:prSet/>
      <dgm:spPr/>
      <dgm:t>
        <a:bodyPr/>
        <a:lstStyle/>
        <a:p>
          <a:endParaRPr lang="en-US"/>
        </a:p>
      </dgm:t>
    </dgm:pt>
    <dgm:pt modelId="{2911C011-7C5D-4040-9BA8-7D8B8E48C405}">
      <dgm:prSet custT="1"/>
      <dgm:spPr/>
      <dgm:t>
        <a:bodyPr/>
        <a:lstStyle/>
        <a:p>
          <a:r>
            <a:rPr lang="en-US" sz="2000" b="1" dirty="0" smtClean="0"/>
            <a:t>Certify Other Grantee Users in DRGR</a:t>
          </a:r>
          <a:endParaRPr lang="en-US" sz="2000" b="1" dirty="0"/>
        </a:p>
      </dgm:t>
    </dgm:pt>
    <dgm:pt modelId="{225C86A3-9201-43ED-98EC-641639515362}" type="parTrans" cxnId="{198DE226-8910-4EC3-9AA7-0746B8F5CD9D}">
      <dgm:prSet/>
      <dgm:spPr/>
      <dgm:t>
        <a:bodyPr/>
        <a:lstStyle/>
        <a:p>
          <a:endParaRPr lang="en-US"/>
        </a:p>
      </dgm:t>
    </dgm:pt>
    <dgm:pt modelId="{66CC8DD4-5815-4F88-98CA-DE966B2FD9C0}" type="sibTrans" cxnId="{198DE226-8910-4EC3-9AA7-0746B8F5CD9D}">
      <dgm:prSet/>
      <dgm:spPr/>
      <dgm:t>
        <a:bodyPr/>
        <a:lstStyle/>
        <a:p>
          <a:endParaRPr lang="en-US"/>
        </a:p>
      </dgm:t>
    </dgm:pt>
    <dgm:pt modelId="{D607A50F-694F-436D-9AA2-996800A28E99}">
      <dgm:prSet custT="1"/>
      <dgm:spPr>
        <a:solidFill>
          <a:schemeClr val="bg1">
            <a:lumMod val="85000"/>
          </a:schemeClr>
        </a:solidFill>
      </dgm:spPr>
      <dgm:t>
        <a:bodyPr/>
        <a:lstStyle/>
        <a:p>
          <a:r>
            <a:rPr lang="en-US" sz="1800" dirty="0" smtClean="0">
              <a:solidFill>
                <a:schemeClr val="tx1"/>
              </a:solidFill>
            </a:rPr>
            <a:t>Grantee User: Sys Admin</a:t>
          </a:r>
          <a:endParaRPr lang="en-US" sz="1800" dirty="0">
            <a:solidFill>
              <a:schemeClr val="tx1"/>
            </a:solidFill>
          </a:endParaRPr>
        </a:p>
      </dgm:t>
    </dgm:pt>
    <dgm:pt modelId="{23B92E3E-19B4-4256-B964-BCB9C49888DF}" type="parTrans" cxnId="{0C44AD6E-C2DE-4DB8-B4A7-58250FCFF84B}">
      <dgm:prSet/>
      <dgm:spPr/>
      <dgm:t>
        <a:bodyPr/>
        <a:lstStyle/>
        <a:p>
          <a:endParaRPr lang="en-US"/>
        </a:p>
      </dgm:t>
    </dgm:pt>
    <dgm:pt modelId="{5D455688-7CF9-4105-9573-B50787A7F2A0}" type="sibTrans" cxnId="{0C44AD6E-C2DE-4DB8-B4A7-58250FCFF84B}">
      <dgm:prSet/>
      <dgm:spPr/>
      <dgm:t>
        <a:bodyPr/>
        <a:lstStyle/>
        <a:p>
          <a:endParaRPr lang="en-US"/>
        </a:p>
      </dgm:t>
    </dgm:pt>
    <dgm:pt modelId="{F4489374-4070-41F1-8D19-5E5908FA7B38}" type="pres">
      <dgm:prSet presAssocID="{9E4DE3AA-21B0-477F-B44C-6250DCA4EC14}" presName="Name0" presStyleCnt="0">
        <dgm:presLayoutVars>
          <dgm:dir/>
          <dgm:animLvl val="lvl"/>
          <dgm:resizeHandles val="exact"/>
        </dgm:presLayoutVars>
      </dgm:prSet>
      <dgm:spPr/>
      <dgm:t>
        <a:bodyPr/>
        <a:lstStyle/>
        <a:p>
          <a:endParaRPr lang="en-US"/>
        </a:p>
      </dgm:t>
    </dgm:pt>
    <dgm:pt modelId="{EF227B8A-F68B-45B2-B254-6184B5F4ABE6}" type="pres">
      <dgm:prSet presAssocID="{D607A50F-694F-436D-9AA2-996800A28E99}" presName="boxAndChildren" presStyleCnt="0"/>
      <dgm:spPr/>
    </dgm:pt>
    <dgm:pt modelId="{4D809C02-28C4-42CD-A059-564E8C3F65D5}" type="pres">
      <dgm:prSet presAssocID="{D607A50F-694F-436D-9AA2-996800A28E99}" presName="parentTextBox" presStyleLbl="node1" presStyleIdx="0" presStyleCnt="5" custScaleY="50439" custLinFactNeighborX="228" custLinFactNeighborY="4435"/>
      <dgm:spPr/>
      <dgm:t>
        <a:bodyPr/>
        <a:lstStyle/>
        <a:p>
          <a:endParaRPr lang="en-US"/>
        </a:p>
      </dgm:t>
    </dgm:pt>
    <dgm:pt modelId="{0C22D47C-EA20-4CC9-9C1A-EE8ECD6D3869}" type="pres">
      <dgm:prSet presAssocID="{66CC8DD4-5815-4F88-98CA-DE966B2FD9C0}" presName="sp" presStyleCnt="0"/>
      <dgm:spPr/>
    </dgm:pt>
    <dgm:pt modelId="{28270BA2-6B64-4202-B5B1-A70DE87CEFDC}" type="pres">
      <dgm:prSet presAssocID="{2911C011-7C5D-4040-9BA8-7D8B8E48C405}" presName="arrowAndChildren" presStyleCnt="0"/>
      <dgm:spPr/>
    </dgm:pt>
    <dgm:pt modelId="{8867DAEF-7F93-40BC-8A39-2C3D3A581ED2}" type="pres">
      <dgm:prSet presAssocID="{2911C011-7C5D-4040-9BA8-7D8B8E48C405}" presName="parentTextArrow" presStyleLbl="node1" presStyleIdx="1" presStyleCnt="5" custScaleY="39021"/>
      <dgm:spPr>
        <a:prstGeom prst="rect">
          <a:avLst/>
        </a:prstGeom>
      </dgm:spPr>
      <dgm:t>
        <a:bodyPr/>
        <a:lstStyle/>
        <a:p>
          <a:endParaRPr lang="en-US"/>
        </a:p>
      </dgm:t>
    </dgm:pt>
    <dgm:pt modelId="{9C389A86-FC51-44D2-A11B-AFE0AC6B5A2C}" type="pres">
      <dgm:prSet presAssocID="{047B773A-754C-4590-B759-D6AEC655D644}" presName="sp" presStyleCnt="0"/>
      <dgm:spPr/>
    </dgm:pt>
    <dgm:pt modelId="{F331ECA5-3BBB-4497-9067-978C1B9817C5}" type="pres">
      <dgm:prSet presAssocID="{AE037744-227E-4839-A04E-2825B90883F4}" presName="arrowAndChildren" presStyleCnt="0"/>
      <dgm:spPr/>
    </dgm:pt>
    <dgm:pt modelId="{4A252082-1260-42F5-A399-390B1107401B}" type="pres">
      <dgm:prSet presAssocID="{AE037744-227E-4839-A04E-2825B90883F4}" presName="parentTextArrow" presStyleLbl="node1" presStyleIdx="1" presStyleCnt="5"/>
      <dgm:spPr/>
      <dgm:t>
        <a:bodyPr/>
        <a:lstStyle/>
        <a:p>
          <a:endParaRPr lang="en-US"/>
        </a:p>
      </dgm:t>
    </dgm:pt>
    <dgm:pt modelId="{B5689D7B-A34E-4BD2-925E-1BBA6100A2D6}" type="pres">
      <dgm:prSet presAssocID="{AE037744-227E-4839-A04E-2825B90883F4}" presName="arrow" presStyleLbl="node1" presStyleIdx="2" presStyleCnt="5"/>
      <dgm:spPr/>
      <dgm:t>
        <a:bodyPr/>
        <a:lstStyle/>
        <a:p>
          <a:endParaRPr lang="en-US"/>
        </a:p>
      </dgm:t>
    </dgm:pt>
    <dgm:pt modelId="{DF1FAFA2-D0C3-41AF-BDAA-A024E8161B3C}" type="pres">
      <dgm:prSet presAssocID="{AE037744-227E-4839-A04E-2825B90883F4}" presName="descendantArrow" presStyleCnt="0"/>
      <dgm:spPr/>
    </dgm:pt>
    <dgm:pt modelId="{B0545D7B-4BEC-4949-A137-D53E22F4C568}" type="pres">
      <dgm:prSet presAssocID="{A917AE4F-1EE2-4571-960F-BD619864B3B0}" presName="childTextArrow" presStyleLbl="fgAccFollowNode1" presStyleIdx="0" presStyleCnt="3">
        <dgm:presLayoutVars>
          <dgm:bulletEnabled val="1"/>
        </dgm:presLayoutVars>
      </dgm:prSet>
      <dgm:spPr/>
      <dgm:t>
        <a:bodyPr/>
        <a:lstStyle/>
        <a:p>
          <a:endParaRPr lang="en-US"/>
        </a:p>
      </dgm:t>
    </dgm:pt>
    <dgm:pt modelId="{E8308B14-04D9-4A4A-88C8-8FFFFC6CD102}" type="pres">
      <dgm:prSet presAssocID="{C8FC5200-7AA7-47FA-906F-6C65B05E9688}" presName="sp" presStyleCnt="0"/>
      <dgm:spPr/>
    </dgm:pt>
    <dgm:pt modelId="{7F1A3E41-BD69-408D-8D61-A2A8BF61C66E}" type="pres">
      <dgm:prSet presAssocID="{CFC8B78B-AC98-4550-B6B2-BD3355735C66}" presName="arrowAndChildren" presStyleCnt="0"/>
      <dgm:spPr/>
    </dgm:pt>
    <dgm:pt modelId="{28D1863E-0D56-4FAA-97DE-C41576BB5A90}" type="pres">
      <dgm:prSet presAssocID="{CFC8B78B-AC98-4550-B6B2-BD3355735C66}" presName="parentTextArrow" presStyleLbl="node1" presStyleIdx="2" presStyleCnt="5"/>
      <dgm:spPr/>
      <dgm:t>
        <a:bodyPr/>
        <a:lstStyle/>
        <a:p>
          <a:endParaRPr lang="en-US"/>
        </a:p>
      </dgm:t>
    </dgm:pt>
    <dgm:pt modelId="{F3C3A32F-0DC8-48DE-9A97-DD2C0CC8E94C}" type="pres">
      <dgm:prSet presAssocID="{CFC8B78B-AC98-4550-B6B2-BD3355735C66}" presName="arrow" presStyleLbl="node1" presStyleIdx="3" presStyleCnt="5" custLinFactNeighborX="600"/>
      <dgm:spPr/>
      <dgm:t>
        <a:bodyPr/>
        <a:lstStyle/>
        <a:p>
          <a:endParaRPr lang="en-US"/>
        </a:p>
      </dgm:t>
    </dgm:pt>
    <dgm:pt modelId="{DEB1BD15-8EA7-4F0C-8363-9032F88206D6}" type="pres">
      <dgm:prSet presAssocID="{CFC8B78B-AC98-4550-B6B2-BD3355735C66}" presName="descendantArrow" presStyleCnt="0"/>
      <dgm:spPr/>
    </dgm:pt>
    <dgm:pt modelId="{8105865F-BA04-4E46-A595-0BE0154A00E4}" type="pres">
      <dgm:prSet presAssocID="{F1A50E4E-820E-4584-8D81-1684F4611475}" presName="childTextArrow" presStyleLbl="fgAccFollowNode1" presStyleIdx="1" presStyleCnt="3">
        <dgm:presLayoutVars>
          <dgm:bulletEnabled val="1"/>
        </dgm:presLayoutVars>
      </dgm:prSet>
      <dgm:spPr/>
      <dgm:t>
        <a:bodyPr/>
        <a:lstStyle/>
        <a:p>
          <a:endParaRPr lang="en-US"/>
        </a:p>
      </dgm:t>
    </dgm:pt>
    <dgm:pt modelId="{28E09753-AC57-450D-B70E-0CBADC945CC1}" type="pres">
      <dgm:prSet presAssocID="{83923814-AFF0-4192-B4B9-DFD6396D7D96}" presName="sp" presStyleCnt="0"/>
      <dgm:spPr/>
    </dgm:pt>
    <dgm:pt modelId="{B1A7A744-BBDB-4916-8686-A58B0524414C}" type="pres">
      <dgm:prSet presAssocID="{8667D6BA-CD47-4CCA-BD15-D7020B26929D}" presName="arrowAndChildren" presStyleCnt="0"/>
      <dgm:spPr/>
    </dgm:pt>
    <dgm:pt modelId="{31845159-1765-47ED-A2EF-E8B96BE9B622}" type="pres">
      <dgm:prSet presAssocID="{8667D6BA-CD47-4CCA-BD15-D7020B26929D}" presName="parentTextArrow" presStyleLbl="node1" presStyleIdx="3" presStyleCnt="5"/>
      <dgm:spPr/>
      <dgm:t>
        <a:bodyPr/>
        <a:lstStyle/>
        <a:p>
          <a:endParaRPr lang="en-US"/>
        </a:p>
      </dgm:t>
    </dgm:pt>
    <dgm:pt modelId="{EB223F74-98A2-4BF5-A6B4-200AF808EB1B}" type="pres">
      <dgm:prSet presAssocID="{8667D6BA-CD47-4CCA-BD15-D7020B26929D}" presName="arrow" presStyleLbl="node1" presStyleIdx="4" presStyleCnt="5" custLinFactNeighborX="431" custLinFactNeighborY="-732"/>
      <dgm:spPr/>
      <dgm:t>
        <a:bodyPr/>
        <a:lstStyle/>
        <a:p>
          <a:endParaRPr lang="en-US"/>
        </a:p>
      </dgm:t>
    </dgm:pt>
    <dgm:pt modelId="{F08B25D3-304B-49E9-883D-C844C89138E6}" type="pres">
      <dgm:prSet presAssocID="{8667D6BA-CD47-4CCA-BD15-D7020B26929D}" presName="descendantArrow" presStyleCnt="0"/>
      <dgm:spPr/>
    </dgm:pt>
    <dgm:pt modelId="{2F19697E-CD91-417F-A5F2-D5C349D92B27}" type="pres">
      <dgm:prSet presAssocID="{29BBF481-731D-409F-A4B3-199CD13D4756}" presName="childTextArrow" presStyleLbl="fgAccFollowNode1" presStyleIdx="2" presStyleCnt="3" custLinFactNeighborX="9960" custLinFactNeighborY="-4745">
        <dgm:presLayoutVars>
          <dgm:bulletEnabled val="1"/>
        </dgm:presLayoutVars>
      </dgm:prSet>
      <dgm:spPr/>
      <dgm:t>
        <a:bodyPr/>
        <a:lstStyle/>
        <a:p>
          <a:endParaRPr lang="en-US"/>
        </a:p>
      </dgm:t>
    </dgm:pt>
  </dgm:ptLst>
  <dgm:cxnLst>
    <dgm:cxn modelId="{0C44AD6E-C2DE-4DB8-B4A7-58250FCFF84B}" srcId="{9E4DE3AA-21B0-477F-B44C-6250DCA4EC14}" destId="{D607A50F-694F-436D-9AA2-996800A28E99}" srcOrd="4" destOrd="0" parTransId="{23B92E3E-19B4-4256-B964-BCB9C49888DF}" sibTransId="{5D455688-7CF9-4105-9573-B50787A7F2A0}"/>
    <dgm:cxn modelId="{3BD5F212-D606-43AB-B110-A58C34F62D2F}" type="presOf" srcId="{2911C011-7C5D-4040-9BA8-7D8B8E48C405}" destId="{8867DAEF-7F93-40BC-8A39-2C3D3A581ED2}" srcOrd="0" destOrd="0" presId="urn:microsoft.com/office/officeart/2005/8/layout/process4"/>
    <dgm:cxn modelId="{9195A5ED-CC1C-4481-99AA-BAEB222E018D}" type="presOf" srcId="{29BBF481-731D-409F-A4B3-199CD13D4756}" destId="{2F19697E-CD91-417F-A5F2-D5C349D92B27}" srcOrd="0" destOrd="0" presId="urn:microsoft.com/office/officeart/2005/8/layout/process4"/>
    <dgm:cxn modelId="{A78DE9FD-1860-4C93-921F-695BA0E2A594}" type="presOf" srcId="{9E4DE3AA-21B0-477F-B44C-6250DCA4EC14}" destId="{F4489374-4070-41F1-8D19-5E5908FA7B38}" srcOrd="0" destOrd="0" presId="urn:microsoft.com/office/officeart/2005/8/layout/process4"/>
    <dgm:cxn modelId="{3D6AB247-1964-4893-A8C0-7CCF8B7EA832}" type="presOf" srcId="{AE037744-227E-4839-A04E-2825B90883F4}" destId="{4A252082-1260-42F5-A399-390B1107401B}" srcOrd="0" destOrd="0" presId="urn:microsoft.com/office/officeart/2005/8/layout/process4"/>
    <dgm:cxn modelId="{E9BEC8C0-5C85-4E8D-A941-F3388BB17149}" srcId="{CFC8B78B-AC98-4550-B6B2-BD3355735C66}" destId="{F1A50E4E-820E-4584-8D81-1684F4611475}" srcOrd="0" destOrd="0" parTransId="{196186DF-A9C4-4ED1-851C-B3CCB8F0F38D}" sibTransId="{2F1FF015-54A7-4A25-B31A-CE1957B645E7}"/>
    <dgm:cxn modelId="{3EBA5BBC-6FCC-4CC1-90CE-6B905D6C0070}" type="presOf" srcId="{F1A50E4E-820E-4584-8D81-1684F4611475}" destId="{8105865F-BA04-4E46-A595-0BE0154A00E4}" srcOrd="0" destOrd="0" presId="urn:microsoft.com/office/officeart/2005/8/layout/process4"/>
    <dgm:cxn modelId="{82746169-9BEE-4ECC-B215-BC42F9973ABA}" type="presOf" srcId="{D607A50F-694F-436D-9AA2-996800A28E99}" destId="{4D809C02-28C4-42CD-A059-564E8C3F65D5}" srcOrd="0" destOrd="0" presId="urn:microsoft.com/office/officeart/2005/8/layout/process4"/>
    <dgm:cxn modelId="{547FBA32-657A-4E18-92BF-92DB5945F59A}" srcId="{9E4DE3AA-21B0-477F-B44C-6250DCA4EC14}" destId="{AE037744-227E-4839-A04E-2825B90883F4}" srcOrd="2" destOrd="0" parTransId="{776970FF-11AA-4660-8D87-F7E621ABCE83}" sibTransId="{047B773A-754C-4590-B759-D6AEC655D644}"/>
    <dgm:cxn modelId="{E7BB53B1-8DB0-4488-B05F-F3C363582B6B}" type="presOf" srcId="{AE037744-227E-4839-A04E-2825B90883F4}" destId="{B5689D7B-A34E-4BD2-925E-1BBA6100A2D6}" srcOrd="1" destOrd="0" presId="urn:microsoft.com/office/officeart/2005/8/layout/process4"/>
    <dgm:cxn modelId="{00C9CD39-401D-4055-9713-79D9DBBC4169}" type="presOf" srcId="{A917AE4F-1EE2-4571-960F-BD619864B3B0}" destId="{B0545D7B-4BEC-4949-A137-D53E22F4C568}" srcOrd="0" destOrd="0" presId="urn:microsoft.com/office/officeart/2005/8/layout/process4"/>
    <dgm:cxn modelId="{4E9B21A4-3D2D-47E8-9E52-7120070E1538}" srcId="{9E4DE3AA-21B0-477F-B44C-6250DCA4EC14}" destId="{8667D6BA-CD47-4CCA-BD15-D7020B26929D}" srcOrd="0" destOrd="0" parTransId="{9B51DE13-6207-42F6-8385-7736880C92C6}" sibTransId="{83923814-AFF0-4192-B4B9-DFD6396D7D96}"/>
    <dgm:cxn modelId="{57FA4A0B-AB1D-4B4A-99FC-5AD10E6E2C69}" srcId="{9E4DE3AA-21B0-477F-B44C-6250DCA4EC14}" destId="{CFC8B78B-AC98-4550-B6B2-BD3355735C66}" srcOrd="1" destOrd="0" parTransId="{2A879658-BB8D-486A-A728-6D9953C4CA40}" sibTransId="{C8FC5200-7AA7-47FA-906F-6C65B05E9688}"/>
    <dgm:cxn modelId="{F24E267A-F919-410D-A86C-B077FCC7A488}" type="presOf" srcId="{8667D6BA-CD47-4CCA-BD15-D7020B26929D}" destId="{EB223F74-98A2-4BF5-A6B4-200AF808EB1B}" srcOrd="1" destOrd="0" presId="urn:microsoft.com/office/officeart/2005/8/layout/process4"/>
    <dgm:cxn modelId="{E7454632-71D5-47DB-8255-3B89959790A0}" srcId="{8667D6BA-CD47-4CCA-BD15-D7020B26929D}" destId="{29BBF481-731D-409F-A4B3-199CD13D4756}" srcOrd="0" destOrd="0" parTransId="{760A6E43-2A67-4385-9026-09C7EC0AA8D8}" sibTransId="{846B3078-EB2D-4E52-A139-0BEB06445472}"/>
    <dgm:cxn modelId="{198DE226-8910-4EC3-9AA7-0746B8F5CD9D}" srcId="{9E4DE3AA-21B0-477F-B44C-6250DCA4EC14}" destId="{2911C011-7C5D-4040-9BA8-7D8B8E48C405}" srcOrd="3" destOrd="0" parTransId="{225C86A3-9201-43ED-98EC-641639515362}" sibTransId="{66CC8DD4-5815-4F88-98CA-DE966B2FD9C0}"/>
    <dgm:cxn modelId="{F895443A-F82E-4B4A-97F7-7D50648EC33F}" type="presOf" srcId="{CFC8B78B-AC98-4550-B6B2-BD3355735C66}" destId="{F3C3A32F-0DC8-48DE-9A97-DD2C0CC8E94C}" srcOrd="1" destOrd="0" presId="urn:microsoft.com/office/officeart/2005/8/layout/process4"/>
    <dgm:cxn modelId="{6379CD36-BE9C-4D00-95A8-A1ABD3F67BA2}" type="presOf" srcId="{CFC8B78B-AC98-4550-B6B2-BD3355735C66}" destId="{28D1863E-0D56-4FAA-97DE-C41576BB5A90}" srcOrd="0" destOrd="0" presId="urn:microsoft.com/office/officeart/2005/8/layout/process4"/>
    <dgm:cxn modelId="{B8E12CF7-4998-427F-A475-06E645F051C7}" srcId="{AE037744-227E-4839-A04E-2825B90883F4}" destId="{A917AE4F-1EE2-4571-960F-BD619864B3B0}" srcOrd="0" destOrd="0" parTransId="{05A0AD69-9E5C-4FEF-B84F-BAE1A77F906A}" sibTransId="{00409572-6CA0-44C3-8892-54E189733EFB}"/>
    <dgm:cxn modelId="{0CBD32CC-29CA-4C6C-88FF-6C85280C9EA6}" type="presOf" srcId="{8667D6BA-CD47-4CCA-BD15-D7020B26929D}" destId="{31845159-1765-47ED-A2EF-E8B96BE9B622}" srcOrd="0" destOrd="0" presId="urn:microsoft.com/office/officeart/2005/8/layout/process4"/>
    <dgm:cxn modelId="{6BD8EA9F-45FD-4223-BE2D-D05C30FAF918}" type="presParOf" srcId="{F4489374-4070-41F1-8D19-5E5908FA7B38}" destId="{EF227B8A-F68B-45B2-B254-6184B5F4ABE6}" srcOrd="0" destOrd="0" presId="urn:microsoft.com/office/officeart/2005/8/layout/process4"/>
    <dgm:cxn modelId="{66325663-19CA-4FC0-A593-59F798F5A69D}" type="presParOf" srcId="{EF227B8A-F68B-45B2-B254-6184B5F4ABE6}" destId="{4D809C02-28C4-42CD-A059-564E8C3F65D5}" srcOrd="0" destOrd="0" presId="urn:microsoft.com/office/officeart/2005/8/layout/process4"/>
    <dgm:cxn modelId="{D00C39FE-8AF0-4E8B-BB89-49D27C5B4F4D}" type="presParOf" srcId="{F4489374-4070-41F1-8D19-5E5908FA7B38}" destId="{0C22D47C-EA20-4CC9-9C1A-EE8ECD6D3869}" srcOrd="1" destOrd="0" presId="urn:microsoft.com/office/officeart/2005/8/layout/process4"/>
    <dgm:cxn modelId="{7A5A171F-BB1E-4936-A39C-D72FF7C29AB1}" type="presParOf" srcId="{F4489374-4070-41F1-8D19-5E5908FA7B38}" destId="{28270BA2-6B64-4202-B5B1-A70DE87CEFDC}" srcOrd="2" destOrd="0" presId="urn:microsoft.com/office/officeart/2005/8/layout/process4"/>
    <dgm:cxn modelId="{50655F2B-3D00-4EE9-B9E9-264A2A8E3441}" type="presParOf" srcId="{28270BA2-6B64-4202-B5B1-A70DE87CEFDC}" destId="{8867DAEF-7F93-40BC-8A39-2C3D3A581ED2}" srcOrd="0" destOrd="0" presId="urn:microsoft.com/office/officeart/2005/8/layout/process4"/>
    <dgm:cxn modelId="{8D29D344-CF87-43E8-BC1C-2758698880A8}" type="presParOf" srcId="{F4489374-4070-41F1-8D19-5E5908FA7B38}" destId="{9C389A86-FC51-44D2-A11B-AFE0AC6B5A2C}" srcOrd="3" destOrd="0" presId="urn:microsoft.com/office/officeart/2005/8/layout/process4"/>
    <dgm:cxn modelId="{8D0351FC-9378-497B-9DF9-6B21E9A7EC6F}" type="presParOf" srcId="{F4489374-4070-41F1-8D19-5E5908FA7B38}" destId="{F331ECA5-3BBB-4497-9067-978C1B9817C5}" srcOrd="4" destOrd="0" presId="urn:microsoft.com/office/officeart/2005/8/layout/process4"/>
    <dgm:cxn modelId="{5F2F969C-AFFC-4582-9E97-66781792401C}" type="presParOf" srcId="{F331ECA5-3BBB-4497-9067-978C1B9817C5}" destId="{4A252082-1260-42F5-A399-390B1107401B}" srcOrd="0" destOrd="0" presId="urn:microsoft.com/office/officeart/2005/8/layout/process4"/>
    <dgm:cxn modelId="{A9695C9C-A09E-4888-B215-7354BB92ACFF}" type="presParOf" srcId="{F331ECA5-3BBB-4497-9067-978C1B9817C5}" destId="{B5689D7B-A34E-4BD2-925E-1BBA6100A2D6}" srcOrd="1" destOrd="0" presId="urn:microsoft.com/office/officeart/2005/8/layout/process4"/>
    <dgm:cxn modelId="{78680D2E-8965-4509-821D-6A35C5C39FCE}" type="presParOf" srcId="{F331ECA5-3BBB-4497-9067-978C1B9817C5}" destId="{DF1FAFA2-D0C3-41AF-BDAA-A024E8161B3C}" srcOrd="2" destOrd="0" presId="urn:microsoft.com/office/officeart/2005/8/layout/process4"/>
    <dgm:cxn modelId="{11297735-DF0A-4C09-A5B5-2CC9FB924730}" type="presParOf" srcId="{DF1FAFA2-D0C3-41AF-BDAA-A024E8161B3C}" destId="{B0545D7B-4BEC-4949-A137-D53E22F4C568}" srcOrd="0" destOrd="0" presId="urn:microsoft.com/office/officeart/2005/8/layout/process4"/>
    <dgm:cxn modelId="{C9462551-6126-4130-AEAE-1671DB47C0A5}" type="presParOf" srcId="{F4489374-4070-41F1-8D19-5E5908FA7B38}" destId="{E8308B14-04D9-4A4A-88C8-8FFFFC6CD102}" srcOrd="5" destOrd="0" presId="urn:microsoft.com/office/officeart/2005/8/layout/process4"/>
    <dgm:cxn modelId="{02A6B2C8-E9A8-4FB5-90BA-49D18480A288}" type="presParOf" srcId="{F4489374-4070-41F1-8D19-5E5908FA7B38}" destId="{7F1A3E41-BD69-408D-8D61-A2A8BF61C66E}" srcOrd="6" destOrd="0" presId="urn:microsoft.com/office/officeart/2005/8/layout/process4"/>
    <dgm:cxn modelId="{FCFF2EFB-5464-4EF9-BB36-80D15416AB39}" type="presParOf" srcId="{7F1A3E41-BD69-408D-8D61-A2A8BF61C66E}" destId="{28D1863E-0D56-4FAA-97DE-C41576BB5A90}" srcOrd="0" destOrd="0" presId="urn:microsoft.com/office/officeart/2005/8/layout/process4"/>
    <dgm:cxn modelId="{88A104C2-F5CF-4F8B-ABC1-BD0AA59E54BC}" type="presParOf" srcId="{7F1A3E41-BD69-408D-8D61-A2A8BF61C66E}" destId="{F3C3A32F-0DC8-48DE-9A97-DD2C0CC8E94C}" srcOrd="1" destOrd="0" presId="urn:microsoft.com/office/officeart/2005/8/layout/process4"/>
    <dgm:cxn modelId="{C0C74730-59E9-403B-BFDB-2F51BBD1C7FC}" type="presParOf" srcId="{7F1A3E41-BD69-408D-8D61-A2A8BF61C66E}" destId="{DEB1BD15-8EA7-4F0C-8363-9032F88206D6}" srcOrd="2" destOrd="0" presId="urn:microsoft.com/office/officeart/2005/8/layout/process4"/>
    <dgm:cxn modelId="{7EFEE6AD-68A4-4AAE-9C0C-BD9DC5143D53}" type="presParOf" srcId="{DEB1BD15-8EA7-4F0C-8363-9032F88206D6}" destId="{8105865F-BA04-4E46-A595-0BE0154A00E4}" srcOrd="0" destOrd="0" presId="urn:microsoft.com/office/officeart/2005/8/layout/process4"/>
    <dgm:cxn modelId="{D01A2E80-C4B0-4F3B-98BE-C00299F36CCF}" type="presParOf" srcId="{F4489374-4070-41F1-8D19-5E5908FA7B38}" destId="{28E09753-AC57-450D-B70E-0CBADC945CC1}" srcOrd="7" destOrd="0" presId="urn:microsoft.com/office/officeart/2005/8/layout/process4"/>
    <dgm:cxn modelId="{6924C89D-6498-4BD6-9495-5D486C10EE9E}" type="presParOf" srcId="{F4489374-4070-41F1-8D19-5E5908FA7B38}" destId="{B1A7A744-BBDB-4916-8686-A58B0524414C}" srcOrd="8" destOrd="0" presId="urn:microsoft.com/office/officeart/2005/8/layout/process4"/>
    <dgm:cxn modelId="{ED6E2DAE-D8F7-4D7C-BE9D-9A4DEF8A1931}" type="presParOf" srcId="{B1A7A744-BBDB-4916-8686-A58B0524414C}" destId="{31845159-1765-47ED-A2EF-E8B96BE9B622}" srcOrd="0" destOrd="0" presId="urn:microsoft.com/office/officeart/2005/8/layout/process4"/>
    <dgm:cxn modelId="{30D3F9CD-FD54-4D81-9CC3-8AAC7A4FC1C9}" type="presParOf" srcId="{B1A7A744-BBDB-4916-8686-A58B0524414C}" destId="{EB223F74-98A2-4BF5-A6B4-200AF808EB1B}" srcOrd="1" destOrd="0" presId="urn:microsoft.com/office/officeart/2005/8/layout/process4"/>
    <dgm:cxn modelId="{3B4E482E-F9F1-4CDD-8E2B-84548ED29713}" type="presParOf" srcId="{B1A7A744-BBDB-4916-8686-A58B0524414C}" destId="{F08B25D3-304B-49E9-883D-C844C89138E6}" srcOrd="2" destOrd="0" presId="urn:microsoft.com/office/officeart/2005/8/layout/process4"/>
    <dgm:cxn modelId="{E9FC9FD0-5FCE-4AD3-B442-C248986BA4E1}" type="presParOf" srcId="{F08B25D3-304B-49E9-883D-C844C89138E6}" destId="{2F19697E-CD91-417F-A5F2-D5C349D92B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C0973-CB5E-4B18-9DE4-5458B15393C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E8E27DC0-255A-40B6-82BA-931482FD2F33}">
      <dgm:prSet phldrT="[Text]" custT="1"/>
      <dgm:spPr/>
      <dgm:t>
        <a:bodyPr/>
        <a:lstStyle/>
        <a:p>
          <a:r>
            <a:rPr lang="en-US" sz="1400" b="1" dirty="0" smtClean="0"/>
            <a:t>Area Benefit</a:t>
          </a:r>
          <a:endParaRPr lang="en-US" sz="1400" b="1" dirty="0"/>
        </a:p>
      </dgm:t>
    </dgm:pt>
    <dgm:pt modelId="{0CD888ED-171E-4E69-A3AB-7A7E82B45E2C}" type="parTrans" cxnId="{1A8F2F46-591A-4C86-8C0A-BFD2C0E24263}">
      <dgm:prSet/>
      <dgm:spPr/>
      <dgm:t>
        <a:bodyPr/>
        <a:lstStyle/>
        <a:p>
          <a:endParaRPr lang="en-US" sz="1400"/>
        </a:p>
      </dgm:t>
    </dgm:pt>
    <dgm:pt modelId="{A09D2F02-9F77-469B-A98A-47634B086805}" type="sibTrans" cxnId="{1A8F2F46-591A-4C86-8C0A-BFD2C0E24263}">
      <dgm:prSet/>
      <dgm:spPr/>
      <dgm:t>
        <a:bodyPr/>
        <a:lstStyle/>
        <a:p>
          <a:endParaRPr lang="en-US" sz="1400"/>
        </a:p>
      </dgm:t>
    </dgm:pt>
    <dgm:pt modelId="{2B7602B7-8632-4F8A-B343-8617008FC8A4}">
      <dgm:prSet phldrT="[Text]" custT="1"/>
      <dgm:spPr/>
      <dgm:t>
        <a:bodyPr/>
        <a:lstStyle/>
        <a:p>
          <a:r>
            <a:rPr lang="en-US" sz="1400" dirty="0" smtClean="0"/>
            <a:t>Census </a:t>
          </a:r>
          <a:endParaRPr lang="en-US" sz="1400" dirty="0"/>
        </a:p>
      </dgm:t>
    </dgm:pt>
    <dgm:pt modelId="{495A71FE-155A-4E95-8944-37C81C400041}" type="parTrans" cxnId="{BB7FAB5D-94D5-43A2-AF1F-66555DA0D1CE}">
      <dgm:prSet custT="1"/>
      <dgm:spPr/>
      <dgm:t>
        <a:bodyPr/>
        <a:lstStyle/>
        <a:p>
          <a:endParaRPr lang="en-US" sz="1400" dirty="0"/>
        </a:p>
      </dgm:t>
    </dgm:pt>
    <dgm:pt modelId="{ADA387DD-6350-410B-AD19-7A5DA41B12A3}" type="sibTrans" cxnId="{BB7FAB5D-94D5-43A2-AF1F-66555DA0D1CE}">
      <dgm:prSet/>
      <dgm:spPr/>
      <dgm:t>
        <a:bodyPr/>
        <a:lstStyle/>
        <a:p>
          <a:endParaRPr lang="en-US" sz="1400"/>
        </a:p>
      </dgm:t>
    </dgm:pt>
    <dgm:pt modelId="{369D62B7-B667-43E1-895B-88C0363BDFCC}">
      <dgm:prSet phldrT="[Text]" custT="1"/>
      <dgm:spPr/>
      <dgm:t>
        <a:bodyPr/>
        <a:lstStyle/>
        <a:p>
          <a:r>
            <a:rPr lang="en-US" sz="1400" dirty="0" smtClean="0"/>
            <a:t>‘Duplicate Activity’</a:t>
          </a:r>
          <a:endParaRPr lang="en-US" sz="1400" dirty="0"/>
        </a:p>
      </dgm:t>
    </dgm:pt>
    <dgm:pt modelId="{87E59C1F-C7FC-412B-9462-AEDC54EC2BE0}" type="parTrans" cxnId="{BCB2A175-EF66-43EC-BCC1-30F102A19921}">
      <dgm:prSet custT="1"/>
      <dgm:spPr/>
      <dgm:t>
        <a:bodyPr/>
        <a:lstStyle/>
        <a:p>
          <a:endParaRPr lang="en-US" sz="1400" dirty="0"/>
        </a:p>
      </dgm:t>
    </dgm:pt>
    <dgm:pt modelId="{1D9390FE-E84A-478C-9666-C2747EADC675}" type="sibTrans" cxnId="{BCB2A175-EF66-43EC-BCC1-30F102A19921}">
      <dgm:prSet/>
      <dgm:spPr/>
      <dgm:t>
        <a:bodyPr/>
        <a:lstStyle/>
        <a:p>
          <a:endParaRPr lang="en-US" sz="1400"/>
        </a:p>
      </dgm:t>
    </dgm:pt>
    <dgm:pt modelId="{CB0875EC-8A80-4FF8-9F80-735B4AD55539}">
      <dgm:prSet phldrT="[Text]" custT="1"/>
      <dgm:spPr/>
      <dgm:t>
        <a:bodyPr/>
        <a:lstStyle/>
        <a:p>
          <a:r>
            <a:rPr lang="en-US" sz="1400" dirty="0" smtClean="0"/>
            <a:t>Jurisdiction-Wide</a:t>
          </a:r>
          <a:endParaRPr lang="en-US" sz="1400" dirty="0"/>
        </a:p>
      </dgm:t>
    </dgm:pt>
    <dgm:pt modelId="{07520174-3BEC-4703-B33F-BADDF01F2970}" type="parTrans" cxnId="{65DEA1D7-BD58-4B38-B0C0-C93889828350}">
      <dgm:prSet custT="1"/>
      <dgm:spPr/>
      <dgm:t>
        <a:bodyPr/>
        <a:lstStyle/>
        <a:p>
          <a:endParaRPr lang="en-US" sz="1400" dirty="0"/>
        </a:p>
      </dgm:t>
    </dgm:pt>
    <dgm:pt modelId="{EA53A488-9893-4824-AB70-D58CDA85EE05}" type="sibTrans" cxnId="{65DEA1D7-BD58-4B38-B0C0-C93889828350}">
      <dgm:prSet/>
      <dgm:spPr/>
      <dgm:t>
        <a:bodyPr/>
        <a:lstStyle/>
        <a:p>
          <a:endParaRPr lang="en-US" sz="1400"/>
        </a:p>
      </dgm:t>
    </dgm:pt>
    <dgm:pt modelId="{35AA5DF2-D032-49C3-8E3F-7C1F8F05C991}">
      <dgm:prSet phldrT="[Text]" custT="1"/>
      <dgm:spPr/>
      <dgm:t>
        <a:bodyPr/>
        <a:lstStyle/>
        <a:p>
          <a:r>
            <a:rPr lang="en-US" sz="1400" dirty="0" smtClean="0"/>
            <a:t>Survey Method</a:t>
          </a:r>
          <a:endParaRPr lang="en-US" sz="1400" dirty="0"/>
        </a:p>
      </dgm:t>
    </dgm:pt>
    <dgm:pt modelId="{3F6C3216-1389-44A4-8B18-45E69B58B70C}" type="parTrans" cxnId="{A6375A95-AA46-46AE-A56D-5AEBCBA7F84C}">
      <dgm:prSet custT="1"/>
      <dgm:spPr/>
      <dgm:t>
        <a:bodyPr/>
        <a:lstStyle/>
        <a:p>
          <a:endParaRPr lang="en-US" sz="1400" dirty="0"/>
        </a:p>
      </dgm:t>
    </dgm:pt>
    <dgm:pt modelId="{0F1762A3-64F0-4E07-A83C-F0DD3CAE3C19}" type="sibTrans" cxnId="{A6375A95-AA46-46AE-A56D-5AEBCBA7F84C}">
      <dgm:prSet/>
      <dgm:spPr/>
      <dgm:t>
        <a:bodyPr/>
        <a:lstStyle/>
        <a:p>
          <a:endParaRPr lang="en-US" sz="1400"/>
        </a:p>
      </dgm:t>
    </dgm:pt>
    <dgm:pt modelId="{F6CA9D17-1658-4F9E-B47F-C5A6C8FC32FF}">
      <dgm:prSet phldrT="[Text]" custT="1"/>
      <dgm:spPr/>
      <dgm:t>
        <a:bodyPr/>
        <a:lstStyle/>
        <a:p>
          <a:r>
            <a:rPr lang="en-US" sz="1400" dirty="0" smtClean="0"/>
            <a:t>Total # Low</a:t>
          </a:r>
          <a:endParaRPr lang="en-US" sz="1400" dirty="0"/>
        </a:p>
      </dgm:t>
    </dgm:pt>
    <dgm:pt modelId="{108E327C-B779-499D-B17A-6D21CCF11808}" type="parTrans" cxnId="{7D8494FE-5BE9-41AE-827A-25AD5EB9E54B}">
      <dgm:prSet custT="1"/>
      <dgm:spPr/>
      <dgm:t>
        <a:bodyPr/>
        <a:lstStyle/>
        <a:p>
          <a:endParaRPr lang="en-US" sz="1400" dirty="0"/>
        </a:p>
      </dgm:t>
    </dgm:pt>
    <dgm:pt modelId="{E5F36342-9D2D-46AC-8235-F4B02BA13930}" type="sibTrans" cxnId="{7D8494FE-5BE9-41AE-827A-25AD5EB9E54B}">
      <dgm:prSet/>
      <dgm:spPr/>
      <dgm:t>
        <a:bodyPr/>
        <a:lstStyle/>
        <a:p>
          <a:endParaRPr lang="en-US" sz="1400"/>
        </a:p>
      </dgm:t>
    </dgm:pt>
    <dgm:pt modelId="{AAB395AF-9278-4EEB-A037-640BCEBFCEC4}">
      <dgm:prSet phldrT="[Text]" custT="1"/>
      <dgm:spPr/>
      <dgm:t>
        <a:bodyPr/>
        <a:lstStyle/>
        <a:p>
          <a:r>
            <a:rPr lang="en-US" sz="1400" dirty="0" smtClean="0"/>
            <a:t>County Code/County Name </a:t>
          </a:r>
        </a:p>
        <a:p>
          <a:r>
            <a:rPr lang="en-US" sz="1100" dirty="0" smtClean="0"/>
            <a:t>(in order to choose smaller geographic area)</a:t>
          </a:r>
          <a:endParaRPr lang="en-US" sz="1100" dirty="0"/>
        </a:p>
      </dgm:t>
    </dgm:pt>
    <dgm:pt modelId="{1A985581-0700-4F03-96E0-1AF266569D99}" type="parTrans" cxnId="{BD973F6A-CEC7-4AE2-885C-758412D34907}">
      <dgm:prSet custT="1"/>
      <dgm:spPr/>
      <dgm:t>
        <a:bodyPr/>
        <a:lstStyle/>
        <a:p>
          <a:endParaRPr lang="en-US" sz="1400" dirty="0"/>
        </a:p>
      </dgm:t>
    </dgm:pt>
    <dgm:pt modelId="{2994182F-3B47-4FD5-AF3F-3320BAB42A44}" type="sibTrans" cxnId="{BD973F6A-CEC7-4AE2-885C-758412D34907}">
      <dgm:prSet/>
      <dgm:spPr/>
      <dgm:t>
        <a:bodyPr/>
        <a:lstStyle/>
        <a:p>
          <a:endParaRPr lang="en-US" sz="1400"/>
        </a:p>
      </dgm:t>
    </dgm:pt>
    <dgm:pt modelId="{D4B5E766-70C6-4962-AF87-4949CAD8F116}">
      <dgm:prSet phldrT="[Text]" custT="1"/>
      <dgm:spPr/>
      <dgm:t>
        <a:bodyPr/>
        <a:lstStyle/>
        <a:p>
          <a:r>
            <a:rPr lang="en-US" sz="1400" dirty="0" smtClean="0"/>
            <a:t>Grantee #</a:t>
          </a:r>
          <a:endParaRPr lang="en-US" sz="1400" dirty="0"/>
        </a:p>
      </dgm:t>
    </dgm:pt>
    <dgm:pt modelId="{2A7D9D7E-FB1E-4599-9064-229EC1CDBEC0}" type="parTrans" cxnId="{65246F79-4FEA-4D72-8D1D-32AA0C2ADB9E}">
      <dgm:prSet custT="1"/>
      <dgm:spPr/>
      <dgm:t>
        <a:bodyPr/>
        <a:lstStyle/>
        <a:p>
          <a:endParaRPr lang="en-US" sz="1400" dirty="0"/>
        </a:p>
      </dgm:t>
    </dgm:pt>
    <dgm:pt modelId="{98C636A5-0E4F-4B05-B62B-F44DF3546D4A}" type="sibTrans" cxnId="{65246F79-4FEA-4D72-8D1D-32AA0C2ADB9E}">
      <dgm:prSet/>
      <dgm:spPr/>
      <dgm:t>
        <a:bodyPr/>
        <a:lstStyle/>
        <a:p>
          <a:endParaRPr lang="en-US" sz="1400"/>
        </a:p>
      </dgm:t>
    </dgm:pt>
    <dgm:pt modelId="{50763BB1-E49B-4070-BD15-E5A352206F35}">
      <dgm:prSet phldrT="[Text]" custT="1"/>
      <dgm:spPr/>
      <dgm:t>
        <a:bodyPr/>
        <a:lstStyle/>
        <a:p>
          <a:r>
            <a:rPr lang="en-US" sz="1400" dirty="0" smtClean="0"/>
            <a:t>Activity #</a:t>
          </a:r>
          <a:endParaRPr lang="en-US" sz="1400" dirty="0"/>
        </a:p>
      </dgm:t>
    </dgm:pt>
    <dgm:pt modelId="{5BACF6DB-39B0-475B-B4C2-193A8F59F89C}" type="parTrans" cxnId="{B406C8B7-5E40-4EB8-9A3D-91FEBDB74FCC}">
      <dgm:prSet custT="1"/>
      <dgm:spPr/>
      <dgm:t>
        <a:bodyPr/>
        <a:lstStyle/>
        <a:p>
          <a:endParaRPr lang="en-US" sz="1400" dirty="0"/>
        </a:p>
      </dgm:t>
    </dgm:pt>
    <dgm:pt modelId="{4DF4805D-2C6E-4750-AF4B-048D31D66AE8}" type="sibTrans" cxnId="{B406C8B7-5E40-4EB8-9A3D-91FEBDB74FCC}">
      <dgm:prSet/>
      <dgm:spPr/>
      <dgm:t>
        <a:bodyPr/>
        <a:lstStyle/>
        <a:p>
          <a:endParaRPr lang="en-US" sz="1400"/>
        </a:p>
      </dgm:t>
    </dgm:pt>
    <dgm:pt modelId="{6DFC8865-3742-4F7C-8ABB-BF671016CA02}">
      <dgm:prSet phldrT="[Text]" custT="1"/>
      <dgm:spPr/>
      <dgm:t>
        <a:bodyPr/>
        <a:lstStyle/>
        <a:p>
          <a:r>
            <a:rPr lang="en-US" sz="1400" dirty="0" smtClean="0"/>
            <a:t>County Code/County Name</a:t>
          </a:r>
          <a:endParaRPr lang="en-US" sz="1400" dirty="0"/>
        </a:p>
      </dgm:t>
    </dgm:pt>
    <dgm:pt modelId="{40F8F56B-B971-48DD-BA37-E103206C5B68}" type="parTrans" cxnId="{29A1B44E-C86F-4F0F-83F2-572BD2D2B292}">
      <dgm:prSet custT="1"/>
      <dgm:spPr/>
      <dgm:t>
        <a:bodyPr/>
        <a:lstStyle/>
        <a:p>
          <a:endParaRPr lang="en-US" sz="1400" dirty="0"/>
        </a:p>
      </dgm:t>
    </dgm:pt>
    <dgm:pt modelId="{6657ACB4-4F8E-40F0-B9AD-23B1A56B9267}" type="sibTrans" cxnId="{29A1B44E-C86F-4F0F-83F2-572BD2D2B292}">
      <dgm:prSet/>
      <dgm:spPr/>
      <dgm:t>
        <a:bodyPr/>
        <a:lstStyle/>
        <a:p>
          <a:endParaRPr lang="en-US" sz="1400"/>
        </a:p>
      </dgm:t>
    </dgm:pt>
    <dgm:pt modelId="{B2A9ACEF-74E3-4698-B966-F2E7C3077160}">
      <dgm:prSet phldrT="[Text]" custT="1"/>
      <dgm:spPr/>
      <dgm:t>
        <a:bodyPr/>
        <a:lstStyle/>
        <a:p>
          <a:r>
            <a:rPr lang="en-US" sz="1400" dirty="0" smtClean="0"/>
            <a:t>Census Place(s)</a:t>
          </a:r>
          <a:endParaRPr lang="en-US" sz="1400" dirty="0"/>
        </a:p>
      </dgm:t>
    </dgm:pt>
    <dgm:pt modelId="{B7D0B58F-40CF-40EE-BB4C-4B04FEBC3994}" type="parTrans" cxnId="{24B3CD4A-2B38-45FE-B0A6-E825FE7294EE}">
      <dgm:prSet custT="1"/>
      <dgm:spPr/>
      <dgm:t>
        <a:bodyPr/>
        <a:lstStyle/>
        <a:p>
          <a:endParaRPr lang="en-US" sz="1400" dirty="0"/>
        </a:p>
      </dgm:t>
    </dgm:pt>
    <dgm:pt modelId="{0F7926B2-369E-4381-886A-69A400BC8246}" type="sibTrans" cxnId="{24B3CD4A-2B38-45FE-B0A6-E825FE7294EE}">
      <dgm:prSet/>
      <dgm:spPr/>
      <dgm:t>
        <a:bodyPr/>
        <a:lstStyle/>
        <a:p>
          <a:endParaRPr lang="en-US" sz="1400"/>
        </a:p>
      </dgm:t>
    </dgm:pt>
    <dgm:pt modelId="{5BC3A9B9-3CF9-48ED-84B5-F6A2A87D0D63}">
      <dgm:prSet phldrT="[Text]" custT="1"/>
      <dgm:spPr/>
      <dgm:t>
        <a:bodyPr/>
        <a:lstStyle/>
        <a:p>
          <a:r>
            <a:rPr lang="en-US" sz="1400" dirty="0" smtClean="0"/>
            <a:t>Census Tract(s)</a:t>
          </a:r>
          <a:endParaRPr lang="en-US" sz="1400" dirty="0"/>
        </a:p>
      </dgm:t>
    </dgm:pt>
    <dgm:pt modelId="{F8575A23-4396-4785-8FEF-853D1FAC1C1C}" type="parTrans" cxnId="{608EB700-89FD-431C-B65E-F7D43F7B178B}">
      <dgm:prSet custT="1"/>
      <dgm:spPr/>
      <dgm:t>
        <a:bodyPr/>
        <a:lstStyle/>
        <a:p>
          <a:endParaRPr lang="en-US" sz="1400" dirty="0"/>
        </a:p>
      </dgm:t>
    </dgm:pt>
    <dgm:pt modelId="{B099EE03-1253-46A8-9D0D-3ABC493B0157}" type="sibTrans" cxnId="{608EB700-89FD-431C-B65E-F7D43F7B178B}">
      <dgm:prSet/>
      <dgm:spPr/>
      <dgm:t>
        <a:bodyPr/>
        <a:lstStyle/>
        <a:p>
          <a:endParaRPr lang="en-US" sz="1400"/>
        </a:p>
      </dgm:t>
    </dgm:pt>
    <dgm:pt modelId="{951E49FA-B9C2-4722-83C9-1C13BF4AAF2B}">
      <dgm:prSet phldrT="[Text]" custT="1"/>
      <dgm:spPr/>
      <dgm:t>
        <a:bodyPr/>
        <a:lstStyle/>
        <a:p>
          <a:r>
            <a:rPr lang="en-US" sz="1400" dirty="0" smtClean="0"/>
            <a:t>All Block Groups</a:t>
          </a:r>
          <a:endParaRPr lang="en-US" sz="1400" dirty="0"/>
        </a:p>
      </dgm:t>
    </dgm:pt>
    <dgm:pt modelId="{24CFA88A-F34B-49D5-92E8-D6B592073D79}" type="parTrans" cxnId="{28FAC030-D09F-4EE5-85F0-50EE139B791A}">
      <dgm:prSet custT="1"/>
      <dgm:spPr/>
      <dgm:t>
        <a:bodyPr/>
        <a:lstStyle/>
        <a:p>
          <a:endParaRPr lang="en-US" sz="1400" dirty="0"/>
        </a:p>
      </dgm:t>
    </dgm:pt>
    <dgm:pt modelId="{0D122522-A500-4B01-B2B4-E007ADD9360D}" type="sibTrans" cxnId="{28FAC030-D09F-4EE5-85F0-50EE139B791A}">
      <dgm:prSet/>
      <dgm:spPr/>
      <dgm:t>
        <a:bodyPr/>
        <a:lstStyle/>
        <a:p>
          <a:endParaRPr lang="en-US" sz="1400"/>
        </a:p>
      </dgm:t>
    </dgm:pt>
    <dgm:pt modelId="{C1056AA1-0A71-4481-90EE-14F1D7712B6A}">
      <dgm:prSet phldrT="[Text]" custT="1"/>
      <dgm:spPr/>
      <dgm:t>
        <a:bodyPr/>
        <a:lstStyle/>
        <a:p>
          <a:r>
            <a:rPr lang="en-US" sz="1400" dirty="0" smtClean="0"/>
            <a:t>Select Specific Block Groups</a:t>
          </a:r>
          <a:endParaRPr lang="en-US" sz="1400" dirty="0"/>
        </a:p>
      </dgm:t>
    </dgm:pt>
    <dgm:pt modelId="{E4B918DF-D779-4CA5-A47E-968D1A8D439B}" type="parTrans" cxnId="{89229355-3806-4B80-8D9D-E472014A653A}">
      <dgm:prSet custT="1"/>
      <dgm:spPr/>
      <dgm:t>
        <a:bodyPr/>
        <a:lstStyle/>
        <a:p>
          <a:endParaRPr lang="en-US" sz="1400" dirty="0"/>
        </a:p>
      </dgm:t>
    </dgm:pt>
    <dgm:pt modelId="{54BEA19A-EDCC-4DF3-A576-06CB91BD94E7}" type="sibTrans" cxnId="{89229355-3806-4B80-8D9D-E472014A653A}">
      <dgm:prSet/>
      <dgm:spPr/>
      <dgm:t>
        <a:bodyPr/>
        <a:lstStyle/>
        <a:p>
          <a:endParaRPr lang="en-US" sz="1400"/>
        </a:p>
      </dgm:t>
    </dgm:pt>
    <dgm:pt modelId="{5E154221-254A-4F9F-B6F1-1643B8729382}">
      <dgm:prSet phldrT="[Text]" custT="1"/>
      <dgm:spPr/>
      <dgm:t>
        <a:bodyPr/>
        <a:lstStyle/>
        <a:p>
          <a:r>
            <a:rPr lang="en-US" sz="1400" dirty="0" smtClean="0"/>
            <a:t>Total # Low/Mod</a:t>
          </a:r>
          <a:endParaRPr lang="en-US" sz="1400" dirty="0"/>
        </a:p>
      </dgm:t>
    </dgm:pt>
    <dgm:pt modelId="{62D79A75-1CD3-43B4-9ABF-D76D5F58ACC6}" type="parTrans" cxnId="{0723FA29-6211-49E1-B66A-01EEA6E031D5}">
      <dgm:prSet custT="1"/>
      <dgm:spPr/>
      <dgm:t>
        <a:bodyPr/>
        <a:lstStyle/>
        <a:p>
          <a:endParaRPr lang="en-US" sz="1400" dirty="0"/>
        </a:p>
      </dgm:t>
    </dgm:pt>
    <dgm:pt modelId="{124A3D41-AB33-44EB-96D8-C8B3421431F6}" type="sibTrans" cxnId="{0723FA29-6211-49E1-B66A-01EEA6E031D5}">
      <dgm:prSet/>
      <dgm:spPr/>
      <dgm:t>
        <a:bodyPr/>
        <a:lstStyle/>
        <a:p>
          <a:endParaRPr lang="en-US" sz="1400"/>
        </a:p>
      </dgm:t>
    </dgm:pt>
    <dgm:pt modelId="{B8F26A58-9016-446A-81D6-23C0974D3A56}">
      <dgm:prSet phldrT="[Text]" custT="1"/>
      <dgm:spPr/>
      <dgm:t>
        <a:bodyPr/>
        <a:lstStyle/>
        <a:p>
          <a:r>
            <a:rPr lang="en-US" sz="1400" dirty="0" smtClean="0"/>
            <a:t>Total Population</a:t>
          </a:r>
          <a:endParaRPr lang="en-US" sz="1400" dirty="0"/>
        </a:p>
      </dgm:t>
    </dgm:pt>
    <dgm:pt modelId="{8BCCA1BB-990B-4279-8329-3E85172D744C}" type="parTrans" cxnId="{FB10E0FF-8799-47EF-9A86-2F2B1394D958}">
      <dgm:prSet custT="1"/>
      <dgm:spPr/>
      <dgm:t>
        <a:bodyPr/>
        <a:lstStyle/>
        <a:p>
          <a:endParaRPr lang="en-US" sz="1400" dirty="0"/>
        </a:p>
      </dgm:t>
    </dgm:pt>
    <dgm:pt modelId="{8F012166-045F-42FC-9105-9731CA2952E5}" type="sibTrans" cxnId="{FB10E0FF-8799-47EF-9A86-2F2B1394D958}">
      <dgm:prSet/>
      <dgm:spPr/>
      <dgm:t>
        <a:bodyPr/>
        <a:lstStyle/>
        <a:p>
          <a:endParaRPr lang="en-US" sz="1400"/>
        </a:p>
      </dgm:t>
    </dgm:pt>
    <dgm:pt modelId="{BE231AF7-508B-464A-8EC7-B9A22EEE054F}" type="pres">
      <dgm:prSet presAssocID="{C16C0973-CB5E-4B18-9DE4-5458B15393CE}" presName="mainComposite" presStyleCnt="0">
        <dgm:presLayoutVars>
          <dgm:chPref val="1"/>
          <dgm:dir/>
          <dgm:animOne val="branch"/>
          <dgm:animLvl val="lvl"/>
          <dgm:resizeHandles val="exact"/>
        </dgm:presLayoutVars>
      </dgm:prSet>
      <dgm:spPr/>
      <dgm:t>
        <a:bodyPr/>
        <a:lstStyle/>
        <a:p>
          <a:endParaRPr lang="en-US"/>
        </a:p>
      </dgm:t>
    </dgm:pt>
    <dgm:pt modelId="{4A1F0062-A540-4899-8E8B-5C78E3A2A194}" type="pres">
      <dgm:prSet presAssocID="{C16C0973-CB5E-4B18-9DE4-5458B15393CE}" presName="hierFlow" presStyleCnt="0"/>
      <dgm:spPr/>
      <dgm:t>
        <a:bodyPr/>
        <a:lstStyle/>
        <a:p>
          <a:endParaRPr lang="en-US"/>
        </a:p>
      </dgm:t>
    </dgm:pt>
    <dgm:pt modelId="{1AEADE75-C5DE-4FC4-8251-910C39926B32}" type="pres">
      <dgm:prSet presAssocID="{C16C0973-CB5E-4B18-9DE4-5458B15393CE}" presName="hierChild1" presStyleCnt="0">
        <dgm:presLayoutVars>
          <dgm:chPref val="1"/>
          <dgm:animOne val="branch"/>
          <dgm:animLvl val="lvl"/>
        </dgm:presLayoutVars>
      </dgm:prSet>
      <dgm:spPr/>
      <dgm:t>
        <a:bodyPr/>
        <a:lstStyle/>
        <a:p>
          <a:endParaRPr lang="en-US"/>
        </a:p>
      </dgm:t>
    </dgm:pt>
    <dgm:pt modelId="{6D32BAF6-5BD6-40EE-8BDD-53C023DDAC26}" type="pres">
      <dgm:prSet presAssocID="{E8E27DC0-255A-40B6-82BA-931482FD2F33}" presName="Name14" presStyleCnt="0"/>
      <dgm:spPr/>
      <dgm:t>
        <a:bodyPr/>
        <a:lstStyle/>
        <a:p>
          <a:endParaRPr lang="en-US"/>
        </a:p>
      </dgm:t>
    </dgm:pt>
    <dgm:pt modelId="{F0799B43-5D70-43FD-82CE-CAED8AEAF962}" type="pres">
      <dgm:prSet presAssocID="{E8E27DC0-255A-40B6-82BA-931482FD2F33}" presName="level1Shape" presStyleLbl="node0" presStyleIdx="0" presStyleCnt="1" custScaleX="131013" custScaleY="136607" custLinFactNeighborX="-42132">
        <dgm:presLayoutVars>
          <dgm:chPref val="3"/>
        </dgm:presLayoutVars>
      </dgm:prSet>
      <dgm:spPr/>
      <dgm:t>
        <a:bodyPr/>
        <a:lstStyle/>
        <a:p>
          <a:endParaRPr lang="en-US"/>
        </a:p>
      </dgm:t>
    </dgm:pt>
    <dgm:pt modelId="{26513B3B-2F86-4EF5-B532-8CFBBE2E6EEA}" type="pres">
      <dgm:prSet presAssocID="{E8E27DC0-255A-40B6-82BA-931482FD2F33}" presName="hierChild2" presStyleCnt="0"/>
      <dgm:spPr/>
      <dgm:t>
        <a:bodyPr/>
        <a:lstStyle/>
        <a:p>
          <a:endParaRPr lang="en-US"/>
        </a:p>
      </dgm:t>
    </dgm:pt>
    <dgm:pt modelId="{9A721FCB-7BDC-4C71-8D37-E1E474BB4B35}" type="pres">
      <dgm:prSet presAssocID="{495A71FE-155A-4E95-8944-37C81C400041}" presName="Name19" presStyleLbl="parChTrans1D2" presStyleIdx="0" presStyleCnt="2"/>
      <dgm:spPr/>
      <dgm:t>
        <a:bodyPr/>
        <a:lstStyle/>
        <a:p>
          <a:endParaRPr lang="en-US"/>
        </a:p>
      </dgm:t>
    </dgm:pt>
    <dgm:pt modelId="{B4526F1E-7088-4F07-B2C9-66C1CC4F5AD0}" type="pres">
      <dgm:prSet presAssocID="{2B7602B7-8632-4F8A-B343-8617008FC8A4}" presName="Name21" presStyleCnt="0"/>
      <dgm:spPr/>
      <dgm:t>
        <a:bodyPr/>
        <a:lstStyle/>
        <a:p>
          <a:endParaRPr lang="en-US"/>
        </a:p>
      </dgm:t>
    </dgm:pt>
    <dgm:pt modelId="{4734EF3E-3018-41A3-B40B-EA92C0AF631A}" type="pres">
      <dgm:prSet presAssocID="{2B7602B7-8632-4F8A-B343-8617008FC8A4}" presName="level2Shape" presStyleLbl="node2" presStyleIdx="0" presStyleCnt="2" custScaleX="131324" custScaleY="141531" custLinFactNeighborX="-37045" custLinFactNeighborY="-1634"/>
      <dgm:spPr/>
      <dgm:t>
        <a:bodyPr/>
        <a:lstStyle/>
        <a:p>
          <a:endParaRPr lang="en-US"/>
        </a:p>
      </dgm:t>
    </dgm:pt>
    <dgm:pt modelId="{82C81809-BB82-4876-AD7D-BCBD1208DA69}" type="pres">
      <dgm:prSet presAssocID="{2B7602B7-8632-4F8A-B343-8617008FC8A4}" presName="hierChild3" presStyleCnt="0"/>
      <dgm:spPr/>
      <dgm:t>
        <a:bodyPr/>
        <a:lstStyle/>
        <a:p>
          <a:endParaRPr lang="en-US"/>
        </a:p>
      </dgm:t>
    </dgm:pt>
    <dgm:pt modelId="{F0CF463C-CB05-4D5B-9EC2-26780E51B0AE}" type="pres">
      <dgm:prSet presAssocID="{87E59C1F-C7FC-412B-9462-AEDC54EC2BE0}" presName="Name19" presStyleLbl="parChTrans1D3" presStyleIdx="0" presStyleCnt="4"/>
      <dgm:spPr/>
      <dgm:t>
        <a:bodyPr/>
        <a:lstStyle/>
        <a:p>
          <a:endParaRPr lang="en-US"/>
        </a:p>
      </dgm:t>
    </dgm:pt>
    <dgm:pt modelId="{EA21FE7B-BC7E-4AEF-8150-35BCF8761D77}" type="pres">
      <dgm:prSet presAssocID="{369D62B7-B667-43E1-895B-88C0363BDFCC}" presName="Name21" presStyleCnt="0"/>
      <dgm:spPr/>
      <dgm:t>
        <a:bodyPr/>
        <a:lstStyle/>
        <a:p>
          <a:endParaRPr lang="en-US"/>
        </a:p>
      </dgm:t>
    </dgm:pt>
    <dgm:pt modelId="{7A86CA5F-8FE4-4D7A-B6A6-2C99CADCF071}" type="pres">
      <dgm:prSet presAssocID="{369D62B7-B667-43E1-895B-88C0363BDFCC}" presName="level2Shape" presStyleLbl="node3" presStyleIdx="0" presStyleCnt="4" custScaleX="199065" custLinFactNeighborX="-27135"/>
      <dgm:spPr/>
      <dgm:t>
        <a:bodyPr/>
        <a:lstStyle/>
        <a:p>
          <a:endParaRPr lang="en-US"/>
        </a:p>
      </dgm:t>
    </dgm:pt>
    <dgm:pt modelId="{4171D1E6-41FB-4AF9-A6B9-CF9E3A234658}" type="pres">
      <dgm:prSet presAssocID="{369D62B7-B667-43E1-895B-88C0363BDFCC}" presName="hierChild3" presStyleCnt="0"/>
      <dgm:spPr/>
      <dgm:t>
        <a:bodyPr/>
        <a:lstStyle/>
        <a:p>
          <a:endParaRPr lang="en-US"/>
        </a:p>
      </dgm:t>
    </dgm:pt>
    <dgm:pt modelId="{94E8F250-9538-4AA4-8FC1-0C0B057E5B34}" type="pres">
      <dgm:prSet presAssocID="{2A7D9D7E-FB1E-4599-9064-229EC1CDBEC0}" presName="Name19" presStyleLbl="parChTrans1D4" presStyleIdx="0" presStyleCnt="9"/>
      <dgm:spPr/>
      <dgm:t>
        <a:bodyPr/>
        <a:lstStyle/>
        <a:p>
          <a:endParaRPr lang="en-US"/>
        </a:p>
      </dgm:t>
    </dgm:pt>
    <dgm:pt modelId="{D3BF7EC7-C283-4721-988C-766837CEA0C3}" type="pres">
      <dgm:prSet presAssocID="{D4B5E766-70C6-4962-AF87-4949CAD8F116}" presName="Name21" presStyleCnt="0"/>
      <dgm:spPr/>
      <dgm:t>
        <a:bodyPr/>
        <a:lstStyle/>
        <a:p>
          <a:endParaRPr lang="en-US"/>
        </a:p>
      </dgm:t>
    </dgm:pt>
    <dgm:pt modelId="{64AB1FFA-986D-4C5E-BDDD-4A9C07D521E6}" type="pres">
      <dgm:prSet presAssocID="{D4B5E766-70C6-4962-AF87-4949CAD8F116}" presName="level2Shape" presStyleLbl="node4" presStyleIdx="0" presStyleCnt="9" custLinFactNeighborX="-27258" custLinFactNeighborY="-17100"/>
      <dgm:spPr/>
      <dgm:t>
        <a:bodyPr/>
        <a:lstStyle/>
        <a:p>
          <a:endParaRPr lang="en-US"/>
        </a:p>
      </dgm:t>
    </dgm:pt>
    <dgm:pt modelId="{A0FCA1F3-43D8-402D-B483-FE2E166FFDE9}" type="pres">
      <dgm:prSet presAssocID="{D4B5E766-70C6-4962-AF87-4949CAD8F116}" presName="hierChild3" presStyleCnt="0"/>
      <dgm:spPr/>
      <dgm:t>
        <a:bodyPr/>
        <a:lstStyle/>
        <a:p>
          <a:endParaRPr lang="en-US"/>
        </a:p>
      </dgm:t>
    </dgm:pt>
    <dgm:pt modelId="{51711F55-33F5-4F67-9404-7EC41238C2EE}" type="pres">
      <dgm:prSet presAssocID="{5BACF6DB-39B0-475B-B4C2-193A8F59F89C}" presName="Name19" presStyleLbl="parChTrans1D4" presStyleIdx="1" presStyleCnt="9"/>
      <dgm:spPr/>
      <dgm:t>
        <a:bodyPr/>
        <a:lstStyle/>
        <a:p>
          <a:endParaRPr lang="en-US"/>
        </a:p>
      </dgm:t>
    </dgm:pt>
    <dgm:pt modelId="{4224F6D6-1F68-437A-8E32-A6BB43DE6C74}" type="pres">
      <dgm:prSet presAssocID="{50763BB1-E49B-4070-BD15-E5A352206F35}" presName="Name21" presStyleCnt="0"/>
      <dgm:spPr/>
      <dgm:t>
        <a:bodyPr/>
        <a:lstStyle/>
        <a:p>
          <a:endParaRPr lang="en-US"/>
        </a:p>
      </dgm:t>
    </dgm:pt>
    <dgm:pt modelId="{CE965AEB-F78C-4B22-85FD-3F6530020DA6}" type="pres">
      <dgm:prSet presAssocID="{50763BB1-E49B-4070-BD15-E5A352206F35}" presName="level2Shape" presStyleLbl="node4" presStyleIdx="1" presStyleCnt="9" custLinFactNeighborX="-28497" custLinFactNeighborY="-32300"/>
      <dgm:spPr/>
      <dgm:t>
        <a:bodyPr/>
        <a:lstStyle/>
        <a:p>
          <a:endParaRPr lang="en-US"/>
        </a:p>
      </dgm:t>
    </dgm:pt>
    <dgm:pt modelId="{08CFE473-8236-4093-8966-5137720D3E51}" type="pres">
      <dgm:prSet presAssocID="{50763BB1-E49B-4070-BD15-E5A352206F35}" presName="hierChild3" presStyleCnt="0"/>
      <dgm:spPr/>
      <dgm:t>
        <a:bodyPr/>
        <a:lstStyle/>
        <a:p>
          <a:endParaRPr lang="en-US"/>
        </a:p>
      </dgm:t>
    </dgm:pt>
    <dgm:pt modelId="{EF4D9261-76E5-4566-8194-CC9581FB3224}" type="pres">
      <dgm:prSet presAssocID="{07520174-3BEC-4703-B33F-BADDF01F2970}" presName="Name19" presStyleLbl="parChTrans1D3" presStyleIdx="1" presStyleCnt="4"/>
      <dgm:spPr/>
      <dgm:t>
        <a:bodyPr/>
        <a:lstStyle/>
        <a:p>
          <a:endParaRPr lang="en-US"/>
        </a:p>
      </dgm:t>
    </dgm:pt>
    <dgm:pt modelId="{12494CB5-EFBE-44EF-B46B-D9C1B128CFE5}" type="pres">
      <dgm:prSet presAssocID="{CB0875EC-8A80-4FF8-9F80-735B4AD55539}" presName="Name21" presStyleCnt="0"/>
      <dgm:spPr/>
      <dgm:t>
        <a:bodyPr/>
        <a:lstStyle/>
        <a:p>
          <a:endParaRPr lang="en-US"/>
        </a:p>
      </dgm:t>
    </dgm:pt>
    <dgm:pt modelId="{C36F4944-AC68-4D2A-8840-113128E97C19}" type="pres">
      <dgm:prSet presAssocID="{CB0875EC-8A80-4FF8-9F80-735B4AD55539}" presName="level2Shape" presStyleLbl="node3" presStyleIdx="1" presStyleCnt="4" custScaleX="199065" custLinFactNeighborX="-45843"/>
      <dgm:spPr/>
      <dgm:t>
        <a:bodyPr/>
        <a:lstStyle/>
        <a:p>
          <a:endParaRPr lang="en-US"/>
        </a:p>
      </dgm:t>
    </dgm:pt>
    <dgm:pt modelId="{04661151-99B7-427D-BE45-7B991770B039}" type="pres">
      <dgm:prSet presAssocID="{CB0875EC-8A80-4FF8-9F80-735B4AD55539}" presName="hierChild3" presStyleCnt="0"/>
      <dgm:spPr/>
      <dgm:t>
        <a:bodyPr/>
        <a:lstStyle/>
        <a:p>
          <a:endParaRPr lang="en-US"/>
        </a:p>
      </dgm:t>
    </dgm:pt>
    <dgm:pt modelId="{54AE3B11-EF3A-45F6-813E-01938F10EEEE}" type="pres">
      <dgm:prSet presAssocID="{40F8F56B-B971-48DD-BA37-E103206C5B68}" presName="Name19" presStyleLbl="parChTrans1D4" presStyleIdx="2" presStyleCnt="9"/>
      <dgm:spPr/>
      <dgm:t>
        <a:bodyPr/>
        <a:lstStyle/>
        <a:p>
          <a:endParaRPr lang="en-US"/>
        </a:p>
      </dgm:t>
    </dgm:pt>
    <dgm:pt modelId="{95BD4C94-4C7F-4D19-98BA-334E77040025}" type="pres">
      <dgm:prSet presAssocID="{6DFC8865-3742-4F7C-8ABB-BF671016CA02}" presName="Name21" presStyleCnt="0"/>
      <dgm:spPr/>
      <dgm:t>
        <a:bodyPr/>
        <a:lstStyle/>
        <a:p>
          <a:endParaRPr lang="en-US"/>
        </a:p>
      </dgm:t>
    </dgm:pt>
    <dgm:pt modelId="{99A5C5A8-94BC-4E52-8F3C-A03863482D68}" type="pres">
      <dgm:prSet presAssocID="{6DFC8865-3742-4F7C-8ABB-BF671016CA02}" presName="level2Shape" presStyleLbl="node4" presStyleIdx="2" presStyleCnt="9" custLinFactNeighborX="-45843" custLinFactNeighborY="-17100"/>
      <dgm:spPr/>
      <dgm:t>
        <a:bodyPr/>
        <a:lstStyle/>
        <a:p>
          <a:endParaRPr lang="en-US"/>
        </a:p>
      </dgm:t>
    </dgm:pt>
    <dgm:pt modelId="{2C172CA5-803D-4227-BC82-D0949E2FAE84}" type="pres">
      <dgm:prSet presAssocID="{6DFC8865-3742-4F7C-8ABB-BF671016CA02}" presName="hierChild3" presStyleCnt="0"/>
      <dgm:spPr/>
      <dgm:t>
        <a:bodyPr/>
        <a:lstStyle/>
        <a:p>
          <a:endParaRPr lang="en-US"/>
        </a:p>
      </dgm:t>
    </dgm:pt>
    <dgm:pt modelId="{B17301A6-9A7D-4C5F-8170-6A00A47539D6}" type="pres">
      <dgm:prSet presAssocID="{1A985581-0700-4F03-96E0-1AF266569D99}" presName="Name19" presStyleLbl="parChTrans1D3" presStyleIdx="2" presStyleCnt="4"/>
      <dgm:spPr/>
      <dgm:t>
        <a:bodyPr/>
        <a:lstStyle/>
        <a:p>
          <a:endParaRPr lang="en-US"/>
        </a:p>
      </dgm:t>
    </dgm:pt>
    <dgm:pt modelId="{F457B513-1708-4338-8E7D-DE2E82CC19BC}" type="pres">
      <dgm:prSet presAssocID="{AAB395AF-9278-4EEB-A037-640BCEBFCEC4}" presName="Name21" presStyleCnt="0"/>
      <dgm:spPr/>
      <dgm:t>
        <a:bodyPr/>
        <a:lstStyle/>
        <a:p>
          <a:endParaRPr lang="en-US"/>
        </a:p>
      </dgm:t>
    </dgm:pt>
    <dgm:pt modelId="{353B9BA3-7425-4CB5-943C-1E9A28DFB77D}" type="pres">
      <dgm:prSet presAssocID="{AAB395AF-9278-4EEB-A037-640BCEBFCEC4}" presName="level2Shape" presStyleLbl="node3" presStyleIdx="2" presStyleCnt="4" custScaleX="221643" custLinFactNeighborX="-62582"/>
      <dgm:spPr/>
      <dgm:t>
        <a:bodyPr/>
        <a:lstStyle/>
        <a:p>
          <a:endParaRPr lang="en-US"/>
        </a:p>
      </dgm:t>
    </dgm:pt>
    <dgm:pt modelId="{8A2286EB-9834-48DC-A18D-1BC139913604}" type="pres">
      <dgm:prSet presAssocID="{AAB395AF-9278-4EEB-A037-640BCEBFCEC4}" presName="hierChild3" presStyleCnt="0"/>
      <dgm:spPr/>
      <dgm:t>
        <a:bodyPr/>
        <a:lstStyle/>
        <a:p>
          <a:endParaRPr lang="en-US"/>
        </a:p>
      </dgm:t>
    </dgm:pt>
    <dgm:pt modelId="{08F36348-9AC9-4970-9064-8B655EE1F874}" type="pres">
      <dgm:prSet presAssocID="{B7D0B58F-40CF-40EE-BB4C-4B04FEBC3994}" presName="Name19" presStyleLbl="parChTrans1D4" presStyleIdx="3" presStyleCnt="9"/>
      <dgm:spPr/>
      <dgm:t>
        <a:bodyPr/>
        <a:lstStyle/>
        <a:p>
          <a:endParaRPr lang="en-US"/>
        </a:p>
      </dgm:t>
    </dgm:pt>
    <dgm:pt modelId="{8EFC435B-60A6-4357-A903-32B11A6EDFC4}" type="pres">
      <dgm:prSet presAssocID="{B2A9ACEF-74E3-4698-B966-F2E7C3077160}" presName="Name21" presStyleCnt="0"/>
      <dgm:spPr/>
      <dgm:t>
        <a:bodyPr/>
        <a:lstStyle/>
        <a:p>
          <a:endParaRPr lang="en-US"/>
        </a:p>
      </dgm:t>
    </dgm:pt>
    <dgm:pt modelId="{B1033E1E-D128-4C25-8C72-0817624C5C08}" type="pres">
      <dgm:prSet presAssocID="{B2A9ACEF-74E3-4698-B966-F2E7C3077160}" presName="level2Shape" presStyleLbl="node4" presStyleIdx="3" presStyleCnt="9" custLinFactNeighborX="-62582" custLinFactNeighborY="-17100"/>
      <dgm:spPr/>
      <dgm:t>
        <a:bodyPr/>
        <a:lstStyle/>
        <a:p>
          <a:endParaRPr lang="en-US"/>
        </a:p>
      </dgm:t>
    </dgm:pt>
    <dgm:pt modelId="{BDC9C4EC-DD44-4C34-8C8E-4B05E3071AA6}" type="pres">
      <dgm:prSet presAssocID="{B2A9ACEF-74E3-4698-B966-F2E7C3077160}" presName="hierChild3" presStyleCnt="0"/>
      <dgm:spPr/>
      <dgm:t>
        <a:bodyPr/>
        <a:lstStyle/>
        <a:p>
          <a:endParaRPr lang="en-US"/>
        </a:p>
      </dgm:t>
    </dgm:pt>
    <dgm:pt modelId="{C5780800-2E87-4906-9C38-85540791BFA4}" type="pres">
      <dgm:prSet presAssocID="{F8575A23-4396-4785-8FEF-853D1FAC1C1C}" presName="Name19" presStyleLbl="parChTrans1D4" presStyleIdx="4" presStyleCnt="9"/>
      <dgm:spPr/>
      <dgm:t>
        <a:bodyPr/>
        <a:lstStyle/>
        <a:p>
          <a:endParaRPr lang="en-US"/>
        </a:p>
      </dgm:t>
    </dgm:pt>
    <dgm:pt modelId="{8925035C-2966-4C20-9932-76A06EFC3602}" type="pres">
      <dgm:prSet presAssocID="{5BC3A9B9-3CF9-48ED-84B5-F6A2A87D0D63}" presName="Name21" presStyleCnt="0"/>
      <dgm:spPr/>
      <dgm:t>
        <a:bodyPr/>
        <a:lstStyle/>
        <a:p>
          <a:endParaRPr lang="en-US"/>
        </a:p>
      </dgm:t>
    </dgm:pt>
    <dgm:pt modelId="{30044680-3117-4206-AB42-27A3E7A6DE57}" type="pres">
      <dgm:prSet presAssocID="{5BC3A9B9-3CF9-48ED-84B5-F6A2A87D0D63}" presName="level2Shape" presStyleLbl="node4" presStyleIdx="4" presStyleCnt="9" custLinFactNeighborX="-62582" custLinFactNeighborY="-32300"/>
      <dgm:spPr/>
      <dgm:t>
        <a:bodyPr/>
        <a:lstStyle/>
        <a:p>
          <a:endParaRPr lang="en-US"/>
        </a:p>
      </dgm:t>
    </dgm:pt>
    <dgm:pt modelId="{F3EE13FA-E2F4-4443-8401-1377849E7844}" type="pres">
      <dgm:prSet presAssocID="{5BC3A9B9-3CF9-48ED-84B5-F6A2A87D0D63}" presName="hierChild3" presStyleCnt="0"/>
      <dgm:spPr/>
      <dgm:t>
        <a:bodyPr/>
        <a:lstStyle/>
        <a:p>
          <a:endParaRPr lang="en-US"/>
        </a:p>
      </dgm:t>
    </dgm:pt>
    <dgm:pt modelId="{8BB4CBD1-075D-4AD3-A16A-506C49542002}" type="pres">
      <dgm:prSet presAssocID="{24CFA88A-F34B-49D5-92E8-D6B592073D79}" presName="Name19" presStyleLbl="parChTrans1D4" presStyleIdx="5" presStyleCnt="9"/>
      <dgm:spPr/>
      <dgm:t>
        <a:bodyPr/>
        <a:lstStyle/>
        <a:p>
          <a:endParaRPr lang="en-US"/>
        </a:p>
      </dgm:t>
    </dgm:pt>
    <dgm:pt modelId="{30C3281D-841F-4DB4-9F48-EA720601E6EE}" type="pres">
      <dgm:prSet presAssocID="{951E49FA-B9C2-4722-83C9-1C13BF4AAF2B}" presName="Name21" presStyleCnt="0"/>
      <dgm:spPr/>
      <dgm:t>
        <a:bodyPr/>
        <a:lstStyle/>
        <a:p>
          <a:endParaRPr lang="en-US"/>
        </a:p>
      </dgm:t>
    </dgm:pt>
    <dgm:pt modelId="{DD83284F-844F-430A-9406-4BEA77B560EA}" type="pres">
      <dgm:prSet presAssocID="{951E49FA-B9C2-4722-83C9-1C13BF4AAF2B}" presName="level2Shape" presStyleLbl="node4" presStyleIdx="5" presStyleCnt="9" custLinFactNeighborX="-62582" custLinFactNeighborY="-30400"/>
      <dgm:spPr/>
      <dgm:t>
        <a:bodyPr/>
        <a:lstStyle/>
        <a:p>
          <a:endParaRPr lang="en-US"/>
        </a:p>
      </dgm:t>
    </dgm:pt>
    <dgm:pt modelId="{201D5D62-38A6-43CB-A2A8-984FF9D0DE08}" type="pres">
      <dgm:prSet presAssocID="{951E49FA-B9C2-4722-83C9-1C13BF4AAF2B}" presName="hierChild3" presStyleCnt="0"/>
      <dgm:spPr/>
      <dgm:t>
        <a:bodyPr/>
        <a:lstStyle/>
        <a:p>
          <a:endParaRPr lang="en-US"/>
        </a:p>
      </dgm:t>
    </dgm:pt>
    <dgm:pt modelId="{B96418CC-A210-4865-B892-32B520095A5B}" type="pres">
      <dgm:prSet presAssocID="{E4B918DF-D779-4CA5-A47E-968D1A8D439B}" presName="Name19" presStyleLbl="parChTrans1D4" presStyleIdx="6" presStyleCnt="9"/>
      <dgm:spPr/>
      <dgm:t>
        <a:bodyPr/>
        <a:lstStyle/>
        <a:p>
          <a:endParaRPr lang="en-US"/>
        </a:p>
      </dgm:t>
    </dgm:pt>
    <dgm:pt modelId="{44793CE5-E87B-48CD-A6F6-17206B0EAEE9}" type="pres">
      <dgm:prSet presAssocID="{C1056AA1-0A71-4481-90EE-14F1D7712B6A}" presName="Name21" presStyleCnt="0"/>
      <dgm:spPr/>
      <dgm:t>
        <a:bodyPr/>
        <a:lstStyle/>
        <a:p>
          <a:endParaRPr lang="en-US"/>
        </a:p>
      </dgm:t>
    </dgm:pt>
    <dgm:pt modelId="{EF9BB7FC-C511-44AA-908E-3D67251FC03B}" type="pres">
      <dgm:prSet presAssocID="{C1056AA1-0A71-4481-90EE-14F1D7712B6A}" presName="level2Shape" presStyleLbl="node4" presStyleIdx="6" presStyleCnt="9" custScaleX="128004" custLinFactNeighborX="-74567" custLinFactNeighborY="-30400"/>
      <dgm:spPr/>
      <dgm:t>
        <a:bodyPr/>
        <a:lstStyle/>
        <a:p>
          <a:endParaRPr lang="en-US"/>
        </a:p>
      </dgm:t>
    </dgm:pt>
    <dgm:pt modelId="{CB2232A7-5130-4DEE-BC17-76894B2772A9}" type="pres">
      <dgm:prSet presAssocID="{C1056AA1-0A71-4481-90EE-14F1D7712B6A}" presName="hierChild3" presStyleCnt="0"/>
      <dgm:spPr/>
      <dgm:t>
        <a:bodyPr/>
        <a:lstStyle/>
        <a:p>
          <a:endParaRPr lang="en-US"/>
        </a:p>
      </dgm:t>
    </dgm:pt>
    <dgm:pt modelId="{A84C6CD6-CB1E-42C5-B9DD-D10AAEF66A8A}" type="pres">
      <dgm:prSet presAssocID="{3F6C3216-1389-44A4-8B18-45E69B58B70C}" presName="Name19" presStyleLbl="parChTrans1D2" presStyleIdx="1" presStyleCnt="2"/>
      <dgm:spPr/>
      <dgm:t>
        <a:bodyPr/>
        <a:lstStyle/>
        <a:p>
          <a:endParaRPr lang="en-US"/>
        </a:p>
      </dgm:t>
    </dgm:pt>
    <dgm:pt modelId="{BE158FC2-5C8D-405E-A25B-83ADAAD75DD3}" type="pres">
      <dgm:prSet presAssocID="{35AA5DF2-D032-49C3-8E3F-7C1F8F05C991}" presName="Name21" presStyleCnt="0"/>
      <dgm:spPr/>
      <dgm:t>
        <a:bodyPr/>
        <a:lstStyle/>
        <a:p>
          <a:endParaRPr lang="en-US"/>
        </a:p>
      </dgm:t>
    </dgm:pt>
    <dgm:pt modelId="{A378DDFF-B6FE-4240-9FF3-E42ED5ECEAAD}" type="pres">
      <dgm:prSet presAssocID="{35AA5DF2-D032-49C3-8E3F-7C1F8F05C991}" presName="level2Shape" presStyleLbl="node2" presStyleIdx="1" presStyleCnt="2" custScaleX="131324" custScaleY="141531" custLinFactNeighborX="-45012"/>
      <dgm:spPr/>
      <dgm:t>
        <a:bodyPr/>
        <a:lstStyle/>
        <a:p>
          <a:endParaRPr lang="en-US"/>
        </a:p>
      </dgm:t>
    </dgm:pt>
    <dgm:pt modelId="{77FFC480-F326-4732-9315-2E5A30A2D4DF}" type="pres">
      <dgm:prSet presAssocID="{35AA5DF2-D032-49C3-8E3F-7C1F8F05C991}" presName="hierChild3" presStyleCnt="0"/>
      <dgm:spPr/>
      <dgm:t>
        <a:bodyPr/>
        <a:lstStyle/>
        <a:p>
          <a:endParaRPr lang="en-US"/>
        </a:p>
      </dgm:t>
    </dgm:pt>
    <dgm:pt modelId="{790FD820-2CFB-4B5D-9464-DE0EFD9251A3}" type="pres">
      <dgm:prSet presAssocID="{108E327C-B779-499D-B17A-6D21CCF11808}" presName="Name19" presStyleLbl="parChTrans1D3" presStyleIdx="3" presStyleCnt="4"/>
      <dgm:spPr/>
      <dgm:t>
        <a:bodyPr/>
        <a:lstStyle/>
        <a:p>
          <a:endParaRPr lang="en-US"/>
        </a:p>
      </dgm:t>
    </dgm:pt>
    <dgm:pt modelId="{6FBE7AFE-982E-4987-870B-BAB6F3799254}" type="pres">
      <dgm:prSet presAssocID="{F6CA9D17-1658-4F9E-B47F-C5A6C8FC32FF}" presName="Name21" presStyleCnt="0"/>
      <dgm:spPr/>
      <dgm:t>
        <a:bodyPr/>
        <a:lstStyle/>
        <a:p>
          <a:endParaRPr lang="en-US"/>
        </a:p>
      </dgm:t>
    </dgm:pt>
    <dgm:pt modelId="{5764D760-B1FB-4CB1-AE92-01630159EA48}" type="pres">
      <dgm:prSet presAssocID="{F6CA9D17-1658-4F9E-B47F-C5A6C8FC32FF}" presName="level2Shape" presStyleLbl="node3" presStyleIdx="3" presStyleCnt="4" custScaleX="107477" custLinFactNeighborX="-44727"/>
      <dgm:spPr/>
      <dgm:t>
        <a:bodyPr/>
        <a:lstStyle/>
        <a:p>
          <a:endParaRPr lang="en-US"/>
        </a:p>
      </dgm:t>
    </dgm:pt>
    <dgm:pt modelId="{04A69DF3-6C64-4F4F-96F6-CBB560F9B57A}" type="pres">
      <dgm:prSet presAssocID="{F6CA9D17-1658-4F9E-B47F-C5A6C8FC32FF}" presName="hierChild3" presStyleCnt="0"/>
      <dgm:spPr/>
      <dgm:t>
        <a:bodyPr/>
        <a:lstStyle/>
        <a:p>
          <a:endParaRPr lang="en-US"/>
        </a:p>
      </dgm:t>
    </dgm:pt>
    <dgm:pt modelId="{74C68237-7DCF-4251-A0D5-915B013846F9}" type="pres">
      <dgm:prSet presAssocID="{62D79A75-1CD3-43B4-9ABF-D76D5F58ACC6}" presName="Name19" presStyleLbl="parChTrans1D4" presStyleIdx="7" presStyleCnt="9"/>
      <dgm:spPr/>
      <dgm:t>
        <a:bodyPr/>
        <a:lstStyle/>
        <a:p>
          <a:endParaRPr lang="en-US"/>
        </a:p>
      </dgm:t>
    </dgm:pt>
    <dgm:pt modelId="{97D57259-6BCC-403F-8294-500420E542C5}" type="pres">
      <dgm:prSet presAssocID="{5E154221-254A-4F9F-B6F1-1643B8729382}" presName="Name21" presStyleCnt="0"/>
      <dgm:spPr/>
      <dgm:t>
        <a:bodyPr/>
        <a:lstStyle/>
        <a:p>
          <a:endParaRPr lang="en-US"/>
        </a:p>
      </dgm:t>
    </dgm:pt>
    <dgm:pt modelId="{92B04C5E-230E-4851-A643-3943CEAA4B2E}" type="pres">
      <dgm:prSet presAssocID="{5E154221-254A-4F9F-B6F1-1643B8729382}" presName="level2Shape" presStyleLbl="node4" presStyleIdx="7" presStyleCnt="9" custLinFactNeighborX="-45012" custLinFactNeighborY="-17100"/>
      <dgm:spPr/>
      <dgm:t>
        <a:bodyPr/>
        <a:lstStyle/>
        <a:p>
          <a:endParaRPr lang="en-US"/>
        </a:p>
      </dgm:t>
    </dgm:pt>
    <dgm:pt modelId="{69C2EF54-CE5F-4AC6-A370-041B3B6636C6}" type="pres">
      <dgm:prSet presAssocID="{5E154221-254A-4F9F-B6F1-1643B8729382}" presName="hierChild3" presStyleCnt="0"/>
      <dgm:spPr/>
      <dgm:t>
        <a:bodyPr/>
        <a:lstStyle/>
        <a:p>
          <a:endParaRPr lang="en-US"/>
        </a:p>
      </dgm:t>
    </dgm:pt>
    <dgm:pt modelId="{43372204-BE9A-435F-9D48-0F3A032BE686}" type="pres">
      <dgm:prSet presAssocID="{8BCCA1BB-990B-4279-8329-3E85172D744C}" presName="Name19" presStyleLbl="parChTrans1D4" presStyleIdx="8" presStyleCnt="9"/>
      <dgm:spPr/>
      <dgm:t>
        <a:bodyPr/>
        <a:lstStyle/>
        <a:p>
          <a:endParaRPr lang="en-US"/>
        </a:p>
      </dgm:t>
    </dgm:pt>
    <dgm:pt modelId="{D5CD2E9F-08F2-4742-B3C3-D3816D829F22}" type="pres">
      <dgm:prSet presAssocID="{B8F26A58-9016-446A-81D6-23C0974D3A56}" presName="Name21" presStyleCnt="0"/>
      <dgm:spPr/>
      <dgm:t>
        <a:bodyPr/>
        <a:lstStyle/>
        <a:p>
          <a:endParaRPr lang="en-US"/>
        </a:p>
      </dgm:t>
    </dgm:pt>
    <dgm:pt modelId="{30AEC4BD-A714-47CD-A67C-ABADD5C1AA6B}" type="pres">
      <dgm:prSet presAssocID="{B8F26A58-9016-446A-81D6-23C0974D3A56}" presName="level2Shape" presStyleLbl="node4" presStyleIdx="8" presStyleCnt="9" custLinFactNeighborX="-45012" custLinFactNeighborY="-32300"/>
      <dgm:spPr/>
      <dgm:t>
        <a:bodyPr/>
        <a:lstStyle/>
        <a:p>
          <a:endParaRPr lang="en-US"/>
        </a:p>
      </dgm:t>
    </dgm:pt>
    <dgm:pt modelId="{8F4478CF-6A74-4D84-8C09-C1CB9BB30155}" type="pres">
      <dgm:prSet presAssocID="{B8F26A58-9016-446A-81D6-23C0974D3A56}" presName="hierChild3" presStyleCnt="0"/>
      <dgm:spPr/>
      <dgm:t>
        <a:bodyPr/>
        <a:lstStyle/>
        <a:p>
          <a:endParaRPr lang="en-US"/>
        </a:p>
      </dgm:t>
    </dgm:pt>
    <dgm:pt modelId="{B5499E8D-172F-4DB1-8BCD-E4B8357B45C5}" type="pres">
      <dgm:prSet presAssocID="{C16C0973-CB5E-4B18-9DE4-5458B15393CE}" presName="bgShapesFlow" presStyleCnt="0"/>
      <dgm:spPr/>
      <dgm:t>
        <a:bodyPr/>
        <a:lstStyle/>
        <a:p>
          <a:endParaRPr lang="en-US"/>
        </a:p>
      </dgm:t>
    </dgm:pt>
  </dgm:ptLst>
  <dgm:cxnLst>
    <dgm:cxn modelId="{9DCEBF12-F311-4525-AB30-B592C187DE20}" type="presOf" srcId="{F8575A23-4396-4785-8FEF-853D1FAC1C1C}" destId="{C5780800-2E87-4906-9C38-85540791BFA4}" srcOrd="0" destOrd="0" presId="urn:microsoft.com/office/officeart/2005/8/layout/hierarchy6"/>
    <dgm:cxn modelId="{E9F08D72-EFEC-4F17-9597-79BA7E8F4651}" type="presOf" srcId="{C16C0973-CB5E-4B18-9DE4-5458B15393CE}" destId="{BE231AF7-508B-464A-8EC7-B9A22EEE054F}" srcOrd="0" destOrd="0" presId="urn:microsoft.com/office/officeart/2005/8/layout/hierarchy6"/>
    <dgm:cxn modelId="{90023881-BDC0-4D6B-8A5F-A357C8DB6E0B}" type="presOf" srcId="{CB0875EC-8A80-4FF8-9F80-735B4AD55539}" destId="{C36F4944-AC68-4D2A-8840-113128E97C19}" srcOrd="0" destOrd="0" presId="urn:microsoft.com/office/officeart/2005/8/layout/hierarchy6"/>
    <dgm:cxn modelId="{5736AED7-BD01-44F3-BED6-96564CC8E32A}" type="presOf" srcId="{E4B918DF-D779-4CA5-A47E-968D1A8D439B}" destId="{B96418CC-A210-4865-B892-32B520095A5B}" srcOrd="0" destOrd="0" presId="urn:microsoft.com/office/officeart/2005/8/layout/hierarchy6"/>
    <dgm:cxn modelId="{1B57A27A-83A0-4A10-A76A-C0FDC9DBD628}" type="presOf" srcId="{62D79A75-1CD3-43B4-9ABF-D76D5F58ACC6}" destId="{74C68237-7DCF-4251-A0D5-915B013846F9}" srcOrd="0" destOrd="0" presId="urn:microsoft.com/office/officeart/2005/8/layout/hierarchy6"/>
    <dgm:cxn modelId="{A6375A95-AA46-46AE-A56D-5AEBCBA7F84C}" srcId="{E8E27DC0-255A-40B6-82BA-931482FD2F33}" destId="{35AA5DF2-D032-49C3-8E3F-7C1F8F05C991}" srcOrd="1" destOrd="0" parTransId="{3F6C3216-1389-44A4-8B18-45E69B58B70C}" sibTransId="{0F1762A3-64F0-4E07-A83C-F0DD3CAE3C19}"/>
    <dgm:cxn modelId="{7D8494FE-5BE9-41AE-827A-25AD5EB9E54B}" srcId="{35AA5DF2-D032-49C3-8E3F-7C1F8F05C991}" destId="{F6CA9D17-1658-4F9E-B47F-C5A6C8FC32FF}" srcOrd="0" destOrd="0" parTransId="{108E327C-B779-499D-B17A-6D21CCF11808}" sibTransId="{E5F36342-9D2D-46AC-8235-F4B02BA13930}"/>
    <dgm:cxn modelId="{1A8F2F46-591A-4C86-8C0A-BFD2C0E24263}" srcId="{C16C0973-CB5E-4B18-9DE4-5458B15393CE}" destId="{E8E27DC0-255A-40B6-82BA-931482FD2F33}" srcOrd="0" destOrd="0" parTransId="{0CD888ED-171E-4E69-A3AB-7A7E82B45E2C}" sibTransId="{A09D2F02-9F77-469B-A98A-47634B086805}"/>
    <dgm:cxn modelId="{1504978F-CB84-4D78-BBBF-AD86ED171F99}" type="presOf" srcId="{6DFC8865-3742-4F7C-8ABB-BF671016CA02}" destId="{99A5C5A8-94BC-4E52-8F3C-A03863482D68}" srcOrd="0" destOrd="0" presId="urn:microsoft.com/office/officeart/2005/8/layout/hierarchy6"/>
    <dgm:cxn modelId="{BB7FAB5D-94D5-43A2-AF1F-66555DA0D1CE}" srcId="{E8E27DC0-255A-40B6-82BA-931482FD2F33}" destId="{2B7602B7-8632-4F8A-B343-8617008FC8A4}" srcOrd="0" destOrd="0" parTransId="{495A71FE-155A-4E95-8944-37C81C400041}" sibTransId="{ADA387DD-6350-410B-AD19-7A5DA41B12A3}"/>
    <dgm:cxn modelId="{84DE62F7-A381-4278-8307-8CCD06C032C6}" type="presOf" srcId="{07520174-3BEC-4703-B33F-BADDF01F2970}" destId="{EF4D9261-76E5-4566-8194-CC9581FB3224}" srcOrd="0" destOrd="0" presId="urn:microsoft.com/office/officeart/2005/8/layout/hierarchy6"/>
    <dgm:cxn modelId="{0723FA29-6211-49E1-B66A-01EEA6E031D5}" srcId="{F6CA9D17-1658-4F9E-B47F-C5A6C8FC32FF}" destId="{5E154221-254A-4F9F-B6F1-1643B8729382}" srcOrd="0" destOrd="0" parTransId="{62D79A75-1CD3-43B4-9ABF-D76D5F58ACC6}" sibTransId="{124A3D41-AB33-44EB-96D8-C8B3421431F6}"/>
    <dgm:cxn modelId="{BD973F6A-CEC7-4AE2-885C-758412D34907}" srcId="{2B7602B7-8632-4F8A-B343-8617008FC8A4}" destId="{AAB395AF-9278-4EEB-A037-640BCEBFCEC4}" srcOrd="2" destOrd="0" parTransId="{1A985581-0700-4F03-96E0-1AF266569D99}" sibTransId="{2994182F-3B47-4FD5-AF3F-3320BAB42A44}"/>
    <dgm:cxn modelId="{5ED56C70-45D8-47F4-8166-8431E081BB0E}" type="presOf" srcId="{E8E27DC0-255A-40B6-82BA-931482FD2F33}" destId="{F0799B43-5D70-43FD-82CE-CAED8AEAF962}" srcOrd="0" destOrd="0" presId="urn:microsoft.com/office/officeart/2005/8/layout/hierarchy6"/>
    <dgm:cxn modelId="{3AD4CB78-27B0-42BD-8C94-247A3B9B4ECB}" type="presOf" srcId="{2B7602B7-8632-4F8A-B343-8617008FC8A4}" destId="{4734EF3E-3018-41A3-B40B-EA92C0AF631A}" srcOrd="0" destOrd="0" presId="urn:microsoft.com/office/officeart/2005/8/layout/hierarchy6"/>
    <dgm:cxn modelId="{7FAB5414-B075-427C-8D20-AAAFA8141775}" type="presOf" srcId="{B8F26A58-9016-446A-81D6-23C0974D3A56}" destId="{30AEC4BD-A714-47CD-A67C-ABADD5C1AA6B}" srcOrd="0" destOrd="0" presId="urn:microsoft.com/office/officeart/2005/8/layout/hierarchy6"/>
    <dgm:cxn modelId="{953C5951-9F6B-432A-8FEB-FAEC23895BE0}" type="presOf" srcId="{D4B5E766-70C6-4962-AF87-4949CAD8F116}" destId="{64AB1FFA-986D-4C5E-BDDD-4A9C07D521E6}" srcOrd="0" destOrd="0" presId="urn:microsoft.com/office/officeart/2005/8/layout/hierarchy6"/>
    <dgm:cxn modelId="{5BBECB22-BF27-47DA-A36F-7C358838E851}" type="presOf" srcId="{5E154221-254A-4F9F-B6F1-1643B8729382}" destId="{92B04C5E-230E-4851-A643-3943CEAA4B2E}" srcOrd="0" destOrd="0" presId="urn:microsoft.com/office/officeart/2005/8/layout/hierarchy6"/>
    <dgm:cxn modelId="{6C5681D7-80E7-4757-956F-B95BF5D2C3DE}" type="presOf" srcId="{3F6C3216-1389-44A4-8B18-45E69B58B70C}" destId="{A84C6CD6-CB1E-42C5-B9DD-D10AAEF66A8A}" srcOrd="0" destOrd="0" presId="urn:microsoft.com/office/officeart/2005/8/layout/hierarchy6"/>
    <dgm:cxn modelId="{4BBB7F3A-DF16-48EE-8DB8-1D9732ABCA1F}" type="presOf" srcId="{5BC3A9B9-3CF9-48ED-84B5-F6A2A87D0D63}" destId="{30044680-3117-4206-AB42-27A3E7A6DE57}" srcOrd="0" destOrd="0" presId="urn:microsoft.com/office/officeart/2005/8/layout/hierarchy6"/>
    <dgm:cxn modelId="{24B3CD4A-2B38-45FE-B0A6-E825FE7294EE}" srcId="{AAB395AF-9278-4EEB-A037-640BCEBFCEC4}" destId="{B2A9ACEF-74E3-4698-B966-F2E7C3077160}" srcOrd="0" destOrd="0" parTransId="{B7D0B58F-40CF-40EE-BB4C-4B04FEBC3994}" sibTransId="{0F7926B2-369E-4381-886A-69A400BC8246}"/>
    <dgm:cxn modelId="{BCB2A175-EF66-43EC-BCC1-30F102A19921}" srcId="{2B7602B7-8632-4F8A-B343-8617008FC8A4}" destId="{369D62B7-B667-43E1-895B-88C0363BDFCC}" srcOrd="0" destOrd="0" parTransId="{87E59C1F-C7FC-412B-9462-AEDC54EC2BE0}" sibTransId="{1D9390FE-E84A-478C-9666-C2747EADC675}"/>
    <dgm:cxn modelId="{C9D6F7D6-34BF-4C61-AF07-9D565FEAC304}" type="presOf" srcId="{5BACF6DB-39B0-475B-B4C2-193A8F59F89C}" destId="{51711F55-33F5-4F67-9404-7EC41238C2EE}" srcOrd="0" destOrd="0" presId="urn:microsoft.com/office/officeart/2005/8/layout/hierarchy6"/>
    <dgm:cxn modelId="{52141A1B-430E-48FD-B6CB-4D5CF8AE1B41}" type="presOf" srcId="{50763BB1-E49B-4070-BD15-E5A352206F35}" destId="{CE965AEB-F78C-4B22-85FD-3F6530020DA6}" srcOrd="0" destOrd="0" presId="urn:microsoft.com/office/officeart/2005/8/layout/hierarchy6"/>
    <dgm:cxn modelId="{95E727B1-30BD-4990-8BAA-AAC381CC0445}" type="presOf" srcId="{35AA5DF2-D032-49C3-8E3F-7C1F8F05C991}" destId="{A378DDFF-B6FE-4240-9FF3-E42ED5ECEAAD}" srcOrd="0" destOrd="0" presId="urn:microsoft.com/office/officeart/2005/8/layout/hierarchy6"/>
    <dgm:cxn modelId="{ECC695AB-D3AF-4CD5-8BD3-E68CB9EC5793}" type="presOf" srcId="{24CFA88A-F34B-49D5-92E8-D6B592073D79}" destId="{8BB4CBD1-075D-4AD3-A16A-506C49542002}" srcOrd="0" destOrd="0" presId="urn:microsoft.com/office/officeart/2005/8/layout/hierarchy6"/>
    <dgm:cxn modelId="{20E57BE5-CFA8-44FD-9490-7D24156F2191}" type="presOf" srcId="{108E327C-B779-499D-B17A-6D21CCF11808}" destId="{790FD820-2CFB-4B5D-9464-DE0EFD9251A3}" srcOrd="0" destOrd="0" presId="urn:microsoft.com/office/officeart/2005/8/layout/hierarchy6"/>
    <dgm:cxn modelId="{55F58C7C-45E5-4916-B866-8E82B20FEF01}" type="presOf" srcId="{1A985581-0700-4F03-96E0-1AF266569D99}" destId="{B17301A6-9A7D-4C5F-8170-6A00A47539D6}" srcOrd="0" destOrd="0" presId="urn:microsoft.com/office/officeart/2005/8/layout/hierarchy6"/>
    <dgm:cxn modelId="{8575F993-9AEF-43B5-8A6B-7770D9824942}" type="presOf" srcId="{F6CA9D17-1658-4F9E-B47F-C5A6C8FC32FF}" destId="{5764D760-B1FB-4CB1-AE92-01630159EA48}" srcOrd="0" destOrd="0" presId="urn:microsoft.com/office/officeart/2005/8/layout/hierarchy6"/>
    <dgm:cxn modelId="{608EB700-89FD-431C-B65E-F7D43F7B178B}" srcId="{B2A9ACEF-74E3-4698-B966-F2E7C3077160}" destId="{5BC3A9B9-3CF9-48ED-84B5-F6A2A87D0D63}" srcOrd="0" destOrd="0" parTransId="{F8575A23-4396-4785-8FEF-853D1FAC1C1C}" sibTransId="{B099EE03-1253-46A8-9D0D-3ABC493B0157}"/>
    <dgm:cxn modelId="{7CC24142-0BAA-4FE2-A5AF-05B65EBB2275}" type="presOf" srcId="{8BCCA1BB-990B-4279-8329-3E85172D744C}" destId="{43372204-BE9A-435F-9D48-0F3A032BE686}" srcOrd="0" destOrd="0" presId="urn:microsoft.com/office/officeart/2005/8/layout/hierarchy6"/>
    <dgm:cxn modelId="{41AB92E3-E36A-438F-9E31-BBF113127448}" type="presOf" srcId="{369D62B7-B667-43E1-895B-88C0363BDFCC}" destId="{7A86CA5F-8FE4-4D7A-B6A6-2C99CADCF071}" srcOrd="0" destOrd="0" presId="urn:microsoft.com/office/officeart/2005/8/layout/hierarchy6"/>
    <dgm:cxn modelId="{B406C8B7-5E40-4EB8-9A3D-91FEBDB74FCC}" srcId="{D4B5E766-70C6-4962-AF87-4949CAD8F116}" destId="{50763BB1-E49B-4070-BD15-E5A352206F35}" srcOrd="0" destOrd="0" parTransId="{5BACF6DB-39B0-475B-B4C2-193A8F59F89C}" sibTransId="{4DF4805D-2C6E-4750-AF4B-048D31D66AE8}"/>
    <dgm:cxn modelId="{2EDA0248-3886-4375-982C-758B522B0D4E}" type="presOf" srcId="{40F8F56B-B971-48DD-BA37-E103206C5B68}" destId="{54AE3B11-EF3A-45F6-813E-01938F10EEEE}" srcOrd="0" destOrd="0" presId="urn:microsoft.com/office/officeart/2005/8/layout/hierarchy6"/>
    <dgm:cxn modelId="{386562CE-50B4-406B-A63C-A483B210507B}" type="presOf" srcId="{2A7D9D7E-FB1E-4599-9064-229EC1CDBEC0}" destId="{94E8F250-9538-4AA4-8FC1-0C0B057E5B34}" srcOrd="0" destOrd="0" presId="urn:microsoft.com/office/officeart/2005/8/layout/hierarchy6"/>
    <dgm:cxn modelId="{FB10E0FF-8799-47EF-9A86-2F2B1394D958}" srcId="{5E154221-254A-4F9F-B6F1-1643B8729382}" destId="{B8F26A58-9016-446A-81D6-23C0974D3A56}" srcOrd="0" destOrd="0" parTransId="{8BCCA1BB-990B-4279-8329-3E85172D744C}" sibTransId="{8F012166-045F-42FC-9105-9731CA2952E5}"/>
    <dgm:cxn modelId="{89229355-3806-4B80-8D9D-E472014A653A}" srcId="{5BC3A9B9-3CF9-48ED-84B5-F6A2A87D0D63}" destId="{C1056AA1-0A71-4481-90EE-14F1D7712B6A}" srcOrd="1" destOrd="0" parTransId="{E4B918DF-D779-4CA5-A47E-968D1A8D439B}" sibTransId="{54BEA19A-EDCC-4DF3-A576-06CB91BD94E7}"/>
    <dgm:cxn modelId="{28FAC030-D09F-4EE5-85F0-50EE139B791A}" srcId="{5BC3A9B9-3CF9-48ED-84B5-F6A2A87D0D63}" destId="{951E49FA-B9C2-4722-83C9-1C13BF4AAF2B}" srcOrd="0" destOrd="0" parTransId="{24CFA88A-F34B-49D5-92E8-D6B592073D79}" sibTransId="{0D122522-A500-4B01-B2B4-E007ADD9360D}"/>
    <dgm:cxn modelId="{65DEA1D7-BD58-4B38-B0C0-C93889828350}" srcId="{2B7602B7-8632-4F8A-B343-8617008FC8A4}" destId="{CB0875EC-8A80-4FF8-9F80-735B4AD55539}" srcOrd="1" destOrd="0" parTransId="{07520174-3BEC-4703-B33F-BADDF01F2970}" sibTransId="{EA53A488-9893-4824-AB70-D58CDA85EE05}"/>
    <dgm:cxn modelId="{3091872A-0B82-43E1-8C91-FB2D2173DD28}" type="presOf" srcId="{951E49FA-B9C2-4722-83C9-1C13BF4AAF2B}" destId="{DD83284F-844F-430A-9406-4BEA77B560EA}" srcOrd="0" destOrd="0" presId="urn:microsoft.com/office/officeart/2005/8/layout/hierarchy6"/>
    <dgm:cxn modelId="{29A1B44E-C86F-4F0F-83F2-572BD2D2B292}" srcId="{CB0875EC-8A80-4FF8-9F80-735B4AD55539}" destId="{6DFC8865-3742-4F7C-8ABB-BF671016CA02}" srcOrd="0" destOrd="0" parTransId="{40F8F56B-B971-48DD-BA37-E103206C5B68}" sibTransId="{6657ACB4-4F8E-40F0-B9AD-23B1A56B9267}"/>
    <dgm:cxn modelId="{4EF1843A-9B59-4507-8DBB-D48A6A0E3DCD}" type="presOf" srcId="{B2A9ACEF-74E3-4698-B966-F2E7C3077160}" destId="{B1033E1E-D128-4C25-8C72-0817624C5C08}" srcOrd="0" destOrd="0" presId="urn:microsoft.com/office/officeart/2005/8/layout/hierarchy6"/>
    <dgm:cxn modelId="{D471E496-E820-452C-A411-A6B74DB6960B}" type="presOf" srcId="{B7D0B58F-40CF-40EE-BB4C-4B04FEBC3994}" destId="{08F36348-9AC9-4970-9064-8B655EE1F874}" srcOrd="0" destOrd="0" presId="urn:microsoft.com/office/officeart/2005/8/layout/hierarchy6"/>
    <dgm:cxn modelId="{77F5E9A8-58C3-4392-8EC4-03164EEAC285}" type="presOf" srcId="{AAB395AF-9278-4EEB-A037-640BCEBFCEC4}" destId="{353B9BA3-7425-4CB5-943C-1E9A28DFB77D}" srcOrd="0" destOrd="0" presId="urn:microsoft.com/office/officeart/2005/8/layout/hierarchy6"/>
    <dgm:cxn modelId="{B1C08F75-7518-422D-8E76-AB69759EB006}" type="presOf" srcId="{87E59C1F-C7FC-412B-9462-AEDC54EC2BE0}" destId="{F0CF463C-CB05-4D5B-9EC2-26780E51B0AE}" srcOrd="0" destOrd="0" presId="urn:microsoft.com/office/officeart/2005/8/layout/hierarchy6"/>
    <dgm:cxn modelId="{5A449817-4C3A-4EB1-960B-120B4E5CB948}" type="presOf" srcId="{C1056AA1-0A71-4481-90EE-14F1D7712B6A}" destId="{EF9BB7FC-C511-44AA-908E-3D67251FC03B}" srcOrd="0" destOrd="0" presId="urn:microsoft.com/office/officeart/2005/8/layout/hierarchy6"/>
    <dgm:cxn modelId="{9F13CB3A-3CC0-408B-8A28-A7696407E5AF}" type="presOf" srcId="{495A71FE-155A-4E95-8944-37C81C400041}" destId="{9A721FCB-7BDC-4C71-8D37-E1E474BB4B35}" srcOrd="0" destOrd="0" presId="urn:microsoft.com/office/officeart/2005/8/layout/hierarchy6"/>
    <dgm:cxn modelId="{65246F79-4FEA-4D72-8D1D-32AA0C2ADB9E}" srcId="{369D62B7-B667-43E1-895B-88C0363BDFCC}" destId="{D4B5E766-70C6-4962-AF87-4949CAD8F116}" srcOrd="0" destOrd="0" parTransId="{2A7D9D7E-FB1E-4599-9064-229EC1CDBEC0}" sibTransId="{98C636A5-0E4F-4B05-B62B-F44DF3546D4A}"/>
    <dgm:cxn modelId="{D9415756-E007-46D3-B808-D52E85BFF723}" type="presParOf" srcId="{BE231AF7-508B-464A-8EC7-B9A22EEE054F}" destId="{4A1F0062-A540-4899-8E8B-5C78E3A2A194}" srcOrd="0" destOrd="0" presId="urn:microsoft.com/office/officeart/2005/8/layout/hierarchy6"/>
    <dgm:cxn modelId="{30AC827D-4D1A-4F11-87B5-15302EC62717}" type="presParOf" srcId="{4A1F0062-A540-4899-8E8B-5C78E3A2A194}" destId="{1AEADE75-C5DE-4FC4-8251-910C39926B32}" srcOrd="0" destOrd="0" presId="urn:microsoft.com/office/officeart/2005/8/layout/hierarchy6"/>
    <dgm:cxn modelId="{2FC4293F-2F18-45C7-9E08-EE2CD1B50788}" type="presParOf" srcId="{1AEADE75-C5DE-4FC4-8251-910C39926B32}" destId="{6D32BAF6-5BD6-40EE-8BDD-53C023DDAC26}" srcOrd="0" destOrd="0" presId="urn:microsoft.com/office/officeart/2005/8/layout/hierarchy6"/>
    <dgm:cxn modelId="{C5DB6914-1647-4401-BEB6-9972A0479E2F}" type="presParOf" srcId="{6D32BAF6-5BD6-40EE-8BDD-53C023DDAC26}" destId="{F0799B43-5D70-43FD-82CE-CAED8AEAF962}" srcOrd="0" destOrd="0" presId="urn:microsoft.com/office/officeart/2005/8/layout/hierarchy6"/>
    <dgm:cxn modelId="{41A29D07-8EAE-4FB8-A0C6-F282B6D6F395}" type="presParOf" srcId="{6D32BAF6-5BD6-40EE-8BDD-53C023DDAC26}" destId="{26513B3B-2F86-4EF5-B532-8CFBBE2E6EEA}" srcOrd="1" destOrd="0" presId="urn:microsoft.com/office/officeart/2005/8/layout/hierarchy6"/>
    <dgm:cxn modelId="{C8DFE8FF-45E4-4E91-9B7E-99B4CE3E0FE8}" type="presParOf" srcId="{26513B3B-2F86-4EF5-B532-8CFBBE2E6EEA}" destId="{9A721FCB-7BDC-4C71-8D37-E1E474BB4B35}" srcOrd="0" destOrd="0" presId="urn:microsoft.com/office/officeart/2005/8/layout/hierarchy6"/>
    <dgm:cxn modelId="{20899C5A-4D12-4D0C-99F2-55C2CA2D3CC3}" type="presParOf" srcId="{26513B3B-2F86-4EF5-B532-8CFBBE2E6EEA}" destId="{B4526F1E-7088-4F07-B2C9-66C1CC4F5AD0}" srcOrd="1" destOrd="0" presId="urn:microsoft.com/office/officeart/2005/8/layout/hierarchy6"/>
    <dgm:cxn modelId="{61BEA3E0-75DC-41D6-9FF5-E4331BF64E07}" type="presParOf" srcId="{B4526F1E-7088-4F07-B2C9-66C1CC4F5AD0}" destId="{4734EF3E-3018-41A3-B40B-EA92C0AF631A}" srcOrd="0" destOrd="0" presId="urn:microsoft.com/office/officeart/2005/8/layout/hierarchy6"/>
    <dgm:cxn modelId="{403E57D5-3DB6-4F1F-82C0-40E396D5580C}" type="presParOf" srcId="{B4526F1E-7088-4F07-B2C9-66C1CC4F5AD0}" destId="{82C81809-BB82-4876-AD7D-BCBD1208DA69}" srcOrd="1" destOrd="0" presId="urn:microsoft.com/office/officeart/2005/8/layout/hierarchy6"/>
    <dgm:cxn modelId="{9F3BDF52-33BE-4DD7-BCAD-91F328A9BFB9}" type="presParOf" srcId="{82C81809-BB82-4876-AD7D-BCBD1208DA69}" destId="{F0CF463C-CB05-4D5B-9EC2-26780E51B0AE}" srcOrd="0" destOrd="0" presId="urn:microsoft.com/office/officeart/2005/8/layout/hierarchy6"/>
    <dgm:cxn modelId="{A84A37B3-54FA-44C8-8A25-FEC2B407E2EF}" type="presParOf" srcId="{82C81809-BB82-4876-AD7D-BCBD1208DA69}" destId="{EA21FE7B-BC7E-4AEF-8150-35BCF8761D77}" srcOrd="1" destOrd="0" presId="urn:microsoft.com/office/officeart/2005/8/layout/hierarchy6"/>
    <dgm:cxn modelId="{2D20C8FB-2CE9-46BB-A053-1C8F412EB4AA}" type="presParOf" srcId="{EA21FE7B-BC7E-4AEF-8150-35BCF8761D77}" destId="{7A86CA5F-8FE4-4D7A-B6A6-2C99CADCF071}" srcOrd="0" destOrd="0" presId="urn:microsoft.com/office/officeart/2005/8/layout/hierarchy6"/>
    <dgm:cxn modelId="{4C03DB0E-F76A-466C-9DC2-C82F27674D59}" type="presParOf" srcId="{EA21FE7B-BC7E-4AEF-8150-35BCF8761D77}" destId="{4171D1E6-41FB-4AF9-A6B9-CF9E3A234658}" srcOrd="1" destOrd="0" presId="urn:microsoft.com/office/officeart/2005/8/layout/hierarchy6"/>
    <dgm:cxn modelId="{7C209E92-3834-4E7A-A26A-27664B3E76EA}" type="presParOf" srcId="{4171D1E6-41FB-4AF9-A6B9-CF9E3A234658}" destId="{94E8F250-9538-4AA4-8FC1-0C0B057E5B34}" srcOrd="0" destOrd="0" presId="urn:microsoft.com/office/officeart/2005/8/layout/hierarchy6"/>
    <dgm:cxn modelId="{FFE31C62-5099-4F31-815A-079180BCFDEA}" type="presParOf" srcId="{4171D1E6-41FB-4AF9-A6B9-CF9E3A234658}" destId="{D3BF7EC7-C283-4721-988C-766837CEA0C3}" srcOrd="1" destOrd="0" presId="urn:microsoft.com/office/officeart/2005/8/layout/hierarchy6"/>
    <dgm:cxn modelId="{5B83FB74-E0AC-4328-9D2F-2DA5B0D0965A}" type="presParOf" srcId="{D3BF7EC7-C283-4721-988C-766837CEA0C3}" destId="{64AB1FFA-986D-4C5E-BDDD-4A9C07D521E6}" srcOrd="0" destOrd="0" presId="urn:microsoft.com/office/officeart/2005/8/layout/hierarchy6"/>
    <dgm:cxn modelId="{22E82384-2F31-4529-8A1A-D8DFB3556A38}" type="presParOf" srcId="{D3BF7EC7-C283-4721-988C-766837CEA0C3}" destId="{A0FCA1F3-43D8-402D-B483-FE2E166FFDE9}" srcOrd="1" destOrd="0" presId="urn:microsoft.com/office/officeart/2005/8/layout/hierarchy6"/>
    <dgm:cxn modelId="{EFE0871B-F538-47F0-9AE9-0208BC904375}" type="presParOf" srcId="{A0FCA1F3-43D8-402D-B483-FE2E166FFDE9}" destId="{51711F55-33F5-4F67-9404-7EC41238C2EE}" srcOrd="0" destOrd="0" presId="urn:microsoft.com/office/officeart/2005/8/layout/hierarchy6"/>
    <dgm:cxn modelId="{5885F3F9-B250-4C82-88A6-1353442FD4D6}" type="presParOf" srcId="{A0FCA1F3-43D8-402D-B483-FE2E166FFDE9}" destId="{4224F6D6-1F68-437A-8E32-A6BB43DE6C74}" srcOrd="1" destOrd="0" presId="urn:microsoft.com/office/officeart/2005/8/layout/hierarchy6"/>
    <dgm:cxn modelId="{06EDD2DA-0671-4AE4-9E4C-B75D95E5A334}" type="presParOf" srcId="{4224F6D6-1F68-437A-8E32-A6BB43DE6C74}" destId="{CE965AEB-F78C-4B22-85FD-3F6530020DA6}" srcOrd="0" destOrd="0" presId="urn:microsoft.com/office/officeart/2005/8/layout/hierarchy6"/>
    <dgm:cxn modelId="{99A0510D-8083-47B9-A87F-7BC20CF16ACE}" type="presParOf" srcId="{4224F6D6-1F68-437A-8E32-A6BB43DE6C74}" destId="{08CFE473-8236-4093-8966-5137720D3E51}" srcOrd="1" destOrd="0" presId="urn:microsoft.com/office/officeart/2005/8/layout/hierarchy6"/>
    <dgm:cxn modelId="{A69B3259-4D63-49AA-8563-803D87378F65}" type="presParOf" srcId="{82C81809-BB82-4876-AD7D-BCBD1208DA69}" destId="{EF4D9261-76E5-4566-8194-CC9581FB3224}" srcOrd="2" destOrd="0" presId="urn:microsoft.com/office/officeart/2005/8/layout/hierarchy6"/>
    <dgm:cxn modelId="{D4B22B31-4183-4CDD-B84D-274A27A69C81}" type="presParOf" srcId="{82C81809-BB82-4876-AD7D-BCBD1208DA69}" destId="{12494CB5-EFBE-44EF-B46B-D9C1B128CFE5}" srcOrd="3" destOrd="0" presId="urn:microsoft.com/office/officeart/2005/8/layout/hierarchy6"/>
    <dgm:cxn modelId="{F8E0C894-23A0-4DDB-8913-1CEE2D42CE45}" type="presParOf" srcId="{12494CB5-EFBE-44EF-B46B-D9C1B128CFE5}" destId="{C36F4944-AC68-4D2A-8840-113128E97C19}" srcOrd="0" destOrd="0" presId="urn:microsoft.com/office/officeart/2005/8/layout/hierarchy6"/>
    <dgm:cxn modelId="{0A73AA95-F826-44F6-8295-60A3015DB6E0}" type="presParOf" srcId="{12494CB5-EFBE-44EF-B46B-D9C1B128CFE5}" destId="{04661151-99B7-427D-BE45-7B991770B039}" srcOrd="1" destOrd="0" presId="urn:microsoft.com/office/officeart/2005/8/layout/hierarchy6"/>
    <dgm:cxn modelId="{FF58B88B-8C35-4DDE-A2EE-439ECD97E1DA}" type="presParOf" srcId="{04661151-99B7-427D-BE45-7B991770B039}" destId="{54AE3B11-EF3A-45F6-813E-01938F10EEEE}" srcOrd="0" destOrd="0" presId="urn:microsoft.com/office/officeart/2005/8/layout/hierarchy6"/>
    <dgm:cxn modelId="{2F0B4E8A-FD5A-45D5-AA75-0C658023BF41}" type="presParOf" srcId="{04661151-99B7-427D-BE45-7B991770B039}" destId="{95BD4C94-4C7F-4D19-98BA-334E77040025}" srcOrd="1" destOrd="0" presId="urn:microsoft.com/office/officeart/2005/8/layout/hierarchy6"/>
    <dgm:cxn modelId="{80BDB465-4787-4404-8F50-BEF9E67AD3BA}" type="presParOf" srcId="{95BD4C94-4C7F-4D19-98BA-334E77040025}" destId="{99A5C5A8-94BC-4E52-8F3C-A03863482D68}" srcOrd="0" destOrd="0" presId="urn:microsoft.com/office/officeart/2005/8/layout/hierarchy6"/>
    <dgm:cxn modelId="{FD11775C-CA2E-4C32-99F9-9A7C57FE7A58}" type="presParOf" srcId="{95BD4C94-4C7F-4D19-98BA-334E77040025}" destId="{2C172CA5-803D-4227-BC82-D0949E2FAE84}" srcOrd="1" destOrd="0" presId="urn:microsoft.com/office/officeart/2005/8/layout/hierarchy6"/>
    <dgm:cxn modelId="{CEEF5C43-3698-4033-85D9-6F4D15D0680F}" type="presParOf" srcId="{82C81809-BB82-4876-AD7D-BCBD1208DA69}" destId="{B17301A6-9A7D-4C5F-8170-6A00A47539D6}" srcOrd="4" destOrd="0" presId="urn:microsoft.com/office/officeart/2005/8/layout/hierarchy6"/>
    <dgm:cxn modelId="{16A83EA8-E4F2-488A-B4B0-0498404FF34E}" type="presParOf" srcId="{82C81809-BB82-4876-AD7D-BCBD1208DA69}" destId="{F457B513-1708-4338-8E7D-DE2E82CC19BC}" srcOrd="5" destOrd="0" presId="urn:microsoft.com/office/officeart/2005/8/layout/hierarchy6"/>
    <dgm:cxn modelId="{43B57D79-D5D6-4709-9639-39726A659583}" type="presParOf" srcId="{F457B513-1708-4338-8E7D-DE2E82CC19BC}" destId="{353B9BA3-7425-4CB5-943C-1E9A28DFB77D}" srcOrd="0" destOrd="0" presId="urn:microsoft.com/office/officeart/2005/8/layout/hierarchy6"/>
    <dgm:cxn modelId="{3456A316-A02A-4694-B76B-CCFE1C676987}" type="presParOf" srcId="{F457B513-1708-4338-8E7D-DE2E82CC19BC}" destId="{8A2286EB-9834-48DC-A18D-1BC139913604}" srcOrd="1" destOrd="0" presId="urn:microsoft.com/office/officeart/2005/8/layout/hierarchy6"/>
    <dgm:cxn modelId="{AF4BD067-6FE8-4CEC-8674-4B9C8671F6B7}" type="presParOf" srcId="{8A2286EB-9834-48DC-A18D-1BC139913604}" destId="{08F36348-9AC9-4970-9064-8B655EE1F874}" srcOrd="0" destOrd="0" presId="urn:microsoft.com/office/officeart/2005/8/layout/hierarchy6"/>
    <dgm:cxn modelId="{4A494764-C5C1-40FF-AE60-F027638E47CA}" type="presParOf" srcId="{8A2286EB-9834-48DC-A18D-1BC139913604}" destId="{8EFC435B-60A6-4357-A903-32B11A6EDFC4}" srcOrd="1" destOrd="0" presId="urn:microsoft.com/office/officeart/2005/8/layout/hierarchy6"/>
    <dgm:cxn modelId="{7FF302C3-BC8C-4AF9-9534-87F6D588900B}" type="presParOf" srcId="{8EFC435B-60A6-4357-A903-32B11A6EDFC4}" destId="{B1033E1E-D128-4C25-8C72-0817624C5C08}" srcOrd="0" destOrd="0" presId="urn:microsoft.com/office/officeart/2005/8/layout/hierarchy6"/>
    <dgm:cxn modelId="{D9C1BFD0-5AD0-412A-AE89-456F14FA70C9}" type="presParOf" srcId="{8EFC435B-60A6-4357-A903-32B11A6EDFC4}" destId="{BDC9C4EC-DD44-4C34-8C8E-4B05E3071AA6}" srcOrd="1" destOrd="0" presId="urn:microsoft.com/office/officeart/2005/8/layout/hierarchy6"/>
    <dgm:cxn modelId="{D0906584-08F7-4CE0-904B-5637B7EDE240}" type="presParOf" srcId="{BDC9C4EC-DD44-4C34-8C8E-4B05E3071AA6}" destId="{C5780800-2E87-4906-9C38-85540791BFA4}" srcOrd="0" destOrd="0" presId="urn:microsoft.com/office/officeart/2005/8/layout/hierarchy6"/>
    <dgm:cxn modelId="{1AC15304-150A-4D0C-990B-229E32974FD3}" type="presParOf" srcId="{BDC9C4EC-DD44-4C34-8C8E-4B05E3071AA6}" destId="{8925035C-2966-4C20-9932-76A06EFC3602}" srcOrd="1" destOrd="0" presId="urn:microsoft.com/office/officeart/2005/8/layout/hierarchy6"/>
    <dgm:cxn modelId="{00A3CC4F-B9A4-4D3A-9EDA-90A402A08592}" type="presParOf" srcId="{8925035C-2966-4C20-9932-76A06EFC3602}" destId="{30044680-3117-4206-AB42-27A3E7A6DE57}" srcOrd="0" destOrd="0" presId="urn:microsoft.com/office/officeart/2005/8/layout/hierarchy6"/>
    <dgm:cxn modelId="{F90C3891-8B87-42A9-B1B7-5C6A4F96F926}" type="presParOf" srcId="{8925035C-2966-4C20-9932-76A06EFC3602}" destId="{F3EE13FA-E2F4-4443-8401-1377849E7844}" srcOrd="1" destOrd="0" presId="urn:microsoft.com/office/officeart/2005/8/layout/hierarchy6"/>
    <dgm:cxn modelId="{433485B0-793E-4BF5-B566-EAE0C5ED9AFD}" type="presParOf" srcId="{F3EE13FA-E2F4-4443-8401-1377849E7844}" destId="{8BB4CBD1-075D-4AD3-A16A-506C49542002}" srcOrd="0" destOrd="0" presId="urn:microsoft.com/office/officeart/2005/8/layout/hierarchy6"/>
    <dgm:cxn modelId="{350C2FC6-60BD-4636-ABE1-C6400739ABE0}" type="presParOf" srcId="{F3EE13FA-E2F4-4443-8401-1377849E7844}" destId="{30C3281D-841F-4DB4-9F48-EA720601E6EE}" srcOrd="1" destOrd="0" presId="urn:microsoft.com/office/officeart/2005/8/layout/hierarchy6"/>
    <dgm:cxn modelId="{78E32FFD-B16F-42FE-8ACB-3A6395015189}" type="presParOf" srcId="{30C3281D-841F-4DB4-9F48-EA720601E6EE}" destId="{DD83284F-844F-430A-9406-4BEA77B560EA}" srcOrd="0" destOrd="0" presId="urn:microsoft.com/office/officeart/2005/8/layout/hierarchy6"/>
    <dgm:cxn modelId="{4A60DE8D-BCB2-4E77-8F9A-65FB2D1159DE}" type="presParOf" srcId="{30C3281D-841F-4DB4-9F48-EA720601E6EE}" destId="{201D5D62-38A6-43CB-A2A8-984FF9D0DE08}" srcOrd="1" destOrd="0" presId="urn:microsoft.com/office/officeart/2005/8/layout/hierarchy6"/>
    <dgm:cxn modelId="{0FFA8D0D-9D58-45B2-9AEC-8FDA53D24593}" type="presParOf" srcId="{F3EE13FA-E2F4-4443-8401-1377849E7844}" destId="{B96418CC-A210-4865-B892-32B520095A5B}" srcOrd="2" destOrd="0" presId="urn:microsoft.com/office/officeart/2005/8/layout/hierarchy6"/>
    <dgm:cxn modelId="{0F93559F-19C5-4186-9680-0E465F47937B}" type="presParOf" srcId="{F3EE13FA-E2F4-4443-8401-1377849E7844}" destId="{44793CE5-E87B-48CD-A6F6-17206B0EAEE9}" srcOrd="3" destOrd="0" presId="urn:microsoft.com/office/officeart/2005/8/layout/hierarchy6"/>
    <dgm:cxn modelId="{857A0EC0-3946-4C8A-AFDD-D6D718BA0780}" type="presParOf" srcId="{44793CE5-E87B-48CD-A6F6-17206B0EAEE9}" destId="{EF9BB7FC-C511-44AA-908E-3D67251FC03B}" srcOrd="0" destOrd="0" presId="urn:microsoft.com/office/officeart/2005/8/layout/hierarchy6"/>
    <dgm:cxn modelId="{39D5AA9C-C156-406E-9E98-2130AF20781C}" type="presParOf" srcId="{44793CE5-E87B-48CD-A6F6-17206B0EAEE9}" destId="{CB2232A7-5130-4DEE-BC17-76894B2772A9}" srcOrd="1" destOrd="0" presId="urn:microsoft.com/office/officeart/2005/8/layout/hierarchy6"/>
    <dgm:cxn modelId="{C78F845E-1834-430E-AD08-FBCB291867A9}" type="presParOf" srcId="{26513B3B-2F86-4EF5-B532-8CFBBE2E6EEA}" destId="{A84C6CD6-CB1E-42C5-B9DD-D10AAEF66A8A}" srcOrd="2" destOrd="0" presId="urn:microsoft.com/office/officeart/2005/8/layout/hierarchy6"/>
    <dgm:cxn modelId="{79AB2755-9052-4F9D-A452-91E001BD342A}" type="presParOf" srcId="{26513B3B-2F86-4EF5-B532-8CFBBE2E6EEA}" destId="{BE158FC2-5C8D-405E-A25B-83ADAAD75DD3}" srcOrd="3" destOrd="0" presId="urn:microsoft.com/office/officeart/2005/8/layout/hierarchy6"/>
    <dgm:cxn modelId="{33754EDF-C213-45D4-8B9F-D41A1DB53691}" type="presParOf" srcId="{BE158FC2-5C8D-405E-A25B-83ADAAD75DD3}" destId="{A378DDFF-B6FE-4240-9FF3-E42ED5ECEAAD}" srcOrd="0" destOrd="0" presId="urn:microsoft.com/office/officeart/2005/8/layout/hierarchy6"/>
    <dgm:cxn modelId="{01EB47D7-0991-4222-890C-BF06A086C778}" type="presParOf" srcId="{BE158FC2-5C8D-405E-A25B-83ADAAD75DD3}" destId="{77FFC480-F326-4732-9315-2E5A30A2D4DF}" srcOrd="1" destOrd="0" presId="urn:microsoft.com/office/officeart/2005/8/layout/hierarchy6"/>
    <dgm:cxn modelId="{1996B6B4-0BBF-4259-B43A-55928B56C196}" type="presParOf" srcId="{77FFC480-F326-4732-9315-2E5A30A2D4DF}" destId="{790FD820-2CFB-4B5D-9464-DE0EFD9251A3}" srcOrd="0" destOrd="0" presId="urn:microsoft.com/office/officeart/2005/8/layout/hierarchy6"/>
    <dgm:cxn modelId="{F326D0E3-480D-4BEA-AC46-4D98F111EE53}" type="presParOf" srcId="{77FFC480-F326-4732-9315-2E5A30A2D4DF}" destId="{6FBE7AFE-982E-4987-870B-BAB6F3799254}" srcOrd="1" destOrd="0" presId="urn:microsoft.com/office/officeart/2005/8/layout/hierarchy6"/>
    <dgm:cxn modelId="{6A8A1C09-475F-4096-8898-E3F1A5B2D4A5}" type="presParOf" srcId="{6FBE7AFE-982E-4987-870B-BAB6F3799254}" destId="{5764D760-B1FB-4CB1-AE92-01630159EA48}" srcOrd="0" destOrd="0" presId="urn:microsoft.com/office/officeart/2005/8/layout/hierarchy6"/>
    <dgm:cxn modelId="{5E0955BF-C5B5-4E3A-A4C9-C1A36BA1005D}" type="presParOf" srcId="{6FBE7AFE-982E-4987-870B-BAB6F3799254}" destId="{04A69DF3-6C64-4F4F-96F6-CBB560F9B57A}" srcOrd="1" destOrd="0" presId="urn:microsoft.com/office/officeart/2005/8/layout/hierarchy6"/>
    <dgm:cxn modelId="{5F3D411D-79B3-4B55-90B1-3041A9206958}" type="presParOf" srcId="{04A69DF3-6C64-4F4F-96F6-CBB560F9B57A}" destId="{74C68237-7DCF-4251-A0D5-915B013846F9}" srcOrd="0" destOrd="0" presId="urn:microsoft.com/office/officeart/2005/8/layout/hierarchy6"/>
    <dgm:cxn modelId="{4FD72795-8BDD-4C28-BA83-3E05D365F4B3}" type="presParOf" srcId="{04A69DF3-6C64-4F4F-96F6-CBB560F9B57A}" destId="{97D57259-6BCC-403F-8294-500420E542C5}" srcOrd="1" destOrd="0" presId="urn:microsoft.com/office/officeart/2005/8/layout/hierarchy6"/>
    <dgm:cxn modelId="{E26E7520-64E8-4FC1-AF5D-2EDE3B701FD5}" type="presParOf" srcId="{97D57259-6BCC-403F-8294-500420E542C5}" destId="{92B04C5E-230E-4851-A643-3943CEAA4B2E}" srcOrd="0" destOrd="0" presId="urn:microsoft.com/office/officeart/2005/8/layout/hierarchy6"/>
    <dgm:cxn modelId="{E40AA6B8-E661-4A54-82DA-8ED1ED6A527C}" type="presParOf" srcId="{97D57259-6BCC-403F-8294-500420E542C5}" destId="{69C2EF54-CE5F-4AC6-A370-041B3B6636C6}" srcOrd="1" destOrd="0" presId="urn:microsoft.com/office/officeart/2005/8/layout/hierarchy6"/>
    <dgm:cxn modelId="{22B54B46-A5FD-49C1-B1A6-443843DA22FA}" type="presParOf" srcId="{69C2EF54-CE5F-4AC6-A370-041B3B6636C6}" destId="{43372204-BE9A-435F-9D48-0F3A032BE686}" srcOrd="0" destOrd="0" presId="urn:microsoft.com/office/officeart/2005/8/layout/hierarchy6"/>
    <dgm:cxn modelId="{7932F4B7-FCFE-4070-89CC-FA20E7F3FC49}" type="presParOf" srcId="{69C2EF54-CE5F-4AC6-A370-041B3B6636C6}" destId="{D5CD2E9F-08F2-4742-B3C3-D3816D829F22}" srcOrd="1" destOrd="0" presId="urn:microsoft.com/office/officeart/2005/8/layout/hierarchy6"/>
    <dgm:cxn modelId="{4F66A546-52A7-4662-9C95-B0B20EEC44D4}" type="presParOf" srcId="{D5CD2E9F-08F2-4742-B3C3-D3816D829F22}" destId="{30AEC4BD-A714-47CD-A67C-ABADD5C1AA6B}" srcOrd="0" destOrd="0" presId="urn:microsoft.com/office/officeart/2005/8/layout/hierarchy6"/>
    <dgm:cxn modelId="{EE1B94EC-A840-4C63-B3AE-4A30D9C39598}" type="presParOf" srcId="{D5CD2E9F-08F2-4742-B3C3-D3816D829F22}" destId="{8F4478CF-6A74-4D84-8C09-C1CB9BB30155}" srcOrd="1" destOrd="0" presId="urn:microsoft.com/office/officeart/2005/8/layout/hierarchy6"/>
    <dgm:cxn modelId="{552AA9FA-E9D2-4578-BCEB-96534582E2A6}" type="presParOf" srcId="{BE231AF7-508B-464A-8EC7-B9A22EEE054F}" destId="{B5499E8D-172F-4DB1-8BCD-E4B8357B45C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6C0973-CB5E-4B18-9DE4-5458B15393C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E8E27DC0-255A-40B6-82BA-931482FD2F33}">
      <dgm:prSet phldrT="[Text]" custT="1"/>
      <dgm:spPr/>
      <dgm:t>
        <a:bodyPr/>
        <a:lstStyle/>
        <a:p>
          <a:r>
            <a:rPr lang="en-US" sz="1400" b="1" dirty="0" smtClean="0"/>
            <a:t>Area Benefit</a:t>
          </a:r>
          <a:endParaRPr lang="en-US" sz="1400" b="1" dirty="0"/>
        </a:p>
      </dgm:t>
    </dgm:pt>
    <dgm:pt modelId="{0CD888ED-171E-4E69-A3AB-7A7E82B45E2C}" type="parTrans" cxnId="{1A8F2F46-591A-4C86-8C0A-BFD2C0E24263}">
      <dgm:prSet/>
      <dgm:spPr/>
      <dgm:t>
        <a:bodyPr/>
        <a:lstStyle/>
        <a:p>
          <a:endParaRPr lang="en-US" sz="1400"/>
        </a:p>
      </dgm:t>
    </dgm:pt>
    <dgm:pt modelId="{A09D2F02-9F77-469B-A98A-47634B086805}" type="sibTrans" cxnId="{1A8F2F46-591A-4C86-8C0A-BFD2C0E24263}">
      <dgm:prSet/>
      <dgm:spPr/>
      <dgm:t>
        <a:bodyPr/>
        <a:lstStyle/>
        <a:p>
          <a:endParaRPr lang="en-US" sz="1400"/>
        </a:p>
      </dgm:t>
    </dgm:pt>
    <dgm:pt modelId="{2B7602B7-8632-4F8A-B343-8617008FC8A4}">
      <dgm:prSet phldrT="[Text]" custT="1"/>
      <dgm:spPr/>
      <dgm:t>
        <a:bodyPr/>
        <a:lstStyle/>
        <a:p>
          <a:r>
            <a:rPr lang="en-US" sz="1400" dirty="0" smtClean="0"/>
            <a:t>Census </a:t>
          </a:r>
          <a:endParaRPr lang="en-US" sz="1400" dirty="0"/>
        </a:p>
      </dgm:t>
    </dgm:pt>
    <dgm:pt modelId="{495A71FE-155A-4E95-8944-37C81C400041}" type="parTrans" cxnId="{BB7FAB5D-94D5-43A2-AF1F-66555DA0D1CE}">
      <dgm:prSet custT="1"/>
      <dgm:spPr/>
      <dgm:t>
        <a:bodyPr/>
        <a:lstStyle/>
        <a:p>
          <a:endParaRPr lang="en-US" sz="1400" dirty="0"/>
        </a:p>
      </dgm:t>
    </dgm:pt>
    <dgm:pt modelId="{ADA387DD-6350-410B-AD19-7A5DA41B12A3}" type="sibTrans" cxnId="{BB7FAB5D-94D5-43A2-AF1F-66555DA0D1CE}">
      <dgm:prSet/>
      <dgm:spPr/>
      <dgm:t>
        <a:bodyPr/>
        <a:lstStyle/>
        <a:p>
          <a:endParaRPr lang="en-US" sz="1400"/>
        </a:p>
      </dgm:t>
    </dgm:pt>
    <dgm:pt modelId="{369D62B7-B667-43E1-895B-88C0363BDFCC}">
      <dgm:prSet phldrT="[Text]" custT="1"/>
      <dgm:spPr/>
      <dgm:t>
        <a:bodyPr/>
        <a:lstStyle/>
        <a:p>
          <a:r>
            <a:rPr lang="en-US" sz="1400" dirty="0" smtClean="0"/>
            <a:t>‘Duplicate Activity’</a:t>
          </a:r>
          <a:endParaRPr lang="en-US" sz="1400" dirty="0"/>
        </a:p>
      </dgm:t>
    </dgm:pt>
    <dgm:pt modelId="{87E59C1F-C7FC-412B-9462-AEDC54EC2BE0}" type="parTrans" cxnId="{BCB2A175-EF66-43EC-BCC1-30F102A19921}">
      <dgm:prSet custT="1"/>
      <dgm:spPr/>
      <dgm:t>
        <a:bodyPr/>
        <a:lstStyle/>
        <a:p>
          <a:endParaRPr lang="en-US" sz="1400" dirty="0"/>
        </a:p>
      </dgm:t>
    </dgm:pt>
    <dgm:pt modelId="{1D9390FE-E84A-478C-9666-C2747EADC675}" type="sibTrans" cxnId="{BCB2A175-EF66-43EC-BCC1-30F102A19921}">
      <dgm:prSet/>
      <dgm:spPr/>
      <dgm:t>
        <a:bodyPr/>
        <a:lstStyle/>
        <a:p>
          <a:endParaRPr lang="en-US" sz="1400"/>
        </a:p>
      </dgm:t>
    </dgm:pt>
    <dgm:pt modelId="{CB0875EC-8A80-4FF8-9F80-735B4AD55539}">
      <dgm:prSet phldrT="[Text]" custT="1"/>
      <dgm:spPr/>
      <dgm:t>
        <a:bodyPr/>
        <a:lstStyle/>
        <a:p>
          <a:r>
            <a:rPr lang="en-US" sz="1400" dirty="0" smtClean="0"/>
            <a:t>Jurisdiction-Wide</a:t>
          </a:r>
          <a:endParaRPr lang="en-US" sz="1400" dirty="0"/>
        </a:p>
      </dgm:t>
    </dgm:pt>
    <dgm:pt modelId="{07520174-3BEC-4703-B33F-BADDF01F2970}" type="parTrans" cxnId="{65DEA1D7-BD58-4B38-B0C0-C93889828350}">
      <dgm:prSet custT="1"/>
      <dgm:spPr/>
      <dgm:t>
        <a:bodyPr/>
        <a:lstStyle/>
        <a:p>
          <a:endParaRPr lang="en-US" sz="1400" dirty="0"/>
        </a:p>
      </dgm:t>
    </dgm:pt>
    <dgm:pt modelId="{EA53A488-9893-4824-AB70-D58CDA85EE05}" type="sibTrans" cxnId="{65DEA1D7-BD58-4B38-B0C0-C93889828350}">
      <dgm:prSet/>
      <dgm:spPr/>
      <dgm:t>
        <a:bodyPr/>
        <a:lstStyle/>
        <a:p>
          <a:endParaRPr lang="en-US" sz="1400"/>
        </a:p>
      </dgm:t>
    </dgm:pt>
    <dgm:pt modelId="{35AA5DF2-D032-49C3-8E3F-7C1F8F05C991}">
      <dgm:prSet phldrT="[Text]" custT="1"/>
      <dgm:spPr/>
      <dgm:t>
        <a:bodyPr/>
        <a:lstStyle/>
        <a:p>
          <a:r>
            <a:rPr lang="en-US" sz="1400" dirty="0" smtClean="0"/>
            <a:t>Survey Method</a:t>
          </a:r>
          <a:endParaRPr lang="en-US" sz="1400" dirty="0"/>
        </a:p>
      </dgm:t>
    </dgm:pt>
    <dgm:pt modelId="{3F6C3216-1389-44A4-8B18-45E69B58B70C}" type="parTrans" cxnId="{A6375A95-AA46-46AE-A56D-5AEBCBA7F84C}">
      <dgm:prSet custT="1"/>
      <dgm:spPr/>
      <dgm:t>
        <a:bodyPr/>
        <a:lstStyle/>
        <a:p>
          <a:endParaRPr lang="en-US" sz="1400" dirty="0"/>
        </a:p>
      </dgm:t>
    </dgm:pt>
    <dgm:pt modelId="{0F1762A3-64F0-4E07-A83C-F0DD3CAE3C19}" type="sibTrans" cxnId="{A6375A95-AA46-46AE-A56D-5AEBCBA7F84C}">
      <dgm:prSet/>
      <dgm:spPr/>
      <dgm:t>
        <a:bodyPr/>
        <a:lstStyle/>
        <a:p>
          <a:endParaRPr lang="en-US" sz="1400"/>
        </a:p>
      </dgm:t>
    </dgm:pt>
    <dgm:pt modelId="{F6CA9D17-1658-4F9E-B47F-C5A6C8FC32FF}">
      <dgm:prSet phldrT="[Text]" custT="1"/>
      <dgm:spPr/>
      <dgm:t>
        <a:bodyPr/>
        <a:lstStyle/>
        <a:p>
          <a:r>
            <a:rPr lang="en-US" sz="1400" dirty="0" smtClean="0"/>
            <a:t>Total # Low</a:t>
          </a:r>
          <a:endParaRPr lang="en-US" sz="1400" dirty="0"/>
        </a:p>
      </dgm:t>
    </dgm:pt>
    <dgm:pt modelId="{108E327C-B779-499D-B17A-6D21CCF11808}" type="parTrans" cxnId="{7D8494FE-5BE9-41AE-827A-25AD5EB9E54B}">
      <dgm:prSet custT="1"/>
      <dgm:spPr/>
      <dgm:t>
        <a:bodyPr/>
        <a:lstStyle/>
        <a:p>
          <a:endParaRPr lang="en-US" sz="1400" dirty="0"/>
        </a:p>
      </dgm:t>
    </dgm:pt>
    <dgm:pt modelId="{E5F36342-9D2D-46AC-8235-F4B02BA13930}" type="sibTrans" cxnId="{7D8494FE-5BE9-41AE-827A-25AD5EB9E54B}">
      <dgm:prSet/>
      <dgm:spPr/>
      <dgm:t>
        <a:bodyPr/>
        <a:lstStyle/>
        <a:p>
          <a:endParaRPr lang="en-US" sz="1400"/>
        </a:p>
      </dgm:t>
    </dgm:pt>
    <dgm:pt modelId="{AAB395AF-9278-4EEB-A037-640BCEBFCEC4}">
      <dgm:prSet phldrT="[Text]" custT="1"/>
      <dgm:spPr/>
      <dgm:t>
        <a:bodyPr/>
        <a:lstStyle/>
        <a:p>
          <a:r>
            <a:rPr lang="en-US" sz="1400" dirty="0" smtClean="0"/>
            <a:t>County Code/County Name </a:t>
          </a:r>
        </a:p>
        <a:p>
          <a:r>
            <a:rPr lang="en-US" sz="1100" dirty="0" smtClean="0"/>
            <a:t>(in order to choose smaller geographic area)</a:t>
          </a:r>
          <a:endParaRPr lang="en-US" sz="1100" dirty="0"/>
        </a:p>
      </dgm:t>
    </dgm:pt>
    <dgm:pt modelId="{1A985581-0700-4F03-96E0-1AF266569D99}" type="parTrans" cxnId="{BD973F6A-CEC7-4AE2-885C-758412D34907}">
      <dgm:prSet custT="1"/>
      <dgm:spPr/>
      <dgm:t>
        <a:bodyPr/>
        <a:lstStyle/>
        <a:p>
          <a:endParaRPr lang="en-US" sz="1400" dirty="0"/>
        </a:p>
      </dgm:t>
    </dgm:pt>
    <dgm:pt modelId="{2994182F-3B47-4FD5-AF3F-3320BAB42A44}" type="sibTrans" cxnId="{BD973F6A-CEC7-4AE2-885C-758412D34907}">
      <dgm:prSet/>
      <dgm:spPr/>
      <dgm:t>
        <a:bodyPr/>
        <a:lstStyle/>
        <a:p>
          <a:endParaRPr lang="en-US" sz="1400"/>
        </a:p>
      </dgm:t>
    </dgm:pt>
    <dgm:pt modelId="{D4B5E766-70C6-4962-AF87-4949CAD8F116}">
      <dgm:prSet phldrT="[Text]" custT="1"/>
      <dgm:spPr/>
      <dgm:t>
        <a:bodyPr/>
        <a:lstStyle/>
        <a:p>
          <a:r>
            <a:rPr lang="en-US" sz="1400" dirty="0" smtClean="0"/>
            <a:t>Grantee #</a:t>
          </a:r>
          <a:endParaRPr lang="en-US" sz="1400" dirty="0"/>
        </a:p>
      </dgm:t>
    </dgm:pt>
    <dgm:pt modelId="{2A7D9D7E-FB1E-4599-9064-229EC1CDBEC0}" type="parTrans" cxnId="{65246F79-4FEA-4D72-8D1D-32AA0C2ADB9E}">
      <dgm:prSet custT="1"/>
      <dgm:spPr/>
      <dgm:t>
        <a:bodyPr/>
        <a:lstStyle/>
        <a:p>
          <a:endParaRPr lang="en-US" sz="1400" dirty="0"/>
        </a:p>
      </dgm:t>
    </dgm:pt>
    <dgm:pt modelId="{98C636A5-0E4F-4B05-B62B-F44DF3546D4A}" type="sibTrans" cxnId="{65246F79-4FEA-4D72-8D1D-32AA0C2ADB9E}">
      <dgm:prSet/>
      <dgm:spPr/>
      <dgm:t>
        <a:bodyPr/>
        <a:lstStyle/>
        <a:p>
          <a:endParaRPr lang="en-US" sz="1400"/>
        </a:p>
      </dgm:t>
    </dgm:pt>
    <dgm:pt modelId="{50763BB1-E49B-4070-BD15-E5A352206F35}">
      <dgm:prSet phldrT="[Text]" custT="1"/>
      <dgm:spPr/>
      <dgm:t>
        <a:bodyPr/>
        <a:lstStyle/>
        <a:p>
          <a:r>
            <a:rPr lang="en-US" sz="1400" dirty="0" smtClean="0"/>
            <a:t>Activity #</a:t>
          </a:r>
          <a:endParaRPr lang="en-US" sz="1400" dirty="0"/>
        </a:p>
      </dgm:t>
    </dgm:pt>
    <dgm:pt modelId="{5BACF6DB-39B0-475B-B4C2-193A8F59F89C}" type="parTrans" cxnId="{B406C8B7-5E40-4EB8-9A3D-91FEBDB74FCC}">
      <dgm:prSet custT="1"/>
      <dgm:spPr/>
      <dgm:t>
        <a:bodyPr/>
        <a:lstStyle/>
        <a:p>
          <a:endParaRPr lang="en-US" sz="1400" dirty="0"/>
        </a:p>
      </dgm:t>
    </dgm:pt>
    <dgm:pt modelId="{4DF4805D-2C6E-4750-AF4B-048D31D66AE8}" type="sibTrans" cxnId="{B406C8B7-5E40-4EB8-9A3D-91FEBDB74FCC}">
      <dgm:prSet/>
      <dgm:spPr/>
      <dgm:t>
        <a:bodyPr/>
        <a:lstStyle/>
        <a:p>
          <a:endParaRPr lang="en-US" sz="1400"/>
        </a:p>
      </dgm:t>
    </dgm:pt>
    <dgm:pt modelId="{6DFC8865-3742-4F7C-8ABB-BF671016CA02}">
      <dgm:prSet phldrT="[Text]" custT="1"/>
      <dgm:spPr/>
      <dgm:t>
        <a:bodyPr/>
        <a:lstStyle/>
        <a:p>
          <a:r>
            <a:rPr lang="en-US" sz="1400" dirty="0" smtClean="0"/>
            <a:t>County Code/County Name</a:t>
          </a:r>
          <a:endParaRPr lang="en-US" sz="1400" dirty="0"/>
        </a:p>
      </dgm:t>
    </dgm:pt>
    <dgm:pt modelId="{40F8F56B-B971-48DD-BA37-E103206C5B68}" type="parTrans" cxnId="{29A1B44E-C86F-4F0F-83F2-572BD2D2B292}">
      <dgm:prSet custT="1"/>
      <dgm:spPr/>
      <dgm:t>
        <a:bodyPr/>
        <a:lstStyle/>
        <a:p>
          <a:endParaRPr lang="en-US" sz="1400" dirty="0"/>
        </a:p>
      </dgm:t>
    </dgm:pt>
    <dgm:pt modelId="{6657ACB4-4F8E-40F0-B9AD-23B1A56B9267}" type="sibTrans" cxnId="{29A1B44E-C86F-4F0F-83F2-572BD2D2B292}">
      <dgm:prSet/>
      <dgm:spPr/>
      <dgm:t>
        <a:bodyPr/>
        <a:lstStyle/>
        <a:p>
          <a:endParaRPr lang="en-US" sz="1400"/>
        </a:p>
      </dgm:t>
    </dgm:pt>
    <dgm:pt modelId="{B2A9ACEF-74E3-4698-B966-F2E7C3077160}">
      <dgm:prSet phldrT="[Text]" custT="1"/>
      <dgm:spPr/>
      <dgm:t>
        <a:bodyPr/>
        <a:lstStyle/>
        <a:p>
          <a:r>
            <a:rPr lang="en-US" sz="1400" dirty="0" smtClean="0"/>
            <a:t>Census Place(s)</a:t>
          </a:r>
          <a:endParaRPr lang="en-US" sz="1400" dirty="0"/>
        </a:p>
      </dgm:t>
    </dgm:pt>
    <dgm:pt modelId="{B7D0B58F-40CF-40EE-BB4C-4B04FEBC3994}" type="parTrans" cxnId="{24B3CD4A-2B38-45FE-B0A6-E825FE7294EE}">
      <dgm:prSet custT="1"/>
      <dgm:spPr/>
      <dgm:t>
        <a:bodyPr/>
        <a:lstStyle/>
        <a:p>
          <a:endParaRPr lang="en-US" sz="1400" dirty="0"/>
        </a:p>
      </dgm:t>
    </dgm:pt>
    <dgm:pt modelId="{0F7926B2-369E-4381-886A-69A400BC8246}" type="sibTrans" cxnId="{24B3CD4A-2B38-45FE-B0A6-E825FE7294EE}">
      <dgm:prSet/>
      <dgm:spPr/>
      <dgm:t>
        <a:bodyPr/>
        <a:lstStyle/>
        <a:p>
          <a:endParaRPr lang="en-US" sz="1400"/>
        </a:p>
      </dgm:t>
    </dgm:pt>
    <dgm:pt modelId="{5BC3A9B9-3CF9-48ED-84B5-F6A2A87D0D63}">
      <dgm:prSet phldrT="[Text]" custT="1"/>
      <dgm:spPr/>
      <dgm:t>
        <a:bodyPr/>
        <a:lstStyle/>
        <a:p>
          <a:r>
            <a:rPr lang="en-US" sz="1400" dirty="0" smtClean="0"/>
            <a:t>Census Tract(s)</a:t>
          </a:r>
          <a:endParaRPr lang="en-US" sz="1400" dirty="0"/>
        </a:p>
      </dgm:t>
    </dgm:pt>
    <dgm:pt modelId="{F8575A23-4396-4785-8FEF-853D1FAC1C1C}" type="parTrans" cxnId="{608EB700-89FD-431C-B65E-F7D43F7B178B}">
      <dgm:prSet custT="1"/>
      <dgm:spPr/>
      <dgm:t>
        <a:bodyPr/>
        <a:lstStyle/>
        <a:p>
          <a:endParaRPr lang="en-US" sz="1400" dirty="0"/>
        </a:p>
      </dgm:t>
    </dgm:pt>
    <dgm:pt modelId="{B099EE03-1253-46A8-9D0D-3ABC493B0157}" type="sibTrans" cxnId="{608EB700-89FD-431C-B65E-F7D43F7B178B}">
      <dgm:prSet/>
      <dgm:spPr/>
      <dgm:t>
        <a:bodyPr/>
        <a:lstStyle/>
        <a:p>
          <a:endParaRPr lang="en-US" sz="1400"/>
        </a:p>
      </dgm:t>
    </dgm:pt>
    <dgm:pt modelId="{951E49FA-B9C2-4722-83C9-1C13BF4AAF2B}">
      <dgm:prSet phldrT="[Text]" custT="1"/>
      <dgm:spPr/>
      <dgm:t>
        <a:bodyPr/>
        <a:lstStyle/>
        <a:p>
          <a:r>
            <a:rPr lang="en-US" sz="1400" dirty="0" smtClean="0"/>
            <a:t>All Block Groups</a:t>
          </a:r>
          <a:endParaRPr lang="en-US" sz="1400" dirty="0"/>
        </a:p>
      </dgm:t>
    </dgm:pt>
    <dgm:pt modelId="{24CFA88A-F34B-49D5-92E8-D6B592073D79}" type="parTrans" cxnId="{28FAC030-D09F-4EE5-85F0-50EE139B791A}">
      <dgm:prSet custT="1"/>
      <dgm:spPr/>
      <dgm:t>
        <a:bodyPr/>
        <a:lstStyle/>
        <a:p>
          <a:endParaRPr lang="en-US" sz="1400" dirty="0"/>
        </a:p>
      </dgm:t>
    </dgm:pt>
    <dgm:pt modelId="{0D122522-A500-4B01-B2B4-E007ADD9360D}" type="sibTrans" cxnId="{28FAC030-D09F-4EE5-85F0-50EE139B791A}">
      <dgm:prSet/>
      <dgm:spPr/>
      <dgm:t>
        <a:bodyPr/>
        <a:lstStyle/>
        <a:p>
          <a:endParaRPr lang="en-US" sz="1400"/>
        </a:p>
      </dgm:t>
    </dgm:pt>
    <dgm:pt modelId="{C1056AA1-0A71-4481-90EE-14F1D7712B6A}">
      <dgm:prSet phldrT="[Text]" custT="1"/>
      <dgm:spPr/>
      <dgm:t>
        <a:bodyPr/>
        <a:lstStyle/>
        <a:p>
          <a:r>
            <a:rPr lang="en-US" sz="1400" dirty="0" smtClean="0"/>
            <a:t>Select Specific Block Groups</a:t>
          </a:r>
          <a:endParaRPr lang="en-US" sz="1400" dirty="0"/>
        </a:p>
      </dgm:t>
    </dgm:pt>
    <dgm:pt modelId="{E4B918DF-D779-4CA5-A47E-968D1A8D439B}" type="parTrans" cxnId="{89229355-3806-4B80-8D9D-E472014A653A}">
      <dgm:prSet custT="1"/>
      <dgm:spPr/>
      <dgm:t>
        <a:bodyPr/>
        <a:lstStyle/>
        <a:p>
          <a:endParaRPr lang="en-US" sz="1400" dirty="0"/>
        </a:p>
      </dgm:t>
    </dgm:pt>
    <dgm:pt modelId="{54BEA19A-EDCC-4DF3-A576-06CB91BD94E7}" type="sibTrans" cxnId="{89229355-3806-4B80-8D9D-E472014A653A}">
      <dgm:prSet/>
      <dgm:spPr/>
      <dgm:t>
        <a:bodyPr/>
        <a:lstStyle/>
        <a:p>
          <a:endParaRPr lang="en-US" sz="1400"/>
        </a:p>
      </dgm:t>
    </dgm:pt>
    <dgm:pt modelId="{5E154221-254A-4F9F-B6F1-1643B8729382}">
      <dgm:prSet phldrT="[Text]" custT="1"/>
      <dgm:spPr/>
      <dgm:t>
        <a:bodyPr/>
        <a:lstStyle/>
        <a:p>
          <a:r>
            <a:rPr lang="en-US" sz="1400" dirty="0" smtClean="0"/>
            <a:t>Total # Low/Mod</a:t>
          </a:r>
          <a:endParaRPr lang="en-US" sz="1400" dirty="0"/>
        </a:p>
      </dgm:t>
    </dgm:pt>
    <dgm:pt modelId="{62D79A75-1CD3-43B4-9ABF-D76D5F58ACC6}" type="parTrans" cxnId="{0723FA29-6211-49E1-B66A-01EEA6E031D5}">
      <dgm:prSet custT="1"/>
      <dgm:spPr/>
      <dgm:t>
        <a:bodyPr/>
        <a:lstStyle/>
        <a:p>
          <a:endParaRPr lang="en-US" sz="1400" dirty="0"/>
        </a:p>
      </dgm:t>
    </dgm:pt>
    <dgm:pt modelId="{124A3D41-AB33-44EB-96D8-C8B3421431F6}" type="sibTrans" cxnId="{0723FA29-6211-49E1-B66A-01EEA6E031D5}">
      <dgm:prSet/>
      <dgm:spPr/>
      <dgm:t>
        <a:bodyPr/>
        <a:lstStyle/>
        <a:p>
          <a:endParaRPr lang="en-US" sz="1400"/>
        </a:p>
      </dgm:t>
    </dgm:pt>
    <dgm:pt modelId="{B8F26A58-9016-446A-81D6-23C0974D3A56}">
      <dgm:prSet phldrT="[Text]" custT="1"/>
      <dgm:spPr/>
      <dgm:t>
        <a:bodyPr/>
        <a:lstStyle/>
        <a:p>
          <a:r>
            <a:rPr lang="en-US" sz="1400" dirty="0" smtClean="0"/>
            <a:t>Total Population</a:t>
          </a:r>
          <a:endParaRPr lang="en-US" sz="1400" dirty="0"/>
        </a:p>
      </dgm:t>
    </dgm:pt>
    <dgm:pt modelId="{8BCCA1BB-990B-4279-8329-3E85172D744C}" type="parTrans" cxnId="{FB10E0FF-8799-47EF-9A86-2F2B1394D958}">
      <dgm:prSet custT="1"/>
      <dgm:spPr/>
      <dgm:t>
        <a:bodyPr/>
        <a:lstStyle/>
        <a:p>
          <a:endParaRPr lang="en-US" sz="1400" dirty="0"/>
        </a:p>
      </dgm:t>
    </dgm:pt>
    <dgm:pt modelId="{8F012166-045F-42FC-9105-9731CA2952E5}" type="sibTrans" cxnId="{FB10E0FF-8799-47EF-9A86-2F2B1394D958}">
      <dgm:prSet/>
      <dgm:spPr/>
      <dgm:t>
        <a:bodyPr/>
        <a:lstStyle/>
        <a:p>
          <a:endParaRPr lang="en-US" sz="1400"/>
        </a:p>
      </dgm:t>
    </dgm:pt>
    <dgm:pt modelId="{BE231AF7-508B-464A-8EC7-B9A22EEE054F}" type="pres">
      <dgm:prSet presAssocID="{C16C0973-CB5E-4B18-9DE4-5458B15393CE}" presName="mainComposite" presStyleCnt="0">
        <dgm:presLayoutVars>
          <dgm:chPref val="1"/>
          <dgm:dir/>
          <dgm:animOne val="branch"/>
          <dgm:animLvl val="lvl"/>
          <dgm:resizeHandles val="exact"/>
        </dgm:presLayoutVars>
      </dgm:prSet>
      <dgm:spPr/>
      <dgm:t>
        <a:bodyPr/>
        <a:lstStyle/>
        <a:p>
          <a:endParaRPr lang="en-US"/>
        </a:p>
      </dgm:t>
    </dgm:pt>
    <dgm:pt modelId="{4A1F0062-A540-4899-8E8B-5C78E3A2A194}" type="pres">
      <dgm:prSet presAssocID="{C16C0973-CB5E-4B18-9DE4-5458B15393CE}" presName="hierFlow" presStyleCnt="0"/>
      <dgm:spPr/>
      <dgm:t>
        <a:bodyPr/>
        <a:lstStyle/>
        <a:p>
          <a:endParaRPr lang="en-US"/>
        </a:p>
      </dgm:t>
    </dgm:pt>
    <dgm:pt modelId="{1AEADE75-C5DE-4FC4-8251-910C39926B32}" type="pres">
      <dgm:prSet presAssocID="{C16C0973-CB5E-4B18-9DE4-5458B15393CE}" presName="hierChild1" presStyleCnt="0">
        <dgm:presLayoutVars>
          <dgm:chPref val="1"/>
          <dgm:animOne val="branch"/>
          <dgm:animLvl val="lvl"/>
        </dgm:presLayoutVars>
      </dgm:prSet>
      <dgm:spPr/>
      <dgm:t>
        <a:bodyPr/>
        <a:lstStyle/>
        <a:p>
          <a:endParaRPr lang="en-US"/>
        </a:p>
      </dgm:t>
    </dgm:pt>
    <dgm:pt modelId="{6D32BAF6-5BD6-40EE-8BDD-53C023DDAC26}" type="pres">
      <dgm:prSet presAssocID="{E8E27DC0-255A-40B6-82BA-931482FD2F33}" presName="Name14" presStyleCnt="0"/>
      <dgm:spPr/>
      <dgm:t>
        <a:bodyPr/>
        <a:lstStyle/>
        <a:p>
          <a:endParaRPr lang="en-US"/>
        </a:p>
      </dgm:t>
    </dgm:pt>
    <dgm:pt modelId="{F0799B43-5D70-43FD-82CE-CAED8AEAF962}" type="pres">
      <dgm:prSet presAssocID="{E8E27DC0-255A-40B6-82BA-931482FD2F33}" presName="level1Shape" presStyleLbl="node0" presStyleIdx="0" presStyleCnt="1" custScaleX="131013" custScaleY="136607" custLinFactNeighborX="-42132">
        <dgm:presLayoutVars>
          <dgm:chPref val="3"/>
        </dgm:presLayoutVars>
      </dgm:prSet>
      <dgm:spPr/>
      <dgm:t>
        <a:bodyPr/>
        <a:lstStyle/>
        <a:p>
          <a:endParaRPr lang="en-US"/>
        </a:p>
      </dgm:t>
    </dgm:pt>
    <dgm:pt modelId="{26513B3B-2F86-4EF5-B532-8CFBBE2E6EEA}" type="pres">
      <dgm:prSet presAssocID="{E8E27DC0-255A-40B6-82BA-931482FD2F33}" presName="hierChild2" presStyleCnt="0"/>
      <dgm:spPr/>
      <dgm:t>
        <a:bodyPr/>
        <a:lstStyle/>
        <a:p>
          <a:endParaRPr lang="en-US"/>
        </a:p>
      </dgm:t>
    </dgm:pt>
    <dgm:pt modelId="{9A721FCB-7BDC-4C71-8D37-E1E474BB4B35}" type="pres">
      <dgm:prSet presAssocID="{495A71FE-155A-4E95-8944-37C81C400041}" presName="Name19" presStyleLbl="parChTrans1D2" presStyleIdx="0" presStyleCnt="2"/>
      <dgm:spPr/>
      <dgm:t>
        <a:bodyPr/>
        <a:lstStyle/>
        <a:p>
          <a:endParaRPr lang="en-US"/>
        </a:p>
      </dgm:t>
    </dgm:pt>
    <dgm:pt modelId="{B4526F1E-7088-4F07-B2C9-66C1CC4F5AD0}" type="pres">
      <dgm:prSet presAssocID="{2B7602B7-8632-4F8A-B343-8617008FC8A4}" presName="Name21" presStyleCnt="0"/>
      <dgm:spPr/>
      <dgm:t>
        <a:bodyPr/>
        <a:lstStyle/>
        <a:p>
          <a:endParaRPr lang="en-US"/>
        </a:p>
      </dgm:t>
    </dgm:pt>
    <dgm:pt modelId="{4734EF3E-3018-41A3-B40B-EA92C0AF631A}" type="pres">
      <dgm:prSet presAssocID="{2B7602B7-8632-4F8A-B343-8617008FC8A4}" presName="level2Shape" presStyleLbl="node2" presStyleIdx="0" presStyleCnt="2" custScaleX="131324" custScaleY="141531" custLinFactNeighborX="-37045" custLinFactNeighborY="-1634"/>
      <dgm:spPr/>
      <dgm:t>
        <a:bodyPr/>
        <a:lstStyle/>
        <a:p>
          <a:endParaRPr lang="en-US"/>
        </a:p>
      </dgm:t>
    </dgm:pt>
    <dgm:pt modelId="{82C81809-BB82-4876-AD7D-BCBD1208DA69}" type="pres">
      <dgm:prSet presAssocID="{2B7602B7-8632-4F8A-B343-8617008FC8A4}" presName="hierChild3" presStyleCnt="0"/>
      <dgm:spPr/>
      <dgm:t>
        <a:bodyPr/>
        <a:lstStyle/>
        <a:p>
          <a:endParaRPr lang="en-US"/>
        </a:p>
      </dgm:t>
    </dgm:pt>
    <dgm:pt modelId="{F0CF463C-CB05-4D5B-9EC2-26780E51B0AE}" type="pres">
      <dgm:prSet presAssocID="{87E59C1F-C7FC-412B-9462-AEDC54EC2BE0}" presName="Name19" presStyleLbl="parChTrans1D3" presStyleIdx="0" presStyleCnt="4"/>
      <dgm:spPr/>
      <dgm:t>
        <a:bodyPr/>
        <a:lstStyle/>
        <a:p>
          <a:endParaRPr lang="en-US"/>
        </a:p>
      </dgm:t>
    </dgm:pt>
    <dgm:pt modelId="{EA21FE7B-BC7E-4AEF-8150-35BCF8761D77}" type="pres">
      <dgm:prSet presAssocID="{369D62B7-B667-43E1-895B-88C0363BDFCC}" presName="Name21" presStyleCnt="0"/>
      <dgm:spPr/>
      <dgm:t>
        <a:bodyPr/>
        <a:lstStyle/>
        <a:p>
          <a:endParaRPr lang="en-US"/>
        </a:p>
      </dgm:t>
    </dgm:pt>
    <dgm:pt modelId="{7A86CA5F-8FE4-4D7A-B6A6-2C99CADCF071}" type="pres">
      <dgm:prSet presAssocID="{369D62B7-B667-43E1-895B-88C0363BDFCC}" presName="level2Shape" presStyleLbl="node3" presStyleIdx="0" presStyleCnt="4" custScaleX="199065" custLinFactNeighborX="-27135"/>
      <dgm:spPr/>
      <dgm:t>
        <a:bodyPr/>
        <a:lstStyle/>
        <a:p>
          <a:endParaRPr lang="en-US"/>
        </a:p>
      </dgm:t>
    </dgm:pt>
    <dgm:pt modelId="{4171D1E6-41FB-4AF9-A6B9-CF9E3A234658}" type="pres">
      <dgm:prSet presAssocID="{369D62B7-B667-43E1-895B-88C0363BDFCC}" presName="hierChild3" presStyleCnt="0"/>
      <dgm:spPr/>
      <dgm:t>
        <a:bodyPr/>
        <a:lstStyle/>
        <a:p>
          <a:endParaRPr lang="en-US"/>
        </a:p>
      </dgm:t>
    </dgm:pt>
    <dgm:pt modelId="{94E8F250-9538-4AA4-8FC1-0C0B057E5B34}" type="pres">
      <dgm:prSet presAssocID="{2A7D9D7E-FB1E-4599-9064-229EC1CDBEC0}" presName="Name19" presStyleLbl="parChTrans1D4" presStyleIdx="0" presStyleCnt="9"/>
      <dgm:spPr/>
      <dgm:t>
        <a:bodyPr/>
        <a:lstStyle/>
        <a:p>
          <a:endParaRPr lang="en-US"/>
        </a:p>
      </dgm:t>
    </dgm:pt>
    <dgm:pt modelId="{D3BF7EC7-C283-4721-988C-766837CEA0C3}" type="pres">
      <dgm:prSet presAssocID="{D4B5E766-70C6-4962-AF87-4949CAD8F116}" presName="Name21" presStyleCnt="0"/>
      <dgm:spPr/>
      <dgm:t>
        <a:bodyPr/>
        <a:lstStyle/>
        <a:p>
          <a:endParaRPr lang="en-US"/>
        </a:p>
      </dgm:t>
    </dgm:pt>
    <dgm:pt modelId="{64AB1FFA-986D-4C5E-BDDD-4A9C07D521E6}" type="pres">
      <dgm:prSet presAssocID="{D4B5E766-70C6-4962-AF87-4949CAD8F116}" presName="level2Shape" presStyleLbl="node4" presStyleIdx="0" presStyleCnt="9" custLinFactNeighborX="-27258" custLinFactNeighborY="-17100"/>
      <dgm:spPr/>
      <dgm:t>
        <a:bodyPr/>
        <a:lstStyle/>
        <a:p>
          <a:endParaRPr lang="en-US"/>
        </a:p>
      </dgm:t>
    </dgm:pt>
    <dgm:pt modelId="{A0FCA1F3-43D8-402D-B483-FE2E166FFDE9}" type="pres">
      <dgm:prSet presAssocID="{D4B5E766-70C6-4962-AF87-4949CAD8F116}" presName="hierChild3" presStyleCnt="0"/>
      <dgm:spPr/>
      <dgm:t>
        <a:bodyPr/>
        <a:lstStyle/>
        <a:p>
          <a:endParaRPr lang="en-US"/>
        </a:p>
      </dgm:t>
    </dgm:pt>
    <dgm:pt modelId="{51711F55-33F5-4F67-9404-7EC41238C2EE}" type="pres">
      <dgm:prSet presAssocID="{5BACF6DB-39B0-475B-B4C2-193A8F59F89C}" presName="Name19" presStyleLbl="parChTrans1D4" presStyleIdx="1" presStyleCnt="9"/>
      <dgm:spPr/>
      <dgm:t>
        <a:bodyPr/>
        <a:lstStyle/>
        <a:p>
          <a:endParaRPr lang="en-US"/>
        </a:p>
      </dgm:t>
    </dgm:pt>
    <dgm:pt modelId="{4224F6D6-1F68-437A-8E32-A6BB43DE6C74}" type="pres">
      <dgm:prSet presAssocID="{50763BB1-E49B-4070-BD15-E5A352206F35}" presName="Name21" presStyleCnt="0"/>
      <dgm:spPr/>
      <dgm:t>
        <a:bodyPr/>
        <a:lstStyle/>
        <a:p>
          <a:endParaRPr lang="en-US"/>
        </a:p>
      </dgm:t>
    </dgm:pt>
    <dgm:pt modelId="{CE965AEB-F78C-4B22-85FD-3F6530020DA6}" type="pres">
      <dgm:prSet presAssocID="{50763BB1-E49B-4070-BD15-E5A352206F35}" presName="level2Shape" presStyleLbl="node4" presStyleIdx="1" presStyleCnt="9" custLinFactNeighborX="-28497" custLinFactNeighborY="-32300"/>
      <dgm:spPr/>
      <dgm:t>
        <a:bodyPr/>
        <a:lstStyle/>
        <a:p>
          <a:endParaRPr lang="en-US"/>
        </a:p>
      </dgm:t>
    </dgm:pt>
    <dgm:pt modelId="{08CFE473-8236-4093-8966-5137720D3E51}" type="pres">
      <dgm:prSet presAssocID="{50763BB1-E49B-4070-BD15-E5A352206F35}" presName="hierChild3" presStyleCnt="0"/>
      <dgm:spPr/>
      <dgm:t>
        <a:bodyPr/>
        <a:lstStyle/>
        <a:p>
          <a:endParaRPr lang="en-US"/>
        </a:p>
      </dgm:t>
    </dgm:pt>
    <dgm:pt modelId="{EF4D9261-76E5-4566-8194-CC9581FB3224}" type="pres">
      <dgm:prSet presAssocID="{07520174-3BEC-4703-B33F-BADDF01F2970}" presName="Name19" presStyleLbl="parChTrans1D3" presStyleIdx="1" presStyleCnt="4"/>
      <dgm:spPr/>
      <dgm:t>
        <a:bodyPr/>
        <a:lstStyle/>
        <a:p>
          <a:endParaRPr lang="en-US"/>
        </a:p>
      </dgm:t>
    </dgm:pt>
    <dgm:pt modelId="{12494CB5-EFBE-44EF-B46B-D9C1B128CFE5}" type="pres">
      <dgm:prSet presAssocID="{CB0875EC-8A80-4FF8-9F80-735B4AD55539}" presName="Name21" presStyleCnt="0"/>
      <dgm:spPr/>
      <dgm:t>
        <a:bodyPr/>
        <a:lstStyle/>
        <a:p>
          <a:endParaRPr lang="en-US"/>
        </a:p>
      </dgm:t>
    </dgm:pt>
    <dgm:pt modelId="{C36F4944-AC68-4D2A-8840-113128E97C19}" type="pres">
      <dgm:prSet presAssocID="{CB0875EC-8A80-4FF8-9F80-735B4AD55539}" presName="level2Shape" presStyleLbl="node3" presStyleIdx="1" presStyleCnt="4" custScaleX="199065" custLinFactNeighborX="-45843"/>
      <dgm:spPr/>
      <dgm:t>
        <a:bodyPr/>
        <a:lstStyle/>
        <a:p>
          <a:endParaRPr lang="en-US"/>
        </a:p>
      </dgm:t>
    </dgm:pt>
    <dgm:pt modelId="{04661151-99B7-427D-BE45-7B991770B039}" type="pres">
      <dgm:prSet presAssocID="{CB0875EC-8A80-4FF8-9F80-735B4AD55539}" presName="hierChild3" presStyleCnt="0"/>
      <dgm:spPr/>
      <dgm:t>
        <a:bodyPr/>
        <a:lstStyle/>
        <a:p>
          <a:endParaRPr lang="en-US"/>
        </a:p>
      </dgm:t>
    </dgm:pt>
    <dgm:pt modelId="{54AE3B11-EF3A-45F6-813E-01938F10EEEE}" type="pres">
      <dgm:prSet presAssocID="{40F8F56B-B971-48DD-BA37-E103206C5B68}" presName="Name19" presStyleLbl="parChTrans1D4" presStyleIdx="2" presStyleCnt="9"/>
      <dgm:spPr/>
      <dgm:t>
        <a:bodyPr/>
        <a:lstStyle/>
        <a:p>
          <a:endParaRPr lang="en-US"/>
        </a:p>
      </dgm:t>
    </dgm:pt>
    <dgm:pt modelId="{95BD4C94-4C7F-4D19-98BA-334E77040025}" type="pres">
      <dgm:prSet presAssocID="{6DFC8865-3742-4F7C-8ABB-BF671016CA02}" presName="Name21" presStyleCnt="0"/>
      <dgm:spPr/>
      <dgm:t>
        <a:bodyPr/>
        <a:lstStyle/>
        <a:p>
          <a:endParaRPr lang="en-US"/>
        </a:p>
      </dgm:t>
    </dgm:pt>
    <dgm:pt modelId="{99A5C5A8-94BC-4E52-8F3C-A03863482D68}" type="pres">
      <dgm:prSet presAssocID="{6DFC8865-3742-4F7C-8ABB-BF671016CA02}" presName="level2Shape" presStyleLbl="node4" presStyleIdx="2" presStyleCnt="9" custLinFactNeighborX="-45843" custLinFactNeighborY="-17100"/>
      <dgm:spPr/>
      <dgm:t>
        <a:bodyPr/>
        <a:lstStyle/>
        <a:p>
          <a:endParaRPr lang="en-US"/>
        </a:p>
      </dgm:t>
    </dgm:pt>
    <dgm:pt modelId="{2C172CA5-803D-4227-BC82-D0949E2FAE84}" type="pres">
      <dgm:prSet presAssocID="{6DFC8865-3742-4F7C-8ABB-BF671016CA02}" presName="hierChild3" presStyleCnt="0"/>
      <dgm:spPr/>
      <dgm:t>
        <a:bodyPr/>
        <a:lstStyle/>
        <a:p>
          <a:endParaRPr lang="en-US"/>
        </a:p>
      </dgm:t>
    </dgm:pt>
    <dgm:pt modelId="{B17301A6-9A7D-4C5F-8170-6A00A47539D6}" type="pres">
      <dgm:prSet presAssocID="{1A985581-0700-4F03-96E0-1AF266569D99}" presName="Name19" presStyleLbl="parChTrans1D3" presStyleIdx="2" presStyleCnt="4"/>
      <dgm:spPr/>
      <dgm:t>
        <a:bodyPr/>
        <a:lstStyle/>
        <a:p>
          <a:endParaRPr lang="en-US"/>
        </a:p>
      </dgm:t>
    </dgm:pt>
    <dgm:pt modelId="{F457B513-1708-4338-8E7D-DE2E82CC19BC}" type="pres">
      <dgm:prSet presAssocID="{AAB395AF-9278-4EEB-A037-640BCEBFCEC4}" presName="Name21" presStyleCnt="0"/>
      <dgm:spPr/>
      <dgm:t>
        <a:bodyPr/>
        <a:lstStyle/>
        <a:p>
          <a:endParaRPr lang="en-US"/>
        </a:p>
      </dgm:t>
    </dgm:pt>
    <dgm:pt modelId="{353B9BA3-7425-4CB5-943C-1E9A28DFB77D}" type="pres">
      <dgm:prSet presAssocID="{AAB395AF-9278-4EEB-A037-640BCEBFCEC4}" presName="level2Shape" presStyleLbl="node3" presStyleIdx="2" presStyleCnt="4" custScaleX="221643" custLinFactNeighborX="-62582"/>
      <dgm:spPr/>
      <dgm:t>
        <a:bodyPr/>
        <a:lstStyle/>
        <a:p>
          <a:endParaRPr lang="en-US"/>
        </a:p>
      </dgm:t>
    </dgm:pt>
    <dgm:pt modelId="{8A2286EB-9834-48DC-A18D-1BC139913604}" type="pres">
      <dgm:prSet presAssocID="{AAB395AF-9278-4EEB-A037-640BCEBFCEC4}" presName="hierChild3" presStyleCnt="0"/>
      <dgm:spPr/>
      <dgm:t>
        <a:bodyPr/>
        <a:lstStyle/>
        <a:p>
          <a:endParaRPr lang="en-US"/>
        </a:p>
      </dgm:t>
    </dgm:pt>
    <dgm:pt modelId="{08F36348-9AC9-4970-9064-8B655EE1F874}" type="pres">
      <dgm:prSet presAssocID="{B7D0B58F-40CF-40EE-BB4C-4B04FEBC3994}" presName="Name19" presStyleLbl="parChTrans1D4" presStyleIdx="3" presStyleCnt="9"/>
      <dgm:spPr/>
      <dgm:t>
        <a:bodyPr/>
        <a:lstStyle/>
        <a:p>
          <a:endParaRPr lang="en-US"/>
        </a:p>
      </dgm:t>
    </dgm:pt>
    <dgm:pt modelId="{8EFC435B-60A6-4357-A903-32B11A6EDFC4}" type="pres">
      <dgm:prSet presAssocID="{B2A9ACEF-74E3-4698-B966-F2E7C3077160}" presName="Name21" presStyleCnt="0"/>
      <dgm:spPr/>
      <dgm:t>
        <a:bodyPr/>
        <a:lstStyle/>
        <a:p>
          <a:endParaRPr lang="en-US"/>
        </a:p>
      </dgm:t>
    </dgm:pt>
    <dgm:pt modelId="{B1033E1E-D128-4C25-8C72-0817624C5C08}" type="pres">
      <dgm:prSet presAssocID="{B2A9ACEF-74E3-4698-B966-F2E7C3077160}" presName="level2Shape" presStyleLbl="node4" presStyleIdx="3" presStyleCnt="9" custLinFactNeighborX="-62582" custLinFactNeighborY="-17100"/>
      <dgm:spPr/>
      <dgm:t>
        <a:bodyPr/>
        <a:lstStyle/>
        <a:p>
          <a:endParaRPr lang="en-US"/>
        </a:p>
      </dgm:t>
    </dgm:pt>
    <dgm:pt modelId="{BDC9C4EC-DD44-4C34-8C8E-4B05E3071AA6}" type="pres">
      <dgm:prSet presAssocID="{B2A9ACEF-74E3-4698-B966-F2E7C3077160}" presName="hierChild3" presStyleCnt="0"/>
      <dgm:spPr/>
      <dgm:t>
        <a:bodyPr/>
        <a:lstStyle/>
        <a:p>
          <a:endParaRPr lang="en-US"/>
        </a:p>
      </dgm:t>
    </dgm:pt>
    <dgm:pt modelId="{C5780800-2E87-4906-9C38-85540791BFA4}" type="pres">
      <dgm:prSet presAssocID="{F8575A23-4396-4785-8FEF-853D1FAC1C1C}" presName="Name19" presStyleLbl="parChTrans1D4" presStyleIdx="4" presStyleCnt="9"/>
      <dgm:spPr/>
      <dgm:t>
        <a:bodyPr/>
        <a:lstStyle/>
        <a:p>
          <a:endParaRPr lang="en-US"/>
        </a:p>
      </dgm:t>
    </dgm:pt>
    <dgm:pt modelId="{8925035C-2966-4C20-9932-76A06EFC3602}" type="pres">
      <dgm:prSet presAssocID="{5BC3A9B9-3CF9-48ED-84B5-F6A2A87D0D63}" presName="Name21" presStyleCnt="0"/>
      <dgm:spPr/>
      <dgm:t>
        <a:bodyPr/>
        <a:lstStyle/>
        <a:p>
          <a:endParaRPr lang="en-US"/>
        </a:p>
      </dgm:t>
    </dgm:pt>
    <dgm:pt modelId="{30044680-3117-4206-AB42-27A3E7A6DE57}" type="pres">
      <dgm:prSet presAssocID="{5BC3A9B9-3CF9-48ED-84B5-F6A2A87D0D63}" presName="level2Shape" presStyleLbl="node4" presStyleIdx="4" presStyleCnt="9" custLinFactNeighborX="-62582" custLinFactNeighborY="-32300"/>
      <dgm:spPr/>
      <dgm:t>
        <a:bodyPr/>
        <a:lstStyle/>
        <a:p>
          <a:endParaRPr lang="en-US"/>
        </a:p>
      </dgm:t>
    </dgm:pt>
    <dgm:pt modelId="{F3EE13FA-E2F4-4443-8401-1377849E7844}" type="pres">
      <dgm:prSet presAssocID="{5BC3A9B9-3CF9-48ED-84B5-F6A2A87D0D63}" presName="hierChild3" presStyleCnt="0"/>
      <dgm:spPr/>
      <dgm:t>
        <a:bodyPr/>
        <a:lstStyle/>
        <a:p>
          <a:endParaRPr lang="en-US"/>
        </a:p>
      </dgm:t>
    </dgm:pt>
    <dgm:pt modelId="{8BB4CBD1-075D-4AD3-A16A-506C49542002}" type="pres">
      <dgm:prSet presAssocID="{24CFA88A-F34B-49D5-92E8-D6B592073D79}" presName="Name19" presStyleLbl="parChTrans1D4" presStyleIdx="5" presStyleCnt="9"/>
      <dgm:spPr/>
      <dgm:t>
        <a:bodyPr/>
        <a:lstStyle/>
        <a:p>
          <a:endParaRPr lang="en-US"/>
        </a:p>
      </dgm:t>
    </dgm:pt>
    <dgm:pt modelId="{30C3281D-841F-4DB4-9F48-EA720601E6EE}" type="pres">
      <dgm:prSet presAssocID="{951E49FA-B9C2-4722-83C9-1C13BF4AAF2B}" presName="Name21" presStyleCnt="0"/>
      <dgm:spPr/>
      <dgm:t>
        <a:bodyPr/>
        <a:lstStyle/>
        <a:p>
          <a:endParaRPr lang="en-US"/>
        </a:p>
      </dgm:t>
    </dgm:pt>
    <dgm:pt modelId="{DD83284F-844F-430A-9406-4BEA77B560EA}" type="pres">
      <dgm:prSet presAssocID="{951E49FA-B9C2-4722-83C9-1C13BF4AAF2B}" presName="level2Shape" presStyleLbl="node4" presStyleIdx="5" presStyleCnt="9" custLinFactNeighborX="-62582" custLinFactNeighborY="-30400"/>
      <dgm:spPr/>
      <dgm:t>
        <a:bodyPr/>
        <a:lstStyle/>
        <a:p>
          <a:endParaRPr lang="en-US"/>
        </a:p>
      </dgm:t>
    </dgm:pt>
    <dgm:pt modelId="{201D5D62-38A6-43CB-A2A8-984FF9D0DE08}" type="pres">
      <dgm:prSet presAssocID="{951E49FA-B9C2-4722-83C9-1C13BF4AAF2B}" presName="hierChild3" presStyleCnt="0"/>
      <dgm:spPr/>
      <dgm:t>
        <a:bodyPr/>
        <a:lstStyle/>
        <a:p>
          <a:endParaRPr lang="en-US"/>
        </a:p>
      </dgm:t>
    </dgm:pt>
    <dgm:pt modelId="{B96418CC-A210-4865-B892-32B520095A5B}" type="pres">
      <dgm:prSet presAssocID="{E4B918DF-D779-4CA5-A47E-968D1A8D439B}" presName="Name19" presStyleLbl="parChTrans1D4" presStyleIdx="6" presStyleCnt="9"/>
      <dgm:spPr/>
      <dgm:t>
        <a:bodyPr/>
        <a:lstStyle/>
        <a:p>
          <a:endParaRPr lang="en-US"/>
        </a:p>
      </dgm:t>
    </dgm:pt>
    <dgm:pt modelId="{44793CE5-E87B-48CD-A6F6-17206B0EAEE9}" type="pres">
      <dgm:prSet presAssocID="{C1056AA1-0A71-4481-90EE-14F1D7712B6A}" presName="Name21" presStyleCnt="0"/>
      <dgm:spPr/>
      <dgm:t>
        <a:bodyPr/>
        <a:lstStyle/>
        <a:p>
          <a:endParaRPr lang="en-US"/>
        </a:p>
      </dgm:t>
    </dgm:pt>
    <dgm:pt modelId="{EF9BB7FC-C511-44AA-908E-3D67251FC03B}" type="pres">
      <dgm:prSet presAssocID="{C1056AA1-0A71-4481-90EE-14F1D7712B6A}" presName="level2Shape" presStyleLbl="node4" presStyleIdx="6" presStyleCnt="9" custScaleX="128004" custLinFactNeighborX="-74567" custLinFactNeighborY="-30400"/>
      <dgm:spPr/>
      <dgm:t>
        <a:bodyPr/>
        <a:lstStyle/>
        <a:p>
          <a:endParaRPr lang="en-US"/>
        </a:p>
      </dgm:t>
    </dgm:pt>
    <dgm:pt modelId="{CB2232A7-5130-4DEE-BC17-76894B2772A9}" type="pres">
      <dgm:prSet presAssocID="{C1056AA1-0A71-4481-90EE-14F1D7712B6A}" presName="hierChild3" presStyleCnt="0"/>
      <dgm:spPr/>
      <dgm:t>
        <a:bodyPr/>
        <a:lstStyle/>
        <a:p>
          <a:endParaRPr lang="en-US"/>
        </a:p>
      </dgm:t>
    </dgm:pt>
    <dgm:pt modelId="{A84C6CD6-CB1E-42C5-B9DD-D10AAEF66A8A}" type="pres">
      <dgm:prSet presAssocID="{3F6C3216-1389-44A4-8B18-45E69B58B70C}" presName="Name19" presStyleLbl="parChTrans1D2" presStyleIdx="1" presStyleCnt="2"/>
      <dgm:spPr/>
      <dgm:t>
        <a:bodyPr/>
        <a:lstStyle/>
        <a:p>
          <a:endParaRPr lang="en-US"/>
        </a:p>
      </dgm:t>
    </dgm:pt>
    <dgm:pt modelId="{BE158FC2-5C8D-405E-A25B-83ADAAD75DD3}" type="pres">
      <dgm:prSet presAssocID="{35AA5DF2-D032-49C3-8E3F-7C1F8F05C991}" presName="Name21" presStyleCnt="0"/>
      <dgm:spPr/>
      <dgm:t>
        <a:bodyPr/>
        <a:lstStyle/>
        <a:p>
          <a:endParaRPr lang="en-US"/>
        </a:p>
      </dgm:t>
    </dgm:pt>
    <dgm:pt modelId="{A378DDFF-B6FE-4240-9FF3-E42ED5ECEAAD}" type="pres">
      <dgm:prSet presAssocID="{35AA5DF2-D032-49C3-8E3F-7C1F8F05C991}" presName="level2Shape" presStyleLbl="node2" presStyleIdx="1" presStyleCnt="2" custScaleX="131324" custScaleY="141531" custLinFactNeighborX="-45012"/>
      <dgm:spPr/>
      <dgm:t>
        <a:bodyPr/>
        <a:lstStyle/>
        <a:p>
          <a:endParaRPr lang="en-US"/>
        </a:p>
      </dgm:t>
    </dgm:pt>
    <dgm:pt modelId="{77FFC480-F326-4732-9315-2E5A30A2D4DF}" type="pres">
      <dgm:prSet presAssocID="{35AA5DF2-D032-49C3-8E3F-7C1F8F05C991}" presName="hierChild3" presStyleCnt="0"/>
      <dgm:spPr/>
      <dgm:t>
        <a:bodyPr/>
        <a:lstStyle/>
        <a:p>
          <a:endParaRPr lang="en-US"/>
        </a:p>
      </dgm:t>
    </dgm:pt>
    <dgm:pt modelId="{790FD820-2CFB-4B5D-9464-DE0EFD9251A3}" type="pres">
      <dgm:prSet presAssocID="{108E327C-B779-499D-B17A-6D21CCF11808}" presName="Name19" presStyleLbl="parChTrans1D3" presStyleIdx="3" presStyleCnt="4"/>
      <dgm:spPr/>
      <dgm:t>
        <a:bodyPr/>
        <a:lstStyle/>
        <a:p>
          <a:endParaRPr lang="en-US"/>
        </a:p>
      </dgm:t>
    </dgm:pt>
    <dgm:pt modelId="{6FBE7AFE-982E-4987-870B-BAB6F3799254}" type="pres">
      <dgm:prSet presAssocID="{F6CA9D17-1658-4F9E-B47F-C5A6C8FC32FF}" presName="Name21" presStyleCnt="0"/>
      <dgm:spPr/>
      <dgm:t>
        <a:bodyPr/>
        <a:lstStyle/>
        <a:p>
          <a:endParaRPr lang="en-US"/>
        </a:p>
      </dgm:t>
    </dgm:pt>
    <dgm:pt modelId="{5764D760-B1FB-4CB1-AE92-01630159EA48}" type="pres">
      <dgm:prSet presAssocID="{F6CA9D17-1658-4F9E-B47F-C5A6C8FC32FF}" presName="level2Shape" presStyleLbl="node3" presStyleIdx="3" presStyleCnt="4" custScaleX="107477" custLinFactNeighborX="-44727"/>
      <dgm:spPr/>
      <dgm:t>
        <a:bodyPr/>
        <a:lstStyle/>
        <a:p>
          <a:endParaRPr lang="en-US"/>
        </a:p>
      </dgm:t>
    </dgm:pt>
    <dgm:pt modelId="{04A69DF3-6C64-4F4F-96F6-CBB560F9B57A}" type="pres">
      <dgm:prSet presAssocID="{F6CA9D17-1658-4F9E-B47F-C5A6C8FC32FF}" presName="hierChild3" presStyleCnt="0"/>
      <dgm:spPr/>
      <dgm:t>
        <a:bodyPr/>
        <a:lstStyle/>
        <a:p>
          <a:endParaRPr lang="en-US"/>
        </a:p>
      </dgm:t>
    </dgm:pt>
    <dgm:pt modelId="{74C68237-7DCF-4251-A0D5-915B013846F9}" type="pres">
      <dgm:prSet presAssocID="{62D79A75-1CD3-43B4-9ABF-D76D5F58ACC6}" presName="Name19" presStyleLbl="parChTrans1D4" presStyleIdx="7" presStyleCnt="9"/>
      <dgm:spPr/>
      <dgm:t>
        <a:bodyPr/>
        <a:lstStyle/>
        <a:p>
          <a:endParaRPr lang="en-US"/>
        </a:p>
      </dgm:t>
    </dgm:pt>
    <dgm:pt modelId="{97D57259-6BCC-403F-8294-500420E542C5}" type="pres">
      <dgm:prSet presAssocID="{5E154221-254A-4F9F-B6F1-1643B8729382}" presName="Name21" presStyleCnt="0"/>
      <dgm:spPr/>
      <dgm:t>
        <a:bodyPr/>
        <a:lstStyle/>
        <a:p>
          <a:endParaRPr lang="en-US"/>
        </a:p>
      </dgm:t>
    </dgm:pt>
    <dgm:pt modelId="{92B04C5E-230E-4851-A643-3943CEAA4B2E}" type="pres">
      <dgm:prSet presAssocID="{5E154221-254A-4F9F-B6F1-1643B8729382}" presName="level2Shape" presStyleLbl="node4" presStyleIdx="7" presStyleCnt="9" custLinFactNeighborX="-45012" custLinFactNeighborY="-17100"/>
      <dgm:spPr/>
      <dgm:t>
        <a:bodyPr/>
        <a:lstStyle/>
        <a:p>
          <a:endParaRPr lang="en-US"/>
        </a:p>
      </dgm:t>
    </dgm:pt>
    <dgm:pt modelId="{69C2EF54-CE5F-4AC6-A370-041B3B6636C6}" type="pres">
      <dgm:prSet presAssocID="{5E154221-254A-4F9F-B6F1-1643B8729382}" presName="hierChild3" presStyleCnt="0"/>
      <dgm:spPr/>
      <dgm:t>
        <a:bodyPr/>
        <a:lstStyle/>
        <a:p>
          <a:endParaRPr lang="en-US"/>
        </a:p>
      </dgm:t>
    </dgm:pt>
    <dgm:pt modelId="{43372204-BE9A-435F-9D48-0F3A032BE686}" type="pres">
      <dgm:prSet presAssocID="{8BCCA1BB-990B-4279-8329-3E85172D744C}" presName="Name19" presStyleLbl="parChTrans1D4" presStyleIdx="8" presStyleCnt="9"/>
      <dgm:spPr/>
      <dgm:t>
        <a:bodyPr/>
        <a:lstStyle/>
        <a:p>
          <a:endParaRPr lang="en-US"/>
        </a:p>
      </dgm:t>
    </dgm:pt>
    <dgm:pt modelId="{D5CD2E9F-08F2-4742-B3C3-D3816D829F22}" type="pres">
      <dgm:prSet presAssocID="{B8F26A58-9016-446A-81D6-23C0974D3A56}" presName="Name21" presStyleCnt="0"/>
      <dgm:spPr/>
      <dgm:t>
        <a:bodyPr/>
        <a:lstStyle/>
        <a:p>
          <a:endParaRPr lang="en-US"/>
        </a:p>
      </dgm:t>
    </dgm:pt>
    <dgm:pt modelId="{30AEC4BD-A714-47CD-A67C-ABADD5C1AA6B}" type="pres">
      <dgm:prSet presAssocID="{B8F26A58-9016-446A-81D6-23C0974D3A56}" presName="level2Shape" presStyleLbl="node4" presStyleIdx="8" presStyleCnt="9" custLinFactNeighborX="-45012" custLinFactNeighborY="-32300"/>
      <dgm:spPr/>
      <dgm:t>
        <a:bodyPr/>
        <a:lstStyle/>
        <a:p>
          <a:endParaRPr lang="en-US"/>
        </a:p>
      </dgm:t>
    </dgm:pt>
    <dgm:pt modelId="{8F4478CF-6A74-4D84-8C09-C1CB9BB30155}" type="pres">
      <dgm:prSet presAssocID="{B8F26A58-9016-446A-81D6-23C0974D3A56}" presName="hierChild3" presStyleCnt="0"/>
      <dgm:spPr/>
      <dgm:t>
        <a:bodyPr/>
        <a:lstStyle/>
        <a:p>
          <a:endParaRPr lang="en-US"/>
        </a:p>
      </dgm:t>
    </dgm:pt>
    <dgm:pt modelId="{B5499E8D-172F-4DB1-8BCD-E4B8357B45C5}" type="pres">
      <dgm:prSet presAssocID="{C16C0973-CB5E-4B18-9DE4-5458B15393CE}" presName="bgShapesFlow" presStyleCnt="0"/>
      <dgm:spPr/>
      <dgm:t>
        <a:bodyPr/>
        <a:lstStyle/>
        <a:p>
          <a:endParaRPr lang="en-US"/>
        </a:p>
      </dgm:t>
    </dgm:pt>
  </dgm:ptLst>
  <dgm:cxnLst>
    <dgm:cxn modelId="{57D3D0A4-0A6D-44CD-BD5B-A49FED810A95}" type="presOf" srcId="{24CFA88A-F34B-49D5-92E8-D6B592073D79}" destId="{8BB4CBD1-075D-4AD3-A16A-506C49542002}" srcOrd="0" destOrd="0" presId="urn:microsoft.com/office/officeart/2005/8/layout/hierarchy6"/>
    <dgm:cxn modelId="{A46DDA29-8C72-4E28-B86A-90888BCDA486}" type="presOf" srcId="{8BCCA1BB-990B-4279-8329-3E85172D744C}" destId="{43372204-BE9A-435F-9D48-0F3A032BE686}" srcOrd="0" destOrd="0" presId="urn:microsoft.com/office/officeart/2005/8/layout/hierarchy6"/>
    <dgm:cxn modelId="{65DEA1D7-BD58-4B38-B0C0-C93889828350}" srcId="{2B7602B7-8632-4F8A-B343-8617008FC8A4}" destId="{CB0875EC-8A80-4FF8-9F80-735B4AD55539}" srcOrd="1" destOrd="0" parTransId="{07520174-3BEC-4703-B33F-BADDF01F2970}" sibTransId="{EA53A488-9893-4824-AB70-D58CDA85EE05}"/>
    <dgm:cxn modelId="{F541DFA1-2981-45A1-BB67-B81CA939C294}" type="presOf" srcId="{87E59C1F-C7FC-412B-9462-AEDC54EC2BE0}" destId="{F0CF463C-CB05-4D5B-9EC2-26780E51B0AE}" srcOrd="0" destOrd="0" presId="urn:microsoft.com/office/officeart/2005/8/layout/hierarchy6"/>
    <dgm:cxn modelId="{A7CB0599-9601-4D8B-B421-38A43C6E26A4}" type="presOf" srcId="{B8F26A58-9016-446A-81D6-23C0974D3A56}" destId="{30AEC4BD-A714-47CD-A67C-ABADD5C1AA6B}" srcOrd="0" destOrd="0" presId="urn:microsoft.com/office/officeart/2005/8/layout/hierarchy6"/>
    <dgm:cxn modelId="{89229355-3806-4B80-8D9D-E472014A653A}" srcId="{5BC3A9B9-3CF9-48ED-84B5-F6A2A87D0D63}" destId="{C1056AA1-0A71-4481-90EE-14F1D7712B6A}" srcOrd="1" destOrd="0" parTransId="{E4B918DF-D779-4CA5-A47E-968D1A8D439B}" sibTransId="{54BEA19A-EDCC-4DF3-A576-06CB91BD94E7}"/>
    <dgm:cxn modelId="{BCB2A175-EF66-43EC-BCC1-30F102A19921}" srcId="{2B7602B7-8632-4F8A-B343-8617008FC8A4}" destId="{369D62B7-B667-43E1-895B-88C0363BDFCC}" srcOrd="0" destOrd="0" parTransId="{87E59C1F-C7FC-412B-9462-AEDC54EC2BE0}" sibTransId="{1D9390FE-E84A-478C-9666-C2747EADC675}"/>
    <dgm:cxn modelId="{580C4AB8-96A1-4BDF-9067-ED948D554761}" type="presOf" srcId="{AAB395AF-9278-4EEB-A037-640BCEBFCEC4}" destId="{353B9BA3-7425-4CB5-943C-1E9A28DFB77D}" srcOrd="0" destOrd="0" presId="urn:microsoft.com/office/officeart/2005/8/layout/hierarchy6"/>
    <dgm:cxn modelId="{54B3375A-1B82-43D1-98AE-90B0A1DDFD35}" type="presOf" srcId="{E8E27DC0-255A-40B6-82BA-931482FD2F33}" destId="{F0799B43-5D70-43FD-82CE-CAED8AEAF962}" srcOrd="0" destOrd="0" presId="urn:microsoft.com/office/officeart/2005/8/layout/hierarchy6"/>
    <dgm:cxn modelId="{BD973F6A-CEC7-4AE2-885C-758412D34907}" srcId="{2B7602B7-8632-4F8A-B343-8617008FC8A4}" destId="{AAB395AF-9278-4EEB-A037-640BCEBFCEC4}" srcOrd="2" destOrd="0" parTransId="{1A985581-0700-4F03-96E0-1AF266569D99}" sibTransId="{2994182F-3B47-4FD5-AF3F-3320BAB42A44}"/>
    <dgm:cxn modelId="{3B90D29C-150B-4C23-8ED1-D19EF575329D}" type="presOf" srcId="{B2A9ACEF-74E3-4698-B966-F2E7C3077160}" destId="{B1033E1E-D128-4C25-8C72-0817624C5C08}" srcOrd="0" destOrd="0" presId="urn:microsoft.com/office/officeart/2005/8/layout/hierarchy6"/>
    <dgm:cxn modelId="{7D8494FE-5BE9-41AE-827A-25AD5EB9E54B}" srcId="{35AA5DF2-D032-49C3-8E3F-7C1F8F05C991}" destId="{F6CA9D17-1658-4F9E-B47F-C5A6C8FC32FF}" srcOrd="0" destOrd="0" parTransId="{108E327C-B779-499D-B17A-6D21CCF11808}" sibTransId="{E5F36342-9D2D-46AC-8235-F4B02BA13930}"/>
    <dgm:cxn modelId="{A5CF0869-7273-422A-8D5E-3EA38DC725B9}" type="presOf" srcId="{3F6C3216-1389-44A4-8B18-45E69B58B70C}" destId="{A84C6CD6-CB1E-42C5-B9DD-D10AAEF66A8A}" srcOrd="0" destOrd="0" presId="urn:microsoft.com/office/officeart/2005/8/layout/hierarchy6"/>
    <dgm:cxn modelId="{3A36ECEC-71D9-41B1-BB40-A3195F225C96}" type="presOf" srcId="{F8575A23-4396-4785-8FEF-853D1FAC1C1C}" destId="{C5780800-2E87-4906-9C38-85540791BFA4}" srcOrd="0" destOrd="0" presId="urn:microsoft.com/office/officeart/2005/8/layout/hierarchy6"/>
    <dgm:cxn modelId="{A293D180-8E1E-4F8D-9878-2F6F1C4294DE}" type="presOf" srcId="{2A7D9D7E-FB1E-4599-9064-229EC1CDBEC0}" destId="{94E8F250-9538-4AA4-8FC1-0C0B057E5B34}" srcOrd="0" destOrd="0" presId="urn:microsoft.com/office/officeart/2005/8/layout/hierarchy6"/>
    <dgm:cxn modelId="{1A8F2F46-591A-4C86-8C0A-BFD2C0E24263}" srcId="{C16C0973-CB5E-4B18-9DE4-5458B15393CE}" destId="{E8E27DC0-255A-40B6-82BA-931482FD2F33}" srcOrd="0" destOrd="0" parTransId="{0CD888ED-171E-4E69-A3AB-7A7E82B45E2C}" sibTransId="{A09D2F02-9F77-469B-A98A-47634B086805}"/>
    <dgm:cxn modelId="{78255BFB-A22C-4453-9223-AABBEAE01D01}" type="presOf" srcId="{40F8F56B-B971-48DD-BA37-E103206C5B68}" destId="{54AE3B11-EF3A-45F6-813E-01938F10EEEE}" srcOrd="0" destOrd="0" presId="urn:microsoft.com/office/officeart/2005/8/layout/hierarchy6"/>
    <dgm:cxn modelId="{28FAC030-D09F-4EE5-85F0-50EE139B791A}" srcId="{5BC3A9B9-3CF9-48ED-84B5-F6A2A87D0D63}" destId="{951E49FA-B9C2-4722-83C9-1C13BF4AAF2B}" srcOrd="0" destOrd="0" parTransId="{24CFA88A-F34B-49D5-92E8-D6B592073D79}" sibTransId="{0D122522-A500-4B01-B2B4-E007ADD9360D}"/>
    <dgm:cxn modelId="{B8DCE68F-D91F-4F5C-8CEE-3A9E42735FC2}" type="presOf" srcId="{C16C0973-CB5E-4B18-9DE4-5458B15393CE}" destId="{BE231AF7-508B-464A-8EC7-B9A22EEE054F}" srcOrd="0" destOrd="0" presId="urn:microsoft.com/office/officeart/2005/8/layout/hierarchy6"/>
    <dgm:cxn modelId="{83A8C15F-0C0E-4AA9-9AE5-FA8AE207D210}" type="presOf" srcId="{1A985581-0700-4F03-96E0-1AF266569D99}" destId="{B17301A6-9A7D-4C5F-8170-6A00A47539D6}" srcOrd="0" destOrd="0" presId="urn:microsoft.com/office/officeart/2005/8/layout/hierarchy6"/>
    <dgm:cxn modelId="{FB10E0FF-8799-47EF-9A86-2F2B1394D958}" srcId="{5E154221-254A-4F9F-B6F1-1643B8729382}" destId="{B8F26A58-9016-446A-81D6-23C0974D3A56}" srcOrd="0" destOrd="0" parTransId="{8BCCA1BB-990B-4279-8329-3E85172D744C}" sibTransId="{8F012166-045F-42FC-9105-9731CA2952E5}"/>
    <dgm:cxn modelId="{7124C5B9-C07F-42AF-9A11-15F115764320}" type="presOf" srcId="{6DFC8865-3742-4F7C-8ABB-BF671016CA02}" destId="{99A5C5A8-94BC-4E52-8F3C-A03863482D68}" srcOrd="0" destOrd="0" presId="urn:microsoft.com/office/officeart/2005/8/layout/hierarchy6"/>
    <dgm:cxn modelId="{556B9DDF-4F9E-4677-90E5-B947CB91AB37}" type="presOf" srcId="{D4B5E766-70C6-4962-AF87-4949CAD8F116}" destId="{64AB1FFA-986D-4C5E-BDDD-4A9C07D521E6}" srcOrd="0" destOrd="0" presId="urn:microsoft.com/office/officeart/2005/8/layout/hierarchy6"/>
    <dgm:cxn modelId="{FCCCA3C4-9B87-48FC-B762-1E4AEA0A2799}" type="presOf" srcId="{CB0875EC-8A80-4FF8-9F80-735B4AD55539}" destId="{C36F4944-AC68-4D2A-8840-113128E97C19}" srcOrd="0" destOrd="0" presId="urn:microsoft.com/office/officeart/2005/8/layout/hierarchy6"/>
    <dgm:cxn modelId="{65246F79-4FEA-4D72-8D1D-32AA0C2ADB9E}" srcId="{369D62B7-B667-43E1-895B-88C0363BDFCC}" destId="{D4B5E766-70C6-4962-AF87-4949CAD8F116}" srcOrd="0" destOrd="0" parTransId="{2A7D9D7E-FB1E-4599-9064-229EC1CDBEC0}" sibTransId="{98C636A5-0E4F-4B05-B62B-F44DF3546D4A}"/>
    <dgm:cxn modelId="{823F3F02-89BA-4227-A56B-A39300C58070}" type="presOf" srcId="{B7D0B58F-40CF-40EE-BB4C-4B04FEBC3994}" destId="{08F36348-9AC9-4970-9064-8B655EE1F874}" srcOrd="0" destOrd="0" presId="urn:microsoft.com/office/officeart/2005/8/layout/hierarchy6"/>
    <dgm:cxn modelId="{7ABF3D9D-C39C-4B3A-82D5-4B827FEAFB93}" type="presOf" srcId="{E4B918DF-D779-4CA5-A47E-968D1A8D439B}" destId="{B96418CC-A210-4865-B892-32B520095A5B}" srcOrd="0" destOrd="0" presId="urn:microsoft.com/office/officeart/2005/8/layout/hierarchy6"/>
    <dgm:cxn modelId="{9F3C4021-9326-4872-B85B-D1C4E2889281}" type="presOf" srcId="{108E327C-B779-499D-B17A-6D21CCF11808}" destId="{790FD820-2CFB-4B5D-9464-DE0EFD9251A3}" srcOrd="0" destOrd="0" presId="urn:microsoft.com/office/officeart/2005/8/layout/hierarchy6"/>
    <dgm:cxn modelId="{B406C8B7-5E40-4EB8-9A3D-91FEBDB74FCC}" srcId="{D4B5E766-70C6-4962-AF87-4949CAD8F116}" destId="{50763BB1-E49B-4070-BD15-E5A352206F35}" srcOrd="0" destOrd="0" parTransId="{5BACF6DB-39B0-475B-B4C2-193A8F59F89C}" sibTransId="{4DF4805D-2C6E-4750-AF4B-048D31D66AE8}"/>
    <dgm:cxn modelId="{16AE80E1-1AD5-4A08-82FD-F46471C056D5}" type="presOf" srcId="{369D62B7-B667-43E1-895B-88C0363BDFCC}" destId="{7A86CA5F-8FE4-4D7A-B6A6-2C99CADCF071}" srcOrd="0" destOrd="0" presId="urn:microsoft.com/office/officeart/2005/8/layout/hierarchy6"/>
    <dgm:cxn modelId="{5E5AB410-904D-48B7-89FE-C0F01788D9C1}" type="presOf" srcId="{F6CA9D17-1658-4F9E-B47F-C5A6C8FC32FF}" destId="{5764D760-B1FB-4CB1-AE92-01630159EA48}" srcOrd="0" destOrd="0" presId="urn:microsoft.com/office/officeart/2005/8/layout/hierarchy6"/>
    <dgm:cxn modelId="{EC635748-FA92-4001-83E3-FCA725842B32}" type="presOf" srcId="{5BACF6DB-39B0-475B-B4C2-193A8F59F89C}" destId="{51711F55-33F5-4F67-9404-7EC41238C2EE}" srcOrd="0" destOrd="0" presId="urn:microsoft.com/office/officeart/2005/8/layout/hierarchy6"/>
    <dgm:cxn modelId="{72EFA91F-ABF6-484D-B970-35F2E183852C}" type="presOf" srcId="{07520174-3BEC-4703-B33F-BADDF01F2970}" destId="{EF4D9261-76E5-4566-8194-CC9581FB3224}" srcOrd="0" destOrd="0" presId="urn:microsoft.com/office/officeart/2005/8/layout/hierarchy6"/>
    <dgm:cxn modelId="{0061F12C-4AFF-43C2-8607-DEE6AACB5BCC}" type="presOf" srcId="{C1056AA1-0A71-4481-90EE-14F1D7712B6A}" destId="{EF9BB7FC-C511-44AA-908E-3D67251FC03B}" srcOrd="0" destOrd="0" presId="urn:microsoft.com/office/officeart/2005/8/layout/hierarchy6"/>
    <dgm:cxn modelId="{E3FD7AEB-031E-4A03-BE4F-773E14EFC5F1}" type="presOf" srcId="{2B7602B7-8632-4F8A-B343-8617008FC8A4}" destId="{4734EF3E-3018-41A3-B40B-EA92C0AF631A}" srcOrd="0" destOrd="0" presId="urn:microsoft.com/office/officeart/2005/8/layout/hierarchy6"/>
    <dgm:cxn modelId="{34B1A135-B302-41FD-B7BD-4A90316FA1EB}" type="presOf" srcId="{495A71FE-155A-4E95-8944-37C81C400041}" destId="{9A721FCB-7BDC-4C71-8D37-E1E474BB4B35}" srcOrd="0" destOrd="0" presId="urn:microsoft.com/office/officeart/2005/8/layout/hierarchy6"/>
    <dgm:cxn modelId="{A6375A95-AA46-46AE-A56D-5AEBCBA7F84C}" srcId="{E8E27DC0-255A-40B6-82BA-931482FD2F33}" destId="{35AA5DF2-D032-49C3-8E3F-7C1F8F05C991}" srcOrd="1" destOrd="0" parTransId="{3F6C3216-1389-44A4-8B18-45E69B58B70C}" sibTransId="{0F1762A3-64F0-4E07-A83C-F0DD3CAE3C19}"/>
    <dgm:cxn modelId="{F58B87DD-3829-4B4C-ADFB-6D125E337DCA}" type="presOf" srcId="{62D79A75-1CD3-43B4-9ABF-D76D5F58ACC6}" destId="{74C68237-7DCF-4251-A0D5-915B013846F9}" srcOrd="0" destOrd="0" presId="urn:microsoft.com/office/officeart/2005/8/layout/hierarchy6"/>
    <dgm:cxn modelId="{20BED5A8-6699-41AA-9BC2-16D8BE3D6200}" type="presOf" srcId="{5BC3A9B9-3CF9-48ED-84B5-F6A2A87D0D63}" destId="{30044680-3117-4206-AB42-27A3E7A6DE57}" srcOrd="0" destOrd="0" presId="urn:microsoft.com/office/officeart/2005/8/layout/hierarchy6"/>
    <dgm:cxn modelId="{24B3CD4A-2B38-45FE-B0A6-E825FE7294EE}" srcId="{AAB395AF-9278-4EEB-A037-640BCEBFCEC4}" destId="{B2A9ACEF-74E3-4698-B966-F2E7C3077160}" srcOrd="0" destOrd="0" parTransId="{B7D0B58F-40CF-40EE-BB4C-4B04FEBC3994}" sibTransId="{0F7926B2-369E-4381-886A-69A400BC8246}"/>
    <dgm:cxn modelId="{608EB700-89FD-431C-B65E-F7D43F7B178B}" srcId="{B2A9ACEF-74E3-4698-B966-F2E7C3077160}" destId="{5BC3A9B9-3CF9-48ED-84B5-F6A2A87D0D63}" srcOrd="0" destOrd="0" parTransId="{F8575A23-4396-4785-8FEF-853D1FAC1C1C}" sibTransId="{B099EE03-1253-46A8-9D0D-3ABC493B0157}"/>
    <dgm:cxn modelId="{BB7FAB5D-94D5-43A2-AF1F-66555DA0D1CE}" srcId="{E8E27DC0-255A-40B6-82BA-931482FD2F33}" destId="{2B7602B7-8632-4F8A-B343-8617008FC8A4}" srcOrd="0" destOrd="0" parTransId="{495A71FE-155A-4E95-8944-37C81C400041}" sibTransId="{ADA387DD-6350-410B-AD19-7A5DA41B12A3}"/>
    <dgm:cxn modelId="{EE1DCDC5-2050-4539-B095-528BE3D0F68F}" type="presOf" srcId="{35AA5DF2-D032-49C3-8E3F-7C1F8F05C991}" destId="{A378DDFF-B6FE-4240-9FF3-E42ED5ECEAAD}" srcOrd="0" destOrd="0" presId="urn:microsoft.com/office/officeart/2005/8/layout/hierarchy6"/>
    <dgm:cxn modelId="{B14F9700-6805-4A69-93CC-0F5076ACC0FD}" type="presOf" srcId="{5E154221-254A-4F9F-B6F1-1643B8729382}" destId="{92B04C5E-230E-4851-A643-3943CEAA4B2E}" srcOrd="0" destOrd="0" presId="urn:microsoft.com/office/officeart/2005/8/layout/hierarchy6"/>
    <dgm:cxn modelId="{4C946B1A-7CFE-4C4B-B9E4-56F4217D2C2D}" type="presOf" srcId="{951E49FA-B9C2-4722-83C9-1C13BF4AAF2B}" destId="{DD83284F-844F-430A-9406-4BEA77B560EA}" srcOrd="0" destOrd="0" presId="urn:microsoft.com/office/officeart/2005/8/layout/hierarchy6"/>
    <dgm:cxn modelId="{0723FA29-6211-49E1-B66A-01EEA6E031D5}" srcId="{F6CA9D17-1658-4F9E-B47F-C5A6C8FC32FF}" destId="{5E154221-254A-4F9F-B6F1-1643B8729382}" srcOrd="0" destOrd="0" parTransId="{62D79A75-1CD3-43B4-9ABF-D76D5F58ACC6}" sibTransId="{124A3D41-AB33-44EB-96D8-C8B3421431F6}"/>
    <dgm:cxn modelId="{29A1B44E-C86F-4F0F-83F2-572BD2D2B292}" srcId="{CB0875EC-8A80-4FF8-9F80-735B4AD55539}" destId="{6DFC8865-3742-4F7C-8ABB-BF671016CA02}" srcOrd="0" destOrd="0" parTransId="{40F8F56B-B971-48DD-BA37-E103206C5B68}" sibTransId="{6657ACB4-4F8E-40F0-B9AD-23B1A56B9267}"/>
    <dgm:cxn modelId="{F79C5899-DE44-4C10-98F4-C77E635A5249}" type="presOf" srcId="{50763BB1-E49B-4070-BD15-E5A352206F35}" destId="{CE965AEB-F78C-4B22-85FD-3F6530020DA6}" srcOrd="0" destOrd="0" presId="urn:microsoft.com/office/officeart/2005/8/layout/hierarchy6"/>
    <dgm:cxn modelId="{AEB5F61D-3FF9-4CFB-BE18-C7A36F052EBC}" type="presParOf" srcId="{BE231AF7-508B-464A-8EC7-B9A22EEE054F}" destId="{4A1F0062-A540-4899-8E8B-5C78E3A2A194}" srcOrd="0" destOrd="0" presId="urn:microsoft.com/office/officeart/2005/8/layout/hierarchy6"/>
    <dgm:cxn modelId="{B3622402-9087-48B1-930F-AE430BC796F1}" type="presParOf" srcId="{4A1F0062-A540-4899-8E8B-5C78E3A2A194}" destId="{1AEADE75-C5DE-4FC4-8251-910C39926B32}" srcOrd="0" destOrd="0" presId="urn:microsoft.com/office/officeart/2005/8/layout/hierarchy6"/>
    <dgm:cxn modelId="{095D4D12-4B73-456D-8F6D-3D32FD20FAAF}" type="presParOf" srcId="{1AEADE75-C5DE-4FC4-8251-910C39926B32}" destId="{6D32BAF6-5BD6-40EE-8BDD-53C023DDAC26}" srcOrd="0" destOrd="0" presId="urn:microsoft.com/office/officeart/2005/8/layout/hierarchy6"/>
    <dgm:cxn modelId="{69886768-E35F-4588-8211-D3D5DB80F2C2}" type="presParOf" srcId="{6D32BAF6-5BD6-40EE-8BDD-53C023DDAC26}" destId="{F0799B43-5D70-43FD-82CE-CAED8AEAF962}" srcOrd="0" destOrd="0" presId="urn:microsoft.com/office/officeart/2005/8/layout/hierarchy6"/>
    <dgm:cxn modelId="{ADC38973-7AE7-426A-9FFD-1B982F44290D}" type="presParOf" srcId="{6D32BAF6-5BD6-40EE-8BDD-53C023DDAC26}" destId="{26513B3B-2F86-4EF5-B532-8CFBBE2E6EEA}" srcOrd="1" destOrd="0" presId="urn:microsoft.com/office/officeart/2005/8/layout/hierarchy6"/>
    <dgm:cxn modelId="{6EF44762-F25E-4214-A41C-AFB3979A6AA2}" type="presParOf" srcId="{26513B3B-2F86-4EF5-B532-8CFBBE2E6EEA}" destId="{9A721FCB-7BDC-4C71-8D37-E1E474BB4B35}" srcOrd="0" destOrd="0" presId="urn:microsoft.com/office/officeart/2005/8/layout/hierarchy6"/>
    <dgm:cxn modelId="{2840BD7F-458F-4E88-A5D9-5B3ADA158AA3}" type="presParOf" srcId="{26513B3B-2F86-4EF5-B532-8CFBBE2E6EEA}" destId="{B4526F1E-7088-4F07-B2C9-66C1CC4F5AD0}" srcOrd="1" destOrd="0" presId="urn:microsoft.com/office/officeart/2005/8/layout/hierarchy6"/>
    <dgm:cxn modelId="{BC29BEC3-C1D9-4FD5-9CC6-88C12A247DA1}" type="presParOf" srcId="{B4526F1E-7088-4F07-B2C9-66C1CC4F5AD0}" destId="{4734EF3E-3018-41A3-B40B-EA92C0AF631A}" srcOrd="0" destOrd="0" presId="urn:microsoft.com/office/officeart/2005/8/layout/hierarchy6"/>
    <dgm:cxn modelId="{5B232CE7-0F47-42A4-BE56-3FF7F59C82F0}" type="presParOf" srcId="{B4526F1E-7088-4F07-B2C9-66C1CC4F5AD0}" destId="{82C81809-BB82-4876-AD7D-BCBD1208DA69}" srcOrd="1" destOrd="0" presId="urn:microsoft.com/office/officeart/2005/8/layout/hierarchy6"/>
    <dgm:cxn modelId="{4CE3E377-E715-4F6E-9F2B-18CD321F57F0}" type="presParOf" srcId="{82C81809-BB82-4876-AD7D-BCBD1208DA69}" destId="{F0CF463C-CB05-4D5B-9EC2-26780E51B0AE}" srcOrd="0" destOrd="0" presId="urn:microsoft.com/office/officeart/2005/8/layout/hierarchy6"/>
    <dgm:cxn modelId="{42B5648E-2555-4115-A921-2CDF527ADBEA}" type="presParOf" srcId="{82C81809-BB82-4876-AD7D-BCBD1208DA69}" destId="{EA21FE7B-BC7E-4AEF-8150-35BCF8761D77}" srcOrd="1" destOrd="0" presId="urn:microsoft.com/office/officeart/2005/8/layout/hierarchy6"/>
    <dgm:cxn modelId="{057C3C5D-CFD2-49F0-B841-89F2414FB838}" type="presParOf" srcId="{EA21FE7B-BC7E-4AEF-8150-35BCF8761D77}" destId="{7A86CA5F-8FE4-4D7A-B6A6-2C99CADCF071}" srcOrd="0" destOrd="0" presId="urn:microsoft.com/office/officeart/2005/8/layout/hierarchy6"/>
    <dgm:cxn modelId="{E4F59B88-5107-40D6-BF56-9F20371E8D9C}" type="presParOf" srcId="{EA21FE7B-BC7E-4AEF-8150-35BCF8761D77}" destId="{4171D1E6-41FB-4AF9-A6B9-CF9E3A234658}" srcOrd="1" destOrd="0" presId="urn:microsoft.com/office/officeart/2005/8/layout/hierarchy6"/>
    <dgm:cxn modelId="{821732C7-A6C7-400B-A8A0-87C2903C202C}" type="presParOf" srcId="{4171D1E6-41FB-4AF9-A6B9-CF9E3A234658}" destId="{94E8F250-9538-4AA4-8FC1-0C0B057E5B34}" srcOrd="0" destOrd="0" presId="urn:microsoft.com/office/officeart/2005/8/layout/hierarchy6"/>
    <dgm:cxn modelId="{FAC05C73-1C66-4027-864F-AE665AC30E38}" type="presParOf" srcId="{4171D1E6-41FB-4AF9-A6B9-CF9E3A234658}" destId="{D3BF7EC7-C283-4721-988C-766837CEA0C3}" srcOrd="1" destOrd="0" presId="urn:microsoft.com/office/officeart/2005/8/layout/hierarchy6"/>
    <dgm:cxn modelId="{5D912B30-7945-4B8B-9B66-182F96479730}" type="presParOf" srcId="{D3BF7EC7-C283-4721-988C-766837CEA0C3}" destId="{64AB1FFA-986D-4C5E-BDDD-4A9C07D521E6}" srcOrd="0" destOrd="0" presId="urn:microsoft.com/office/officeart/2005/8/layout/hierarchy6"/>
    <dgm:cxn modelId="{34A3C6D8-7BF5-45D1-AB9D-FB3BF6D95E1A}" type="presParOf" srcId="{D3BF7EC7-C283-4721-988C-766837CEA0C3}" destId="{A0FCA1F3-43D8-402D-B483-FE2E166FFDE9}" srcOrd="1" destOrd="0" presId="urn:microsoft.com/office/officeart/2005/8/layout/hierarchy6"/>
    <dgm:cxn modelId="{5FDB1DF9-702E-470C-9654-4E5E66EB4FE6}" type="presParOf" srcId="{A0FCA1F3-43D8-402D-B483-FE2E166FFDE9}" destId="{51711F55-33F5-4F67-9404-7EC41238C2EE}" srcOrd="0" destOrd="0" presId="urn:microsoft.com/office/officeart/2005/8/layout/hierarchy6"/>
    <dgm:cxn modelId="{10D7A153-AA91-4A06-BFDA-1DA899BBD45C}" type="presParOf" srcId="{A0FCA1F3-43D8-402D-B483-FE2E166FFDE9}" destId="{4224F6D6-1F68-437A-8E32-A6BB43DE6C74}" srcOrd="1" destOrd="0" presId="urn:microsoft.com/office/officeart/2005/8/layout/hierarchy6"/>
    <dgm:cxn modelId="{187379E5-DE88-40E4-A420-04938DF2E160}" type="presParOf" srcId="{4224F6D6-1F68-437A-8E32-A6BB43DE6C74}" destId="{CE965AEB-F78C-4B22-85FD-3F6530020DA6}" srcOrd="0" destOrd="0" presId="urn:microsoft.com/office/officeart/2005/8/layout/hierarchy6"/>
    <dgm:cxn modelId="{3C2C8F6B-3CFC-43CD-A579-A06750CC75E5}" type="presParOf" srcId="{4224F6D6-1F68-437A-8E32-A6BB43DE6C74}" destId="{08CFE473-8236-4093-8966-5137720D3E51}" srcOrd="1" destOrd="0" presId="urn:microsoft.com/office/officeart/2005/8/layout/hierarchy6"/>
    <dgm:cxn modelId="{55C0ABD7-D278-49AE-9CD2-F6BBFA3DFC80}" type="presParOf" srcId="{82C81809-BB82-4876-AD7D-BCBD1208DA69}" destId="{EF4D9261-76E5-4566-8194-CC9581FB3224}" srcOrd="2" destOrd="0" presId="urn:microsoft.com/office/officeart/2005/8/layout/hierarchy6"/>
    <dgm:cxn modelId="{BBF08C27-2D92-48FC-A9AD-F4C214E4DD5C}" type="presParOf" srcId="{82C81809-BB82-4876-AD7D-BCBD1208DA69}" destId="{12494CB5-EFBE-44EF-B46B-D9C1B128CFE5}" srcOrd="3" destOrd="0" presId="urn:microsoft.com/office/officeart/2005/8/layout/hierarchy6"/>
    <dgm:cxn modelId="{01715E1F-FAA3-4DCF-962A-D98D04685E55}" type="presParOf" srcId="{12494CB5-EFBE-44EF-B46B-D9C1B128CFE5}" destId="{C36F4944-AC68-4D2A-8840-113128E97C19}" srcOrd="0" destOrd="0" presId="urn:microsoft.com/office/officeart/2005/8/layout/hierarchy6"/>
    <dgm:cxn modelId="{377B2084-352B-4178-8D27-F74EA15EAAE2}" type="presParOf" srcId="{12494CB5-EFBE-44EF-B46B-D9C1B128CFE5}" destId="{04661151-99B7-427D-BE45-7B991770B039}" srcOrd="1" destOrd="0" presId="urn:microsoft.com/office/officeart/2005/8/layout/hierarchy6"/>
    <dgm:cxn modelId="{A85026E7-6FF2-4764-90EF-1FA27C0B9FE6}" type="presParOf" srcId="{04661151-99B7-427D-BE45-7B991770B039}" destId="{54AE3B11-EF3A-45F6-813E-01938F10EEEE}" srcOrd="0" destOrd="0" presId="urn:microsoft.com/office/officeart/2005/8/layout/hierarchy6"/>
    <dgm:cxn modelId="{DC9DF0BF-A29A-4B32-A140-A55A43FD3CE7}" type="presParOf" srcId="{04661151-99B7-427D-BE45-7B991770B039}" destId="{95BD4C94-4C7F-4D19-98BA-334E77040025}" srcOrd="1" destOrd="0" presId="urn:microsoft.com/office/officeart/2005/8/layout/hierarchy6"/>
    <dgm:cxn modelId="{5EE57103-8AF1-4F9B-B784-B4937C6D9E08}" type="presParOf" srcId="{95BD4C94-4C7F-4D19-98BA-334E77040025}" destId="{99A5C5A8-94BC-4E52-8F3C-A03863482D68}" srcOrd="0" destOrd="0" presId="urn:microsoft.com/office/officeart/2005/8/layout/hierarchy6"/>
    <dgm:cxn modelId="{3B73DD9B-DC88-4C96-BDC1-4748F6DDE355}" type="presParOf" srcId="{95BD4C94-4C7F-4D19-98BA-334E77040025}" destId="{2C172CA5-803D-4227-BC82-D0949E2FAE84}" srcOrd="1" destOrd="0" presId="urn:microsoft.com/office/officeart/2005/8/layout/hierarchy6"/>
    <dgm:cxn modelId="{6F747FF4-FBAB-44FC-877A-5AFDB58BEB6E}" type="presParOf" srcId="{82C81809-BB82-4876-AD7D-BCBD1208DA69}" destId="{B17301A6-9A7D-4C5F-8170-6A00A47539D6}" srcOrd="4" destOrd="0" presId="urn:microsoft.com/office/officeart/2005/8/layout/hierarchy6"/>
    <dgm:cxn modelId="{4B6397BC-412A-49DF-90FC-6298460D4773}" type="presParOf" srcId="{82C81809-BB82-4876-AD7D-BCBD1208DA69}" destId="{F457B513-1708-4338-8E7D-DE2E82CC19BC}" srcOrd="5" destOrd="0" presId="urn:microsoft.com/office/officeart/2005/8/layout/hierarchy6"/>
    <dgm:cxn modelId="{D10C2190-D9E8-4DFD-9864-1EFE8D518E6D}" type="presParOf" srcId="{F457B513-1708-4338-8E7D-DE2E82CC19BC}" destId="{353B9BA3-7425-4CB5-943C-1E9A28DFB77D}" srcOrd="0" destOrd="0" presId="urn:microsoft.com/office/officeart/2005/8/layout/hierarchy6"/>
    <dgm:cxn modelId="{150EB7C0-81D0-424C-9619-4749D4988D34}" type="presParOf" srcId="{F457B513-1708-4338-8E7D-DE2E82CC19BC}" destId="{8A2286EB-9834-48DC-A18D-1BC139913604}" srcOrd="1" destOrd="0" presId="urn:microsoft.com/office/officeart/2005/8/layout/hierarchy6"/>
    <dgm:cxn modelId="{AEFE4D59-79C5-4717-9CAF-EB625E11B1A1}" type="presParOf" srcId="{8A2286EB-9834-48DC-A18D-1BC139913604}" destId="{08F36348-9AC9-4970-9064-8B655EE1F874}" srcOrd="0" destOrd="0" presId="urn:microsoft.com/office/officeart/2005/8/layout/hierarchy6"/>
    <dgm:cxn modelId="{B3D10D61-5DC5-45FD-8959-87A9136DD4D0}" type="presParOf" srcId="{8A2286EB-9834-48DC-A18D-1BC139913604}" destId="{8EFC435B-60A6-4357-A903-32B11A6EDFC4}" srcOrd="1" destOrd="0" presId="urn:microsoft.com/office/officeart/2005/8/layout/hierarchy6"/>
    <dgm:cxn modelId="{31177752-130D-490D-BBC5-BDB8E862E301}" type="presParOf" srcId="{8EFC435B-60A6-4357-A903-32B11A6EDFC4}" destId="{B1033E1E-D128-4C25-8C72-0817624C5C08}" srcOrd="0" destOrd="0" presId="urn:microsoft.com/office/officeart/2005/8/layout/hierarchy6"/>
    <dgm:cxn modelId="{C96B4856-F3D7-42DA-A766-021815A7B7EC}" type="presParOf" srcId="{8EFC435B-60A6-4357-A903-32B11A6EDFC4}" destId="{BDC9C4EC-DD44-4C34-8C8E-4B05E3071AA6}" srcOrd="1" destOrd="0" presId="urn:microsoft.com/office/officeart/2005/8/layout/hierarchy6"/>
    <dgm:cxn modelId="{E095910E-94F8-4FDF-AF78-6088CBBE7FA8}" type="presParOf" srcId="{BDC9C4EC-DD44-4C34-8C8E-4B05E3071AA6}" destId="{C5780800-2E87-4906-9C38-85540791BFA4}" srcOrd="0" destOrd="0" presId="urn:microsoft.com/office/officeart/2005/8/layout/hierarchy6"/>
    <dgm:cxn modelId="{32DB39CB-AB5A-4F9E-A406-CCD169795CF0}" type="presParOf" srcId="{BDC9C4EC-DD44-4C34-8C8E-4B05E3071AA6}" destId="{8925035C-2966-4C20-9932-76A06EFC3602}" srcOrd="1" destOrd="0" presId="urn:microsoft.com/office/officeart/2005/8/layout/hierarchy6"/>
    <dgm:cxn modelId="{F3B8D2B5-050A-4371-84BB-1828B4542390}" type="presParOf" srcId="{8925035C-2966-4C20-9932-76A06EFC3602}" destId="{30044680-3117-4206-AB42-27A3E7A6DE57}" srcOrd="0" destOrd="0" presId="urn:microsoft.com/office/officeart/2005/8/layout/hierarchy6"/>
    <dgm:cxn modelId="{6CC8D89A-8341-4AD1-9926-81D7ACF2A298}" type="presParOf" srcId="{8925035C-2966-4C20-9932-76A06EFC3602}" destId="{F3EE13FA-E2F4-4443-8401-1377849E7844}" srcOrd="1" destOrd="0" presId="urn:microsoft.com/office/officeart/2005/8/layout/hierarchy6"/>
    <dgm:cxn modelId="{E1F940F4-C4FC-409D-A539-06A43B380DC1}" type="presParOf" srcId="{F3EE13FA-E2F4-4443-8401-1377849E7844}" destId="{8BB4CBD1-075D-4AD3-A16A-506C49542002}" srcOrd="0" destOrd="0" presId="urn:microsoft.com/office/officeart/2005/8/layout/hierarchy6"/>
    <dgm:cxn modelId="{96796FA5-2D60-4CEC-AE8F-83DB1513997E}" type="presParOf" srcId="{F3EE13FA-E2F4-4443-8401-1377849E7844}" destId="{30C3281D-841F-4DB4-9F48-EA720601E6EE}" srcOrd="1" destOrd="0" presId="urn:microsoft.com/office/officeart/2005/8/layout/hierarchy6"/>
    <dgm:cxn modelId="{3584270F-2B99-452D-B039-EEC3A91B8674}" type="presParOf" srcId="{30C3281D-841F-4DB4-9F48-EA720601E6EE}" destId="{DD83284F-844F-430A-9406-4BEA77B560EA}" srcOrd="0" destOrd="0" presId="urn:microsoft.com/office/officeart/2005/8/layout/hierarchy6"/>
    <dgm:cxn modelId="{985C1DC6-4573-4805-B49F-E77EC88EE93C}" type="presParOf" srcId="{30C3281D-841F-4DB4-9F48-EA720601E6EE}" destId="{201D5D62-38A6-43CB-A2A8-984FF9D0DE08}" srcOrd="1" destOrd="0" presId="urn:microsoft.com/office/officeart/2005/8/layout/hierarchy6"/>
    <dgm:cxn modelId="{18889C9B-4929-4E7A-97F0-4BFC2ABA30A9}" type="presParOf" srcId="{F3EE13FA-E2F4-4443-8401-1377849E7844}" destId="{B96418CC-A210-4865-B892-32B520095A5B}" srcOrd="2" destOrd="0" presId="urn:microsoft.com/office/officeart/2005/8/layout/hierarchy6"/>
    <dgm:cxn modelId="{896EC213-D165-485F-B9BB-18C7CC459ADA}" type="presParOf" srcId="{F3EE13FA-E2F4-4443-8401-1377849E7844}" destId="{44793CE5-E87B-48CD-A6F6-17206B0EAEE9}" srcOrd="3" destOrd="0" presId="urn:microsoft.com/office/officeart/2005/8/layout/hierarchy6"/>
    <dgm:cxn modelId="{B3C9D798-D74D-4923-ACB5-A49C1B0F5626}" type="presParOf" srcId="{44793CE5-E87B-48CD-A6F6-17206B0EAEE9}" destId="{EF9BB7FC-C511-44AA-908E-3D67251FC03B}" srcOrd="0" destOrd="0" presId="urn:microsoft.com/office/officeart/2005/8/layout/hierarchy6"/>
    <dgm:cxn modelId="{D4C5EBCA-B44E-4C7E-9F4E-B9236C4FEA91}" type="presParOf" srcId="{44793CE5-E87B-48CD-A6F6-17206B0EAEE9}" destId="{CB2232A7-5130-4DEE-BC17-76894B2772A9}" srcOrd="1" destOrd="0" presId="urn:microsoft.com/office/officeart/2005/8/layout/hierarchy6"/>
    <dgm:cxn modelId="{DD19F6E8-94B0-4A91-B053-DFEFEA56EC40}" type="presParOf" srcId="{26513B3B-2F86-4EF5-B532-8CFBBE2E6EEA}" destId="{A84C6CD6-CB1E-42C5-B9DD-D10AAEF66A8A}" srcOrd="2" destOrd="0" presId="urn:microsoft.com/office/officeart/2005/8/layout/hierarchy6"/>
    <dgm:cxn modelId="{804AC5A1-33CB-490B-AC40-28114D07DDEC}" type="presParOf" srcId="{26513B3B-2F86-4EF5-B532-8CFBBE2E6EEA}" destId="{BE158FC2-5C8D-405E-A25B-83ADAAD75DD3}" srcOrd="3" destOrd="0" presId="urn:microsoft.com/office/officeart/2005/8/layout/hierarchy6"/>
    <dgm:cxn modelId="{8BB68780-327E-4431-BA15-C500ABE54EB5}" type="presParOf" srcId="{BE158FC2-5C8D-405E-A25B-83ADAAD75DD3}" destId="{A378DDFF-B6FE-4240-9FF3-E42ED5ECEAAD}" srcOrd="0" destOrd="0" presId="urn:microsoft.com/office/officeart/2005/8/layout/hierarchy6"/>
    <dgm:cxn modelId="{34461A25-EA40-4CF3-9276-F2715A5D89DE}" type="presParOf" srcId="{BE158FC2-5C8D-405E-A25B-83ADAAD75DD3}" destId="{77FFC480-F326-4732-9315-2E5A30A2D4DF}" srcOrd="1" destOrd="0" presId="urn:microsoft.com/office/officeart/2005/8/layout/hierarchy6"/>
    <dgm:cxn modelId="{585AD275-E183-4BB8-A950-F019C1D1540D}" type="presParOf" srcId="{77FFC480-F326-4732-9315-2E5A30A2D4DF}" destId="{790FD820-2CFB-4B5D-9464-DE0EFD9251A3}" srcOrd="0" destOrd="0" presId="urn:microsoft.com/office/officeart/2005/8/layout/hierarchy6"/>
    <dgm:cxn modelId="{CD715291-1D5C-4DFF-9958-34D3A4AF0796}" type="presParOf" srcId="{77FFC480-F326-4732-9315-2E5A30A2D4DF}" destId="{6FBE7AFE-982E-4987-870B-BAB6F3799254}" srcOrd="1" destOrd="0" presId="urn:microsoft.com/office/officeart/2005/8/layout/hierarchy6"/>
    <dgm:cxn modelId="{32113793-18A8-4A5A-B22C-9264933ABF77}" type="presParOf" srcId="{6FBE7AFE-982E-4987-870B-BAB6F3799254}" destId="{5764D760-B1FB-4CB1-AE92-01630159EA48}" srcOrd="0" destOrd="0" presId="urn:microsoft.com/office/officeart/2005/8/layout/hierarchy6"/>
    <dgm:cxn modelId="{D7F5E762-08E7-4DB6-8F77-D5CA1ECFAB7C}" type="presParOf" srcId="{6FBE7AFE-982E-4987-870B-BAB6F3799254}" destId="{04A69DF3-6C64-4F4F-96F6-CBB560F9B57A}" srcOrd="1" destOrd="0" presId="urn:microsoft.com/office/officeart/2005/8/layout/hierarchy6"/>
    <dgm:cxn modelId="{91F8A9DA-8D79-46DD-8D4F-6BF54007C536}" type="presParOf" srcId="{04A69DF3-6C64-4F4F-96F6-CBB560F9B57A}" destId="{74C68237-7DCF-4251-A0D5-915B013846F9}" srcOrd="0" destOrd="0" presId="urn:microsoft.com/office/officeart/2005/8/layout/hierarchy6"/>
    <dgm:cxn modelId="{CD15D0CC-9EB0-418D-972E-D54E7CD963F1}" type="presParOf" srcId="{04A69DF3-6C64-4F4F-96F6-CBB560F9B57A}" destId="{97D57259-6BCC-403F-8294-500420E542C5}" srcOrd="1" destOrd="0" presId="urn:microsoft.com/office/officeart/2005/8/layout/hierarchy6"/>
    <dgm:cxn modelId="{78244419-FD49-4789-BB37-5655141E26E3}" type="presParOf" srcId="{97D57259-6BCC-403F-8294-500420E542C5}" destId="{92B04C5E-230E-4851-A643-3943CEAA4B2E}" srcOrd="0" destOrd="0" presId="urn:microsoft.com/office/officeart/2005/8/layout/hierarchy6"/>
    <dgm:cxn modelId="{A0E39F4F-E633-4F5D-BD85-9C6301CDE476}" type="presParOf" srcId="{97D57259-6BCC-403F-8294-500420E542C5}" destId="{69C2EF54-CE5F-4AC6-A370-041B3B6636C6}" srcOrd="1" destOrd="0" presId="urn:microsoft.com/office/officeart/2005/8/layout/hierarchy6"/>
    <dgm:cxn modelId="{D0039955-47B4-4232-BB9E-E5194CC74C87}" type="presParOf" srcId="{69C2EF54-CE5F-4AC6-A370-041B3B6636C6}" destId="{43372204-BE9A-435F-9D48-0F3A032BE686}" srcOrd="0" destOrd="0" presId="urn:microsoft.com/office/officeart/2005/8/layout/hierarchy6"/>
    <dgm:cxn modelId="{D3FD62AF-0374-4558-8CED-892638EDD866}" type="presParOf" srcId="{69C2EF54-CE5F-4AC6-A370-041B3B6636C6}" destId="{D5CD2E9F-08F2-4742-B3C3-D3816D829F22}" srcOrd="1" destOrd="0" presId="urn:microsoft.com/office/officeart/2005/8/layout/hierarchy6"/>
    <dgm:cxn modelId="{81D055CB-375A-4CC7-9051-AD01214FA0FF}" type="presParOf" srcId="{D5CD2E9F-08F2-4742-B3C3-D3816D829F22}" destId="{30AEC4BD-A714-47CD-A67C-ABADD5C1AA6B}" srcOrd="0" destOrd="0" presId="urn:microsoft.com/office/officeart/2005/8/layout/hierarchy6"/>
    <dgm:cxn modelId="{E630E654-10BC-4F12-879E-F436D4DB8678}" type="presParOf" srcId="{D5CD2E9F-08F2-4742-B3C3-D3816D829F22}" destId="{8F4478CF-6A74-4D84-8C09-C1CB9BB30155}" srcOrd="1" destOrd="0" presId="urn:microsoft.com/office/officeart/2005/8/layout/hierarchy6"/>
    <dgm:cxn modelId="{97B855EC-EB9E-45FD-8645-2680459CC3FD}" type="presParOf" srcId="{BE231AF7-508B-464A-8EC7-B9A22EEE054F}" destId="{B5499E8D-172F-4DB1-8BCD-E4B8357B45C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C0973-CB5E-4B18-9DE4-5458B15393C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E8E27DC0-255A-40B6-82BA-931482FD2F33}">
      <dgm:prSet phldrT="[Text]" custT="1"/>
      <dgm:spPr/>
      <dgm:t>
        <a:bodyPr/>
        <a:lstStyle/>
        <a:p>
          <a:r>
            <a:rPr lang="en-US" sz="1400" b="1" dirty="0" smtClean="0"/>
            <a:t>Area Benefit</a:t>
          </a:r>
          <a:endParaRPr lang="en-US" sz="1400" b="1" dirty="0"/>
        </a:p>
      </dgm:t>
    </dgm:pt>
    <dgm:pt modelId="{0CD888ED-171E-4E69-A3AB-7A7E82B45E2C}" type="parTrans" cxnId="{1A8F2F46-591A-4C86-8C0A-BFD2C0E24263}">
      <dgm:prSet/>
      <dgm:spPr/>
      <dgm:t>
        <a:bodyPr/>
        <a:lstStyle/>
        <a:p>
          <a:endParaRPr lang="en-US" sz="1400"/>
        </a:p>
      </dgm:t>
    </dgm:pt>
    <dgm:pt modelId="{A09D2F02-9F77-469B-A98A-47634B086805}" type="sibTrans" cxnId="{1A8F2F46-591A-4C86-8C0A-BFD2C0E24263}">
      <dgm:prSet/>
      <dgm:spPr/>
      <dgm:t>
        <a:bodyPr/>
        <a:lstStyle/>
        <a:p>
          <a:endParaRPr lang="en-US" sz="1400"/>
        </a:p>
      </dgm:t>
    </dgm:pt>
    <dgm:pt modelId="{2B7602B7-8632-4F8A-B343-8617008FC8A4}">
      <dgm:prSet phldrT="[Text]" custT="1"/>
      <dgm:spPr/>
      <dgm:t>
        <a:bodyPr/>
        <a:lstStyle/>
        <a:p>
          <a:r>
            <a:rPr lang="en-US" sz="1400" dirty="0" smtClean="0"/>
            <a:t>Census </a:t>
          </a:r>
          <a:endParaRPr lang="en-US" sz="1400" dirty="0"/>
        </a:p>
      </dgm:t>
    </dgm:pt>
    <dgm:pt modelId="{495A71FE-155A-4E95-8944-37C81C400041}" type="parTrans" cxnId="{BB7FAB5D-94D5-43A2-AF1F-66555DA0D1CE}">
      <dgm:prSet custT="1"/>
      <dgm:spPr/>
      <dgm:t>
        <a:bodyPr/>
        <a:lstStyle/>
        <a:p>
          <a:endParaRPr lang="en-US" sz="1400" dirty="0"/>
        </a:p>
      </dgm:t>
    </dgm:pt>
    <dgm:pt modelId="{ADA387DD-6350-410B-AD19-7A5DA41B12A3}" type="sibTrans" cxnId="{BB7FAB5D-94D5-43A2-AF1F-66555DA0D1CE}">
      <dgm:prSet/>
      <dgm:spPr/>
      <dgm:t>
        <a:bodyPr/>
        <a:lstStyle/>
        <a:p>
          <a:endParaRPr lang="en-US" sz="1400"/>
        </a:p>
      </dgm:t>
    </dgm:pt>
    <dgm:pt modelId="{369D62B7-B667-43E1-895B-88C0363BDFCC}">
      <dgm:prSet phldrT="[Text]" custT="1"/>
      <dgm:spPr/>
      <dgm:t>
        <a:bodyPr/>
        <a:lstStyle/>
        <a:p>
          <a:r>
            <a:rPr lang="en-US" sz="1400" dirty="0" smtClean="0"/>
            <a:t>‘Duplicate Activity’</a:t>
          </a:r>
          <a:endParaRPr lang="en-US" sz="1400" dirty="0"/>
        </a:p>
      </dgm:t>
    </dgm:pt>
    <dgm:pt modelId="{87E59C1F-C7FC-412B-9462-AEDC54EC2BE0}" type="parTrans" cxnId="{BCB2A175-EF66-43EC-BCC1-30F102A19921}">
      <dgm:prSet custT="1"/>
      <dgm:spPr/>
      <dgm:t>
        <a:bodyPr/>
        <a:lstStyle/>
        <a:p>
          <a:endParaRPr lang="en-US" sz="1400" dirty="0"/>
        </a:p>
      </dgm:t>
    </dgm:pt>
    <dgm:pt modelId="{1D9390FE-E84A-478C-9666-C2747EADC675}" type="sibTrans" cxnId="{BCB2A175-EF66-43EC-BCC1-30F102A19921}">
      <dgm:prSet/>
      <dgm:spPr/>
      <dgm:t>
        <a:bodyPr/>
        <a:lstStyle/>
        <a:p>
          <a:endParaRPr lang="en-US" sz="1400"/>
        </a:p>
      </dgm:t>
    </dgm:pt>
    <dgm:pt modelId="{CB0875EC-8A80-4FF8-9F80-735B4AD55539}">
      <dgm:prSet phldrT="[Text]" custT="1"/>
      <dgm:spPr/>
      <dgm:t>
        <a:bodyPr/>
        <a:lstStyle/>
        <a:p>
          <a:r>
            <a:rPr lang="en-US" sz="1400" dirty="0" smtClean="0"/>
            <a:t>Jurisdiction-Wide</a:t>
          </a:r>
          <a:endParaRPr lang="en-US" sz="1400" dirty="0"/>
        </a:p>
      </dgm:t>
    </dgm:pt>
    <dgm:pt modelId="{07520174-3BEC-4703-B33F-BADDF01F2970}" type="parTrans" cxnId="{65DEA1D7-BD58-4B38-B0C0-C93889828350}">
      <dgm:prSet custT="1"/>
      <dgm:spPr/>
      <dgm:t>
        <a:bodyPr/>
        <a:lstStyle/>
        <a:p>
          <a:endParaRPr lang="en-US" sz="1400" dirty="0"/>
        </a:p>
      </dgm:t>
    </dgm:pt>
    <dgm:pt modelId="{EA53A488-9893-4824-AB70-D58CDA85EE05}" type="sibTrans" cxnId="{65DEA1D7-BD58-4B38-B0C0-C93889828350}">
      <dgm:prSet/>
      <dgm:spPr/>
      <dgm:t>
        <a:bodyPr/>
        <a:lstStyle/>
        <a:p>
          <a:endParaRPr lang="en-US" sz="1400"/>
        </a:p>
      </dgm:t>
    </dgm:pt>
    <dgm:pt modelId="{35AA5DF2-D032-49C3-8E3F-7C1F8F05C991}">
      <dgm:prSet phldrT="[Text]" custT="1"/>
      <dgm:spPr/>
      <dgm:t>
        <a:bodyPr/>
        <a:lstStyle/>
        <a:p>
          <a:r>
            <a:rPr lang="en-US" sz="1400" dirty="0" smtClean="0"/>
            <a:t>Survey Method</a:t>
          </a:r>
          <a:endParaRPr lang="en-US" sz="1400" dirty="0"/>
        </a:p>
      </dgm:t>
    </dgm:pt>
    <dgm:pt modelId="{3F6C3216-1389-44A4-8B18-45E69B58B70C}" type="parTrans" cxnId="{A6375A95-AA46-46AE-A56D-5AEBCBA7F84C}">
      <dgm:prSet custT="1"/>
      <dgm:spPr/>
      <dgm:t>
        <a:bodyPr/>
        <a:lstStyle/>
        <a:p>
          <a:endParaRPr lang="en-US" sz="1400" dirty="0"/>
        </a:p>
      </dgm:t>
    </dgm:pt>
    <dgm:pt modelId="{0F1762A3-64F0-4E07-A83C-F0DD3CAE3C19}" type="sibTrans" cxnId="{A6375A95-AA46-46AE-A56D-5AEBCBA7F84C}">
      <dgm:prSet/>
      <dgm:spPr/>
      <dgm:t>
        <a:bodyPr/>
        <a:lstStyle/>
        <a:p>
          <a:endParaRPr lang="en-US" sz="1400"/>
        </a:p>
      </dgm:t>
    </dgm:pt>
    <dgm:pt modelId="{F6CA9D17-1658-4F9E-B47F-C5A6C8FC32FF}">
      <dgm:prSet phldrT="[Text]" custT="1"/>
      <dgm:spPr/>
      <dgm:t>
        <a:bodyPr/>
        <a:lstStyle/>
        <a:p>
          <a:r>
            <a:rPr lang="en-US" sz="1400" dirty="0" smtClean="0"/>
            <a:t>Total # Low</a:t>
          </a:r>
          <a:endParaRPr lang="en-US" sz="1400" dirty="0"/>
        </a:p>
      </dgm:t>
    </dgm:pt>
    <dgm:pt modelId="{108E327C-B779-499D-B17A-6D21CCF11808}" type="parTrans" cxnId="{7D8494FE-5BE9-41AE-827A-25AD5EB9E54B}">
      <dgm:prSet custT="1"/>
      <dgm:spPr/>
      <dgm:t>
        <a:bodyPr/>
        <a:lstStyle/>
        <a:p>
          <a:endParaRPr lang="en-US" sz="1400" dirty="0"/>
        </a:p>
      </dgm:t>
    </dgm:pt>
    <dgm:pt modelId="{E5F36342-9D2D-46AC-8235-F4B02BA13930}" type="sibTrans" cxnId="{7D8494FE-5BE9-41AE-827A-25AD5EB9E54B}">
      <dgm:prSet/>
      <dgm:spPr/>
      <dgm:t>
        <a:bodyPr/>
        <a:lstStyle/>
        <a:p>
          <a:endParaRPr lang="en-US" sz="1400"/>
        </a:p>
      </dgm:t>
    </dgm:pt>
    <dgm:pt modelId="{AAB395AF-9278-4EEB-A037-640BCEBFCEC4}">
      <dgm:prSet phldrT="[Text]" custT="1"/>
      <dgm:spPr/>
      <dgm:t>
        <a:bodyPr/>
        <a:lstStyle/>
        <a:p>
          <a:r>
            <a:rPr lang="en-US" sz="1400" dirty="0" smtClean="0"/>
            <a:t>County Code/County Name </a:t>
          </a:r>
        </a:p>
        <a:p>
          <a:r>
            <a:rPr lang="en-US" sz="1100" dirty="0" smtClean="0"/>
            <a:t>(in order to choose smaller geographic area)</a:t>
          </a:r>
          <a:endParaRPr lang="en-US" sz="1100" dirty="0"/>
        </a:p>
      </dgm:t>
    </dgm:pt>
    <dgm:pt modelId="{1A985581-0700-4F03-96E0-1AF266569D99}" type="parTrans" cxnId="{BD973F6A-CEC7-4AE2-885C-758412D34907}">
      <dgm:prSet custT="1"/>
      <dgm:spPr/>
      <dgm:t>
        <a:bodyPr/>
        <a:lstStyle/>
        <a:p>
          <a:endParaRPr lang="en-US" sz="1400" dirty="0"/>
        </a:p>
      </dgm:t>
    </dgm:pt>
    <dgm:pt modelId="{2994182F-3B47-4FD5-AF3F-3320BAB42A44}" type="sibTrans" cxnId="{BD973F6A-CEC7-4AE2-885C-758412D34907}">
      <dgm:prSet/>
      <dgm:spPr/>
      <dgm:t>
        <a:bodyPr/>
        <a:lstStyle/>
        <a:p>
          <a:endParaRPr lang="en-US" sz="1400"/>
        </a:p>
      </dgm:t>
    </dgm:pt>
    <dgm:pt modelId="{D4B5E766-70C6-4962-AF87-4949CAD8F116}">
      <dgm:prSet phldrT="[Text]" custT="1"/>
      <dgm:spPr/>
      <dgm:t>
        <a:bodyPr/>
        <a:lstStyle/>
        <a:p>
          <a:r>
            <a:rPr lang="en-US" sz="1400" dirty="0" smtClean="0"/>
            <a:t>Grantee #</a:t>
          </a:r>
          <a:endParaRPr lang="en-US" sz="1400" dirty="0"/>
        </a:p>
      </dgm:t>
    </dgm:pt>
    <dgm:pt modelId="{2A7D9D7E-FB1E-4599-9064-229EC1CDBEC0}" type="parTrans" cxnId="{65246F79-4FEA-4D72-8D1D-32AA0C2ADB9E}">
      <dgm:prSet custT="1"/>
      <dgm:spPr/>
      <dgm:t>
        <a:bodyPr/>
        <a:lstStyle/>
        <a:p>
          <a:endParaRPr lang="en-US" sz="1400" dirty="0"/>
        </a:p>
      </dgm:t>
    </dgm:pt>
    <dgm:pt modelId="{98C636A5-0E4F-4B05-B62B-F44DF3546D4A}" type="sibTrans" cxnId="{65246F79-4FEA-4D72-8D1D-32AA0C2ADB9E}">
      <dgm:prSet/>
      <dgm:spPr/>
      <dgm:t>
        <a:bodyPr/>
        <a:lstStyle/>
        <a:p>
          <a:endParaRPr lang="en-US" sz="1400"/>
        </a:p>
      </dgm:t>
    </dgm:pt>
    <dgm:pt modelId="{50763BB1-E49B-4070-BD15-E5A352206F35}">
      <dgm:prSet phldrT="[Text]" custT="1"/>
      <dgm:spPr/>
      <dgm:t>
        <a:bodyPr/>
        <a:lstStyle/>
        <a:p>
          <a:r>
            <a:rPr lang="en-US" sz="1400" dirty="0" smtClean="0"/>
            <a:t>Activity #</a:t>
          </a:r>
          <a:endParaRPr lang="en-US" sz="1400" dirty="0"/>
        </a:p>
      </dgm:t>
    </dgm:pt>
    <dgm:pt modelId="{5BACF6DB-39B0-475B-B4C2-193A8F59F89C}" type="parTrans" cxnId="{B406C8B7-5E40-4EB8-9A3D-91FEBDB74FCC}">
      <dgm:prSet custT="1"/>
      <dgm:spPr/>
      <dgm:t>
        <a:bodyPr/>
        <a:lstStyle/>
        <a:p>
          <a:endParaRPr lang="en-US" sz="1400" dirty="0"/>
        </a:p>
      </dgm:t>
    </dgm:pt>
    <dgm:pt modelId="{4DF4805D-2C6E-4750-AF4B-048D31D66AE8}" type="sibTrans" cxnId="{B406C8B7-5E40-4EB8-9A3D-91FEBDB74FCC}">
      <dgm:prSet/>
      <dgm:spPr/>
      <dgm:t>
        <a:bodyPr/>
        <a:lstStyle/>
        <a:p>
          <a:endParaRPr lang="en-US" sz="1400"/>
        </a:p>
      </dgm:t>
    </dgm:pt>
    <dgm:pt modelId="{6DFC8865-3742-4F7C-8ABB-BF671016CA02}">
      <dgm:prSet phldrT="[Text]" custT="1"/>
      <dgm:spPr/>
      <dgm:t>
        <a:bodyPr/>
        <a:lstStyle/>
        <a:p>
          <a:r>
            <a:rPr lang="en-US" sz="1400" dirty="0" smtClean="0"/>
            <a:t>County Code/County Name</a:t>
          </a:r>
          <a:endParaRPr lang="en-US" sz="1400" dirty="0"/>
        </a:p>
      </dgm:t>
    </dgm:pt>
    <dgm:pt modelId="{40F8F56B-B971-48DD-BA37-E103206C5B68}" type="parTrans" cxnId="{29A1B44E-C86F-4F0F-83F2-572BD2D2B292}">
      <dgm:prSet custT="1"/>
      <dgm:spPr/>
      <dgm:t>
        <a:bodyPr/>
        <a:lstStyle/>
        <a:p>
          <a:endParaRPr lang="en-US" sz="1400" dirty="0"/>
        </a:p>
      </dgm:t>
    </dgm:pt>
    <dgm:pt modelId="{6657ACB4-4F8E-40F0-B9AD-23B1A56B9267}" type="sibTrans" cxnId="{29A1B44E-C86F-4F0F-83F2-572BD2D2B292}">
      <dgm:prSet/>
      <dgm:spPr/>
      <dgm:t>
        <a:bodyPr/>
        <a:lstStyle/>
        <a:p>
          <a:endParaRPr lang="en-US" sz="1400"/>
        </a:p>
      </dgm:t>
    </dgm:pt>
    <dgm:pt modelId="{B2A9ACEF-74E3-4698-B966-F2E7C3077160}">
      <dgm:prSet phldrT="[Text]" custT="1"/>
      <dgm:spPr/>
      <dgm:t>
        <a:bodyPr/>
        <a:lstStyle/>
        <a:p>
          <a:r>
            <a:rPr lang="en-US" sz="1400" dirty="0" smtClean="0"/>
            <a:t>Census Place(s)</a:t>
          </a:r>
          <a:endParaRPr lang="en-US" sz="1400" dirty="0"/>
        </a:p>
      </dgm:t>
    </dgm:pt>
    <dgm:pt modelId="{B7D0B58F-40CF-40EE-BB4C-4B04FEBC3994}" type="parTrans" cxnId="{24B3CD4A-2B38-45FE-B0A6-E825FE7294EE}">
      <dgm:prSet custT="1"/>
      <dgm:spPr/>
      <dgm:t>
        <a:bodyPr/>
        <a:lstStyle/>
        <a:p>
          <a:endParaRPr lang="en-US" sz="1400" dirty="0"/>
        </a:p>
      </dgm:t>
    </dgm:pt>
    <dgm:pt modelId="{0F7926B2-369E-4381-886A-69A400BC8246}" type="sibTrans" cxnId="{24B3CD4A-2B38-45FE-B0A6-E825FE7294EE}">
      <dgm:prSet/>
      <dgm:spPr/>
      <dgm:t>
        <a:bodyPr/>
        <a:lstStyle/>
        <a:p>
          <a:endParaRPr lang="en-US" sz="1400"/>
        </a:p>
      </dgm:t>
    </dgm:pt>
    <dgm:pt modelId="{5BC3A9B9-3CF9-48ED-84B5-F6A2A87D0D63}">
      <dgm:prSet phldrT="[Text]" custT="1"/>
      <dgm:spPr/>
      <dgm:t>
        <a:bodyPr/>
        <a:lstStyle/>
        <a:p>
          <a:r>
            <a:rPr lang="en-US" sz="1400" dirty="0" smtClean="0"/>
            <a:t>Census Tract(s)</a:t>
          </a:r>
          <a:endParaRPr lang="en-US" sz="1400" dirty="0"/>
        </a:p>
      </dgm:t>
    </dgm:pt>
    <dgm:pt modelId="{F8575A23-4396-4785-8FEF-853D1FAC1C1C}" type="parTrans" cxnId="{608EB700-89FD-431C-B65E-F7D43F7B178B}">
      <dgm:prSet custT="1"/>
      <dgm:spPr/>
      <dgm:t>
        <a:bodyPr/>
        <a:lstStyle/>
        <a:p>
          <a:endParaRPr lang="en-US" sz="1400" dirty="0"/>
        </a:p>
      </dgm:t>
    </dgm:pt>
    <dgm:pt modelId="{B099EE03-1253-46A8-9D0D-3ABC493B0157}" type="sibTrans" cxnId="{608EB700-89FD-431C-B65E-F7D43F7B178B}">
      <dgm:prSet/>
      <dgm:spPr/>
      <dgm:t>
        <a:bodyPr/>
        <a:lstStyle/>
        <a:p>
          <a:endParaRPr lang="en-US" sz="1400"/>
        </a:p>
      </dgm:t>
    </dgm:pt>
    <dgm:pt modelId="{951E49FA-B9C2-4722-83C9-1C13BF4AAF2B}">
      <dgm:prSet phldrT="[Text]" custT="1"/>
      <dgm:spPr/>
      <dgm:t>
        <a:bodyPr/>
        <a:lstStyle/>
        <a:p>
          <a:r>
            <a:rPr lang="en-US" sz="1400" dirty="0" smtClean="0"/>
            <a:t>All Block Groups</a:t>
          </a:r>
          <a:endParaRPr lang="en-US" sz="1400" dirty="0"/>
        </a:p>
      </dgm:t>
    </dgm:pt>
    <dgm:pt modelId="{24CFA88A-F34B-49D5-92E8-D6B592073D79}" type="parTrans" cxnId="{28FAC030-D09F-4EE5-85F0-50EE139B791A}">
      <dgm:prSet custT="1"/>
      <dgm:spPr/>
      <dgm:t>
        <a:bodyPr/>
        <a:lstStyle/>
        <a:p>
          <a:endParaRPr lang="en-US" sz="1400" dirty="0"/>
        </a:p>
      </dgm:t>
    </dgm:pt>
    <dgm:pt modelId="{0D122522-A500-4B01-B2B4-E007ADD9360D}" type="sibTrans" cxnId="{28FAC030-D09F-4EE5-85F0-50EE139B791A}">
      <dgm:prSet/>
      <dgm:spPr/>
      <dgm:t>
        <a:bodyPr/>
        <a:lstStyle/>
        <a:p>
          <a:endParaRPr lang="en-US" sz="1400"/>
        </a:p>
      </dgm:t>
    </dgm:pt>
    <dgm:pt modelId="{C1056AA1-0A71-4481-90EE-14F1D7712B6A}">
      <dgm:prSet phldrT="[Text]" custT="1"/>
      <dgm:spPr/>
      <dgm:t>
        <a:bodyPr/>
        <a:lstStyle/>
        <a:p>
          <a:r>
            <a:rPr lang="en-US" sz="1400" dirty="0" smtClean="0"/>
            <a:t>Select Specific Block Groups</a:t>
          </a:r>
          <a:endParaRPr lang="en-US" sz="1400" dirty="0"/>
        </a:p>
      </dgm:t>
    </dgm:pt>
    <dgm:pt modelId="{E4B918DF-D779-4CA5-A47E-968D1A8D439B}" type="parTrans" cxnId="{89229355-3806-4B80-8D9D-E472014A653A}">
      <dgm:prSet custT="1"/>
      <dgm:spPr/>
      <dgm:t>
        <a:bodyPr/>
        <a:lstStyle/>
        <a:p>
          <a:endParaRPr lang="en-US" sz="1400" dirty="0"/>
        </a:p>
      </dgm:t>
    </dgm:pt>
    <dgm:pt modelId="{54BEA19A-EDCC-4DF3-A576-06CB91BD94E7}" type="sibTrans" cxnId="{89229355-3806-4B80-8D9D-E472014A653A}">
      <dgm:prSet/>
      <dgm:spPr/>
      <dgm:t>
        <a:bodyPr/>
        <a:lstStyle/>
        <a:p>
          <a:endParaRPr lang="en-US" sz="1400"/>
        </a:p>
      </dgm:t>
    </dgm:pt>
    <dgm:pt modelId="{5E154221-254A-4F9F-B6F1-1643B8729382}">
      <dgm:prSet phldrT="[Text]" custT="1"/>
      <dgm:spPr/>
      <dgm:t>
        <a:bodyPr/>
        <a:lstStyle/>
        <a:p>
          <a:r>
            <a:rPr lang="en-US" sz="1400" dirty="0" smtClean="0"/>
            <a:t>Total # Low/Mod</a:t>
          </a:r>
          <a:endParaRPr lang="en-US" sz="1400" dirty="0"/>
        </a:p>
      </dgm:t>
    </dgm:pt>
    <dgm:pt modelId="{62D79A75-1CD3-43B4-9ABF-D76D5F58ACC6}" type="parTrans" cxnId="{0723FA29-6211-49E1-B66A-01EEA6E031D5}">
      <dgm:prSet custT="1"/>
      <dgm:spPr/>
      <dgm:t>
        <a:bodyPr/>
        <a:lstStyle/>
        <a:p>
          <a:endParaRPr lang="en-US" sz="1400" dirty="0"/>
        </a:p>
      </dgm:t>
    </dgm:pt>
    <dgm:pt modelId="{124A3D41-AB33-44EB-96D8-C8B3421431F6}" type="sibTrans" cxnId="{0723FA29-6211-49E1-B66A-01EEA6E031D5}">
      <dgm:prSet/>
      <dgm:spPr/>
      <dgm:t>
        <a:bodyPr/>
        <a:lstStyle/>
        <a:p>
          <a:endParaRPr lang="en-US" sz="1400"/>
        </a:p>
      </dgm:t>
    </dgm:pt>
    <dgm:pt modelId="{B8F26A58-9016-446A-81D6-23C0974D3A56}">
      <dgm:prSet phldrT="[Text]" custT="1"/>
      <dgm:spPr/>
      <dgm:t>
        <a:bodyPr/>
        <a:lstStyle/>
        <a:p>
          <a:r>
            <a:rPr lang="en-US" sz="1400" dirty="0" smtClean="0"/>
            <a:t>Total Population</a:t>
          </a:r>
          <a:endParaRPr lang="en-US" sz="1400" dirty="0"/>
        </a:p>
      </dgm:t>
    </dgm:pt>
    <dgm:pt modelId="{8BCCA1BB-990B-4279-8329-3E85172D744C}" type="parTrans" cxnId="{FB10E0FF-8799-47EF-9A86-2F2B1394D958}">
      <dgm:prSet custT="1"/>
      <dgm:spPr/>
      <dgm:t>
        <a:bodyPr/>
        <a:lstStyle/>
        <a:p>
          <a:endParaRPr lang="en-US" sz="1400" dirty="0"/>
        </a:p>
      </dgm:t>
    </dgm:pt>
    <dgm:pt modelId="{8F012166-045F-42FC-9105-9731CA2952E5}" type="sibTrans" cxnId="{FB10E0FF-8799-47EF-9A86-2F2B1394D958}">
      <dgm:prSet/>
      <dgm:spPr/>
      <dgm:t>
        <a:bodyPr/>
        <a:lstStyle/>
        <a:p>
          <a:endParaRPr lang="en-US" sz="1400"/>
        </a:p>
      </dgm:t>
    </dgm:pt>
    <dgm:pt modelId="{BE231AF7-508B-464A-8EC7-B9A22EEE054F}" type="pres">
      <dgm:prSet presAssocID="{C16C0973-CB5E-4B18-9DE4-5458B15393CE}" presName="mainComposite" presStyleCnt="0">
        <dgm:presLayoutVars>
          <dgm:chPref val="1"/>
          <dgm:dir/>
          <dgm:animOne val="branch"/>
          <dgm:animLvl val="lvl"/>
          <dgm:resizeHandles val="exact"/>
        </dgm:presLayoutVars>
      </dgm:prSet>
      <dgm:spPr/>
      <dgm:t>
        <a:bodyPr/>
        <a:lstStyle/>
        <a:p>
          <a:endParaRPr lang="en-US"/>
        </a:p>
      </dgm:t>
    </dgm:pt>
    <dgm:pt modelId="{4A1F0062-A540-4899-8E8B-5C78E3A2A194}" type="pres">
      <dgm:prSet presAssocID="{C16C0973-CB5E-4B18-9DE4-5458B15393CE}" presName="hierFlow" presStyleCnt="0"/>
      <dgm:spPr/>
      <dgm:t>
        <a:bodyPr/>
        <a:lstStyle/>
        <a:p>
          <a:endParaRPr lang="en-US"/>
        </a:p>
      </dgm:t>
    </dgm:pt>
    <dgm:pt modelId="{1AEADE75-C5DE-4FC4-8251-910C39926B32}" type="pres">
      <dgm:prSet presAssocID="{C16C0973-CB5E-4B18-9DE4-5458B15393CE}" presName="hierChild1" presStyleCnt="0">
        <dgm:presLayoutVars>
          <dgm:chPref val="1"/>
          <dgm:animOne val="branch"/>
          <dgm:animLvl val="lvl"/>
        </dgm:presLayoutVars>
      </dgm:prSet>
      <dgm:spPr/>
      <dgm:t>
        <a:bodyPr/>
        <a:lstStyle/>
        <a:p>
          <a:endParaRPr lang="en-US"/>
        </a:p>
      </dgm:t>
    </dgm:pt>
    <dgm:pt modelId="{6D32BAF6-5BD6-40EE-8BDD-53C023DDAC26}" type="pres">
      <dgm:prSet presAssocID="{E8E27DC0-255A-40B6-82BA-931482FD2F33}" presName="Name14" presStyleCnt="0"/>
      <dgm:spPr/>
      <dgm:t>
        <a:bodyPr/>
        <a:lstStyle/>
        <a:p>
          <a:endParaRPr lang="en-US"/>
        </a:p>
      </dgm:t>
    </dgm:pt>
    <dgm:pt modelId="{F0799B43-5D70-43FD-82CE-CAED8AEAF962}" type="pres">
      <dgm:prSet presAssocID="{E8E27DC0-255A-40B6-82BA-931482FD2F33}" presName="level1Shape" presStyleLbl="node0" presStyleIdx="0" presStyleCnt="1" custScaleX="131013" custScaleY="136607" custLinFactNeighborX="-42132">
        <dgm:presLayoutVars>
          <dgm:chPref val="3"/>
        </dgm:presLayoutVars>
      </dgm:prSet>
      <dgm:spPr/>
      <dgm:t>
        <a:bodyPr/>
        <a:lstStyle/>
        <a:p>
          <a:endParaRPr lang="en-US"/>
        </a:p>
      </dgm:t>
    </dgm:pt>
    <dgm:pt modelId="{26513B3B-2F86-4EF5-B532-8CFBBE2E6EEA}" type="pres">
      <dgm:prSet presAssocID="{E8E27DC0-255A-40B6-82BA-931482FD2F33}" presName="hierChild2" presStyleCnt="0"/>
      <dgm:spPr/>
      <dgm:t>
        <a:bodyPr/>
        <a:lstStyle/>
        <a:p>
          <a:endParaRPr lang="en-US"/>
        </a:p>
      </dgm:t>
    </dgm:pt>
    <dgm:pt modelId="{9A721FCB-7BDC-4C71-8D37-E1E474BB4B35}" type="pres">
      <dgm:prSet presAssocID="{495A71FE-155A-4E95-8944-37C81C400041}" presName="Name19" presStyleLbl="parChTrans1D2" presStyleIdx="0" presStyleCnt="2"/>
      <dgm:spPr/>
      <dgm:t>
        <a:bodyPr/>
        <a:lstStyle/>
        <a:p>
          <a:endParaRPr lang="en-US"/>
        </a:p>
      </dgm:t>
    </dgm:pt>
    <dgm:pt modelId="{B4526F1E-7088-4F07-B2C9-66C1CC4F5AD0}" type="pres">
      <dgm:prSet presAssocID="{2B7602B7-8632-4F8A-B343-8617008FC8A4}" presName="Name21" presStyleCnt="0"/>
      <dgm:spPr/>
      <dgm:t>
        <a:bodyPr/>
        <a:lstStyle/>
        <a:p>
          <a:endParaRPr lang="en-US"/>
        </a:p>
      </dgm:t>
    </dgm:pt>
    <dgm:pt modelId="{4734EF3E-3018-41A3-B40B-EA92C0AF631A}" type="pres">
      <dgm:prSet presAssocID="{2B7602B7-8632-4F8A-B343-8617008FC8A4}" presName="level2Shape" presStyleLbl="node2" presStyleIdx="0" presStyleCnt="2" custScaleX="131324" custScaleY="141531" custLinFactNeighborX="-37045" custLinFactNeighborY="-1634"/>
      <dgm:spPr/>
      <dgm:t>
        <a:bodyPr/>
        <a:lstStyle/>
        <a:p>
          <a:endParaRPr lang="en-US"/>
        </a:p>
      </dgm:t>
    </dgm:pt>
    <dgm:pt modelId="{82C81809-BB82-4876-AD7D-BCBD1208DA69}" type="pres">
      <dgm:prSet presAssocID="{2B7602B7-8632-4F8A-B343-8617008FC8A4}" presName="hierChild3" presStyleCnt="0"/>
      <dgm:spPr/>
      <dgm:t>
        <a:bodyPr/>
        <a:lstStyle/>
        <a:p>
          <a:endParaRPr lang="en-US"/>
        </a:p>
      </dgm:t>
    </dgm:pt>
    <dgm:pt modelId="{F0CF463C-CB05-4D5B-9EC2-26780E51B0AE}" type="pres">
      <dgm:prSet presAssocID="{87E59C1F-C7FC-412B-9462-AEDC54EC2BE0}" presName="Name19" presStyleLbl="parChTrans1D3" presStyleIdx="0" presStyleCnt="4"/>
      <dgm:spPr/>
      <dgm:t>
        <a:bodyPr/>
        <a:lstStyle/>
        <a:p>
          <a:endParaRPr lang="en-US"/>
        </a:p>
      </dgm:t>
    </dgm:pt>
    <dgm:pt modelId="{EA21FE7B-BC7E-4AEF-8150-35BCF8761D77}" type="pres">
      <dgm:prSet presAssocID="{369D62B7-B667-43E1-895B-88C0363BDFCC}" presName="Name21" presStyleCnt="0"/>
      <dgm:spPr/>
      <dgm:t>
        <a:bodyPr/>
        <a:lstStyle/>
        <a:p>
          <a:endParaRPr lang="en-US"/>
        </a:p>
      </dgm:t>
    </dgm:pt>
    <dgm:pt modelId="{7A86CA5F-8FE4-4D7A-B6A6-2C99CADCF071}" type="pres">
      <dgm:prSet presAssocID="{369D62B7-B667-43E1-895B-88C0363BDFCC}" presName="level2Shape" presStyleLbl="node3" presStyleIdx="0" presStyleCnt="4" custScaleX="199065" custLinFactNeighborX="-27135"/>
      <dgm:spPr/>
      <dgm:t>
        <a:bodyPr/>
        <a:lstStyle/>
        <a:p>
          <a:endParaRPr lang="en-US"/>
        </a:p>
      </dgm:t>
    </dgm:pt>
    <dgm:pt modelId="{4171D1E6-41FB-4AF9-A6B9-CF9E3A234658}" type="pres">
      <dgm:prSet presAssocID="{369D62B7-B667-43E1-895B-88C0363BDFCC}" presName="hierChild3" presStyleCnt="0"/>
      <dgm:spPr/>
      <dgm:t>
        <a:bodyPr/>
        <a:lstStyle/>
        <a:p>
          <a:endParaRPr lang="en-US"/>
        </a:p>
      </dgm:t>
    </dgm:pt>
    <dgm:pt modelId="{94E8F250-9538-4AA4-8FC1-0C0B057E5B34}" type="pres">
      <dgm:prSet presAssocID="{2A7D9D7E-FB1E-4599-9064-229EC1CDBEC0}" presName="Name19" presStyleLbl="parChTrans1D4" presStyleIdx="0" presStyleCnt="9"/>
      <dgm:spPr/>
      <dgm:t>
        <a:bodyPr/>
        <a:lstStyle/>
        <a:p>
          <a:endParaRPr lang="en-US"/>
        </a:p>
      </dgm:t>
    </dgm:pt>
    <dgm:pt modelId="{D3BF7EC7-C283-4721-988C-766837CEA0C3}" type="pres">
      <dgm:prSet presAssocID="{D4B5E766-70C6-4962-AF87-4949CAD8F116}" presName="Name21" presStyleCnt="0"/>
      <dgm:spPr/>
      <dgm:t>
        <a:bodyPr/>
        <a:lstStyle/>
        <a:p>
          <a:endParaRPr lang="en-US"/>
        </a:p>
      </dgm:t>
    </dgm:pt>
    <dgm:pt modelId="{64AB1FFA-986D-4C5E-BDDD-4A9C07D521E6}" type="pres">
      <dgm:prSet presAssocID="{D4B5E766-70C6-4962-AF87-4949CAD8F116}" presName="level2Shape" presStyleLbl="node4" presStyleIdx="0" presStyleCnt="9" custLinFactNeighborX="-27258" custLinFactNeighborY="-17100"/>
      <dgm:spPr/>
      <dgm:t>
        <a:bodyPr/>
        <a:lstStyle/>
        <a:p>
          <a:endParaRPr lang="en-US"/>
        </a:p>
      </dgm:t>
    </dgm:pt>
    <dgm:pt modelId="{A0FCA1F3-43D8-402D-B483-FE2E166FFDE9}" type="pres">
      <dgm:prSet presAssocID="{D4B5E766-70C6-4962-AF87-4949CAD8F116}" presName="hierChild3" presStyleCnt="0"/>
      <dgm:spPr/>
      <dgm:t>
        <a:bodyPr/>
        <a:lstStyle/>
        <a:p>
          <a:endParaRPr lang="en-US"/>
        </a:p>
      </dgm:t>
    </dgm:pt>
    <dgm:pt modelId="{51711F55-33F5-4F67-9404-7EC41238C2EE}" type="pres">
      <dgm:prSet presAssocID="{5BACF6DB-39B0-475B-B4C2-193A8F59F89C}" presName="Name19" presStyleLbl="parChTrans1D4" presStyleIdx="1" presStyleCnt="9"/>
      <dgm:spPr/>
      <dgm:t>
        <a:bodyPr/>
        <a:lstStyle/>
        <a:p>
          <a:endParaRPr lang="en-US"/>
        </a:p>
      </dgm:t>
    </dgm:pt>
    <dgm:pt modelId="{4224F6D6-1F68-437A-8E32-A6BB43DE6C74}" type="pres">
      <dgm:prSet presAssocID="{50763BB1-E49B-4070-BD15-E5A352206F35}" presName="Name21" presStyleCnt="0"/>
      <dgm:spPr/>
      <dgm:t>
        <a:bodyPr/>
        <a:lstStyle/>
        <a:p>
          <a:endParaRPr lang="en-US"/>
        </a:p>
      </dgm:t>
    </dgm:pt>
    <dgm:pt modelId="{CE965AEB-F78C-4B22-85FD-3F6530020DA6}" type="pres">
      <dgm:prSet presAssocID="{50763BB1-E49B-4070-BD15-E5A352206F35}" presName="level2Shape" presStyleLbl="node4" presStyleIdx="1" presStyleCnt="9" custLinFactNeighborX="-28497" custLinFactNeighborY="-32300"/>
      <dgm:spPr/>
      <dgm:t>
        <a:bodyPr/>
        <a:lstStyle/>
        <a:p>
          <a:endParaRPr lang="en-US"/>
        </a:p>
      </dgm:t>
    </dgm:pt>
    <dgm:pt modelId="{08CFE473-8236-4093-8966-5137720D3E51}" type="pres">
      <dgm:prSet presAssocID="{50763BB1-E49B-4070-BD15-E5A352206F35}" presName="hierChild3" presStyleCnt="0"/>
      <dgm:spPr/>
      <dgm:t>
        <a:bodyPr/>
        <a:lstStyle/>
        <a:p>
          <a:endParaRPr lang="en-US"/>
        </a:p>
      </dgm:t>
    </dgm:pt>
    <dgm:pt modelId="{EF4D9261-76E5-4566-8194-CC9581FB3224}" type="pres">
      <dgm:prSet presAssocID="{07520174-3BEC-4703-B33F-BADDF01F2970}" presName="Name19" presStyleLbl="parChTrans1D3" presStyleIdx="1" presStyleCnt="4"/>
      <dgm:spPr/>
      <dgm:t>
        <a:bodyPr/>
        <a:lstStyle/>
        <a:p>
          <a:endParaRPr lang="en-US"/>
        </a:p>
      </dgm:t>
    </dgm:pt>
    <dgm:pt modelId="{12494CB5-EFBE-44EF-B46B-D9C1B128CFE5}" type="pres">
      <dgm:prSet presAssocID="{CB0875EC-8A80-4FF8-9F80-735B4AD55539}" presName="Name21" presStyleCnt="0"/>
      <dgm:spPr/>
      <dgm:t>
        <a:bodyPr/>
        <a:lstStyle/>
        <a:p>
          <a:endParaRPr lang="en-US"/>
        </a:p>
      </dgm:t>
    </dgm:pt>
    <dgm:pt modelId="{C36F4944-AC68-4D2A-8840-113128E97C19}" type="pres">
      <dgm:prSet presAssocID="{CB0875EC-8A80-4FF8-9F80-735B4AD55539}" presName="level2Shape" presStyleLbl="node3" presStyleIdx="1" presStyleCnt="4" custScaleX="199065" custLinFactNeighborX="-45843"/>
      <dgm:spPr/>
      <dgm:t>
        <a:bodyPr/>
        <a:lstStyle/>
        <a:p>
          <a:endParaRPr lang="en-US"/>
        </a:p>
      </dgm:t>
    </dgm:pt>
    <dgm:pt modelId="{04661151-99B7-427D-BE45-7B991770B039}" type="pres">
      <dgm:prSet presAssocID="{CB0875EC-8A80-4FF8-9F80-735B4AD55539}" presName="hierChild3" presStyleCnt="0"/>
      <dgm:spPr/>
      <dgm:t>
        <a:bodyPr/>
        <a:lstStyle/>
        <a:p>
          <a:endParaRPr lang="en-US"/>
        </a:p>
      </dgm:t>
    </dgm:pt>
    <dgm:pt modelId="{54AE3B11-EF3A-45F6-813E-01938F10EEEE}" type="pres">
      <dgm:prSet presAssocID="{40F8F56B-B971-48DD-BA37-E103206C5B68}" presName="Name19" presStyleLbl="parChTrans1D4" presStyleIdx="2" presStyleCnt="9"/>
      <dgm:spPr/>
      <dgm:t>
        <a:bodyPr/>
        <a:lstStyle/>
        <a:p>
          <a:endParaRPr lang="en-US"/>
        </a:p>
      </dgm:t>
    </dgm:pt>
    <dgm:pt modelId="{95BD4C94-4C7F-4D19-98BA-334E77040025}" type="pres">
      <dgm:prSet presAssocID="{6DFC8865-3742-4F7C-8ABB-BF671016CA02}" presName="Name21" presStyleCnt="0"/>
      <dgm:spPr/>
      <dgm:t>
        <a:bodyPr/>
        <a:lstStyle/>
        <a:p>
          <a:endParaRPr lang="en-US"/>
        </a:p>
      </dgm:t>
    </dgm:pt>
    <dgm:pt modelId="{99A5C5A8-94BC-4E52-8F3C-A03863482D68}" type="pres">
      <dgm:prSet presAssocID="{6DFC8865-3742-4F7C-8ABB-BF671016CA02}" presName="level2Shape" presStyleLbl="node4" presStyleIdx="2" presStyleCnt="9" custLinFactNeighborX="-45843" custLinFactNeighborY="-17100"/>
      <dgm:spPr/>
      <dgm:t>
        <a:bodyPr/>
        <a:lstStyle/>
        <a:p>
          <a:endParaRPr lang="en-US"/>
        </a:p>
      </dgm:t>
    </dgm:pt>
    <dgm:pt modelId="{2C172CA5-803D-4227-BC82-D0949E2FAE84}" type="pres">
      <dgm:prSet presAssocID="{6DFC8865-3742-4F7C-8ABB-BF671016CA02}" presName="hierChild3" presStyleCnt="0"/>
      <dgm:spPr/>
      <dgm:t>
        <a:bodyPr/>
        <a:lstStyle/>
        <a:p>
          <a:endParaRPr lang="en-US"/>
        </a:p>
      </dgm:t>
    </dgm:pt>
    <dgm:pt modelId="{B17301A6-9A7D-4C5F-8170-6A00A47539D6}" type="pres">
      <dgm:prSet presAssocID="{1A985581-0700-4F03-96E0-1AF266569D99}" presName="Name19" presStyleLbl="parChTrans1D3" presStyleIdx="2" presStyleCnt="4"/>
      <dgm:spPr/>
      <dgm:t>
        <a:bodyPr/>
        <a:lstStyle/>
        <a:p>
          <a:endParaRPr lang="en-US"/>
        </a:p>
      </dgm:t>
    </dgm:pt>
    <dgm:pt modelId="{F457B513-1708-4338-8E7D-DE2E82CC19BC}" type="pres">
      <dgm:prSet presAssocID="{AAB395AF-9278-4EEB-A037-640BCEBFCEC4}" presName="Name21" presStyleCnt="0"/>
      <dgm:spPr/>
      <dgm:t>
        <a:bodyPr/>
        <a:lstStyle/>
        <a:p>
          <a:endParaRPr lang="en-US"/>
        </a:p>
      </dgm:t>
    </dgm:pt>
    <dgm:pt modelId="{353B9BA3-7425-4CB5-943C-1E9A28DFB77D}" type="pres">
      <dgm:prSet presAssocID="{AAB395AF-9278-4EEB-A037-640BCEBFCEC4}" presName="level2Shape" presStyleLbl="node3" presStyleIdx="2" presStyleCnt="4" custScaleX="221643" custLinFactNeighborX="-62582"/>
      <dgm:spPr/>
      <dgm:t>
        <a:bodyPr/>
        <a:lstStyle/>
        <a:p>
          <a:endParaRPr lang="en-US"/>
        </a:p>
      </dgm:t>
    </dgm:pt>
    <dgm:pt modelId="{8A2286EB-9834-48DC-A18D-1BC139913604}" type="pres">
      <dgm:prSet presAssocID="{AAB395AF-9278-4EEB-A037-640BCEBFCEC4}" presName="hierChild3" presStyleCnt="0"/>
      <dgm:spPr/>
      <dgm:t>
        <a:bodyPr/>
        <a:lstStyle/>
        <a:p>
          <a:endParaRPr lang="en-US"/>
        </a:p>
      </dgm:t>
    </dgm:pt>
    <dgm:pt modelId="{08F36348-9AC9-4970-9064-8B655EE1F874}" type="pres">
      <dgm:prSet presAssocID="{B7D0B58F-40CF-40EE-BB4C-4B04FEBC3994}" presName="Name19" presStyleLbl="parChTrans1D4" presStyleIdx="3" presStyleCnt="9"/>
      <dgm:spPr/>
      <dgm:t>
        <a:bodyPr/>
        <a:lstStyle/>
        <a:p>
          <a:endParaRPr lang="en-US"/>
        </a:p>
      </dgm:t>
    </dgm:pt>
    <dgm:pt modelId="{8EFC435B-60A6-4357-A903-32B11A6EDFC4}" type="pres">
      <dgm:prSet presAssocID="{B2A9ACEF-74E3-4698-B966-F2E7C3077160}" presName="Name21" presStyleCnt="0"/>
      <dgm:spPr/>
      <dgm:t>
        <a:bodyPr/>
        <a:lstStyle/>
        <a:p>
          <a:endParaRPr lang="en-US"/>
        </a:p>
      </dgm:t>
    </dgm:pt>
    <dgm:pt modelId="{B1033E1E-D128-4C25-8C72-0817624C5C08}" type="pres">
      <dgm:prSet presAssocID="{B2A9ACEF-74E3-4698-B966-F2E7C3077160}" presName="level2Shape" presStyleLbl="node4" presStyleIdx="3" presStyleCnt="9" custLinFactNeighborX="-62582" custLinFactNeighborY="-17100"/>
      <dgm:spPr/>
      <dgm:t>
        <a:bodyPr/>
        <a:lstStyle/>
        <a:p>
          <a:endParaRPr lang="en-US"/>
        </a:p>
      </dgm:t>
    </dgm:pt>
    <dgm:pt modelId="{BDC9C4EC-DD44-4C34-8C8E-4B05E3071AA6}" type="pres">
      <dgm:prSet presAssocID="{B2A9ACEF-74E3-4698-B966-F2E7C3077160}" presName="hierChild3" presStyleCnt="0"/>
      <dgm:spPr/>
      <dgm:t>
        <a:bodyPr/>
        <a:lstStyle/>
        <a:p>
          <a:endParaRPr lang="en-US"/>
        </a:p>
      </dgm:t>
    </dgm:pt>
    <dgm:pt modelId="{C5780800-2E87-4906-9C38-85540791BFA4}" type="pres">
      <dgm:prSet presAssocID="{F8575A23-4396-4785-8FEF-853D1FAC1C1C}" presName="Name19" presStyleLbl="parChTrans1D4" presStyleIdx="4" presStyleCnt="9"/>
      <dgm:spPr/>
      <dgm:t>
        <a:bodyPr/>
        <a:lstStyle/>
        <a:p>
          <a:endParaRPr lang="en-US"/>
        </a:p>
      </dgm:t>
    </dgm:pt>
    <dgm:pt modelId="{8925035C-2966-4C20-9932-76A06EFC3602}" type="pres">
      <dgm:prSet presAssocID="{5BC3A9B9-3CF9-48ED-84B5-F6A2A87D0D63}" presName="Name21" presStyleCnt="0"/>
      <dgm:spPr/>
      <dgm:t>
        <a:bodyPr/>
        <a:lstStyle/>
        <a:p>
          <a:endParaRPr lang="en-US"/>
        </a:p>
      </dgm:t>
    </dgm:pt>
    <dgm:pt modelId="{30044680-3117-4206-AB42-27A3E7A6DE57}" type="pres">
      <dgm:prSet presAssocID="{5BC3A9B9-3CF9-48ED-84B5-F6A2A87D0D63}" presName="level2Shape" presStyleLbl="node4" presStyleIdx="4" presStyleCnt="9" custLinFactNeighborX="-62582" custLinFactNeighborY="-32300"/>
      <dgm:spPr/>
      <dgm:t>
        <a:bodyPr/>
        <a:lstStyle/>
        <a:p>
          <a:endParaRPr lang="en-US"/>
        </a:p>
      </dgm:t>
    </dgm:pt>
    <dgm:pt modelId="{F3EE13FA-E2F4-4443-8401-1377849E7844}" type="pres">
      <dgm:prSet presAssocID="{5BC3A9B9-3CF9-48ED-84B5-F6A2A87D0D63}" presName="hierChild3" presStyleCnt="0"/>
      <dgm:spPr/>
      <dgm:t>
        <a:bodyPr/>
        <a:lstStyle/>
        <a:p>
          <a:endParaRPr lang="en-US"/>
        </a:p>
      </dgm:t>
    </dgm:pt>
    <dgm:pt modelId="{8BB4CBD1-075D-4AD3-A16A-506C49542002}" type="pres">
      <dgm:prSet presAssocID="{24CFA88A-F34B-49D5-92E8-D6B592073D79}" presName="Name19" presStyleLbl="parChTrans1D4" presStyleIdx="5" presStyleCnt="9"/>
      <dgm:spPr/>
      <dgm:t>
        <a:bodyPr/>
        <a:lstStyle/>
        <a:p>
          <a:endParaRPr lang="en-US"/>
        </a:p>
      </dgm:t>
    </dgm:pt>
    <dgm:pt modelId="{30C3281D-841F-4DB4-9F48-EA720601E6EE}" type="pres">
      <dgm:prSet presAssocID="{951E49FA-B9C2-4722-83C9-1C13BF4AAF2B}" presName="Name21" presStyleCnt="0"/>
      <dgm:spPr/>
      <dgm:t>
        <a:bodyPr/>
        <a:lstStyle/>
        <a:p>
          <a:endParaRPr lang="en-US"/>
        </a:p>
      </dgm:t>
    </dgm:pt>
    <dgm:pt modelId="{DD83284F-844F-430A-9406-4BEA77B560EA}" type="pres">
      <dgm:prSet presAssocID="{951E49FA-B9C2-4722-83C9-1C13BF4AAF2B}" presName="level2Shape" presStyleLbl="node4" presStyleIdx="5" presStyleCnt="9" custLinFactNeighborX="-62582" custLinFactNeighborY="-30400"/>
      <dgm:spPr/>
      <dgm:t>
        <a:bodyPr/>
        <a:lstStyle/>
        <a:p>
          <a:endParaRPr lang="en-US"/>
        </a:p>
      </dgm:t>
    </dgm:pt>
    <dgm:pt modelId="{201D5D62-38A6-43CB-A2A8-984FF9D0DE08}" type="pres">
      <dgm:prSet presAssocID="{951E49FA-B9C2-4722-83C9-1C13BF4AAF2B}" presName="hierChild3" presStyleCnt="0"/>
      <dgm:spPr/>
      <dgm:t>
        <a:bodyPr/>
        <a:lstStyle/>
        <a:p>
          <a:endParaRPr lang="en-US"/>
        </a:p>
      </dgm:t>
    </dgm:pt>
    <dgm:pt modelId="{B96418CC-A210-4865-B892-32B520095A5B}" type="pres">
      <dgm:prSet presAssocID="{E4B918DF-D779-4CA5-A47E-968D1A8D439B}" presName="Name19" presStyleLbl="parChTrans1D4" presStyleIdx="6" presStyleCnt="9"/>
      <dgm:spPr/>
      <dgm:t>
        <a:bodyPr/>
        <a:lstStyle/>
        <a:p>
          <a:endParaRPr lang="en-US"/>
        </a:p>
      </dgm:t>
    </dgm:pt>
    <dgm:pt modelId="{44793CE5-E87B-48CD-A6F6-17206B0EAEE9}" type="pres">
      <dgm:prSet presAssocID="{C1056AA1-0A71-4481-90EE-14F1D7712B6A}" presName="Name21" presStyleCnt="0"/>
      <dgm:spPr/>
      <dgm:t>
        <a:bodyPr/>
        <a:lstStyle/>
        <a:p>
          <a:endParaRPr lang="en-US"/>
        </a:p>
      </dgm:t>
    </dgm:pt>
    <dgm:pt modelId="{EF9BB7FC-C511-44AA-908E-3D67251FC03B}" type="pres">
      <dgm:prSet presAssocID="{C1056AA1-0A71-4481-90EE-14F1D7712B6A}" presName="level2Shape" presStyleLbl="node4" presStyleIdx="6" presStyleCnt="9" custScaleX="128004" custLinFactNeighborX="-74567" custLinFactNeighborY="-30400"/>
      <dgm:spPr/>
      <dgm:t>
        <a:bodyPr/>
        <a:lstStyle/>
        <a:p>
          <a:endParaRPr lang="en-US"/>
        </a:p>
      </dgm:t>
    </dgm:pt>
    <dgm:pt modelId="{CB2232A7-5130-4DEE-BC17-76894B2772A9}" type="pres">
      <dgm:prSet presAssocID="{C1056AA1-0A71-4481-90EE-14F1D7712B6A}" presName="hierChild3" presStyleCnt="0"/>
      <dgm:spPr/>
      <dgm:t>
        <a:bodyPr/>
        <a:lstStyle/>
        <a:p>
          <a:endParaRPr lang="en-US"/>
        </a:p>
      </dgm:t>
    </dgm:pt>
    <dgm:pt modelId="{A84C6CD6-CB1E-42C5-B9DD-D10AAEF66A8A}" type="pres">
      <dgm:prSet presAssocID="{3F6C3216-1389-44A4-8B18-45E69B58B70C}" presName="Name19" presStyleLbl="parChTrans1D2" presStyleIdx="1" presStyleCnt="2"/>
      <dgm:spPr/>
      <dgm:t>
        <a:bodyPr/>
        <a:lstStyle/>
        <a:p>
          <a:endParaRPr lang="en-US"/>
        </a:p>
      </dgm:t>
    </dgm:pt>
    <dgm:pt modelId="{BE158FC2-5C8D-405E-A25B-83ADAAD75DD3}" type="pres">
      <dgm:prSet presAssocID="{35AA5DF2-D032-49C3-8E3F-7C1F8F05C991}" presName="Name21" presStyleCnt="0"/>
      <dgm:spPr/>
      <dgm:t>
        <a:bodyPr/>
        <a:lstStyle/>
        <a:p>
          <a:endParaRPr lang="en-US"/>
        </a:p>
      </dgm:t>
    </dgm:pt>
    <dgm:pt modelId="{A378DDFF-B6FE-4240-9FF3-E42ED5ECEAAD}" type="pres">
      <dgm:prSet presAssocID="{35AA5DF2-D032-49C3-8E3F-7C1F8F05C991}" presName="level2Shape" presStyleLbl="node2" presStyleIdx="1" presStyleCnt="2" custScaleX="131324" custScaleY="141531" custLinFactNeighborX="-45012"/>
      <dgm:spPr/>
      <dgm:t>
        <a:bodyPr/>
        <a:lstStyle/>
        <a:p>
          <a:endParaRPr lang="en-US"/>
        </a:p>
      </dgm:t>
    </dgm:pt>
    <dgm:pt modelId="{77FFC480-F326-4732-9315-2E5A30A2D4DF}" type="pres">
      <dgm:prSet presAssocID="{35AA5DF2-D032-49C3-8E3F-7C1F8F05C991}" presName="hierChild3" presStyleCnt="0"/>
      <dgm:spPr/>
      <dgm:t>
        <a:bodyPr/>
        <a:lstStyle/>
        <a:p>
          <a:endParaRPr lang="en-US"/>
        </a:p>
      </dgm:t>
    </dgm:pt>
    <dgm:pt modelId="{790FD820-2CFB-4B5D-9464-DE0EFD9251A3}" type="pres">
      <dgm:prSet presAssocID="{108E327C-B779-499D-B17A-6D21CCF11808}" presName="Name19" presStyleLbl="parChTrans1D3" presStyleIdx="3" presStyleCnt="4"/>
      <dgm:spPr/>
      <dgm:t>
        <a:bodyPr/>
        <a:lstStyle/>
        <a:p>
          <a:endParaRPr lang="en-US"/>
        </a:p>
      </dgm:t>
    </dgm:pt>
    <dgm:pt modelId="{6FBE7AFE-982E-4987-870B-BAB6F3799254}" type="pres">
      <dgm:prSet presAssocID="{F6CA9D17-1658-4F9E-B47F-C5A6C8FC32FF}" presName="Name21" presStyleCnt="0"/>
      <dgm:spPr/>
      <dgm:t>
        <a:bodyPr/>
        <a:lstStyle/>
        <a:p>
          <a:endParaRPr lang="en-US"/>
        </a:p>
      </dgm:t>
    </dgm:pt>
    <dgm:pt modelId="{5764D760-B1FB-4CB1-AE92-01630159EA48}" type="pres">
      <dgm:prSet presAssocID="{F6CA9D17-1658-4F9E-B47F-C5A6C8FC32FF}" presName="level2Shape" presStyleLbl="node3" presStyleIdx="3" presStyleCnt="4" custScaleX="107477" custLinFactNeighborX="-44727"/>
      <dgm:spPr/>
      <dgm:t>
        <a:bodyPr/>
        <a:lstStyle/>
        <a:p>
          <a:endParaRPr lang="en-US"/>
        </a:p>
      </dgm:t>
    </dgm:pt>
    <dgm:pt modelId="{04A69DF3-6C64-4F4F-96F6-CBB560F9B57A}" type="pres">
      <dgm:prSet presAssocID="{F6CA9D17-1658-4F9E-B47F-C5A6C8FC32FF}" presName="hierChild3" presStyleCnt="0"/>
      <dgm:spPr/>
      <dgm:t>
        <a:bodyPr/>
        <a:lstStyle/>
        <a:p>
          <a:endParaRPr lang="en-US"/>
        </a:p>
      </dgm:t>
    </dgm:pt>
    <dgm:pt modelId="{74C68237-7DCF-4251-A0D5-915B013846F9}" type="pres">
      <dgm:prSet presAssocID="{62D79A75-1CD3-43B4-9ABF-D76D5F58ACC6}" presName="Name19" presStyleLbl="parChTrans1D4" presStyleIdx="7" presStyleCnt="9"/>
      <dgm:spPr/>
      <dgm:t>
        <a:bodyPr/>
        <a:lstStyle/>
        <a:p>
          <a:endParaRPr lang="en-US"/>
        </a:p>
      </dgm:t>
    </dgm:pt>
    <dgm:pt modelId="{97D57259-6BCC-403F-8294-500420E542C5}" type="pres">
      <dgm:prSet presAssocID="{5E154221-254A-4F9F-B6F1-1643B8729382}" presName="Name21" presStyleCnt="0"/>
      <dgm:spPr/>
      <dgm:t>
        <a:bodyPr/>
        <a:lstStyle/>
        <a:p>
          <a:endParaRPr lang="en-US"/>
        </a:p>
      </dgm:t>
    </dgm:pt>
    <dgm:pt modelId="{92B04C5E-230E-4851-A643-3943CEAA4B2E}" type="pres">
      <dgm:prSet presAssocID="{5E154221-254A-4F9F-B6F1-1643B8729382}" presName="level2Shape" presStyleLbl="node4" presStyleIdx="7" presStyleCnt="9" custLinFactNeighborX="-45012" custLinFactNeighborY="-17100"/>
      <dgm:spPr/>
      <dgm:t>
        <a:bodyPr/>
        <a:lstStyle/>
        <a:p>
          <a:endParaRPr lang="en-US"/>
        </a:p>
      </dgm:t>
    </dgm:pt>
    <dgm:pt modelId="{69C2EF54-CE5F-4AC6-A370-041B3B6636C6}" type="pres">
      <dgm:prSet presAssocID="{5E154221-254A-4F9F-B6F1-1643B8729382}" presName="hierChild3" presStyleCnt="0"/>
      <dgm:spPr/>
      <dgm:t>
        <a:bodyPr/>
        <a:lstStyle/>
        <a:p>
          <a:endParaRPr lang="en-US"/>
        </a:p>
      </dgm:t>
    </dgm:pt>
    <dgm:pt modelId="{43372204-BE9A-435F-9D48-0F3A032BE686}" type="pres">
      <dgm:prSet presAssocID="{8BCCA1BB-990B-4279-8329-3E85172D744C}" presName="Name19" presStyleLbl="parChTrans1D4" presStyleIdx="8" presStyleCnt="9"/>
      <dgm:spPr/>
      <dgm:t>
        <a:bodyPr/>
        <a:lstStyle/>
        <a:p>
          <a:endParaRPr lang="en-US"/>
        </a:p>
      </dgm:t>
    </dgm:pt>
    <dgm:pt modelId="{D5CD2E9F-08F2-4742-B3C3-D3816D829F22}" type="pres">
      <dgm:prSet presAssocID="{B8F26A58-9016-446A-81D6-23C0974D3A56}" presName="Name21" presStyleCnt="0"/>
      <dgm:spPr/>
      <dgm:t>
        <a:bodyPr/>
        <a:lstStyle/>
        <a:p>
          <a:endParaRPr lang="en-US"/>
        </a:p>
      </dgm:t>
    </dgm:pt>
    <dgm:pt modelId="{30AEC4BD-A714-47CD-A67C-ABADD5C1AA6B}" type="pres">
      <dgm:prSet presAssocID="{B8F26A58-9016-446A-81D6-23C0974D3A56}" presName="level2Shape" presStyleLbl="node4" presStyleIdx="8" presStyleCnt="9" custLinFactNeighborX="-45012" custLinFactNeighborY="-32300"/>
      <dgm:spPr/>
      <dgm:t>
        <a:bodyPr/>
        <a:lstStyle/>
        <a:p>
          <a:endParaRPr lang="en-US"/>
        </a:p>
      </dgm:t>
    </dgm:pt>
    <dgm:pt modelId="{8F4478CF-6A74-4D84-8C09-C1CB9BB30155}" type="pres">
      <dgm:prSet presAssocID="{B8F26A58-9016-446A-81D6-23C0974D3A56}" presName="hierChild3" presStyleCnt="0"/>
      <dgm:spPr/>
      <dgm:t>
        <a:bodyPr/>
        <a:lstStyle/>
        <a:p>
          <a:endParaRPr lang="en-US"/>
        </a:p>
      </dgm:t>
    </dgm:pt>
    <dgm:pt modelId="{B5499E8D-172F-4DB1-8BCD-E4B8357B45C5}" type="pres">
      <dgm:prSet presAssocID="{C16C0973-CB5E-4B18-9DE4-5458B15393CE}" presName="bgShapesFlow" presStyleCnt="0"/>
      <dgm:spPr/>
      <dgm:t>
        <a:bodyPr/>
        <a:lstStyle/>
        <a:p>
          <a:endParaRPr lang="en-US"/>
        </a:p>
      </dgm:t>
    </dgm:pt>
  </dgm:ptLst>
  <dgm:cxnLst>
    <dgm:cxn modelId="{703AC713-66D1-48BB-B051-10AA965D4BFA}" type="presOf" srcId="{951E49FA-B9C2-4722-83C9-1C13BF4AAF2B}" destId="{DD83284F-844F-430A-9406-4BEA77B560EA}" srcOrd="0" destOrd="0" presId="urn:microsoft.com/office/officeart/2005/8/layout/hierarchy6"/>
    <dgm:cxn modelId="{3CBB6036-72EA-480E-94C4-7182F1F51F7A}" type="presOf" srcId="{D4B5E766-70C6-4962-AF87-4949CAD8F116}" destId="{64AB1FFA-986D-4C5E-BDDD-4A9C07D521E6}" srcOrd="0" destOrd="0" presId="urn:microsoft.com/office/officeart/2005/8/layout/hierarchy6"/>
    <dgm:cxn modelId="{22B22B4B-F1CF-42FE-BB7B-9E431B5D6DAB}" type="presOf" srcId="{50763BB1-E49B-4070-BD15-E5A352206F35}" destId="{CE965AEB-F78C-4B22-85FD-3F6530020DA6}" srcOrd="0" destOrd="0" presId="urn:microsoft.com/office/officeart/2005/8/layout/hierarchy6"/>
    <dgm:cxn modelId="{FBFBD7B2-5F70-4790-95A9-EAA1E07EA042}" type="presOf" srcId="{35AA5DF2-D032-49C3-8E3F-7C1F8F05C991}" destId="{A378DDFF-B6FE-4240-9FF3-E42ED5ECEAAD}" srcOrd="0" destOrd="0" presId="urn:microsoft.com/office/officeart/2005/8/layout/hierarchy6"/>
    <dgm:cxn modelId="{427AC98A-495D-47B3-93A4-2CA5BA869E44}" type="presOf" srcId="{1A985581-0700-4F03-96E0-1AF266569D99}" destId="{B17301A6-9A7D-4C5F-8170-6A00A47539D6}" srcOrd="0" destOrd="0" presId="urn:microsoft.com/office/officeart/2005/8/layout/hierarchy6"/>
    <dgm:cxn modelId="{E324B769-CB60-4128-A854-053960D4B0B7}" type="presOf" srcId="{CB0875EC-8A80-4FF8-9F80-735B4AD55539}" destId="{C36F4944-AC68-4D2A-8840-113128E97C19}" srcOrd="0" destOrd="0" presId="urn:microsoft.com/office/officeart/2005/8/layout/hierarchy6"/>
    <dgm:cxn modelId="{526B3BF8-4D42-4EFB-A966-3FBD6B8BD7AE}" type="presOf" srcId="{5E154221-254A-4F9F-B6F1-1643B8729382}" destId="{92B04C5E-230E-4851-A643-3943CEAA4B2E}" srcOrd="0" destOrd="0" presId="urn:microsoft.com/office/officeart/2005/8/layout/hierarchy6"/>
    <dgm:cxn modelId="{E321587A-0B2B-4C78-9DB7-B4894DD2C1F7}" type="presOf" srcId="{108E327C-B779-499D-B17A-6D21CCF11808}" destId="{790FD820-2CFB-4B5D-9464-DE0EFD9251A3}" srcOrd="0" destOrd="0" presId="urn:microsoft.com/office/officeart/2005/8/layout/hierarchy6"/>
    <dgm:cxn modelId="{E25AB73D-2050-48D6-95AD-5DC47122ECA6}" type="presOf" srcId="{495A71FE-155A-4E95-8944-37C81C400041}" destId="{9A721FCB-7BDC-4C71-8D37-E1E474BB4B35}" srcOrd="0" destOrd="0" presId="urn:microsoft.com/office/officeart/2005/8/layout/hierarchy6"/>
    <dgm:cxn modelId="{A6375A95-AA46-46AE-A56D-5AEBCBA7F84C}" srcId="{E8E27DC0-255A-40B6-82BA-931482FD2F33}" destId="{35AA5DF2-D032-49C3-8E3F-7C1F8F05C991}" srcOrd="1" destOrd="0" parTransId="{3F6C3216-1389-44A4-8B18-45E69B58B70C}" sibTransId="{0F1762A3-64F0-4E07-A83C-F0DD3CAE3C19}"/>
    <dgm:cxn modelId="{7D8494FE-5BE9-41AE-827A-25AD5EB9E54B}" srcId="{35AA5DF2-D032-49C3-8E3F-7C1F8F05C991}" destId="{F6CA9D17-1658-4F9E-B47F-C5A6C8FC32FF}" srcOrd="0" destOrd="0" parTransId="{108E327C-B779-499D-B17A-6D21CCF11808}" sibTransId="{E5F36342-9D2D-46AC-8235-F4B02BA13930}"/>
    <dgm:cxn modelId="{1A8F2F46-591A-4C86-8C0A-BFD2C0E24263}" srcId="{C16C0973-CB5E-4B18-9DE4-5458B15393CE}" destId="{E8E27DC0-255A-40B6-82BA-931482FD2F33}" srcOrd="0" destOrd="0" parTransId="{0CD888ED-171E-4E69-A3AB-7A7E82B45E2C}" sibTransId="{A09D2F02-9F77-469B-A98A-47634B086805}"/>
    <dgm:cxn modelId="{FF0E160F-89D5-4096-BEB5-739750A13F9A}" type="presOf" srcId="{3F6C3216-1389-44A4-8B18-45E69B58B70C}" destId="{A84C6CD6-CB1E-42C5-B9DD-D10AAEF66A8A}" srcOrd="0" destOrd="0" presId="urn:microsoft.com/office/officeart/2005/8/layout/hierarchy6"/>
    <dgm:cxn modelId="{559542AF-46FC-4719-816C-629E3C4A231A}" type="presOf" srcId="{62D79A75-1CD3-43B4-9ABF-D76D5F58ACC6}" destId="{74C68237-7DCF-4251-A0D5-915B013846F9}" srcOrd="0" destOrd="0" presId="urn:microsoft.com/office/officeart/2005/8/layout/hierarchy6"/>
    <dgm:cxn modelId="{BB7FAB5D-94D5-43A2-AF1F-66555DA0D1CE}" srcId="{E8E27DC0-255A-40B6-82BA-931482FD2F33}" destId="{2B7602B7-8632-4F8A-B343-8617008FC8A4}" srcOrd="0" destOrd="0" parTransId="{495A71FE-155A-4E95-8944-37C81C400041}" sibTransId="{ADA387DD-6350-410B-AD19-7A5DA41B12A3}"/>
    <dgm:cxn modelId="{CBFE6D7B-F641-4DF0-B19A-BE8A625B3EC1}" type="presOf" srcId="{5BACF6DB-39B0-475B-B4C2-193A8F59F89C}" destId="{51711F55-33F5-4F67-9404-7EC41238C2EE}" srcOrd="0" destOrd="0" presId="urn:microsoft.com/office/officeart/2005/8/layout/hierarchy6"/>
    <dgm:cxn modelId="{79CD6E7C-03F2-4B2D-858E-804918E28FD7}" type="presOf" srcId="{E4B918DF-D779-4CA5-A47E-968D1A8D439B}" destId="{B96418CC-A210-4865-B892-32B520095A5B}" srcOrd="0" destOrd="0" presId="urn:microsoft.com/office/officeart/2005/8/layout/hierarchy6"/>
    <dgm:cxn modelId="{0723FA29-6211-49E1-B66A-01EEA6E031D5}" srcId="{F6CA9D17-1658-4F9E-B47F-C5A6C8FC32FF}" destId="{5E154221-254A-4F9F-B6F1-1643B8729382}" srcOrd="0" destOrd="0" parTransId="{62D79A75-1CD3-43B4-9ABF-D76D5F58ACC6}" sibTransId="{124A3D41-AB33-44EB-96D8-C8B3421431F6}"/>
    <dgm:cxn modelId="{F64F57FD-550D-4991-AAFE-CB486A4EAD13}" type="presOf" srcId="{C1056AA1-0A71-4481-90EE-14F1D7712B6A}" destId="{EF9BB7FC-C511-44AA-908E-3D67251FC03B}" srcOrd="0" destOrd="0" presId="urn:microsoft.com/office/officeart/2005/8/layout/hierarchy6"/>
    <dgm:cxn modelId="{BD973F6A-CEC7-4AE2-885C-758412D34907}" srcId="{2B7602B7-8632-4F8A-B343-8617008FC8A4}" destId="{AAB395AF-9278-4EEB-A037-640BCEBFCEC4}" srcOrd="2" destOrd="0" parTransId="{1A985581-0700-4F03-96E0-1AF266569D99}" sibTransId="{2994182F-3B47-4FD5-AF3F-3320BAB42A44}"/>
    <dgm:cxn modelId="{518342A4-1719-4B79-A2FC-56BD6870678F}" type="presOf" srcId="{C16C0973-CB5E-4B18-9DE4-5458B15393CE}" destId="{BE231AF7-508B-464A-8EC7-B9A22EEE054F}" srcOrd="0" destOrd="0" presId="urn:microsoft.com/office/officeart/2005/8/layout/hierarchy6"/>
    <dgm:cxn modelId="{24B3CD4A-2B38-45FE-B0A6-E825FE7294EE}" srcId="{AAB395AF-9278-4EEB-A037-640BCEBFCEC4}" destId="{B2A9ACEF-74E3-4698-B966-F2E7C3077160}" srcOrd="0" destOrd="0" parTransId="{B7D0B58F-40CF-40EE-BB4C-4B04FEBC3994}" sibTransId="{0F7926B2-369E-4381-886A-69A400BC8246}"/>
    <dgm:cxn modelId="{8DF607C1-BE78-471D-93EB-06AC206F72D0}" type="presOf" srcId="{24CFA88A-F34B-49D5-92E8-D6B592073D79}" destId="{8BB4CBD1-075D-4AD3-A16A-506C49542002}" srcOrd="0" destOrd="0" presId="urn:microsoft.com/office/officeart/2005/8/layout/hierarchy6"/>
    <dgm:cxn modelId="{A3EBA7F1-7350-4B98-86BD-4E48CFAAEDEE}" type="presOf" srcId="{2B7602B7-8632-4F8A-B343-8617008FC8A4}" destId="{4734EF3E-3018-41A3-B40B-EA92C0AF631A}" srcOrd="0" destOrd="0" presId="urn:microsoft.com/office/officeart/2005/8/layout/hierarchy6"/>
    <dgm:cxn modelId="{15C6A3CE-3E65-4116-B181-D3469F49282E}" type="presOf" srcId="{F8575A23-4396-4785-8FEF-853D1FAC1C1C}" destId="{C5780800-2E87-4906-9C38-85540791BFA4}" srcOrd="0" destOrd="0" presId="urn:microsoft.com/office/officeart/2005/8/layout/hierarchy6"/>
    <dgm:cxn modelId="{BCB2A175-EF66-43EC-BCC1-30F102A19921}" srcId="{2B7602B7-8632-4F8A-B343-8617008FC8A4}" destId="{369D62B7-B667-43E1-895B-88C0363BDFCC}" srcOrd="0" destOrd="0" parTransId="{87E59C1F-C7FC-412B-9462-AEDC54EC2BE0}" sibTransId="{1D9390FE-E84A-478C-9666-C2747EADC675}"/>
    <dgm:cxn modelId="{0F596E04-864D-489A-A44C-15F4C13EFCEE}" type="presOf" srcId="{B8F26A58-9016-446A-81D6-23C0974D3A56}" destId="{30AEC4BD-A714-47CD-A67C-ABADD5C1AA6B}" srcOrd="0" destOrd="0" presId="urn:microsoft.com/office/officeart/2005/8/layout/hierarchy6"/>
    <dgm:cxn modelId="{932968C2-ED42-430C-BB96-F43F34730DCA}" type="presOf" srcId="{AAB395AF-9278-4EEB-A037-640BCEBFCEC4}" destId="{353B9BA3-7425-4CB5-943C-1E9A28DFB77D}" srcOrd="0" destOrd="0" presId="urn:microsoft.com/office/officeart/2005/8/layout/hierarchy6"/>
    <dgm:cxn modelId="{B76C40AD-0E5A-44AE-8FE6-D616145074D0}" type="presOf" srcId="{E8E27DC0-255A-40B6-82BA-931482FD2F33}" destId="{F0799B43-5D70-43FD-82CE-CAED8AEAF962}" srcOrd="0" destOrd="0" presId="urn:microsoft.com/office/officeart/2005/8/layout/hierarchy6"/>
    <dgm:cxn modelId="{548784B8-BBB4-4D10-A3E3-78068144BDB1}" type="presOf" srcId="{87E59C1F-C7FC-412B-9462-AEDC54EC2BE0}" destId="{F0CF463C-CB05-4D5B-9EC2-26780E51B0AE}" srcOrd="0" destOrd="0" presId="urn:microsoft.com/office/officeart/2005/8/layout/hierarchy6"/>
    <dgm:cxn modelId="{608EB700-89FD-431C-B65E-F7D43F7B178B}" srcId="{B2A9ACEF-74E3-4698-B966-F2E7C3077160}" destId="{5BC3A9B9-3CF9-48ED-84B5-F6A2A87D0D63}" srcOrd="0" destOrd="0" parTransId="{F8575A23-4396-4785-8FEF-853D1FAC1C1C}" sibTransId="{B099EE03-1253-46A8-9D0D-3ABC493B0157}"/>
    <dgm:cxn modelId="{72BE34DC-7F7F-4B7A-9CAF-E2A1DCDC4D03}" type="presOf" srcId="{369D62B7-B667-43E1-895B-88C0363BDFCC}" destId="{7A86CA5F-8FE4-4D7A-B6A6-2C99CADCF071}" srcOrd="0" destOrd="0" presId="urn:microsoft.com/office/officeart/2005/8/layout/hierarchy6"/>
    <dgm:cxn modelId="{CF819F50-3038-41A0-9276-303054D3B320}" type="presOf" srcId="{40F8F56B-B971-48DD-BA37-E103206C5B68}" destId="{54AE3B11-EF3A-45F6-813E-01938F10EEEE}" srcOrd="0" destOrd="0" presId="urn:microsoft.com/office/officeart/2005/8/layout/hierarchy6"/>
    <dgm:cxn modelId="{B406C8B7-5E40-4EB8-9A3D-91FEBDB74FCC}" srcId="{D4B5E766-70C6-4962-AF87-4949CAD8F116}" destId="{50763BB1-E49B-4070-BD15-E5A352206F35}" srcOrd="0" destOrd="0" parTransId="{5BACF6DB-39B0-475B-B4C2-193A8F59F89C}" sibTransId="{4DF4805D-2C6E-4750-AF4B-048D31D66AE8}"/>
    <dgm:cxn modelId="{FB10E0FF-8799-47EF-9A86-2F2B1394D958}" srcId="{5E154221-254A-4F9F-B6F1-1643B8729382}" destId="{B8F26A58-9016-446A-81D6-23C0974D3A56}" srcOrd="0" destOrd="0" parTransId="{8BCCA1BB-990B-4279-8329-3E85172D744C}" sibTransId="{8F012166-045F-42FC-9105-9731CA2952E5}"/>
    <dgm:cxn modelId="{C54FD97C-A159-430E-AFE1-2396F57D8933}" type="presOf" srcId="{5BC3A9B9-3CF9-48ED-84B5-F6A2A87D0D63}" destId="{30044680-3117-4206-AB42-27A3E7A6DE57}" srcOrd="0" destOrd="0" presId="urn:microsoft.com/office/officeart/2005/8/layout/hierarchy6"/>
    <dgm:cxn modelId="{EE0E7FBF-3B68-4AEA-A457-0DA2AA66D1F6}" type="presOf" srcId="{B2A9ACEF-74E3-4698-B966-F2E7C3077160}" destId="{B1033E1E-D128-4C25-8C72-0817624C5C08}" srcOrd="0" destOrd="0" presId="urn:microsoft.com/office/officeart/2005/8/layout/hierarchy6"/>
    <dgm:cxn modelId="{89229355-3806-4B80-8D9D-E472014A653A}" srcId="{5BC3A9B9-3CF9-48ED-84B5-F6A2A87D0D63}" destId="{C1056AA1-0A71-4481-90EE-14F1D7712B6A}" srcOrd="1" destOrd="0" parTransId="{E4B918DF-D779-4CA5-A47E-968D1A8D439B}" sibTransId="{54BEA19A-EDCC-4DF3-A576-06CB91BD94E7}"/>
    <dgm:cxn modelId="{28FAC030-D09F-4EE5-85F0-50EE139B791A}" srcId="{5BC3A9B9-3CF9-48ED-84B5-F6A2A87D0D63}" destId="{951E49FA-B9C2-4722-83C9-1C13BF4AAF2B}" srcOrd="0" destOrd="0" parTransId="{24CFA88A-F34B-49D5-92E8-D6B592073D79}" sibTransId="{0D122522-A500-4B01-B2B4-E007ADD9360D}"/>
    <dgm:cxn modelId="{65DEA1D7-BD58-4B38-B0C0-C93889828350}" srcId="{2B7602B7-8632-4F8A-B343-8617008FC8A4}" destId="{CB0875EC-8A80-4FF8-9F80-735B4AD55539}" srcOrd="1" destOrd="0" parTransId="{07520174-3BEC-4703-B33F-BADDF01F2970}" sibTransId="{EA53A488-9893-4824-AB70-D58CDA85EE05}"/>
    <dgm:cxn modelId="{29A1B44E-C86F-4F0F-83F2-572BD2D2B292}" srcId="{CB0875EC-8A80-4FF8-9F80-735B4AD55539}" destId="{6DFC8865-3742-4F7C-8ABB-BF671016CA02}" srcOrd="0" destOrd="0" parTransId="{40F8F56B-B971-48DD-BA37-E103206C5B68}" sibTransId="{6657ACB4-4F8E-40F0-B9AD-23B1A56B9267}"/>
    <dgm:cxn modelId="{B3BE80D4-482F-4CF8-92A8-B8AC71617893}" type="presOf" srcId="{F6CA9D17-1658-4F9E-B47F-C5A6C8FC32FF}" destId="{5764D760-B1FB-4CB1-AE92-01630159EA48}" srcOrd="0" destOrd="0" presId="urn:microsoft.com/office/officeart/2005/8/layout/hierarchy6"/>
    <dgm:cxn modelId="{CF8E11C2-D246-48AA-8751-C3B69ADEAF5B}" type="presOf" srcId="{8BCCA1BB-990B-4279-8329-3E85172D744C}" destId="{43372204-BE9A-435F-9D48-0F3A032BE686}" srcOrd="0" destOrd="0" presId="urn:microsoft.com/office/officeart/2005/8/layout/hierarchy6"/>
    <dgm:cxn modelId="{807ED6D5-2762-4D98-819B-B724C77137BF}" type="presOf" srcId="{07520174-3BEC-4703-B33F-BADDF01F2970}" destId="{EF4D9261-76E5-4566-8194-CC9581FB3224}" srcOrd="0" destOrd="0" presId="urn:microsoft.com/office/officeart/2005/8/layout/hierarchy6"/>
    <dgm:cxn modelId="{65246F79-4FEA-4D72-8D1D-32AA0C2ADB9E}" srcId="{369D62B7-B667-43E1-895B-88C0363BDFCC}" destId="{D4B5E766-70C6-4962-AF87-4949CAD8F116}" srcOrd="0" destOrd="0" parTransId="{2A7D9D7E-FB1E-4599-9064-229EC1CDBEC0}" sibTransId="{98C636A5-0E4F-4B05-B62B-F44DF3546D4A}"/>
    <dgm:cxn modelId="{1488C6F8-4C4A-4173-9015-4A1EFFEBC36A}" type="presOf" srcId="{2A7D9D7E-FB1E-4599-9064-229EC1CDBEC0}" destId="{94E8F250-9538-4AA4-8FC1-0C0B057E5B34}" srcOrd="0" destOrd="0" presId="urn:microsoft.com/office/officeart/2005/8/layout/hierarchy6"/>
    <dgm:cxn modelId="{92311143-61E9-4CB7-A351-74A90B324021}" type="presOf" srcId="{6DFC8865-3742-4F7C-8ABB-BF671016CA02}" destId="{99A5C5A8-94BC-4E52-8F3C-A03863482D68}" srcOrd="0" destOrd="0" presId="urn:microsoft.com/office/officeart/2005/8/layout/hierarchy6"/>
    <dgm:cxn modelId="{AC697D47-CDFC-44EB-9D4E-8135DC9F1977}" type="presOf" srcId="{B7D0B58F-40CF-40EE-BB4C-4B04FEBC3994}" destId="{08F36348-9AC9-4970-9064-8B655EE1F874}" srcOrd="0" destOrd="0" presId="urn:microsoft.com/office/officeart/2005/8/layout/hierarchy6"/>
    <dgm:cxn modelId="{4F71B46F-BF21-4538-9E99-3D200238BCC6}" type="presParOf" srcId="{BE231AF7-508B-464A-8EC7-B9A22EEE054F}" destId="{4A1F0062-A540-4899-8E8B-5C78E3A2A194}" srcOrd="0" destOrd="0" presId="urn:microsoft.com/office/officeart/2005/8/layout/hierarchy6"/>
    <dgm:cxn modelId="{B410F0B2-6C55-4300-B8C7-75E29E7884EA}" type="presParOf" srcId="{4A1F0062-A540-4899-8E8B-5C78E3A2A194}" destId="{1AEADE75-C5DE-4FC4-8251-910C39926B32}" srcOrd="0" destOrd="0" presId="urn:microsoft.com/office/officeart/2005/8/layout/hierarchy6"/>
    <dgm:cxn modelId="{732AA40D-CAD8-4AAB-A070-332F4076FF22}" type="presParOf" srcId="{1AEADE75-C5DE-4FC4-8251-910C39926B32}" destId="{6D32BAF6-5BD6-40EE-8BDD-53C023DDAC26}" srcOrd="0" destOrd="0" presId="urn:microsoft.com/office/officeart/2005/8/layout/hierarchy6"/>
    <dgm:cxn modelId="{A22B2319-F55A-4E08-9CF8-A7E64F1EE094}" type="presParOf" srcId="{6D32BAF6-5BD6-40EE-8BDD-53C023DDAC26}" destId="{F0799B43-5D70-43FD-82CE-CAED8AEAF962}" srcOrd="0" destOrd="0" presId="urn:microsoft.com/office/officeart/2005/8/layout/hierarchy6"/>
    <dgm:cxn modelId="{81F324E6-6734-4C4B-B798-182B05EC52A4}" type="presParOf" srcId="{6D32BAF6-5BD6-40EE-8BDD-53C023DDAC26}" destId="{26513B3B-2F86-4EF5-B532-8CFBBE2E6EEA}" srcOrd="1" destOrd="0" presId="urn:microsoft.com/office/officeart/2005/8/layout/hierarchy6"/>
    <dgm:cxn modelId="{A6D810E8-2247-4A30-952C-2ADB786F8EEB}" type="presParOf" srcId="{26513B3B-2F86-4EF5-B532-8CFBBE2E6EEA}" destId="{9A721FCB-7BDC-4C71-8D37-E1E474BB4B35}" srcOrd="0" destOrd="0" presId="urn:microsoft.com/office/officeart/2005/8/layout/hierarchy6"/>
    <dgm:cxn modelId="{62C0E3FD-DD4B-4769-8127-71CDD52375F2}" type="presParOf" srcId="{26513B3B-2F86-4EF5-B532-8CFBBE2E6EEA}" destId="{B4526F1E-7088-4F07-B2C9-66C1CC4F5AD0}" srcOrd="1" destOrd="0" presId="urn:microsoft.com/office/officeart/2005/8/layout/hierarchy6"/>
    <dgm:cxn modelId="{D43B2FCD-6F2F-4442-BC46-B8CAB9AA2305}" type="presParOf" srcId="{B4526F1E-7088-4F07-B2C9-66C1CC4F5AD0}" destId="{4734EF3E-3018-41A3-B40B-EA92C0AF631A}" srcOrd="0" destOrd="0" presId="urn:microsoft.com/office/officeart/2005/8/layout/hierarchy6"/>
    <dgm:cxn modelId="{7AD9329C-3FF9-45A5-8B49-49237E91FB89}" type="presParOf" srcId="{B4526F1E-7088-4F07-B2C9-66C1CC4F5AD0}" destId="{82C81809-BB82-4876-AD7D-BCBD1208DA69}" srcOrd="1" destOrd="0" presId="urn:microsoft.com/office/officeart/2005/8/layout/hierarchy6"/>
    <dgm:cxn modelId="{B2A4A61E-B7DE-4A9D-AAB0-A266DA2EE313}" type="presParOf" srcId="{82C81809-BB82-4876-AD7D-BCBD1208DA69}" destId="{F0CF463C-CB05-4D5B-9EC2-26780E51B0AE}" srcOrd="0" destOrd="0" presId="urn:microsoft.com/office/officeart/2005/8/layout/hierarchy6"/>
    <dgm:cxn modelId="{3E06DBDC-4BBA-4489-B5BA-A1873016D057}" type="presParOf" srcId="{82C81809-BB82-4876-AD7D-BCBD1208DA69}" destId="{EA21FE7B-BC7E-4AEF-8150-35BCF8761D77}" srcOrd="1" destOrd="0" presId="urn:microsoft.com/office/officeart/2005/8/layout/hierarchy6"/>
    <dgm:cxn modelId="{AD36C63F-AC4C-46D3-8D84-B1A0C9F2917A}" type="presParOf" srcId="{EA21FE7B-BC7E-4AEF-8150-35BCF8761D77}" destId="{7A86CA5F-8FE4-4D7A-B6A6-2C99CADCF071}" srcOrd="0" destOrd="0" presId="urn:microsoft.com/office/officeart/2005/8/layout/hierarchy6"/>
    <dgm:cxn modelId="{FFE06CC8-D934-4C86-B36A-8447A4B6C9E2}" type="presParOf" srcId="{EA21FE7B-BC7E-4AEF-8150-35BCF8761D77}" destId="{4171D1E6-41FB-4AF9-A6B9-CF9E3A234658}" srcOrd="1" destOrd="0" presId="urn:microsoft.com/office/officeart/2005/8/layout/hierarchy6"/>
    <dgm:cxn modelId="{B9CDCF65-3EE5-4410-BD79-4A55E156491B}" type="presParOf" srcId="{4171D1E6-41FB-4AF9-A6B9-CF9E3A234658}" destId="{94E8F250-9538-4AA4-8FC1-0C0B057E5B34}" srcOrd="0" destOrd="0" presId="urn:microsoft.com/office/officeart/2005/8/layout/hierarchy6"/>
    <dgm:cxn modelId="{9FA8FEED-91E6-458C-9AF8-1183B870B260}" type="presParOf" srcId="{4171D1E6-41FB-4AF9-A6B9-CF9E3A234658}" destId="{D3BF7EC7-C283-4721-988C-766837CEA0C3}" srcOrd="1" destOrd="0" presId="urn:microsoft.com/office/officeart/2005/8/layout/hierarchy6"/>
    <dgm:cxn modelId="{FA0FF469-D208-4D28-939A-EA3F688CA91B}" type="presParOf" srcId="{D3BF7EC7-C283-4721-988C-766837CEA0C3}" destId="{64AB1FFA-986D-4C5E-BDDD-4A9C07D521E6}" srcOrd="0" destOrd="0" presId="urn:microsoft.com/office/officeart/2005/8/layout/hierarchy6"/>
    <dgm:cxn modelId="{5F4D33E2-C78A-4D78-BE8D-E2CC43D12BF7}" type="presParOf" srcId="{D3BF7EC7-C283-4721-988C-766837CEA0C3}" destId="{A0FCA1F3-43D8-402D-B483-FE2E166FFDE9}" srcOrd="1" destOrd="0" presId="urn:microsoft.com/office/officeart/2005/8/layout/hierarchy6"/>
    <dgm:cxn modelId="{2A7F2E8B-DC32-465A-8BAD-AE910BD45C70}" type="presParOf" srcId="{A0FCA1F3-43D8-402D-B483-FE2E166FFDE9}" destId="{51711F55-33F5-4F67-9404-7EC41238C2EE}" srcOrd="0" destOrd="0" presId="urn:microsoft.com/office/officeart/2005/8/layout/hierarchy6"/>
    <dgm:cxn modelId="{6D68F0EF-3F16-43E5-B1DE-B80D1EEFC894}" type="presParOf" srcId="{A0FCA1F3-43D8-402D-B483-FE2E166FFDE9}" destId="{4224F6D6-1F68-437A-8E32-A6BB43DE6C74}" srcOrd="1" destOrd="0" presId="urn:microsoft.com/office/officeart/2005/8/layout/hierarchy6"/>
    <dgm:cxn modelId="{3841F919-9E64-4EB9-8504-B5BF6551FB09}" type="presParOf" srcId="{4224F6D6-1F68-437A-8E32-A6BB43DE6C74}" destId="{CE965AEB-F78C-4B22-85FD-3F6530020DA6}" srcOrd="0" destOrd="0" presId="urn:microsoft.com/office/officeart/2005/8/layout/hierarchy6"/>
    <dgm:cxn modelId="{6C7AC25D-19BB-4AD6-912B-B3809B70B160}" type="presParOf" srcId="{4224F6D6-1F68-437A-8E32-A6BB43DE6C74}" destId="{08CFE473-8236-4093-8966-5137720D3E51}" srcOrd="1" destOrd="0" presId="urn:microsoft.com/office/officeart/2005/8/layout/hierarchy6"/>
    <dgm:cxn modelId="{C8953BE1-687C-4AA6-B8C6-7AD86AA7C3B8}" type="presParOf" srcId="{82C81809-BB82-4876-AD7D-BCBD1208DA69}" destId="{EF4D9261-76E5-4566-8194-CC9581FB3224}" srcOrd="2" destOrd="0" presId="urn:microsoft.com/office/officeart/2005/8/layout/hierarchy6"/>
    <dgm:cxn modelId="{DBA1AB46-E0E7-40FE-A4DC-67D6E3F7DEF1}" type="presParOf" srcId="{82C81809-BB82-4876-AD7D-BCBD1208DA69}" destId="{12494CB5-EFBE-44EF-B46B-D9C1B128CFE5}" srcOrd="3" destOrd="0" presId="urn:microsoft.com/office/officeart/2005/8/layout/hierarchy6"/>
    <dgm:cxn modelId="{EC76B974-FACD-4336-93B4-3FB173CB21A7}" type="presParOf" srcId="{12494CB5-EFBE-44EF-B46B-D9C1B128CFE5}" destId="{C36F4944-AC68-4D2A-8840-113128E97C19}" srcOrd="0" destOrd="0" presId="urn:microsoft.com/office/officeart/2005/8/layout/hierarchy6"/>
    <dgm:cxn modelId="{27F7A93C-1572-48EB-B8C0-EBE44D4991D1}" type="presParOf" srcId="{12494CB5-EFBE-44EF-B46B-D9C1B128CFE5}" destId="{04661151-99B7-427D-BE45-7B991770B039}" srcOrd="1" destOrd="0" presId="urn:microsoft.com/office/officeart/2005/8/layout/hierarchy6"/>
    <dgm:cxn modelId="{953173C9-5E96-48EB-8C28-5259E2785F9B}" type="presParOf" srcId="{04661151-99B7-427D-BE45-7B991770B039}" destId="{54AE3B11-EF3A-45F6-813E-01938F10EEEE}" srcOrd="0" destOrd="0" presId="urn:microsoft.com/office/officeart/2005/8/layout/hierarchy6"/>
    <dgm:cxn modelId="{BCEC88A7-3914-4477-803B-201D593342E8}" type="presParOf" srcId="{04661151-99B7-427D-BE45-7B991770B039}" destId="{95BD4C94-4C7F-4D19-98BA-334E77040025}" srcOrd="1" destOrd="0" presId="urn:microsoft.com/office/officeart/2005/8/layout/hierarchy6"/>
    <dgm:cxn modelId="{8474C56C-7CE9-4F1D-AE0E-C4CD6AEC69E5}" type="presParOf" srcId="{95BD4C94-4C7F-4D19-98BA-334E77040025}" destId="{99A5C5A8-94BC-4E52-8F3C-A03863482D68}" srcOrd="0" destOrd="0" presId="urn:microsoft.com/office/officeart/2005/8/layout/hierarchy6"/>
    <dgm:cxn modelId="{E0F3C31F-9108-4C86-9BBA-B8B9BF160D6A}" type="presParOf" srcId="{95BD4C94-4C7F-4D19-98BA-334E77040025}" destId="{2C172CA5-803D-4227-BC82-D0949E2FAE84}" srcOrd="1" destOrd="0" presId="urn:microsoft.com/office/officeart/2005/8/layout/hierarchy6"/>
    <dgm:cxn modelId="{809B7CE5-CDEE-4FAB-B618-576E6748EA4D}" type="presParOf" srcId="{82C81809-BB82-4876-AD7D-BCBD1208DA69}" destId="{B17301A6-9A7D-4C5F-8170-6A00A47539D6}" srcOrd="4" destOrd="0" presId="urn:microsoft.com/office/officeart/2005/8/layout/hierarchy6"/>
    <dgm:cxn modelId="{675B2E0A-360B-4A25-92BC-BE2A76322991}" type="presParOf" srcId="{82C81809-BB82-4876-AD7D-BCBD1208DA69}" destId="{F457B513-1708-4338-8E7D-DE2E82CC19BC}" srcOrd="5" destOrd="0" presId="urn:microsoft.com/office/officeart/2005/8/layout/hierarchy6"/>
    <dgm:cxn modelId="{5ACC0EB2-470B-4C79-AF2E-559635AAB47E}" type="presParOf" srcId="{F457B513-1708-4338-8E7D-DE2E82CC19BC}" destId="{353B9BA3-7425-4CB5-943C-1E9A28DFB77D}" srcOrd="0" destOrd="0" presId="urn:microsoft.com/office/officeart/2005/8/layout/hierarchy6"/>
    <dgm:cxn modelId="{5962001B-8386-429D-B661-1700E3754DA8}" type="presParOf" srcId="{F457B513-1708-4338-8E7D-DE2E82CC19BC}" destId="{8A2286EB-9834-48DC-A18D-1BC139913604}" srcOrd="1" destOrd="0" presId="urn:microsoft.com/office/officeart/2005/8/layout/hierarchy6"/>
    <dgm:cxn modelId="{6B54E1D7-3BFB-4A06-87E0-280D8255D216}" type="presParOf" srcId="{8A2286EB-9834-48DC-A18D-1BC139913604}" destId="{08F36348-9AC9-4970-9064-8B655EE1F874}" srcOrd="0" destOrd="0" presId="urn:microsoft.com/office/officeart/2005/8/layout/hierarchy6"/>
    <dgm:cxn modelId="{27E07343-760D-4C7C-8F05-C9CF2C2D4C65}" type="presParOf" srcId="{8A2286EB-9834-48DC-A18D-1BC139913604}" destId="{8EFC435B-60A6-4357-A903-32B11A6EDFC4}" srcOrd="1" destOrd="0" presId="urn:microsoft.com/office/officeart/2005/8/layout/hierarchy6"/>
    <dgm:cxn modelId="{5CD8C161-355D-4318-B9A6-63B3296D8704}" type="presParOf" srcId="{8EFC435B-60A6-4357-A903-32B11A6EDFC4}" destId="{B1033E1E-D128-4C25-8C72-0817624C5C08}" srcOrd="0" destOrd="0" presId="urn:microsoft.com/office/officeart/2005/8/layout/hierarchy6"/>
    <dgm:cxn modelId="{DEAC7ACD-3442-4BE2-A433-6D6F99E49DBE}" type="presParOf" srcId="{8EFC435B-60A6-4357-A903-32B11A6EDFC4}" destId="{BDC9C4EC-DD44-4C34-8C8E-4B05E3071AA6}" srcOrd="1" destOrd="0" presId="urn:microsoft.com/office/officeart/2005/8/layout/hierarchy6"/>
    <dgm:cxn modelId="{BF0AE880-1F98-4EBC-8E62-DF4F9208941B}" type="presParOf" srcId="{BDC9C4EC-DD44-4C34-8C8E-4B05E3071AA6}" destId="{C5780800-2E87-4906-9C38-85540791BFA4}" srcOrd="0" destOrd="0" presId="urn:microsoft.com/office/officeart/2005/8/layout/hierarchy6"/>
    <dgm:cxn modelId="{D15F4007-11D5-45BF-B9DB-41B1A7EDDC68}" type="presParOf" srcId="{BDC9C4EC-DD44-4C34-8C8E-4B05E3071AA6}" destId="{8925035C-2966-4C20-9932-76A06EFC3602}" srcOrd="1" destOrd="0" presId="urn:microsoft.com/office/officeart/2005/8/layout/hierarchy6"/>
    <dgm:cxn modelId="{BB0C58BB-EE46-4651-BFD6-0C9E360171F3}" type="presParOf" srcId="{8925035C-2966-4C20-9932-76A06EFC3602}" destId="{30044680-3117-4206-AB42-27A3E7A6DE57}" srcOrd="0" destOrd="0" presId="urn:microsoft.com/office/officeart/2005/8/layout/hierarchy6"/>
    <dgm:cxn modelId="{DB735136-7C34-420F-8533-1E28A8EB685F}" type="presParOf" srcId="{8925035C-2966-4C20-9932-76A06EFC3602}" destId="{F3EE13FA-E2F4-4443-8401-1377849E7844}" srcOrd="1" destOrd="0" presId="urn:microsoft.com/office/officeart/2005/8/layout/hierarchy6"/>
    <dgm:cxn modelId="{0F5940A1-441B-4B38-827B-D8E2C0BE2940}" type="presParOf" srcId="{F3EE13FA-E2F4-4443-8401-1377849E7844}" destId="{8BB4CBD1-075D-4AD3-A16A-506C49542002}" srcOrd="0" destOrd="0" presId="urn:microsoft.com/office/officeart/2005/8/layout/hierarchy6"/>
    <dgm:cxn modelId="{D3DE9A83-0BB3-43B2-8CB4-346FBC0D2FC3}" type="presParOf" srcId="{F3EE13FA-E2F4-4443-8401-1377849E7844}" destId="{30C3281D-841F-4DB4-9F48-EA720601E6EE}" srcOrd="1" destOrd="0" presId="urn:microsoft.com/office/officeart/2005/8/layout/hierarchy6"/>
    <dgm:cxn modelId="{3F35669A-50A4-4971-87A9-698D92BB39D5}" type="presParOf" srcId="{30C3281D-841F-4DB4-9F48-EA720601E6EE}" destId="{DD83284F-844F-430A-9406-4BEA77B560EA}" srcOrd="0" destOrd="0" presId="urn:microsoft.com/office/officeart/2005/8/layout/hierarchy6"/>
    <dgm:cxn modelId="{0F019DCC-6962-4281-BFE7-6DEC424B4E64}" type="presParOf" srcId="{30C3281D-841F-4DB4-9F48-EA720601E6EE}" destId="{201D5D62-38A6-43CB-A2A8-984FF9D0DE08}" srcOrd="1" destOrd="0" presId="urn:microsoft.com/office/officeart/2005/8/layout/hierarchy6"/>
    <dgm:cxn modelId="{62672028-E093-46DE-9731-3DB67DB01E19}" type="presParOf" srcId="{F3EE13FA-E2F4-4443-8401-1377849E7844}" destId="{B96418CC-A210-4865-B892-32B520095A5B}" srcOrd="2" destOrd="0" presId="urn:microsoft.com/office/officeart/2005/8/layout/hierarchy6"/>
    <dgm:cxn modelId="{BC94BB02-F935-4B90-A596-E965990F2D5B}" type="presParOf" srcId="{F3EE13FA-E2F4-4443-8401-1377849E7844}" destId="{44793CE5-E87B-48CD-A6F6-17206B0EAEE9}" srcOrd="3" destOrd="0" presId="urn:microsoft.com/office/officeart/2005/8/layout/hierarchy6"/>
    <dgm:cxn modelId="{A5FE30E0-407F-4389-A866-F0A99CF400DE}" type="presParOf" srcId="{44793CE5-E87B-48CD-A6F6-17206B0EAEE9}" destId="{EF9BB7FC-C511-44AA-908E-3D67251FC03B}" srcOrd="0" destOrd="0" presId="urn:microsoft.com/office/officeart/2005/8/layout/hierarchy6"/>
    <dgm:cxn modelId="{BA6B8A2E-A1F5-4D26-8B89-FE0EAEDBBD5D}" type="presParOf" srcId="{44793CE5-E87B-48CD-A6F6-17206B0EAEE9}" destId="{CB2232A7-5130-4DEE-BC17-76894B2772A9}" srcOrd="1" destOrd="0" presId="urn:microsoft.com/office/officeart/2005/8/layout/hierarchy6"/>
    <dgm:cxn modelId="{799C24F1-4914-4E17-9515-F9E6A39BC6F9}" type="presParOf" srcId="{26513B3B-2F86-4EF5-B532-8CFBBE2E6EEA}" destId="{A84C6CD6-CB1E-42C5-B9DD-D10AAEF66A8A}" srcOrd="2" destOrd="0" presId="urn:microsoft.com/office/officeart/2005/8/layout/hierarchy6"/>
    <dgm:cxn modelId="{01B219A5-B04F-4316-A9AE-BA7778BFA65C}" type="presParOf" srcId="{26513B3B-2F86-4EF5-B532-8CFBBE2E6EEA}" destId="{BE158FC2-5C8D-405E-A25B-83ADAAD75DD3}" srcOrd="3" destOrd="0" presId="urn:microsoft.com/office/officeart/2005/8/layout/hierarchy6"/>
    <dgm:cxn modelId="{201321D6-D5EE-49CF-99CF-ADD2948424EA}" type="presParOf" srcId="{BE158FC2-5C8D-405E-A25B-83ADAAD75DD3}" destId="{A378DDFF-B6FE-4240-9FF3-E42ED5ECEAAD}" srcOrd="0" destOrd="0" presId="urn:microsoft.com/office/officeart/2005/8/layout/hierarchy6"/>
    <dgm:cxn modelId="{32AFAC1A-E420-45B2-B058-2F8C0C64F407}" type="presParOf" srcId="{BE158FC2-5C8D-405E-A25B-83ADAAD75DD3}" destId="{77FFC480-F326-4732-9315-2E5A30A2D4DF}" srcOrd="1" destOrd="0" presId="urn:microsoft.com/office/officeart/2005/8/layout/hierarchy6"/>
    <dgm:cxn modelId="{788FE5A8-DFA8-4F83-84CD-833DA941B5C5}" type="presParOf" srcId="{77FFC480-F326-4732-9315-2E5A30A2D4DF}" destId="{790FD820-2CFB-4B5D-9464-DE0EFD9251A3}" srcOrd="0" destOrd="0" presId="urn:microsoft.com/office/officeart/2005/8/layout/hierarchy6"/>
    <dgm:cxn modelId="{F63DFD4C-E715-4AD4-A96F-E4F385249888}" type="presParOf" srcId="{77FFC480-F326-4732-9315-2E5A30A2D4DF}" destId="{6FBE7AFE-982E-4987-870B-BAB6F3799254}" srcOrd="1" destOrd="0" presId="urn:microsoft.com/office/officeart/2005/8/layout/hierarchy6"/>
    <dgm:cxn modelId="{2AB8B33B-245D-4210-8A17-551B7D3831D0}" type="presParOf" srcId="{6FBE7AFE-982E-4987-870B-BAB6F3799254}" destId="{5764D760-B1FB-4CB1-AE92-01630159EA48}" srcOrd="0" destOrd="0" presId="urn:microsoft.com/office/officeart/2005/8/layout/hierarchy6"/>
    <dgm:cxn modelId="{3E9D09FB-74F4-4DB2-B9DB-8FDA2A12B19C}" type="presParOf" srcId="{6FBE7AFE-982E-4987-870B-BAB6F3799254}" destId="{04A69DF3-6C64-4F4F-96F6-CBB560F9B57A}" srcOrd="1" destOrd="0" presId="urn:microsoft.com/office/officeart/2005/8/layout/hierarchy6"/>
    <dgm:cxn modelId="{48F16573-D32F-405F-820B-C85D49493644}" type="presParOf" srcId="{04A69DF3-6C64-4F4F-96F6-CBB560F9B57A}" destId="{74C68237-7DCF-4251-A0D5-915B013846F9}" srcOrd="0" destOrd="0" presId="urn:microsoft.com/office/officeart/2005/8/layout/hierarchy6"/>
    <dgm:cxn modelId="{3D36CA52-1D30-4D4E-9CB6-0F4D74DB80CE}" type="presParOf" srcId="{04A69DF3-6C64-4F4F-96F6-CBB560F9B57A}" destId="{97D57259-6BCC-403F-8294-500420E542C5}" srcOrd="1" destOrd="0" presId="urn:microsoft.com/office/officeart/2005/8/layout/hierarchy6"/>
    <dgm:cxn modelId="{D6C2907B-515D-4C1D-B478-A546A5BC7466}" type="presParOf" srcId="{97D57259-6BCC-403F-8294-500420E542C5}" destId="{92B04C5E-230E-4851-A643-3943CEAA4B2E}" srcOrd="0" destOrd="0" presId="urn:microsoft.com/office/officeart/2005/8/layout/hierarchy6"/>
    <dgm:cxn modelId="{7DD6F702-F093-406E-A1D5-5F8A024E26AF}" type="presParOf" srcId="{97D57259-6BCC-403F-8294-500420E542C5}" destId="{69C2EF54-CE5F-4AC6-A370-041B3B6636C6}" srcOrd="1" destOrd="0" presId="urn:microsoft.com/office/officeart/2005/8/layout/hierarchy6"/>
    <dgm:cxn modelId="{05BD0BD5-F0AB-4821-8C40-A8693047B180}" type="presParOf" srcId="{69C2EF54-CE5F-4AC6-A370-041B3B6636C6}" destId="{43372204-BE9A-435F-9D48-0F3A032BE686}" srcOrd="0" destOrd="0" presId="urn:microsoft.com/office/officeart/2005/8/layout/hierarchy6"/>
    <dgm:cxn modelId="{D51BD496-B91A-46D8-B5E9-B126E729A0F1}" type="presParOf" srcId="{69C2EF54-CE5F-4AC6-A370-041B3B6636C6}" destId="{D5CD2E9F-08F2-4742-B3C3-D3816D829F22}" srcOrd="1" destOrd="0" presId="urn:microsoft.com/office/officeart/2005/8/layout/hierarchy6"/>
    <dgm:cxn modelId="{88F67C94-3FD7-4EDE-A50E-84F09F24AB55}" type="presParOf" srcId="{D5CD2E9F-08F2-4742-B3C3-D3816D829F22}" destId="{30AEC4BD-A714-47CD-A67C-ABADD5C1AA6B}" srcOrd="0" destOrd="0" presId="urn:microsoft.com/office/officeart/2005/8/layout/hierarchy6"/>
    <dgm:cxn modelId="{E2D2A379-2FC4-4714-8FFE-6BF7CDB80F99}" type="presParOf" srcId="{D5CD2E9F-08F2-4742-B3C3-D3816D829F22}" destId="{8F4478CF-6A74-4D84-8C09-C1CB9BB30155}" srcOrd="1" destOrd="0" presId="urn:microsoft.com/office/officeart/2005/8/layout/hierarchy6"/>
    <dgm:cxn modelId="{A02CD206-1DEF-4536-ABFB-4B255274968F}" type="presParOf" srcId="{BE231AF7-508B-464A-8EC7-B9A22EEE054F}" destId="{B5499E8D-172F-4DB1-8BCD-E4B8357B45C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6C0973-CB5E-4B18-9DE4-5458B15393C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E8E27DC0-255A-40B6-82BA-931482FD2F33}">
      <dgm:prSet phldrT="[Text]" custT="1"/>
      <dgm:spPr/>
      <dgm:t>
        <a:bodyPr/>
        <a:lstStyle/>
        <a:p>
          <a:r>
            <a:rPr lang="en-US" sz="1400" b="1" dirty="0" smtClean="0"/>
            <a:t>Area Benefit</a:t>
          </a:r>
          <a:endParaRPr lang="en-US" sz="1400" b="1" dirty="0"/>
        </a:p>
      </dgm:t>
    </dgm:pt>
    <dgm:pt modelId="{0CD888ED-171E-4E69-A3AB-7A7E82B45E2C}" type="parTrans" cxnId="{1A8F2F46-591A-4C86-8C0A-BFD2C0E24263}">
      <dgm:prSet/>
      <dgm:spPr/>
      <dgm:t>
        <a:bodyPr/>
        <a:lstStyle/>
        <a:p>
          <a:endParaRPr lang="en-US" sz="1400"/>
        </a:p>
      </dgm:t>
    </dgm:pt>
    <dgm:pt modelId="{A09D2F02-9F77-469B-A98A-47634B086805}" type="sibTrans" cxnId="{1A8F2F46-591A-4C86-8C0A-BFD2C0E24263}">
      <dgm:prSet/>
      <dgm:spPr/>
      <dgm:t>
        <a:bodyPr/>
        <a:lstStyle/>
        <a:p>
          <a:endParaRPr lang="en-US" sz="1400"/>
        </a:p>
      </dgm:t>
    </dgm:pt>
    <dgm:pt modelId="{2B7602B7-8632-4F8A-B343-8617008FC8A4}">
      <dgm:prSet phldrT="[Text]" custT="1"/>
      <dgm:spPr/>
      <dgm:t>
        <a:bodyPr/>
        <a:lstStyle/>
        <a:p>
          <a:r>
            <a:rPr lang="en-US" sz="1400" dirty="0" smtClean="0"/>
            <a:t>Census </a:t>
          </a:r>
          <a:endParaRPr lang="en-US" sz="1400" dirty="0"/>
        </a:p>
      </dgm:t>
    </dgm:pt>
    <dgm:pt modelId="{495A71FE-155A-4E95-8944-37C81C400041}" type="parTrans" cxnId="{BB7FAB5D-94D5-43A2-AF1F-66555DA0D1CE}">
      <dgm:prSet custT="1"/>
      <dgm:spPr/>
      <dgm:t>
        <a:bodyPr/>
        <a:lstStyle/>
        <a:p>
          <a:endParaRPr lang="en-US" sz="1400"/>
        </a:p>
      </dgm:t>
    </dgm:pt>
    <dgm:pt modelId="{ADA387DD-6350-410B-AD19-7A5DA41B12A3}" type="sibTrans" cxnId="{BB7FAB5D-94D5-43A2-AF1F-66555DA0D1CE}">
      <dgm:prSet/>
      <dgm:spPr/>
      <dgm:t>
        <a:bodyPr/>
        <a:lstStyle/>
        <a:p>
          <a:endParaRPr lang="en-US" sz="1400"/>
        </a:p>
      </dgm:t>
    </dgm:pt>
    <dgm:pt modelId="{369D62B7-B667-43E1-895B-88C0363BDFCC}">
      <dgm:prSet phldrT="[Text]" custT="1"/>
      <dgm:spPr/>
      <dgm:t>
        <a:bodyPr/>
        <a:lstStyle/>
        <a:p>
          <a:r>
            <a:rPr lang="en-US" sz="1400" dirty="0" smtClean="0"/>
            <a:t>‘Duplicate Activity’</a:t>
          </a:r>
          <a:endParaRPr lang="en-US" sz="1400" dirty="0"/>
        </a:p>
      </dgm:t>
    </dgm:pt>
    <dgm:pt modelId="{87E59C1F-C7FC-412B-9462-AEDC54EC2BE0}" type="parTrans" cxnId="{BCB2A175-EF66-43EC-BCC1-30F102A19921}">
      <dgm:prSet custT="1"/>
      <dgm:spPr/>
      <dgm:t>
        <a:bodyPr/>
        <a:lstStyle/>
        <a:p>
          <a:endParaRPr lang="en-US" sz="1400"/>
        </a:p>
      </dgm:t>
    </dgm:pt>
    <dgm:pt modelId="{1D9390FE-E84A-478C-9666-C2747EADC675}" type="sibTrans" cxnId="{BCB2A175-EF66-43EC-BCC1-30F102A19921}">
      <dgm:prSet/>
      <dgm:spPr/>
      <dgm:t>
        <a:bodyPr/>
        <a:lstStyle/>
        <a:p>
          <a:endParaRPr lang="en-US" sz="1400"/>
        </a:p>
      </dgm:t>
    </dgm:pt>
    <dgm:pt modelId="{CB0875EC-8A80-4FF8-9F80-735B4AD55539}">
      <dgm:prSet phldrT="[Text]" custT="1"/>
      <dgm:spPr/>
      <dgm:t>
        <a:bodyPr/>
        <a:lstStyle/>
        <a:p>
          <a:r>
            <a:rPr lang="en-US" sz="1400" dirty="0" smtClean="0"/>
            <a:t>Jurisdiction-Wide</a:t>
          </a:r>
          <a:endParaRPr lang="en-US" sz="1400" dirty="0"/>
        </a:p>
      </dgm:t>
    </dgm:pt>
    <dgm:pt modelId="{07520174-3BEC-4703-B33F-BADDF01F2970}" type="parTrans" cxnId="{65DEA1D7-BD58-4B38-B0C0-C93889828350}">
      <dgm:prSet custT="1"/>
      <dgm:spPr/>
      <dgm:t>
        <a:bodyPr/>
        <a:lstStyle/>
        <a:p>
          <a:endParaRPr lang="en-US" sz="1400"/>
        </a:p>
      </dgm:t>
    </dgm:pt>
    <dgm:pt modelId="{EA53A488-9893-4824-AB70-D58CDA85EE05}" type="sibTrans" cxnId="{65DEA1D7-BD58-4B38-B0C0-C93889828350}">
      <dgm:prSet/>
      <dgm:spPr/>
      <dgm:t>
        <a:bodyPr/>
        <a:lstStyle/>
        <a:p>
          <a:endParaRPr lang="en-US" sz="1400"/>
        </a:p>
      </dgm:t>
    </dgm:pt>
    <dgm:pt modelId="{35AA5DF2-D032-49C3-8E3F-7C1F8F05C991}">
      <dgm:prSet phldrT="[Text]" custT="1"/>
      <dgm:spPr/>
      <dgm:t>
        <a:bodyPr/>
        <a:lstStyle/>
        <a:p>
          <a:r>
            <a:rPr lang="en-US" sz="1400" dirty="0" smtClean="0"/>
            <a:t>Survey Method</a:t>
          </a:r>
          <a:endParaRPr lang="en-US" sz="1400" dirty="0"/>
        </a:p>
      </dgm:t>
    </dgm:pt>
    <dgm:pt modelId="{3F6C3216-1389-44A4-8B18-45E69B58B70C}" type="parTrans" cxnId="{A6375A95-AA46-46AE-A56D-5AEBCBA7F84C}">
      <dgm:prSet custT="1"/>
      <dgm:spPr/>
      <dgm:t>
        <a:bodyPr/>
        <a:lstStyle/>
        <a:p>
          <a:endParaRPr lang="en-US" sz="1400"/>
        </a:p>
      </dgm:t>
    </dgm:pt>
    <dgm:pt modelId="{0F1762A3-64F0-4E07-A83C-F0DD3CAE3C19}" type="sibTrans" cxnId="{A6375A95-AA46-46AE-A56D-5AEBCBA7F84C}">
      <dgm:prSet/>
      <dgm:spPr/>
      <dgm:t>
        <a:bodyPr/>
        <a:lstStyle/>
        <a:p>
          <a:endParaRPr lang="en-US" sz="1400"/>
        </a:p>
      </dgm:t>
    </dgm:pt>
    <dgm:pt modelId="{F6CA9D17-1658-4F9E-B47F-C5A6C8FC32FF}">
      <dgm:prSet phldrT="[Text]" custT="1"/>
      <dgm:spPr/>
      <dgm:t>
        <a:bodyPr/>
        <a:lstStyle/>
        <a:p>
          <a:r>
            <a:rPr lang="en-US" sz="1400" dirty="0" smtClean="0"/>
            <a:t>Total # Low</a:t>
          </a:r>
          <a:endParaRPr lang="en-US" sz="1400" dirty="0"/>
        </a:p>
      </dgm:t>
    </dgm:pt>
    <dgm:pt modelId="{108E327C-B779-499D-B17A-6D21CCF11808}" type="parTrans" cxnId="{7D8494FE-5BE9-41AE-827A-25AD5EB9E54B}">
      <dgm:prSet custT="1"/>
      <dgm:spPr/>
      <dgm:t>
        <a:bodyPr/>
        <a:lstStyle/>
        <a:p>
          <a:endParaRPr lang="en-US" sz="1400"/>
        </a:p>
      </dgm:t>
    </dgm:pt>
    <dgm:pt modelId="{E5F36342-9D2D-46AC-8235-F4B02BA13930}" type="sibTrans" cxnId="{7D8494FE-5BE9-41AE-827A-25AD5EB9E54B}">
      <dgm:prSet/>
      <dgm:spPr/>
      <dgm:t>
        <a:bodyPr/>
        <a:lstStyle/>
        <a:p>
          <a:endParaRPr lang="en-US" sz="1400"/>
        </a:p>
      </dgm:t>
    </dgm:pt>
    <dgm:pt modelId="{AAB395AF-9278-4EEB-A037-640BCEBFCEC4}">
      <dgm:prSet phldrT="[Text]" custT="1"/>
      <dgm:spPr/>
      <dgm:t>
        <a:bodyPr/>
        <a:lstStyle/>
        <a:p>
          <a:r>
            <a:rPr lang="en-US" sz="1400" dirty="0" smtClean="0"/>
            <a:t>County Code/County Name </a:t>
          </a:r>
        </a:p>
        <a:p>
          <a:r>
            <a:rPr lang="en-US" sz="1100" dirty="0" smtClean="0"/>
            <a:t>(in order to choose smaller geographic area)</a:t>
          </a:r>
          <a:endParaRPr lang="en-US" sz="1100" dirty="0"/>
        </a:p>
      </dgm:t>
    </dgm:pt>
    <dgm:pt modelId="{1A985581-0700-4F03-96E0-1AF266569D99}" type="parTrans" cxnId="{BD973F6A-CEC7-4AE2-885C-758412D34907}">
      <dgm:prSet custT="1"/>
      <dgm:spPr/>
      <dgm:t>
        <a:bodyPr/>
        <a:lstStyle/>
        <a:p>
          <a:endParaRPr lang="en-US" sz="1400"/>
        </a:p>
      </dgm:t>
    </dgm:pt>
    <dgm:pt modelId="{2994182F-3B47-4FD5-AF3F-3320BAB42A44}" type="sibTrans" cxnId="{BD973F6A-CEC7-4AE2-885C-758412D34907}">
      <dgm:prSet/>
      <dgm:spPr/>
      <dgm:t>
        <a:bodyPr/>
        <a:lstStyle/>
        <a:p>
          <a:endParaRPr lang="en-US" sz="1400"/>
        </a:p>
      </dgm:t>
    </dgm:pt>
    <dgm:pt modelId="{D4B5E766-70C6-4962-AF87-4949CAD8F116}">
      <dgm:prSet phldrT="[Text]" custT="1"/>
      <dgm:spPr/>
      <dgm:t>
        <a:bodyPr/>
        <a:lstStyle/>
        <a:p>
          <a:r>
            <a:rPr lang="en-US" sz="1400" dirty="0" smtClean="0"/>
            <a:t>Grantee #</a:t>
          </a:r>
          <a:endParaRPr lang="en-US" sz="1400" dirty="0"/>
        </a:p>
      </dgm:t>
    </dgm:pt>
    <dgm:pt modelId="{2A7D9D7E-FB1E-4599-9064-229EC1CDBEC0}" type="parTrans" cxnId="{65246F79-4FEA-4D72-8D1D-32AA0C2ADB9E}">
      <dgm:prSet custT="1"/>
      <dgm:spPr/>
      <dgm:t>
        <a:bodyPr/>
        <a:lstStyle/>
        <a:p>
          <a:endParaRPr lang="en-US" sz="1400"/>
        </a:p>
      </dgm:t>
    </dgm:pt>
    <dgm:pt modelId="{98C636A5-0E4F-4B05-B62B-F44DF3546D4A}" type="sibTrans" cxnId="{65246F79-4FEA-4D72-8D1D-32AA0C2ADB9E}">
      <dgm:prSet/>
      <dgm:spPr/>
      <dgm:t>
        <a:bodyPr/>
        <a:lstStyle/>
        <a:p>
          <a:endParaRPr lang="en-US" sz="1400"/>
        </a:p>
      </dgm:t>
    </dgm:pt>
    <dgm:pt modelId="{50763BB1-E49B-4070-BD15-E5A352206F35}">
      <dgm:prSet phldrT="[Text]" custT="1"/>
      <dgm:spPr/>
      <dgm:t>
        <a:bodyPr/>
        <a:lstStyle/>
        <a:p>
          <a:r>
            <a:rPr lang="en-US" sz="1400" dirty="0" smtClean="0"/>
            <a:t>Activity #</a:t>
          </a:r>
          <a:endParaRPr lang="en-US" sz="1400" dirty="0"/>
        </a:p>
      </dgm:t>
    </dgm:pt>
    <dgm:pt modelId="{5BACF6DB-39B0-475B-B4C2-193A8F59F89C}" type="parTrans" cxnId="{B406C8B7-5E40-4EB8-9A3D-91FEBDB74FCC}">
      <dgm:prSet custT="1"/>
      <dgm:spPr/>
      <dgm:t>
        <a:bodyPr/>
        <a:lstStyle/>
        <a:p>
          <a:endParaRPr lang="en-US" sz="1400"/>
        </a:p>
      </dgm:t>
    </dgm:pt>
    <dgm:pt modelId="{4DF4805D-2C6E-4750-AF4B-048D31D66AE8}" type="sibTrans" cxnId="{B406C8B7-5E40-4EB8-9A3D-91FEBDB74FCC}">
      <dgm:prSet/>
      <dgm:spPr/>
      <dgm:t>
        <a:bodyPr/>
        <a:lstStyle/>
        <a:p>
          <a:endParaRPr lang="en-US" sz="1400"/>
        </a:p>
      </dgm:t>
    </dgm:pt>
    <dgm:pt modelId="{6DFC8865-3742-4F7C-8ABB-BF671016CA02}">
      <dgm:prSet phldrT="[Text]" custT="1"/>
      <dgm:spPr/>
      <dgm:t>
        <a:bodyPr/>
        <a:lstStyle/>
        <a:p>
          <a:r>
            <a:rPr lang="en-US" sz="1400" dirty="0" smtClean="0"/>
            <a:t>County Code/County Name</a:t>
          </a:r>
          <a:endParaRPr lang="en-US" sz="1400" dirty="0"/>
        </a:p>
      </dgm:t>
    </dgm:pt>
    <dgm:pt modelId="{40F8F56B-B971-48DD-BA37-E103206C5B68}" type="parTrans" cxnId="{29A1B44E-C86F-4F0F-83F2-572BD2D2B292}">
      <dgm:prSet custT="1"/>
      <dgm:spPr/>
      <dgm:t>
        <a:bodyPr/>
        <a:lstStyle/>
        <a:p>
          <a:endParaRPr lang="en-US" sz="1400"/>
        </a:p>
      </dgm:t>
    </dgm:pt>
    <dgm:pt modelId="{6657ACB4-4F8E-40F0-B9AD-23B1A56B9267}" type="sibTrans" cxnId="{29A1B44E-C86F-4F0F-83F2-572BD2D2B292}">
      <dgm:prSet/>
      <dgm:spPr/>
      <dgm:t>
        <a:bodyPr/>
        <a:lstStyle/>
        <a:p>
          <a:endParaRPr lang="en-US" sz="1400"/>
        </a:p>
      </dgm:t>
    </dgm:pt>
    <dgm:pt modelId="{B2A9ACEF-74E3-4698-B966-F2E7C3077160}">
      <dgm:prSet phldrT="[Text]" custT="1"/>
      <dgm:spPr/>
      <dgm:t>
        <a:bodyPr/>
        <a:lstStyle/>
        <a:p>
          <a:r>
            <a:rPr lang="en-US" sz="1400" dirty="0" smtClean="0"/>
            <a:t>Census Place(s)</a:t>
          </a:r>
          <a:endParaRPr lang="en-US" sz="1400" dirty="0"/>
        </a:p>
      </dgm:t>
    </dgm:pt>
    <dgm:pt modelId="{B7D0B58F-40CF-40EE-BB4C-4B04FEBC3994}" type="parTrans" cxnId="{24B3CD4A-2B38-45FE-B0A6-E825FE7294EE}">
      <dgm:prSet custT="1"/>
      <dgm:spPr/>
      <dgm:t>
        <a:bodyPr/>
        <a:lstStyle/>
        <a:p>
          <a:endParaRPr lang="en-US" sz="1400"/>
        </a:p>
      </dgm:t>
    </dgm:pt>
    <dgm:pt modelId="{0F7926B2-369E-4381-886A-69A400BC8246}" type="sibTrans" cxnId="{24B3CD4A-2B38-45FE-B0A6-E825FE7294EE}">
      <dgm:prSet/>
      <dgm:spPr/>
      <dgm:t>
        <a:bodyPr/>
        <a:lstStyle/>
        <a:p>
          <a:endParaRPr lang="en-US" sz="1400"/>
        </a:p>
      </dgm:t>
    </dgm:pt>
    <dgm:pt modelId="{5BC3A9B9-3CF9-48ED-84B5-F6A2A87D0D63}">
      <dgm:prSet phldrT="[Text]" custT="1"/>
      <dgm:spPr/>
      <dgm:t>
        <a:bodyPr/>
        <a:lstStyle/>
        <a:p>
          <a:r>
            <a:rPr lang="en-US" sz="1400" dirty="0" smtClean="0"/>
            <a:t>Census Tract(s)</a:t>
          </a:r>
          <a:endParaRPr lang="en-US" sz="1400" dirty="0"/>
        </a:p>
      </dgm:t>
    </dgm:pt>
    <dgm:pt modelId="{F8575A23-4396-4785-8FEF-853D1FAC1C1C}" type="parTrans" cxnId="{608EB700-89FD-431C-B65E-F7D43F7B178B}">
      <dgm:prSet custT="1"/>
      <dgm:spPr/>
      <dgm:t>
        <a:bodyPr/>
        <a:lstStyle/>
        <a:p>
          <a:endParaRPr lang="en-US" sz="1400"/>
        </a:p>
      </dgm:t>
    </dgm:pt>
    <dgm:pt modelId="{B099EE03-1253-46A8-9D0D-3ABC493B0157}" type="sibTrans" cxnId="{608EB700-89FD-431C-B65E-F7D43F7B178B}">
      <dgm:prSet/>
      <dgm:spPr/>
      <dgm:t>
        <a:bodyPr/>
        <a:lstStyle/>
        <a:p>
          <a:endParaRPr lang="en-US" sz="1400"/>
        </a:p>
      </dgm:t>
    </dgm:pt>
    <dgm:pt modelId="{951E49FA-B9C2-4722-83C9-1C13BF4AAF2B}">
      <dgm:prSet phldrT="[Text]" custT="1"/>
      <dgm:spPr/>
      <dgm:t>
        <a:bodyPr/>
        <a:lstStyle/>
        <a:p>
          <a:r>
            <a:rPr lang="en-US" sz="1400" dirty="0" smtClean="0"/>
            <a:t>All Block Groups</a:t>
          </a:r>
          <a:endParaRPr lang="en-US" sz="1400" dirty="0"/>
        </a:p>
      </dgm:t>
    </dgm:pt>
    <dgm:pt modelId="{24CFA88A-F34B-49D5-92E8-D6B592073D79}" type="parTrans" cxnId="{28FAC030-D09F-4EE5-85F0-50EE139B791A}">
      <dgm:prSet custT="1"/>
      <dgm:spPr/>
      <dgm:t>
        <a:bodyPr/>
        <a:lstStyle/>
        <a:p>
          <a:endParaRPr lang="en-US" sz="1400"/>
        </a:p>
      </dgm:t>
    </dgm:pt>
    <dgm:pt modelId="{0D122522-A500-4B01-B2B4-E007ADD9360D}" type="sibTrans" cxnId="{28FAC030-D09F-4EE5-85F0-50EE139B791A}">
      <dgm:prSet/>
      <dgm:spPr/>
      <dgm:t>
        <a:bodyPr/>
        <a:lstStyle/>
        <a:p>
          <a:endParaRPr lang="en-US" sz="1400"/>
        </a:p>
      </dgm:t>
    </dgm:pt>
    <dgm:pt modelId="{C1056AA1-0A71-4481-90EE-14F1D7712B6A}">
      <dgm:prSet phldrT="[Text]" custT="1"/>
      <dgm:spPr/>
      <dgm:t>
        <a:bodyPr/>
        <a:lstStyle/>
        <a:p>
          <a:r>
            <a:rPr lang="en-US" sz="1400" dirty="0" smtClean="0"/>
            <a:t>Select Specific Block Groups</a:t>
          </a:r>
          <a:endParaRPr lang="en-US" sz="1400" dirty="0"/>
        </a:p>
      </dgm:t>
    </dgm:pt>
    <dgm:pt modelId="{E4B918DF-D779-4CA5-A47E-968D1A8D439B}" type="parTrans" cxnId="{89229355-3806-4B80-8D9D-E472014A653A}">
      <dgm:prSet custT="1"/>
      <dgm:spPr/>
      <dgm:t>
        <a:bodyPr/>
        <a:lstStyle/>
        <a:p>
          <a:endParaRPr lang="en-US" sz="1400"/>
        </a:p>
      </dgm:t>
    </dgm:pt>
    <dgm:pt modelId="{54BEA19A-EDCC-4DF3-A576-06CB91BD94E7}" type="sibTrans" cxnId="{89229355-3806-4B80-8D9D-E472014A653A}">
      <dgm:prSet/>
      <dgm:spPr/>
      <dgm:t>
        <a:bodyPr/>
        <a:lstStyle/>
        <a:p>
          <a:endParaRPr lang="en-US" sz="1400"/>
        </a:p>
      </dgm:t>
    </dgm:pt>
    <dgm:pt modelId="{5E154221-254A-4F9F-B6F1-1643B8729382}">
      <dgm:prSet phldrT="[Text]" custT="1"/>
      <dgm:spPr/>
      <dgm:t>
        <a:bodyPr/>
        <a:lstStyle/>
        <a:p>
          <a:r>
            <a:rPr lang="en-US" sz="1400" dirty="0" smtClean="0"/>
            <a:t>Total # Low/Mod</a:t>
          </a:r>
          <a:endParaRPr lang="en-US" sz="1400" dirty="0"/>
        </a:p>
      </dgm:t>
    </dgm:pt>
    <dgm:pt modelId="{62D79A75-1CD3-43B4-9ABF-D76D5F58ACC6}" type="parTrans" cxnId="{0723FA29-6211-49E1-B66A-01EEA6E031D5}">
      <dgm:prSet custT="1"/>
      <dgm:spPr/>
      <dgm:t>
        <a:bodyPr/>
        <a:lstStyle/>
        <a:p>
          <a:endParaRPr lang="en-US" sz="1400"/>
        </a:p>
      </dgm:t>
    </dgm:pt>
    <dgm:pt modelId="{124A3D41-AB33-44EB-96D8-C8B3421431F6}" type="sibTrans" cxnId="{0723FA29-6211-49E1-B66A-01EEA6E031D5}">
      <dgm:prSet/>
      <dgm:spPr/>
      <dgm:t>
        <a:bodyPr/>
        <a:lstStyle/>
        <a:p>
          <a:endParaRPr lang="en-US" sz="1400"/>
        </a:p>
      </dgm:t>
    </dgm:pt>
    <dgm:pt modelId="{B8F26A58-9016-446A-81D6-23C0974D3A56}">
      <dgm:prSet phldrT="[Text]" custT="1"/>
      <dgm:spPr/>
      <dgm:t>
        <a:bodyPr/>
        <a:lstStyle/>
        <a:p>
          <a:r>
            <a:rPr lang="en-US" sz="1400" dirty="0" smtClean="0"/>
            <a:t>Total Population</a:t>
          </a:r>
          <a:endParaRPr lang="en-US" sz="1400" dirty="0"/>
        </a:p>
      </dgm:t>
    </dgm:pt>
    <dgm:pt modelId="{8BCCA1BB-990B-4279-8329-3E85172D744C}" type="parTrans" cxnId="{FB10E0FF-8799-47EF-9A86-2F2B1394D958}">
      <dgm:prSet custT="1"/>
      <dgm:spPr/>
      <dgm:t>
        <a:bodyPr/>
        <a:lstStyle/>
        <a:p>
          <a:endParaRPr lang="en-US" sz="1400"/>
        </a:p>
      </dgm:t>
    </dgm:pt>
    <dgm:pt modelId="{8F012166-045F-42FC-9105-9731CA2952E5}" type="sibTrans" cxnId="{FB10E0FF-8799-47EF-9A86-2F2B1394D958}">
      <dgm:prSet/>
      <dgm:spPr/>
      <dgm:t>
        <a:bodyPr/>
        <a:lstStyle/>
        <a:p>
          <a:endParaRPr lang="en-US" sz="1400"/>
        </a:p>
      </dgm:t>
    </dgm:pt>
    <dgm:pt modelId="{BE231AF7-508B-464A-8EC7-B9A22EEE054F}" type="pres">
      <dgm:prSet presAssocID="{C16C0973-CB5E-4B18-9DE4-5458B15393CE}" presName="mainComposite" presStyleCnt="0">
        <dgm:presLayoutVars>
          <dgm:chPref val="1"/>
          <dgm:dir/>
          <dgm:animOne val="branch"/>
          <dgm:animLvl val="lvl"/>
          <dgm:resizeHandles val="exact"/>
        </dgm:presLayoutVars>
      </dgm:prSet>
      <dgm:spPr/>
      <dgm:t>
        <a:bodyPr/>
        <a:lstStyle/>
        <a:p>
          <a:endParaRPr lang="en-US"/>
        </a:p>
      </dgm:t>
    </dgm:pt>
    <dgm:pt modelId="{4A1F0062-A540-4899-8E8B-5C78E3A2A194}" type="pres">
      <dgm:prSet presAssocID="{C16C0973-CB5E-4B18-9DE4-5458B15393CE}" presName="hierFlow" presStyleCnt="0"/>
      <dgm:spPr/>
      <dgm:t>
        <a:bodyPr/>
        <a:lstStyle/>
        <a:p>
          <a:endParaRPr lang="en-US"/>
        </a:p>
      </dgm:t>
    </dgm:pt>
    <dgm:pt modelId="{1AEADE75-C5DE-4FC4-8251-910C39926B32}" type="pres">
      <dgm:prSet presAssocID="{C16C0973-CB5E-4B18-9DE4-5458B15393CE}" presName="hierChild1" presStyleCnt="0">
        <dgm:presLayoutVars>
          <dgm:chPref val="1"/>
          <dgm:animOne val="branch"/>
          <dgm:animLvl val="lvl"/>
        </dgm:presLayoutVars>
      </dgm:prSet>
      <dgm:spPr/>
      <dgm:t>
        <a:bodyPr/>
        <a:lstStyle/>
        <a:p>
          <a:endParaRPr lang="en-US"/>
        </a:p>
      </dgm:t>
    </dgm:pt>
    <dgm:pt modelId="{6D32BAF6-5BD6-40EE-8BDD-53C023DDAC26}" type="pres">
      <dgm:prSet presAssocID="{E8E27DC0-255A-40B6-82BA-931482FD2F33}" presName="Name14" presStyleCnt="0"/>
      <dgm:spPr/>
      <dgm:t>
        <a:bodyPr/>
        <a:lstStyle/>
        <a:p>
          <a:endParaRPr lang="en-US"/>
        </a:p>
      </dgm:t>
    </dgm:pt>
    <dgm:pt modelId="{F0799B43-5D70-43FD-82CE-CAED8AEAF962}" type="pres">
      <dgm:prSet presAssocID="{E8E27DC0-255A-40B6-82BA-931482FD2F33}" presName="level1Shape" presStyleLbl="node0" presStyleIdx="0" presStyleCnt="1" custScaleX="131013" custScaleY="136607" custLinFactNeighborX="-42132">
        <dgm:presLayoutVars>
          <dgm:chPref val="3"/>
        </dgm:presLayoutVars>
      </dgm:prSet>
      <dgm:spPr/>
      <dgm:t>
        <a:bodyPr/>
        <a:lstStyle/>
        <a:p>
          <a:endParaRPr lang="en-US"/>
        </a:p>
      </dgm:t>
    </dgm:pt>
    <dgm:pt modelId="{26513B3B-2F86-4EF5-B532-8CFBBE2E6EEA}" type="pres">
      <dgm:prSet presAssocID="{E8E27DC0-255A-40B6-82BA-931482FD2F33}" presName="hierChild2" presStyleCnt="0"/>
      <dgm:spPr/>
      <dgm:t>
        <a:bodyPr/>
        <a:lstStyle/>
        <a:p>
          <a:endParaRPr lang="en-US"/>
        </a:p>
      </dgm:t>
    </dgm:pt>
    <dgm:pt modelId="{9A721FCB-7BDC-4C71-8D37-E1E474BB4B35}" type="pres">
      <dgm:prSet presAssocID="{495A71FE-155A-4E95-8944-37C81C400041}" presName="Name19" presStyleLbl="parChTrans1D2" presStyleIdx="0" presStyleCnt="2"/>
      <dgm:spPr/>
      <dgm:t>
        <a:bodyPr/>
        <a:lstStyle/>
        <a:p>
          <a:endParaRPr lang="en-US"/>
        </a:p>
      </dgm:t>
    </dgm:pt>
    <dgm:pt modelId="{B4526F1E-7088-4F07-B2C9-66C1CC4F5AD0}" type="pres">
      <dgm:prSet presAssocID="{2B7602B7-8632-4F8A-B343-8617008FC8A4}" presName="Name21" presStyleCnt="0"/>
      <dgm:spPr/>
      <dgm:t>
        <a:bodyPr/>
        <a:lstStyle/>
        <a:p>
          <a:endParaRPr lang="en-US"/>
        </a:p>
      </dgm:t>
    </dgm:pt>
    <dgm:pt modelId="{4734EF3E-3018-41A3-B40B-EA92C0AF631A}" type="pres">
      <dgm:prSet presAssocID="{2B7602B7-8632-4F8A-B343-8617008FC8A4}" presName="level2Shape" presStyleLbl="node2" presStyleIdx="0" presStyleCnt="2" custScaleX="131324" custScaleY="141531" custLinFactNeighborX="-37045" custLinFactNeighborY="-1634"/>
      <dgm:spPr/>
      <dgm:t>
        <a:bodyPr/>
        <a:lstStyle/>
        <a:p>
          <a:endParaRPr lang="en-US"/>
        </a:p>
      </dgm:t>
    </dgm:pt>
    <dgm:pt modelId="{82C81809-BB82-4876-AD7D-BCBD1208DA69}" type="pres">
      <dgm:prSet presAssocID="{2B7602B7-8632-4F8A-B343-8617008FC8A4}" presName="hierChild3" presStyleCnt="0"/>
      <dgm:spPr/>
      <dgm:t>
        <a:bodyPr/>
        <a:lstStyle/>
        <a:p>
          <a:endParaRPr lang="en-US"/>
        </a:p>
      </dgm:t>
    </dgm:pt>
    <dgm:pt modelId="{F0CF463C-CB05-4D5B-9EC2-26780E51B0AE}" type="pres">
      <dgm:prSet presAssocID="{87E59C1F-C7FC-412B-9462-AEDC54EC2BE0}" presName="Name19" presStyleLbl="parChTrans1D3" presStyleIdx="0" presStyleCnt="4"/>
      <dgm:spPr/>
      <dgm:t>
        <a:bodyPr/>
        <a:lstStyle/>
        <a:p>
          <a:endParaRPr lang="en-US"/>
        </a:p>
      </dgm:t>
    </dgm:pt>
    <dgm:pt modelId="{EA21FE7B-BC7E-4AEF-8150-35BCF8761D77}" type="pres">
      <dgm:prSet presAssocID="{369D62B7-B667-43E1-895B-88C0363BDFCC}" presName="Name21" presStyleCnt="0"/>
      <dgm:spPr/>
      <dgm:t>
        <a:bodyPr/>
        <a:lstStyle/>
        <a:p>
          <a:endParaRPr lang="en-US"/>
        </a:p>
      </dgm:t>
    </dgm:pt>
    <dgm:pt modelId="{7A86CA5F-8FE4-4D7A-B6A6-2C99CADCF071}" type="pres">
      <dgm:prSet presAssocID="{369D62B7-B667-43E1-895B-88C0363BDFCC}" presName="level2Shape" presStyleLbl="node3" presStyleIdx="0" presStyleCnt="4" custScaleX="199065" custLinFactNeighborX="-27135"/>
      <dgm:spPr/>
      <dgm:t>
        <a:bodyPr/>
        <a:lstStyle/>
        <a:p>
          <a:endParaRPr lang="en-US"/>
        </a:p>
      </dgm:t>
    </dgm:pt>
    <dgm:pt modelId="{4171D1E6-41FB-4AF9-A6B9-CF9E3A234658}" type="pres">
      <dgm:prSet presAssocID="{369D62B7-B667-43E1-895B-88C0363BDFCC}" presName="hierChild3" presStyleCnt="0"/>
      <dgm:spPr/>
      <dgm:t>
        <a:bodyPr/>
        <a:lstStyle/>
        <a:p>
          <a:endParaRPr lang="en-US"/>
        </a:p>
      </dgm:t>
    </dgm:pt>
    <dgm:pt modelId="{94E8F250-9538-4AA4-8FC1-0C0B057E5B34}" type="pres">
      <dgm:prSet presAssocID="{2A7D9D7E-FB1E-4599-9064-229EC1CDBEC0}" presName="Name19" presStyleLbl="parChTrans1D4" presStyleIdx="0" presStyleCnt="9"/>
      <dgm:spPr/>
      <dgm:t>
        <a:bodyPr/>
        <a:lstStyle/>
        <a:p>
          <a:endParaRPr lang="en-US"/>
        </a:p>
      </dgm:t>
    </dgm:pt>
    <dgm:pt modelId="{D3BF7EC7-C283-4721-988C-766837CEA0C3}" type="pres">
      <dgm:prSet presAssocID="{D4B5E766-70C6-4962-AF87-4949CAD8F116}" presName="Name21" presStyleCnt="0"/>
      <dgm:spPr/>
      <dgm:t>
        <a:bodyPr/>
        <a:lstStyle/>
        <a:p>
          <a:endParaRPr lang="en-US"/>
        </a:p>
      </dgm:t>
    </dgm:pt>
    <dgm:pt modelId="{64AB1FFA-986D-4C5E-BDDD-4A9C07D521E6}" type="pres">
      <dgm:prSet presAssocID="{D4B5E766-70C6-4962-AF87-4949CAD8F116}" presName="level2Shape" presStyleLbl="node4" presStyleIdx="0" presStyleCnt="9" custLinFactNeighborX="-27258" custLinFactNeighborY="-17100"/>
      <dgm:spPr/>
      <dgm:t>
        <a:bodyPr/>
        <a:lstStyle/>
        <a:p>
          <a:endParaRPr lang="en-US"/>
        </a:p>
      </dgm:t>
    </dgm:pt>
    <dgm:pt modelId="{A0FCA1F3-43D8-402D-B483-FE2E166FFDE9}" type="pres">
      <dgm:prSet presAssocID="{D4B5E766-70C6-4962-AF87-4949CAD8F116}" presName="hierChild3" presStyleCnt="0"/>
      <dgm:spPr/>
      <dgm:t>
        <a:bodyPr/>
        <a:lstStyle/>
        <a:p>
          <a:endParaRPr lang="en-US"/>
        </a:p>
      </dgm:t>
    </dgm:pt>
    <dgm:pt modelId="{51711F55-33F5-4F67-9404-7EC41238C2EE}" type="pres">
      <dgm:prSet presAssocID="{5BACF6DB-39B0-475B-B4C2-193A8F59F89C}" presName="Name19" presStyleLbl="parChTrans1D4" presStyleIdx="1" presStyleCnt="9"/>
      <dgm:spPr/>
      <dgm:t>
        <a:bodyPr/>
        <a:lstStyle/>
        <a:p>
          <a:endParaRPr lang="en-US"/>
        </a:p>
      </dgm:t>
    </dgm:pt>
    <dgm:pt modelId="{4224F6D6-1F68-437A-8E32-A6BB43DE6C74}" type="pres">
      <dgm:prSet presAssocID="{50763BB1-E49B-4070-BD15-E5A352206F35}" presName="Name21" presStyleCnt="0"/>
      <dgm:spPr/>
      <dgm:t>
        <a:bodyPr/>
        <a:lstStyle/>
        <a:p>
          <a:endParaRPr lang="en-US"/>
        </a:p>
      </dgm:t>
    </dgm:pt>
    <dgm:pt modelId="{CE965AEB-F78C-4B22-85FD-3F6530020DA6}" type="pres">
      <dgm:prSet presAssocID="{50763BB1-E49B-4070-BD15-E5A352206F35}" presName="level2Shape" presStyleLbl="node4" presStyleIdx="1" presStyleCnt="9" custLinFactNeighborX="-28497" custLinFactNeighborY="-32300"/>
      <dgm:spPr/>
      <dgm:t>
        <a:bodyPr/>
        <a:lstStyle/>
        <a:p>
          <a:endParaRPr lang="en-US"/>
        </a:p>
      </dgm:t>
    </dgm:pt>
    <dgm:pt modelId="{08CFE473-8236-4093-8966-5137720D3E51}" type="pres">
      <dgm:prSet presAssocID="{50763BB1-E49B-4070-BD15-E5A352206F35}" presName="hierChild3" presStyleCnt="0"/>
      <dgm:spPr/>
      <dgm:t>
        <a:bodyPr/>
        <a:lstStyle/>
        <a:p>
          <a:endParaRPr lang="en-US"/>
        </a:p>
      </dgm:t>
    </dgm:pt>
    <dgm:pt modelId="{EF4D9261-76E5-4566-8194-CC9581FB3224}" type="pres">
      <dgm:prSet presAssocID="{07520174-3BEC-4703-B33F-BADDF01F2970}" presName="Name19" presStyleLbl="parChTrans1D3" presStyleIdx="1" presStyleCnt="4"/>
      <dgm:spPr/>
      <dgm:t>
        <a:bodyPr/>
        <a:lstStyle/>
        <a:p>
          <a:endParaRPr lang="en-US"/>
        </a:p>
      </dgm:t>
    </dgm:pt>
    <dgm:pt modelId="{12494CB5-EFBE-44EF-B46B-D9C1B128CFE5}" type="pres">
      <dgm:prSet presAssocID="{CB0875EC-8A80-4FF8-9F80-735B4AD55539}" presName="Name21" presStyleCnt="0"/>
      <dgm:spPr/>
      <dgm:t>
        <a:bodyPr/>
        <a:lstStyle/>
        <a:p>
          <a:endParaRPr lang="en-US"/>
        </a:p>
      </dgm:t>
    </dgm:pt>
    <dgm:pt modelId="{C36F4944-AC68-4D2A-8840-113128E97C19}" type="pres">
      <dgm:prSet presAssocID="{CB0875EC-8A80-4FF8-9F80-735B4AD55539}" presName="level2Shape" presStyleLbl="node3" presStyleIdx="1" presStyleCnt="4" custScaleX="199065" custLinFactNeighborX="-45843"/>
      <dgm:spPr/>
      <dgm:t>
        <a:bodyPr/>
        <a:lstStyle/>
        <a:p>
          <a:endParaRPr lang="en-US"/>
        </a:p>
      </dgm:t>
    </dgm:pt>
    <dgm:pt modelId="{04661151-99B7-427D-BE45-7B991770B039}" type="pres">
      <dgm:prSet presAssocID="{CB0875EC-8A80-4FF8-9F80-735B4AD55539}" presName="hierChild3" presStyleCnt="0"/>
      <dgm:spPr/>
      <dgm:t>
        <a:bodyPr/>
        <a:lstStyle/>
        <a:p>
          <a:endParaRPr lang="en-US"/>
        </a:p>
      </dgm:t>
    </dgm:pt>
    <dgm:pt modelId="{54AE3B11-EF3A-45F6-813E-01938F10EEEE}" type="pres">
      <dgm:prSet presAssocID="{40F8F56B-B971-48DD-BA37-E103206C5B68}" presName="Name19" presStyleLbl="parChTrans1D4" presStyleIdx="2" presStyleCnt="9"/>
      <dgm:spPr/>
      <dgm:t>
        <a:bodyPr/>
        <a:lstStyle/>
        <a:p>
          <a:endParaRPr lang="en-US"/>
        </a:p>
      </dgm:t>
    </dgm:pt>
    <dgm:pt modelId="{95BD4C94-4C7F-4D19-98BA-334E77040025}" type="pres">
      <dgm:prSet presAssocID="{6DFC8865-3742-4F7C-8ABB-BF671016CA02}" presName="Name21" presStyleCnt="0"/>
      <dgm:spPr/>
      <dgm:t>
        <a:bodyPr/>
        <a:lstStyle/>
        <a:p>
          <a:endParaRPr lang="en-US"/>
        </a:p>
      </dgm:t>
    </dgm:pt>
    <dgm:pt modelId="{99A5C5A8-94BC-4E52-8F3C-A03863482D68}" type="pres">
      <dgm:prSet presAssocID="{6DFC8865-3742-4F7C-8ABB-BF671016CA02}" presName="level2Shape" presStyleLbl="node4" presStyleIdx="2" presStyleCnt="9" custLinFactNeighborX="-45843" custLinFactNeighborY="-17100"/>
      <dgm:spPr/>
      <dgm:t>
        <a:bodyPr/>
        <a:lstStyle/>
        <a:p>
          <a:endParaRPr lang="en-US"/>
        </a:p>
      </dgm:t>
    </dgm:pt>
    <dgm:pt modelId="{2C172CA5-803D-4227-BC82-D0949E2FAE84}" type="pres">
      <dgm:prSet presAssocID="{6DFC8865-3742-4F7C-8ABB-BF671016CA02}" presName="hierChild3" presStyleCnt="0"/>
      <dgm:spPr/>
      <dgm:t>
        <a:bodyPr/>
        <a:lstStyle/>
        <a:p>
          <a:endParaRPr lang="en-US"/>
        </a:p>
      </dgm:t>
    </dgm:pt>
    <dgm:pt modelId="{B17301A6-9A7D-4C5F-8170-6A00A47539D6}" type="pres">
      <dgm:prSet presAssocID="{1A985581-0700-4F03-96E0-1AF266569D99}" presName="Name19" presStyleLbl="parChTrans1D3" presStyleIdx="2" presStyleCnt="4"/>
      <dgm:spPr/>
      <dgm:t>
        <a:bodyPr/>
        <a:lstStyle/>
        <a:p>
          <a:endParaRPr lang="en-US"/>
        </a:p>
      </dgm:t>
    </dgm:pt>
    <dgm:pt modelId="{F457B513-1708-4338-8E7D-DE2E82CC19BC}" type="pres">
      <dgm:prSet presAssocID="{AAB395AF-9278-4EEB-A037-640BCEBFCEC4}" presName="Name21" presStyleCnt="0"/>
      <dgm:spPr/>
      <dgm:t>
        <a:bodyPr/>
        <a:lstStyle/>
        <a:p>
          <a:endParaRPr lang="en-US"/>
        </a:p>
      </dgm:t>
    </dgm:pt>
    <dgm:pt modelId="{353B9BA3-7425-4CB5-943C-1E9A28DFB77D}" type="pres">
      <dgm:prSet presAssocID="{AAB395AF-9278-4EEB-A037-640BCEBFCEC4}" presName="level2Shape" presStyleLbl="node3" presStyleIdx="2" presStyleCnt="4" custScaleX="221643" custLinFactNeighborX="-62582"/>
      <dgm:spPr/>
      <dgm:t>
        <a:bodyPr/>
        <a:lstStyle/>
        <a:p>
          <a:endParaRPr lang="en-US"/>
        </a:p>
      </dgm:t>
    </dgm:pt>
    <dgm:pt modelId="{8A2286EB-9834-48DC-A18D-1BC139913604}" type="pres">
      <dgm:prSet presAssocID="{AAB395AF-9278-4EEB-A037-640BCEBFCEC4}" presName="hierChild3" presStyleCnt="0"/>
      <dgm:spPr/>
      <dgm:t>
        <a:bodyPr/>
        <a:lstStyle/>
        <a:p>
          <a:endParaRPr lang="en-US"/>
        </a:p>
      </dgm:t>
    </dgm:pt>
    <dgm:pt modelId="{08F36348-9AC9-4970-9064-8B655EE1F874}" type="pres">
      <dgm:prSet presAssocID="{B7D0B58F-40CF-40EE-BB4C-4B04FEBC3994}" presName="Name19" presStyleLbl="parChTrans1D4" presStyleIdx="3" presStyleCnt="9"/>
      <dgm:spPr/>
      <dgm:t>
        <a:bodyPr/>
        <a:lstStyle/>
        <a:p>
          <a:endParaRPr lang="en-US"/>
        </a:p>
      </dgm:t>
    </dgm:pt>
    <dgm:pt modelId="{8EFC435B-60A6-4357-A903-32B11A6EDFC4}" type="pres">
      <dgm:prSet presAssocID="{B2A9ACEF-74E3-4698-B966-F2E7C3077160}" presName="Name21" presStyleCnt="0"/>
      <dgm:spPr/>
      <dgm:t>
        <a:bodyPr/>
        <a:lstStyle/>
        <a:p>
          <a:endParaRPr lang="en-US"/>
        </a:p>
      </dgm:t>
    </dgm:pt>
    <dgm:pt modelId="{B1033E1E-D128-4C25-8C72-0817624C5C08}" type="pres">
      <dgm:prSet presAssocID="{B2A9ACEF-74E3-4698-B966-F2E7C3077160}" presName="level2Shape" presStyleLbl="node4" presStyleIdx="3" presStyleCnt="9" custLinFactNeighborX="-62582" custLinFactNeighborY="-17100"/>
      <dgm:spPr/>
      <dgm:t>
        <a:bodyPr/>
        <a:lstStyle/>
        <a:p>
          <a:endParaRPr lang="en-US"/>
        </a:p>
      </dgm:t>
    </dgm:pt>
    <dgm:pt modelId="{BDC9C4EC-DD44-4C34-8C8E-4B05E3071AA6}" type="pres">
      <dgm:prSet presAssocID="{B2A9ACEF-74E3-4698-B966-F2E7C3077160}" presName="hierChild3" presStyleCnt="0"/>
      <dgm:spPr/>
      <dgm:t>
        <a:bodyPr/>
        <a:lstStyle/>
        <a:p>
          <a:endParaRPr lang="en-US"/>
        </a:p>
      </dgm:t>
    </dgm:pt>
    <dgm:pt modelId="{C5780800-2E87-4906-9C38-85540791BFA4}" type="pres">
      <dgm:prSet presAssocID="{F8575A23-4396-4785-8FEF-853D1FAC1C1C}" presName="Name19" presStyleLbl="parChTrans1D4" presStyleIdx="4" presStyleCnt="9"/>
      <dgm:spPr/>
      <dgm:t>
        <a:bodyPr/>
        <a:lstStyle/>
        <a:p>
          <a:endParaRPr lang="en-US"/>
        </a:p>
      </dgm:t>
    </dgm:pt>
    <dgm:pt modelId="{8925035C-2966-4C20-9932-76A06EFC3602}" type="pres">
      <dgm:prSet presAssocID="{5BC3A9B9-3CF9-48ED-84B5-F6A2A87D0D63}" presName="Name21" presStyleCnt="0"/>
      <dgm:spPr/>
      <dgm:t>
        <a:bodyPr/>
        <a:lstStyle/>
        <a:p>
          <a:endParaRPr lang="en-US"/>
        </a:p>
      </dgm:t>
    </dgm:pt>
    <dgm:pt modelId="{30044680-3117-4206-AB42-27A3E7A6DE57}" type="pres">
      <dgm:prSet presAssocID="{5BC3A9B9-3CF9-48ED-84B5-F6A2A87D0D63}" presName="level2Shape" presStyleLbl="node4" presStyleIdx="4" presStyleCnt="9" custLinFactNeighborX="-62582" custLinFactNeighborY="-32300"/>
      <dgm:spPr/>
      <dgm:t>
        <a:bodyPr/>
        <a:lstStyle/>
        <a:p>
          <a:endParaRPr lang="en-US"/>
        </a:p>
      </dgm:t>
    </dgm:pt>
    <dgm:pt modelId="{F3EE13FA-E2F4-4443-8401-1377849E7844}" type="pres">
      <dgm:prSet presAssocID="{5BC3A9B9-3CF9-48ED-84B5-F6A2A87D0D63}" presName="hierChild3" presStyleCnt="0"/>
      <dgm:spPr/>
      <dgm:t>
        <a:bodyPr/>
        <a:lstStyle/>
        <a:p>
          <a:endParaRPr lang="en-US"/>
        </a:p>
      </dgm:t>
    </dgm:pt>
    <dgm:pt modelId="{8BB4CBD1-075D-4AD3-A16A-506C49542002}" type="pres">
      <dgm:prSet presAssocID="{24CFA88A-F34B-49D5-92E8-D6B592073D79}" presName="Name19" presStyleLbl="parChTrans1D4" presStyleIdx="5" presStyleCnt="9"/>
      <dgm:spPr/>
      <dgm:t>
        <a:bodyPr/>
        <a:lstStyle/>
        <a:p>
          <a:endParaRPr lang="en-US"/>
        </a:p>
      </dgm:t>
    </dgm:pt>
    <dgm:pt modelId="{30C3281D-841F-4DB4-9F48-EA720601E6EE}" type="pres">
      <dgm:prSet presAssocID="{951E49FA-B9C2-4722-83C9-1C13BF4AAF2B}" presName="Name21" presStyleCnt="0"/>
      <dgm:spPr/>
      <dgm:t>
        <a:bodyPr/>
        <a:lstStyle/>
        <a:p>
          <a:endParaRPr lang="en-US"/>
        </a:p>
      </dgm:t>
    </dgm:pt>
    <dgm:pt modelId="{DD83284F-844F-430A-9406-4BEA77B560EA}" type="pres">
      <dgm:prSet presAssocID="{951E49FA-B9C2-4722-83C9-1C13BF4AAF2B}" presName="level2Shape" presStyleLbl="node4" presStyleIdx="5" presStyleCnt="9" custLinFactNeighborX="-62582" custLinFactNeighborY="-30400"/>
      <dgm:spPr/>
      <dgm:t>
        <a:bodyPr/>
        <a:lstStyle/>
        <a:p>
          <a:endParaRPr lang="en-US"/>
        </a:p>
      </dgm:t>
    </dgm:pt>
    <dgm:pt modelId="{201D5D62-38A6-43CB-A2A8-984FF9D0DE08}" type="pres">
      <dgm:prSet presAssocID="{951E49FA-B9C2-4722-83C9-1C13BF4AAF2B}" presName="hierChild3" presStyleCnt="0"/>
      <dgm:spPr/>
      <dgm:t>
        <a:bodyPr/>
        <a:lstStyle/>
        <a:p>
          <a:endParaRPr lang="en-US"/>
        </a:p>
      </dgm:t>
    </dgm:pt>
    <dgm:pt modelId="{B96418CC-A210-4865-B892-32B520095A5B}" type="pres">
      <dgm:prSet presAssocID="{E4B918DF-D779-4CA5-A47E-968D1A8D439B}" presName="Name19" presStyleLbl="parChTrans1D4" presStyleIdx="6" presStyleCnt="9"/>
      <dgm:spPr/>
      <dgm:t>
        <a:bodyPr/>
        <a:lstStyle/>
        <a:p>
          <a:endParaRPr lang="en-US"/>
        </a:p>
      </dgm:t>
    </dgm:pt>
    <dgm:pt modelId="{44793CE5-E87B-48CD-A6F6-17206B0EAEE9}" type="pres">
      <dgm:prSet presAssocID="{C1056AA1-0A71-4481-90EE-14F1D7712B6A}" presName="Name21" presStyleCnt="0"/>
      <dgm:spPr/>
      <dgm:t>
        <a:bodyPr/>
        <a:lstStyle/>
        <a:p>
          <a:endParaRPr lang="en-US"/>
        </a:p>
      </dgm:t>
    </dgm:pt>
    <dgm:pt modelId="{EF9BB7FC-C511-44AA-908E-3D67251FC03B}" type="pres">
      <dgm:prSet presAssocID="{C1056AA1-0A71-4481-90EE-14F1D7712B6A}" presName="level2Shape" presStyleLbl="node4" presStyleIdx="6" presStyleCnt="9" custScaleX="128004" custLinFactNeighborX="-74567" custLinFactNeighborY="-30400"/>
      <dgm:spPr/>
      <dgm:t>
        <a:bodyPr/>
        <a:lstStyle/>
        <a:p>
          <a:endParaRPr lang="en-US"/>
        </a:p>
      </dgm:t>
    </dgm:pt>
    <dgm:pt modelId="{CB2232A7-5130-4DEE-BC17-76894B2772A9}" type="pres">
      <dgm:prSet presAssocID="{C1056AA1-0A71-4481-90EE-14F1D7712B6A}" presName="hierChild3" presStyleCnt="0"/>
      <dgm:spPr/>
      <dgm:t>
        <a:bodyPr/>
        <a:lstStyle/>
        <a:p>
          <a:endParaRPr lang="en-US"/>
        </a:p>
      </dgm:t>
    </dgm:pt>
    <dgm:pt modelId="{A84C6CD6-CB1E-42C5-B9DD-D10AAEF66A8A}" type="pres">
      <dgm:prSet presAssocID="{3F6C3216-1389-44A4-8B18-45E69B58B70C}" presName="Name19" presStyleLbl="parChTrans1D2" presStyleIdx="1" presStyleCnt="2"/>
      <dgm:spPr/>
      <dgm:t>
        <a:bodyPr/>
        <a:lstStyle/>
        <a:p>
          <a:endParaRPr lang="en-US"/>
        </a:p>
      </dgm:t>
    </dgm:pt>
    <dgm:pt modelId="{BE158FC2-5C8D-405E-A25B-83ADAAD75DD3}" type="pres">
      <dgm:prSet presAssocID="{35AA5DF2-D032-49C3-8E3F-7C1F8F05C991}" presName="Name21" presStyleCnt="0"/>
      <dgm:spPr/>
      <dgm:t>
        <a:bodyPr/>
        <a:lstStyle/>
        <a:p>
          <a:endParaRPr lang="en-US"/>
        </a:p>
      </dgm:t>
    </dgm:pt>
    <dgm:pt modelId="{A378DDFF-B6FE-4240-9FF3-E42ED5ECEAAD}" type="pres">
      <dgm:prSet presAssocID="{35AA5DF2-D032-49C3-8E3F-7C1F8F05C991}" presName="level2Shape" presStyleLbl="node2" presStyleIdx="1" presStyleCnt="2" custScaleX="131324" custScaleY="141531" custLinFactNeighborX="-45012"/>
      <dgm:spPr/>
      <dgm:t>
        <a:bodyPr/>
        <a:lstStyle/>
        <a:p>
          <a:endParaRPr lang="en-US"/>
        </a:p>
      </dgm:t>
    </dgm:pt>
    <dgm:pt modelId="{77FFC480-F326-4732-9315-2E5A30A2D4DF}" type="pres">
      <dgm:prSet presAssocID="{35AA5DF2-D032-49C3-8E3F-7C1F8F05C991}" presName="hierChild3" presStyleCnt="0"/>
      <dgm:spPr/>
      <dgm:t>
        <a:bodyPr/>
        <a:lstStyle/>
        <a:p>
          <a:endParaRPr lang="en-US"/>
        </a:p>
      </dgm:t>
    </dgm:pt>
    <dgm:pt modelId="{790FD820-2CFB-4B5D-9464-DE0EFD9251A3}" type="pres">
      <dgm:prSet presAssocID="{108E327C-B779-499D-B17A-6D21CCF11808}" presName="Name19" presStyleLbl="parChTrans1D3" presStyleIdx="3" presStyleCnt="4"/>
      <dgm:spPr/>
      <dgm:t>
        <a:bodyPr/>
        <a:lstStyle/>
        <a:p>
          <a:endParaRPr lang="en-US"/>
        </a:p>
      </dgm:t>
    </dgm:pt>
    <dgm:pt modelId="{6FBE7AFE-982E-4987-870B-BAB6F3799254}" type="pres">
      <dgm:prSet presAssocID="{F6CA9D17-1658-4F9E-B47F-C5A6C8FC32FF}" presName="Name21" presStyleCnt="0"/>
      <dgm:spPr/>
      <dgm:t>
        <a:bodyPr/>
        <a:lstStyle/>
        <a:p>
          <a:endParaRPr lang="en-US"/>
        </a:p>
      </dgm:t>
    </dgm:pt>
    <dgm:pt modelId="{5764D760-B1FB-4CB1-AE92-01630159EA48}" type="pres">
      <dgm:prSet presAssocID="{F6CA9D17-1658-4F9E-B47F-C5A6C8FC32FF}" presName="level2Shape" presStyleLbl="node3" presStyleIdx="3" presStyleCnt="4" custScaleX="107477" custLinFactNeighborX="-44727"/>
      <dgm:spPr/>
      <dgm:t>
        <a:bodyPr/>
        <a:lstStyle/>
        <a:p>
          <a:endParaRPr lang="en-US"/>
        </a:p>
      </dgm:t>
    </dgm:pt>
    <dgm:pt modelId="{04A69DF3-6C64-4F4F-96F6-CBB560F9B57A}" type="pres">
      <dgm:prSet presAssocID="{F6CA9D17-1658-4F9E-B47F-C5A6C8FC32FF}" presName="hierChild3" presStyleCnt="0"/>
      <dgm:spPr/>
      <dgm:t>
        <a:bodyPr/>
        <a:lstStyle/>
        <a:p>
          <a:endParaRPr lang="en-US"/>
        </a:p>
      </dgm:t>
    </dgm:pt>
    <dgm:pt modelId="{74C68237-7DCF-4251-A0D5-915B013846F9}" type="pres">
      <dgm:prSet presAssocID="{62D79A75-1CD3-43B4-9ABF-D76D5F58ACC6}" presName="Name19" presStyleLbl="parChTrans1D4" presStyleIdx="7" presStyleCnt="9"/>
      <dgm:spPr/>
      <dgm:t>
        <a:bodyPr/>
        <a:lstStyle/>
        <a:p>
          <a:endParaRPr lang="en-US"/>
        </a:p>
      </dgm:t>
    </dgm:pt>
    <dgm:pt modelId="{97D57259-6BCC-403F-8294-500420E542C5}" type="pres">
      <dgm:prSet presAssocID="{5E154221-254A-4F9F-B6F1-1643B8729382}" presName="Name21" presStyleCnt="0"/>
      <dgm:spPr/>
      <dgm:t>
        <a:bodyPr/>
        <a:lstStyle/>
        <a:p>
          <a:endParaRPr lang="en-US"/>
        </a:p>
      </dgm:t>
    </dgm:pt>
    <dgm:pt modelId="{92B04C5E-230E-4851-A643-3943CEAA4B2E}" type="pres">
      <dgm:prSet presAssocID="{5E154221-254A-4F9F-B6F1-1643B8729382}" presName="level2Shape" presStyleLbl="node4" presStyleIdx="7" presStyleCnt="9" custLinFactNeighborX="-45012" custLinFactNeighborY="-17100"/>
      <dgm:spPr/>
      <dgm:t>
        <a:bodyPr/>
        <a:lstStyle/>
        <a:p>
          <a:endParaRPr lang="en-US"/>
        </a:p>
      </dgm:t>
    </dgm:pt>
    <dgm:pt modelId="{69C2EF54-CE5F-4AC6-A370-041B3B6636C6}" type="pres">
      <dgm:prSet presAssocID="{5E154221-254A-4F9F-B6F1-1643B8729382}" presName="hierChild3" presStyleCnt="0"/>
      <dgm:spPr/>
      <dgm:t>
        <a:bodyPr/>
        <a:lstStyle/>
        <a:p>
          <a:endParaRPr lang="en-US"/>
        </a:p>
      </dgm:t>
    </dgm:pt>
    <dgm:pt modelId="{43372204-BE9A-435F-9D48-0F3A032BE686}" type="pres">
      <dgm:prSet presAssocID="{8BCCA1BB-990B-4279-8329-3E85172D744C}" presName="Name19" presStyleLbl="parChTrans1D4" presStyleIdx="8" presStyleCnt="9"/>
      <dgm:spPr/>
      <dgm:t>
        <a:bodyPr/>
        <a:lstStyle/>
        <a:p>
          <a:endParaRPr lang="en-US"/>
        </a:p>
      </dgm:t>
    </dgm:pt>
    <dgm:pt modelId="{D5CD2E9F-08F2-4742-B3C3-D3816D829F22}" type="pres">
      <dgm:prSet presAssocID="{B8F26A58-9016-446A-81D6-23C0974D3A56}" presName="Name21" presStyleCnt="0"/>
      <dgm:spPr/>
      <dgm:t>
        <a:bodyPr/>
        <a:lstStyle/>
        <a:p>
          <a:endParaRPr lang="en-US"/>
        </a:p>
      </dgm:t>
    </dgm:pt>
    <dgm:pt modelId="{30AEC4BD-A714-47CD-A67C-ABADD5C1AA6B}" type="pres">
      <dgm:prSet presAssocID="{B8F26A58-9016-446A-81D6-23C0974D3A56}" presName="level2Shape" presStyleLbl="node4" presStyleIdx="8" presStyleCnt="9" custLinFactNeighborX="-45012" custLinFactNeighborY="-32300"/>
      <dgm:spPr/>
      <dgm:t>
        <a:bodyPr/>
        <a:lstStyle/>
        <a:p>
          <a:endParaRPr lang="en-US"/>
        </a:p>
      </dgm:t>
    </dgm:pt>
    <dgm:pt modelId="{8F4478CF-6A74-4D84-8C09-C1CB9BB30155}" type="pres">
      <dgm:prSet presAssocID="{B8F26A58-9016-446A-81D6-23C0974D3A56}" presName="hierChild3" presStyleCnt="0"/>
      <dgm:spPr/>
      <dgm:t>
        <a:bodyPr/>
        <a:lstStyle/>
        <a:p>
          <a:endParaRPr lang="en-US"/>
        </a:p>
      </dgm:t>
    </dgm:pt>
    <dgm:pt modelId="{B5499E8D-172F-4DB1-8BCD-E4B8357B45C5}" type="pres">
      <dgm:prSet presAssocID="{C16C0973-CB5E-4B18-9DE4-5458B15393CE}" presName="bgShapesFlow" presStyleCnt="0"/>
      <dgm:spPr/>
      <dgm:t>
        <a:bodyPr/>
        <a:lstStyle/>
        <a:p>
          <a:endParaRPr lang="en-US"/>
        </a:p>
      </dgm:t>
    </dgm:pt>
  </dgm:ptLst>
  <dgm:cxnLst>
    <dgm:cxn modelId="{EAE91F93-8E6D-46B6-B951-6AA0C8B51993}" type="presOf" srcId="{B8F26A58-9016-446A-81D6-23C0974D3A56}" destId="{30AEC4BD-A714-47CD-A67C-ABADD5C1AA6B}" srcOrd="0" destOrd="0" presId="urn:microsoft.com/office/officeart/2005/8/layout/hierarchy6"/>
    <dgm:cxn modelId="{AC7769C1-0F12-4A56-A12B-3179C4BEF9D8}" type="presOf" srcId="{2B7602B7-8632-4F8A-B343-8617008FC8A4}" destId="{4734EF3E-3018-41A3-B40B-EA92C0AF631A}" srcOrd="0" destOrd="0" presId="urn:microsoft.com/office/officeart/2005/8/layout/hierarchy6"/>
    <dgm:cxn modelId="{C180B514-9737-4716-BCAD-898C44701FA9}" type="presOf" srcId="{D4B5E766-70C6-4962-AF87-4949CAD8F116}" destId="{64AB1FFA-986D-4C5E-BDDD-4A9C07D521E6}" srcOrd="0" destOrd="0" presId="urn:microsoft.com/office/officeart/2005/8/layout/hierarchy6"/>
    <dgm:cxn modelId="{2B7BEEB7-A224-420F-BB17-2861F643A352}" type="presOf" srcId="{3F6C3216-1389-44A4-8B18-45E69B58B70C}" destId="{A84C6CD6-CB1E-42C5-B9DD-D10AAEF66A8A}" srcOrd="0" destOrd="0" presId="urn:microsoft.com/office/officeart/2005/8/layout/hierarchy6"/>
    <dgm:cxn modelId="{126C9F12-A246-4702-898C-883E45C3EDF4}" type="presOf" srcId="{6DFC8865-3742-4F7C-8ABB-BF671016CA02}" destId="{99A5C5A8-94BC-4E52-8F3C-A03863482D68}" srcOrd="0" destOrd="0" presId="urn:microsoft.com/office/officeart/2005/8/layout/hierarchy6"/>
    <dgm:cxn modelId="{646AC85B-1373-4597-9E94-00AAB357E804}" type="presOf" srcId="{C16C0973-CB5E-4B18-9DE4-5458B15393CE}" destId="{BE231AF7-508B-464A-8EC7-B9A22EEE054F}" srcOrd="0" destOrd="0" presId="urn:microsoft.com/office/officeart/2005/8/layout/hierarchy6"/>
    <dgm:cxn modelId="{A6375A95-AA46-46AE-A56D-5AEBCBA7F84C}" srcId="{E8E27DC0-255A-40B6-82BA-931482FD2F33}" destId="{35AA5DF2-D032-49C3-8E3F-7C1F8F05C991}" srcOrd="1" destOrd="0" parTransId="{3F6C3216-1389-44A4-8B18-45E69B58B70C}" sibTransId="{0F1762A3-64F0-4E07-A83C-F0DD3CAE3C19}"/>
    <dgm:cxn modelId="{EB10CD59-3AD4-447B-B8C4-757468CE22DA}" type="presOf" srcId="{5BC3A9B9-3CF9-48ED-84B5-F6A2A87D0D63}" destId="{30044680-3117-4206-AB42-27A3E7A6DE57}" srcOrd="0" destOrd="0" presId="urn:microsoft.com/office/officeart/2005/8/layout/hierarchy6"/>
    <dgm:cxn modelId="{7D8494FE-5BE9-41AE-827A-25AD5EB9E54B}" srcId="{35AA5DF2-D032-49C3-8E3F-7C1F8F05C991}" destId="{F6CA9D17-1658-4F9E-B47F-C5A6C8FC32FF}" srcOrd="0" destOrd="0" parTransId="{108E327C-B779-499D-B17A-6D21CCF11808}" sibTransId="{E5F36342-9D2D-46AC-8235-F4B02BA13930}"/>
    <dgm:cxn modelId="{1A8F2F46-591A-4C86-8C0A-BFD2C0E24263}" srcId="{C16C0973-CB5E-4B18-9DE4-5458B15393CE}" destId="{E8E27DC0-255A-40B6-82BA-931482FD2F33}" srcOrd="0" destOrd="0" parTransId="{0CD888ED-171E-4E69-A3AB-7A7E82B45E2C}" sibTransId="{A09D2F02-9F77-469B-A98A-47634B086805}"/>
    <dgm:cxn modelId="{4A26A92F-ED4F-4275-A3D1-D796EC9A126A}" type="presOf" srcId="{495A71FE-155A-4E95-8944-37C81C400041}" destId="{9A721FCB-7BDC-4C71-8D37-E1E474BB4B35}" srcOrd="0" destOrd="0" presId="urn:microsoft.com/office/officeart/2005/8/layout/hierarchy6"/>
    <dgm:cxn modelId="{BB7FAB5D-94D5-43A2-AF1F-66555DA0D1CE}" srcId="{E8E27DC0-255A-40B6-82BA-931482FD2F33}" destId="{2B7602B7-8632-4F8A-B343-8617008FC8A4}" srcOrd="0" destOrd="0" parTransId="{495A71FE-155A-4E95-8944-37C81C400041}" sibTransId="{ADA387DD-6350-410B-AD19-7A5DA41B12A3}"/>
    <dgm:cxn modelId="{0723FA29-6211-49E1-B66A-01EEA6E031D5}" srcId="{F6CA9D17-1658-4F9E-B47F-C5A6C8FC32FF}" destId="{5E154221-254A-4F9F-B6F1-1643B8729382}" srcOrd="0" destOrd="0" parTransId="{62D79A75-1CD3-43B4-9ABF-D76D5F58ACC6}" sibTransId="{124A3D41-AB33-44EB-96D8-C8B3421431F6}"/>
    <dgm:cxn modelId="{597D46B7-8D3F-44D4-BFCD-D3D26EE4F1A4}" type="presOf" srcId="{35AA5DF2-D032-49C3-8E3F-7C1F8F05C991}" destId="{A378DDFF-B6FE-4240-9FF3-E42ED5ECEAAD}" srcOrd="0" destOrd="0" presId="urn:microsoft.com/office/officeart/2005/8/layout/hierarchy6"/>
    <dgm:cxn modelId="{B4E8C463-7CCF-4809-B657-E3C123FBE06E}" type="presOf" srcId="{E8E27DC0-255A-40B6-82BA-931482FD2F33}" destId="{F0799B43-5D70-43FD-82CE-CAED8AEAF962}" srcOrd="0" destOrd="0" presId="urn:microsoft.com/office/officeart/2005/8/layout/hierarchy6"/>
    <dgm:cxn modelId="{C5FA322E-D6F2-4B40-AFCD-B65EE016DDCF}" type="presOf" srcId="{E4B918DF-D779-4CA5-A47E-968D1A8D439B}" destId="{B96418CC-A210-4865-B892-32B520095A5B}" srcOrd="0" destOrd="0" presId="urn:microsoft.com/office/officeart/2005/8/layout/hierarchy6"/>
    <dgm:cxn modelId="{BD973F6A-CEC7-4AE2-885C-758412D34907}" srcId="{2B7602B7-8632-4F8A-B343-8617008FC8A4}" destId="{AAB395AF-9278-4EEB-A037-640BCEBFCEC4}" srcOrd="2" destOrd="0" parTransId="{1A985581-0700-4F03-96E0-1AF266569D99}" sibTransId="{2994182F-3B47-4FD5-AF3F-3320BAB42A44}"/>
    <dgm:cxn modelId="{575ABB19-8EBE-4032-8A91-11A79910A125}" type="presOf" srcId="{B2A9ACEF-74E3-4698-B966-F2E7C3077160}" destId="{B1033E1E-D128-4C25-8C72-0817624C5C08}" srcOrd="0" destOrd="0" presId="urn:microsoft.com/office/officeart/2005/8/layout/hierarchy6"/>
    <dgm:cxn modelId="{8CA8D5CC-7F35-4215-815F-C7518873EB6F}" type="presOf" srcId="{CB0875EC-8A80-4FF8-9F80-735B4AD55539}" destId="{C36F4944-AC68-4D2A-8840-113128E97C19}" srcOrd="0" destOrd="0" presId="urn:microsoft.com/office/officeart/2005/8/layout/hierarchy6"/>
    <dgm:cxn modelId="{7FEACA2A-1BA7-4456-8696-7545A874A45E}" type="presOf" srcId="{B7D0B58F-40CF-40EE-BB4C-4B04FEBC3994}" destId="{08F36348-9AC9-4970-9064-8B655EE1F874}" srcOrd="0" destOrd="0" presId="urn:microsoft.com/office/officeart/2005/8/layout/hierarchy6"/>
    <dgm:cxn modelId="{24B3CD4A-2B38-45FE-B0A6-E825FE7294EE}" srcId="{AAB395AF-9278-4EEB-A037-640BCEBFCEC4}" destId="{B2A9ACEF-74E3-4698-B966-F2E7C3077160}" srcOrd="0" destOrd="0" parTransId="{B7D0B58F-40CF-40EE-BB4C-4B04FEBC3994}" sibTransId="{0F7926B2-369E-4381-886A-69A400BC8246}"/>
    <dgm:cxn modelId="{CA7F8F45-5D39-4423-BB57-989A605E178B}" type="presOf" srcId="{1A985581-0700-4F03-96E0-1AF266569D99}" destId="{B17301A6-9A7D-4C5F-8170-6A00A47539D6}" srcOrd="0" destOrd="0" presId="urn:microsoft.com/office/officeart/2005/8/layout/hierarchy6"/>
    <dgm:cxn modelId="{14653CF8-518D-4FB3-BB23-5DB39989E45D}" type="presOf" srcId="{5E154221-254A-4F9F-B6F1-1643B8729382}" destId="{92B04C5E-230E-4851-A643-3943CEAA4B2E}" srcOrd="0" destOrd="0" presId="urn:microsoft.com/office/officeart/2005/8/layout/hierarchy6"/>
    <dgm:cxn modelId="{62A0A82C-A0FD-4E0E-803B-C91E1DA4AE8E}" type="presOf" srcId="{5BACF6DB-39B0-475B-B4C2-193A8F59F89C}" destId="{51711F55-33F5-4F67-9404-7EC41238C2EE}" srcOrd="0" destOrd="0" presId="urn:microsoft.com/office/officeart/2005/8/layout/hierarchy6"/>
    <dgm:cxn modelId="{BCB2A175-EF66-43EC-BCC1-30F102A19921}" srcId="{2B7602B7-8632-4F8A-B343-8617008FC8A4}" destId="{369D62B7-B667-43E1-895B-88C0363BDFCC}" srcOrd="0" destOrd="0" parTransId="{87E59C1F-C7FC-412B-9462-AEDC54EC2BE0}" sibTransId="{1D9390FE-E84A-478C-9666-C2747EADC675}"/>
    <dgm:cxn modelId="{94BA35DE-3A83-46EA-B17C-3A7DC666EFB6}" type="presOf" srcId="{62D79A75-1CD3-43B4-9ABF-D76D5F58ACC6}" destId="{74C68237-7DCF-4251-A0D5-915B013846F9}" srcOrd="0" destOrd="0" presId="urn:microsoft.com/office/officeart/2005/8/layout/hierarchy6"/>
    <dgm:cxn modelId="{608EB700-89FD-431C-B65E-F7D43F7B178B}" srcId="{B2A9ACEF-74E3-4698-B966-F2E7C3077160}" destId="{5BC3A9B9-3CF9-48ED-84B5-F6A2A87D0D63}" srcOrd="0" destOrd="0" parTransId="{F8575A23-4396-4785-8FEF-853D1FAC1C1C}" sibTransId="{B099EE03-1253-46A8-9D0D-3ABC493B0157}"/>
    <dgm:cxn modelId="{A820E1AA-3E4E-41EF-A6D6-5C54C50DB5A8}" type="presOf" srcId="{2A7D9D7E-FB1E-4599-9064-229EC1CDBEC0}" destId="{94E8F250-9538-4AA4-8FC1-0C0B057E5B34}" srcOrd="0" destOrd="0" presId="urn:microsoft.com/office/officeart/2005/8/layout/hierarchy6"/>
    <dgm:cxn modelId="{77BE159C-B9E1-4A6B-8954-1DD0AA507907}" type="presOf" srcId="{108E327C-B779-499D-B17A-6D21CCF11808}" destId="{790FD820-2CFB-4B5D-9464-DE0EFD9251A3}" srcOrd="0" destOrd="0" presId="urn:microsoft.com/office/officeart/2005/8/layout/hierarchy6"/>
    <dgm:cxn modelId="{175B68B0-FFC2-47E5-A803-C06A913A7993}" type="presOf" srcId="{8BCCA1BB-990B-4279-8329-3E85172D744C}" destId="{43372204-BE9A-435F-9D48-0F3A032BE686}" srcOrd="0" destOrd="0" presId="urn:microsoft.com/office/officeart/2005/8/layout/hierarchy6"/>
    <dgm:cxn modelId="{ECA12A14-FA80-4FCD-9D86-263CA0D0FFAA}" type="presOf" srcId="{F6CA9D17-1658-4F9E-B47F-C5A6C8FC32FF}" destId="{5764D760-B1FB-4CB1-AE92-01630159EA48}" srcOrd="0" destOrd="0" presId="urn:microsoft.com/office/officeart/2005/8/layout/hierarchy6"/>
    <dgm:cxn modelId="{63EC23E9-7692-40AF-ACFF-F592AF0E941D}" type="presOf" srcId="{24CFA88A-F34B-49D5-92E8-D6B592073D79}" destId="{8BB4CBD1-075D-4AD3-A16A-506C49542002}" srcOrd="0" destOrd="0" presId="urn:microsoft.com/office/officeart/2005/8/layout/hierarchy6"/>
    <dgm:cxn modelId="{5D336836-CD2E-4EB4-953F-FFD5C5123138}" type="presOf" srcId="{AAB395AF-9278-4EEB-A037-640BCEBFCEC4}" destId="{353B9BA3-7425-4CB5-943C-1E9A28DFB77D}" srcOrd="0" destOrd="0" presId="urn:microsoft.com/office/officeart/2005/8/layout/hierarchy6"/>
    <dgm:cxn modelId="{B406C8B7-5E40-4EB8-9A3D-91FEBDB74FCC}" srcId="{D4B5E766-70C6-4962-AF87-4949CAD8F116}" destId="{50763BB1-E49B-4070-BD15-E5A352206F35}" srcOrd="0" destOrd="0" parTransId="{5BACF6DB-39B0-475B-B4C2-193A8F59F89C}" sibTransId="{4DF4805D-2C6E-4750-AF4B-048D31D66AE8}"/>
    <dgm:cxn modelId="{2325A0C1-F2D2-44C9-9897-D0E76DB338A0}" type="presOf" srcId="{C1056AA1-0A71-4481-90EE-14F1D7712B6A}" destId="{EF9BB7FC-C511-44AA-908E-3D67251FC03B}" srcOrd="0" destOrd="0" presId="urn:microsoft.com/office/officeart/2005/8/layout/hierarchy6"/>
    <dgm:cxn modelId="{67FE3654-9123-4406-B1DA-BF7C088175FF}" type="presOf" srcId="{951E49FA-B9C2-4722-83C9-1C13BF4AAF2B}" destId="{DD83284F-844F-430A-9406-4BEA77B560EA}" srcOrd="0" destOrd="0" presId="urn:microsoft.com/office/officeart/2005/8/layout/hierarchy6"/>
    <dgm:cxn modelId="{00C02CEE-3893-4988-A5B9-4FB90CB990F7}" type="presOf" srcId="{87E59C1F-C7FC-412B-9462-AEDC54EC2BE0}" destId="{F0CF463C-CB05-4D5B-9EC2-26780E51B0AE}" srcOrd="0" destOrd="0" presId="urn:microsoft.com/office/officeart/2005/8/layout/hierarchy6"/>
    <dgm:cxn modelId="{666E1159-D1F7-450A-BC44-496C6F5EB2BC}" type="presOf" srcId="{40F8F56B-B971-48DD-BA37-E103206C5B68}" destId="{54AE3B11-EF3A-45F6-813E-01938F10EEEE}" srcOrd="0" destOrd="0" presId="urn:microsoft.com/office/officeart/2005/8/layout/hierarchy6"/>
    <dgm:cxn modelId="{FB10E0FF-8799-47EF-9A86-2F2B1394D958}" srcId="{5E154221-254A-4F9F-B6F1-1643B8729382}" destId="{B8F26A58-9016-446A-81D6-23C0974D3A56}" srcOrd="0" destOrd="0" parTransId="{8BCCA1BB-990B-4279-8329-3E85172D744C}" sibTransId="{8F012166-045F-42FC-9105-9731CA2952E5}"/>
    <dgm:cxn modelId="{61FE6CD0-395B-4DC4-9E80-520EC970F8D7}" type="presOf" srcId="{F8575A23-4396-4785-8FEF-853D1FAC1C1C}" destId="{C5780800-2E87-4906-9C38-85540791BFA4}" srcOrd="0" destOrd="0" presId="urn:microsoft.com/office/officeart/2005/8/layout/hierarchy6"/>
    <dgm:cxn modelId="{89229355-3806-4B80-8D9D-E472014A653A}" srcId="{5BC3A9B9-3CF9-48ED-84B5-F6A2A87D0D63}" destId="{C1056AA1-0A71-4481-90EE-14F1D7712B6A}" srcOrd="1" destOrd="0" parTransId="{E4B918DF-D779-4CA5-A47E-968D1A8D439B}" sibTransId="{54BEA19A-EDCC-4DF3-A576-06CB91BD94E7}"/>
    <dgm:cxn modelId="{92B52688-46C4-47AF-8AFB-2A9E4FB92CF3}" type="presOf" srcId="{50763BB1-E49B-4070-BD15-E5A352206F35}" destId="{CE965AEB-F78C-4B22-85FD-3F6530020DA6}" srcOrd="0" destOrd="0" presId="urn:microsoft.com/office/officeart/2005/8/layout/hierarchy6"/>
    <dgm:cxn modelId="{28FAC030-D09F-4EE5-85F0-50EE139B791A}" srcId="{5BC3A9B9-3CF9-48ED-84B5-F6A2A87D0D63}" destId="{951E49FA-B9C2-4722-83C9-1C13BF4AAF2B}" srcOrd="0" destOrd="0" parTransId="{24CFA88A-F34B-49D5-92E8-D6B592073D79}" sibTransId="{0D122522-A500-4B01-B2B4-E007ADD9360D}"/>
    <dgm:cxn modelId="{65DEA1D7-BD58-4B38-B0C0-C93889828350}" srcId="{2B7602B7-8632-4F8A-B343-8617008FC8A4}" destId="{CB0875EC-8A80-4FF8-9F80-735B4AD55539}" srcOrd="1" destOrd="0" parTransId="{07520174-3BEC-4703-B33F-BADDF01F2970}" sibTransId="{EA53A488-9893-4824-AB70-D58CDA85EE05}"/>
    <dgm:cxn modelId="{29A1B44E-C86F-4F0F-83F2-572BD2D2B292}" srcId="{CB0875EC-8A80-4FF8-9F80-735B4AD55539}" destId="{6DFC8865-3742-4F7C-8ABB-BF671016CA02}" srcOrd="0" destOrd="0" parTransId="{40F8F56B-B971-48DD-BA37-E103206C5B68}" sibTransId="{6657ACB4-4F8E-40F0-B9AD-23B1A56B9267}"/>
    <dgm:cxn modelId="{9A4458F6-2EDC-4749-B8F3-B261372B32DD}" type="presOf" srcId="{07520174-3BEC-4703-B33F-BADDF01F2970}" destId="{EF4D9261-76E5-4566-8194-CC9581FB3224}" srcOrd="0" destOrd="0" presId="urn:microsoft.com/office/officeart/2005/8/layout/hierarchy6"/>
    <dgm:cxn modelId="{65246F79-4FEA-4D72-8D1D-32AA0C2ADB9E}" srcId="{369D62B7-B667-43E1-895B-88C0363BDFCC}" destId="{D4B5E766-70C6-4962-AF87-4949CAD8F116}" srcOrd="0" destOrd="0" parTransId="{2A7D9D7E-FB1E-4599-9064-229EC1CDBEC0}" sibTransId="{98C636A5-0E4F-4B05-B62B-F44DF3546D4A}"/>
    <dgm:cxn modelId="{8266B338-E5CC-4655-98A6-B324F666FEBC}" type="presOf" srcId="{369D62B7-B667-43E1-895B-88C0363BDFCC}" destId="{7A86CA5F-8FE4-4D7A-B6A6-2C99CADCF071}" srcOrd="0" destOrd="0" presId="urn:microsoft.com/office/officeart/2005/8/layout/hierarchy6"/>
    <dgm:cxn modelId="{608888C0-5F53-4357-B90D-55BB634A1310}" type="presParOf" srcId="{BE231AF7-508B-464A-8EC7-B9A22EEE054F}" destId="{4A1F0062-A540-4899-8E8B-5C78E3A2A194}" srcOrd="0" destOrd="0" presId="urn:microsoft.com/office/officeart/2005/8/layout/hierarchy6"/>
    <dgm:cxn modelId="{A526E3E6-F906-45CE-BCDC-51A77113AE65}" type="presParOf" srcId="{4A1F0062-A540-4899-8E8B-5C78E3A2A194}" destId="{1AEADE75-C5DE-4FC4-8251-910C39926B32}" srcOrd="0" destOrd="0" presId="urn:microsoft.com/office/officeart/2005/8/layout/hierarchy6"/>
    <dgm:cxn modelId="{FB054DB9-1FF2-4FB0-8726-E2BDD65CCD32}" type="presParOf" srcId="{1AEADE75-C5DE-4FC4-8251-910C39926B32}" destId="{6D32BAF6-5BD6-40EE-8BDD-53C023DDAC26}" srcOrd="0" destOrd="0" presId="urn:microsoft.com/office/officeart/2005/8/layout/hierarchy6"/>
    <dgm:cxn modelId="{F93B2BBE-114E-469D-9181-3083D2031327}" type="presParOf" srcId="{6D32BAF6-5BD6-40EE-8BDD-53C023DDAC26}" destId="{F0799B43-5D70-43FD-82CE-CAED8AEAF962}" srcOrd="0" destOrd="0" presId="urn:microsoft.com/office/officeart/2005/8/layout/hierarchy6"/>
    <dgm:cxn modelId="{A22E3046-B8FD-4642-9EE7-9483494EB85D}" type="presParOf" srcId="{6D32BAF6-5BD6-40EE-8BDD-53C023DDAC26}" destId="{26513B3B-2F86-4EF5-B532-8CFBBE2E6EEA}" srcOrd="1" destOrd="0" presId="urn:microsoft.com/office/officeart/2005/8/layout/hierarchy6"/>
    <dgm:cxn modelId="{E945E947-A127-4461-97F0-ED872E396E3E}" type="presParOf" srcId="{26513B3B-2F86-4EF5-B532-8CFBBE2E6EEA}" destId="{9A721FCB-7BDC-4C71-8D37-E1E474BB4B35}" srcOrd="0" destOrd="0" presId="urn:microsoft.com/office/officeart/2005/8/layout/hierarchy6"/>
    <dgm:cxn modelId="{24408ADB-9C64-4859-AFC2-1A52CA07FE09}" type="presParOf" srcId="{26513B3B-2F86-4EF5-B532-8CFBBE2E6EEA}" destId="{B4526F1E-7088-4F07-B2C9-66C1CC4F5AD0}" srcOrd="1" destOrd="0" presId="urn:microsoft.com/office/officeart/2005/8/layout/hierarchy6"/>
    <dgm:cxn modelId="{C4FDB7C6-022E-4FF3-AC25-A0682CD296D3}" type="presParOf" srcId="{B4526F1E-7088-4F07-B2C9-66C1CC4F5AD0}" destId="{4734EF3E-3018-41A3-B40B-EA92C0AF631A}" srcOrd="0" destOrd="0" presId="urn:microsoft.com/office/officeart/2005/8/layout/hierarchy6"/>
    <dgm:cxn modelId="{46649C51-966E-48FB-B8CB-A0654757CC95}" type="presParOf" srcId="{B4526F1E-7088-4F07-B2C9-66C1CC4F5AD0}" destId="{82C81809-BB82-4876-AD7D-BCBD1208DA69}" srcOrd="1" destOrd="0" presId="urn:microsoft.com/office/officeart/2005/8/layout/hierarchy6"/>
    <dgm:cxn modelId="{3DB4C68E-DA2E-44C6-A876-0B5B22AF426D}" type="presParOf" srcId="{82C81809-BB82-4876-AD7D-BCBD1208DA69}" destId="{F0CF463C-CB05-4D5B-9EC2-26780E51B0AE}" srcOrd="0" destOrd="0" presId="urn:microsoft.com/office/officeart/2005/8/layout/hierarchy6"/>
    <dgm:cxn modelId="{31A02111-B01A-4855-8CFD-16C4BBD3EA85}" type="presParOf" srcId="{82C81809-BB82-4876-AD7D-BCBD1208DA69}" destId="{EA21FE7B-BC7E-4AEF-8150-35BCF8761D77}" srcOrd="1" destOrd="0" presId="urn:microsoft.com/office/officeart/2005/8/layout/hierarchy6"/>
    <dgm:cxn modelId="{0FC0768B-4C10-4D19-952C-CE0180D21F4C}" type="presParOf" srcId="{EA21FE7B-BC7E-4AEF-8150-35BCF8761D77}" destId="{7A86CA5F-8FE4-4D7A-B6A6-2C99CADCF071}" srcOrd="0" destOrd="0" presId="urn:microsoft.com/office/officeart/2005/8/layout/hierarchy6"/>
    <dgm:cxn modelId="{593CC32B-D400-454A-BE7A-31A14CC56EDC}" type="presParOf" srcId="{EA21FE7B-BC7E-4AEF-8150-35BCF8761D77}" destId="{4171D1E6-41FB-4AF9-A6B9-CF9E3A234658}" srcOrd="1" destOrd="0" presId="urn:microsoft.com/office/officeart/2005/8/layout/hierarchy6"/>
    <dgm:cxn modelId="{7B7F3CE3-463C-424D-904C-8D7582A73168}" type="presParOf" srcId="{4171D1E6-41FB-4AF9-A6B9-CF9E3A234658}" destId="{94E8F250-9538-4AA4-8FC1-0C0B057E5B34}" srcOrd="0" destOrd="0" presId="urn:microsoft.com/office/officeart/2005/8/layout/hierarchy6"/>
    <dgm:cxn modelId="{EC7FD64C-4EAB-4077-9782-8E78BED7C9F0}" type="presParOf" srcId="{4171D1E6-41FB-4AF9-A6B9-CF9E3A234658}" destId="{D3BF7EC7-C283-4721-988C-766837CEA0C3}" srcOrd="1" destOrd="0" presId="urn:microsoft.com/office/officeart/2005/8/layout/hierarchy6"/>
    <dgm:cxn modelId="{5E4F81AF-835B-4E54-BD6E-F4F86E837A4C}" type="presParOf" srcId="{D3BF7EC7-C283-4721-988C-766837CEA0C3}" destId="{64AB1FFA-986D-4C5E-BDDD-4A9C07D521E6}" srcOrd="0" destOrd="0" presId="urn:microsoft.com/office/officeart/2005/8/layout/hierarchy6"/>
    <dgm:cxn modelId="{941348B0-D967-41B9-8812-ADFAD539803F}" type="presParOf" srcId="{D3BF7EC7-C283-4721-988C-766837CEA0C3}" destId="{A0FCA1F3-43D8-402D-B483-FE2E166FFDE9}" srcOrd="1" destOrd="0" presId="urn:microsoft.com/office/officeart/2005/8/layout/hierarchy6"/>
    <dgm:cxn modelId="{FB8D6B4E-236D-4532-AD61-212FDC48322F}" type="presParOf" srcId="{A0FCA1F3-43D8-402D-B483-FE2E166FFDE9}" destId="{51711F55-33F5-4F67-9404-7EC41238C2EE}" srcOrd="0" destOrd="0" presId="urn:microsoft.com/office/officeart/2005/8/layout/hierarchy6"/>
    <dgm:cxn modelId="{65AF382C-D284-4688-B8D4-1099A7599307}" type="presParOf" srcId="{A0FCA1F3-43D8-402D-B483-FE2E166FFDE9}" destId="{4224F6D6-1F68-437A-8E32-A6BB43DE6C74}" srcOrd="1" destOrd="0" presId="urn:microsoft.com/office/officeart/2005/8/layout/hierarchy6"/>
    <dgm:cxn modelId="{7B61E178-7EA8-4069-8D6D-0A4B3659EDA9}" type="presParOf" srcId="{4224F6D6-1F68-437A-8E32-A6BB43DE6C74}" destId="{CE965AEB-F78C-4B22-85FD-3F6530020DA6}" srcOrd="0" destOrd="0" presId="urn:microsoft.com/office/officeart/2005/8/layout/hierarchy6"/>
    <dgm:cxn modelId="{B8B4DA43-1ED6-411D-8A7A-2F79AE80531F}" type="presParOf" srcId="{4224F6D6-1F68-437A-8E32-A6BB43DE6C74}" destId="{08CFE473-8236-4093-8966-5137720D3E51}" srcOrd="1" destOrd="0" presId="urn:microsoft.com/office/officeart/2005/8/layout/hierarchy6"/>
    <dgm:cxn modelId="{AFCA619A-4B17-4DD6-A7AE-11B752CE2DAC}" type="presParOf" srcId="{82C81809-BB82-4876-AD7D-BCBD1208DA69}" destId="{EF4D9261-76E5-4566-8194-CC9581FB3224}" srcOrd="2" destOrd="0" presId="urn:microsoft.com/office/officeart/2005/8/layout/hierarchy6"/>
    <dgm:cxn modelId="{014975B8-84AD-4FFE-9153-D34A3351DCD4}" type="presParOf" srcId="{82C81809-BB82-4876-AD7D-BCBD1208DA69}" destId="{12494CB5-EFBE-44EF-B46B-D9C1B128CFE5}" srcOrd="3" destOrd="0" presId="urn:microsoft.com/office/officeart/2005/8/layout/hierarchy6"/>
    <dgm:cxn modelId="{C0C4C0D3-FD72-4E25-B404-BC0E95902B10}" type="presParOf" srcId="{12494CB5-EFBE-44EF-B46B-D9C1B128CFE5}" destId="{C36F4944-AC68-4D2A-8840-113128E97C19}" srcOrd="0" destOrd="0" presId="urn:microsoft.com/office/officeart/2005/8/layout/hierarchy6"/>
    <dgm:cxn modelId="{B8C0F7F5-4F87-4A17-80F9-46B298F30276}" type="presParOf" srcId="{12494CB5-EFBE-44EF-B46B-D9C1B128CFE5}" destId="{04661151-99B7-427D-BE45-7B991770B039}" srcOrd="1" destOrd="0" presId="urn:microsoft.com/office/officeart/2005/8/layout/hierarchy6"/>
    <dgm:cxn modelId="{0CBB74C2-18DE-4BDB-A536-B95BD782C2C6}" type="presParOf" srcId="{04661151-99B7-427D-BE45-7B991770B039}" destId="{54AE3B11-EF3A-45F6-813E-01938F10EEEE}" srcOrd="0" destOrd="0" presId="urn:microsoft.com/office/officeart/2005/8/layout/hierarchy6"/>
    <dgm:cxn modelId="{7D992556-4A98-4806-A79C-FB5C6C9F95FD}" type="presParOf" srcId="{04661151-99B7-427D-BE45-7B991770B039}" destId="{95BD4C94-4C7F-4D19-98BA-334E77040025}" srcOrd="1" destOrd="0" presId="urn:microsoft.com/office/officeart/2005/8/layout/hierarchy6"/>
    <dgm:cxn modelId="{8ECD9175-964E-461A-A11C-96F8AD53C04B}" type="presParOf" srcId="{95BD4C94-4C7F-4D19-98BA-334E77040025}" destId="{99A5C5A8-94BC-4E52-8F3C-A03863482D68}" srcOrd="0" destOrd="0" presId="urn:microsoft.com/office/officeart/2005/8/layout/hierarchy6"/>
    <dgm:cxn modelId="{586BBE9E-2F97-4BDD-A143-0FBFB9FF2A3D}" type="presParOf" srcId="{95BD4C94-4C7F-4D19-98BA-334E77040025}" destId="{2C172CA5-803D-4227-BC82-D0949E2FAE84}" srcOrd="1" destOrd="0" presId="urn:microsoft.com/office/officeart/2005/8/layout/hierarchy6"/>
    <dgm:cxn modelId="{C220AAC1-7210-4BF8-BFA2-074B906B4A29}" type="presParOf" srcId="{82C81809-BB82-4876-AD7D-BCBD1208DA69}" destId="{B17301A6-9A7D-4C5F-8170-6A00A47539D6}" srcOrd="4" destOrd="0" presId="urn:microsoft.com/office/officeart/2005/8/layout/hierarchy6"/>
    <dgm:cxn modelId="{1C604921-D174-4636-A657-4B84DC2BF497}" type="presParOf" srcId="{82C81809-BB82-4876-AD7D-BCBD1208DA69}" destId="{F457B513-1708-4338-8E7D-DE2E82CC19BC}" srcOrd="5" destOrd="0" presId="urn:microsoft.com/office/officeart/2005/8/layout/hierarchy6"/>
    <dgm:cxn modelId="{5690D93A-0E89-49E5-BEF4-4A19F06D91A7}" type="presParOf" srcId="{F457B513-1708-4338-8E7D-DE2E82CC19BC}" destId="{353B9BA3-7425-4CB5-943C-1E9A28DFB77D}" srcOrd="0" destOrd="0" presId="urn:microsoft.com/office/officeart/2005/8/layout/hierarchy6"/>
    <dgm:cxn modelId="{FF6A6ADF-F87A-44F8-A041-6819C61A3473}" type="presParOf" srcId="{F457B513-1708-4338-8E7D-DE2E82CC19BC}" destId="{8A2286EB-9834-48DC-A18D-1BC139913604}" srcOrd="1" destOrd="0" presId="urn:microsoft.com/office/officeart/2005/8/layout/hierarchy6"/>
    <dgm:cxn modelId="{BAE629FB-7D57-4F23-98FA-9B6B06CC8311}" type="presParOf" srcId="{8A2286EB-9834-48DC-A18D-1BC139913604}" destId="{08F36348-9AC9-4970-9064-8B655EE1F874}" srcOrd="0" destOrd="0" presId="urn:microsoft.com/office/officeart/2005/8/layout/hierarchy6"/>
    <dgm:cxn modelId="{74D5EA04-2B17-4440-B9D9-D3FA71042165}" type="presParOf" srcId="{8A2286EB-9834-48DC-A18D-1BC139913604}" destId="{8EFC435B-60A6-4357-A903-32B11A6EDFC4}" srcOrd="1" destOrd="0" presId="urn:microsoft.com/office/officeart/2005/8/layout/hierarchy6"/>
    <dgm:cxn modelId="{20BE1C13-3FED-44DD-AAF1-50402D063ED1}" type="presParOf" srcId="{8EFC435B-60A6-4357-A903-32B11A6EDFC4}" destId="{B1033E1E-D128-4C25-8C72-0817624C5C08}" srcOrd="0" destOrd="0" presId="urn:microsoft.com/office/officeart/2005/8/layout/hierarchy6"/>
    <dgm:cxn modelId="{943F4B43-0C48-4A58-A31F-987230A0FD5E}" type="presParOf" srcId="{8EFC435B-60A6-4357-A903-32B11A6EDFC4}" destId="{BDC9C4EC-DD44-4C34-8C8E-4B05E3071AA6}" srcOrd="1" destOrd="0" presId="urn:microsoft.com/office/officeart/2005/8/layout/hierarchy6"/>
    <dgm:cxn modelId="{ABB02EB5-B990-41DC-A560-8108AAC63733}" type="presParOf" srcId="{BDC9C4EC-DD44-4C34-8C8E-4B05E3071AA6}" destId="{C5780800-2E87-4906-9C38-85540791BFA4}" srcOrd="0" destOrd="0" presId="urn:microsoft.com/office/officeart/2005/8/layout/hierarchy6"/>
    <dgm:cxn modelId="{98756260-682A-46ED-8802-D1597541C353}" type="presParOf" srcId="{BDC9C4EC-DD44-4C34-8C8E-4B05E3071AA6}" destId="{8925035C-2966-4C20-9932-76A06EFC3602}" srcOrd="1" destOrd="0" presId="urn:microsoft.com/office/officeart/2005/8/layout/hierarchy6"/>
    <dgm:cxn modelId="{3915339F-A940-488A-8A7A-DEAE3A755759}" type="presParOf" srcId="{8925035C-2966-4C20-9932-76A06EFC3602}" destId="{30044680-3117-4206-AB42-27A3E7A6DE57}" srcOrd="0" destOrd="0" presId="urn:microsoft.com/office/officeart/2005/8/layout/hierarchy6"/>
    <dgm:cxn modelId="{6AED61B6-F093-4550-8C7A-DC05D6A5BA53}" type="presParOf" srcId="{8925035C-2966-4C20-9932-76A06EFC3602}" destId="{F3EE13FA-E2F4-4443-8401-1377849E7844}" srcOrd="1" destOrd="0" presId="urn:microsoft.com/office/officeart/2005/8/layout/hierarchy6"/>
    <dgm:cxn modelId="{8EC7AF94-F21C-4D55-B884-CB72F6DA29A7}" type="presParOf" srcId="{F3EE13FA-E2F4-4443-8401-1377849E7844}" destId="{8BB4CBD1-075D-4AD3-A16A-506C49542002}" srcOrd="0" destOrd="0" presId="urn:microsoft.com/office/officeart/2005/8/layout/hierarchy6"/>
    <dgm:cxn modelId="{76A931BA-CD15-4BCE-9BA2-AC7D78E7460E}" type="presParOf" srcId="{F3EE13FA-E2F4-4443-8401-1377849E7844}" destId="{30C3281D-841F-4DB4-9F48-EA720601E6EE}" srcOrd="1" destOrd="0" presId="urn:microsoft.com/office/officeart/2005/8/layout/hierarchy6"/>
    <dgm:cxn modelId="{EEBB10A5-EDA9-4AB9-8061-945556BE0A92}" type="presParOf" srcId="{30C3281D-841F-4DB4-9F48-EA720601E6EE}" destId="{DD83284F-844F-430A-9406-4BEA77B560EA}" srcOrd="0" destOrd="0" presId="urn:microsoft.com/office/officeart/2005/8/layout/hierarchy6"/>
    <dgm:cxn modelId="{C1A66660-86A3-4A81-B5B8-D8F750753F6F}" type="presParOf" srcId="{30C3281D-841F-4DB4-9F48-EA720601E6EE}" destId="{201D5D62-38A6-43CB-A2A8-984FF9D0DE08}" srcOrd="1" destOrd="0" presId="urn:microsoft.com/office/officeart/2005/8/layout/hierarchy6"/>
    <dgm:cxn modelId="{130B7AE5-AD68-4F05-979F-4FD0675D60F9}" type="presParOf" srcId="{F3EE13FA-E2F4-4443-8401-1377849E7844}" destId="{B96418CC-A210-4865-B892-32B520095A5B}" srcOrd="2" destOrd="0" presId="urn:microsoft.com/office/officeart/2005/8/layout/hierarchy6"/>
    <dgm:cxn modelId="{80AADF79-C540-4C3D-B763-50FB6DCA9D4F}" type="presParOf" srcId="{F3EE13FA-E2F4-4443-8401-1377849E7844}" destId="{44793CE5-E87B-48CD-A6F6-17206B0EAEE9}" srcOrd="3" destOrd="0" presId="urn:microsoft.com/office/officeart/2005/8/layout/hierarchy6"/>
    <dgm:cxn modelId="{59D06730-10A1-448B-AFDB-03D869766CB4}" type="presParOf" srcId="{44793CE5-E87B-48CD-A6F6-17206B0EAEE9}" destId="{EF9BB7FC-C511-44AA-908E-3D67251FC03B}" srcOrd="0" destOrd="0" presId="urn:microsoft.com/office/officeart/2005/8/layout/hierarchy6"/>
    <dgm:cxn modelId="{7EF58A95-2E31-41DC-88E6-B219FC684AFC}" type="presParOf" srcId="{44793CE5-E87B-48CD-A6F6-17206B0EAEE9}" destId="{CB2232A7-5130-4DEE-BC17-76894B2772A9}" srcOrd="1" destOrd="0" presId="urn:microsoft.com/office/officeart/2005/8/layout/hierarchy6"/>
    <dgm:cxn modelId="{C745275B-F941-4FC2-8B61-3C08211936B1}" type="presParOf" srcId="{26513B3B-2F86-4EF5-B532-8CFBBE2E6EEA}" destId="{A84C6CD6-CB1E-42C5-B9DD-D10AAEF66A8A}" srcOrd="2" destOrd="0" presId="urn:microsoft.com/office/officeart/2005/8/layout/hierarchy6"/>
    <dgm:cxn modelId="{BA670E8A-BF44-49AD-BCED-2C20BC6B0ED8}" type="presParOf" srcId="{26513B3B-2F86-4EF5-B532-8CFBBE2E6EEA}" destId="{BE158FC2-5C8D-405E-A25B-83ADAAD75DD3}" srcOrd="3" destOrd="0" presId="urn:microsoft.com/office/officeart/2005/8/layout/hierarchy6"/>
    <dgm:cxn modelId="{F0F8E4AD-C8EA-4787-B489-0749170B121C}" type="presParOf" srcId="{BE158FC2-5C8D-405E-A25B-83ADAAD75DD3}" destId="{A378DDFF-B6FE-4240-9FF3-E42ED5ECEAAD}" srcOrd="0" destOrd="0" presId="urn:microsoft.com/office/officeart/2005/8/layout/hierarchy6"/>
    <dgm:cxn modelId="{F9913058-9B2B-4434-9F8D-977E5D8DED26}" type="presParOf" srcId="{BE158FC2-5C8D-405E-A25B-83ADAAD75DD3}" destId="{77FFC480-F326-4732-9315-2E5A30A2D4DF}" srcOrd="1" destOrd="0" presId="urn:microsoft.com/office/officeart/2005/8/layout/hierarchy6"/>
    <dgm:cxn modelId="{384D7300-2E7C-4E83-82C7-3221F88EA453}" type="presParOf" srcId="{77FFC480-F326-4732-9315-2E5A30A2D4DF}" destId="{790FD820-2CFB-4B5D-9464-DE0EFD9251A3}" srcOrd="0" destOrd="0" presId="urn:microsoft.com/office/officeart/2005/8/layout/hierarchy6"/>
    <dgm:cxn modelId="{AEB7B8C8-CD18-49EE-8229-FF2050A9B6CF}" type="presParOf" srcId="{77FFC480-F326-4732-9315-2E5A30A2D4DF}" destId="{6FBE7AFE-982E-4987-870B-BAB6F3799254}" srcOrd="1" destOrd="0" presId="urn:microsoft.com/office/officeart/2005/8/layout/hierarchy6"/>
    <dgm:cxn modelId="{0681600E-E771-4A3A-949C-F37D3FFDAD00}" type="presParOf" srcId="{6FBE7AFE-982E-4987-870B-BAB6F3799254}" destId="{5764D760-B1FB-4CB1-AE92-01630159EA48}" srcOrd="0" destOrd="0" presId="urn:microsoft.com/office/officeart/2005/8/layout/hierarchy6"/>
    <dgm:cxn modelId="{0C79A7EC-0240-4998-90D5-D0C41B594BD2}" type="presParOf" srcId="{6FBE7AFE-982E-4987-870B-BAB6F3799254}" destId="{04A69DF3-6C64-4F4F-96F6-CBB560F9B57A}" srcOrd="1" destOrd="0" presId="urn:microsoft.com/office/officeart/2005/8/layout/hierarchy6"/>
    <dgm:cxn modelId="{748670BC-9F9A-4786-833B-4DBE6329108B}" type="presParOf" srcId="{04A69DF3-6C64-4F4F-96F6-CBB560F9B57A}" destId="{74C68237-7DCF-4251-A0D5-915B013846F9}" srcOrd="0" destOrd="0" presId="urn:microsoft.com/office/officeart/2005/8/layout/hierarchy6"/>
    <dgm:cxn modelId="{2D763D28-1FEC-4C90-98D9-0D3AB44826F0}" type="presParOf" srcId="{04A69DF3-6C64-4F4F-96F6-CBB560F9B57A}" destId="{97D57259-6BCC-403F-8294-500420E542C5}" srcOrd="1" destOrd="0" presId="urn:microsoft.com/office/officeart/2005/8/layout/hierarchy6"/>
    <dgm:cxn modelId="{AD97081C-66EC-4C3B-8297-791239D455C3}" type="presParOf" srcId="{97D57259-6BCC-403F-8294-500420E542C5}" destId="{92B04C5E-230E-4851-A643-3943CEAA4B2E}" srcOrd="0" destOrd="0" presId="urn:microsoft.com/office/officeart/2005/8/layout/hierarchy6"/>
    <dgm:cxn modelId="{B00B2BEF-6714-47F1-8C43-416A5DCEF2D1}" type="presParOf" srcId="{97D57259-6BCC-403F-8294-500420E542C5}" destId="{69C2EF54-CE5F-4AC6-A370-041B3B6636C6}" srcOrd="1" destOrd="0" presId="urn:microsoft.com/office/officeart/2005/8/layout/hierarchy6"/>
    <dgm:cxn modelId="{9154B14E-4488-4593-8BB7-8112E8788738}" type="presParOf" srcId="{69C2EF54-CE5F-4AC6-A370-041B3B6636C6}" destId="{43372204-BE9A-435F-9D48-0F3A032BE686}" srcOrd="0" destOrd="0" presId="urn:microsoft.com/office/officeart/2005/8/layout/hierarchy6"/>
    <dgm:cxn modelId="{2D70E083-868E-4516-8CD9-2EA7B4D4C3E1}" type="presParOf" srcId="{69C2EF54-CE5F-4AC6-A370-041B3B6636C6}" destId="{D5CD2E9F-08F2-4742-B3C3-D3816D829F22}" srcOrd="1" destOrd="0" presId="urn:microsoft.com/office/officeart/2005/8/layout/hierarchy6"/>
    <dgm:cxn modelId="{EFD709C6-75D1-4855-BF1B-4F6432547752}" type="presParOf" srcId="{D5CD2E9F-08F2-4742-B3C3-D3816D829F22}" destId="{30AEC4BD-A714-47CD-A67C-ABADD5C1AA6B}" srcOrd="0" destOrd="0" presId="urn:microsoft.com/office/officeart/2005/8/layout/hierarchy6"/>
    <dgm:cxn modelId="{798D3666-6689-4D77-9B21-58C3FA730C0A}" type="presParOf" srcId="{D5CD2E9F-08F2-4742-B3C3-D3816D829F22}" destId="{8F4478CF-6A74-4D84-8C09-C1CB9BB30155}" srcOrd="1" destOrd="0" presId="urn:microsoft.com/office/officeart/2005/8/layout/hierarchy6"/>
    <dgm:cxn modelId="{5BEE0BCC-4E9F-47CD-BEF7-42EB16890382}" type="presParOf" srcId="{BE231AF7-508B-464A-8EC7-B9A22EEE054F}" destId="{B5499E8D-172F-4DB1-8BCD-E4B8357B45C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60CECD-DE4A-45FE-88CE-B5D0B8F7987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748F338-1987-45E7-BCA1-2B32AD002AD5}">
      <dgm:prSet phldrT="[Text]" custT="1"/>
      <dgm:spPr/>
      <dgm:t>
        <a:bodyPr/>
        <a:lstStyle/>
        <a:p>
          <a:r>
            <a:rPr lang="en-US" sz="1400" b="1" baseline="0" dirty="0" smtClean="0"/>
            <a:t>Direct Benefit</a:t>
          </a:r>
          <a:endParaRPr lang="en-US" sz="1400" b="0" baseline="0" dirty="0"/>
        </a:p>
      </dgm:t>
    </dgm:pt>
    <dgm:pt modelId="{EBCA74CB-60F3-4958-A632-DE52876ADE90}" type="parTrans" cxnId="{FD3A9F65-0418-4E47-8E78-A32B3EA6F39C}">
      <dgm:prSet/>
      <dgm:spPr/>
      <dgm:t>
        <a:bodyPr/>
        <a:lstStyle/>
        <a:p>
          <a:endParaRPr lang="en-US" sz="1200"/>
        </a:p>
      </dgm:t>
    </dgm:pt>
    <dgm:pt modelId="{755A9BA0-CE2A-4B15-A845-32BF8299D65B}" type="sibTrans" cxnId="{FD3A9F65-0418-4E47-8E78-A32B3EA6F39C}">
      <dgm:prSet/>
      <dgm:spPr/>
      <dgm:t>
        <a:bodyPr/>
        <a:lstStyle/>
        <a:p>
          <a:endParaRPr lang="en-US" sz="1200"/>
        </a:p>
      </dgm:t>
    </dgm:pt>
    <dgm:pt modelId="{E8392556-BB97-4765-AD06-80D03FCBE98C}">
      <dgm:prSet phldrT="[Text]" custT="1"/>
      <dgm:spPr/>
      <dgm:t>
        <a:bodyPr/>
        <a:lstStyle/>
        <a:p>
          <a:pPr algn="ctr"/>
          <a:r>
            <a:rPr lang="en-US" sz="1200" u="sng" baseline="0" dirty="0" smtClean="0"/>
            <a:t>Households </a:t>
          </a:r>
        </a:p>
        <a:p>
          <a:pPr algn="ctr"/>
          <a:r>
            <a:rPr lang="en-US" sz="1200" baseline="0" dirty="0" smtClean="0"/>
            <a:t>Owner </a:t>
          </a:r>
        </a:p>
        <a:p>
          <a:pPr algn="ctr"/>
          <a:r>
            <a:rPr lang="en-US" sz="1200" baseline="0" dirty="0" smtClean="0"/>
            <a:t>Renter</a:t>
          </a:r>
          <a:endParaRPr lang="en-US" sz="1200" baseline="0" dirty="0"/>
        </a:p>
      </dgm:t>
    </dgm:pt>
    <dgm:pt modelId="{47ABAFE5-9A3E-418B-8567-D0EB7A0EA4CB}" type="parTrans" cxnId="{0AA387F0-7AE6-4CB9-AFC7-064E0F8E2BB0}">
      <dgm:prSet/>
      <dgm:spPr/>
      <dgm:t>
        <a:bodyPr/>
        <a:lstStyle/>
        <a:p>
          <a:endParaRPr lang="en-US" sz="1200"/>
        </a:p>
      </dgm:t>
    </dgm:pt>
    <dgm:pt modelId="{ED8DAAF2-9D2E-4B3A-9904-029B4E66E8F1}" type="sibTrans" cxnId="{0AA387F0-7AE6-4CB9-AFC7-064E0F8E2BB0}">
      <dgm:prSet/>
      <dgm:spPr/>
      <dgm:t>
        <a:bodyPr/>
        <a:lstStyle/>
        <a:p>
          <a:endParaRPr lang="en-US" sz="1200"/>
        </a:p>
      </dgm:t>
    </dgm:pt>
    <dgm:pt modelId="{7FBEB451-C038-421A-A0BA-E0F20EC05CFF}">
      <dgm:prSet phldrT="[Text]" custT="1"/>
      <dgm:spPr/>
      <dgm:t>
        <a:bodyPr/>
        <a:lstStyle/>
        <a:p>
          <a:pPr algn="ctr"/>
          <a:r>
            <a:rPr lang="en-US" sz="1200" u="sng" baseline="0" dirty="0" smtClean="0"/>
            <a:t>Housing Units</a:t>
          </a:r>
        </a:p>
        <a:p>
          <a:pPr algn="ctr"/>
          <a:r>
            <a:rPr lang="en-US" sz="1200" baseline="0" dirty="0" smtClean="0"/>
            <a:t>Single Family</a:t>
          </a:r>
        </a:p>
        <a:p>
          <a:pPr algn="ctr"/>
          <a:r>
            <a:rPr lang="en-US" sz="1200" baseline="0" dirty="0" smtClean="0"/>
            <a:t>Multi-Family</a:t>
          </a:r>
          <a:endParaRPr lang="en-US" sz="1200" baseline="0" dirty="0"/>
        </a:p>
      </dgm:t>
    </dgm:pt>
    <dgm:pt modelId="{27A6DD63-9750-4E10-9431-EC8263E588D9}" type="parTrans" cxnId="{26354933-771B-49A2-8D59-083147FEADDA}">
      <dgm:prSet/>
      <dgm:spPr/>
      <dgm:t>
        <a:bodyPr/>
        <a:lstStyle/>
        <a:p>
          <a:endParaRPr lang="en-US"/>
        </a:p>
      </dgm:t>
    </dgm:pt>
    <dgm:pt modelId="{AC03B2D7-33E3-4CAF-889C-FFFEF515A91C}" type="sibTrans" cxnId="{26354933-771B-49A2-8D59-083147FEADDA}">
      <dgm:prSet/>
      <dgm:spPr/>
      <dgm:t>
        <a:bodyPr/>
        <a:lstStyle/>
        <a:p>
          <a:endParaRPr lang="en-US"/>
        </a:p>
      </dgm:t>
    </dgm:pt>
    <dgm:pt modelId="{46648C93-9D51-4635-A806-9B32197002C1}">
      <dgm:prSet phldrT="[Text]" custT="1"/>
      <dgm:spPr/>
      <dgm:t>
        <a:bodyPr/>
        <a:lstStyle/>
        <a:p>
          <a:pPr algn="ctr"/>
          <a:r>
            <a:rPr lang="en-US" sz="1200" u="sng" baseline="0" dirty="0" smtClean="0"/>
            <a:t>Fair Housing/Equal Opportunity Data</a:t>
          </a:r>
        </a:p>
        <a:p>
          <a:pPr algn="ctr"/>
          <a:r>
            <a:rPr lang="en-US" sz="1200" baseline="0" dirty="0" smtClean="0"/>
            <a:t>Race</a:t>
          </a:r>
        </a:p>
        <a:p>
          <a:pPr algn="ctr"/>
          <a:r>
            <a:rPr lang="en-US" sz="1200" baseline="0" dirty="0" smtClean="0"/>
            <a:t>Ethnicity</a:t>
          </a:r>
        </a:p>
        <a:p>
          <a:pPr algn="ctr"/>
          <a:r>
            <a:rPr lang="en-US" sz="1200" baseline="0" dirty="0" smtClean="0"/>
            <a:t>Head of Household</a:t>
          </a:r>
          <a:endParaRPr lang="en-US" sz="1200" baseline="0" dirty="0"/>
        </a:p>
      </dgm:t>
    </dgm:pt>
    <dgm:pt modelId="{EB70501A-1EF0-4DC3-BEDA-EC1464F24DD5}" type="parTrans" cxnId="{9097EEFB-4AB3-42BF-B0C2-5AFB83ABEFFE}">
      <dgm:prSet/>
      <dgm:spPr/>
      <dgm:t>
        <a:bodyPr/>
        <a:lstStyle/>
        <a:p>
          <a:endParaRPr lang="en-US"/>
        </a:p>
      </dgm:t>
    </dgm:pt>
    <dgm:pt modelId="{A8ECA468-53D2-4CE3-8432-32865E585841}" type="sibTrans" cxnId="{9097EEFB-4AB3-42BF-B0C2-5AFB83ABEFFE}">
      <dgm:prSet/>
      <dgm:spPr/>
      <dgm:t>
        <a:bodyPr/>
        <a:lstStyle/>
        <a:p>
          <a:endParaRPr lang="en-US"/>
        </a:p>
      </dgm:t>
    </dgm:pt>
    <dgm:pt modelId="{3BFE99EC-8D39-4097-A75D-E2E55F4E8DD7}" type="pres">
      <dgm:prSet presAssocID="{2660CECD-DE4A-45FE-88CE-B5D0B8F7987E}" presName="diagram" presStyleCnt="0">
        <dgm:presLayoutVars>
          <dgm:chPref val="1"/>
          <dgm:dir/>
          <dgm:animOne val="branch"/>
          <dgm:animLvl val="lvl"/>
          <dgm:resizeHandles/>
        </dgm:presLayoutVars>
      </dgm:prSet>
      <dgm:spPr/>
      <dgm:t>
        <a:bodyPr/>
        <a:lstStyle/>
        <a:p>
          <a:endParaRPr lang="en-US"/>
        </a:p>
      </dgm:t>
    </dgm:pt>
    <dgm:pt modelId="{46FCB862-194A-4544-8B96-64E3359F8E60}" type="pres">
      <dgm:prSet presAssocID="{2748F338-1987-45E7-BCA1-2B32AD002AD5}" presName="root" presStyleCnt="0"/>
      <dgm:spPr/>
      <dgm:t>
        <a:bodyPr/>
        <a:lstStyle/>
        <a:p>
          <a:endParaRPr lang="en-US"/>
        </a:p>
      </dgm:t>
    </dgm:pt>
    <dgm:pt modelId="{429E3775-FAF7-4F4C-9E13-482D2C6954BD}" type="pres">
      <dgm:prSet presAssocID="{2748F338-1987-45E7-BCA1-2B32AD002AD5}" presName="rootComposite" presStyleCnt="0"/>
      <dgm:spPr/>
      <dgm:t>
        <a:bodyPr/>
        <a:lstStyle/>
        <a:p>
          <a:endParaRPr lang="en-US"/>
        </a:p>
      </dgm:t>
    </dgm:pt>
    <dgm:pt modelId="{DA020F06-AF74-49F9-9070-FC32F0B6D8A9}" type="pres">
      <dgm:prSet presAssocID="{2748F338-1987-45E7-BCA1-2B32AD002AD5}" presName="rootText" presStyleLbl="node1" presStyleIdx="0" presStyleCnt="1"/>
      <dgm:spPr/>
      <dgm:t>
        <a:bodyPr/>
        <a:lstStyle/>
        <a:p>
          <a:endParaRPr lang="en-US"/>
        </a:p>
      </dgm:t>
    </dgm:pt>
    <dgm:pt modelId="{24228F14-E4A9-418D-A232-72756D19E251}" type="pres">
      <dgm:prSet presAssocID="{2748F338-1987-45E7-BCA1-2B32AD002AD5}" presName="rootConnector" presStyleLbl="node1" presStyleIdx="0" presStyleCnt="1"/>
      <dgm:spPr/>
      <dgm:t>
        <a:bodyPr/>
        <a:lstStyle/>
        <a:p>
          <a:endParaRPr lang="en-US"/>
        </a:p>
      </dgm:t>
    </dgm:pt>
    <dgm:pt modelId="{0C914A76-689E-4CF4-973D-28726CAA8DA3}" type="pres">
      <dgm:prSet presAssocID="{2748F338-1987-45E7-BCA1-2B32AD002AD5}" presName="childShape" presStyleCnt="0"/>
      <dgm:spPr/>
      <dgm:t>
        <a:bodyPr/>
        <a:lstStyle/>
        <a:p>
          <a:endParaRPr lang="en-US"/>
        </a:p>
      </dgm:t>
    </dgm:pt>
    <dgm:pt modelId="{82E25890-527B-4D84-9EA2-564B78EF39E8}" type="pres">
      <dgm:prSet presAssocID="{47ABAFE5-9A3E-418B-8567-D0EB7A0EA4CB}" presName="Name13" presStyleLbl="parChTrans1D2" presStyleIdx="0" presStyleCnt="3"/>
      <dgm:spPr/>
      <dgm:t>
        <a:bodyPr/>
        <a:lstStyle/>
        <a:p>
          <a:endParaRPr lang="en-US"/>
        </a:p>
      </dgm:t>
    </dgm:pt>
    <dgm:pt modelId="{06AEC152-165F-43BF-A2FE-4A9D75CDEB8E}" type="pres">
      <dgm:prSet presAssocID="{E8392556-BB97-4765-AD06-80D03FCBE98C}" presName="childText" presStyleLbl="bgAcc1" presStyleIdx="0" presStyleCnt="3">
        <dgm:presLayoutVars>
          <dgm:bulletEnabled val="1"/>
        </dgm:presLayoutVars>
      </dgm:prSet>
      <dgm:spPr/>
      <dgm:t>
        <a:bodyPr/>
        <a:lstStyle/>
        <a:p>
          <a:endParaRPr lang="en-US"/>
        </a:p>
      </dgm:t>
    </dgm:pt>
    <dgm:pt modelId="{EB380B9A-5FFE-408C-AEB9-1458CD14D68F}" type="pres">
      <dgm:prSet presAssocID="{27A6DD63-9750-4E10-9431-EC8263E588D9}" presName="Name13" presStyleLbl="parChTrans1D2" presStyleIdx="1" presStyleCnt="3"/>
      <dgm:spPr/>
      <dgm:t>
        <a:bodyPr/>
        <a:lstStyle/>
        <a:p>
          <a:endParaRPr lang="en-US"/>
        </a:p>
      </dgm:t>
    </dgm:pt>
    <dgm:pt modelId="{DC71EBBB-8A54-4DA8-A09B-08C99225D860}" type="pres">
      <dgm:prSet presAssocID="{7FBEB451-C038-421A-A0BA-E0F20EC05CFF}" presName="childText" presStyleLbl="bgAcc1" presStyleIdx="1" presStyleCnt="3">
        <dgm:presLayoutVars>
          <dgm:bulletEnabled val="1"/>
        </dgm:presLayoutVars>
      </dgm:prSet>
      <dgm:spPr/>
      <dgm:t>
        <a:bodyPr/>
        <a:lstStyle/>
        <a:p>
          <a:endParaRPr lang="en-US"/>
        </a:p>
      </dgm:t>
    </dgm:pt>
    <dgm:pt modelId="{A1FD6270-306C-4719-8CA0-95F528D4121C}" type="pres">
      <dgm:prSet presAssocID="{EB70501A-1EF0-4DC3-BEDA-EC1464F24DD5}" presName="Name13" presStyleLbl="parChTrans1D2" presStyleIdx="2" presStyleCnt="3"/>
      <dgm:spPr/>
      <dgm:t>
        <a:bodyPr/>
        <a:lstStyle/>
        <a:p>
          <a:endParaRPr lang="en-US"/>
        </a:p>
      </dgm:t>
    </dgm:pt>
    <dgm:pt modelId="{2421198F-C5FE-4818-A89C-BB540AA98F72}" type="pres">
      <dgm:prSet presAssocID="{46648C93-9D51-4635-A806-9B32197002C1}" presName="childText" presStyleLbl="bgAcc1" presStyleIdx="2" presStyleCnt="3">
        <dgm:presLayoutVars>
          <dgm:bulletEnabled val="1"/>
        </dgm:presLayoutVars>
      </dgm:prSet>
      <dgm:spPr/>
      <dgm:t>
        <a:bodyPr/>
        <a:lstStyle/>
        <a:p>
          <a:endParaRPr lang="en-US"/>
        </a:p>
      </dgm:t>
    </dgm:pt>
  </dgm:ptLst>
  <dgm:cxnLst>
    <dgm:cxn modelId="{46FDB92F-9A61-443C-AE3D-F8A0B13F6FEB}" type="presOf" srcId="{2748F338-1987-45E7-BCA1-2B32AD002AD5}" destId="{DA020F06-AF74-49F9-9070-FC32F0B6D8A9}" srcOrd="0" destOrd="0" presId="urn:microsoft.com/office/officeart/2005/8/layout/hierarchy3"/>
    <dgm:cxn modelId="{9097EEFB-4AB3-42BF-B0C2-5AFB83ABEFFE}" srcId="{2748F338-1987-45E7-BCA1-2B32AD002AD5}" destId="{46648C93-9D51-4635-A806-9B32197002C1}" srcOrd="2" destOrd="0" parTransId="{EB70501A-1EF0-4DC3-BEDA-EC1464F24DD5}" sibTransId="{A8ECA468-53D2-4CE3-8432-32865E585841}"/>
    <dgm:cxn modelId="{0EA11722-D735-41C1-8683-804DBBADA0FF}" type="presOf" srcId="{46648C93-9D51-4635-A806-9B32197002C1}" destId="{2421198F-C5FE-4818-A89C-BB540AA98F72}" srcOrd="0" destOrd="0" presId="urn:microsoft.com/office/officeart/2005/8/layout/hierarchy3"/>
    <dgm:cxn modelId="{FD3A9F65-0418-4E47-8E78-A32B3EA6F39C}" srcId="{2660CECD-DE4A-45FE-88CE-B5D0B8F7987E}" destId="{2748F338-1987-45E7-BCA1-2B32AD002AD5}" srcOrd="0" destOrd="0" parTransId="{EBCA74CB-60F3-4958-A632-DE52876ADE90}" sibTransId="{755A9BA0-CE2A-4B15-A845-32BF8299D65B}"/>
    <dgm:cxn modelId="{9FFAAD1E-EA7C-4D59-AC8F-A73B19FDA889}" type="presOf" srcId="{2748F338-1987-45E7-BCA1-2B32AD002AD5}" destId="{24228F14-E4A9-418D-A232-72756D19E251}" srcOrd="1" destOrd="0" presId="urn:microsoft.com/office/officeart/2005/8/layout/hierarchy3"/>
    <dgm:cxn modelId="{0A6BF9FA-DF6D-4B7D-B4A7-6B3D472DA903}" type="presOf" srcId="{EB70501A-1EF0-4DC3-BEDA-EC1464F24DD5}" destId="{A1FD6270-306C-4719-8CA0-95F528D4121C}" srcOrd="0" destOrd="0" presId="urn:microsoft.com/office/officeart/2005/8/layout/hierarchy3"/>
    <dgm:cxn modelId="{A80F456B-7FD7-479B-9A0E-510E38888A10}" type="presOf" srcId="{7FBEB451-C038-421A-A0BA-E0F20EC05CFF}" destId="{DC71EBBB-8A54-4DA8-A09B-08C99225D860}" srcOrd="0" destOrd="0" presId="urn:microsoft.com/office/officeart/2005/8/layout/hierarchy3"/>
    <dgm:cxn modelId="{0AA387F0-7AE6-4CB9-AFC7-064E0F8E2BB0}" srcId="{2748F338-1987-45E7-BCA1-2B32AD002AD5}" destId="{E8392556-BB97-4765-AD06-80D03FCBE98C}" srcOrd="0" destOrd="0" parTransId="{47ABAFE5-9A3E-418B-8567-D0EB7A0EA4CB}" sibTransId="{ED8DAAF2-9D2E-4B3A-9904-029B4E66E8F1}"/>
    <dgm:cxn modelId="{26354933-771B-49A2-8D59-083147FEADDA}" srcId="{2748F338-1987-45E7-BCA1-2B32AD002AD5}" destId="{7FBEB451-C038-421A-A0BA-E0F20EC05CFF}" srcOrd="1" destOrd="0" parTransId="{27A6DD63-9750-4E10-9431-EC8263E588D9}" sibTransId="{AC03B2D7-33E3-4CAF-889C-FFFEF515A91C}"/>
    <dgm:cxn modelId="{32566B7E-2C34-4FC3-9EDF-4F0D92051E17}" type="presOf" srcId="{E8392556-BB97-4765-AD06-80D03FCBE98C}" destId="{06AEC152-165F-43BF-A2FE-4A9D75CDEB8E}" srcOrd="0" destOrd="0" presId="urn:microsoft.com/office/officeart/2005/8/layout/hierarchy3"/>
    <dgm:cxn modelId="{6C1B9D1A-DF03-4DEB-9D1A-13451467789B}" type="presOf" srcId="{2660CECD-DE4A-45FE-88CE-B5D0B8F7987E}" destId="{3BFE99EC-8D39-4097-A75D-E2E55F4E8DD7}" srcOrd="0" destOrd="0" presId="urn:microsoft.com/office/officeart/2005/8/layout/hierarchy3"/>
    <dgm:cxn modelId="{4B69DC37-61AA-4497-ABA6-37B3DAAA11E7}" type="presOf" srcId="{27A6DD63-9750-4E10-9431-EC8263E588D9}" destId="{EB380B9A-5FFE-408C-AEB9-1458CD14D68F}" srcOrd="0" destOrd="0" presId="urn:microsoft.com/office/officeart/2005/8/layout/hierarchy3"/>
    <dgm:cxn modelId="{236546E1-2F32-4646-8F45-A4A77FA51869}" type="presOf" srcId="{47ABAFE5-9A3E-418B-8567-D0EB7A0EA4CB}" destId="{82E25890-527B-4D84-9EA2-564B78EF39E8}" srcOrd="0" destOrd="0" presId="urn:microsoft.com/office/officeart/2005/8/layout/hierarchy3"/>
    <dgm:cxn modelId="{19DAB541-B948-4796-82AF-3F5FB7DEACAA}" type="presParOf" srcId="{3BFE99EC-8D39-4097-A75D-E2E55F4E8DD7}" destId="{46FCB862-194A-4544-8B96-64E3359F8E60}" srcOrd="0" destOrd="0" presId="urn:microsoft.com/office/officeart/2005/8/layout/hierarchy3"/>
    <dgm:cxn modelId="{6EFC9DED-FB5F-4EEC-AA24-C5E210334B98}" type="presParOf" srcId="{46FCB862-194A-4544-8B96-64E3359F8E60}" destId="{429E3775-FAF7-4F4C-9E13-482D2C6954BD}" srcOrd="0" destOrd="0" presId="urn:microsoft.com/office/officeart/2005/8/layout/hierarchy3"/>
    <dgm:cxn modelId="{D5D5270B-6E98-42DE-AB67-EE6CDF3E0C39}" type="presParOf" srcId="{429E3775-FAF7-4F4C-9E13-482D2C6954BD}" destId="{DA020F06-AF74-49F9-9070-FC32F0B6D8A9}" srcOrd="0" destOrd="0" presId="urn:microsoft.com/office/officeart/2005/8/layout/hierarchy3"/>
    <dgm:cxn modelId="{395ECFF0-BB31-4A38-90E8-0951D69F0729}" type="presParOf" srcId="{429E3775-FAF7-4F4C-9E13-482D2C6954BD}" destId="{24228F14-E4A9-418D-A232-72756D19E251}" srcOrd="1" destOrd="0" presId="urn:microsoft.com/office/officeart/2005/8/layout/hierarchy3"/>
    <dgm:cxn modelId="{63C7F4FB-7282-4177-91B8-2EB19CFDC264}" type="presParOf" srcId="{46FCB862-194A-4544-8B96-64E3359F8E60}" destId="{0C914A76-689E-4CF4-973D-28726CAA8DA3}" srcOrd="1" destOrd="0" presId="urn:microsoft.com/office/officeart/2005/8/layout/hierarchy3"/>
    <dgm:cxn modelId="{AFC791F4-D228-4C63-A438-6C477B2C6C21}" type="presParOf" srcId="{0C914A76-689E-4CF4-973D-28726CAA8DA3}" destId="{82E25890-527B-4D84-9EA2-564B78EF39E8}" srcOrd="0" destOrd="0" presId="urn:microsoft.com/office/officeart/2005/8/layout/hierarchy3"/>
    <dgm:cxn modelId="{890ED058-FDFB-410C-ABE2-89F82D9CD7E3}" type="presParOf" srcId="{0C914A76-689E-4CF4-973D-28726CAA8DA3}" destId="{06AEC152-165F-43BF-A2FE-4A9D75CDEB8E}" srcOrd="1" destOrd="0" presId="urn:microsoft.com/office/officeart/2005/8/layout/hierarchy3"/>
    <dgm:cxn modelId="{B7D72935-2036-4C66-8E69-C4D5188DE670}" type="presParOf" srcId="{0C914A76-689E-4CF4-973D-28726CAA8DA3}" destId="{EB380B9A-5FFE-408C-AEB9-1458CD14D68F}" srcOrd="2" destOrd="0" presId="urn:microsoft.com/office/officeart/2005/8/layout/hierarchy3"/>
    <dgm:cxn modelId="{F1E7CD1E-FBC6-4B07-B1A8-EC12DAE2822A}" type="presParOf" srcId="{0C914A76-689E-4CF4-973D-28726CAA8DA3}" destId="{DC71EBBB-8A54-4DA8-A09B-08C99225D860}" srcOrd="3" destOrd="0" presId="urn:microsoft.com/office/officeart/2005/8/layout/hierarchy3"/>
    <dgm:cxn modelId="{B59BC3DE-D730-4794-B87C-D63DC0D634D1}" type="presParOf" srcId="{0C914A76-689E-4CF4-973D-28726CAA8DA3}" destId="{A1FD6270-306C-4719-8CA0-95F528D4121C}" srcOrd="4" destOrd="0" presId="urn:microsoft.com/office/officeart/2005/8/layout/hierarchy3"/>
    <dgm:cxn modelId="{BD1F3B8E-906D-4D27-8928-C4357973FFD0}" type="presParOf" srcId="{0C914A76-689E-4CF4-973D-28726CAA8DA3}" destId="{2421198F-C5FE-4818-A89C-BB540AA98F7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337E2-82FA-41A6-B979-F85406AE363F}">
      <dsp:nvSpPr>
        <dsp:cNvPr id="0" name=""/>
        <dsp:cNvSpPr/>
      </dsp:nvSpPr>
      <dsp:spPr>
        <a:xfrm>
          <a:off x="0"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i="1" kern="1200" dirty="0" smtClean="0">
              <a:latin typeface="Arial" pitchFamily="34" charset="0"/>
              <a:cs typeface="Arial" pitchFamily="34" charset="0"/>
            </a:rPr>
            <a:t>Admin</a:t>
          </a:r>
        </a:p>
        <a:p>
          <a:pPr lvl="0" algn="ctr" defTabSz="711200">
            <a:lnSpc>
              <a:spcPct val="90000"/>
            </a:lnSpc>
            <a:spcBef>
              <a:spcPct val="0"/>
            </a:spcBef>
            <a:spcAft>
              <a:spcPct val="35000"/>
            </a:spcAft>
          </a:pPr>
          <a:r>
            <a:rPr lang="en-US" sz="1400" kern="1200" dirty="0" smtClean="0">
              <a:latin typeface="Arial" pitchFamily="34" charset="0"/>
              <a:cs typeface="Arial" pitchFamily="34" charset="0"/>
            </a:rPr>
            <a:t>Assign and certify users; add and track TA and Monitoring Events</a:t>
          </a:r>
          <a:endParaRPr lang="en-US" sz="1400" kern="1200" dirty="0">
            <a:latin typeface="Arial" pitchFamily="34" charset="0"/>
            <a:cs typeface="Arial" pitchFamily="34" charset="0"/>
          </a:endParaRPr>
        </a:p>
      </dsp:txBody>
      <dsp:txXfrm>
        <a:off x="0" y="1916111"/>
        <a:ext cx="1729552" cy="1916111"/>
      </dsp:txXfrm>
    </dsp:sp>
    <dsp:sp modelId="{5CD9C083-5D8C-4588-A0FB-2E80147B2612}">
      <dsp:nvSpPr>
        <dsp:cNvPr id="0" name=""/>
        <dsp:cNvSpPr/>
      </dsp:nvSpPr>
      <dsp:spPr>
        <a:xfrm>
          <a:off x="67195" y="287416"/>
          <a:ext cx="1595162" cy="159516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49AFA-AE28-4A22-92E9-A19160F23546}">
      <dsp:nvSpPr>
        <dsp:cNvPr id="0" name=""/>
        <dsp:cNvSpPr/>
      </dsp:nvSpPr>
      <dsp:spPr>
        <a:xfrm>
          <a:off x="1781439"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kern="1200" dirty="0" smtClean="0">
            <a:latin typeface="Arial" pitchFamily="34" charset="0"/>
            <a:cs typeface="Arial" pitchFamily="34" charset="0"/>
          </a:endParaRPr>
        </a:p>
        <a:p>
          <a:pPr lvl="0" algn="ctr" defTabSz="711200" rtl="0">
            <a:lnSpc>
              <a:spcPct val="90000"/>
            </a:lnSpc>
            <a:spcBef>
              <a:spcPct val="0"/>
            </a:spcBef>
            <a:spcAft>
              <a:spcPct val="35000"/>
            </a:spcAft>
          </a:pPr>
          <a:r>
            <a:rPr lang="en-US" sz="1600" b="1" i="1" kern="1200" dirty="0" smtClean="0">
              <a:latin typeface="Arial" pitchFamily="34" charset="0"/>
              <a:cs typeface="Arial" pitchFamily="34" charset="0"/>
            </a:rPr>
            <a:t>Action Plans</a:t>
          </a:r>
          <a:r>
            <a:rPr lang="en-US" sz="1600" i="1" kern="1200" dirty="0" smtClean="0">
              <a:latin typeface="Arial" pitchFamily="34" charset="0"/>
              <a:cs typeface="Arial" pitchFamily="34" charset="0"/>
            </a:rPr>
            <a:t>  </a:t>
          </a:r>
        </a:p>
        <a:p>
          <a:pPr lvl="0" algn="ctr" defTabSz="711200" rtl="0">
            <a:lnSpc>
              <a:spcPct val="90000"/>
            </a:lnSpc>
            <a:spcBef>
              <a:spcPct val="0"/>
            </a:spcBef>
            <a:spcAft>
              <a:spcPct val="35000"/>
            </a:spcAft>
          </a:pPr>
          <a:r>
            <a:rPr lang="en-US" sz="1600" kern="1200" dirty="0" smtClean="0"/>
            <a:t>Identify activities to be funded by organization, activity type, and project.</a:t>
          </a:r>
          <a:endParaRPr lang="en-US" sz="1600" kern="1200" dirty="0">
            <a:latin typeface="Arial" pitchFamily="34" charset="0"/>
            <a:cs typeface="Arial" pitchFamily="34" charset="0"/>
          </a:endParaRPr>
        </a:p>
      </dsp:txBody>
      <dsp:txXfrm>
        <a:off x="1781439" y="1916111"/>
        <a:ext cx="1729552" cy="1916111"/>
      </dsp:txXfrm>
    </dsp:sp>
    <dsp:sp modelId="{AFACF914-39CC-44B6-8D10-4078BCBE8CFB}">
      <dsp:nvSpPr>
        <dsp:cNvPr id="0" name=""/>
        <dsp:cNvSpPr/>
      </dsp:nvSpPr>
      <dsp:spPr>
        <a:xfrm>
          <a:off x="1848634" y="287416"/>
          <a:ext cx="1595162" cy="159516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E49821-E047-472C-8213-F6C046B86133}">
      <dsp:nvSpPr>
        <dsp:cNvPr id="0" name=""/>
        <dsp:cNvSpPr/>
      </dsp:nvSpPr>
      <dsp:spPr>
        <a:xfrm>
          <a:off x="3562879"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i="1" kern="1200" dirty="0" smtClean="0">
            <a:latin typeface="Arial" pitchFamily="34" charset="0"/>
            <a:cs typeface="Arial" pitchFamily="34" charset="0"/>
          </a:endParaRPr>
        </a:p>
        <a:p>
          <a:pPr lvl="0" algn="ctr" defTabSz="711200" rtl="0">
            <a:lnSpc>
              <a:spcPct val="90000"/>
            </a:lnSpc>
            <a:spcBef>
              <a:spcPct val="0"/>
            </a:spcBef>
            <a:spcAft>
              <a:spcPct val="35000"/>
            </a:spcAft>
          </a:pPr>
          <a:r>
            <a:rPr lang="en-US" sz="1600" b="1" i="1" kern="1200" dirty="0" smtClean="0">
              <a:latin typeface="Arial" pitchFamily="34" charset="0"/>
              <a:cs typeface="Arial" pitchFamily="34" charset="0"/>
            </a:rPr>
            <a:t>Drawdowns</a:t>
          </a:r>
        </a:p>
        <a:p>
          <a:pPr lvl="0" algn="ctr" defTabSz="711200" rtl="0">
            <a:lnSpc>
              <a:spcPct val="90000"/>
            </a:lnSpc>
            <a:spcBef>
              <a:spcPct val="0"/>
            </a:spcBef>
            <a:spcAft>
              <a:spcPct val="35000"/>
            </a:spcAft>
          </a:pPr>
          <a:r>
            <a:rPr lang="en-US" sz="1400" i="0" kern="1200" dirty="0" smtClean="0">
              <a:latin typeface="Arial" pitchFamily="34" charset="0"/>
              <a:cs typeface="Arial" pitchFamily="34" charset="0"/>
            </a:rPr>
            <a:t>Obligate funds </a:t>
          </a:r>
          <a:br>
            <a:rPr lang="en-US" sz="1400" i="0" kern="1200" dirty="0" smtClean="0">
              <a:latin typeface="Arial" pitchFamily="34" charset="0"/>
              <a:cs typeface="Arial" pitchFamily="34" charset="0"/>
            </a:rPr>
          </a:br>
          <a:r>
            <a:rPr lang="en-US" sz="1400" i="0" kern="1200" dirty="0" smtClean="0">
              <a:latin typeface="Arial" pitchFamily="34" charset="0"/>
              <a:cs typeface="Arial" pitchFamily="34" charset="0"/>
            </a:rPr>
            <a:t>for draws; create, approve, edit vouchers; receipt program income</a:t>
          </a:r>
          <a:endParaRPr lang="en-US" sz="1400" i="0" kern="1200" dirty="0">
            <a:latin typeface="Arial" pitchFamily="34" charset="0"/>
            <a:cs typeface="Arial" pitchFamily="34" charset="0"/>
          </a:endParaRPr>
        </a:p>
      </dsp:txBody>
      <dsp:txXfrm>
        <a:off x="3562879" y="1916111"/>
        <a:ext cx="1729552" cy="1916111"/>
      </dsp:txXfrm>
    </dsp:sp>
    <dsp:sp modelId="{FCBD4187-7609-4241-B904-B8CD74D887E6}">
      <dsp:nvSpPr>
        <dsp:cNvPr id="0" name=""/>
        <dsp:cNvSpPr/>
      </dsp:nvSpPr>
      <dsp:spPr>
        <a:xfrm>
          <a:off x="3630074" y="287416"/>
          <a:ext cx="1595162" cy="159516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4648C7-2552-432E-9775-96467A69ED70}">
      <dsp:nvSpPr>
        <dsp:cNvPr id="0" name=""/>
        <dsp:cNvSpPr/>
      </dsp:nvSpPr>
      <dsp:spPr>
        <a:xfrm>
          <a:off x="5344318"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sz="1400" b="1" i="1" kern="1200" dirty="0" smtClean="0">
            <a:latin typeface="Arial" pitchFamily="34" charset="0"/>
            <a:cs typeface="Arial" pitchFamily="34" charset="0"/>
          </a:endParaRPr>
        </a:p>
        <a:p>
          <a:pPr lvl="0" algn="ctr" defTabSz="622300" rtl="0">
            <a:lnSpc>
              <a:spcPct val="90000"/>
            </a:lnSpc>
            <a:spcBef>
              <a:spcPct val="0"/>
            </a:spcBef>
            <a:spcAft>
              <a:spcPct val="35000"/>
            </a:spcAft>
          </a:pPr>
          <a:r>
            <a:rPr lang="en-US" sz="1400" b="1" i="1" kern="1200" dirty="0" smtClean="0">
              <a:latin typeface="Arial" pitchFamily="34" charset="0"/>
              <a:cs typeface="Arial" pitchFamily="34" charset="0"/>
            </a:rPr>
            <a:t>QPRs</a:t>
          </a:r>
          <a:r>
            <a:rPr lang="en-US" sz="1400" i="1" kern="1200" dirty="0" smtClean="0">
              <a:latin typeface="Arial" pitchFamily="34" charset="0"/>
              <a:cs typeface="Arial" pitchFamily="34" charset="0"/>
            </a:rPr>
            <a:t> </a:t>
          </a:r>
        </a:p>
        <a:p>
          <a:pPr lvl="0" algn="ctr" defTabSz="622300" rtl="0">
            <a:lnSpc>
              <a:spcPct val="90000"/>
            </a:lnSpc>
            <a:spcBef>
              <a:spcPct val="0"/>
            </a:spcBef>
            <a:spcAft>
              <a:spcPct val="35000"/>
            </a:spcAft>
          </a:pPr>
          <a:r>
            <a:rPr lang="en-US" sz="1400" i="0" kern="1200" dirty="0" smtClean="0">
              <a:latin typeface="Arial" pitchFamily="34" charset="0"/>
              <a:cs typeface="Arial" pitchFamily="34" charset="0"/>
            </a:rPr>
            <a:t>Summarize drawdowns, expenditures, obligations, and achievements for </a:t>
          </a:r>
          <a:br>
            <a:rPr lang="en-US" sz="1400" i="0" kern="1200" dirty="0" smtClean="0">
              <a:latin typeface="Arial" pitchFamily="34" charset="0"/>
              <a:cs typeface="Arial" pitchFamily="34" charset="0"/>
            </a:rPr>
          </a:br>
          <a:r>
            <a:rPr lang="en-US" sz="1400" i="0" kern="1200" dirty="0" smtClean="0">
              <a:latin typeface="Arial" pitchFamily="34" charset="0"/>
              <a:cs typeface="Arial" pitchFamily="34" charset="0"/>
            </a:rPr>
            <a:t>the quarter</a:t>
          </a:r>
          <a:endParaRPr lang="en-US" sz="1400" i="0" kern="1200" dirty="0">
            <a:latin typeface="Arial" pitchFamily="34" charset="0"/>
            <a:cs typeface="Arial" pitchFamily="34" charset="0"/>
          </a:endParaRPr>
        </a:p>
      </dsp:txBody>
      <dsp:txXfrm>
        <a:off x="5344318" y="1916111"/>
        <a:ext cx="1729552" cy="1916111"/>
      </dsp:txXfrm>
    </dsp:sp>
    <dsp:sp modelId="{9B8A4E21-5484-4B47-A20B-DFC780E3E109}">
      <dsp:nvSpPr>
        <dsp:cNvPr id="0" name=""/>
        <dsp:cNvSpPr/>
      </dsp:nvSpPr>
      <dsp:spPr>
        <a:xfrm>
          <a:off x="5411322" y="299396"/>
          <a:ext cx="1595162" cy="1595162"/>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55793D-671F-4242-9F0D-9A9CF69C685A}">
      <dsp:nvSpPr>
        <dsp:cNvPr id="0" name=""/>
        <dsp:cNvSpPr/>
      </dsp:nvSpPr>
      <dsp:spPr>
        <a:xfrm>
          <a:off x="7125758"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sz="1400" b="1" i="1" kern="1200" dirty="0" smtClean="0">
            <a:latin typeface="Arial" pitchFamily="34" charset="0"/>
            <a:cs typeface="Arial" pitchFamily="34" charset="0"/>
          </a:endParaRPr>
        </a:p>
        <a:p>
          <a:pPr lvl="0" algn="ctr" defTabSz="622300" rtl="0">
            <a:lnSpc>
              <a:spcPct val="90000"/>
            </a:lnSpc>
            <a:spcBef>
              <a:spcPct val="0"/>
            </a:spcBef>
            <a:spcAft>
              <a:spcPct val="35000"/>
            </a:spcAft>
          </a:pPr>
          <a:r>
            <a:rPr lang="en-US" sz="1400" b="1" i="1" kern="1200" dirty="0" smtClean="0">
              <a:latin typeface="Arial" pitchFamily="34" charset="0"/>
              <a:cs typeface="Arial" pitchFamily="34" charset="0"/>
            </a:rPr>
            <a:t>Reports</a:t>
          </a:r>
          <a:r>
            <a:rPr lang="en-US" sz="1400" i="1" kern="1200" dirty="0" smtClean="0">
              <a:latin typeface="Arial" pitchFamily="34" charset="0"/>
              <a:cs typeface="Arial" pitchFamily="34" charset="0"/>
            </a:rPr>
            <a:t> </a:t>
          </a:r>
        </a:p>
        <a:p>
          <a:pPr lvl="0" algn="ctr" defTabSz="622300" rtl="0">
            <a:lnSpc>
              <a:spcPct val="90000"/>
            </a:lnSpc>
            <a:spcBef>
              <a:spcPct val="0"/>
            </a:spcBef>
            <a:spcAft>
              <a:spcPct val="35000"/>
            </a:spcAft>
          </a:pPr>
          <a:r>
            <a:rPr lang="en-US" sz="1400" i="0" kern="1200" dirty="0" smtClean="0">
              <a:latin typeface="Arial" pitchFamily="34" charset="0"/>
              <a:cs typeface="Arial" pitchFamily="34" charset="0"/>
            </a:rPr>
            <a:t>Look at financial, reporting, and user  account information in an easy-to-read and exportable format</a:t>
          </a:r>
          <a:endParaRPr lang="en-US" sz="1400" i="0" kern="1200" dirty="0">
            <a:latin typeface="Arial" pitchFamily="34" charset="0"/>
            <a:cs typeface="Arial" pitchFamily="34" charset="0"/>
          </a:endParaRPr>
        </a:p>
      </dsp:txBody>
      <dsp:txXfrm>
        <a:off x="7125758" y="1916111"/>
        <a:ext cx="1729552" cy="1916111"/>
      </dsp:txXfrm>
    </dsp:sp>
    <dsp:sp modelId="{96D8162F-69D1-41E7-A164-9A63D10ED6C8}">
      <dsp:nvSpPr>
        <dsp:cNvPr id="0" name=""/>
        <dsp:cNvSpPr/>
      </dsp:nvSpPr>
      <dsp:spPr>
        <a:xfrm>
          <a:off x="7177352" y="299396"/>
          <a:ext cx="1595162" cy="1595162"/>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5C36C7-2E4A-44A7-A910-05455843E177}">
      <dsp:nvSpPr>
        <dsp:cNvPr id="0" name=""/>
        <dsp:cNvSpPr/>
      </dsp:nvSpPr>
      <dsp:spPr>
        <a:xfrm>
          <a:off x="136649" y="4223001"/>
          <a:ext cx="8582011" cy="510078"/>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2133" tIns="46067" rIns="92133" bIns="46067"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2133" tIns="46067" rIns="92133" bIns="46067" rtlCol="0"/>
          <a:lstStyle>
            <a:lvl1pPr algn="r" fontAlgn="auto">
              <a:spcBef>
                <a:spcPts val="0"/>
              </a:spcBef>
              <a:spcAft>
                <a:spcPts val="0"/>
              </a:spcAft>
              <a:defRPr sz="1200">
                <a:latin typeface="+mn-lt"/>
                <a:ea typeface="+mn-ea"/>
                <a:cs typeface="+mn-cs"/>
              </a:defRPr>
            </a:lvl1pPr>
          </a:lstStyle>
          <a:p>
            <a:pPr>
              <a:defRPr/>
            </a:pPr>
            <a:fld id="{D26E5E26-62F6-455A-868A-7BCD10A1B4CA}" type="datetime1">
              <a:rPr lang="en-US"/>
              <a:pPr>
                <a:defRPr/>
              </a:pPr>
              <a:t>3/8/2013</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2133" tIns="46067" rIns="92133" bIns="46067"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2133" tIns="46067" rIns="92133" bIns="46067" rtlCol="0" anchor="b"/>
          <a:lstStyle>
            <a:lvl1pPr algn="r" fontAlgn="auto">
              <a:spcBef>
                <a:spcPts val="0"/>
              </a:spcBef>
              <a:spcAft>
                <a:spcPts val="0"/>
              </a:spcAft>
              <a:defRPr sz="1200">
                <a:latin typeface="+mn-lt"/>
                <a:ea typeface="+mn-ea"/>
                <a:cs typeface="+mn-cs"/>
              </a:defRPr>
            </a:lvl1pPr>
          </a:lstStyle>
          <a:p>
            <a:pPr>
              <a:defRPr/>
            </a:pPr>
            <a:fld id="{E89ECEA7-7573-4DB5-8368-13483D46E6C0}" type="slidenum">
              <a:rPr lang="en-US"/>
              <a:pPr>
                <a:defRPr/>
              </a:pPr>
              <a:t>‹#›</a:t>
            </a:fld>
            <a:endParaRPr lang="en-US" dirty="0"/>
          </a:p>
        </p:txBody>
      </p:sp>
    </p:spTree>
    <p:extLst>
      <p:ext uri="{BB962C8B-B14F-4D97-AF65-F5344CB8AC3E}">
        <p14:creationId xmlns:p14="http://schemas.microsoft.com/office/powerpoint/2010/main" val="365233342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2133" tIns="46067" rIns="92133" bIns="46067"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2133" tIns="46067" rIns="92133" bIns="46067" rtlCol="0"/>
          <a:lstStyle>
            <a:lvl1pPr algn="r" fontAlgn="auto">
              <a:spcBef>
                <a:spcPts val="0"/>
              </a:spcBef>
              <a:spcAft>
                <a:spcPts val="0"/>
              </a:spcAft>
              <a:defRPr sz="1200">
                <a:latin typeface="+mn-lt"/>
                <a:ea typeface="+mn-ea"/>
                <a:cs typeface="+mn-cs"/>
              </a:defRPr>
            </a:lvl1pPr>
          </a:lstStyle>
          <a:p>
            <a:pPr>
              <a:defRPr/>
            </a:pPr>
            <a:fld id="{AC153EF2-4454-4193-87C9-F7600A918448}" type="datetime1">
              <a:rPr lang="en-US"/>
              <a:pPr>
                <a:defRPr/>
              </a:pPr>
              <a:t>3/8/2013</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133" tIns="46067" rIns="92133" bIns="46067" rtlCol="0" anchor="ctr"/>
          <a:lstStyle/>
          <a:p>
            <a:pPr lvl="0"/>
            <a:endParaRPr lang="en-US" noProof="0" dirty="0"/>
          </a:p>
        </p:txBody>
      </p:sp>
      <p:sp>
        <p:nvSpPr>
          <p:cNvPr id="5" name="Notes Placeholder 4"/>
          <p:cNvSpPr>
            <a:spLocks noGrp="1"/>
          </p:cNvSpPr>
          <p:nvPr>
            <p:ph type="body" sz="quarter" idx="3"/>
          </p:nvPr>
        </p:nvSpPr>
        <p:spPr>
          <a:xfrm>
            <a:off x="481013" y="4416425"/>
            <a:ext cx="5919787" cy="4294188"/>
          </a:xfrm>
          <a:prstGeom prst="rect">
            <a:avLst/>
          </a:prstGeom>
        </p:spPr>
        <p:txBody>
          <a:bodyPr vert="horz" lIns="92133" tIns="46067" rIns="92133" bIns="46067" rtlCol="0">
            <a:normAutofit/>
          </a:bodyPr>
          <a:lstStyle/>
          <a:p>
            <a:pPr lvl="0"/>
            <a:r>
              <a:rPr lang="en-US" noProof="0" dirty="0" smtClean="0"/>
              <a:t>Click to edit Master text styles</a:t>
            </a:r>
          </a:p>
          <a:p>
            <a:pPr lvl="1"/>
            <a:r>
              <a:rPr lang="en-US" noProof="0" dirty="0" smtClean="0"/>
              <a:t> Second level</a:t>
            </a:r>
          </a:p>
          <a:p>
            <a:pPr lvl="2"/>
            <a:r>
              <a:rPr lang="en-US" noProof="0" dirty="0" smtClean="0"/>
              <a:t> Third level</a:t>
            </a:r>
          </a:p>
          <a:p>
            <a:pPr lvl="3"/>
            <a:r>
              <a:rPr lang="en-US" noProof="0" dirty="0" smtClean="0"/>
              <a:t> 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675"/>
            <a:ext cx="2971800" cy="465138"/>
          </a:xfrm>
          <a:prstGeom prst="rect">
            <a:avLst/>
          </a:prstGeom>
        </p:spPr>
        <p:txBody>
          <a:bodyPr vert="horz" lIns="92133" tIns="46067" rIns="92133" bIns="46067"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8" name="Slide Number Placeholder 7"/>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atin typeface="Arial" pitchFamily="-60" charset="0"/>
                <a:ea typeface="ＭＳ Ｐゴシック" pitchFamily="-60" charset="-128"/>
                <a:cs typeface="ＭＳ Ｐゴシック" pitchFamily="-60" charset="-128"/>
              </a:defRPr>
            </a:lvl1pPr>
          </a:lstStyle>
          <a:p>
            <a:pPr>
              <a:defRPr/>
            </a:pPr>
            <a:fld id="{3074BF70-54F4-4663-8046-F9A00F35FBC0}" type="slidenum">
              <a:rPr lang="en-US"/>
              <a:pPr>
                <a:defRPr/>
              </a:pPr>
              <a:t>‹#›</a:t>
            </a:fld>
            <a:endParaRPr lang="en-US" dirty="0"/>
          </a:p>
        </p:txBody>
      </p:sp>
    </p:spTree>
    <p:extLst>
      <p:ext uri="{BB962C8B-B14F-4D97-AF65-F5344CB8AC3E}">
        <p14:creationId xmlns:p14="http://schemas.microsoft.com/office/powerpoint/2010/main" val="4217530973"/>
      </p:ext>
    </p:extLst>
  </p:cSld>
  <p:clrMap bg1="lt1" tx1="dk1" bg2="lt2" tx2="dk2" accent1="accent1" accent2="accent2" accent3="accent3" accent4="accent4" accent5="accent5" accent6="accent6" hlink="hlink" folHlink="folHlink"/>
  <p:hf dt="0"/>
  <p:notesStyle>
    <a:lvl1pPr algn="l" rtl="0" eaLnBrk="0" fontAlgn="base" hangingPunct="0">
      <a:spcBef>
        <a:spcPct val="0"/>
      </a:spcBef>
      <a:spcAft>
        <a:spcPct val="0"/>
      </a:spcAft>
      <a:defRPr sz="1200" kern="1200">
        <a:solidFill>
          <a:schemeClr val="tx1"/>
        </a:solidFill>
        <a:latin typeface="+mn-lt"/>
        <a:ea typeface="ＭＳ Ｐゴシック" pitchFamily="-60" charset="-128"/>
        <a:cs typeface="ＭＳ Ｐゴシック" pitchFamily="-60" charset="-128"/>
      </a:defRPr>
    </a:lvl1pPr>
    <a:lvl2pPr marL="173038" algn="l" rtl="0" eaLnBrk="0" fontAlgn="base" hangingPunct="0">
      <a:spcBef>
        <a:spcPct val="0"/>
      </a:spcBef>
      <a:spcAft>
        <a:spcPct val="0"/>
      </a:spcAft>
      <a:buFont typeface="Arial" pitchFamily="34" charset="0"/>
      <a:buChar char="•"/>
      <a:defRPr sz="1200" kern="1200">
        <a:solidFill>
          <a:schemeClr val="tx1"/>
        </a:solidFill>
        <a:latin typeface="+mn-lt"/>
        <a:ea typeface="ＭＳ Ｐゴシック" pitchFamily="-60" charset="-128"/>
        <a:cs typeface="ＭＳ Ｐゴシック"/>
      </a:defRPr>
    </a:lvl2pPr>
    <a:lvl3pPr marL="914400" algn="l" rtl="0" eaLnBrk="0" fontAlgn="base" hangingPunct="0">
      <a:spcBef>
        <a:spcPct val="0"/>
      </a:spcBef>
      <a:spcAft>
        <a:spcPct val="0"/>
      </a:spcAft>
      <a:buFont typeface="Courier New" pitchFamily="49" charset="0"/>
      <a:buChar char="o"/>
      <a:defRPr sz="1200" kern="1200">
        <a:solidFill>
          <a:schemeClr val="tx1"/>
        </a:solidFill>
        <a:latin typeface="+mn-lt"/>
        <a:ea typeface="ＭＳ Ｐゴシック" pitchFamily="-60" charset="-128"/>
        <a:cs typeface="ＭＳ Ｐゴシック"/>
      </a:defRPr>
    </a:lvl3pPr>
    <a:lvl4pPr marL="1371600" algn="l" rtl="0" eaLnBrk="0" fontAlgn="base" hangingPunct="0">
      <a:spcBef>
        <a:spcPct val="0"/>
      </a:spcBef>
      <a:spcAft>
        <a:spcPct val="0"/>
      </a:spcAft>
      <a:buFont typeface="Wingdings" pitchFamily="2" charset="2"/>
      <a:buChar char="§"/>
      <a:defRPr sz="1200" kern="1200">
        <a:solidFill>
          <a:schemeClr val="tx1"/>
        </a:solidFill>
        <a:latin typeface="+mn-lt"/>
        <a:ea typeface="ＭＳ Ｐゴシック" pitchFamily="-60" charset="-128"/>
        <a:cs typeface="ＭＳ Ｐゴシック"/>
      </a:defRPr>
    </a:lvl4pPr>
    <a:lvl5pPr marL="1828800" algn="l" rtl="0" eaLnBrk="0" fontAlgn="base" hangingPunct="0">
      <a:spcBef>
        <a:spcPct val="0"/>
      </a:spcBef>
      <a:spcAft>
        <a:spcPct val="0"/>
      </a:spcAft>
      <a:defRPr sz="1200" kern="1200">
        <a:solidFill>
          <a:schemeClr val="tx1"/>
        </a:solidFill>
        <a:latin typeface="+mn-lt"/>
        <a:ea typeface="ＭＳ Ｐゴシック" pitchFamily="-60"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fedgov.dnb.com/webform"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omcon.org/programs/drgr.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hud.gov/nspt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p:txBody>
          <a:bodyPr wrap="square" numCol="1" anchor="t" anchorCtr="0" compatLnSpc="1">
            <a:prstTxWarp prst="textNoShape">
              <a:avLst/>
            </a:prstTxWarp>
            <a:normAutofit/>
          </a:bodyPr>
          <a:lstStyle/>
          <a:p>
            <a:pPr marL="628650" lvl="1" indent="-171450" eaLnBrk="1" hangingPunct="1">
              <a:spcBef>
                <a:spcPct val="0"/>
              </a:spcBef>
              <a:buFontTx/>
              <a:buChar char="•"/>
              <a:defRPr/>
            </a:pPr>
            <a:endParaRPr lang="en-US" dirty="0" smtClean="0">
              <a:ea typeface="ＭＳ Ｐゴシック"/>
            </a:endParaRP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D407C-51CA-44EF-B7FE-909746D03A3F}" type="slidenum">
              <a:rPr lang="en-US">
                <a:ea typeface="ＭＳ Ｐゴシック" pitchFamily="-60" charset="-128"/>
                <a:cs typeface="ＭＳ Ｐゴシック" pitchFamily="-60" charset="-128"/>
              </a:rPr>
              <a:pPr fontAlgn="base">
                <a:spcBef>
                  <a:spcPct val="0"/>
                </a:spcBef>
                <a:spcAft>
                  <a:spcPct val="0"/>
                </a:spcAft>
                <a:defRPr/>
              </a:pPr>
              <a:t>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xfrm>
            <a:off x="481013" y="4416425"/>
            <a:ext cx="5919787" cy="4460156"/>
          </a:xfrm>
        </p:spPr>
        <p:txBody>
          <a:bodyPr wrap="square" numCol="1" anchor="t" anchorCtr="0" compatLnSpc="1">
            <a:prstTxWarp prst="textNoShape">
              <a:avLst/>
            </a:prstTxWarp>
            <a:normAutofit/>
          </a:bodyPr>
          <a:lstStyle/>
          <a:p>
            <a:pPr marL="0" indent="0" eaLnBrk="1" hangingPunct="1">
              <a:buFont typeface="Arial" pitchFamily="34" charset="0"/>
              <a:buNone/>
              <a:defRPr/>
            </a:pPr>
            <a:r>
              <a:rPr lang="en-US" dirty="0" smtClean="0"/>
              <a:t>This slide summarizes the process to obtain a user ID for the DRGR system and some key points to keep in mind when requesting access. </a:t>
            </a:r>
          </a:p>
          <a:p>
            <a:pPr marL="0" indent="0"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A complete set of directions is available on the DRGR Log-In page at </a:t>
            </a:r>
            <a:r>
              <a:rPr lang="en-US" dirty="0"/>
              <a:t>http://portal.hud.gov/hudportal/HUD?src=/program_offices/comm_planning/communitydevelopment/programs/drsi/drgrs. </a:t>
            </a:r>
            <a:r>
              <a:rPr lang="en-US" dirty="0" smtClean="0"/>
              <a:t>To obtain an ID, send an email to your HUD CPD Representative requesting DRGR access. Field Office staff will review the request and forward it to DRGR staff for processing. The email must include the following:</a:t>
            </a:r>
          </a:p>
          <a:p>
            <a:pPr marL="687388" lvl="1" indent="-171450" eaLnBrk="1" hangingPunct="1">
              <a:buFont typeface="Courier New" pitchFamily="49" charset="0"/>
              <a:buChar char="o"/>
              <a:defRPr/>
            </a:pPr>
            <a:r>
              <a:rPr lang="en-US" dirty="0" smtClean="0"/>
              <a:t>Full name of user</a:t>
            </a:r>
          </a:p>
          <a:p>
            <a:pPr marL="687388" lvl="1" indent="-171450" eaLnBrk="1" hangingPunct="1">
              <a:buFont typeface="Courier New" pitchFamily="49" charset="0"/>
              <a:buChar char="o"/>
              <a:defRPr/>
            </a:pPr>
            <a:r>
              <a:rPr lang="en-US" dirty="0" smtClean="0"/>
              <a:t>Grantee name</a:t>
            </a:r>
          </a:p>
          <a:p>
            <a:pPr marL="687388" lvl="1" indent="-171450" eaLnBrk="1" hangingPunct="1">
              <a:buFont typeface="Courier New" pitchFamily="49" charset="0"/>
              <a:buChar char="o"/>
              <a:defRPr/>
            </a:pPr>
            <a:r>
              <a:rPr lang="en-US" dirty="0" smtClean="0"/>
              <a:t>C# assigned for IDIS User ID (if current IDIS user)</a:t>
            </a:r>
          </a:p>
          <a:p>
            <a:pPr marL="687388" lvl="1" indent="-171450" eaLnBrk="1" hangingPunct="1">
              <a:buFont typeface="Courier New" pitchFamily="49" charset="0"/>
              <a:buChar char="o"/>
              <a:defRPr/>
            </a:pPr>
            <a:r>
              <a:rPr lang="en-US" dirty="0" smtClean="0"/>
              <a:t>Address</a:t>
            </a:r>
          </a:p>
          <a:p>
            <a:pPr marL="687388" lvl="1" indent="-171450" eaLnBrk="1" hangingPunct="1">
              <a:buFont typeface="Courier New" pitchFamily="49" charset="0"/>
              <a:buChar char="o"/>
              <a:defRPr/>
            </a:pPr>
            <a:r>
              <a:rPr lang="en-US" dirty="0" smtClean="0"/>
              <a:t>Phone, fax, and email address</a:t>
            </a:r>
          </a:p>
          <a:p>
            <a:pPr marL="687388" lvl="1" indent="-171450" eaLnBrk="1" hangingPunct="1">
              <a:buFont typeface="Courier New" pitchFamily="49" charset="0"/>
              <a:buChar char="o"/>
              <a:defRPr/>
            </a:pPr>
            <a:r>
              <a:rPr lang="en-US" dirty="0" smtClean="0"/>
              <a:t>Whether you will be the primary DRGR system administrator for your community</a:t>
            </a:r>
          </a:p>
          <a:p>
            <a:pPr marL="687388" lvl="1" indent="-171450" eaLnBrk="1" hangingPunct="1">
              <a:buFont typeface="Courier New" pitchFamily="49" charset="0"/>
              <a:buChar char="o"/>
              <a:defRPr/>
            </a:pPr>
            <a:r>
              <a:rPr lang="en-US" dirty="0" smtClean="0"/>
              <a:t>Whether you are authorized to request or to approve drawdowns</a:t>
            </a:r>
          </a:p>
          <a:p>
            <a:pPr marL="687388" lvl="1" indent="-171450" eaLnBrk="1" hangingPunct="1">
              <a:buFont typeface="Courier New" pitchFamily="49" charset="0"/>
              <a:buChar char="o"/>
              <a:defRPr/>
            </a:pPr>
            <a:r>
              <a:rPr lang="en-US" dirty="0" smtClean="0"/>
              <a:t>A five-digit PIN number, which will be used by the HUD help desk for help tickets</a:t>
            </a:r>
          </a:p>
          <a:p>
            <a:pPr marL="171450" lvl="0" indent="-171450" eaLnBrk="1" hangingPunct="1">
              <a:buFont typeface="Arial" pitchFamily="34" charset="0"/>
              <a:buChar char="•"/>
              <a:defRPr/>
            </a:pPr>
            <a:endParaRPr lang="en-US" dirty="0" smtClean="0"/>
          </a:p>
          <a:p>
            <a:pPr marL="171450" lvl="0" indent="-171450" eaLnBrk="1" hangingPunct="1">
              <a:spcAft>
                <a:spcPts val="1200"/>
              </a:spcAft>
              <a:buFont typeface="Arial" pitchFamily="34" charset="0"/>
              <a:buChar char="•"/>
              <a:defRPr/>
            </a:pPr>
            <a:r>
              <a:rPr lang="en-US" dirty="0" smtClean="0"/>
              <a:t>If the email does not request a specific user role, you will automatically be registered as a Grantee User. This role allows editing of the Action Plan and QPR. </a:t>
            </a:r>
          </a:p>
          <a:p>
            <a:pPr marL="174625" lvl="1" indent="-171450" eaLnBrk="1" hangingPunct="1">
              <a:spcAft>
                <a:spcPts val="1200"/>
              </a:spcAft>
              <a:defRPr/>
            </a:pPr>
            <a:r>
              <a:rPr lang="en-US" dirty="0" smtClean="0"/>
              <a:t>Financial management roles, such as Request Drawdowns and Approve Drawdowns, and system management roles, such as the Grantee Administrator, must be requested in the email. You will learn the access rights of all DRGR user roles on the next screen.</a:t>
            </a:r>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5F55E2-6734-44F2-8631-78A090CFB823}" type="slidenum">
              <a:rPr lang="en-US" smtClean="0">
                <a:latin typeface="Arial" pitchFamily="34" charset="0"/>
                <a:ea typeface="ＭＳ Ｐゴシック"/>
                <a:cs typeface="ＭＳ Ｐゴシック"/>
              </a:rPr>
              <a:pPr/>
              <a:t>10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QPR module will show current and past QPRs.</a:t>
            </a:r>
            <a:r>
              <a:rPr lang="en-US" baseline="0" dirty="0" smtClean="0">
                <a:ea typeface="ＭＳ Ｐゴシック"/>
                <a:cs typeface="ＭＳ Ｐゴシック"/>
              </a:rPr>
              <a:t> You will have the option to “</a:t>
            </a:r>
            <a:r>
              <a:rPr lang="en-US" dirty="0" smtClean="0">
                <a:ea typeface="ＭＳ Ｐゴシック"/>
                <a:cs typeface="ＭＳ Ｐゴシック"/>
              </a:rPr>
              <a:t>Add’” a new QPR or “Edit” an existing QPR</a:t>
            </a:r>
            <a:r>
              <a:rPr lang="en-US" baseline="0" dirty="0" smtClean="0">
                <a:ea typeface="ＭＳ Ｐゴシック"/>
                <a:cs typeface="ＭＳ Ｐゴシック"/>
              </a:rPr>
              <a:t> in progress. Once a QPR is Reviewed and Approved by the Field Office, it cannot be edited.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810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0706EC-C338-4D49-9B5E-8A18BB7879D5}" type="slidenum">
              <a:rPr lang="en-US" smtClean="0">
                <a:latin typeface="Arial" pitchFamily="34" charset="0"/>
                <a:ea typeface="ＭＳ Ｐゴシック"/>
                <a:cs typeface="ＭＳ Ｐゴシック"/>
              </a:rPr>
              <a:pPr/>
              <a:t>100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3" name="Notes Placeholder 2"/>
          <p:cNvSpPr>
            <a:spLocks noGrp="1"/>
          </p:cNvSpPr>
          <p:nvPr>
            <p:ph type="body" idx="1"/>
          </p:nvPr>
        </p:nvSpPr>
        <p:spPr bwMode="auto">
          <a:noFill/>
        </p:spPr>
        <p:txBody>
          <a:bodyPr wrap="square" numCol="1" anchor="t" anchorCtr="0" compatLnSpc="1">
            <a:prstTxWarp prst="textNoShape">
              <a:avLst/>
            </a:prstTxWarp>
            <a:noAutofit/>
          </a:bodyPr>
          <a:lstStyle/>
          <a:p>
            <a:pPr marL="171450" indent="-171450" eaLnBrk="1" hangingPunct="1">
              <a:spcAft>
                <a:spcPts val="1200"/>
              </a:spcAft>
              <a:buFontTx/>
              <a:buChar char="•"/>
            </a:pPr>
            <a:r>
              <a:rPr lang="en-US" sz="1100" dirty="0" smtClean="0">
                <a:ea typeface="ＭＳ Ｐゴシック"/>
                <a:cs typeface="ＭＳ Ｐゴシック"/>
              </a:rPr>
              <a:t>Click “Add” to add a QPR and “Edit” to re-open one.</a:t>
            </a:r>
          </a:p>
          <a:p>
            <a:pPr marL="171450" indent="-171450" eaLnBrk="1" hangingPunct="1">
              <a:spcBef>
                <a:spcPct val="30000"/>
              </a:spcBef>
              <a:spcAft>
                <a:spcPts val="1200"/>
              </a:spcAft>
              <a:buFontTx/>
              <a:buChar char="•"/>
            </a:pPr>
            <a:r>
              <a:rPr lang="en-US" sz="1100" dirty="0" smtClean="0">
                <a:ea typeface="ＭＳ Ｐゴシック"/>
                <a:cs typeface="ＭＳ Ｐゴシック"/>
              </a:rPr>
              <a:t>The top of the QPR edit page will show information about the grant. You will be able to select a contact person for the QPR here as well. </a:t>
            </a:r>
          </a:p>
          <a:p>
            <a:pPr marL="171450" indent="-171450" eaLnBrk="1" hangingPunct="1">
              <a:spcBef>
                <a:spcPct val="30000"/>
              </a:spcBef>
              <a:spcAft>
                <a:spcPts val="1200"/>
              </a:spcAft>
              <a:buFontTx/>
              <a:buChar char="•"/>
            </a:pPr>
            <a:r>
              <a:rPr lang="en-US" sz="1100" dirty="0" smtClean="0">
                <a:ea typeface="ＭＳ Ｐゴシック"/>
                <a:cs typeface="ＭＳ Ｐゴシック"/>
              </a:rPr>
              <a:t>To do individual reports on activities, you should click on the activity number. You must report on any activities that had financial activity during the quarter, and may enter narrative for activities that did not.</a:t>
            </a:r>
          </a:p>
          <a:p>
            <a:pPr marL="171450" indent="-171450" eaLnBrk="1" hangingPunct="1">
              <a:spcAft>
                <a:spcPts val="1200"/>
              </a:spcAft>
              <a:buFontTx/>
              <a:buChar char="•"/>
            </a:pPr>
            <a:r>
              <a:rPr lang="en-US" sz="1100" dirty="0" smtClean="0">
                <a:ea typeface="ＭＳ Ｐゴシック"/>
                <a:cs typeface="ＭＳ Ｐゴシック"/>
              </a:rPr>
              <a:t>At the bottom of the screen, you’ll be able to enter narrative about your overall progress for the quarter, as well as matching fund data.</a:t>
            </a:r>
          </a:p>
          <a:p>
            <a:pPr marL="171450" indent="-171450" eaLnBrk="1" hangingPunct="1">
              <a:spcAft>
                <a:spcPts val="1200"/>
              </a:spcAft>
              <a:buFontTx/>
              <a:buChar char="•"/>
            </a:pPr>
            <a:r>
              <a:rPr lang="en-US" sz="1100" dirty="0" smtClean="0">
                <a:ea typeface="ＭＳ Ｐゴシック"/>
                <a:cs typeface="ＭＳ Ｐゴシック"/>
              </a:rPr>
              <a:t>In addition to having space for progress on individual activities, there is space for an overall progress narrative as well as for new matching funds not related to individual activities.</a:t>
            </a:r>
          </a:p>
          <a:p>
            <a:pPr marL="171450" indent="-171450" eaLnBrk="1" hangingPunct="1">
              <a:spcAft>
                <a:spcPts val="1200"/>
              </a:spcAft>
              <a:buFontTx/>
              <a:buChar char="•"/>
            </a:pPr>
            <a:r>
              <a:rPr lang="en-US" sz="1100" dirty="0" smtClean="0">
                <a:ea typeface="ＭＳ Ｐゴシック"/>
                <a:cs typeface="ＭＳ Ｐゴシック"/>
              </a:rPr>
              <a:t>This space can also be used to report on other accomplishments for programs that do not fit into performance measures. These could include special accomplishments under the activity, such as community outreach or special performance measure accomplishments beyond standard measures.</a:t>
            </a:r>
          </a:p>
          <a:p>
            <a:pPr marL="171450" indent="-171450" eaLnBrk="1" hangingPunct="1">
              <a:spcBef>
                <a:spcPct val="30000"/>
              </a:spcBef>
              <a:spcAft>
                <a:spcPts val="1200"/>
              </a:spcAft>
              <a:buFontTx/>
              <a:buChar char="•"/>
            </a:pPr>
            <a:r>
              <a:rPr lang="en-US" sz="1100" dirty="0" smtClean="0">
                <a:ea typeface="ＭＳ Ｐゴシック"/>
                <a:cs typeface="ＭＳ Ｐゴシック"/>
              </a:rPr>
              <a:t>If your Action Plan is in the right status, you’ll see a “Submit” button at the top of the QPR report when you open it. You will click this when you are ready to submit.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91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DF0036-C19F-41A6-ABE3-54BEFD98FECB}" type="slidenum">
              <a:rPr lang="en-US" smtClean="0">
                <a:latin typeface="Arial" pitchFamily="34" charset="0"/>
                <a:ea typeface="ＭＳ Ｐゴシック"/>
                <a:cs typeface="ＭＳ Ｐゴシック"/>
              </a:rPr>
              <a:pPr/>
              <a:t>101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Include Overall Progress Narrative and Additional Matching funds, if desired.</a:t>
            </a:r>
          </a:p>
          <a:p>
            <a:pPr eaLnBrk="1" hangingPunct="1"/>
            <a:endParaRPr lang="en-US" dirty="0" smtClean="0">
              <a:ea typeface="ＭＳ Ｐゴシック"/>
              <a:cs typeface="ＭＳ Ｐゴシック"/>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The progress narrative is especially helpful to report on status for activities before expenditures begin, such as  number of contracts awarded/agreements signed, pending environmental review or procurement, etc. This can help to communicate why it doesn't look like progress is being made. The level of detail is up to the grantee.</a:t>
            </a:r>
          </a:p>
          <a:p>
            <a:pPr eaLnBrk="1" hangingPunct="1"/>
            <a:endParaRPr lang="en-US" dirty="0" smtClean="0">
              <a:ea typeface="ＭＳ Ｐゴシック"/>
              <a:cs typeface="ＭＳ Ｐゴシック"/>
            </a:endParaRPr>
          </a:p>
        </p:txBody>
      </p:sp>
      <p:sp>
        <p:nvSpPr>
          <p:cNvPr id="390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233714-3AD6-46A8-9B23-4974F62EF577}" type="slidenum">
              <a:rPr lang="en-US" smtClean="0">
                <a:latin typeface="Arial" pitchFamily="34" charset="0"/>
                <a:ea typeface="ＭＳ Ｐゴシック"/>
                <a:cs typeface="Arial" pitchFamily="34" charset="0"/>
              </a:rPr>
              <a:pPr/>
              <a:t>102</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hangingPunct="1">
              <a:spcBef>
                <a:spcPts val="0"/>
              </a:spcBef>
              <a:defRPr/>
            </a:pPr>
            <a:r>
              <a:rPr lang="en-US" dirty="0" smtClean="0"/>
              <a:t>The submitted</a:t>
            </a:r>
            <a:r>
              <a:rPr lang="en-US" baseline="0" dirty="0" smtClean="0"/>
              <a:t> </a:t>
            </a:r>
            <a:r>
              <a:rPr lang="en-US" dirty="0" smtClean="0"/>
              <a:t>QPR will show expenditures and accomplishments by individual activities. DRGR will automatically include an activity in the QPR that had obligation updates or draws during the quarter. You must manually select other activities and report accomplishments or progress narrative for those activities to show in a QPR.</a:t>
            </a:r>
          </a:p>
          <a:p>
            <a:pPr eaLnBrk="1" hangingPunct="1">
              <a:spcBef>
                <a:spcPts val="0"/>
              </a:spcBef>
              <a:defRPr/>
            </a:pPr>
            <a:endParaRPr lang="en-US" dirty="0" smtClean="0"/>
          </a:p>
          <a:p>
            <a:pPr eaLnBrk="1" hangingPunct="1">
              <a:spcBef>
                <a:spcPts val="0"/>
              </a:spcBef>
              <a:defRPr/>
            </a:pPr>
            <a:r>
              <a:rPr lang="en-US" dirty="0" smtClean="0"/>
              <a:t>The QPR displays activity-level data in columns for the current quarter and cumulative totals to date. Financial data such as obligations, program income receipted and drawn down, and grant funds drawn down are calculated by DRGR based on data from the drawdown module. All other financial and performance data is entered manually. The cumulative totals showing under the “To Date” heading are calculated using the in-quarter data entered in the current and previous QPRs. This includes beneficiary data and other performance accomplishments. Only the address entered in the current QPR will be displayed in the QPR. </a:t>
            </a:r>
          </a:p>
          <a:p>
            <a:pPr eaLnBrk="1" hangingPunct="1">
              <a:spcBef>
                <a:spcPts val="0"/>
              </a:spcBef>
              <a:defRPr/>
            </a:pPr>
            <a:endParaRPr lang="en-US" dirty="0" smtClean="0"/>
          </a:p>
          <a:p>
            <a:pPr marL="171450" indent="-171450" eaLnBrk="1" hangingPunct="1">
              <a:spcBef>
                <a:spcPts val="0"/>
              </a:spcBef>
              <a:buFont typeface="Arial" pitchFamily="34" charset="0"/>
              <a:buChar char="•"/>
              <a:defRPr/>
            </a:pPr>
            <a:r>
              <a:rPr lang="en-US" dirty="0" smtClean="0"/>
              <a:t>Activity Level: </a:t>
            </a:r>
          </a:p>
          <a:p>
            <a:pPr marL="628650" lvl="1" indent="-171450" eaLnBrk="1" hangingPunct="1">
              <a:spcBef>
                <a:spcPts val="0"/>
              </a:spcBef>
              <a:defRPr/>
            </a:pPr>
            <a:endParaRPr lang="en-US" dirty="0" smtClean="0">
              <a:cs typeface="+mn-cs"/>
            </a:endParaRPr>
          </a:p>
          <a:p>
            <a:pPr marL="628650" lvl="1" indent="-171450" eaLnBrk="1" hangingPunct="1">
              <a:spcBef>
                <a:spcPts val="0"/>
              </a:spcBef>
              <a:buFont typeface="Courier New" pitchFamily="49" charset="0"/>
              <a:buChar char="o"/>
              <a:defRPr/>
            </a:pPr>
            <a:r>
              <a:rPr lang="en-US" dirty="0" smtClean="0">
                <a:cs typeface="+mn-cs"/>
              </a:rPr>
              <a:t>DRGR will include any activity with a change to the drawn or obligated amount. Even if there are no performance indicators to provide for that activity, grantees should at least update the activity narrative can to give the HUD reviewer a sense of the progress made.</a:t>
            </a:r>
          </a:p>
          <a:p>
            <a:pPr marL="628650" lvl="1" indent="-171450" eaLnBrk="1" hangingPunct="1">
              <a:spcBef>
                <a:spcPts val="0"/>
              </a:spcBef>
              <a:buFont typeface="Courier New" pitchFamily="49" charset="0"/>
              <a:buChar char="o"/>
              <a:defRPr/>
            </a:pPr>
            <a:endParaRPr lang="en-US" dirty="0" smtClean="0">
              <a:cs typeface="+mn-cs"/>
            </a:endParaRPr>
          </a:p>
          <a:p>
            <a:pPr marL="628650" lvl="1" indent="-171450" eaLnBrk="1" hangingPunct="1">
              <a:spcBef>
                <a:spcPts val="0"/>
              </a:spcBef>
              <a:buFont typeface="Courier New" pitchFamily="49" charset="0"/>
              <a:buChar char="o"/>
              <a:defRPr/>
            </a:pPr>
            <a:r>
              <a:rPr lang="en-US" dirty="0" smtClean="0">
                <a:cs typeface="+mn-cs"/>
              </a:rPr>
              <a:t>The “Completed Activity Actual End Date” field should be filled in at completion of the Activity if the activity has been completed and all required beneficiary, performance and financial information has been entered on the activity. The </a:t>
            </a:r>
            <a:r>
              <a:rPr lang="en-US" u="sng" dirty="0" smtClean="0">
                <a:cs typeface="+mn-cs"/>
              </a:rPr>
              <a:t>Status</a:t>
            </a:r>
            <a:r>
              <a:rPr lang="en-US" dirty="0" smtClean="0">
                <a:cs typeface="+mn-cs"/>
              </a:rPr>
              <a:t> of the activity is changed to </a:t>
            </a:r>
            <a:r>
              <a:rPr lang="en-US" u="sng" dirty="0" smtClean="0">
                <a:cs typeface="+mn-cs"/>
              </a:rPr>
              <a:t>Complete</a:t>
            </a:r>
            <a:r>
              <a:rPr lang="en-US" dirty="0" smtClean="0">
                <a:cs typeface="+mn-cs"/>
              </a:rPr>
              <a:t> in the Action Plan Module.</a:t>
            </a:r>
            <a:endParaRPr lang="en-US" dirty="0">
              <a:cs typeface="+mn-cs"/>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911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236ECF-F0D4-4889-ABF6-88AE13A02289}" type="slidenum">
              <a:rPr lang="en-US" smtClean="0">
                <a:latin typeface="Arial" pitchFamily="34" charset="0"/>
                <a:ea typeface="ＭＳ Ｐゴシック"/>
                <a:cs typeface="ＭＳ Ｐゴシック"/>
              </a:rPr>
              <a:pPr/>
              <a:t>103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481015" y="4416425"/>
            <a:ext cx="5919787" cy="4613275"/>
          </a:xfrm>
        </p:spPr>
        <p:txBody>
          <a:bodyPr>
            <a:normAutofit fontScale="85000" lnSpcReduction="10000"/>
          </a:bodyPr>
          <a:lstStyle/>
          <a:p>
            <a:pPr marL="173736" indent="-171450" eaLnBrk="1" hangingPunct="1">
              <a:spcBef>
                <a:spcPts val="0"/>
              </a:spcBef>
              <a:spcAft>
                <a:spcPts val="1200"/>
              </a:spcAft>
              <a:buFont typeface="Arial" pitchFamily="34" charset="0"/>
              <a:buChar char="•"/>
              <a:defRPr/>
            </a:pPr>
            <a:r>
              <a:rPr lang="en-US" dirty="0" smtClean="0"/>
              <a:t>You are not required to report on each activity every quarter, but rather on the activities with changes to the obligated or drawn amount. However, you may want to talk to your CPD representative. They are the ones who will review the information and they may want additional detail on activities that are not progressing as well. </a:t>
            </a:r>
          </a:p>
          <a:p>
            <a:pPr marL="173736" indent="-171450" eaLnBrk="1" hangingPunct="1">
              <a:spcBef>
                <a:spcPts val="0"/>
              </a:spcBef>
              <a:spcAft>
                <a:spcPts val="1200"/>
              </a:spcAft>
              <a:buFont typeface="Arial" pitchFamily="34" charset="0"/>
              <a:buChar char="•"/>
              <a:defRPr/>
            </a:pPr>
            <a:r>
              <a:rPr lang="en-US" dirty="0" smtClean="0"/>
              <a:t>Remember that in order to appear on the QPR, accomplishments must be estimated in the Action Plan. </a:t>
            </a:r>
          </a:p>
          <a:p>
            <a:pPr marL="173736" indent="-171450" eaLnBrk="1" hangingPunct="1">
              <a:spcBef>
                <a:spcPts val="0"/>
              </a:spcBef>
              <a:spcAft>
                <a:spcPts val="1200"/>
              </a:spcAft>
              <a:buFont typeface="Arial" pitchFamily="34" charset="0"/>
              <a:buChar char="•"/>
              <a:defRPr/>
            </a:pPr>
            <a:r>
              <a:rPr lang="en-US" dirty="0" smtClean="0"/>
              <a:t>Accomplishments, including addresses, are entered </a:t>
            </a:r>
            <a:r>
              <a:rPr lang="en-US" u="sng" dirty="0" smtClean="0"/>
              <a:t>only</a:t>
            </a:r>
            <a:r>
              <a:rPr lang="en-US" dirty="0" smtClean="0"/>
              <a:t> once an end use has been met. As of DRGR 7.0, grantees can now “back out” data incorrectly in prior QPRs by making “Prior Period Adjustments.” This includes allowing a grantee to enter negative numbers in order to correct prior period reporting errors. </a:t>
            </a:r>
          </a:p>
          <a:p>
            <a:pPr marL="173736" indent="-171450" eaLnBrk="1" hangingPunct="1">
              <a:spcBef>
                <a:spcPts val="0"/>
              </a:spcBef>
              <a:spcAft>
                <a:spcPts val="1200"/>
              </a:spcAft>
              <a:buFont typeface="Arial" pitchFamily="34" charset="0"/>
              <a:buChar char="•"/>
              <a:defRPr/>
            </a:pPr>
            <a:r>
              <a:rPr lang="en-US" dirty="0" smtClean="0"/>
              <a:t>On the Activity screen, you will see an area to enter addresses. Many grantees want to provide the address information as soon as funds are expended on the address or as soon as  the address was acquired. However, HUD only wants grantees to report addresses when a national objective has been met. This usually means the unit is occupied by an LMMI household. Grantees may find themselves in situations in which an address was acquired under one activity and rehabbed under another activity. Again, HUD wants the address reported when the unit meets a national objective. Currently, a grantee cannot delete addresses entered in previous QPRs. Therefore, a grantee should make a note in the narrative on any errors in address reporting in previous QPRs.</a:t>
            </a:r>
          </a:p>
          <a:p>
            <a:pPr marL="173736" indent="-171450" eaLnBrk="1" hangingPunct="1">
              <a:spcBef>
                <a:spcPct val="30000"/>
              </a:spcBef>
              <a:spcAft>
                <a:spcPts val="1200"/>
              </a:spcAft>
              <a:buFont typeface="Arial" pitchFamily="34" charset="0"/>
              <a:buChar char="•"/>
              <a:defRPr/>
            </a:pPr>
            <a:r>
              <a:rPr lang="en-US" dirty="0" smtClean="0"/>
              <a:t>Many grantees have questions regarding the difference between the Expenditures field and the Drawdown field. The expenditures field is used to track expenditures at the local level. If a grantee works on a reimbursement basis, the local expenditures may or may not have been processed as a drawdown. Grantees now have the opportunity to break out expenditures by subordinate organizations as well.</a:t>
            </a:r>
          </a:p>
          <a:p>
            <a:pPr marL="173736" indent="-171450" eaLnBrk="1" hangingPunct="1">
              <a:spcBef>
                <a:spcPct val="30000"/>
              </a:spcBef>
              <a:spcAft>
                <a:spcPts val="1200"/>
              </a:spcAft>
              <a:buFont typeface="Arial" pitchFamily="34" charset="0"/>
              <a:buChar char="•"/>
              <a:defRPr/>
            </a:pPr>
            <a:r>
              <a:rPr lang="en-US" dirty="0" smtClean="0"/>
              <a:t>You can enter narrative on individual activity progress at the bottom of each activity report. This is a good place to explain to the CPD representative any milestones achieved that do not show up in the numbers. It is also a good place to explain any delays. There is usually a lag between when funds are drawn for an activity to when accomplishments are entered. Some representatives like to see estimated completion dates.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921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5A6EF1-86A9-4A01-90B0-289551787FF5}" type="slidenum">
              <a:rPr lang="en-US" smtClean="0">
                <a:latin typeface="Arial" pitchFamily="34" charset="0"/>
                <a:ea typeface="ＭＳ Ｐゴシック"/>
                <a:cs typeface="ＭＳ Ｐゴシック"/>
              </a:rPr>
              <a:pPr/>
              <a:t>104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buFont typeface="Arial" pitchFamily="34" charset="0"/>
              <a:buChar char="•"/>
              <a:defRPr/>
            </a:pPr>
            <a:r>
              <a:rPr lang="en-US" dirty="0" smtClean="0"/>
              <a:t>DRGR now collects Fair Housing and Equal Opportunity (FHEO) direct benefit data in the QPR, similar to what is collected in IDIS.  The data elements that need to be collected at the household level include race, ethnicity, income, and female-headed household</a:t>
            </a:r>
            <a:r>
              <a:rPr lang="en-US" baseline="0" dirty="0" smtClean="0"/>
              <a:t> for Direct Benefit activities. This screen shows the first page of the Edit Activity – QPR screen: it will only be the first page for Direct Benefit activities.</a:t>
            </a:r>
            <a:endParaRPr lang="en-US" dirty="0" smtClean="0"/>
          </a:p>
          <a:p>
            <a:pPr marL="171450" indent="-171450" eaLnBrk="1" hangingPunct="1">
              <a:buFont typeface="Arial" pitchFamily="34" charset="0"/>
              <a:buChar char="•"/>
              <a:defRPr/>
            </a:pPr>
            <a:endParaRPr lang="en-US" dirty="0" smtClean="0"/>
          </a:p>
          <a:p>
            <a:pPr marL="171450" indent="-171450" eaLnBrk="1" hangingPunct="1">
              <a:buFont typeface="Arial" pitchFamily="34" charset="0"/>
              <a:buChar char="•"/>
              <a:defRPr/>
            </a:pPr>
            <a:r>
              <a:rPr lang="en-US" dirty="0" smtClean="0"/>
              <a:t>If grantees provided rental/owner data for the activity in the action plan, the QPR will provide columns to separate out renters and owners. </a:t>
            </a:r>
          </a:p>
          <a:p>
            <a:pPr marL="171450" indent="-171450" eaLnBrk="1" hangingPunct="1">
              <a:buFont typeface="Arial" pitchFamily="34" charset="0"/>
              <a:buChar char="•"/>
              <a:defRPr/>
            </a:pPr>
            <a:endParaRPr lang="en-US" dirty="0" smtClean="0"/>
          </a:p>
          <a:p>
            <a:pPr marL="171450" indent="-171450" eaLnBrk="1" hangingPunct="1">
              <a:buFont typeface="Arial" pitchFamily="34" charset="0"/>
              <a:buChar char="•"/>
              <a:defRPr/>
            </a:pPr>
            <a:r>
              <a:rPr lang="en-US" dirty="0" smtClean="0"/>
              <a:t>A key point to understand about the QPR is that the system will compare the cumulative numbers reported for an activity in different categories, such as race and income, and give the user an error of the numbers do not match. (By cumulative we mean the numbers reported in prior QPRs and the current QPR.) </a:t>
            </a:r>
          </a:p>
          <a:p>
            <a:pPr marL="171450" indent="-171450" eaLnBrk="1" hangingPunct="1">
              <a:spcBef>
                <a:spcPts val="0"/>
              </a:spcBef>
              <a:spcAft>
                <a:spcPts val="1200"/>
              </a:spcAft>
              <a:buFont typeface="Arial" pitchFamily="34" charset="0"/>
              <a:buChar char="•"/>
              <a:defRPr/>
            </a:pPr>
            <a:endParaRPr lang="en-US" dirty="0" smtClean="0"/>
          </a:p>
          <a:p>
            <a:endParaRPr lang="en-US" dirty="0" smtClean="0"/>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5006" fontAlgn="base">
              <a:spcBef>
                <a:spcPct val="0"/>
              </a:spcBef>
              <a:spcAft>
                <a:spcPct val="0"/>
              </a:spcAft>
              <a:defRPr/>
            </a:pPr>
            <a:fld id="{B7CCD54B-D9C7-40FE-8A7B-4791A27B7052}" type="slidenum">
              <a:rPr lang="en-US" smtClean="0">
                <a:cs typeface="Arial" pitchFamily="34" charset="0"/>
              </a:rPr>
              <a:pPr defTabSz="915006" fontAlgn="base">
                <a:spcBef>
                  <a:spcPct val="0"/>
                </a:spcBef>
                <a:spcAft>
                  <a:spcPct val="0"/>
                </a:spcAft>
                <a:defRPr/>
              </a:pPr>
              <a:t>105</a:t>
            </a:fld>
            <a:endParaRPr lang="en-US" dirty="0" smtClean="0">
              <a:cs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30000"/>
              </a:spcBef>
              <a:spcAft>
                <a:spcPts val="0"/>
              </a:spcAft>
              <a:buClrTx/>
              <a:buSzTx/>
              <a:buFontTx/>
              <a:buNone/>
              <a:tabLst/>
              <a:defRPr/>
            </a:pPr>
            <a:r>
              <a:rPr lang="en-US" b="0" dirty="0" smtClean="0">
                <a:ea typeface="ＭＳ Ｐゴシック"/>
                <a:cs typeface="ＭＳ Ｐゴシック"/>
              </a:rPr>
              <a:t>With</a:t>
            </a:r>
            <a:r>
              <a:rPr lang="en-US" b="0" baseline="0" dirty="0" smtClean="0">
                <a:ea typeface="ＭＳ Ｐゴシック"/>
                <a:cs typeface="ＭＳ Ｐゴシック"/>
              </a:rPr>
              <a:t> Release 7.3, DRGR has a new address function that will allow the user to confirm the accuracy of the addresses they have entered. Using HUD’s Geocode Service Center, DRGR will submit the address and validate the accuracy of the information to make sure it is entered correctly.</a:t>
            </a:r>
            <a:endParaRPr lang="en-US" b="0" dirty="0" smtClean="0">
              <a:ea typeface="ＭＳ Ｐゴシック"/>
              <a:cs typeface="ＭＳ Ｐゴシック"/>
            </a:endParaRPr>
          </a:p>
          <a:p>
            <a:pPr eaLnBrk="1" hangingPunct="1">
              <a:spcBef>
                <a:spcPct val="30000"/>
              </a:spcBef>
            </a:pPr>
            <a:r>
              <a:rPr lang="en-US" dirty="0" smtClean="0">
                <a:ea typeface="ＭＳ Ｐゴシック"/>
                <a:cs typeface="ＭＳ Ｐゴシック"/>
              </a:rPr>
              <a:t>A user will enter specific address information for each property that met an end use for that quarter.</a:t>
            </a:r>
          </a:p>
          <a:p>
            <a:pPr eaLnBrk="1" hangingPunct="1"/>
            <a:endParaRPr lang="en-US" dirty="0" smtClean="0">
              <a:ea typeface="ＭＳ Ｐゴシック"/>
              <a:cs typeface="ＭＳ Ｐゴシック"/>
            </a:endParaRPr>
          </a:p>
          <a:p>
            <a:pPr eaLnBrk="1" hangingPunct="1"/>
            <a:r>
              <a:rPr lang="en-US" i="1" dirty="0" smtClean="0">
                <a:ea typeface="ＭＳ Ｐゴシック"/>
                <a:cs typeface="ＭＳ Ｐゴシック"/>
              </a:rPr>
              <a:t>Common problem: Entering data incorrectly when there is more than one Responsible Organization at one address completing more than one Activity. </a:t>
            </a:r>
          </a:p>
          <a:p>
            <a:pPr eaLnBrk="1" hangingPunct="1"/>
            <a:endParaRPr lang="en-US" i="1" dirty="0" smtClean="0">
              <a:ea typeface="ＭＳ Ｐゴシック"/>
              <a:cs typeface="ＭＳ Ｐゴシック"/>
            </a:endParaRPr>
          </a:p>
          <a:p>
            <a:pPr eaLnBrk="1" hangingPunct="1"/>
            <a:r>
              <a:rPr lang="en-US" dirty="0" smtClean="0">
                <a:ea typeface="ＭＳ Ｐゴシック"/>
                <a:cs typeface="ＭＳ Ｐゴシック"/>
              </a:rPr>
              <a:t>There are times when a grantee has two Responsible Organizations carrying out separate activities at the same location. When this occurs, the grantee should report the beneficiary measures associated with the primary activity, and housing units for both. Again, entering addresses exactly the same is crucial to back-end data cleanup efforts HUD performs. An example of this would be one organization performing the rehab at a property, and another providing NSP direct homeownership assistance. The </a:t>
            </a:r>
            <a:r>
              <a:rPr lang="en-US" dirty="0" smtClean="0"/>
              <a:t>accomplishments </a:t>
            </a:r>
            <a:r>
              <a:rPr lang="en-US" dirty="0" smtClean="0">
                <a:ea typeface="ＭＳ Ｐゴシック"/>
                <a:cs typeface="ＭＳ Ｐゴシック"/>
              </a:rPr>
              <a:t>for households and housing units would be entered with the rehab (primary activity) and only households for the homeownership activity.</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942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55DB36-9A91-4043-83E4-5B2A0AEAC893}" type="slidenum">
              <a:rPr lang="en-US" smtClean="0">
                <a:latin typeface="Arial" pitchFamily="34" charset="0"/>
                <a:ea typeface="ＭＳ Ｐゴシック"/>
                <a:cs typeface="ＭＳ Ｐゴシック"/>
              </a:rPr>
              <a:pPr/>
              <a:t>106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Once the address</a:t>
            </a:r>
            <a:r>
              <a:rPr lang="en-US" baseline="0" dirty="0" smtClean="0">
                <a:ea typeface="ＭＳ Ｐゴシック"/>
                <a:cs typeface="ＭＳ Ｐゴシック"/>
              </a:rPr>
              <a:t> has been entered, click on </a:t>
            </a:r>
            <a:r>
              <a:rPr lang="en-US" b="1" baseline="0" dirty="0" smtClean="0">
                <a:ea typeface="ＭＳ Ｐゴシック"/>
                <a:cs typeface="ＭＳ Ｐゴシック"/>
              </a:rPr>
              <a:t>Validate Selected </a:t>
            </a:r>
            <a:r>
              <a:rPr lang="en-US" baseline="0" dirty="0" smtClean="0">
                <a:ea typeface="ＭＳ Ｐゴシック"/>
                <a:cs typeface="ＭＳ Ｐゴシック"/>
              </a:rPr>
              <a:t>and the status will show the user whether or not the address is valid.</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5C5E3B2B-476C-4BD6-A5A3-65A447459608}" type="slidenum">
              <a:rPr lang="en-US" smtClean="0"/>
              <a:pPr>
                <a:defRPr/>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b="0" dirty="0" smtClean="0">
                <a:ea typeface="ＭＳ Ｐゴシック"/>
                <a:cs typeface="ＭＳ Ｐゴシック"/>
              </a:rPr>
              <a:t>After</a:t>
            </a:r>
            <a:r>
              <a:rPr lang="en-US" b="0" baseline="0" dirty="0" smtClean="0">
                <a:ea typeface="ＭＳ Ｐゴシック"/>
                <a:cs typeface="ＭＳ Ｐゴシック"/>
              </a:rPr>
              <a:t> viewing the results of the valid or invalid addresses that have been entered, the grantee can Accept the results.</a:t>
            </a:r>
            <a:endParaRPr lang="en-US" b="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5C5E3B2B-476C-4BD6-A5A3-65A447459608}" type="slidenum">
              <a:rPr lang="en-US" smtClean="0"/>
              <a:pPr>
                <a:defRPr/>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If the address is correct, the</a:t>
            </a:r>
            <a:r>
              <a:rPr lang="en-US" baseline="0" dirty="0" smtClean="0">
                <a:ea typeface="ＭＳ Ｐゴシック"/>
                <a:cs typeface="ＭＳ Ｐゴシック"/>
              </a:rPr>
              <a:t> user should see a 100% Status and then be able to view the address on a map. This slide shows the map results of the second address.</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5C5E3B2B-476C-4BD6-A5A3-65A447459608}" type="slidenum">
              <a:rPr lang="en-US" smtClean="0"/>
              <a:pPr>
                <a:defRPr/>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normAutofit/>
          </a:bodyPr>
          <a:lstStyle/>
          <a:p>
            <a:pPr marL="0" lvl="1" eaLnBrk="1" hangingPunct="1">
              <a:spcBef>
                <a:spcPct val="0"/>
              </a:spcBef>
              <a:buFont typeface="Arial" pitchFamily="34" charset="0"/>
              <a:buNone/>
              <a:defRPr/>
            </a:pPr>
            <a:r>
              <a:rPr lang="en-US" dirty="0" smtClean="0">
                <a:cs typeface="+mn-cs"/>
              </a:rPr>
              <a:t>There are three basic Roles a user may have in the system:</a:t>
            </a:r>
          </a:p>
          <a:p>
            <a:pPr marL="406400" lvl="1" indent="-171450" eaLnBrk="1" hangingPunct="1">
              <a:spcBef>
                <a:spcPct val="0"/>
              </a:spcBef>
              <a:buFont typeface="Arial" pitchFamily="34" charset="0"/>
              <a:buChar char="•"/>
              <a:defRPr/>
            </a:pPr>
            <a:r>
              <a:rPr lang="en-US" dirty="0" smtClean="0">
                <a:cs typeface="+mn-cs"/>
              </a:rPr>
              <a:t>Grantee Administrator - Every grantee will need at least one Administrator</a:t>
            </a:r>
          </a:p>
          <a:p>
            <a:pPr marL="406400" lvl="1" indent="-171450" eaLnBrk="1" hangingPunct="1">
              <a:spcBef>
                <a:spcPct val="0"/>
              </a:spcBef>
              <a:buFont typeface="Arial" pitchFamily="34" charset="0"/>
              <a:buChar char="•"/>
              <a:defRPr/>
            </a:pPr>
            <a:r>
              <a:rPr lang="en-US" dirty="0" smtClean="0">
                <a:cs typeface="+mn-cs"/>
              </a:rPr>
              <a:t>Regular Grantee User* - When signing up to be a DRGR system user, HUD will automatically default to the Basic Role of Grantee User.</a:t>
            </a:r>
          </a:p>
          <a:p>
            <a:pPr marL="406400" lvl="1" indent="-171450" eaLnBrk="1" hangingPunct="1">
              <a:spcBef>
                <a:spcPct val="0"/>
              </a:spcBef>
              <a:buFont typeface="Arial" pitchFamily="34" charset="0"/>
              <a:buChar char="•"/>
              <a:defRPr/>
            </a:pPr>
            <a:r>
              <a:rPr lang="en-US" dirty="0" smtClean="0">
                <a:cs typeface="+mn-cs"/>
              </a:rPr>
              <a:t>Grantee – View Only</a:t>
            </a:r>
          </a:p>
          <a:p>
            <a:pPr eaLnBrk="1" hangingPunct="1">
              <a:spcBef>
                <a:spcPct val="0"/>
              </a:spcBef>
              <a:buFont typeface="Arial" pitchFamily="34" charset="0"/>
              <a:buNone/>
              <a:defRPr/>
            </a:pPr>
            <a:r>
              <a:rPr lang="en-US" dirty="0" smtClean="0">
                <a:cs typeface="+mn-cs"/>
              </a:rPr>
              <a:t>In these Basic Roles, you do not automatically have access to Requesting Draws or Approving Draws. You must request that separately. This includes Grantee Admins. Although contrary to what you may think, Grantee Admins do not automatically have full access to all parts of they system. For example, Admins CANNOT request/approve drawdowns automatically. These roles are requested and added separately and do not come with being an Administrator. These roles are not specific</a:t>
            </a:r>
            <a:r>
              <a:rPr lang="en-US" baseline="0" dirty="0" smtClean="0">
                <a:cs typeface="+mn-cs"/>
              </a:rPr>
              <a:t> to various grants, they are the Requestor or Approver for all grants.</a:t>
            </a:r>
            <a:endParaRPr lang="en-US" dirty="0" smtClean="0">
              <a:cs typeface="+mn-cs"/>
            </a:endParaRPr>
          </a:p>
          <a:p>
            <a:pPr marL="628650" lvl="1" indent="-171450" eaLnBrk="1" hangingPunct="1">
              <a:spcBef>
                <a:spcPct val="0"/>
              </a:spcBef>
              <a:buFont typeface="Arial" pitchFamily="34" charset="0"/>
              <a:buNone/>
              <a:defRPr/>
            </a:pPr>
            <a:endParaRPr lang="en-US" dirty="0" smtClean="0">
              <a:cs typeface="+mn-cs"/>
            </a:endParaRPr>
          </a:p>
          <a:p>
            <a:pPr marL="0" lvl="1" eaLnBrk="1" hangingPunct="1">
              <a:spcBef>
                <a:spcPct val="0"/>
              </a:spcBef>
              <a:buFont typeface="Arial" pitchFamily="34" charset="0"/>
              <a:buNone/>
              <a:defRPr/>
            </a:pPr>
            <a:r>
              <a:rPr lang="en-US" dirty="0" smtClean="0">
                <a:cs typeface="+mn-cs"/>
              </a:rPr>
              <a:t>There are two additional roles a user may have in addition to having a Basic Role: Grantee-Request Draw and Grantee-Approve Draw.</a:t>
            </a:r>
          </a:p>
          <a:p>
            <a:pPr marL="341313" lvl="1" indent="-171450" eaLnBrk="1" hangingPunct="1">
              <a:spcBef>
                <a:spcPct val="0"/>
              </a:spcBef>
              <a:buFont typeface="Arial" pitchFamily="34" charset="0"/>
              <a:buChar char="•"/>
              <a:defRPr/>
            </a:pPr>
            <a:r>
              <a:rPr lang="en-US" dirty="0" smtClean="0">
                <a:cs typeface="+mn-cs"/>
              </a:rPr>
              <a:t>Every grantee needs at least one person with the Request Drawdown role; it is recommended to have at least two in case the primary Requestor is out of the office</a:t>
            </a:r>
          </a:p>
          <a:p>
            <a:pPr marL="341313" lvl="1" indent="-171450" eaLnBrk="1" hangingPunct="1">
              <a:spcBef>
                <a:spcPct val="0"/>
              </a:spcBef>
              <a:buFont typeface="Arial" pitchFamily="34" charset="0"/>
              <a:buChar char="•"/>
              <a:defRPr/>
            </a:pPr>
            <a:r>
              <a:rPr lang="en-US" dirty="0" smtClean="0">
                <a:cs typeface="+mn-cs"/>
              </a:rPr>
              <a:t>Every grantee needs at least one person with the Approve Drawdown role; it is recommended to have at least two in case the primary Approver is out of the office</a:t>
            </a:r>
          </a:p>
          <a:p>
            <a:pPr marL="341313" lvl="1" indent="-171450" eaLnBrk="1" hangingPunct="1">
              <a:spcBef>
                <a:spcPct val="0"/>
              </a:spcBef>
              <a:buFont typeface="Arial" pitchFamily="34" charset="0"/>
              <a:buChar char="•"/>
              <a:defRPr/>
            </a:pPr>
            <a:r>
              <a:rPr lang="en-US" dirty="0" smtClean="0">
                <a:cs typeface="+mn-cs"/>
              </a:rPr>
              <a:t>A User cannot have both Request and Approve Drawdowns for the same NSP grant.</a:t>
            </a: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0EB8C-17B3-43B2-92DE-E8880E5ED727}" type="slidenum">
              <a:rPr lang="en-US">
                <a:ea typeface="ＭＳ Ｐゴシック" pitchFamily="-60" charset="-128"/>
                <a:cs typeface="ＭＳ Ｐゴシック" pitchFamily="-60" charset="-128"/>
              </a:rPr>
              <a:pPr fontAlgn="base">
                <a:spcBef>
                  <a:spcPct val="0"/>
                </a:spcBef>
                <a:spcAft>
                  <a:spcPct val="0"/>
                </a:spcAft>
                <a:defRPr/>
              </a:pPr>
              <a:t>11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For many activities, this will be Page 2 on the Edit QPR screens. However, if there is no FHEO data required (e.g., an Area Benefit – Clearance and Demolition activity), then there will be a modified version of this screen as Page 1.</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Additional information collected on this page is shown on the next slide.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9527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F5FFBC-4A5E-4871-9CA5-704A0090B39A}" type="slidenum">
              <a:rPr lang="en-US" smtClean="0">
                <a:latin typeface="Arial" pitchFamily="34" charset="0"/>
                <a:ea typeface="ＭＳ Ｐゴシック"/>
                <a:cs typeface="ＭＳ Ｐゴシック"/>
              </a:rPr>
              <a:pPr/>
              <a:t>110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p:spPr>
      </p:sp>
      <p:sp>
        <p:nvSpPr>
          <p:cNvPr id="396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Continued from the previous screen – outlines the Housing Units and the Households.</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For HH, DRGR does </a:t>
            </a:r>
            <a:r>
              <a:rPr lang="en-US" u="sng" dirty="0" smtClean="0">
                <a:ea typeface="ＭＳ Ｐゴシック"/>
                <a:cs typeface="ＭＳ Ｐゴシック"/>
              </a:rPr>
              <a:t>not</a:t>
            </a:r>
            <a:r>
              <a:rPr lang="en-US" dirty="0" smtClean="0">
                <a:ea typeface="ＭＳ Ｐゴシック"/>
                <a:cs typeface="ＭＳ Ｐゴシック"/>
              </a:rPr>
              <a:t> automatically add the Low + Mod for the entry of the “Actual Total” field. A grantee must enter the data in the “Actual Total” field.</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Tips on identifying these data points:</a:t>
            </a:r>
          </a:p>
          <a:p>
            <a:pPr eaLnBrk="1" hangingPunct="1"/>
            <a:r>
              <a:rPr lang="en-US" dirty="0" smtClean="0">
                <a:ea typeface="Calibri" pitchFamily="34" charset="0"/>
                <a:cs typeface="Times New Roman" pitchFamily="18" charset="0"/>
              </a:rPr>
              <a:t>For all NSP appropriations, eligible households may be low income (≤ 50% of the area median income), moderate income (51%-80% of the area median income), or middle income (81%-120% of the area median income). In DRGR, there is no data field in which to enter middle-income data; instead, it must be incorporated into the Actual Total.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9629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07895F-288B-48DD-B003-0B1B7A7BE540}" type="slidenum">
              <a:rPr lang="en-US" smtClean="0">
                <a:latin typeface="Arial" pitchFamily="34" charset="0"/>
                <a:ea typeface="ＭＳ Ｐゴシック"/>
                <a:cs typeface="ＭＳ Ｐゴシック"/>
              </a:rPr>
              <a:pPr/>
              <a:t>111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As of Release 7.3, the Program Income Received line item is pulled from the Drawdown module by summing all receipts in the Program Income Receipts sections per Activity.</a:t>
            </a:r>
          </a:p>
          <a:p>
            <a:pPr eaLnBrk="1" hangingPunct="1"/>
            <a:r>
              <a:rPr lang="en-US" dirty="0" smtClean="0">
                <a:ea typeface="ＭＳ Ｐゴシック"/>
                <a:cs typeface="ＭＳ Ｐゴシック"/>
              </a:rPr>
              <a:t>Note that the DRGR system</a:t>
            </a:r>
            <a:r>
              <a:rPr lang="en-US" baseline="0" dirty="0" smtClean="0">
                <a:ea typeface="ＭＳ Ｐゴシック"/>
                <a:cs typeface="ＭＳ Ｐゴシック"/>
              </a:rPr>
              <a:t> pulls most information into the QPR from activity in DRGR. These numbers cannot be edited in the QPR. If they are incorrect, corrections must be made at the Action Plan or activity level. Cumulative amounts are based on system information, including information entered in prior QPRs. </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You will need to enter funds expended but not drawn down, as well as match contributions.</a:t>
            </a:r>
            <a:endParaRPr lang="en-US" dirty="0" smtClean="0">
              <a:ea typeface="ＭＳ Ｐゴシック"/>
              <a:cs typeface="ＭＳ Ｐゴシック"/>
            </a:endParaRPr>
          </a:p>
        </p:txBody>
      </p:sp>
      <p:sp>
        <p:nvSpPr>
          <p:cNvPr id="397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169F3-D0D8-4928-808F-706593094F59}" type="slidenum">
              <a:rPr lang="en-US" smtClean="0">
                <a:latin typeface="Arial" pitchFamily="34" charset="0"/>
                <a:ea typeface="ＭＳ Ｐゴシック"/>
                <a:cs typeface="Arial" pitchFamily="34" charset="0"/>
              </a:rPr>
              <a:pPr/>
              <a:t>112</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Expenditures is often an overlooked reporting</a:t>
            </a:r>
            <a:r>
              <a:rPr lang="en-US" baseline="0" dirty="0" smtClean="0"/>
              <a:t> requirement within DRGR. </a:t>
            </a:r>
            <a:r>
              <a:rPr lang="en-US" dirty="0" smtClean="0"/>
              <a:t>(a unique field to DRGR – not in IDIS). </a:t>
            </a:r>
          </a:p>
          <a:p>
            <a:pPr eaLnBrk="1" hangingPunct="1">
              <a:spcBef>
                <a:spcPts val="0"/>
              </a:spcBef>
              <a:defRPr/>
            </a:pPr>
            <a:endParaRPr lang="en-US" dirty="0" smtClean="0"/>
          </a:p>
          <a:p>
            <a:pPr eaLnBrk="1" hangingPunct="1">
              <a:spcBef>
                <a:spcPts val="0"/>
              </a:spcBef>
              <a:defRPr/>
            </a:pPr>
            <a:r>
              <a:rPr lang="en-US" dirty="0" smtClean="0"/>
              <a:t>DRGR</a:t>
            </a:r>
            <a:r>
              <a:rPr lang="en-US" baseline="0" dirty="0" smtClean="0"/>
              <a:t> will generate </a:t>
            </a:r>
            <a:r>
              <a:rPr lang="en-US" dirty="0" smtClean="0"/>
              <a:t>Program Funds Drawdown from system</a:t>
            </a:r>
            <a:r>
              <a:rPr lang="en-US" baseline="0" dirty="0" smtClean="0"/>
              <a:t> information. You must enter the amount of P</a:t>
            </a:r>
            <a:r>
              <a:rPr lang="en-US" dirty="0" smtClean="0"/>
              <a:t>rogram Funds Expended (not yet drawn) every quarter.</a:t>
            </a:r>
          </a:p>
          <a:p>
            <a:pPr eaLnBrk="1" hangingPunct="1">
              <a:spcBef>
                <a:spcPts val="0"/>
              </a:spcBef>
              <a:defRPr/>
            </a:pPr>
            <a:endParaRPr lang="en-US" dirty="0"/>
          </a:p>
          <a:p>
            <a:pPr>
              <a:defRPr/>
            </a:pPr>
            <a:r>
              <a:rPr lang="en-US" dirty="0"/>
              <a:t>Key definitions for understanding expenditures are:</a:t>
            </a:r>
          </a:p>
          <a:p>
            <a:pPr marL="168275" indent="-168275">
              <a:buFont typeface="Arial" pitchFamily="34" charset="0"/>
              <a:buChar char="•"/>
              <a:defRPr/>
            </a:pPr>
            <a:r>
              <a:rPr lang="en-US" u="sng" dirty="0"/>
              <a:t>Drawn</a:t>
            </a:r>
            <a:r>
              <a:rPr lang="en-US" dirty="0"/>
              <a:t> means funds were drawn down from US Treasury to grantee bank accounts. Grantees should adhere to a 3 day rule in terms of drawing funds in advance of need. </a:t>
            </a:r>
          </a:p>
          <a:p>
            <a:pPr marL="168275" indent="-168275">
              <a:buFont typeface="Arial" pitchFamily="34" charset="0"/>
              <a:buChar char="•"/>
              <a:defRPr/>
            </a:pPr>
            <a:r>
              <a:rPr lang="en-US" u="sng" dirty="0"/>
              <a:t>Expended</a:t>
            </a:r>
            <a:r>
              <a:rPr lang="en-US" dirty="0"/>
              <a:t> means the grantee paid for goods and services.</a:t>
            </a:r>
          </a:p>
          <a:p>
            <a:pPr eaLnBrk="1" hangingPunct="1">
              <a:spcBef>
                <a:spcPts val="0"/>
              </a:spcBef>
              <a:defRPr/>
            </a:pPr>
            <a:endParaRPr lang="en-US" dirty="0" smtClean="0"/>
          </a:p>
        </p:txBody>
      </p:sp>
      <p:sp>
        <p:nvSpPr>
          <p:cNvPr id="398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42B5FF-FC5F-4CAA-985C-A28C036DD1D7}" type="slidenum">
              <a:rPr lang="en-US" smtClean="0">
                <a:latin typeface="Arial" pitchFamily="34" charset="0"/>
                <a:ea typeface="ＭＳ Ｐゴシック"/>
                <a:cs typeface="Arial" pitchFamily="34" charset="0"/>
              </a:rPr>
              <a:pPr/>
              <a:t>113</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provides an example of a downloaded QPR Activity.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Review the difference between items pulled from the Action Plan and those entered in that QPR.</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Action Plan:</a:t>
            </a:r>
          </a:p>
          <a:p>
            <a:pPr marL="174625" indent="-174625" eaLnBrk="1" hangingPunct="1">
              <a:buFontTx/>
              <a:buChar char="•"/>
            </a:pPr>
            <a:r>
              <a:rPr lang="en-US" dirty="0" smtClean="0">
                <a:ea typeface="ＭＳ Ｐゴシック"/>
                <a:cs typeface="ＭＳ Ｐゴシック"/>
              </a:rPr>
              <a:t>All descriptors of the Activity (fields above the financial data).</a:t>
            </a:r>
          </a:p>
          <a:p>
            <a:pPr marL="174625" indent="-174625" eaLnBrk="1" hangingPunct="1">
              <a:buFontTx/>
              <a:buChar char="•"/>
            </a:pPr>
            <a:r>
              <a:rPr lang="en-US" dirty="0" smtClean="0">
                <a:ea typeface="ＭＳ Ｐゴシック"/>
                <a:cs typeface="ＭＳ Ｐゴシック"/>
              </a:rPr>
              <a:t>Financial Data – all except expenditures and match.</a:t>
            </a:r>
          </a:p>
          <a:p>
            <a:pPr marL="174625" indent="-174625" eaLnBrk="1" hangingPunct="1">
              <a:buFontTx/>
              <a:buChar char="•"/>
            </a:pPr>
            <a:r>
              <a:rPr lang="en-US" dirty="0" smtClean="0">
                <a:ea typeface="ＭＳ Ｐゴシック"/>
                <a:cs typeface="ＭＳ Ｐゴシック"/>
              </a:rPr>
              <a:t>Activity Description</a:t>
            </a:r>
          </a:p>
        </p:txBody>
      </p:sp>
      <p:sp>
        <p:nvSpPr>
          <p:cNvPr id="400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806397-8DE6-46A8-9520-1CC746BA7217}" type="slidenum">
              <a:rPr lang="en-US" smtClean="0">
                <a:latin typeface="Arial" pitchFamily="34" charset="0"/>
                <a:ea typeface="ＭＳ Ｐゴシック"/>
                <a:cs typeface="Arial" pitchFamily="34" charset="0"/>
              </a:rPr>
              <a:pPr/>
              <a:t>114</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ea typeface="ＭＳ Ｐゴシック"/>
                <a:cs typeface="ＭＳ Ｐゴシック"/>
              </a:rPr>
              <a:t>Example continues…</a:t>
            </a:r>
          </a:p>
          <a:p>
            <a:pPr eaLnBrk="1" hangingPunct="1"/>
            <a:endParaRPr lang="en-US" dirty="0" smtClean="0">
              <a:ea typeface="ＭＳ Ｐゴシック"/>
              <a:cs typeface="ＭＳ Ｐゴシック"/>
            </a:endParaRPr>
          </a:p>
        </p:txBody>
      </p:sp>
      <p:sp>
        <p:nvSpPr>
          <p:cNvPr id="401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2152CC-2234-41AE-94B2-69E20C14B84D}" type="slidenum">
              <a:rPr lang="en-US" smtClean="0">
                <a:latin typeface="Arial" pitchFamily="34" charset="0"/>
                <a:ea typeface="ＭＳ Ｐゴシック"/>
                <a:cs typeface="Arial" pitchFamily="34" charset="0"/>
              </a:rPr>
              <a:pPr/>
              <a:t>115</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p:spPr>
      </p:sp>
      <p:sp>
        <p:nvSpPr>
          <p:cNvPr id="402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Example continues…</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Note that it is a 45-unit single-family Activity serving low-income renters.</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In this reporting period, eight households met the end use for “rehab/reconstruction of residential structures.”</a:t>
            </a:r>
          </a:p>
        </p:txBody>
      </p:sp>
      <p:sp>
        <p:nvSpPr>
          <p:cNvPr id="402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77570A-AD2E-4853-8794-D6A6C35C9358}" type="slidenum">
              <a:rPr lang="en-US" smtClean="0">
                <a:latin typeface="Arial" pitchFamily="34" charset="0"/>
                <a:ea typeface="ＭＳ Ｐゴシック"/>
                <a:cs typeface="Arial" pitchFamily="34" charset="0"/>
              </a:rPr>
              <a:pPr/>
              <a:t>116</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For a variety of reasons, grantees may need to make prior period corrections. This can cause a ripple</a:t>
            </a:r>
            <a:r>
              <a:rPr lang="en-US" sz="1100" baseline="0" dirty="0" smtClean="0"/>
              <a:t> effect in reporting at the QPR level. </a:t>
            </a:r>
            <a:r>
              <a:rPr lang="en-US" sz="1100" dirty="0" smtClean="0"/>
              <a:t>DRGR will check the </a:t>
            </a:r>
            <a:r>
              <a:rPr lang="en-US" sz="1100" u="sng" dirty="0" smtClean="0"/>
              <a:t>cumulative</a:t>
            </a:r>
            <a:r>
              <a:rPr lang="en-US" sz="1100" dirty="0" smtClean="0"/>
              <a:t> totals for total households from the race/ethnicity data by tenure and compare it to the cumulative totals by income level</a:t>
            </a:r>
            <a:r>
              <a:rPr lang="en-US" sz="1100" baseline="0" dirty="0" smtClean="0"/>
              <a:t> by tenure.</a:t>
            </a:r>
            <a:r>
              <a:rPr lang="en-US" sz="1100" dirty="0" smtClean="0"/>
              <a:t> It also checks cumulative totals by housing units.</a:t>
            </a:r>
          </a:p>
          <a:p>
            <a:pPr eaLnBrk="1" hangingPunct="1">
              <a:defRPr/>
            </a:pPr>
            <a:endParaRPr lang="en-US" sz="1100" dirty="0" smtClean="0"/>
          </a:p>
          <a:p>
            <a:pPr eaLnBrk="1" hangingPunct="1">
              <a:defRPr/>
            </a:pPr>
            <a:r>
              <a:rPr lang="en-US" sz="1100" dirty="0" smtClean="0"/>
              <a:t>Since the release of Version 7.0, DRGR accommodates negative numbers and grantees may enter prior-period accomplishments in a QPR to bring cumulative totals to their correct amount. As with financial data discrepancies, it may help to enter explanations in the accomplishment narratives any time in-quarter totals entered do not match the sum of their subcategories. </a:t>
            </a:r>
            <a:br>
              <a:rPr lang="en-US" sz="1100" dirty="0" smtClean="0"/>
            </a:br>
            <a:endParaRPr lang="en-US" sz="110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F6B9F06C-2646-4A7D-BDC8-2F051B9440D5}" type="slidenum">
              <a:rPr lang="en-US" smtClean="0"/>
              <a:pPr>
                <a:defRPr/>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For a variety of reasons, grantees may need to make prior period corrections.  The common reasons include:</a:t>
            </a:r>
          </a:p>
          <a:p>
            <a:pPr marL="341313" marR="0" indent="-2317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A</a:t>
            </a:r>
            <a:r>
              <a:rPr lang="en-US" sz="1100" baseline="0" dirty="0" smtClean="0"/>
              <a:t> new benefit type (area or direct) is selected and, in prior QPRs, the grantee has already reported on accomplishment data</a:t>
            </a:r>
          </a:p>
          <a:p>
            <a:pPr marL="341313" marR="0" indent="-2317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smtClean="0"/>
              <a:t>The benefit measures (i.e. owner/renter, single-family/multi-family) are modified and, in prior QPRs, the grantee has already reported on accomplishment data.</a:t>
            </a:r>
          </a:p>
          <a:p>
            <a:pPr marL="341313" marR="0" indent="-2317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smtClean="0"/>
              <a:t>A grantee, in error, recorded data in previous QPRs that is now proven incorrect.</a:t>
            </a:r>
            <a:endParaRPr lang="en-US" sz="11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
            </a:r>
            <a:br>
              <a:rPr lang="en-US" sz="1100" dirty="0" smtClean="0"/>
            </a:br>
            <a:endParaRPr lang="en-US" sz="110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F6B9F06C-2646-4A7D-BDC8-2F051B9440D5}" type="slidenum">
              <a:rPr lang="en-US" smtClean="0"/>
              <a:pPr>
                <a:defRPr/>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i="0" dirty="0" smtClean="0">
                <a:ea typeface="ＭＳ Ｐゴシック"/>
                <a:cs typeface="ＭＳ Ｐゴシック"/>
              </a:rPr>
              <a:t>The purpose of making</a:t>
            </a:r>
            <a:r>
              <a:rPr lang="en-US" i="0" baseline="0" dirty="0" smtClean="0">
                <a:ea typeface="ＭＳ Ｐゴシック"/>
                <a:cs typeface="ＭＳ Ｐゴシック"/>
              </a:rPr>
              <a:t> prior period adjustments is to bring key categories and subcategories into balance depending on what has already been reported in prior QPRs. </a:t>
            </a:r>
          </a:p>
          <a:p>
            <a:pPr eaLnBrk="1" hangingPunct="1"/>
            <a:endParaRPr lang="en-US" i="0" baseline="0" dirty="0" smtClean="0">
              <a:ea typeface="ＭＳ Ｐゴシック"/>
              <a:cs typeface="ＭＳ Ｐゴシック"/>
            </a:endParaRPr>
          </a:p>
          <a:p>
            <a:pPr eaLnBrk="1" hangingPunct="1"/>
            <a:r>
              <a:rPr lang="en-US" i="0" baseline="0" dirty="0" smtClean="0">
                <a:ea typeface="ＭＳ Ｐゴシック"/>
                <a:cs typeface="ＭＳ Ｐゴシック"/>
              </a:rPr>
              <a:t>A  grantee can follow  a step-by-step process so they can troubleshoot the issues and bring the accomplishment data in balance. </a:t>
            </a:r>
          </a:p>
          <a:p>
            <a:pPr marL="341313" indent="-231775" eaLnBrk="1" hangingPunct="1">
              <a:buFont typeface="Arial" pitchFamily="34" charset="0"/>
              <a:buChar char="•"/>
            </a:pPr>
            <a:r>
              <a:rPr lang="en-US" i="0" baseline="0" dirty="0" smtClean="0">
                <a:ea typeface="ＭＳ Ｐゴシック"/>
                <a:cs typeface="ＭＳ Ｐゴシック"/>
              </a:rPr>
              <a:t>The first step is to have, on hand, the cumulative data for that activity  based on a your own records (regardless of what you’ve ever entered into DRGR). </a:t>
            </a:r>
            <a:endParaRPr lang="en-US" i="0" dirty="0" smtClean="0">
              <a:ea typeface="ＭＳ Ｐゴシック"/>
              <a:cs typeface="ＭＳ Ｐゴシック"/>
            </a:endParaRPr>
          </a:p>
          <a:p>
            <a:pPr marL="341313" indent="-231775" eaLnBrk="1" hangingPunct="1">
              <a:buFont typeface="Arial" pitchFamily="34" charset="0"/>
              <a:buChar char="•"/>
              <a:defRPr/>
            </a:pPr>
            <a:r>
              <a:rPr lang="en-US" i="0" dirty="0" smtClean="0"/>
              <a:t>Second, you</a:t>
            </a:r>
            <a:r>
              <a:rPr lang="en-US" i="0" baseline="0" dirty="0" smtClean="0"/>
              <a:t> need to determine what you have put into DRGR in the past QPRs. </a:t>
            </a:r>
          </a:p>
          <a:p>
            <a:pPr marL="341313" indent="-231775" eaLnBrk="1" hangingPunct="1">
              <a:buFont typeface="Arial" pitchFamily="34" charset="0"/>
              <a:buChar char="•"/>
              <a:defRPr/>
            </a:pPr>
            <a:r>
              <a:rPr lang="en-US" i="0" baseline="0" dirty="0" smtClean="0"/>
              <a:t>Last, you need to add Step A and Step B together to calculate the in quarter data to be entered in the QPR. </a:t>
            </a:r>
            <a:endParaRPr lang="en-US" i="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AF1AEA31-A071-4700-AE60-B8BB544B710F}" type="slidenum">
              <a:rPr lang="en-US" smtClean="0"/>
              <a:pPr>
                <a:defRPr/>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chart summarizes the functions available to each role. The roles are listed across the top in columns and the different abilities are listed along the left in rows. </a:t>
            </a:r>
          </a:p>
          <a:p>
            <a:pPr eaLnBrk="1" hangingPunct="1"/>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A grantee user will be assigned one of the three Basic Roles: Regular, Grantee Administrator, or View Only. The user may also be assigned one of the two Additional Roles: Request Draw or Approve Draw. </a:t>
            </a:r>
          </a:p>
          <a:p>
            <a:pPr marL="171450" indent="-171450" eaLnBrk="1" hangingPunct="1">
              <a:spcAft>
                <a:spcPts val="1200"/>
              </a:spcAft>
              <a:buFont typeface="Arial" pitchFamily="34" charset="0"/>
              <a:buChar char="•"/>
            </a:pPr>
            <a:r>
              <a:rPr lang="en-US" dirty="0" smtClean="0">
                <a:ea typeface="ＭＳ Ｐゴシック"/>
                <a:cs typeface="ＭＳ Ｐゴシック"/>
              </a:rPr>
              <a:t>The most limited role is View Only. This grantee user can only view the information in the system. </a:t>
            </a:r>
          </a:p>
          <a:p>
            <a:pPr marL="171450" indent="-171450" eaLnBrk="1" hangingPunct="1">
              <a:spcAft>
                <a:spcPts val="1200"/>
              </a:spcAft>
              <a:buFont typeface="Arial" pitchFamily="34" charset="0"/>
              <a:buChar char="•"/>
            </a:pPr>
            <a:r>
              <a:rPr lang="en-US" dirty="0" smtClean="0">
                <a:ea typeface="ＭＳ Ｐゴシック"/>
                <a:cs typeface="ＭＳ Ｐゴシック"/>
              </a:rPr>
              <a:t>The Regular Grantee User has view and edit abilities for the Action Plan and QPR. </a:t>
            </a:r>
          </a:p>
          <a:p>
            <a:pPr marL="171450" indent="-171450" eaLnBrk="1" hangingPunct="1">
              <a:spcAft>
                <a:spcPts val="1200"/>
              </a:spcAft>
              <a:buFont typeface="Arial" pitchFamily="34" charset="0"/>
              <a:buChar char="•"/>
            </a:pPr>
            <a:r>
              <a:rPr lang="en-US" dirty="0" smtClean="0">
                <a:ea typeface="ＭＳ Ｐゴシック"/>
                <a:cs typeface="ＭＳ Ｐゴシック"/>
              </a:rPr>
              <a:t>The Grantee Administrator has view and edit abilities for the Action Plan and QPR, plus the ability to assign other users to grants and to block drawdowns at the activity level.</a:t>
            </a:r>
          </a:p>
          <a:p>
            <a:pPr marL="171450" indent="-171450" eaLnBrk="1" hangingPunct="1">
              <a:spcAft>
                <a:spcPts val="1200"/>
              </a:spcAft>
              <a:buFont typeface="Arial" pitchFamily="34" charset="0"/>
              <a:buChar char="•"/>
            </a:pPr>
            <a:r>
              <a:rPr lang="en-US" dirty="0" smtClean="0">
                <a:ea typeface="ＭＳ Ｐゴシック"/>
                <a:cs typeface="ＭＳ Ｐゴシック"/>
              </a:rPr>
              <a:t>Both of the financial roles can edit obligation information.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4269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80E99B-E5E2-45CB-88D6-0ECAD337E1CA}" type="slidenum">
              <a:rPr lang="en-US" smtClean="0">
                <a:latin typeface="Arial" pitchFamily="34" charset="0"/>
                <a:ea typeface="ＭＳ Ｐゴシック"/>
                <a:cs typeface="ＭＳ Ｐゴシック"/>
              </a:rPr>
              <a:pPr/>
              <a:t>12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spcBef>
                <a:spcPts val="0"/>
              </a:spcBef>
              <a:defRPr/>
            </a:pPr>
            <a:r>
              <a:rPr lang="en-US" dirty="0" smtClean="0"/>
              <a:t>Step B: Determining</a:t>
            </a:r>
            <a:r>
              <a:rPr lang="en-US" baseline="0" dirty="0" smtClean="0"/>
              <a:t> </a:t>
            </a:r>
            <a:r>
              <a:rPr lang="en-US" dirty="0" smtClean="0"/>
              <a:t>the cumulative data already entered</a:t>
            </a:r>
            <a:r>
              <a:rPr lang="en-US" baseline="0" dirty="0" smtClean="0"/>
              <a:t> into DRGR form prior QPRs.</a:t>
            </a:r>
          </a:p>
          <a:p>
            <a:pPr eaLnBrk="1" hangingPunct="1">
              <a:spcBef>
                <a:spcPts val="0"/>
              </a:spcBef>
              <a:defRPr/>
            </a:pPr>
            <a:endParaRPr lang="en-US" dirty="0" smtClean="0"/>
          </a:p>
          <a:p>
            <a:pPr eaLnBrk="1" hangingPunct="1">
              <a:spcBef>
                <a:spcPts val="0"/>
              </a:spcBef>
              <a:defRPr/>
            </a:pPr>
            <a:r>
              <a:rPr lang="en-US" dirty="0" smtClean="0"/>
              <a:t>If there are already data in prior quarters, two methods to examine data that need to be included in the current quarter for prior period corrections are:</a:t>
            </a:r>
          </a:p>
          <a:p>
            <a:pPr eaLnBrk="1" hangingPunct="1">
              <a:spcBef>
                <a:spcPts val="0"/>
              </a:spcBef>
              <a:defRPr/>
            </a:pPr>
            <a:endParaRPr lang="en-US" dirty="0" smtClean="0"/>
          </a:p>
          <a:p>
            <a:pPr marL="228600" indent="-228600" eaLnBrk="1" hangingPunct="1">
              <a:spcBef>
                <a:spcPts val="0"/>
              </a:spcBef>
              <a:buFont typeface="+mj-lt"/>
              <a:buAutoNum type="arabicPeriod"/>
              <a:defRPr/>
            </a:pPr>
            <a:r>
              <a:rPr lang="en-US" dirty="0" smtClean="0"/>
              <a:t>Use ComCon’s Step-by-Step Analysis plus REPORTS tab: PerfReport 1 {Actuals v Proposed} and PerfReport 6 {FHEO data} - NEXT SCREEN.</a:t>
            </a:r>
          </a:p>
          <a:p>
            <a:pPr marL="228600" indent="-228600" eaLnBrk="1" hangingPunct="1">
              <a:spcBef>
                <a:spcPct val="30000"/>
              </a:spcBef>
              <a:buFont typeface="+mj-lt"/>
              <a:buAutoNum type="arabicPeriod"/>
              <a:defRPr/>
            </a:pPr>
            <a:r>
              <a:rPr lang="en-US" dirty="0" smtClean="0"/>
              <a:t>Use the VIEW QPR screen to see current quarter vs. cumulative totals - DETAIL THIS SCREEN.</a:t>
            </a:r>
          </a:p>
          <a:p>
            <a:pPr eaLnBrk="1" hangingPunct="1">
              <a:spcBef>
                <a:spcPts val="0"/>
              </a:spcBef>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044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A728EC-89E4-4C96-A48C-D18B5A29BC9C}" type="slidenum">
              <a:rPr lang="en-US" smtClean="0">
                <a:latin typeface="Arial" pitchFamily="34" charset="0"/>
                <a:ea typeface="ＭＳ Ｐゴシック"/>
                <a:cs typeface="ＭＳ Ｐゴシック"/>
              </a:rPr>
              <a:pPr/>
              <a:t>120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0"/>
              </a:spcBef>
              <a:defRPr/>
            </a:pPr>
            <a:r>
              <a:rPr lang="en-US" dirty="0" smtClean="0"/>
              <a:t>HUD posted a helpful step-by-step spreadsheet on </a:t>
            </a:r>
            <a:r>
              <a:rPr lang="en-US" u="sng" dirty="0" smtClean="0">
                <a:hlinkClick r:id="rId3"/>
              </a:rPr>
              <a:t>Community Connections website</a:t>
            </a:r>
            <a:r>
              <a:rPr lang="en-US" dirty="0" smtClean="0"/>
              <a:t> to assist grantees in calculating Direct Benefit breakout data to correct past period entry errors.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ea typeface="ＭＳ Ｐゴシック"/>
              <a:cs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ea typeface="ＭＳ Ｐゴシック"/>
                <a:cs typeface="ＭＳ Ｐゴシック"/>
              </a:rPr>
              <a:t>This slide demonstrates</a:t>
            </a:r>
            <a:r>
              <a:rPr lang="en-US" i="0" baseline="0" dirty="0" smtClean="0">
                <a:ea typeface="ＭＳ Ｐゴシック"/>
                <a:cs typeface="ＭＳ Ｐゴシック"/>
              </a:rPr>
              <a:t> an example of making prior period adjustments using that tool.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ea typeface="ＭＳ Ｐゴシック"/>
              <a:cs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tool, Step A shows the cumulative data that a grantee is trying to show in the </a:t>
            </a:r>
            <a:r>
              <a:rPr lang="en-US" u="sng" dirty="0" smtClean="0"/>
              <a:t>CURRENT QPR</a:t>
            </a:r>
            <a:r>
              <a:rPr lang="en-US" dirty="0" smtClean="0"/>
              <a:t> and Step B in the spreadsheet shows cumulative data showing in the </a:t>
            </a:r>
            <a:r>
              <a:rPr lang="en-US" u="sng" dirty="0" smtClean="0"/>
              <a:t>PRIOR QPR</a:t>
            </a:r>
            <a:r>
              <a:rPr lang="en-US" dirty="0" smtClean="0"/>
              <a:t>. For Step</a:t>
            </a:r>
            <a:r>
              <a:rPr lang="en-US" baseline="0" dirty="0" smtClean="0"/>
              <a:t> A, a good cross-check to verify that all information you have collected is accurate, all the total households and race/ethnicity data (and by tenure) must be the same. For example, find the number of columns that have 139 as their total in Step A. </a:t>
            </a:r>
            <a:endParaRPr lang="en-US" i="0" baseline="0" dirty="0" smtClean="0">
              <a:ea typeface="ＭＳ Ｐゴシック"/>
              <a:cs typeface="ＭＳ Ｐゴシック"/>
            </a:endParaRPr>
          </a:p>
          <a:p>
            <a:pPr eaLnBrk="1" hangingPunct="1"/>
            <a:endParaRPr lang="en-US" i="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F7D72C4C-1771-45F6-AC64-32FCFBE9E602}" type="slidenum">
              <a:rPr lang="en-US" smtClean="0"/>
              <a:pPr>
                <a:defRPr/>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i="0" dirty="0" smtClean="0">
                <a:ea typeface="ＭＳ Ｐゴシック"/>
                <a:cs typeface="ＭＳ Ｐゴシック"/>
              </a:rPr>
              <a:t>And, a continuation of the example. The spreadsheet</a:t>
            </a:r>
            <a:r>
              <a:rPr lang="en-US" i="0" baseline="0" dirty="0" smtClean="0">
                <a:ea typeface="ＭＳ Ｐゴシック"/>
                <a:cs typeface="ＭＳ Ｐゴシック"/>
              </a:rPr>
              <a:t> automatically calculates the IN QUARTER data to be entered in the QPR. </a:t>
            </a:r>
            <a:endParaRPr lang="en-US" i="0"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D18FBDB-B3DF-446C-9848-8EB2B7621AF5}" type="slidenum">
              <a:rPr lang="en-US" smtClean="0"/>
              <a:pPr>
                <a:defRPr/>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chart provides a key to assist you</a:t>
            </a:r>
            <a:r>
              <a:rPr lang="en-US" baseline="0" dirty="0" smtClean="0">
                <a:ea typeface="ＭＳ Ｐゴシック"/>
                <a:cs typeface="ＭＳ Ｐゴシック"/>
              </a:rPr>
              <a:t> in analyzing some of the prior period adjustments that were made in the previous example. </a:t>
            </a:r>
          </a:p>
          <a:p>
            <a:pPr marL="344488" indent="-177800" eaLnBrk="1" hangingPunct="1">
              <a:buFont typeface="Arial" pitchFamily="34" charset="0"/>
              <a:buChar char="•"/>
            </a:pPr>
            <a:r>
              <a:rPr lang="en-US" baseline="0" dirty="0" smtClean="0">
                <a:ea typeface="ＭＳ Ｐゴシック"/>
                <a:cs typeface="ＭＳ Ｐゴシック"/>
              </a:rPr>
              <a:t>The cells highlighted in yellow demonstrates an example of a new benefit measure selected (that is Single-Family as a subcategory to Housing Units) and pervious information was already entered at the Housing Unit category level in prior QPRs. The grantee selected Single-Family as a subcategory in the Action Plan during the last quarter, and therefore needs to make sure that the Single-Family entry and the Total Housing Units entry – for the cumulative, are equal. </a:t>
            </a:r>
          </a:p>
          <a:p>
            <a:pPr marL="344488" indent="-177800" eaLnBrk="1" hangingPunct="1">
              <a:buFont typeface="Arial" pitchFamily="34" charset="0"/>
              <a:buChar char="•"/>
            </a:pPr>
            <a:r>
              <a:rPr lang="en-US" baseline="0" dirty="0" smtClean="0">
                <a:ea typeface="ＭＳ Ｐゴシック"/>
                <a:cs typeface="ＭＳ Ｐゴシック"/>
              </a:rPr>
              <a:t>The cells highlighted in blue demonstrate an example of a grantee that entered data incorrectly in prior QPRs and needs to back-out the data using negative numbers. A grantee must make sure that the cumulative totals equal or they will receive an error message.</a:t>
            </a:r>
          </a:p>
          <a:p>
            <a:pPr marL="344488" indent="-177800" eaLnBrk="1" hangingPunct="1">
              <a:buFont typeface="Arial" pitchFamily="34" charset="0"/>
              <a:buChar char="•"/>
            </a:pPr>
            <a:r>
              <a:rPr lang="en-US" baseline="0" dirty="0" smtClean="0">
                <a:ea typeface="ＭＳ Ｐゴシック"/>
                <a:cs typeface="ＭＳ Ｐゴシック"/>
              </a:rPr>
              <a:t>The cells highlighted in green demonstrate an example when there is a low likelihood to for prior period adjustments. However, it is important to note that this information is necessary to know in order to fill out the Race/Ethnicity data that was not entered into DRGR in prior QPRs.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D18FBDB-B3DF-446C-9848-8EB2B7621AF5}" type="slidenum">
              <a:rPr lang="en-US" smtClean="0"/>
              <a:pPr>
                <a:defRPr/>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i="1" dirty="0" smtClean="0">
                <a:ea typeface="ＭＳ Ｐゴシック"/>
                <a:cs typeface="ＭＳ Ｐゴシック"/>
              </a:rPr>
              <a:t>Trainer must walk</a:t>
            </a:r>
            <a:r>
              <a:rPr lang="en-US" i="1" baseline="0" dirty="0" smtClean="0">
                <a:ea typeface="ＭＳ Ｐゴシック"/>
                <a:cs typeface="ＭＳ Ｐゴシック"/>
              </a:rPr>
              <a:t> through this example as a group.</a:t>
            </a:r>
          </a:p>
          <a:p>
            <a:pPr eaLnBrk="1" hangingPunct="1"/>
            <a:endParaRPr lang="en-US" i="1" baseline="0" dirty="0" smtClean="0">
              <a:ea typeface="ＭＳ Ｐゴシック"/>
              <a:cs typeface="ＭＳ Ｐゴシック"/>
            </a:endParaRPr>
          </a:p>
          <a:p>
            <a:pPr marL="228600" indent="-228600" eaLnBrk="1" hangingPunct="1">
              <a:buAutoNum type="arabicPeriod"/>
            </a:pPr>
            <a:r>
              <a:rPr lang="en-US" i="1" baseline="0" dirty="0" smtClean="0">
                <a:ea typeface="ＭＳ Ｐゴシック"/>
                <a:cs typeface="ＭＳ Ｐゴシック"/>
              </a:rPr>
              <a:t>Go to QPR and try to add in this quarter’s data (do so several times so it causes an error message). Evaluate the error message and begin to back-out the non-cumulative errors.</a:t>
            </a:r>
          </a:p>
          <a:p>
            <a:pPr marL="228600" indent="-228600" eaLnBrk="1" hangingPunct="1">
              <a:buAutoNum type="arabicPeriod"/>
            </a:pPr>
            <a:r>
              <a:rPr lang="en-US" i="1" baseline="0" dirty="0" smtClean="0">
                <a:ea typeface="ＭＳ Ｐゴシック"/>
                <a:cs typeface="ＭＳ Ｐゴシック"/>
              </a:rPr>
              <a:t>For cumulative errors, pull the ‘View Cumulative Total’ link.</a:t>
            </a:r>
          </a:p>
          <a:p>
            <a:pPr marL="228600" indent="-228600" eaLnBrk="1" hangingPunct="1">
              <a:buAutoNum type="arabicPeriod"/>
            </a:pPr>
            <a:r>
              <a:rPr lang="en-US" i="1" baseline="0" dirty="0" smtClean="0">
                <a:ea typeface="ＭＳ Ｐゴシック"/>
                <a:cs typeface="ＭＳ Ｐゴシック"/>
              </a:rPr>
              <a:t>Fill out the Tool</a:t>
            </a:r>
          </a:p>
          <a:p>
            <a:pPr marL="228600" indent="-228600" eaLnBrk="1" hangingPunct="1">
              <a:buAutoNum type="arabicPeriod"/>
            </a:pPr>
            <a:r>
              <a:rPr lang="en-US" i="1" baseline="0" dirty="0" smtClean="0">
                <a:ea typeface="ＭＳ Ｐゴシック"/>
                <a:cs typeface="ＭＳ Ｐゴシック"/>
              </a:rPr>
              <a:t>Enter the data based on the tools analysis.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D18FBDB-B3DF-446C-9848-8EB2B7621AF5}" type="slidenum">
              <a:rPr lang="en-US" smtClean="0"/>
              <a:pPr>
                <a:defRPr/>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eaLnBrk="1" hangingPunct="1">
              <a:defRPr/>
            </a:pPr>
            <a:r>
              <a:rPr lang="en-US" dirty="0" smtClean="0"/>
              <a:t>Before submitting the QPR, check the following:</a:t>
            </a:r>
          </a:p>
          <a:p>
            <a:pPr marL="171450" indent="-171450" eaLnBrk="1" hangingPunct="1">
              <a:buFont typeface="Arial" pitchFamily="34" charset="0"/>
              <a:buChar char="•"/>
              <a:defRPr/>
            </a:pPr>
            <a:r>
              <a:rPr lang="en-US" dirty="0" smtClean="0"/>
              <a:t>Make sure Action Plan is not under review. </a:t>
            </a:r>
          </a:p>
          <a:p>
            <a:pPr marL="171450" indent="-171450" eaLnBrk="1" hangingPunct="1">
              <a:buFont typeface="Arial" pitchFamily="34" charset="0"/>
              <a:buChar char="•"/>
              <a:defRPr/>
            </a:pPr>
            <a:r>
              <a:rPr lang="en-US" dirty="0" smtClean="0"/>
              <a:t>Are you in compliance of funding restrictions?</a:t>
            </a:r>
          </a:p>
          <a:p>
            <a:pPr marL="171450" indent="-171450" eaLnBrk="1" hangingPunct="1">
              <a:buFont typeface="Arial" pitchFamily="34" charset="0"/>
              <a:buChar char="•"/>
              <a:defRPr/>
            </a:pPr>
            <a:r>
              <a:rPr lang="en-US" dirty="0" smtClean="0"/>
              <a:t>Is Overall Progress Narrative sufficient to explain the progress or lack of progress? </a:t>
            </a:r>
          </a:p>
          <a:p>
            <a:pPr marL="171450" indent="-171450" eaLnBrk="1" hangingPunct="1">
              <a:buFont typeface="Arial" pitchFamily="34" charset="0"/>
              <a:buChar char="•"/>
              <a:defRPr/>
            </a:pPr>
            <a:r>
              <a:rPr lang="en-US" dirty="0" smtClean="0"/>
              <a:t>When reviewed as a whole, does QPR provide HUD enough information to show sufficient progress?</a:t>
            </a:r>
          </a:p>
          <a:p>
            <a:pPr marL="174625" indent="-174625" eaLnBrk="1" fontAlgn="auto" hangingPunct="1">
              <a:spcBef>
                <a:spcPct val="20000"/>
              </a:spcBef>
              <a:spcAft>
                <a:spcPts val="0"/>
              </a:spcAft>
              <a:buFont typeface="Arial" pitchFamily="34" charset="0"/>
              <a:buChar char="•"/>
              <a:defRPr/>
            </a:pPr>
            <a:r>
              <a:rPr lang="en-US" dirty="0" smtClean="0"/>
              <a:t>Are all the performance metrics entered in compliance? Have they met an end-use?</a:t>
            </a:r>
          </a:p>
          <a:p>
            <a:pPr marL="171450" indent="-171450" eaLnBrk="1" hangingPunct="1">
              <a:spcBef>
                <a:spcPts val="0"/>
              </a:spcBef>
              <a:buFont typeface="Arial" pitchFamily="34" charset="0"/>
              <a:buChar char="•"/>
              <a:defRPr/>
            </a:pPr>
            <a:endParaRPr lang="en-US" dirty="0" smtClean="0"/>
          </a:p>
          <a:p>
            <a:pPr eaLnBrk="1" hangingPunct="1">
              <a:spcBef>
                <a:spcPts val="0"/>
              </a:spcBef>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085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E2D274-1681-4C98-BB12-DCF2E723AD9C}" type="slidenum">
              <a:rPr lang="en-US" smtClean="0">
                <a:latin typeface="Arial" pitchFamily="34" charset="0"/>
                <a:ea typeface="ＭＳ Ｐゴシック"/>
                <a:cs typeface="ＭＳ Ｐゴシック"/>
              </a:rPr>
              <a:pPr/>
              <a:t>125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eaLnBrk="1" hangingPunct="1">
              <a:buFontTx/>
              <a:buChar char="•"/>
            </a:pPr>
            <a:r>
              <a:rPr lang="en-US" dirty="0" smtClean="0">
                <a:ea typeface="ＭＳ Ｐゴシック"/>
                <a:cs typeface="ＭＳ Ｐゴシック"/>
              </a:rPr>
              <a:t>The due date of the first QPR is triggered by the contract effective date (often the date of the second signature in LOCCS).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Remaining QPRs are due within 30 days of the end of the calendar quarter for NSP1 and NSP3.</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NSP2 grantees only have 10 days after end of the quarter to submit the QPR.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Field office staff have 30 days to review the grantee QPR submission.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If the Action Plan is rejected, grantees will have 10 days to resubmit a rejected QPR.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If you are going to be late with the QPR submission, call your Rep to give advance notice. If a grantee misses the deadline twice in a row for QPR submission, the result is a finding on noncompliance.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None/>
            </a:pPr>
            <a:r>
              <a:rPr lang="en-US" dirty="0" smtClean="0">
                <a:ea typeface="ＭＳ Ｐゴシック"/>
                <a:cs typeface="ＭＳ Ｐゴシック"/>
              </a:rPr>
              <a:t>Due</a:t>
            </a:r>
            <a:r>
              <a:rPr lang="en-US" baseline="0" dirty="0" smtClean="0">
                <a:ea typeface="ＭＳ Ｐゴシック"/>
                <a:cs typeface="ＭＳ Ｐゴシック"/>
              </a:rPr>
              <a:t> dates are established by the Notice. Do not pay attention to what DRGR says as the Due Date (for NSP2, it shows that its due 30 days from the end of the quarter instead of 10).</a:t>
            </a:r>
            <a:endParaRPr lang="en-US" dirty="0" smtClean="0">
              <a:ea typeface="ＭＳ Ｐゴシック"/>
              <a:cs typeface="ＭＳ Ｐゴシック"/>
            </a:endParaRPr>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EF39CD-B81E-4349-987A-51C6325DF085}" type="slidenum">
              <a:rPr lang="en-US" smtClean="0">
                <a:latin typeface="Arial" pitchFamily="34" charset="0"/>
                <a:ea typeface="ＭＳ Ｐゴシック"/>
                <a:cs typeface="ＭＳ Ｐゴシック"/>
              </a:rPr>
              <a:pPr/>
              <a:t>126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Let’s work in the QPR module.</a:t>
            </a:r>
          </a:p>
        </p:txBody>
      </p:sp>
      <p:sp>
        <p:nvSpPr>
          <p:cNvPr id="410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2DD725-6447-4B2E-99EB-7814D10C7EFA}" type="slidenum">
              <a:rPr lang="en-US" smtClean="0">
                <a:latin typeface="Arial" pitchFamily="34" charset="0"/>
                <a:ea typeface="ＭＳ Ｐゴシック"/>
                <a:cs typeface="ＭＳ Ｐゴシック"/>
              </a:rPr>
              <a:pPr/>
              <a:t>127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Remember that the QPR is critical to your ability to demonstrate progress</a:t>
            </a:r>
            <a:r>
              <a:rPr lang="en-US" baseline="0" dirty="0" smtClean="0"/>
              <a:t> in terms of both use of funds and impact of those funds. </a:t>
            </a:r>
          </a:p>
          <a:p>
            <a:pPr eaLnBrk="1" hangingPunct="1">
              <a:spcBef>
                <a:spcPts val="0"/>
              </a:spcBef>
              <a:defRPr/>
            </a:pPr>
            <a:endParaRPr lang="en-US" baseline="0" dirty="0" smtClean="0"/>
          </a:p>
          <a:p>
            <a:pPr eaLnBrk="1" hangingPunct="1">
              <a:spcBef>
                <a:spcPts val="0"/>
              </a:spcBef>
              <a:defRPr/>
            </a:pPr>
            <a:r>
              <a:rPr lang="en-US" baseline="0" dirty="0" smtClean="0"/>
              <a:t>Performance measure data is tied to the Activity Type in the Action Plan. </a:t>
            </a:r>
            <a:endParaRPr lang="en-US" b="0" i="0" baseline="0" dirty="0" smtClean="0">
              <a:solidFill>
                <a:srgbClr val="FF0000"/>
              </a:solidFill>
            </a:endParaRPr>
          </a:p>
          <a:p>
            <a:pPr eaLnBrk="1" hangingPunct="1">
              <a:spcBef>
                <a:spcPts val="0"/>
              </a:spcBef>
              <a:defRPr/>
            </a:pPr>
            <a:endParaRPr lang="en-US" b="0" i="0" baseline="0" dirty="0" smtClean="0"/>
          </a:p>
          <a:p>
            <a:pPr eaLnBrk="1" hangingPunct="1">
              <a:spcBef>
                <a:spcPts val="0"/>
              </a:spcBef>
              <a:defRPr/>
            </a:pPr>
            <a:r>
              <a:rPr lang="en-US" b="0" i="0" baseline="0" dirty="0" smtClean="0"/>
              <a:t>Timely submission is essential. Action Plan changes should be planned around QPR deadlines.</a:t>
            </a:r>
            <a:endParaRPr lang="en-US" dirty="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4F5808-922F-46C8-A411-8A1F1C1628E2}" type="slidenum">
              <a:rPr lang="en-US" smtClean="0">
                <a:latin typeface="Arial" pitchFamily="34" charset="0"/>
                <a:ea typeface="ＭＳ Ｐゴシック"/>
                <a:cs typeface="ＭＳ Ｐゴシック"/>
              </a:rPr>
              <a:pPr/>
              <a:t>128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hangingPunct="1">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B1A0495F-F831-4B4C-83B0-833DDBC9E0B4}" type="slidenum">
              <a:rPr lang="en-US" smtClean="0"/>
              <a:pPr>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p:txBody>
          <a:bodyPr wrap="square" numCol="1" anchor="t" anchorCtr="0" compatLnSpc="1">
            <a:prstTxWarp prst="textNoShape">
              <a:avLst/>
            </a:prstTxWarp>
            <a:noAutofit/>
          </a:bodyPr>
          <a:lstStyle/>
          <a:p>
            <a:pPr eaLnBrk="1" hangingPunct="1">
              <a:buFont typeface="Arial" pitchFamily="34" charset="0"/>
              <a:buNone/>
              <a:defRPr/>
            </a:pPr>
            <a:r>
              <a:rPr lang="en-US" sz="1100" dirty="0" smtClean="0"/>
              <a:t>Each grantee must have at least one user assigned as the Grantee Administrator. This slide discusses the tasks that the Grantee Administrator must complete in order for the grantee and its users to have access to DRGR, including assigning users to a grant and certifying grantee users. In addition, Grantee Administrators have the ability to block drawdown vouchers.  </a:t>
            </a:r>
          </a:p>
          <a:p>
            <a:pPr marL="171450" indent="-171450" eaLnBrk="1" hangingPunct="1">
              <a:buFont typeface="Arial" pitchFamily="34" charset="0"/>
              <a:buNone/>
              <a:defRPr/>
            </a:pPr>
            <a:endParaRPr lang="en-US" sz="1100" dirty="0" smtClean="0"/>
          </a:p>
          <a:p>
            <a:pPr marL="171450" indent="-171450" eaLnBrk="1" hangingPunct="1">
              <a:spcAft>
                <a:spcPts val="1200"/>
              </a:spcAft>
              <a:buFont typeface="Arial" pitchFamily="34" charset="0"/>
              <a:buChar char="•"/>
              <a:defRPr/>
            </a:pPr>
            <a:r>
              <a:rPr lang="en-US" sz="1100" u="sng" dirty="0" smtClean="0"/>
              <a:t>Assigning Users to a Grant</a:t>
            </a:r>
            <a:r>
              <a:rPr lang="en-US" sz="1100" dirty="0" smtClean="0"/>
              <a:t>: It is important for the Grantee Administrator to assign all of their users to the correct grants. If the Grantee Administrator does not complete this step for a user, that user will not be able to view or edit any information associated with that grant. There are several occasions when the Grantee Administrator will need to update a user’s access to a grant: </a:t>
            </a:r>
          </a:p>
          <a:p>
            <a:pPr marL="628650" lvl="1" indent="-171450" eaLnBrk="1" hangingPunct="1">
              <a:spcAft>
                <a:spcPts val="600"/>
              </a:spcAft>
              <a:buFont typeface="Courier New" pitchFamily="49" charset="0"/>
              <a:buChar char="o"/>
              <a:defRPr/>
            </a:pPr>
            <a:r>
              <a:rPr lang="en-US" sz="1100" dirty="0" smtClean="0"/>
              <a:t>The grantee has a new user.</a:t>
            </a:r>
          </a:p>
          <a:p>
            <a:pPr marL="628650" lvl="1" indent="-171450" eaLnBrk="1" hangingPunct="1">
              <a:spcAft>
                <a:spcPts val="600"/>
              </a:spcAft>
              <a:buFont typeface="Courier New" pitchFamily="49" charset="0"/>
              <a:buChar char="o"/>
              <a:defRPr/>
            </a:pPr>
            <a:r>
              <a:rPr lang="en-US" sz="1100" dirty="0" smtClean="0"/>
              <a:t>The grantee has been awarded a new grant (e.g., NSP3). Authorized users for one grant, NSP1 for example, are not automatically given authorization to other NSP grants. </a:t>
            </a:r>
          </a:p>
          <a:p>
            <a:pPr marL="628650" lvl="1" indent="-171450" eaLnBrk="1" hangingPunct="1">
              <a:spcAft>
                <a:spcPts val="600"/>
              </a:spcAft>
              <a:buFont typeface="Courier New" pitchFamily="49" charset="0"/>
              <a:buChar char="o"/>
              <a:defRPr/>
            </a:pPr>
            <a:r>
              <a:rPr lang="en-US" sz="1100" dirty="0" smtClean="0"/>
              <a:t>The grantee needs to remove a user because the user left the organization or no longer requires access to a specific grant. </a:t>
            </a:r>
          </a:p>
          <a:p>
            <a:pPr eaLnBrk="1" hangingPunct="1">
              <a:buFont typeface="Arial" pitchFamily="34" charset="0"/>
              <a:buNone/>
              <a:defRPr/>
            </a:pPr>
            <a:r>
              <a:rPr lang="en-US" sz="1100" dirty="0" smtClean="0"/>
              <a:t> </a:t>
            </a:r>
          </a:p>
          <a:p>
            <a:pPr marL="171450" indent="-171450" eaLnBrk="1" hangingPunct="1">
              <a:spcBef>
                <a:spcPct val="0"/>
              </a:spcBef>
              <a:buFont typeface="Arial" pitchFamily="34" charset="0"/>
              <a:buChar char="•"/>
              <a:defRPr/>
            </a:pPr>
            <a:r>
              <a:rPr lang="en-US" sz="1100" u="sng" dirty="0" smtClean="0"/>
              <a:t>Blocking Drawdowns:</a:t>
            </a:r>
            <a:r>
              <a:rPr lang="en-US" sz="1100" dirty="0" smtClean="0"/>
              <a:t> </a:t>
            </a:r>
            <a:r>
              <a:rPr lang="en-US" sz="1100" kern="1200" dirty="0" smtClean="0">
                <a:solidFill>
                  <a:schemeClr val="tx1"/>
                </a:solidFill>
                <a:effectLst/>
                <a:latin typeface="+mn-lt"/>
                <a:ea typeface="ＭＳ Ｐゴシック" pitchFamily="-60" charset="-128"/>
                <a:cs typeface="ＭＳ Ｐゴシック" pitchFamily="-60" charset="-128"/>
              </a:rPr>
              <a:t>Grantee Administrators </a:t>
            </a:r>
            <a:r>
              <a:rPr lang="en-US" sz="1100" u="none" kern="1200" dirty="0" smtClean="0">
                <a:solidFill>
                  <a:schemeClr val="tx1"/>
                </a:solidFill>
                <a:effectLst/>
                <a:latin typeface="+mn-lt"/>
                <a:ea typeface="ＭＳ Ｐゴシック" pitchFamily="-60" charset="-128"/>
                <a:cs typeface="ＭＳ Ｐゴシック" pitchFamily="-60" charset="-128"/>
              </a:rPr>
              <a:t>can edit Activity profiles in the DRGR Action Plan </a:t>
            </a:r>
            <a:r>
              <a:rPr lang="en-US" sz="1100" kern="1200" dirty="0" smtClean="0">
                <a:solidFill>
                  <a:schemeClr val="tx1"/>
                </a:solidFill>
                <a:effectLst/>
                <a:latin typeface="+mn-lt"/>
                <a:ea typeface="ＭＳ Ｐゴシック" pitchFamily="-60" charset="-128"/>
                <a:cs typeface="ＭＳ Ｐゴシック" pitchFamily="-60" charset="-128"/>
              </a:rPr>
              <a:t>to block draws as they are being processed internally</a:t>
            </a:r>
            <a:r>
              <a:rPr lang="en-US" sz="1100" dirty="0" smtClean="0"/>
              <a:t>. This allows an additional internal control on a community’s drawdown process, if needed. This</a:t>
            </a:r>
            <a:r>
              <a:rPr lang="en-US" sz="1100" baseline="0" dirty="0" smtClean="0"/>
              <a:t> is done in the Action Plan at the Activity Level.</a:t>
            </a:r>
            <a:endParaRPr lang="en-US" sz="1100" dirty="0" smtClean="0"/>
          </a:p>
          <a:p>
            <a:pPr marL="171450" indent="-171450" eaLnBrk="1" hangingPunct="1">
              <a:spcAft>
                <a:spcPts val="1200"/>
              </a:spcAft>
              <a:buFont typeface="Arial" pitchFamily="34" charset="0"/>
              <a:buChar char="•"/>
              <a:defRPr/>
            </a:pPr>
            <a:r>
              <a:rPr lang="en-US" sz="1100" u="sng" dirty="0" smtClean="0"/>
              <a:t>Certifying Grantee Users:</a:t>
            </a:r>
            <a:r>
              <a:rPr lang="en-US" sz="1100" dirty="0" smtClean="0"/>
              <a:t> Before a new user can access a grantee’s information, the Grantee Administrator will need to certify the user. In addition, the Grantee Administrator will have to re-certify all current users every six months. </a:t>
            </a:r>
          </a:p>
          <a:p>
            <a:pPr marL="171450" indent="-171450" eaLnBrk="1" hangingPunct="1">
              <a:buFont typeface="Arial" pitchFamily="34" charset="0"/>
              <a:buChar char="•"/>
              <a:defRPr/>
            </a:pPr>
            <a:endParaRPr lang="en-US" sz="1100" dirty="0" smtClean="0"/>
          </a:p>
        </p:txBody>
      </p:sp>
      <p:sp>
        <p:nvSpPr>
          <p:cNvPr id="243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DBDEC2-4E3C-44C5-833B-7C979AC82539}" type="slidenum">
              <a:rPr lang="en-US" smtClean="0">
                <a:latin typeface="Arial" pitchFamily="34" charset="0"/>
                <a:ea typeface="ＭＳ Ｐゴシック"/>
                <a:cs typeface="ＭＳ Ｐゴシック"/>
              </a:rPr>
              <a:pPr/>
              <a:t>13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260850"/>
            <a:ext cx="5429250" cy="4787457"/>
          </a:xfrm>
        </p:spPr>
        <p:txBody>
          <a:bodyPr>
            <a:normAutofit lnSpcReduction="10000"/>
          </a:bodyPr>
          <a:lstStyle/>
          <a:p>
            <a:pPr lvl="0"/>
            <a:r>
              <a:rPr lang="en-US" sz="1200" kern="1200" dirty="0" smtClean="0">
                <a:solidFill>
                  <a:schemeClr val="tx1"/>
                </a:solidFill>
                <a:latin typeface="+mn-lt"/>
                <a:ea typeface="ＭＳ Ｐゴシック" pitchFamily="-60" charset="-128"/>
                <a:cs typeface="ＭＳ Ｐゴシック" pitchFamily="-60" charset="-128"/>
              </a:rPr>
              <a:t>Question 1: A grantee wants Jill to remain as the Drawdown Requester for NSP1 but be the Drawdown Approver for NSP3. What steps do they need to take to make that happen?</a:t>
            </a:r>
          </a:p>
          <a:p>
            <a:r>
              <a:rPr lang="en-US" sz="1200" kern="1200" dirty="0" smtClean="0">
                <a:solidFill>
                  <a:schemeClr val="tx1"/>
                </a:solidFill>
                <a:latin typeface="+mn-lt"/>
                <a:ea typeface="ＭＳ Ｐゴシック" pitchFamily="-60" charset="-128"/>
                <a:cs typeface="ＭＳ Ｐゴシック" pitchFamily="-60" charset="-128"/>
              </a:rPr>
              <a:t> </a:t>
            </a:r>
          </a:p>
          <a:p>
            <a:pPr lvl="0"/>
            <a:r>
              <a:rPr lang="en-US" sz="1200" kern="1200" dirty="0" smtClean="0">
                <a:solidFill>
                  <a:schemeClr val="tx1"/>
                </a:solidFill>
                <a:latin typeface="+mn-lt"/>
                <a:ea typeface="ＭＳ Ｐゴシック" pitchFamily="-60" charset="-128"/>
                <a:cs typeface="ＭＳ Ｐゴシック" pitchFamily="-60" charset="-128"/>
              </a:rPr>
              <a:t>Question 2: How many activities (all Eligible Use B) will you need to set up in the following scenario </a:t>
            </a:r>
            <a:r>
              <a:rPr lang="en-US" sz="1200" i="1" kern="1200" dirty="0" smtClean="0">
                <a:solidFill>
                  <a:schemeClr val="tx1"/>
                </a:solidFill>
                <a:latin typeface="+mn-lt"/>
                <a:ea typeface="ＭＳ Ｐゴシック" pitchFamily="-60" charset="-128"/>
                <a:cs typeface="ＭＳ Ｐゴシック" pitchFamily="-60" charset="-128"/>
              </a:rPr>
              <a:t>(write the chart with the whole class contributing):</a:t>
            </a:r>
            <a:endParaRPr lang="en-US" sz="1200" kern="1200" dirty="0" smtClean="0">
              <a:solidFill>
                <a:schemeClr val="tx1"/>
              </a:solidFill>
              <a:latin typeface="+mn-lt"/>
              <a:ea typeface="ＭＳ Ｐゴシック" pitchFamily="-60" charset="-128"/>
              <a:cs typeface="ＭＳ Ｐゴシック" pitchFamily="-60" charset="-128"/>
            </a:endParaRPr>
          </a:p>
          <a:p>
            <a:pPr lvl="1"/>
            <a:r>
              <a:rPr lang="en-US" sz="1200" kern="1200" dirty="0" smtClean="0">
                <a:solidFill>
                  <a:schemeClr val="tx1"/>
                </a:solidFill>
                <a:latin typeface="+mn-lt"/>
                <a:ea typeface="ＭＳ Ｐゴシック" pitchFamily="-60" charset="-128"/>
                <a:cs typeface="ＭＳ Ｐゴシック"/>
              </a:rPr>
              <a:t>2 </a:t>
            </a:r>
            <a:r>
              <a:rPr lang="en-US" sz="1200" kern="1200" dirty="0" err="1" smtClean="0">
                <a:solidFill>
                  <a:schemeClr val="tx1"/>
                </a:solidFill>
                <a:latin typeface="+mn-lt"/>
                <a:ea typeface="ＭＳ Ｐゴシック" pitchFamily="-60" charset="-128"/>
                <a:cs typeface="ＭＳ Ｐゴシック"/>
              </a:rPr>
              <a:t>subrecipients</a:t>
            </a:r>
            <a:endParaRPr lang="en-US" sz="1200" kern="1200" dirty="0" smtClean="0">
              <a:solidFill>
                <a:schemeClr val="tx1"/>
              </a:solidFill>
              <a:latin typeface="+mn-lt"/>
              <a:ea typeface="ＭＳ Ｐゴシック" pitchFamily="-60" charset="-128"/>
              <a:cs typeface="ＭＳ Ｐゴシック"/>
            </a:endParaRPr>
          </a:p>
          <a:p>
            <a:pPr lvl="1"/>
            <a:r>
              <a:rPr lang="en-US" sz="1200" kern="1200" dirty="0" smtClean="0">
                <a:solidFill>
                  <a:schemeClr val="tx1"/>
                </a:solidFill>
                <a:latin typeface="+mn-lt"/>
                <a:ea typeface="ＭＳ Ｐゴシック" pitchFamily="-60" charset="-128"/>
                <a:cs typeface="ＭＳ Ｐゴシック"/>
              </a:rPr>
              <a:t>Each doing single-family acquisition-rehabilitation program (10 units each)</a:t>
            </a:r>
          </a:p>
          <a:p>
            <a:pPr lvl="1"/>
            <a:r>
              <a:rPr lang="en-US" sz="1200" kern="1200" dirty="0" smtClean="0">
                <a:solidFill>
                  <a:schemeClr val="tx1"/>
                </a:solidFill>
                <a:latin typeface="+mn-lt"/>
                <a:ea typeface="ＭＳ Ｐゴシック" pitchFamily="-60" charset="-128"/>
                <a:cs typeface="ＭＳ Ｐゴシック"/>
              </a:rPr>
              <a:t>One doing multi-family acquisition-rehabilitation (1 building: 30 units)</a:t>
            </a:r>
          </a:p>
          <a:p>
            <a:pPr lvl="1"/>
            <a:r>
              <a:rPr lang="en-US" sz="1200" kern="1200" dirty="0" smtClean="0">
                <a:solidFill>
                  <a:schemeClr val="tx1"/>
                </a:solidFill>
                <a:latin typeface="+mn-lt"/>
                <a:ea typeface="ＭＳ Ｐゴシック" pitchFamily="-60" charset="-128"/>
                <a:cs typeface="ＭＳ Ｐゴシック"/>
              </a:rPr>
              <a:t>The </a:t>
            </a:r>
            <a:r>
              <a:rPr lang="en-US" sz="1200" kern="1200" dirty="0" err="1" smtClean="0">
                <a:solidFill>
                  <a:schemeClr val="tx1"/>
                </a:solidFill>
                <a:latin typeface="+mn-lt"/>
                <a:ea typeface="ＭＳ Ｐゴシック" pitchFamily="-60" charset="-128"/>
                <a:cs typeface="ＭＳ Ｐゴシック"/>
              </a:rPr>
              <a:t>subrecipient</a:t>
            </a:r>
            <a:r>
              <a:rPr lang="en-US" sz="1200" kern="1200" dirty="0" smtClean="0">
                <a:solidFill>
                  <a:schemeClr val="tx1"/>
                </a:solidFill>
                <a:latin typeface="+mn-lt"/>
                <a:ea typeface="ＭＳ Ｐゴシック" pitchFamily="-60" charset="-128"/>
                <a:cs typeface="ＭＳ Ｐゴシック"/>
              </a:rPr>
              <a:t> conducting the MF acquisition-rehabilitation will be a rental property. For all the SF units and ½ of the units associated with the MF building, the income target will be 50% of AMI or less. For the other ½ of the MF units, the income target will be 51% to 120% AMI.</a:t>
            </a:r>
          </a:p>
          <a:p>
            <a:pPr lvl="1"/>
            <a:r>
              <a:rPr lang="en-US" sz="1200" kern="1200" dirty="0" smtClean="0">
                <a:solidFill>
                  <a:schemeClr val="tx1"/>
                </a:solidFill>
                <a:latin typeface="+mn-lt"/>
                <a:ea typeface="ＭＳ Ｐゴシック" pitchFamily="-60" charset="-128"/>
                <a:cs typeface="ＭＳ Ｐゴシック"/>
              </a:rPr>
              <a:t>The other </a:t>
            </a:r>
            <a:r>
              <a:rPr lang="en-US" sz="1200" kern="1200" dirty="0" err="1" smtClean="0">
                <a:solidFill>
                  <a:schemeClr val="tx1"/>
                </a:solidFill>
                <a:latin typeface="+mn-lt"/>
                <a:ea typeface="ＭＳ Ｐゴシック" pitchFamily="-60" charset="-128"/>
                <a:cs typeface="ＭＳ Ｐゴシック"/>
              </a:rPr>
              <a:t>subrecipient</a:t>
            </a:r>
            <a:r>
              <a:rPr lang="en-US" sz="1200" kern="1200" dirty="0" smtClean="0">
                <a:solidFill>
                  <a:schemeClr val="tx1"/>
                </a:solidFill>
                <a:latin typeface="+mn-lt"/>
                <a:ea typeface="ＭＳ Ｐゴシック" pitchFamily="-60" charset="-128"/>
                <a:cs typeface="ＭＳ Ｐゴシック"/>
              </a:rPr>
              <a:t> will be targeting owners have ½ their units for 50 % AMI or less and the other ½ for 51% to 120% AMI.</a:t>
            </a:r>
          </a:p>
          <a:p>
            <a:r>
              <a:rPr lang="en-US" sz="1200" kern="1200" dirty="0" smtClean="0">
                <a:solidFill>
                  <a:schemeClr val="tx1"/>
                </a:solidFill>
                <a:latin typeface="+mn-lt"/>
                <a:ea typeface="ＭＳ Ｐゴシック" pitchFamily="-60" charset="-128"/>
                <a:cs typeface="ＭＳ Ｐゴシック" pitchFamily="-60" charset="-128"/>
              </a:rPr>
              <a:t> </a:t>
            </a:r>
          </a:p>
          <a:p>
            <a:pPr lvl="0"/>
            <a:r>
              <a:rPr lang="en-US" sz="1200" kern="1200" dirty="0" smtClean="0">
                <a:solidFill>
                  <a:schemeClr val="tx1"/>
                </a:solidFill>
                <a:latin typeface="+mn-lt"/>
                <a:ea typeface="ＭＳ Ｐゴシック" pitchFamily="-60" charset="-128"/>
                <a:cs typeface="ＭＳ Ｐゴシック" pitchFamily="-60" charset="-128"/>
              </a:rPr>
              <a:t>Question 3: True or False: In a data clean-up effort, HUD will require grantees who have two DRGR activities for the same property (i.e. one activity for acquisition and one activity for rehab) to combine the activities.</a:t>
            </a:r>
          </a:p>
          <a:p>
            <a:r>
              <a:rPr lang="en-US" sz="1200" kern="1200" dirty="0" smtClean="0">
                <a:solidFill>
                  <a:schemeClr val="tx1"/>
                </a:solidFill>
                <a:latin typeface="+mn-lt"/>
                <a:ea typeface="ＭＳ Ｐゴシック" pitchFamily="-60" charset="-128"/>
                <a:cs typeface="ＭＳ Ｐゴシック" pitchFamily="-60" charset="-128"/>
              </a:rPr>
              <a:t> </a:t>
            </a:r>
          </a:p>
          <a:p>
            <a:pPr lvl="0"/>
            <a:r>
              <a:rPr lang="en-US" sz="1200" kern="1200" dirty="0" smtClean="0">
                <a:solidFill>
                  <a:schemeClr val="tx1"/>
                </a:solidFill>
                <a:latin typeface="+mn-lt"/>
                <a:ea typeface="ＭＳ Ｐゴシック" pitchFamily="-60" charset="-128"/>
                <a:cs typeface="ＭＳ Ｐゴシック" pitchFamily="-60" charset="-128"/>
              </a:rPr>
              <a:t>Question 4: What type of information may you want to include in your project number? </a:t>
            </a:r>
          </a:p>
          <a:p>
            <a:r>
              <a:rPr lang="en-US" sz="1200" b="1" kern="1200" dirty="0" smtClean="0">
                <a:solidFill>
                  <a:schemeClr val="tx1"/>
                </a:solidFill>
                <a:latin typeface="+mn-lt"/>
                <a:ea typeface="ＭＳ Ｐゴシック" pitchFamily="-60" charset="-128"/>
                <a:cs typeface="ＭＳ Ｐゴシック" pitchFamily="-60" charset="-128"/>
              </a:rPr>
              <a:t> </a:t>
            </a:r>
          </a:p>
          <a:p>
            <a:pPr lvl="0"/>
            <a:r>
              <a:rPr lang="en-US" sz="1200" kern="1200" dirty="0" smtClean="0">
                <a:solidFill>
                  <a:schemeClr val="tx1"/>
                </a:solidFill>
                <a:latin typeface="+mn-lt"/>
                <a:ea typeface="ＭＳ Ｐゴシック" pitchFamily="-60" charset="-128"/>
                <a:cs typeface="ＭＳ Ｐゴシック" pitchFamily="-60" charset="-128"/>
              </a:rPr>
              <a:t>Question 5: How often do grantee users have to recertify in DRGR?</a:t>
            </a:r>
          </a:p>
          <a:p>
            <a:endParaRPr lang="en-US" sz="1200" b="0" kern="1200" dirty="0" smtClean="0">
              <a:solidFill>
                <a:schemeClr val="tx1"/>
              </a:solidFill>
              <a:latin typeface="+mn-lt"/>
              <a:ea typeface="ＭＳ Ｐゴシック" pitchFamily="-60" charset="-128"/>
              <a:cs typeface="ＭＳ Ｐゴシック" pitchFamily="-60" charset="-128"/>
            </a:endParaRPr>
          </a:p>
          <a:p>
            <a:pPr lvl="0" eaLnBrk="0"/>
            <a:r>
              <a:rPr lang="en-US" sz="1200" b="0" kern="1200" dirty="0" smtClean="0">
                <a:solidFill>
                  <a:schemeClr val="tx1"/>
                </a:solidFill>
                <a:latin typeface="+mn-lt"/>
                <a:ea typeface="ＭＳ Ｐゴシック" pitchFamily="-60" charset="-128"/>
                <a:cs typeface="ＭＳ Ｐゴシック" pitchFamily="-60" charset="-128"/>
              </a:rPr>
              <a:t>Question 6:</a:t>
            </a:r>
            <a:r>
              <a:rPr lang="en-US" sz="1200" b="0" kern="1200" baseline="0" dirty="0" smtClean="0">
                <a:solidFill>
                  <a:schemeClr val="tx1"/>
                </a:solidFill>
                <a:latin typeface="+mn-lt"/>
                <a:ea typeface="ＭＳ Ｐゴシック" pitchFamily="-60" charset="-128"/>
                <a:cs typeface="ＭＳ Ｐゴシック" pitchFamily="-60" charset="-128"/>
              </a:rPr>
              <a:t> </a:t>
            </a:r>
            <a:r>
              <a:rPr lang="en-US" sz="1200" kern="1200" dirty="0" smtClean="0">
                <a:solidFill>
                  <a:schemeClr val="tx1"/>
                </a:solidFill>
                <a:latin typeface="+mn-lt"/>
                <a:ea typeface="ＭＳ Ｐゴシック" pitchFamily="-60" charset="-128"/>
                <a:cs typeface="ＭＳ Ｐゴシック" pitchFamily="-60" charset="-128"/>
              </a:rPr>
              <a:t>Is Demolition a Project?</a:t>
            </a:r>
          </a:p>
          <a:p>
            <a:endParaRPr lang="en-US" sz="1400" b="1" kern="1200" dirty="0" smtClean="0">
              <a:solidFill>
                <a:schemeClr val="tx1"/>
              </a:solidFill>
              <a:latin typeface="+mn-lt"/>
              <a:ea typeface="ＭＳ Ｐゴシック" pitchFamily="-60" charset="-128"/>
              <a:cs typeface="ＭＳ Ｐゴシック" pitchFamily="-60" charset="-128"/>
            </a:endParaRPr>
          </a:p>
          <a:p>
            <a:pPr marL="171450" indent="-171450" eaLnBrk="1" fontAlgn="auto" hangingPunct="1">
              <a:spcBef>
                <a:spcPts val="0"/>
              </a:spcBef>
              <a:spcAft>
                <a:spcPts val="0"/>
              </a:spcAft>
              <a:buFont typeface="Arial" pitchFamily="34" charset="0"/>
              <a:buChar char="•"/>
              <a:defRPr/>
            </a:pPr>
            <a:endParaRPr lang="en-US" dirty="0" smtClean="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6E47B7-3AE1-407C-9D06-21B3A8FB49EB}" type="slidenum">
              <a:rPr lang="en-US" smtClean="0"/>
              <a:pPr fontAlgn="base">
                <a:spcBef>
                  <a:spcPct val="0"/>
                </a:spcBef>
                <a:spcAft>
                  <a:spcPct val="0"/>
                </a:spcAft>
                <a:defRPr/>
              </a:pPr>
              <a:t>130</a:t>
            </a:fld>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HITS help desk should be contacted for any technical issues and password problems. Session resets should come through the HUD Help Desk (DRGR_Help@hud.gov or the 800 number). If you need a password reset, you’ll get a message that says you have exceeded the number of login attempts. </a:t>
            </a:r>
            <a:r>
              <a:rPr lang="en-US" dirty="0" smtClean="0"/>
              <a:t>If you have been idle for 30 minutes within the system and you are automatically logged out, you will likely be unable to log in again and will need to reset your password.</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49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0E2115-C5F6-46EE-9FB6-33CAC9F0A4B0}" type="slidenum">
              <a:rPr lang="en-US" smtClean="0">
                <a:latin typeface="Arial" pitchFamily="34" charset="0"/>
                <a:ea typeface="ＭＳ Ｐゴシック"/>
                <a:cs typeface="ＭＳ Ｐゴシック"/>
              </a:rPr>
              <a:pPr/>
              <a:t>131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grantee should contact their CPD rep if there is missing information in LOCCS immediately.</a:t>
            </a:r>
          </a:p>
          <a:p>
            <a:endParaRPr lang="en-US" dirty="0" smtClean="0"/>
          </a:p>
          <a:p>
            <a:r>
              <a:rPr lang="en-US" dirty="0" smtClean="0"/>
              <a:t>If a grantee is seeking an answer, in writing, to a specific issue, they may enter it at the NSP Resource Exchange. A grantee may also request one-on-one technical assistance at this website.</a:t>
            </a: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074BF70-54F4-4663-8046-F9A00F35FBC0}" type="slidenum">
              <a:rPr lang="en-US" smtClean="0"/>
              <a:pPr>
                <a:defRPr/>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You can find information about any updates or major changes to the DRGR system on the DRGR website. For DRGR resources, the resource site listed above is best; NSP policy documents are all posted on the NSP Resource Exchange. For help with the system outside of password reset issues, please contact the Help Desk using the email above or by calling the 800 number listed on the previous slide.</a:t>
            </a:r>
          </a:p>
        </p:txBody>
      </p:sp>
      <p:sp>
        <p:nvSpPr>
          <p:cNvPr id="450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B57616-00F7-4118-A230-B5D84602B9E6}" type="slidenum">
              <a:rPr lang="en-US" smtClean="0">
                <a:latin typeface="Arial" pitchFamily="34" charset="0"/>
                <a:ea typeface="ＭＳ Ｐゴシック"/>
                <a:cs typeface="ＭＳ Ｐゴシック"/>
              </a:rPr>
              <a:pPr/>
              <a:t>133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a:cs typeface="ＭＳ Ｐゴシック"/>
              </a:rPr>
              <a:t>Thank you so much for your participation!  </a:t>
            </a:r>
          </a:p>
          <a:p>
            <a:pPr eaLnBrk="1" hangingPunct="1">
              <a:spcBef>
                <a:spcPct val="0"/>
              </a:spcBef>
            </a:pPr>
            <a:endParaRPr lang="en-US" dirty="0" smtClean="0">
              <a:ea typeface="ＭＳ Ｐゴシック"/>
              <a:cs typeface="ＭＳ Ｐゴシック"/>
            </a:endParaRPr>
          </a:p>
          <a:p>
            <a:pPr eaLnBrk="1" hangingPunct="1">
              <a:spcBef>
                <a:spcPct val="0"/>
              </a:spcBef>
            </a:pPr>
            <a:r>
              <a:rPr lang="en-US" dirty="0" smtClean="0">
                <a:ea typeface="ＭＳ Ｐゴシック"/>
                <a:cs typeface="ＭＳ Ｐゴシック"/>
              </a:rPr>
              <a:t>We’ll be starting tomorrow by digging into the other 3 Modules (Admin, QPR, and Reports),</a:t>
            </a:r>
            <a:r>
              <a:rPr lang="en-US" baseline="0" dirty="0" smtClean="0">
                <a:ea typeface="ＭＳ Ｐゴシック"/>
                <a:cs typeface="ＭＳ Ｐゴシック"/>
              </a:rPr>
              <a:t> talking about how to best tell your story to HUD and the public, and delve into some common issues grantees face in DRGRs and how to troubleshoot from your desk.</a:t>
            </a:r>
            <a:r>
              <a:rPr lang="en-US" dirty="0" smtClean="0">
                <a:ea typeface="ＭＳ Ｐゴシック"/>
                <a:cs typeface="ＭＳ Ｐゴシック"/>
              </a:rPr>
              <a:t> </a:t>
            </a:r>
          </a:p>
          <a:p>
            <a:pPr eaLnBrk="1" hangingPunct="1">
              <a:spcBef>
                <a:spcPct val="0"/>
              </a:spcBef>
            </a:pPr>
            <a:endParaRPr lang="en-US" dirty="0" smtClean="0">
              <a:ea typeface="ＭＳ Ｐゴシック"/>
              <a:cs typeface="ＭＳ Ｐゴシック"/>
            </a:endParaRPr>
          </a:p>
          <a:p>
            <a:pPr eaLnBrk="1" hangingPunct="1">
              <a:spcBef>
                <a:spcPct val="0"/>
              </a:spcBef>
            </a:pPr>
            <a:r>
              <a:rPr lang="en-US" dirty="0" smtClean="0">
                <a:ea typeface="ＭＳ Ｐゴシック"/>
                <a:cs typeface="ＭＳ Ｐゴシック"/>
              </a:rPr>
              <a:t>Please feel free ask any additional questions you may have. </a:t>
            </a: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A09A5C-2448-48E6-84DA-146261776CD5}" type="slidenum">
              <a:rPr lang="en-US">
                <a:ea typeface="ＭＳ Ｐゴシック" pitchFamily="-60" charset="-128"/>
                <a:cs typeface="ＭＳ Ｐゴシック" pitchFamily="-60" charset="-128"/>
              </a:rPr>
              <a:pPr fontAlgn="base">
                <a:spcBef>
                  <a:spcPct val="0"/>
                </a:spcBef>
                <a:spcAft>
                  <a:spcPct val="0"/>
                </a:spcAft>
                <a:defRPr/>
              </a:pPr>
              <a:t>134</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This slide illustrates how the Grantee Administrator can assign and remove users from a grant.</a:t>
            </a:r>
          </a:p>
          <a:p>
            <a:pPr eaLnBrk="1" hangingPunct="1">
              <a:defRPr/>
            </a:pPr>
            <a:endParaRPr lang="en-US" dirty="0" smtClean="0"/>
          </a:p>
          <a:p>
            <a:pPr marL="171450" indent="-171450" eaLnBrk="1" hangingPunct="1">
              <a:spcAft>
                <a:spcPts val="1200"/>
              </a:spcAft>
              <a:buFont typeface="Arial" pitchFamily="34" charset="0"/>
              <a:buChar char="•"/>
              <a:defRPr/>
            </a:pPr>
            <a:r>
              <a:rPr lang="en-US" dirty="0" smtClean="0"/>
              <a:t>Only grantee system administrators will see the link for the screen displayed, Grantee User Admin. </a:t>
            </a:r>
          </a:p>
          <a:p>
            <a:pPr marL="171450" indent="-171450" eaLnBrk="1" hangingPunct="1">
              <a:spcAft>
                <a:spcPts val="1200"/>
              </a:spcAft>
              <a:buFont typeface="Arial" pitchFamily="34" charset="0"/>
              <a:buChar char="•"/>
              <a:defRPr/>
            </a:pPr>
            <a:r>
              <a:rPr lang="en-US" dirty="0" smtClean="0"/>
              <a:t>Assignment occurs at the grant level. For example, NSP1 may have one set of assigned users that is different than NSP2 and NSP3. </a:t>
            </a:r>
          </a:p>
          <a:p>
            <a:pPr marL="171450" indent="-171450" eaLnBrk="1" hangingPunct="1">
              <a:spcAft>
                <a:spcPts val="1200"/>
              </a:spcAft>
              <a:buFont typeface="Arial" pitchFamily="34" charset="0"/>
              <a:buChar char="•"/>
              <a:defRPr/>
            </a:pPr>
            <a:r>
              <a:rPr lang="en-US" dirty="0" smtClean="0"/>
              <a:t>On this screen, the Grantee Administrators can assign and remove users from the grant selected. Authorized users, listed on the left, are those who will be able to work with the grant — Available users, listed on the right, cannot. </a:t>
            </a:r>
          </a:p>
          <a:p>
            <a:pPr marL="171450" indent="-171450" eaLnBrk="1" hangingPunct="1">
              <a:spcAft>
                <a:spcPts val="1200"/>
              </a:spcAft>
              <a:buFont typeface="Arial" pitchFamily="34" charset="0"/>
              <a:buChar char="•"/>
              <a:defRPr/>
            </a:pPr>
            <a:r>
              <a:rPr lang="en-US" dirty="0" smtClean="0"/>
              <a:t>To move a user from the Available list to the Authorized list, click on the user’s name to highlight it (more than one user can be selected at a time using the Control key or Shift key on a PC, and the Command key on a Mac) and click the Assign button. </a:t>
            </a:r>
          </a:p>
          <a:p>
            <a:pPr marL="171450" indent="-171450" eaLnBrk="1" hangingPunct="1">
              <a:spcAft>
                <a:spcPts val="1200"/>
              </a:spcAft>
              <a:buFont typeface="Arial" pitchFamily="34" charset="0"/>
              <a:buChar char="•"/>
              <a:defRPr/>
            </a:pPr>
            <a:r>
              <a:rPr lang="en-US" dirty="0" smtClean="0"/>
              <a:t>To remove a user’s authorization for a grant, click on their name under Authorized Users and click the Remove button. </a:t>
            </a:r>
          </a:p>
          <a:p>
            <a:pPr marL="171450" indent="-171450" eaLnBrk="1" hangingPunct="1">
              <a:spcAft>
                <a:spcPts val="1200"/>
              </a:spcAft>
              <a:buFont typeface="Arial" pitchFamily="34" charset="0"/>
              <a:buChar char="•"/>
              <a:defRPr/>
            </a:pPr>
            <a:r>
              <a:rPr lang="en-US" dirty="0" smtClean="0"/>
              <a:t>Remember to </a:t>
            </a:r>
            <a:r>
              <a:rPr lang="en-US" i="1" dirty="0" smtClean="0"/>
              <a:t>save the changes </a:t>
            </a:r>
            <a:r>
              <a:rPr lang="en-US" dirty="0" smtClean="0"/>
              <a:t>before leaving the screen. </a:t>
            </a:r>
          </a:p>
        </p:txBody>
      </p:sp>
      <p:sp>
        <p:nvSpPr>
          <p:cNvPr id="244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86D149-847D-4B2E-9090-DE0F9353EFE8}" type="slidenum">
              <a:rPr lang="en-US" smtClean="0">
                <a:latin typeface="Arial" pitchFamily="34" charset="0"/>
                <a:ea typeface="ＭＳ Ｐゴシック"/>
                <a:cs typeface="ＭＳ Ｐゴシック"/>
              </a:rPr>
              <a:pPr/>
              <a:t>14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marL="171450" indent="-171450" eaLnBrk="1" hangingPunct="1">
              <a:buFontTx/>
              <a:buChar char="•"/>
              <a:defRPr/>
            </a:pPr>
            <a:r>
              <a:rPr lang="en-US" dirty="0" smtClean="0">
                <a:ea typeface="ＭＳ Ｐゴシック"/>
                <a:cs typeface="ＭＳ Ｐゴシック"/>
              </a:rPr>
              <a:t>With release 6.5, DRGR has added a user certification functionality. DRGR is now required to include certification/recertification of each DRGR users by higher-level users in DRGR.</a:t>
            </a:r>
          </a:p>
          <a:p>
            <a:pPr marL="171450" indent="-171450" eaLnBrk="1" hangingPunct="1">
              <a:buFontTx/>
              <a:buChar char="•"/>
              <a:defRPr/>
            </a:pPr>
            <a:endParaRPr lang="en-US" b="0" dirty="0" smtClean="0">
              <a:ea typeface="ＭＳ Ｐゴシック"/>
              <a:cs typeface="ＭＳ Ｐゴシック"/>
            </a:endParaRPr>
          </a:p>
          <a:p>
            <a:pPr marL="171450" indent="-171450" eaLnBrk="1" hangingPunct="1">
              <a:buFontTx/>
              <a:buChar char="•"/>
              <a:defRPr/>
            </a:pPr>
            <a:r>
              <a:rPr lang="en-US" b="0" dirty="0" smtClean="0">
                <a:solidFill>
                  <a:sysClr val="windowText" lastClr="000000"/>
                </a:solidFill>
                <a:ea typeface="ＭＳ Ｐゴシック"/>
                <a:cs typeface="ＭＳ Ｐゴシック"/>
              </a:rPr>
              <a:t>With</a:t>
            </a:r>
            <a:r>
              <a:rPr lang="en-US" b="0" baseline="0" dirty="0" smtClean="0">
                <a:solidFill>
                  <a:sysClr val="windowText" lastClr="000000"/>
                </a:solidFill>
                <a:ea typeface="ＭＳ Ｐゴシック"/>
                <a:cs typeface="ＭＳ Ｐゴシック"/>
              </a:rPr>
              <a:t> release 7.3, the HUD HQ field office managers can now access the HUD Field Admin screens so they can certify grantee admin users if their CPD reps are not available.</a:t>
            </a:r>
          </a:p>
          <a:p>
            <a:pPr marL="171450" indent="-171450" eaLnBrk="1" hangingPunct="1">
              <a:buFontTx/>
              <a:buChar char="•"/>
              <a:defRPr/>
            </a:pPr>
            <a:endParaRPr lang="en-US" b="0" baseline="0" dirty="0" smtClean="0">
              <a:solidFill>
                <a:sysClr val="windowText" lastClr="000000"/>
              </a:solidFill>
              <a:ea typeface="ＭＳ Ｐゴシック"/>
              <a:cs typeface="ＭＳ Ｐゴシック"/>
            </a:endParaRPr>
          </a:p>
          <a:p>
            <a:pPr marL="171450" indent="-171450" eaLnBrk="1" hangingPunct="1">
              <a:buFontTx/>
              <a:buChar char="•"/>
              <a:defRPr/>
            </a:pPr>
            <a:r>
              <a:rPr lang="en-US" b="0" baseline="0" dirty="0" smtClean="0">
                <a:solidFill>
                  <a:sysClr val="windowText" lastClr="000000"/>
                </a:solidFill>
                <a:ea typeface="ＭＳ Ｐゴシック"/>
                <a:cs typeface="ＭＳ Ｐゴシック"/>
              </a:rPr>
              <a:t>And, with release 7.3, DRGR will maintain historical data for each certification and reports will be available to show the history of certifications. </a:t>
            </a:r>
            <a:endParaRPr lang="en-US" b="0" dirty="0" smtClean="0">
              <a:solidFill>
                <a:sysClr val="windowText" lastClr="000000"/>
              </a:solidFill>
              <a:ea typeface="ＭＳ Ｐゴシック"/>
              <a:cs typeface="ＭＳ Ｐゴシック"/>
            </a:endParaRPr>
          </a:p>
          <a:p>
            <a:pPr marL="171450" indent="-171450" eaLnBrk="1" hangingPunct="1">
              <a:buFontTx/>
              <a:buChar char="•"/>
              <a:defRPr/>
            </a:pPr>
            <a:endParaRPr lang="en-US" dirty="0" smtClean="0">
              <a:ea typeface="ＭＳ Ｐゴシック"/>
              <a:cs typeface="ＭＳ Ｐゴシック"/>
            </a:endParaRPr>
          </a:p>
          <a:p>
            <a:pPr marL="171450" indent="-171450" eaLnBrk="1" hangingPunct="1">
              <a:buFontTx/>
              <a:buChar char="•"/>
              <a:defRPr/>
            </a:pPr>
            <a:r>
              <a:rPr lang="en-US" dirty="0" smtClean="0">
                <a:ea typeface="ＭＳ Ｐゴシック"/>
                <a:cs typeface="ＭＳ Ｐゴシック"/>
              </a:rPr>
              <a:t>Recertification takes place every six months. If a user is NOT recertified after the expiration period, the user will not be able to access any part of DRGR. When such users log in, they will receive a message that their certification expired.  If a user receives this message, refer back to this flow chart and find the individual who is required to recertify the user.  For most grantee users – this will be their Grantee Admin user.</a:t>
            </a:r>
          </a:p>
          <a:p>
            <a:pPr marL="171450" indent="-171450" eaLnBrk="1" hangingPunct="1">
              <a:buFontTx/>
              <a:buChar char="•"/>
              <a:defRPr/>
            </a:pPr>
            <a:endParaRPr lang="en-US" dirty="0" smtClean="0">
              <a:ea typeface="ＭＳ Ｐゴシック"/>
              <a:cs typeface="ＭＳ Ｐゴシック"/>
            </a:endParaRPr>
          </a:p>
          <a:p>
            <a:pPr marL="171450" indent="-171450" eaLnBrk="1" hangingPunct="1">
              <a:buFontTx/>
              <a:buChar char="•"/>
              <a:defRPr/>
            </a:pPr>
            <a:r>
              <a:rPr lang="en-US" dirty="0" smtClean="0">
                <a:ea typeface="ＭＳ Ｐゴシック"/>
                <a:cs typeface="ＭＳ Ｐゴシック"/>
              </a:rPr>
              <a:t>To accomplish the certifications, we will use the following process involving HUD and grantee staff. The slide depicts the hierarchy of user certification: </a:t>
            </a:r>
          </a:p>
          <a:p>
            <a:pPr marL="171450" indent="-171450" eaLnBrk="1" hangingPunct="1">
              <a:buFontTx/>
              <a:buChar char="•"/>
              <a:defRPr/>
            </a:pPr>
            <a:endParaRPr lang="en-US" dirty="0" smtClean="0">
              <a:ea typeface="ＭＳ Ｐゴシック"/>
              <a:cs typeface="ＭＳ Ｐゴシック"/>
            </a:endParaRPr>
          </a:p>
          <a:p>
            <a:pPr marL="628650" lvl="1" indent="-171450" eaLnBrk="1" hangingPunct="1">
              <a:buFontTx/>
              <a:buChar char="•"/>
              <a:defRPr/>
            </a:pPr>
            <a:r>
              <a:rPr lang="en-US" dirty="0" smtClean="0">
                <a:ea typeface="ＭＳ Ｐゴシック"/>
              </a:rPr>
              <a:t>HUD HQ staff will assign CPD Field Managers to Field Offices. </a:t>
            </a:r>
          </a:p>
          <a:p>
            <a:pPr marL="171450" indent="-171450" eaLnBrk="1" hangingPunct="1">
              <a:buFontTx/>
              <a:buChar char="•"/>
              <a:defRPr/>
            </a:pPr>
            <a:endParaRPr lang="en-US" dirty="0" smtClean="0">
              <a:ea typeface="ＭＳ Ｐゴシック"/>
              <a:cs typeface="ＭＳ Ｐゴシック"/>
            </a:endParaRPr>
          </a:p>
          <a:p>
            <a:pPr marL="628650" lvl="1" indent="-171450" eaLnBrk="1" hangingPunct="1">
              <a:buFontTx/>
              <a:buChar char="•"/>
              <a:defRPr/>
            </a:pPr>
            <a:r>
              <a:rPr lang="en-US" dirty="0" smtClean="0">
                <a:ea typeface="ＭＳ Ｐゴシック"/>
              </a:rPr>
              <a:t>The CPD Field Managers will then certify the HUD field staff in their offices, including the CPD representative for each grant in DRGR.</a:t>
            </a:r>
          </a:p>
          <a:p>
            <a:pPr marL="171450" indent="-171450" eaLnBrk="1" hangingPunct="1">
              <a:buFontTx/>
              <a:buChar char="•"/>
              <a:defRPr/>
            </a:pPr>
            <a:endParaRPr lang="en-US" dirty="0" smtClean="0">
              <a:ea typeface="ＭＳ Ｐゴシック"/>
              <a:cs typeface="ＭＳ Ｐゴシック"/>
            </a:endParaRPr>
          </a:p>
          <a:p>
            <a:pPr marL="628650" lvl="1" indent="-171450" eaLnBrk="1" hangingPunct="1">
              <a:buFontTx/>
              <a:buChar char="•"/>
              <a:defRPr/>
            </a:pPr>
            <a:r>
              <a:rPr lang="en-US" b="0" u="none" dirty="0" smtClean="0">
                <a:ea typeface="ＭＳ Ｐゴシック"/>
              </a:rPr>
              <a:t>CPD representatives will then certify the identity of the authorized grantee contact (which may be populated from the grant agreement in LOCCS) and the grantee contact will be contacted by email to certify their DRGR grantee system administrators. </a:t>
            </a:r>
            <a:r>
              <a:rPr lang="en-US" dirty="0" smtClean="0">
                <a:ea typeface="ＭＳ Ｐゴシック"/>
              </a:rPr>
              <a:t>This is the one part of the process that is outside of the system. </a:t>
            </a:r>
          </a:p>
          <a:p>
            <a:pPr marL="171450" indent="-171450" eaLnBrk="1" hangingPunct="1">
              <a:buFontTx/>
              <a:buChar char="•"/>
              <a:defRPr/>
            </a:pPr>
            <a:endParaRPr lang="en-US" dirty="0" smtClean="0">
              <a:ea typeface="ＭＳ Ｐゴシック"/>
              <a:cs typeface="ＭＳ Ｐゴシック"/>
            </a:endParaRPr>
          </a:p>
          <a:p>
            <a:pPr marL="628650" lvl="1" indent="-171450" eaLnBrk="1" hangingPunct="1">
              <a:buFontTx/>
              <a:buChar char="•"/>
              <a:defRPr/>
            </a:pPr>
            <a:r>
              <a:rPr lang="en-US" dirty="0" smtClean="0">
                <a:ea typeface="ＭＳ Ｐゴシック"/>
              </a:rPr>
              <a:t>Grantee administrators will be able to certify/re-certify the remaining users in DRGR using a screen much like the one they use to authorize each user’s access by grant.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7F0D0C49-D6B5-4255-BEFC-759678962CE2}"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 typeface="Arial" pitchFamily="34" charset="0"/>
              <a:buNone/>
            </a:pPr>
            <a:r>
              <a:rPr lang="en-US" dirty="0" smtClean="0">
                <a:ea typeface="ＭＳ Ｐゴシック"/>
                <a:cs typeface="ＭＳ Ｐゴシック"/>
              </a:rPr>
              <a:t>This slide shows how Grantee Administrators can certify users. Grantee Administrators must certify all new users and re-certify existing users every six months. </a:t>
            </a:r>
          </a:p>
          <a:p>
            <a:pPr marL="171450" indent="-171450" eaLnBrk="1" hangingPunct="1"/>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The Certify Grantee Users screen is much like the Assign/Remove Users, except certification is done only once per user, not for each grant. Again, only Grantee Administrators will see the link for Certify Grantee Users when they select the Admin module from the main navigation bar. </a:t>
            </a:r>
          </a:p>
          <a:p>
            <a:pPr marL="171450" indent="-171450" eaLnBrk="1" hangingPunct="1"/>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The column on the left side lists Certified Users. These are the users who can access the system. If necessary, the Grantee Administrator can remove someone from this list by using the Decertify button.</a:t>
            </a:r>
          </a:p>
          <a:p>
            <a:pPr marL="171450" indent="-171450" eaLnBrk="1" hangingPunct="1"/>
            <a:r>
              <a:rPr lang="en-US" dirty="0" smtClean="0">
                <a:ea typeface="ＭＳ Ｐゴシック"/>
                <a:cs typeface="ＭＳ Ｐゴシック"/>
              </a:rPr>
              <a:t> </a:t>
            </a:r>
          </a:p>
          <a:p>
            <a:pPr marL="171450" indent="-171450" eaLnBrk="1" hangingPunct="1">
              <a:buFontTx/>
              <a:buChar char="•"/>
            </a:pPr>
            <a:r>
              <a:rPr lang="en-US" dirty="0" smtClean="0">
                <a:ea typeface="ＭＳ Ｐゴシック"/>
                <a:cs typeface="ＭＳ Ｐゴシック"/>
              </a:rPr>
              <a:t>The list on the top right are those users who can currently access the system but whose certifications will soon expire. To recertify a user, highlight the user’s name and click the Certify button.</a:t>
            </a:r>
          </a:p>
          <a:p>
            <a:pPr marL="171450" indent="-171450" eaLnBrk="1" hangingPunct="1"/>
            <a:endParaRPr lang="en-US" dirty="0" smtClean="0">
              <a:ea typeface="ＭＳ Ｐゴシック"/>
              <a:cs typeface="ＭＳ Ｐゴシック"/>
            </a:endParaRPr>
          </a:p>
          <a:p>
            <a:pPr marL="171450" indent="-171450" eaLnBrk="1" hangingPunct="1">
              <a:buFontTx/>
              <a:buChar char="•"/>
            </a:pPr>
            <a:r>
              <a:rPr lang="en-US" dirty="0" smtClean="0">
                <a:ea typeface="ＭＳ Ｐゴシック"/>
                <a:cs typeface="ＭＳ Ｐゴシック"/>
              </a:rPr>
              <a:t>Below, the system will display those users who have already been Decertified because of expired certifications. To recertify these users, the Grantee will use the Activate User button and then the Certify button. </a:t>
            </a:r>
            <a:r>
              <a:rPr lang="en-US" i="1" dirty="0" smtClean="0">
                <a:ea typeface="ＭＳ Ｐゴシック"/>
                <a:cs typeface="ＭＳ Ｐゴシック"/>
              </a:rPr>
              <a:t>Save your changes</a:t>
            </a: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457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DCACE9-027D-4D57-86A8-E559AA208230}" type="slidenum">
              <a:rPr lang="en-US" smtClean="0">
                <a:latin typeface="Arial" pitchFamily="34" charset="0"/>
                <a:ea typeface="ＭＳ Ｐゴシック"/>
                <a:cs typeface="ＭＳ Ｐゴシック"/>
              </a:rPr>
              <a:pPr/>
              <a:t>16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i="0" dirty="0" smtClean="0">
                <a:ea typeface="ＭＳ Ｐゴシック"/>
                <a:cs typeface="ＭＳ Ｐゴシック"/>
              </a:rPr>
              <a:t>As of release 7.3, users are now allowed to have more than one user profiles. For each additional profile, a user must request separate access from a supervisor of the new grantee profile to be added via HUD (make sure to include the type of user role for the grantee you are requesting access to), be assigned and (re)certified by the administrator of that grantee.</a:t>
            </a:r>
          </a:p>
          <a:p>
            <a:pPr eaLnBrk="1" hangingPunct="1">
              <a:defRPr/>
            </a:pPr>
            <a:endParaRPr lang="en-US" i="0" baseline="0" dirty="0" smtClean="0">
              <a:ea typeface="ＭＳ Ｐゴシック"/>
              <a:cs typeface="ＭＳ Ｐゴシック"/>
            </a:endParaRPr>
          </a:p>
          <a:p>
            <a:r>
              <a:rPr lang="en-US" sz="1200" kern="1200" dirty="0" smtClean="0">
                <a:solidFill>
                  <a:schemeClr val="tx1"/>
                </a:solidFill>
                <a:effectLst/>
                <a:latin typeface="+mn-lt"/>
                <a:ea typeface="ＭＳ Ｐゴシック" pitchFamily="-60" charset="-128"/>
                <a:cs typeface="ＭＳ Ｐゴシック" pitchFamily="-60" charset="-128"/>
              </a:rPr>
              <a:t>In the example shown above, the City of Atlanta is a </a:t>
            </a:r>
            <a:r>
              <a:rPr lang="en-US" sz="1200" kern="1200" dirty="0" err="1" smtClean="0">
                <a:solidFill>
                  <a:schemeClr val="tx1"/>
                </a:solidFill>
                <a:effectLst/>
                <a:latin typeface="+mn-lt"/>
                <a:ea typeface="ＭＳ Ｐゴシック" pitchFamily="-60" charset="-128"/>
                <a:cs typeface="ＭＳ Ｐゴシック" pitchFamily="-60" charset="-128"/>
              </a:rPr>
              <a:t>subrecipient</a:t>
            </a:r>
            <a:r>
              <a:rPr lang="en-US" sz="1200" kern="1200" dirty="0" smtClean="0">
                <a:solidFill>
                  <a:schemeClr val="tx1"/>
                </a:solidFill>
                <a:effectLst/>
                <a:latin typeface="+mn-lt"/>
                <a:ea typeface="ＭＳ Ｐゴシック" pitchFamily="-60" charset="-128"/>
                <a:cs typeface="ＭＳ Ｐゴシック" pitchFamily="-60" charset="-128"/>
              </a:rPr>
              <a:t> of the State of Georgia. The State of Georgia wants a user from The City of Atlanta to edit Atlanta’s activities under the state grant in DRGR.  This can be done with a regular grantee user role for their State profile in addition to the user’s Administrator/Drawdown Approver role for the City.  </a:t>
            </a:r>
          </a:p>
          <a:p>
            <a:pPr eaLnBrk="1" hangingPunct="1">
              <a:defRPr/>
            </a:pPr>
            <a:endParaRPr lang="en-US" i="0" baseline="0" dirty="0" smtClean="0">
              <a:ea typeface="ＭＳ Ｐゴシック"/>
              <a:cs typeface="ＭＳ Ｐゴシック"/>
            </a:endParaRPr>
          </a:p>
          <a:p>
            <a:pPr eaLnBrk="1" hangingPunct="1">
              <a:defRPr/>
            </a:pPr>
            <a:endParaRPr lang="en-US" i="0" baseline="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7ED5D0C4-EE1A-4FB3-A47B-D9ABF105319B}"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marL="3175" lvl="1" eaLnBrk="1" hangingPunct="1">
              <a:buFont typeface="Arial" pitchFamily="34" charset="0"/>
              <a:buNone/>
              <a:defRPr/>
            </a:pPr>
            <a:r>
              <a:rPr lang="en-US" sz="1200" kern="1200" dirty="0" smtClean="0">
                <a:solidFill>
                  <a:schemeClr val="tx1"/>
                </a:solidFill>
                <a:latin typeface="+mn-lt"/>
                <a:ea typeface="ＭＳ Ｐゴシック" pitchFamily="-60" charset="-128"/>
                <a:cs typeface="ＭＳ Ｐゴシック"/>
              </a:rPr>
              <a:t>In DRGR, we define three basic roles and three additional roles</a:t>
            </a:r>
            <a:r>
              <a:rPr lang="en-US" sz="1200" kern="1200" baseline="0" dirty="0" smtClean="0">
                <a:solidFill>
                  <a:schemeClr val="tx1"/>
                </a:solidFill>
                <a:latin typeface="+mn-lt"/>
                <a:ea typeface="ＭＳ Ｐゴシック" pitchFamily="-60" charset="-128"/>
                <a:cs typeface="ＭＳ Ｐゴシック"/>
              </a:rPr>
              <a:t> for HUD users.</a:t>
            </a:r>
            <a:endParaRPr lang="en-US" sz="1200" kern="1200" dirty="0" smtClean="0">
              <a:solidFill>
                <a:schemeClr val="tx1"/>
              </a:solidFill>
              <a:latin typeface="+mn-lt"/>
              <a:ea typeface="ＭＳ Ｐゴシック" pitchFamily="-60" charset="-128"/>
              <a:cs typeface="ＭＳ Ｐゴシック"/>
            </a:endParaRPr>
          </a:p>
          <a:p>
            <a:pPr marL="3175" lvl="1" eaLnBrk="1" hangingPunct="1">
              <a:buFont typeface="Arial" pitchFamily="34" charset="0"/>
              <a:buNone/>
              <a:defRPr/>
            </a:pPr>
            <a:endParaRPr lang="en-US" sz="1200" kern="1200" dirty="0" smtClean="0">
              <a:solidFill>
                <a:schemeClr val="tx1"/>
              </a:solidFill>
              <a:latin typeface="+mn-lt"/>
              <a:ea typeface="ＭＳ Ｐゴシック" pitchFamily="-60" charset="-128"/>
              <a:cs typeface="ＭＳ Ｐゴシック"/>
            </a:endParaRPr>
          </a:p>
          <a:p>
            <a:pPr marL="0" lvl="1" indent="1588" eaLnBrk="1" hangingPunct="1">
              <a:buNone/>
              <a:defRPr/>
            </a:pPr>
            <a:r>
              <a:rPr lang="en-US" dirty="0" smtClean="0"/>
              <a:t>Basic roles give you access to the system but not to Approving Draws or</a:t>
            </a:r>
            <a:r>
              <a:rPr lang="en-US" baseline="0" dirty="0" smtClean="0"/>
              <a:t> certification responsibilities</a:t>
            </a:r>
            <a:r>
              <a:rPr lang="en-US" dirty="0" smtClean="0"/>
              <a:t>. See the next slide for the full list of functions for each role. And,</a:t>
            </a:r>
            <a:r>
              <a:rPr lang="en-US" baseline="0" dirty="0" smtClean="0"/>
              <a:t> this is reviewed in full on the afternoon of Day Two. </a:t>
            </a:r>
            <a:endParaRPr lang="en-US" dirty="0" smtClean="0">
              <a:ea typeface="ＭＳ Ｐゴシック"/>
              <a:cs typeface="ＭＳ Ｐゴシック"/>
            </a:endParaRPr>
          </a:p>
        </p:txBody>
      </p:sp>
      <p:sp>
        <p:nvSpPr>
          <p:cNvPr id="247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C50DE7-DE6E-4189-85BF-080BCF1DE236}" type="slidenum">
              <a:rPr lang="en-US" smtClean="0">
                <a:latin typeface="Arial" pitchFamily="34" charset="0"/>
                <a:ea typeface="ＭＳ Ｐゴシック"/>
                <a:cs typeface="ＭＳ Ｐゴシック"/>
              </a:rPr>
              <a:pPr/>
              <a:t>18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On this slide, we see all of the potential roles for a HUD staff person across the top, and the functionality of the system that role can access along the left column.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Like grantees, HUD users can have both a basic role and an additional role.</a:t>
            </a:r>
          </a:p>
          <a:p>
            <a:pPr eaLnBrk="1" hangingPunct="1"/>
            <a:endParaRPr lang="en-US" dirty="0" smtClean="0">
              <a:ea typeface="ＭＳ Ｐゴシック"/>
              <a:cs typeface="ＭＳ Ｐゴシック"/>
            </a:endParaRPr>
          </a:p>
          <a:p>
            <a:pPr eaLnBrk="1" hangingPunct="1">
              <a:buFont typeface="Arial" pitchFamily="34" charset="0"/>
              <a:buNone/>
              <a:defRPr/>
            </a:pPr>
            <a:endParaRPr lang="en-US" dirty="0" smtClean="0"/>
          </a:p>
          <a:p>
            <a:pPr eaLnBrk="1" hangingPunct="1">
              <a:buFont typeface="Arial" pitchFamily="34" charset="0"/>
              <a:buNone/>
              <a:defRPr/>
            </a:pPr>
            <a:r>
              <a:rPr lang="en-US" dirty="0" smtClean="0"/>
              <a:t>CPD reps</a:t>
            </a:r>
            <a:r>
              <a:rPr lang="en-US" baseline="0" dirty="0" smtClean="0"/>
              <a:t> will receive automated notices when an Action Plan or QPR has been submitted.</a:t>
            </a:r>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en-US" b="0" dirty="0" smtClean="0"/>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b="0" dirty="0" smtClean="0"/>
              <a:t>As mentioned previously,</a:t>
            </a:r>
            <a:r>
              <a:rPr lang="en-US" b="0" baseline="0" dirty="0" smtClean="0"/>
              <a:t> </a:t>
            </a:r>
            <a:r>
              <a:rPr lang="en-US" b="0" dirty="0" smtClean="0"/>
              <a:t>HUD </a:t>
            </a:r>
            <a:r>
              <a:rPr lang="en-US" b="0" baseline="0" dirty="0" smtClean="0"/>
              <a:t>Field Office Managers will be able to view the Certification screens of CPD Field Admins so they Grantee’s Admin users can be recertified if the Field Office Rep is not available.</a:t>
            </a:r>
            <a:endParaRPr lang="en-US" b="0" dirty="0" smtClean="0"/>
          </a:p>
          <a:p>
            <a:pPr eaLnBrk="1" hangingPunct="1">
              <a:buFont typeface="Arial" pitchFamily="34" charset="0"/>
              <a:buNone/>
              <a:defRPr/>
            </a:pPr>
            <a:endParaRPr lang="en-US" dirty="0" smtClean="0"/>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4883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2C3A34-C56D-4E8B-B9A5-B21AADBE3D84}" type="slidenum">
              <a:rPr lang="en-US" smtClean="0">
                <a:latin typeface="Arial" pitchFamily="34" charset="0"/>
                <a:ea typeface="ＭＳ Ｐゴシック"/>
                <a:cs typeface="ＭＳ Ｐゴシック"/>
              </a:rPr>
              <a:pPr/>
              <a:t>19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3879A3-C493-4D0A-B17C-6C14D9F54FA5}" type="slidenum">
              <a:rPr lang="en-US" smtClean="0">
                <a:latin typeface="Arial" pitchFamily="34" charset="0"/>
                <a:ea typeface="ＭＳ Ｐゴシック"/>
                <a:cs typeface="ＭＳ Ｐゴシック"/>
              </a:rPr>
              <a:pPr/>
              <a:t>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i="0" dirty="0" smtClean="0">
                <a:ea typeface="ＭＳ Ｐゴシック"/>
                <a:cs typeface="ＭＳ Ｐゴシック"/>
              </a:rPr>
              <a:t>As of release</a:t>
            </a:r>
            <a:r>
              <a:rPr lang="en-US" i="0" baseline="0" dirty="0" smtClean="0">
                <a:ea typeface="ＭＳ Ｐゴシック"/>
                <a:cs typeface="ＭＳ Ｐゴシック"/>
              </a:rPr>
              <a:t> 7.3, a HUD staff that works with several HUD Field Offices can now request profiles for those Field Offices. An example of this would be an OIG Auditor or investigator who needed access to various field office DRGR accounts.</a:t>
            </a:r>
            <a:endParaRPr lang="en-US" i="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7ED5D0C4-EE1A-4FB3-A47B-D9ABF105319B}"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There are three reports that will help a grantee user and a Grantee Administrator troubleshoot if a user is having difficulty accessing sections of DRGR for a grant. Users are </a:t>
            </a:r>
            <a:r>
              <a:rPr lang="en-US" i="1" dirty="0" smtClean="0"/>
              <a:t>highly</a:t>
            </a:r>
            <a:r>
              <a:rPr lang="en-US" dirty="0" smtClean="0"/>
              <a:t> encouraged to use these reports prior to calling the Help Desk for support. </a:t>
            </a:r>
          </a:p>
          <a:p>
            <a:pPr marL="171450" indent="-171450" eaLnBrk="1" hangingPunct="1">
              <a:buFont typeface="Arial" pitchFamily="34" charset="0"/>
              <a:buChar char="•"/>
              <a:defRPr/>
            </a:pPr>
            <a:endParaRPr lang="en-US" dirty="0" smtClean="0"/>
          </a:p>
          <a:p>
            <a:pPr marL="171450" indent="-171450" eaLnBrk="1" hangingPunct="1">
              <a:spcAft>
                <a:spcPts val="1200"/>
              </a:spcAft>
              <a:buFont typeface="Arial" pitchFamily="34" charset="0"/>
              <a:buChar char="•"/>
              <a:defRPr/>
            </a:pPr>
            <a:r>
              <a:rPr lang="en-US" u="sng" dirty="0" smtClean="0"/>
              <a:t>Admin Report 4A</a:t>
            </a:r>
            <a:r>
              <a:rPr lang="en-US" dirty="0" smtClean="0"/>
              <a:t> will list all users assigned to a grantee, regardless of whether or not they have been assigned to a grant. If they are listed as active here but do not show on other user reports, they have most likely not yet been assigned to a grant. If they show as inactive, the grantee user will have to contact their HUD CPD Representative, who will have to contact HUD HQ to get their account status changed. </a:t>
            </a:r>
          </a:p>
          <a:p>
            <a:pPr marL="171450" indent="-171450" eaLnBrk="1" hangingPunct="1">
              <a:spcAft>
                <a:spcPts val="1200"/>
              </a:spcAft>
              <a:buFont typeface="Arial" pitchFamily="34" charset="0"/>
              <a:buChar char="•"/>
              <a:defRPr/>
            </a:pPr>
            <a:r>
              <a:rPr lang="en-US" u="sng" dirty="0" smtClean="0"/>
              <a:t>Admin Report 4B</a:t>
            </a:r>
            <a:r>
              <a:rPr lang="en-US" dirty="0" smtClean="0"/>
              <a:t> will list all users along with their account status, recertification status and date, and their system roles. If you suspect a user has not been recertified, this report should provide that information. </a:t>
            </a:r>
          </a:p>
          <a:p>
            <a:pPr marL="171450" indent="-171450" eaLnBrk="1" hangingPunct="1">
              <a:spcAft>
                <a:spcPts val="1200"/>
              </a:spcAft>
              <a:buFont typeface="Arial" pitchFamily="34" charset="0"/>
              <a:buChar char="•"/>
              <a:defRPr/>
            </a:pPr>
            <a:r>
              <a:rPr lang="en-US" u="sng" dirty="0" smtClean="0"/>
              <a:t>Admin Report 4C</a:t>
            </a:r>
            <a:r>
              <a:rPr lang="en-US" dirty="0" smtClean="0"/>
              <a:t> will list all users and the grants to which they have been assigned. If a user can access one grant but not another, this is a good report to review. </a:t>
            </a:r>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237E6A-DF7E-4343-BD53-B82627DEE7B8}" type="slidenum">
              <a:rPr lang="en-US" smtClean="0">
                <a:latin typeface="Arial" pitchFamily="34" charset="0"/>
                <a:ea typeface="ＭＳ Ｐゴシック"/>
                <a:cs typeface="ＭＳ Ｐゴシック"/>
              </a:rPr>
              <a:pPr/>
              <a:t>21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ts val="0"/>
              </a:spcBef>
              <a:defRPr/>
            </a:pPr>
            <a:r>
              <a:rPr lang="en-US" dirty="0" smtClean="0"/>
              <a:t>This slide provides an example of the different roles, as well as of a certification that has expired.</a:t>
            </a:r>
          </a:p>
          <a:p>
            <a:pPr eaLnBrk="1" hangingPunct="1">
              <a:spcBef>
                <a:spcPts val="0"/>
              </a:spcBef>
              <a:defRPr/>
            </a:pPr>
            <a:endParaRPr lang="en-US" dirty="0" smtClean="0"/>
          </a:p>
          <a:p>
            <a:pPr marL="174625" indent="-174625" eaLnBrk="1" hangingPunct="1">
              <a:spcBef>
                <a:spcPts val="0"/>
              </a:spcBef>
              <a:spcAft>
                <a:spcPts val="1200"/>
              </a:spcAft>
              <a:buFont typeface="Arial" pitchFamily="34" charset="0"/>
              <a:buChar char="•"/>
              <a:defRPr/>
            </a:pPr>
            <a:r>
              <a:rPr lang="en-US" dirty="0" smtClean="0"/>
              <a:t>Ms. Morris is this grant’s Drawdown Approver</a:t>
            </a:r>
            <a:r>
              <a:rPr lang="en-US" baseline="0" dirty="0" smtClean="0"/>
              <a:t> (she has the Basic Role of Grantee User and the Additional Role as Drawdown Approver).</a:t>
            </a:r>
            <a:endParaRPr lang="en-US" dirty="0" smtClean="0"/>
          </a:p>
          <a:p>
            <a:pPr marL="174625" indent="-174625" eaLnBrk="1" hangingPunct="1">
              <a:spcBef>
                <a:spcPts val="0"/>
              </a:spcBef>
              <a:spcAft>
                <a:spcPts val="1200"/>
              </a:spcAft>
              <a:buFont typeface="Arial" pitchFamily="34" charset="0"/>
              <a:buChar char="•"/>
              <a:defRPr/>
            </a:pPr>
            <a:r>
              <a:rPr lang="en-US" dirty="0" smtClean="0"/>
              <a:t>Mr. Sanchez has an Active account, but needs to be recertified in order to access DRGR. He only has the Basic Role</a:t>
            </a:r>
            <a:r>
              <a:rPr lang="en-US" baseline="0" dirty="0" smtClean="0"/>
              <a:t> as Grantee User.</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508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3741F-0866-465A-A8F2-6864A1D5B83F}" type="slidenum">
              <a:rPr lang="en-US" smtClean="0">
                <a:latin typeface="Arial" pitchFamily="34" charset="0"/>
                <a:ea typeface="ＭＳ Ｐゴシック"/>
                <a:cs typeface="ＭＳ Ｐゴシック"/>
              </a:rPr>
              <a:pPr/>
              <a:t>22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Before we get started with the first case study, here are some basic navigation rules:</a:t>
            </a:r>
          </a:p>
          <a:p>
            <a:pPr marL="171450" indent="-171450" eaLnBrk="1" hangingPunct="1">
              <a:buFont typeface="Arial" pitchFamily="34" charset="0"/>
              <a:buChar char="•"/>
              <a:defRPr/>
            </a:pPr>
            <a:endParaRPr lang="en-US" dirty="0" smtClean="0"/>
          </a:p>
          <a:p>
            <a:pPr marL="171450" indent="-171450" eaLnBrk="1" hangingPunct="1">
              <a:spcAft>
                <a:spcPts val="1200"/>
              </a:spcAft>
              <a:buFont typeface="Arial" pitchFamily="34" charset="0"/>
              <a:buChar char="•"/>
              <a:defRPr/>
            </a:pPr>
            <a:r>
              <a:rPr lang="en-US" dirty="0" smtClean="0"/>
              <a:t>Just like other websites, you will navigate DRGR by clicking on linked text and buttons within the page. Any text that is underlined is typically a link. </a:t>
            </a:r>
          </a:p>
          <a:p>
            <a:pPr marL="171450" indent="-171450" eaLnBrk="1" hangingPunct="1">
              <a:spcAft>
                <a:spcPts val="1200"/>
              </a:spcAft>
              <a:buFont typeface="Arial" pitchFamily="34" charset="0"/>
              <a:buChar char="•"/>
              <a:defRPr/>
            </a:pPr>
            <a:r>
              <a:rPr lang="en-US" dirty="0" smtClean="0"/>
              <a:t>Unlike on other websites, users should NOT use the browser’s “back” and “forward” buttons.</a:t>
            </a:r>
          </a:p>
          <a:p>
            <a:pPr marL="171450" marR="0" indent="-171450" algn="l" defTabSz="914400" rtl="0" eaLnBrk="1" fontAlgn="base" latinLnBrk="0" hangingPunct="1">
              <a:lnSpc>
                <a:spcPct val="100000"/>
              </a:lnSpc>
              <a:spcBef>
                <a:spcPct val="0"/>
              </a:spcBef>
              <a:spcAft>
                <a:spcPts val="1200"/>
              </a:spcAft>
              <a:buClrTx/>
              <a:buSzTx/>
              <a:buFont typeface="Arial" pitchFamily="34" charset="0"/>
              <a:buChar char="•"/>
              <a:tabLst/>
              <a:defRPr/>
            </a:pPr>
            <a:r>
              <a:rPr lang="en-US" dirty="0" smtClean="0"/>
              <a:t>If</a:t>
            </a:r>
            <a:r>
              <a:rPr lang="en-US" baseline="0" dirty="0" smtClean="0"/>
              <a:t> you are inactive for more than 20 minutes and get locked out of your account, email the helpdesk and ask for a “Session Reset”.</a:t>
            </a:r>
            <a:endParaRPr lang="en-US" dirty="0" smtClean="0"/>
          </a:p>
          <a:p>
            <a:pPr marL="171450" indent="-171450" eaLnBrk="1" hangingPunct="1">
              <a:spcAft>
                <a:spcPts val="1200"/>
              </a:spcAft>
              <a:buFont typeface="Arial" pitchFamily="34" charset="0"/>
              <a:buChar char="•"/>
              <a:defRPr/>
            </a:pPr>
            <a:r>
              <a:rPr lang="en-US" dirty="0" smtClean="0"/>
              <a:t>When copying and pasting from another document, we recommend taking an intermediate step of pasting into Notepad first. This will remove formatting from the copied text. Once the text is in Notepad, you can copy it again and paste into DRGR. If you copy and paste directly from Word or a PDF, some of the formatting, like bullet points, will be corrupted in the downloadable versions of the action plan and QPR.</a:t>
            </a:r>
          </a:p>
          <a:p>
            <a:pPr marL="171450" indent="-171450" eaLnBrk="1" hangingPunct="1">
              <a:spcAft>
                <a:spcPts val="1200"/>
              </a:spcAft>
              <a:buFont typeface="Arial" pitchFamily="34" charset="0"/>
              <a:buChar char="•"/>
              <a:defRPr/>
            </a:pPr>
            <a:r>
              <a:rPr lang="en-US" dirty="0" smtClean="0"/>
              <a:t>When you are finished and would like to leave DRGR, instead of just closing the browser, </a:t>
            </a:r>
            <a:r>
              <a:rPr lang="en-US" u="sng" dirty="0" smtClean="0"/>
              <a:t>always log out first</a:t>
            </a:r>
            <a:r>
              <a:rPr lang="en-US" dirty="0" smtClean="0"/>
              <a:t>. If you do not log out, you will be locked out of the system for at least 30 minutes.</a:t>
            </a:r>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C17CF6-BED0-43F0-87CF-A40E971D53D2}" type="slidenum">
              <a:rPr lang="en-US" smtClean="0">
                <a:latin typeface="Arial" pitchFamily="34" charset="0"/>
                <a:ea typeface="ＭＳ Ｐゴシック"/>
                <a:cs typeface="ＭＳ Ｐゴシック"/>
              </a:rPr>
              <a:pPr/>
              <a:t>23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endParaRPr lang="en-US" dirty="0" smtClean="0">
              <a:ea typeface="ＭＳ Ｐゴシック"/>
              <a:cs typeface="ＭＳ Ｐゴシック"/>
            </a:endParaRPr>
          </a:p>
          <a:p>
            <a:pPr marL="401638" lvl="1" indent="-171450" eaLnBrk="1" hangingPunct="1">
              <a:buFontTx/>
              <a:buChar char="•"/>
              <a:defRPr/>
            </a:pPr>
            <a:r>
              <a:rPr lang="en-US" dirty="0" smtClean="0">
                <a:ea typeface="ＭＳ Ｐゴシック"/>
              </a:rPr>
              <a:t>Every grantee must have one grantee admin, draw requestor, and draw approver; it’s highly recommended to have at least two of each.</a:t>
            </a:r>
          </a:p>
          <a:p>
            <a:pPr marL="401638" lvl="1" indent="-171450" eaLnBrk="1" hangingPunct="1">
              <a:buFontTx/>
              <a:buChar char="•"/>
              <a:defRPr/>
            </a:pPr>
            <a:endParaRPr lang="en-US" dirty="0" smtClean="0">
              <a:ea typeface="ＭＳ Ｐゴシック"/>
            </a:endParaRPr>
          </a:p>
          <a:p>
            <a:pPr marL="401638" lvl="1" indent="-171450" eaLnBrk="1" hangingPunct="1">
              <a:buFontTx/>
              <a:buChar char="•"/>
              <a:defRPr/>
            </a:pPr>
            <a:r>
              <a:rPr lang="en-US" dirty="0" smtClean="0">
                <a:ea typeface="ＭＳ Ｐゴシック"/>
              </a:rPr>
              <a:t>The grantee administrator plays an important role, assigning users to grants </a:t>
            </a:r>
            <a:r>
              <a:rPr lang="en-US" u="sng" dirty="0" smtClean="0">
                <a:ea typeface="ＭＳ Ｐゴシック"/>
              </a:rPr>
              <a:t>and</a:t>
            </a:r>
            <a:r>
              <a:rPr lang="en-US" dirty="0" smtClean="0">
                <a:ea typeface="ＭＳ Ｐゴシック"/>
              </a:rPr>
              <a:t> certifying access for users every six month, ensuring that everyone has proper access.</a:t>
            </a:r>
          </a:p>
          <a:p>
            <a:pPr marL="401638" lvl="1" indent="-171450" eaLnBrk="1" hangingPunct="1">
              <a:buFontTx/>
              <a:buChar char="•"/>
              <a:defRPr/>
            </a:pPr>
            <a:endParaRPr lang="en-US" dirty="0" smtClean="0">
              <a:ea typeface="ＭＳ Ｐゴシック"/>
            </a:endParaRPr>
          </a:p>
          <a:p>
            <a:pPr marL="401638" lvl="1" indent="-171450" eaLnBrk="1" hangingPunct="1">
              <a:buFontTx/>
              <a:buChar char="•"/>
              <a:defRPr/>
            </a:pPr>
            <a:r>
              <a:rPr lang="en-US" dirty="0" smtClean="0">
                <a:ea typeface="ＭＳ Ｐゴシック"/>
              </a:rPr>
              <a:t>If someone has issues accessing parts of the system, have the grantee administrator review the assign/remove user screen and the certification screen or (and everyone can do this part) review the three Microstrategy reports regarding user access.</a:t>
            </a: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570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D47994-D3A3-474B-A69A-B11441670AB8}" type="slidenum">
              <a:rPr lang="en-US" smtClean="0">
                <a:latin typeface="Arial" pitchFamily="34" charset="0"/>
                <a:ea typeface="ＭＳ Ｐゴシック"/>
                <a:cs typeface="ＭＳ Ｐゴシック"/>
              </a:rPr>
              <a:pPr/>
              <a:t>24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Our next topic focuses on the Action Plan Module. The Action Plan serves as the foundation for everything that follows. </a:t>
            </a:r>
          </a:p>
          <a:p>
            <a:pPr marL="628650" lvl="1" indent="-171450" eaLnBrk="1" hangingPunct="1"/>
            <a:endParaRPr lang="en-US" dirty="0" smtClean="0">
              <a:ea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580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8DB2C0-5284-4E69-AC54-0C3EB03A98B4}" type="slidenum">
              <a:rPr lang="en-US" smtClean="0">
                <a:latin typeface="Arial" pitchFamily="34" charset="0"/>
                <a:ea typeface="ＭＳ Ｐゴシック"/>
                <a:cs typeface="ＭＳ Ｐゴシック"/>
              </a:rPr>
              <a:pPr/>
              <a:t>25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marL="0" indent="0" eaLnBrk="1" hangingPunct="1">
              <a:buFont typeface="Arial" pitchFamily="34" charset="0"/>
              <a:buNone/>
              <a:defRPr/>
            </a:pPr>
            <a:r>
              <a:rPr lang="en-US" sz="1300" dirty="0" smtClean="0">
                <a:latin typeface="Calibri" pitchFamily="34" charset="0"/>
              </a:rPr>
              <a:t>The Action Plan is the starting point of all reporting in DRGR. Most of the information you will be entering</a:t>
            </a:r>
            <a:r>
              <a:rPr lang="en-US" sz="1300" baseline="0" dirty="0" smtClean="0">
                <a:latin typeface="Calibri" pitchFamily="34" charset="0"/>
              </a:rPr>
              <a:t> will come straight from the Substantial </a:t>
            </a:r>
            <a:r>
              <a:rPr lang="en-US" sz="1300" dirty="0" smtClean="0">
                <a:latin typeface="Calibri" pitchFamily="34" charset="0"/>
              </a:rPr>
              <a:t>A</a:t>
            </a:r>
            <a:r>
              <a:rPr lang="en-US" sz="1300" baseline="0" dirty="0" smtClean="0">
                <a:latin typeface="Calibri" pitchFamily="34" charset="0"/>
              </a:rPr>
              <a:t>mendment that you submitted to HUD. </a:t>
            </a:r>
            <a:r>
              <a:rPr lang="en-US" sz="1300" i="1" dirty="0" smtClean="0">
                <a:latin typeface="Calibri" pitchFamily="34" charset="0"/>
              </a:rPr>
              <a:t>Proper setup of the Action Plan is key to reporting accurately in DRGR</a:t>
            </a:r>
            <a:r>
              <a:rPr lang="en-US" sz="1300" b="1" dirty="0" smtClean="0">
                <a:solidFill>
                  <a:srgbClr val="0033CC"/>
                </a:solidFill>
                <a:latin typeface="Calibri" pitchFamily="34" charset="0"/>
              </a:rPr>
              <a:t>. </a:t>
            </a:r>
            <a:r>
              <a:rPr lang="en-US" sz="1300" baseline="0" dirty="0" smtClean="0">
                <a:latin typeface="Calibri" pitchFamily="34" charset="0"/>
              </a:rPr>
              <a:t>The grantee should give careful consideration to how the information is structured into DRGR projects and DRGR activities, as it will effect how expenditure and accomplishment data, as well as financial data, is reported. </a:t>
            </a:r>
            <a:endParaRPr lang="en-US" sz="1300" dirty="0" smtClean="0">
              <a:latin typeface="Calibri" pitchFamily="34" charset="0"/>
            </a:endParaRPr>
          </a:p>
          <a:p>
            <a:pPr marL="0" indent="0" eaLnBrk="1" hangingPunct="1">
              <a:buFont typeface="Arial" pitchFamily="34" charset="0"/>
              <a:buNone/>
              <a:defRPr/>
            </a:pPr>
            <a:endParaRPr lang="en-US" sz="1300" dirty="0" smtClean="0">
              <a:latin typeface="Calibri" pitchFamily="34" charset="0"/>
            </a:endParaRPr>
          </a:p>
          <a:p>
            <a:pPr marL="171450" indent="-171450" eaLnBrk="1" hangingPunct="1">
              <a:spcAft>
                <a:spcPts val="1200"/>
              </a:spcAft>
              <a:buFont typeface="Arial" pitchFamily="34" charset="0"/>
              <a:buChar char="•"/>
              <a:defRPr/>
            </a:pPr>
            <a:r>
              <a:rPr lang="en-US" sz="1300" dirty="0" smtClean="0">
                <a:latin typeface="Calibri" pitchFamily="34" charset="0"/>
              </a:rPr>
              <a:t>The</a:t>
            </a:r>
            <a:r>
              <a:rPr lang="en-US" sz="1300" baseline="0" dirty="0" smtClean="0">
                <a:latin typeface="Calibri" pitchFamily="34" charset="0"/>
              </a:rPr>
              <a:t> purpose of the Action Plan in DRGR is </a:t>
            </a:r>
            <a:r>
              <a:rPr lang="en-US" sz="1300" dirty="0" smtClean="0">
                <a:latin typeface="Calibri" pitchFamily="34" charset="0"/>
              </a:rPr>
              <a:t>to create</a:t>
            </a:r>
            <a:r>
              <a:rPr lang="en-US" sz="1300" baseline="0" dirty="0" smtClean="0">
                <a:latin typeface="Calibri" pitchFamily="34" charset="0"/>
              </a:rPr>
              <a:t> </a:t>
            </a:r>
            <a:r>
              <a:rPr lang="en-US" sz="1300" dirty="0" smtClean="0">
                <a:latin typeface="Calibri" pitchFamily="34" charset="0"/>
              </a:rPr>
              <a:t>a foundation</a:t>
            </a:r>
            <a:r>
              <a:rPr lang="en-US" sz="1300" baseline="0" dirty="0" smtClean="0">
                <a:latin typeface="Calibri" pitchFamily="34" charset="0"/>
              </a:rPr>
              <a:t>, or organizational</a:t>
            </a:r>
            <a:r>
              <a:rPr lang="en-US" sz="1300" dirty="0" smtClean="0">
                <a:latin typeface="Calibri" pitchFamily="34" charset="0"/>
              </a:rPr>
              <a:t> structure, for the other</a:t>
            </a:r>
            <a:r>
              <a:rPr lang="en-US" sz="1300" baseline="0" dirty="0" smtClean="0">
                <a:latin typeface="Calibri" pitchFamily="34" charset="0"/>
              </a:rPr>
              <a:t> modules</a:t>
            </a:r>
            <a:r>
              <a:rPr lang="en-US" sz="1300" dirty="0" smtClean="0">
                <a:latin typeface="Calibri" pitchFamily="34" charset="0"/>
              </a:rPr>
              <a:t>, including the drawdowns and QPRs. All</a:t>
            </a:r>
            <a:r>
              <a:rPr lang="en-US" sz="1300" baseline="0" dirty="0" smtClean="0">
                <a:latin typeface="Calibri" pitchFamily="34" charset="0"/>
              </a:rPr>
              <a:t> of the data in DRGR will be organized at two different levels: projects and activities. Projects allow you to organize your activities into groups. Activities capture the detail of your NSP programs. The grantee will use activities to establish budgets and performance goals for each component of their programs. </a:t>
            </a:r>
          </a:p>
          <a:p>
            <a:pPr marL="171450" indent="-171450" eaLnBrk="1" hangingPunct="1">
              <a:spcAft>
                <a:spcPts val="1200"/>
              </a:spcAft>
              <a:buFont typeface="Arial" pitchFamily="34" charset="0"/>
              <a:buChar char="•"/>
              <a:defRPr/>
            </a:pPr>
            <a:r>
              <a:rPr lang="en-US" sz="1300" baseline="0" dirty="0" smtClean="0">
                <a:latin typeface="Calibri" pitchFamily="34" charset="0"/>
              </a:rPr>
              <a:t>This slide lists the key steps taken to add and submit the Action Plan in DRGR. To complete the first two steps, adding the Action Plan and confirming the grant number, you simply click a few buttons. Adding the narrative is simple data entry or copying and pasting the information from the Substantial </a:t>
            </a:r>
            <a:r>
              <a:rPr lang="en-US" sz="1300" dirty="0" smtClean="0">
                <a:latin typeface="Calibri" pitchFamily="34" charset="0"/>
              </a:rPr>
              <a:t>A</a:t>
            </a:r>
            <a:r>
              <a:rPr lang="en-US" sz="1300" baseline="0" dirty="0" smtClean="0">
                <a:latin typeface="Calibri" pitchFamily="34" charset="0"/>
              </a:rPr>
              <a:t>mendment narrative. For this reason, it is helpful to have an electronic copy of the Substantial </a:t>
            </a:r>
            <a:r>
              <a:rPr lang="en-US" sz="1300" dirty="0" smtClean="0">
                <a:latin typeface="Calibri" pitchFamily="34" charset="0"/>
              </a:rPr>
              <a:t>A</a:t>
            </a:r>
            <a:r>
              <a:rPr lang="en-US" sz="1300" baseline="0" dirty="0" smtClean="0">
                <a:latin typeface="Calibri" pitchFamily="34" charset="0"/>
              </a:rPr>
              <a:t>mendment open as well so you can copy and paste. </a:t>
            </a:r>
          </a:p>
          <a:p>
            <a:pPr marL="171450" indent="-171450" eaLnBrk="1" hangingPunct="1">
              <a:spcAft>
                <a:spcPts val="1200"/>
              </a:spcAft>
              <a:buFont typeface="Arial" pitchFamily="34" charset="0"/>
              <a:buChar char="•"/>
              <a:defRPr/>
            </a:pPr>
            <a:r>
              <a:rPr lang="en-US" sz="1300" baseline="0" dirty="0" smtClean="0">
                <a:latin typeface="Calibri" pitchFamily="34" charset="0"/>
              </a:rPr>
              <a:t>Before adding projects and activities in the system, it is recommended that you carefully review the training materials and map out on paper how you will organize the information. The slides in this section will provide guidance on using the correct number of projects and activities. </a:t>
            </a:r>
            <a:endParaRPr lang="en-US" sz="1300" dirty="0" smtClean="0">
              <a:latin typeface="Calibri" pitchFamily="34" charset="0"/>
            </a:endParaRPr>
          </a:p>
          <a:p>
            <a:pPr marL="171450" indent="-171450" eaLnBrk="1" hangingPunct="1">
              <a:spcAft>
                <a:spcPts val="1200"/>
              </a:spcAft>
              <a:buFont typeface="Arial" pitchFamily="34" charset="0"/>
              <a:buChar char="•"/>
              <a:defRPr/>
            </a:pPr>
            <a:r>
              <a:rPr lang="en-US" sz="1300" dirty="0" smtClean="0">
                <a:latin typeface="Calibri" pitchFamily="34" charset="0"/>
              </a:rPr>
              <a:t>When entering</a:t>
            </a:r>
            <a:r>
              <a:rPr lang="en-US" sz="1300" baseline="0" dirty="0" smtClean="0">
                <a:latin typeface="Calibri" pitchFamily="34" charset="0"/>
              </a:rPr>
              <a:t> data for activities, you will need to know quite a few details regarding the proposed use of funds, including the Responsible Organization, the National Objective, the budget, and the proposed performance measures. I</a:t>
            </a:r>
            <a:r>
              <a:rPr lang="en-US" sz="1300" dirty="0" smtClean="0">
                <a:latin typeface="Calibri" pitchFamily="34" charset="0"/>
              </a:rPr>
              <a:t>f there is information that isn’t clearly delineated, work closely with the grantee’s NSP program lead to identify the particulars. For example, some grantees may not know which subrecipients or developers will be carrying out the redevelopment activities when establishing the Substantial Amendment. If you know everything</a:t>
            </a:r>
            <a:r>
              <a:rPr lang="en-US" sz="1300" baseline="0" dirty="0" smtClean="0">
                <a:latin typeface="Calibri" pitchFamily="34" charset="0"/>
              </a:rPr>
              <a:t> but a few pieces of information, you can save the information you did provide and come back and provide the missing data at a later time. </a:t>
            </a:r>
            <a:endParaRPr lang="en-US" sz="1300" dirty="0" smtClean="0">
              <a:latin typeface="Calibri" pitchFamily="34" charset="0"/>
            </a:endParaRPr>
          </a:p>
        </p:txBody>
      </p:sp>
      <p:sp>
        <p:nvSpPr>
          <p:cNvPr id="259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03771C-5686-43DE-985A-725AF802CAFA}" type="slidenum">
              <a:rPr lang="en-US" smtClean="0">
                <a:latin typeface="Arial" pitchFamily="34" charset="0"/>
                <a:ea typeface="ＭＳ Ｐゴシック"/>
                <a:cs typeface="ＭＳ Ｐゴシック"/>
              </a:rPr>
              <a:pPr/>
              <a:t>26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a:bodyPr>
          <a:lstStyle/>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dirty="0" smtClean="0">
                <a:solidFill>
                  <a:schemeClr val="tx1"/>
                </a:solidFill>
                <a:latin typeface="+mn-lt"/>
                <a:ea typeface="ＭＳ Ｐゴシック" pitchFamily="-60" charset="-128"/>
                <a:cs typeface="ＭＳ Ｐゴシック" pitchFamily="-60" charset="-128"/>
              </a:rPr>
              <a:t>Here</a:t>
            </a:r>
            <a:r>
              <a:rPr lang="en-US" sz="1400" kern="1200" baseline="0" dirty="0" smtClean="0">
                <a:solidFill>
                  <a:schemeClr val="tx1"/>
                </a:solidFill>
                <a:latin typeface="+mn-lt"/>
                <a:ea typeface="ＭＳ Ｐゴシック" pitchFamily="-60" charset="-128"/>
                <a:cs typeface="ＭＳ Ｐゴシック" pitchFamily="-60" charset="-128"/>
              </a:rPr>
              <a:t> are the four main steps to setting up the Action Plan:</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baseline="0" dirty="0" smtClean="0">
                <a:solidFill>
                  <a:schemeClr val="tx1"/>
                </a:solidFill>
                <a:latin typeface="+mn-lt"/>
                <a:ea typeface="ＭＳ Ｐゴシック" pitchFamily="-60" charset="-128"/>
                <a:cs typeface="ＭＳ Ｐゴシック" pitchFamily="-60" charset="-128"/>
              </a:rPr>
              <a:t>1. Adding the Action Plan.</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baseline="0" dirty="0" smtClean="0">
                <a:solidFill>
                  <a:schemeClr val="tx1"/>
                </a:solidFill>
                <a:latin typeface="+mn-lt"/>
                <a:ea typeface="ＭＳ Ｐゴシック" pitchFamily="-60" charset="-128"/>
                <a:cs typeface="ＭＳ Ｐゴシック" pitchFamily="-60" charset="-128"/>
              </a:rPr>
              <a:t>2. Adding a Project</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baseline="0" dirty="0" smtClean="0">
                <a:solidFill>
                  <a:schemeClr val="tx1"/>
                </a:solidFill>
                <a:latin typeface="+mn-lt"/>
                <a:ea typeface="ＭＳ Ｐゴシック" pitchFamily="-60" charset="-128"/>
                <a:cs typeface="ＭＳ Ｐゴシック" pitchFamily="-60" charset="-128"/>
              </a:rPr>
              <a:t>	2a. Add Responsible Organizations to a Project (Optional)</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baseline="0" dirty="0" smtClean="0">
                <a:solidFill>
                  <a:schemeClr val="tx1"/>
                </a:solidFill>
                <a:latin typeface="+mn-lt"/>
                <a:ea typeface="ＭＳ Ｐゴシック" pitchFamily="-60" charset="-128"/>
                <a:cs typeface="ＭＳ Ｐゴシック" pitchFamily="-60" charset="-128"/>
              </a:rPr>
              <a:t>3. Add Activities</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kern="1200" baseline="0" dirty="0" smtClean="0">
                <a:solidFill>
                  <a:schemeClr val="tx1"/>
                </a:solidFill>
                <a:latin typeface="+mn-lt"/>
                <a:ea typeface="ＭＳ Ｐゴシック" pitchFamily="-60" charset="-128"/>
                <a:cs typeface="ＭＳ Ｐゴシック" pitchFamily="-60" charset="-128"/>
              </a:rPr>
              <a:t>	3a. Add Responsible Organizations to an Activity (Required)</a:t>
            </a:r>
          </a:p>
          <a:p>
            <a:pPr marL="171450" marR="0" indent="-171450" algn="l" defTabSz="914400" rtl="0" eaLnBrk="1" fontAlgn="base" latinLnBrk="0" hangingPunct="1">
              <a:lnSpc>
                <a:spcPct val="100000"/>
              </a:lnSpc>
              <a:spcBef>
                <a:spcPct val="0"/>
              </a:spcBef>
              <a:spcAft>
                <a:spcPct val="0"/>
              </a:spcAft>
              <a:buClrTx/>
              <a:buSzTx/>
              <a:buFont typeface="Arial" pitchFamily="34" charset="0"/>
              <a:buNone/>
              <a:tabLst/>
              <a:defRPr/>
            </a:pPr>
            <a:endParaRPr lang="en-US" sz="1400" i="1" kern="1200" baseline="0" dirty="0" smtClean="0">
              <a:solidFill>
                <a:schemeClr val="tx1"/>
              </a:solidFill>
              <a:latin typeface="+mn-lt"/>
              <a:ea typeface="ＭＳ Ｐゴシック" pitchFamily="-60" charset="-128"/>
              <a:cs typeface="ＭＳ Ｐゴシック" pitchFamily="-60" charset="-128"/>
            </a:endParaRPr>
          </a:p>
          <a:p>
            <a:pPr marR="0" algn="l" defTabSz="914400" rtl="0" eaLnBrk="1" fontAlgn="base" latinLnBrk="0" hangingPunct="1">
              <a:lnSpc>
                <a:spcPct val="100000"/>
              </a:lnSpc>
              <a:spcBef>
                <a:spcPct val="0"/>
              </a:spcBef>
              <a:spcAft>
                <a:spcPct val="0"/>
              </a:spcAft>
              <a:buClrTx/>
              <a:buSzTx/>
              <a:buFont typeface="Arial" pitchFamily="34" charset="0"/>
              <a:buNone/>
              <a:tabLst/>
              <a:defRPr/>
            </a:pPr>
            <a:r>
              <a:rPr lang="en-US" sz="1400" i="0" kern="1200" baseline="0" dirty="0" smtClean="0">
                <a:solidFill>
                  <a:schemeClr val="tx1"/>
                </a:solidFill>
                <a:latin typeface="+mn-lt"/>
                <a:ea typeface="ＭＳ Ｐゴシック" pitchFamily="-60" charset="-128"/>
                <a:cs typeface="ＭＳ Ｐゴシック" pitchFamily="-60" charset="-128"/>
              </a:rPr>
              <a:t>The Responsible Organization is mandatory for Activities but NOT for Projects. Do not recommend they add a Responsible Organization at the Project level.</a:t>
            </a:r>
            <a:endParaRPr lang="en-US" sz="1400" i="0" kern="1200" dirty="0" smtClean="0">
              <a:solidFill>
                <a:schemeClr val="tx1"/>
              </a:solidFill>
              <a:latin typeface="+mn-lt"/>
              <a:ea typeface="ＭＳ Ｐゴシック" pitchFamily="-60" charset="-128"/>
              <a:cs typeface="ＭＳ Ｐゴシック" pitchFamily="-60" charset="-128"/>
            </a:endParaRPr>
          </a:p>
          <a:p>
            <a:pPr marR="0" algn="l" defTabSz="914400" rtl="0" eaLnBrk="1" fontAlgn="base" latinLnBrk="0" hangingPunct="1">
              <a:lnSpc>
                <a:spcPct val="100000"/>
              </a:lnSpc>
              <a:spcBef>
                <a:spcPct val="0"/>
              </a:spcBef>
              <a:spcAft>
                <a:spcPct val="0"/>
              </a:spcAft>
              <a:buClrTx/>
              <a:buSzTx/>
              <a:buFont typeface="Arial" pitchFamily="34" charset="0"/>
              <a:buNone/>
              <a:tabLst/>
              <a:defRPr/>
            </a:pPr>
            <a:endParaRPr lang="en-US" sz="1400" kern="1200" dirty="0" smtClean="0">
              <a:solidFill>
                <a:schemeClr val="tx1"/>
              </a:solidFill>
              <a:latin typeface="+mn-lt"/>
              <a:ea typeface="ＭＳ Ｐゴシック" pitchFamily="-60" charset="-128"/>
              <a:cs typeface="ＭＳ Ｐゴシック" pitchFamily="-60" charset="-128"/>
            </a:endParaRPr>
          </a:p>
          <a:p>
            <a:pPr marL="171450" indent="-171450" eaLnBrk="1" hangingPunct="1">
              <a:spcBef>
                <a:spcPct val="0"/>
              </a:spcBef>
              <a:buFont typeface="Arial" pitchFamily="34" charset="0"/>
              <a:buNone/>
              <a:defRPr/>
            </a:pPr>
            <a:endParaRPr lang="en-US" sz="1400" dirty="0" smtClean="0">
              <a:latin typeface="+mj-lt"/>
            </a:endParaRP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1A790E-4CF7-4B47-B7B4-40352B97C771}" type="slidenum">
              <a:rPr lang="en-US">
                <a:ea typeface="ＭＳ Ｐゴシック" pitchFamily="-60" charset="-128"/>
                <a:cs typeface="ＭＳ Ｐゴシック" pitchFamily="-60" charset="-128"/>
              </a:rPr>
              <a:pPr fontAlgn="base">
                <a:spcBef>
                  <a:spcPct val="0"/>
                </a:spcBef>
                <a:spcAft>
                  <a:spcPct val="0"/>
                </a:spcAft>
                <a:defRPr/>
              </a:pPr>
              <a:t>27</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xfrm>
            <a:off x="481013" y="4416424"/>
            <a:ext cx="5919787" cy="4503289"/>
          </a:xfrm>
        </p:spPr>
        <p:txBody>
          <a:bodyPr wrap="square" numCol="1" anchor="t" anchorCtr="0" compatLnSpc="1">
            <a:prstTxWarp prst="textNoShape">
              <a:avLst/>
            </a:prstTxWarp>
            <a:normAutofit fontScale="92500" lnSpcReduction="20000"/>
          </a:bodyPr>
          <a:lstStyle/>
          <a:p>
            <a:pPr marL="0" indent="0" eaLnBrk="1" hangingPunct="1">
              <a:buFont typeface="Arial" pitchFamily="34" charset="0"/>
              <a:buNone/>
              <a:defRPr/>
            </a:pPr>
            <a:r>
              <a:rPr lang="en-US" dirty="0" smtClean="0"/>
              <a:t>This slide explains what happens after the grantee submits</a:t>
            </a:r>
            <a:r>
              <a:rPr lang="en-US" baseline="0" dirty="0" smtClean="0"/>
              <a:t> the Action Plan in DRGR. Unlike the traditional Action Plan, t</a:t>
            </a:r>
            <a:r>
              <a:rPr lang="en-US" dirty="0" smtClean="0"/>
              <a:t>he DRGR Action Plan for NSP is more fluid and may change more often. In most cases</a:t>
            </a:r>
            <a:r>
              <a:rPr lang="en-US" baseline="0" dirty="0" smtClean="0"/>
              <a:t>, the grantee will have to resubmit the Action Plan and follow this process when changes Aare made to the Action Plan. A</a:t>
            </a:r>
            <a:r>
              <a:rPr lang="en-US" dirty="0" smtClean="0"/>
              <a:t>t some point, due to program</a:t>
            </a:r>
            <a:r>
              <a:rPr lang="en-US" baseline="0" dirty="0" smtClean="0"/>
              <a:t> income and reprogramming, all grantees will </a:t>
            </a:r>
            <a:r>
              <a:rPr lang="en-US" dirty="0" smtClean="0"/>
              <a:t>need to make changes to their Action Plan. It is important to understand that changes will trigger a submission to HUD for review and approval and that until that review is completed, the grantee cannot submit a QPR. Given this, grantees must work closely with their HUD representatives to make sure any changes to the Action Plan will not interfere with the timely submission of the QPR. The Status field for the Action Plan and the QPR will tell you where you are in the process. </a:t>
            </a:r>
          </a:p>
          <a:p>
            <a:pPr marL="0" indent="0"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Both Action Plans and QPRs start in “Original – In Progress” status once they are added to the system. They will stay in this status until submitted by</a:t>
            </a:r>
            <a:r>
              <a:rPr lang="en-US" baseline="0" dirty="0" smtClean="0"/>
              <a:t> the grantee. At this point, the </a:t>
            </a:r>
            <a:r>
              <a:rPr lang="en-US" dirty="0" smtClean="0"/>
              <a:t>status changes to “Submitted – Await for Review.”</a:t>
            </a:r>
            <a:r>
              <a:rPr lang="en-US" baseline="0" dirty="0" smtClean="0"/>
              <a:t> Your HUD Representative will review the information </a:t>
            </a:r>
            <a:r>
              <a:rPr lang="en-US" dirty="0" smtClean="0"/>
              <a:t>and either approve or reject it. </a:t>
            </a:r>
          </a:p>
          <a:p>
            <a:pPr marL="171450" indent="-171450" eaLnBrk="1" hangingPunct="1">
              <a:spcAft>
                <a:spcPts val="1200"/>
              </a:spcAft>
              <a:buFont typeface="Arial" pitchFamily="34" charset="0"/>
              <a:buChar char="•"/>
              <a:defRPr/>
            </a:pPr>
            <a:r>
              <a:rPr lang="en-US" dirty="0" smtClean="0"/>
              <a:t>If the plan is rejected by HUD,</a:t>
            </a:r>
            <a:r>
              <a:rPr lang="en-US" baseline="0" dirty="0" smtClean="0"/>
              <a:t> t</a:t>
            </a:r>
            <a:r>
              <a:rPr lang="en-US" dirty="0" smtClean="0"/>
              <a:t>he grantee can edit the Action Plan and make the changes that have been requested. At this point, the Action Plan status will show “Modified – Resubmit when Ready.” </a:t>
            </a:r>
          </a:p>
          <a:p>
            <a:pPr marL="171450" indent="-171450" eaLnBrk="1" hangingPunct="1">
              <a:spcAft>
                <a:spcPts val="1200"/>
              </a:spcAft>
              <a:buFont typeface="Arial" pitchFamily="34" charset="0"/>
              <a:buChar char="•"/>
              <a:defRPr/>
            </a:pPr>
            <a:r>
              <a:rPr lang="en-US" dirty="0" smtClean="0"/>
              <a:t>After the Action Plan has been reviewed by HUD staff and found acceptable, the status will then change to “Reviewed and Approved.” Any time edits are made to the plan, the status is listed as “Modified – Resubmit When Ready.” </a:t>
            </a:r>
          </a:p>
          <a:p>
            <a:pPr marL="171450" indent="-171450" eaLnBrk="1" hangingPunct="1">
              <a:spcAft>
                <a:spcPts val="1200"/>
              </a:spcAft>
              <a:buFont typeface="Arial" pitchFamily="34" charset="0"/>
              <a:buChar char="•"/>
              <a:defRPr/>
            </a:pPr>
            <a:r>
              <a:rPr lang="en-US" dirty="0" smtClean="0"/>
              <a:t>If the grantee is making several small changes to the Action Plan, they may want to wait until all of the changes are made and submit the Action Plan once to the HUD representative for review. </a:t>
            </a:r>
            <a:r>
              <a:rPr lang="en-US" baseline="0" dirty="0" smtClean="0"/>
              <a:t>When </a:t>
            </a:r>
            <a:r>
              <a:rPr lang="en-US" dirty="0" smtClean="0"/>
              <a:t>resubmitting the Action Plan, it</a:t>
            </a:r>
            <a:r>
              <a:rPr lang="en-US" baseline="0" dirty="0" smtClean="0"/>
              <a:t> is helpful to </a:t>
            </a:r>
            <a:r>
              <a:rPr lang="en-US" dirty="0" smtClean="0"/>
              <a:t>the HUD representative if the grantee summarizes the changes made. </a:t>
            </a:r>
          </a:p>
          <a:p>
            <a:pPr marL="171450" indent="-171450" eaLnBrk="1" hangingPunct="1">
              <a:spcAft>
                <a:spcPts val="1200"/>
              </a:spcAft>
              <a:buFont typeface="Arial" pitchFamily="34" charset="0"/>
              <a:buChar char="•"/>
              <a:defRPr/>
            </a:pPr>
            <a:r>
              <a:rPr lang="en-US" dirty="0" smtClean="0"/>
              <a:t>In some cases, changes may be so minor that they can be handled by updating DRGR and resubmitting to HUD for review. Larger changes, however, may trigger additional public participation requirements. Work with your CPD representative to determine if additional public participation is needed. </a:t>
            </a:r>
          </a:p>
        </p:txBody>
      </p:sp>
      <p:sp>
        <p:nvSpPr>
          <p:cNvPr id="260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7AC321-9100-4AEF-8FEB-7DCAEDE81571}" type="slidenum">
              <a:rPr lang="en-US" smtClean="0">
                <a:latin typeface="Arial" pitchFamily="34" charset="0"/>
                <a:ea typeface="ＭＳ Ｐゴシック"/>
                <a:cs typeface="ＭＳ Ｐゴシック"/>
              </a:rPr>
              <a:pPr/>
              <a:t>28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ts val="0"/>
              </a:spcBef>
              <a:spcAft>
                <a:spcPct val="0"/>
              </a:spcAft>
              <a:buClrTx/>
              <a:buSzTx/>
              <a:buFont typeface="Arial" pitchFamily="34" charset="0"/>
              <a:buNone/>
              <a:tabLst/>
              <a:defRPr/>
            </a:pPr>
            <a:r>
              <a:rPr lang="en-US" sz="1100" dirty="0" smtClean="0"/>
              <a:t>You may encounter some instances</a:t>
            </a:r>
            <a:r>
              <a:rPr lang="en-US" sz="1100" baseline="0" dirty="0" smtClean="0"/>
              <a:t> where you cannot edit the Action Plan and you will be limited to </a:t>
            </a:r>
            <a:r>
              <a:rPr lang="en-US" sz="1100" dirty="0" smtClean="0"/>
              <a:t>“view only.” </a:t>
            </a:r>
            <a:r>
              <a:rPr lang="en-US" sz="1100" baseline="0" dirty="0" smtClean="0"/>
              <a:t>The error message will state, “</a:t>
            </a:r>
            <a:r>
              <a:rPr lang="en-US" sz="1100" dirty="0" smtClean="0"/>
              <a:t>The action plan cannot be edited because: the grantee is not active, the grant is not active, a QPR is in a state of submitted, or you don't have edit capabilities.” In</a:t>
            </a:r>
            <a:r>
              <a:rPr lang="en-US" sz="1100" baseline="0" dirty="0" smtClean="0"/>
              <a:t> most cases, the issue can be resolved fairly quickly.</a:t>
            </a:r>
          </a:p>
          <a:p>
            <a:pPr marL="0" marR="0" indent="0" algn="l" defTabSz="914400" rtl="0" eaLnBrk="1" fontAlgn="base" latinLnBrk="0" hangingPunct="1">
              <a:lnSpc>
                <a:spcPct val="100000"/>
              </a:lnSpc>
              <a:spcBef>
                <a:spcPts val="0"/>
              </a:spcBef>
              <a:spcAft>
                <a:spcPct val="0"/>
              </a:spcAft>
              <a:buClrTx/>
              <a:buSzTx/>
              <a:buFont typeface="Arial" pitchFamily="34" charset="0"/>
              <a:buNone/>
              <a:tabLst/>
              <a:defRPr/>
            </a:pPr>
            <a:r>
              <a:rPr lang="en-US" sz="1100" baseline="0" dirty="0" smtClean="0"/>
              <a:t> </a:t>
            </a: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If an Action Plan has a status of “Submitted – Await for Review,” this means HUD is in the process of reviewing the Action Plan.</a:t>
            </a:r>
            <a:r>
              <a:rPr lang="en-US" sz="1100" baseline="0" dirty="0" smtClean="0"/>
              <a:t> The information cannot be edited </a:t>
            </a:r>
            <a:r>
              <a:rPr lang="en-US" sz="1100" dirty="0" smtClean="0"/>
              <a:t>until a HUD user that can view the grant has either rejected or approved the Action Plan. If you need to make additional changes, you may request that your</a:t>
            </a:r>
            <a:r>
              <a:rPr lang="en-US" sz="1100" baseline="0" dirty="0" smtClean="0"/>
              <a:t> </a:t>
            </a:r>
            <a:r>
              <a:rPr lang="en-US" sz="1100" dirty="0" smtClean="0"/>
              <a:t>CPD representative reject the plan. This</a:t>
            </a:r>
            <a:r>
              <a:rPr lang="en-US" sz="1100" baseline="0" dirty="0" smtClean="0"/>
              <a:t> will allow you to make additional edits and will allow the CPD representative to review all of the changes at once. </a:t>
            </a: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If a QPR has a status of “Submitted – Await for Review,” the grantee will not</a:t>
            </a:r>
            <a:r>
              <a:rPr lang="en-US" sz="1100" baseline="0" dirty="0" smtClean="0"/>
              <a:t> be able to edit the Action Plan. This is because </a:t>
            </a:r>
            <a:r>
              <a:rPr lang="en-US" sz="1100" dirty="0" smtClean="0"/>
              <a:t>Quarterly Performance Reports depend on data from the most recent DRGR Action Plan approved. The Action Plan cannot be edited until a HUD user that can view the grant has either rejected or approved the QPR. Once HUD</a:t>
            </a:r>
            <a:r>
              <a:rPr lang="en-US" sz="1100" baseline="0" dirty="0" smtClean="0"/>
              <a:t> is finished with its review of the QPR, you will be able to edit the Action Plan information.</a:t>
            </a: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In some cases, the Action Plan cannot be edited because the grantee is not assigned</a:t>
            </a:r>
            <a:r>
              <a:rPr lang="en-US" sz="1100" baseline="0" dirty="0" smtClean="0"/>
              <a:t>,</a:t>
            </a:r>
            <a:r>
              <a:rPr lang="en-US" sz="1100" dirty="0" smtClean="0"/>
              <a:t> the grant is not active, or the user does not have access to the grant. If a grantee or grant is not showing as active in DRGR, this may be a mistake by HUD DRGR system administrators. Contact your grantee system administrator and/or DRGR_Help@hud.gov. If the grant is active</a:t>
            </a:r>
            <a:r>
              <a:rPr lang="en-US" sz="1100" baseline="0" dirty="0" smtClean="0"/>
              <a:t> in the system but the user cannot access it, the Grantee Administrator needs to assign the user to the grant using the Admin module. </a:t>
            </a: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Any grantee user who is designated as “View Only” will not be able to edit Action Plans or QPRs. If the user does need</a:t>
            </a:r>
            <a:r>
              <a:rPr lang="en-US" sz="1100" baseline="0" dirty="0" smtClean="0"/>
              <a:t> edit capabilities, the user will need to contact the DRGR Help Desk to have their access rights changed to regular user. </a:t>
            </a:r>
            <a:endParaRPr lang="en-US" sz="110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621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56026D-EA02-4876-A138-7B8F26BE29DF}" type="slidenum">
              <a:rPr lang="en-US" smtClean="0">
                <a:latin typeface="Arial" pitchFamily="34" charset="0"/>
                <a:ea typeface="ＭＳ Ｐゴシック"/>
                <a:cs typeface="ＭＳ Ｐゴシック"/>
              </a:rPr>
              <a:pPr/>
              <a:t>29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4D9E45-E310-45B4-AB26-998831A571C6}" type="slidenum">
              <a:rPr lang="en-US" smtClean="0">
                <a:latin typeface="Arial" pitchFamily="34" charset="0"/>
                <a:ea typeface="ＭＳ Ｐゴシック"/>
                <a:cs typeface="ＭＳ Ｐゴシック"/>
              </a:rPr>
              <a:pPr/>
              <a:t>3</a:t>
            </a:fld>
            <a:endParaRPr lang="en-US" dirty="0" smtClean="0">
              <a:latin typeface="Arial" pitchFamily="34" charset="0"/>
              <a:ea typeface="ＭＳ Ｐゴシック"/>
              <a:cs typeface="ＭＳ Ｐゴシック"/>
            </a:endParaRPr>
          </a:p>
        </p:txBody>
      </p:sp>
      <p:sp>
        <p:nvSpPr>
          <p:cNvPr id="233476" name="Notes Placeholder 5"/>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a:t>
            </a:r>
            <a:r>
              <a:rPr lang="en-US" baseline="0" dirty="0" smtClean="0">
                <a:ea typeface="ＭＳ Ｐゴシック"/>
                <a:cs typeface="ＭＳ Ｐゴシック"/>
              </a:rPr>
              <a:t>lists fours grants, each with a different Action Plan status. </a:t>
            </a:r>
            <a:endParaRPr lang="en-US" dirty="0" smtClean="0">
              <a:ea typeface="ＭＳ Ｐゴシック"/>
              <a:cs typeface="ＭＳ Ｐゴシック"/>
            </a:endParaRP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buFont typeface="Arial" pitchFamily="34" charset="0"/>
              <a:buChar char="•"/>
            </a:pPr>
            <a:r>
              <a:rPr lang="en-US" baseline="0" dirty="0" smtClean="0">
                <a:ea typeface="ＭＳ Ｐゴシック"/>
                <a:cs typeface="ＭＳ Ｐゴシック"/>
              </a:rPr>
              <a:t>The status of the Fulton County, GA’s Action Plan is </a:t>
            </a:r>
            <a:r>
              <a:rPr lang="en-US" i="1" baseline="0" dirty="0" smtClean="0">
                <a:ea typeface="ＭＳ Ｐゴシック"/>
                <a:cs typeface="ＭＳ Ｐゴシック"/>
              </a:rPr>
              <a:t>Modified – Resubmit When Ready</a:t>
            </a:r>
            <a:r>
              <a:rPr lang="en-US" baseline="0" dirty="0" smtClean="0">
                <a:ea typeface="ＭＳ Ｐゴシック"/>
                <a:cs typeface="ＭＳ Ｐゴシック"/>
              </a:rPr>
              <a:t>. This means that the grantee has made changes to a previously approved or rejected Action Plan and the changes have yet to be reviewed by HUD staff. The grantee needs to submit the Action Plan and have it approved by HUD staff before submitting their next QPR. </a:t>
            </a: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buFont typeface="Arial" pitchFamily="34" charset="0"/>
              <a:buChar char="•"/>
            </a:pPr>
            <a:r>
              <a:rPr lang="en-US" baseline="0" dirty="0" smtClean="0">
                <a:ea typeface="ＭＳ Ｐゴシック"/>
                <a:cs typeface="ＭＳ Ｐゴシック"/>
              </a:rPr>
              <a:t>The status of the Evansville, IN’s Action Plan is </a:t>
            </a:r>
            <a:r>
              <a:rPr lang="en-US" i="1" baseline="0" dirty="0" smtClean="0">
                <a:ea typeface="ＭＳ Ｐゴシック"/>
                <a:cs typeface="ＭＳ Ｐゴシック"/>
              </a:rPr>
              <a:t>Rejected – Await for Modification</a:t>
            </a:r>
            <a:r>
              <a:rPr lang="en-US" dirty="0" smtClean="0">
                <a:ea typeface="ＭＳ Ｐゴシック"/>
                <a:cs typeface="ＭＳ Ｐゴシック"/>
              </a:rPr>
              <a:t>.</a:t>
            </a:r>
            <a:r>
              <a:rPr lang="en-US" baseline="0" dirty="0" smtClean="0">
                <a:ea typeface="ＭＳ Ｐゴシック"/>
                <a:cs typeface="ＭＳ Ｐゴシック"/>
              </a:rPr>
              <a:t> This means that HUD found issues with the information included in the plan. The grantee needs to work with HUD staff to determine what changes need to be made. Once the changes have been made, the grantee will re-submit the Action Plan and have it approved by HUD staff before submitting their next QPR. </a:t>
            </a: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buFont typeface="Arial" pitchFamily="34" charset="0"/>
              <a:buChar char="•"/>
            </a:pPr>
            <a:r>
              <a:rPr lang="en-US" baseline="0" dirty="0" smtClean="0">
                <a:ea typeface="ＭＳ Ｐゴシック"/>
                <a:cs typeface="ＭＳ Ｐゴシック"/>
              </a:rPr>
              <a:t>The status of Cass County, ND’s Action Plan is </a:t>
            </a:r>
            <a:r>
              <a:rPr lang="en-US" i="1" baseline="0" dirty="0" smtClean="0">
                <a:ea typeface="ＭＳ Ｐゴシック"/>
                <a:cs typeface="ＭＳ Ｐゴシック"/>
              </a:rPr>
              <a:t>Submitted – Await for Review. </a:t>
            </a:r>
            <a:r>
              <a:rPr lang="en-US" i="0" baseline="0" dirty="0" smtClean="0">
                <a:ea typeface="ＭＳ Ｐゴシック"/>
                <a:cs typeface="ＭＳ Ｐゴシック"/>
              </a:rPr>
              <a:t> This means that until HUD approves the Action Plan, Cass County cannot submit their QPRs. They can however, continue to drawdown funding.</a:t>
            </a:r>
          </a:p>
          <a:p>
            <a:pPr marL="171450" indent="-171450" eaLnBrk="1" hangingPunct="1">
              <a:buFont typeface="Arial" pitchFamily="34" charset="0"/>
              <a:buChar char="•"/>
            </a:pPr>
            <a:endParaRPr lang="en-US" i="1" baseline="0" dirty="0" smtClean="0">
              <a:ea typeface="ＭＳ Ｐゴシック"/>
              <a:cs typeface="ＭＳ Ｐゴシック"/>
            </a:endParaRPr>
          </a:p>
          <a:p>
            <a:pPr eaLnBrk="1" hangingPunct="1">
              <a:buFontTx/>
              <a:buNone/>
            </a:pPr>
            <a:endParaRPr lang="en-US" dirty="0" smtClean="0">
              <a:ea typeface="ＭＳ Ｐゴシック"/>
              <a:cs typeface="ＭＳ Ｐゴシック"/>
            </a:endParaRPr>
          </a:p>
          <a:p>
            <a:pPr marL="171450" indent="-171450" eaLnBrk="1" hangingPunct="1">
              <a:buFont typeface="Arial" pitchFamily="34" charset="0"/>
              <a:buChar char="•"/>
            </a:pPr>
            <a:r>
              <a:rPr lang="en-US" dirty="0" smtClean="0">
                <a:ea typeface="ＭＳ Ｐゴシック"/>
                <a:cs typeface="ＭＳ Ｐゴシック"/>
              </a:rPr>
              <a:t>The</a:t>
            </a:r>
            <a:r>
              <a:rPr lang="en-US" baseline="0" dirty="0" smtClean="0">
                <a:ea typeface="ＭＳ Ｐゴシック"/>
                <a:cs typeface="ＭＳ Ｐゴシック"/>
              </a:rPr>
              <a:t> status of </a:t>
            </a:r>
            <a:r>
              <a:rPr lang="en-US" dirty="0" smtClean="0">
                <a:ea typeface="ＭＳ Ｐゴシック"/>
                <a:cs typeface="ＭＳ Ｐゴシック"/>
              </a:rPr>
              <a:t>West Palm Beach’s Action</a:t>
            </a:r>
            <a:r>
              <a:rPr lang="en-US" baseline="0" dirty="0" smtClean="0">
                <a:ea typeface="ＭＳ Ｐゴシック"/>
                <a:cs typeface="ＭＳ Ｐゴシック"/>
              </a:rPr>
              <a:t> Plan is </a:t>
            </a:r>
            <a:r>
              <a:rPr lang="en-US" i="1" baseline="0" dirty="0" smtClean="0">
                <a:ea typeface="ＭＳ Ｐゴシック"/>
                <a:cs typeface="ＭＳ Ｐゴシック"/>
              </a:rPr>
              <a:t>Reviewed and Approved</a:t>
            </a:r>
            <a:r>
              <a:rPr lang="en-US" baseline="0" dirty="0" smtClean="0">
                <a:ea typeface="ＭＳ Ｐゴシック"/>
                <a:cs typeface="ＭＳ Ｐゴシック"/>
              </a:rPr>
              <a:t>. This means HUD has reviewed the information in the Action Plan and not found any problems. </a:t>
            </a:r>
            <a:endParaRPr lang="en-US" i="0" baseline="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611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229508-0563-4147-8EEF-F542E4F19DC5}" type="slidenum">
              <a:rPr lang="en-US" smtClean="0">
                <a:latin typeface="Arial" pitchFamily="34" charset="0"/>
                <a:ea typeface="ＭＳ Ｐゴシック"/>
                <a:cs typeface="ＭＳ Ｐゴシック"/>
              </a:rPr>
              <a:pPr/>
              <a:t>30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defTabSz="903288" eaLnBrk="1" hangingPunct="1"/>
            <a:r>
              <a:rPr lang="en-US" dirty="0" smtClean="0">
                <a:ea typeface="ＭＳ Ｐゴシック"/>
                <a:cs typeface="ＭＳ Ｐゴシック"/>
              </a:rPr>
              <a:t>This slide shows a screenshot of an Action Plan that has not yet been added to a grant. Do not be alarmed by the “Over Due” message. This simply means that the Action Plan has yet been added. To</a:t>
            </a:r>
            <a:r>
              <a:rPr lang="en-US" baseline="0" dirty="0" smtClean="0">
                <a:ea typeface="ＭＳ Ｐゴシック"/>
                <a:cs typeface="ＭＳ Ｐゴシック"/>
              </a:rPr>
              <a:t> correct this, you need </a:t>
            </a:r>
            <a:r>
              <a:rPr lang="en-US" dirty="0" smtClean="0">
                <a:ea typeface="ＭＳ Ｐゴシック"/>
                <a:cs typeface="ＭＳ Ｐゴシック"/>
              </a:rPr>
              <a:t>to click on the “Over Due” link.</a:t>
            </a:r>
            <a:r>
              <a:rPr lang="en-US" baseline="0" dirty="0" smtClean="0">
                <a:ea typeface="ＭＳ Ｐゴシック"/>
                <a:cs typeface="ＭＳ Ｐゴシック"/>
              </a:rPr>
              <a:t> This is the first step of adding the Action Plan to the grant. </a:t>
            </a:r>
            <a:endParaRPr lang="en-US" dirty="0" smtClean="0">
              <a:ea typeface="ＭＳ Ｐゴシック"/>
              <a:cs typeface="ＭＳ Ｐゴシック"/>
            </a:endParaRPr>
          </a:p>
        </p:txBody>
      </p:sp>
      <p:sp>
        <p:nvSpPr>
          <p:cNvPr id="263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07BD24-6D5E-4CC2-889E-7F3C3841A556}" type="slidenum">
              <a:rPr lang="en-US" smtClean="0">
                <a:latin typeface="Arial" pitchFamily="34" charset="0"/>
                <a:ea typeface="ＭＳ Ｐゴシック"/>
                <a:cs typeface="ＭＳ Ｐゴシック"/>
              </a:rPr>
              <a:pPr/>
              <a:t>31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a screenshot of the second step of adding</a:t>
            </a:r>
            <a:r>
              <a:rPr lang="en-US" baseline="0" dirty="0" smtClean="0">
                <a:ea typeface="ＭＳ Ｐゴシック"/>
                <a:cs typeface="ＭＳ Ｐゴシック"/>
              </a:rPr>
              <a:t> the Action Plan to a grant. </a:t>
            </a:r>
            <a:r>
              <a:rPr lang="en-US" dirty="0" smtClean="0">
                <a:ea typeface="ＭＳ Ｐゴシック"/>
                <a:cs typeface="ＭＳ Ｐゴシック"/>
              </a:rPr>
              <a:t>A grantee should review both the Grant Number and the Grant Amount verifying that these have been entered accurately by HUD. If there is a discrepancy, contact</a:t>
            </a:r>
            <a:r>
              <a:rPr lang="en-US" baseline="0" dirty="0" smtClean="0">
                <a:ea typeface="ＭＳ Ｐゴシック"/>
                <a:cs typeface="ＭＳ Ｐゴシック"/>
              </a:rPr>
              <a:t> your CPD representative and the DRGR Help Desk. </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If the information is correct, simply click the button labeled </a:t>
            </a:r>
            <a:r>
              <a:rPr lang="en-US" dirty="0" smtClean="0">
                <a:ea typeface="ＭＳ Ｐゴシック"/>
                <a:cs typeface="ＭＳ Ｐゴシック"/>
              </a:rPr>
              <a:t>“Confirm Grant” to continue. The next screen will allow</a:t>
            </a:r>
            <a:r>
              <a:rPr lang="en-US" baseline="0" dirty="0" smtClean="0">
                <a:ea typeface="ＭＳ Ｐゴシック"/>
                <a:cs typeface="ＭＳ Ｐゴシック"/>
              </a:rPr>
              <a:t> the grantee to provide the Action Plan narratives and add projects and activities to the Action Plan. </a:t>
            </a:r>
          </a:p>
          <a:p>
            <a:pPr eaLnBrk="1" hangingPunct="1"/>
            <a:endParaRPr lang="en-US" baseline="0" dirty="0" smtClean="0">
              <a:ea typeface="ＭＳ Ｐゴシック"/>
              <a:cs typeface="ＭＳ Ｐゴシック"/>
            </a:endParaRPr>
          </a:p>
        </p:txBody>
      </p:sp>
      <p:sp>
        <p:nvSpPr>
          <p:cNvPr id="264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29E88C-EBCD-47F2-86C8-D51160B386C1}" type="slidenum">
              <a:rPr lang="en-US" smtClean="0">
                <a:latin typeface="Arial" pitchFamily="34" charset="0"/>
                <a:ea typeface="ＭＳ Ｐゴシック"/>
                <a:cs typeface="ＭＳ Ｐゴシック"/>
              </a:rPr>
              <a:pPr/>
              <a:t>32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r>
              <a:rPr lang="en-US" sz="1100" dirty="0" smtClean="0">
                <a:ea typeface="ＭＳ Ｐゴシック"/>
                <a:cs typeface="ＭＳ Ｐゴシック"/>
              </a:rPr>
              <a:t>The third step to adding the Action</a:t>
            </a:r>
            <a:r>
              <a:rPr lang="en-US" sz="1100" baseline="0" dirty="0" smtClean="0">
                <a:ea typeface="ＭＳ Ｐゴシック"/>
                <a:cs typeface="ＭＳ Ｐゴシック"/>
              </a:rPr>
              <a:t> Plan is to provide overall narrative. In most cases, this information can be copied and pasted from the Substantial Amendment that was submitted to HUD. For this reason, it is helpful to have an electronic version of your </a:t>
            </a:r>
            <a:r>
              <a:rPr lang="en-US" sz="1100" dirty="0" smtClean="0">
                <a:ea typeface="ＭＳ Ｐゴシック"/>
                <a:cs typeface="ＭＳ Ｐゴシック"/>
              </a:rPr>
              <a:t>S</a:t>
            </a:r>
            <a:r>
              <a:rPr lang="en-US" sz="1100" baseline="0" dirty="0" smtClean="0">
                <a:ea typeface="ＭＳ Ｐゴシック"/>
                <a:cs typeface="ＭＳ Ｐゴシック"/>
              </a:rPr>
              <a:t>ubstantial Amendment. </a:t>
            </a:r>
          </a:p>
          <a:p>
            <a:pPr eaLnBrk="1" hangingPunct="1"/>
            <a:endParaRPr lang="en-US" sz="1100"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sz="1100" baseline="0" dirty="0" smtClean="0">
                <a:ea typeface="ＭＳ Ｐゴシック"/>
                <a:cs typeface="ＭＳ Ｐゴシック"/>
              </a:rPr>
              <a:t>The narrative information requested by DRGR will be different for each of the three NSP allocations (NSP1, NSP2, and NSP3) based on the regulatory and statutory provisions associated with each. The slide lists the narrative sections required for the NSP1 funding round. </a:t>
            </a:r>
          </a:p>
          <a:p>
            <a:pPr marL="171450" indent="-171450" eaLnBrk="1" hangingPunct="1">
              <a:spcAft>
                <a:spcPts val="1200"/>
              </a:spcAft>
              <a:buFont typeface="Arial" pitchFamily="34" charset="0"/>
              <a:buChar char="•"/>
            </a:pPr>
            <a:r>
              <a:rPr lang="en-US" sz="1100" baseline="0" dirty="0" smtClean="0">
                <a:ea typeface="ＭＳ Ｐゴシック"/>
                <a:cs typeface="ＭＳ Ｐゴシック"/>
              </a:rPr>
              <a:t>NSP2 grantees will be asked for the following narrative sections: Executive Summary, Target Geography, Program Approach, Consortium Members, and Where to Get Additional Information. </a:t>
            </a:r>
          </a:p>
          <a:p>
            <a:pPr marL="171450" indent="-171450" eaLnBrk="1" hangingPunct="1">
              <a:spcAft>
                <a:spcPts val="1200"/>
              </a:spcAft>
              <a:buFont typeface="Arial" pitchFamily="34" charset="0"/>
              <a:buChar char="•"/>
            </a:pPr>
            <a:r>
              <a:rPr lang="en-US" sz="1100" baseline="0" dirty="0" smtClean="0">
                <a:ea typeface="ＭＳ Ｐゴシック"/>
                <a:cs typeface="ＭＳ Ｐゴシック"/>
              </a:rPr>
              <a:t>NSP3 grantees will be asked for the following information: Summary of Distribution and Uses of NSP Funds, How Funds will Addresses Market Conditions, Ensuring Continued Affordability, Definition of Blighted Structure, Definition of Affordable Rents, Housing Rehabilitation/New Construction Standards, Vicinity Hiring, Procedures for Preferences for Affordable Rental Development, and Grantee Contact Information. </a:t>
            </a:r>
          </a:p>
          <a:p>
            <a:pPr marL="171450" indent="-171450" eaLnBrk="1" hangingPunct="1">
              <a:spcAft>
                <a:spcPts val="1200"/>
              </a:spcAft>
              <a:buFont typeface="Arial" pitchFamily="34" charset="0"/>
              <a:buChar char="•"/>
            </a:pPr>
            <a:r>
              <a:rPr lang="en-US" sz="1100" baseline="0" dirty="0" smtClean="0">
                <a:ea typeface="ＭＳ Ｐゴシック"/>
                <a:cs typeface="ＭＳ Ｐゴシック"/>
              </a:rPr>
              <a:t>If you want to copy and paste the narrative from another document, it is recommended that you copy the information and paste it into a plain text editor, such as Notepad (a free program available on most PCs) or into</a:t>
            </a:r>
            <a:r>
              <a:rPr lang="en-US" sz="1100" dirty="0" smtClean="0">
                <a:ea typeface="ＭＳ Ｐゴシック"/>
                <a:cs typeface="ＭＳ Ｐゴシック"/>
              </a:rPr>
              <a:t> a TextEdit document set to plain text mode on a Mac</a:t>
            </a:r>
            <a:r>
              <a:rPr lang="en-US" sz="1100" baseline="0" dirty="0" smtClean="0">
                <a:ea typeface="ＭＳ Ｐゴシック"/>
                <a:cs typeface="ＭＳ Ｐゴシック"/>
              </a:rPr>
              <a:t>. By doing so, all of the extra formatting, such as bullets, will be removed. Once the text is Notepad, copy it again and paste it into DRGR. If you paste the information directly from Word or a PDF document, it is possible that DRGR will misinterpret some of the formatting that will cause errors when displaying the data in the system. </a:t>
            </a:r>
            <a:endParaRPr lang="en-US" sz="1100" dirty="0" smtClean="0">
              <a:ea typeface="ＭＳ Ｐゴシック"/>
              <a:cs typeface="ＭＳ Ｐゴシック"/>
            </a:endParaRPr>
          </a:p>
        </p:txBody>
      </p:sp>
      <p:sp>
        <p:nvSpPr>
          <p:cNvPr id="265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8ED1CD-2A94-4A0F-B113-A4648F2D1663}" type="slidenum">
              <a:rPr lang="en-US" smtClean="0">
                <a:latin typeface="Arial" pitchFamily="34" charset="0"/>
                <a:ea typeface="ＭＳ Ｐゴシック"/>
                <a:cs typeface="Arial" pitchFamily="34" charset="0"/>
              </a:rPr>
              <a:pPr/>
              <a:t>33</a:t>
            </a:fld>
            <a:endParaRPr lang="en-US" dirty="0" smtClean="0">
              <a:latin typeface="Arial" pitchFamily="34" charset="0"/>
              <a:ea typeface="ＭＳ Ｐゴシック"/>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p:txBody>
          <a:bodyPr wrap="square" numCol="1" anchor="t" anchorCtr="0" compatLnSpc="1">
            <a:prstTxWarp prst="textNoShape">
              <a:avLst/>
            </a:prstTxWarp>
          </a:bodyPr>
          <a:lstStyle/>
          <a:p>
            <a:pPr defTabSz="928299" eaLnBrk="1" fontAlgn="auto" hangingPunct="1">
              <a:spcBef>
                <a:spcPts val="0"/>
              </a:spcBef>
              <a:spcAft>
                <a:spcPts val="0"/>
              </a:spcAft>
              <a:defRPr/>
            </a:pPr>
            <a:r>
              <a:rPr lang="en-US" dirty="0" smtClean="0"/>
              <a:t>As of Release 7.3, on the grantee’s overal</a:t>
            </a:r>
            <a:r>
              <a:rPr lang="en-US" baseline="0" dirty="0" smtClean="0"/>
              <a:t>l Action Plan page for each grant, there is now a place for them to enter any future estimated Program Income or Revolving Loan Funds.</a:t>
            </a:r>
          </a:p>
          <a:p>
            <a:pPr defTabSz="928299" eaLnBrk="1" fontAlgn="auto" hangingPunct="1">
              <a:spcBef>
                <a:spcPts val="0"/>
              </a:spcBef>
              <a:spcAft>
                <a:spcPts val="0"/>
              </a:spcAft>
              <a:defRPr/>
            </a:pPr>
            <a:endParaRPr lang="en-US" baseline="0" dirty="0" smtClean="0"/>
          </a:p>
          <a:p>
            <a:pPr defTabSz="928299" eaLnBrk="1" fontAlgn="auto" hangingPunct="1">
              <a:spcBef>
                <a:spcPts val="0"/>
              </a:spcBef>
              <a:spcAft>
                <a:spcPts val="0"/>
              </a:spcAft>
              <a:defRPr/>
            </a:pPr>
            <a:r>
              <a:rPr lang="en-US" baseline="0" dirty="0" smtClean="0"/>
              <a:t>Grantees are encouraged to be generous with their estimate so they do not need to continuously go back and modify their Action Plans by adding more estimated PI/RLF.</a:t>
            </a: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7ED5D0C4-EE1A-4FB3-A47B-D9ABF105319B}"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ea typeface="ＭＳ Ｐゴシック"/>
                <a:cs typeface="ＭＳ Ｐゴシック"/>
              </a:rPr>
              <a:t>Once the narratives have been saved, the next step is to add projects to the Action Plan. For most grantees, this step will not take too long. </a:t>
            </a:r>
          </a:p>
          <a:p>
            <a:pPr marL="171450" indent="-171450" eaLnBrk="1" hangingPunct="1">
              <a:buFontTx/>
              <a:buChar char="•"/>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The main purpose of DRGR projects is to provide the grantee with a way to organize and group their activities. It is</a:t>
            </a:r>
            <a:r>
              <a:rPr lang="en-US" baseline="0" dirty="0" smtClean="0">
                <a:ea typeface="ＭＳ Ｐゴシック"/>
                <a:cs typeface="ＭＳ Ｐゴシック"/>
              </a:rPr>
              <a:t> recommended that you map out how you want to structure your projects and activities on paper before entering the data into DRGR. Most grantees choose to add a project for each eligible use of NSP within their Action Plan. </a:t>
            </a:r>
            <a:r>
              <a:rPr lang="en-US" dirty="0" smtClean="0">
                <a:ea typeface="ＭＳ Ｐゴシック"/>
                <a:cs typeface="ＭＳ Ｐゴシック"/>
              </a:rPr>
              <a:t>Once you start</a:t>
            </a:r>
            <a:r>
              <a:rPr lang="en-US" baseline="0" dirty="0" smtClean="0">
                <a:ea typeface="ＭＳ Ｐゴシック"/>
                <a:cs typeface="ＭＳ Ｐゴシック"/>
              </a:rPr>
              <a:t> adding projects, you will see that the system requires only a minimum amount of detail at the project level. </a:t>
            </a:r>
            <a:r>
              <a:rPr lang="en-US" dirty="0" smtClean="0">
                <a:ea typeface="ＭＳ Ｐゴシック"/>
                <a:cs typeface="ＭＳ Ｐゴシック"/>
              </a:rPr>
              <a:t>Most of the data will be provided at the activity level. </a:t>
            </a:r>
          </a:p>
          <a:p>
            <a:pPr marL="171450" indent="-171450" eaLnBrk="1" hangingPunct="1">
              <a:spcAft>
                <a:spcPts val="1200"/>
              </a:spcAft>
              <a:buFontTx/>
              <a:buChar char="•"/>
            </a:pPr>
            <a:r>
              <a:rPr lang="en-US" dirty="0" smtClean="0">
                <a:ea typeface="ＭＳ Ｐゴシック"/>
                <a:cs typeface="ＭＳ Ｐゴシック"/>
              </a:rPr>
              <a:t>Once</a:t>
            </a:r>
            <a:r>
              <a:rPr lang="en-US" baseline="0" dirty="0" smtClean="0">
                <a:ea typeface="ＭＳ Ｐゴシック"/>
                <a:cs typeface="ＭＳ Ｐゴシック"/>
              </a:rPr>
              <a:t> you add the projects, you will be able to add your activities. You should add your projects first because the system will prompt you to assign each activity to a project. The slide gives an example of a project-activity structure. Project 1 has two activities underneath it and Project 2 has one activity. The following slides will provide more detail on what each project and activity represents. </a:t>
            </a:r>
            <a:endParaRPr lang="en-US" dirty="0" smtClean="0">
              <a:ea typeface="ＭＳ Ｐゴシック"/>
              <a:cs typeface="ＭＳ Ｐゴシック"/>
            </a:endParaRPr>
          </a:p>
        </p:txBody>
      </p:sp>
      <p:sp>
        <p:nvSpPr>
          <p:cNvPr id="267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8FB6D1-C24A-4F99-A8E7-CD9BF41D8BCF}" type="slidenum">
              <a:rPr lang="en-US" smtClean="0">
                <a:latin typeface="Arial" pitchFamily="34" charset="0"/>
                <a:ea typeface="ＭＳ Ｐゴシック"/>
                <a:cs typeface="ＭＳ Ｐゴシック"/>
              </a:rPr>
              <a:pPr/>
              <a:t>35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Aft>
                <a:spcPts val="1200"/>
              </a:spcAft>
              <a:buSzPct val="100000"/>
              <a:buFontTx/>
              <a:buChar char="•"/>
            </a:pPr>
            <a:r>
              <a:rPr lang="en-US" dirty="0" smtClean="0">
                <a:ea typeface="ＭＳ Ｐゴシック"/>
                <a:cs typeface="ＭＳ Ｐゴシック"/>
              </a:rPr>
              <a:t>HUD recommends setting up a project for each NSP eligible use included in the Substantial Amendment. This is not a hard-and-fast requirement, but it provides grantees a consistent way to structure the information. </a:t>
            </a:r>
          </a:p>
          <a:p>
            <a:pPr marL="171450" indent="-171450" eaLnBrk="1" hangingPunct="1">
              <a:spcAft>
                <a:spcPts val="1200"/>
              </a:spcAft>
              <a:buSzPct val="100000"/>
              <a:buFontTx/>
              <a:buChar char="•"/>
            </a:pPr>
            <a:r>
              <a:rPr lang="en-US" dirty="0" smtClean="0">
                <a:ea typeface="ＭＳ Ｐゴシック"/>
                <a:cs typeface="ＭＳ Ｐゴシック"/>
              </a:rPr>
              <a:t>Some grantees choose to use</a:t>
            </a:r>
            <a:r>
              <a:rPr lang="en-US" baseline="0" dirty="0" smtClean="0">
                <a:ea typeface="ＭＳ Ｐゴシック"/>
                <a:cs typeface="ＭＳ Ｐゴシック"/>
              </a:rPr>
              <a:t> this basic framework but expand upon it based on </a:t>
            </a:r>
            <a:r>
              <a:rPr lang="en-US" dirty="0" smtClean="0">
                <a:ea typeface="ＭＳ Ｐゴシック"/>
                <a:cs typeface="ＭＳ Ｐゴシック"/>
              </a:rPr>
              <a:t>other characteristics of their programs, such as geography or subrecipient. Keep in mind that this information can be</a:t>
            </a:r>
            <a:r>
              <a:rPr lang="en-US" baseline="0" dirty="0" smtClean="0">
                <a:ea typeface="ＭＳ Ｐゴシック"/>
                <a:cs typeface="ＭＳ Ｐゴシック"/>
              </a:rPr>
              <a:t> tracked at the activity level as well. </a:t>
            </a:r>
          </a:p>
          <a:p>
            <a:pPr marL="171450" indent="-171450" eaLnBrk="1" hangingPunct="1">
              <a:spcAft>
                <a:spcPts val="1200"/>
              </a:spcAft>
              <a:buSzPct val="100000"/>
              <a:buFontTx/>
              <a:buChar char="•"/>
            </a:pPr>
            <a:r>
              <a:rPr lang="en-US" baseline="0" dirty="0" smtClean="0">
                <a:ea typeface="ＭＳ Ｐゴシック"/>
                <a:cs typeface="ＭＳ Ｐゴシック"/>
              </a:rPr>
              <a:t>Some properties assisted with NSP may include more than one of the eligible uses. For example, a property may be demolished and then redeveloped. In these cases, you do not need to break out the demolition costs from the overall redevelopment and report it under a separate project. This leads to potential double-counting of accomplishment data. This concept is discussed in more depth at the activity level. </a:t>
            </a:r>
            <a:endParaRPr lang="en-US" dirty="0" smtClean="0">
              <a:ea typeface="ＭＳ Ｐゴシック"/>
              <a:cs typeface="ＭＳ Ｐゴシック"/>
            </a:endParaRPr>
          </a:p>
          <a:p>
            <a:pPr marL="171450" indent="-171450" eaLnBrk="1" hangingPunct="1">
              <a:spcAft>
                <a:spcPts val="1200"/>
              </a:spcAft>
              <a:buSzPct val="100000"/>
              <a:buFontTx/>
              <a:buChar char="•"/>
            </a:pPr>
            <a:r>
              <a:rPr lang="en-US" dirty="0" smtClean="0">
                <a:ea typeface="ＭＳ Ｐゴシック"/>
                <a:cs typeface="ＭＳ Ｐゴシック"/>
              </a:rPr>
              <a:t>The importance of having an</a:t>
            </a:r>
            <a:r>
              <a:rPr lang="en-US" baseline="0" dirty="0" smtClean="0">
                <a:ea typeface="ＭＳ Ｐゴシック"/>
                <a:cs typeface="ＭＳ Ｐゴシック"/>
              </a:rPr>
              <a:t> acceptable project-activity structure cannot be overstated. I</a:t>
            </a:r>
            <a:r>
              <a:rPr lang="en-US" dirty="0" smtClean="0">
                <a:ea typeface="ＭＳ Ｐゴシック"/>
                <a:cs typeface="ＭＳ Ｐゴシック"/>
              </a:rPr>
              <a:t>f you have any questions, work closely with your CPD representative to get guidance. </a:t>
            </a:r>
          </a:p>
          <a:p>
            <a:pPr marL="171450" marR="0" indent="-171450" algn="l" defTabSz="914400" rtl="0" eaLnBrk="1" fontAlgn="base" latinLnBrk="0" hangingPunct="1">
              <a:lnSpc>
                <a:spcPct val="100000"/>
              </a:lnSpc>
              <a:spcBef>
                <a:spcPct val="0"/>
              </a:spcBef>
              <a:spcAft>
                <a:spcPts val="1200"/>
              </a:spcAft>
              <a:buClrTx/>
              <a:buSzPct val="100000"/>
              <a:buFontTx/>
              <a:buChar char="•"/>
              <a:tabLst/>
              <a:defRPr/>
            </a:pPr>
            <a:r>
              <a:rPr lang="en-US" b="0" dirty="0" smtClean="0">
                <a:ea typeface="ＭＳ Ｐゴシック"/>
                <a:cs typeface="ＭＳ Ｐゴシック"/>
              </a:rPr>
              <a:t>As of Release 7.3, a grantee</a:t>
            </a:r>
            <a:r>
              <a:rPr lang="en-US" b="0" baseline="0" dirty="0" smtClean="0">
                <a:ea typeface="ＭＳ Ｐゴシック"/>
                <a:cs typeface="ＭＳ Ｐゴシック"/>
              </a:rPr>
              <a:t> estimates program income for project and activity budgets. A grantee only has to distinguish program income from program (grant) funds at the grant level: for project and activity budgets, it is all-inclusive.</a:t>
            </a:r>
          </a:p>
          <a:p>
            <a:pPr marL="171450" indent="-171450" eaLnBrk="1" hangingPunct="1">
              <a:spcAft>
                <a:spcPts val="1200"/>
              </a:spcAft>
              <a:buSzPct val="100000"/>
              <a:buFontTx/>
              <a:buChar char="•"/>
            </a:pPr>
            <a:endParaRPr lang="en-US" dirty="0" smtClean="0">
              <a:ea typeface="ＭＳ Ｐゴシック"/>
              <a:cs typeface="ＭＳ Ｐゴシック"/>
            </a:endParaRPr>
          </a:p>
        </p:txBody>
      </p:sp>
      <p:sp>
        <p:nvSpPr>
          <p:cNvPr id="268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2701D2-C687-4312-8D51-0AFC49AC54E0}" type="slidenum">
              <a:rPr lang="en-US" smtClean="0">
                <a:latin typeface="Arial" pitchFamily="34" charset="0"/>
                <a:ea typeface="ＭＳ Ｐゴシック"/>
                <a:cs typeface="ＭＳ Ｐゴシック"/>
              </a:rPr>
              <a:pPr/>
              <a:t>36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provides an example of how projects can</a:t>
            </a:r>
            <a:r>
              <a:rPr lang="en-US" baseline="0" dirty="0" smtClean="0">
                <a:ea typeface="ＭＳ Ｐゴシック"/>
                <a:cs typeface="ＭＳ Ｐゴシック"/>
              </a:rPr>
              <a:t> be used to group activities. </a:t>
            </a:r>
          </a:p>
          <a:p>
            <a:pPr eaLnBrk="1" hangingPunct="1"/>
            <a:endParaRPr lang="en-US" baseline="0" dirty="0" smtClean="0">
              <a:ea typeface="ＭＳ Ｐゴシック"/>
              <a:cs typeface="ＭＳ Ｐゴシック"/>
            </a:endParaRPr>
          </a:p>
          <a:p>
            <a:pPr marL="171450" indent="-171450" eaLnBrk="1" hangingPunct="1">
              <a:buFont typeface="Arial" pitchFamily="34" charset="0"/>
              <a:buChar char="•"/>
            </a:pPr>
            <a:r>
              <a:rPr lang="en-US" baseline="0" dirty="0" smtClean="0">
                <a:ea typeface="ＭＳ Ｐゴシック"/>
                <a:cs typeface="ＭＳ Ｐゴシック"/>
              </a:rPr>
              <a:t>On the slide we see three projects (listed in red), one for each eligible use included in the grantee’s Substantial Amendment. </a:t>
            </a:r>
            <a:r>
              <a:rPr lang="en-US" dirty="0" smtClean="0">
                <a:ea typeface="ＭＳ Ｐゴシック"/>
                <a:cs typeface="ＭＳ Ｐゴシック"/>
              </a:rPr>
              <a:t>This grantee is undertaking three NSP Eligible Uses (Financing Mechanisms and Acquisition &amp; Rehabilitation). </a:t>
            </a:r>
          </a:p>
          <a:p>
            <a:pPr marL="171450" indent="-171450" eaLnBrk="1" hangingPunct="1">
              <a:buFont typeface="Arial" pitchFamily="34" charset="0"/>
              <a:buChar char="•"/>
            </a:pPr>
            <a:endParaRPr lang="en-US" dirty="0" smtClean="0">
              <a:ea typeface="ＭＳ Ｐゴシック"/>
              <a:cs typeface="ＭＳ Ｐゴシック"/>
            </a:endParaRPr>
          </a:p>
          <a:p>
            <a:pPr marL="171450" indent="-171450" eaLnBrk="1" hangingPunct="1">
              <a:buFont typeface="Arial" pitchFamily="34" charset="0"/>
              <a:buChar char="•"/>
            </a:pPr>
            <a:r>
              <a:rPr lang="en-US" dirty="0" smtClean="0">
                <a:ea typeface="ＭＳ Ｐゴシック"/>
                <a:cs typeface="ＭＳ Ｐゴシック"/>
              </a:rPr>
              <a:t>Each project will need at least one activity.</a:t>
            </a:r>
            <a:r>
              <a:rPr lang="en-US" baseline="0" dirty="0" smtClean="0">
                <a:ea typeface="ＭＳ Ｐゴシック"/>
                <a:cs typeface="ＭＳ Ｐゴシック"/>
              </a:rPr>
              <a:t> Without an activity, the grantee will not be able to draw funds or report accomplishments. You can see that some projects have more than one activity. We will discuss how to determine the correct number of activities for each project in the upcoming slides that focus on activities.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6931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D598EE-0965-4898-9825-169CA95A9F9F}" type="slidenum">
              <a:rPr lang="en-US" smtClean="0">
                <a:latin typeface="Arial" pitchFamily="34" charset="0"/>
                <a:ea typeface="ＭＳ Ｐゴシック"/>
                <a:cs typeface="ＭＳ Ｐゴシック"/>
              </a:rPr>
              <a:pPr/>
              <a:t>37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With the release of DRGR version 7.3, grantees will be able to identify RLFs</a:t>
            </a:r>
            <a:r>
              <a:rPr lang="en-US" baseline="0" dirty="0" smtClean="0">
                <a:ea typeface="ＭＳ Ｐゴシック"/>
                <a:cs typeface="ＭＳ Ｐゴシック"/>
              </a:rPr>
              <a:t> by selecting this option o the Add Project screen.</a:t>
            </a:r>
          </a:p>
          <a:p>
            <a:pPr eaLnBrk="1" hangingPunct="1"/>
            <a:endParaRPr lang="en-US" baseline="0" dirty="0" smtClean="0">
              <a:ea typeface="ＭＳ Ｐゴシック"/>
              <a:cs typeface="ＭＳ Ｐゴシック"/>
            </a:endParaRPr>
          </a:p>
          <a:p>
            <a:pPr marL="177800" indent="-177800">
              <a:spcBef>
                <a:spcPct val="0"/>
              </a:spcBef>
              <a:spcAft>
                <a:spcPct val="0"/>
              </a:spcAft>
              <a:buFont typeface="Arial" pitchFamily="34" charset="0"/>
              <a:buChar char="•"/>
            </a:pPr>
            <a:r>
              <a:rPr lang="en-US" sz="1200" dirty="0" smtClean="0">
                <a:latin typeface="Arial" charset="0"/>
                <a:cs typeface="Arial" charset="0"/>
              </a:rPr>
              <a:t>Identify RLF by Project: 1 RLF=1 Project</a:t>
            </a:r>
          </a:p>
          <a:p>
            <a:pPr marL="177800" indent="-177800">
              <a:spcBef>
                <a:spcPct val="0"/>
              </a:spcBef>
              <a:spcAft>
                <a:spcPct val="0"/>
              </a:spcAft>
              <a:buFont typeface="Arial" pitchFamily="34" charset="0"/>
              <a:buChar char="•"/>
            </a:pPr>
            <a:endParaRPr lang="en-US" sz="1200" dirty="0" smtClean="0">
              <a:latin typeface="Arial" charset="0"/>
              <a:cs typeface="Arial" charset="0"/>
            </a:endParaRPr>
          </a:p>
          <a:p>
            <a:pPr marL="177800" indent="-177800">
              <a:spcBef>
                <a:spcPct val="0"/>
              </a:spcBef>
              <a:spcAft>
                <a:spcPct val="0"/>
              </a:spcAft>
              <a:buFont typeface="Arial" pitchFamily="34" charset="0"/>
              <a:buChar char="•"/>
            </a:pPr>
            <a:r>
              <a:rPr lang="en-US" sz="1200" dirty="0" smtClean="0">
                <a:latin typeface="Arial" charset="0"/>
                <a:cs typeface="Arial" charset="0"/>
              </a:rPr>
              <a:t>RLF projects can only include activities with a </a:t>
            </a:r>
            <a:r>
              <a:rPr lang="en-US" sz="1200" u="sng" dirty="0" smtClean="0">
                <a:latin typeface="Arial" charset="0"/>
                <a:cs typeface="Arial" charset="0"/>
              </a:rPr>
              <a:t>single activity type</a:t>
            </a:r>
            <a:r>
              <a:rPr lang="en-US" sz="1200" u="none" dirty="0" smtClean="0">
                <a:latin typeface="Arial" charset="0"/>
                <a:cs typeface="Arial" charset="0"/>
              </a:rPr>
              <a:t>, per</a:t>
            </a:r>
            <a:r>
              <a:rPr lang="en-US" sz="1200" u="none" baseline="0" dirty="0" smtClean="0">
                <a:latin typeface="Arial" charset="0"/>
                <a:cs typeface="Arial" charset="0"/>
              </a:rPr>
              <a:t> RLF regulations</a:t>
            </a:r>
            <a:r>
              <a:rPr lang="en-US" sz="1200" dirty="0" smtClean="0">
                <a:latin typeface="Arial" charset="0"/>
                <a:cs typeface="Arial" charset="0"/>
              </a:rPr>
              <a:t>.</a:t>
            </a:r>
          </a:p>
          <a:p>
            <a:pPr marL="177800" indent="-177800">
              <a:spcBef>
                <a:spcPct val="0"/>
              </a:spcBef>
              <a:spcAft>
                <a:spcPct val="0"/>
              </a:spcAft>
              <a:buFont typeface="Arial" pitchFamily="34" charset="0"/>
              <a:buChar char="•"/>
            </a:pPr>
            <a:endParaRPr lang="en-US" sz="1200" dirty="0" smtClean="0">
              <a:latin typeface="Arial" charset="0"/>
              <a:cs typeface="Arial" charset="0"/>
            </a:endParaRPr>
          </a:p>
          <a:p>
            <a:pPr marL="177800" indent="-177800">
              <a:spcBef>
                <a:spcPct val="0"/>
              </a:spcBef>
              <a:spcAft>
                <a:spcPct val="0"/>
              </a:spcAft>
              <a:buFont typeface="Arial" pitchFamily="34" charset="0"/>
              <a:buChar char="•"/>
            </a:pPr>
            <a:r>
              <a:rPr lang="en-US" sz="1200" dirty="0" smtClean="0">
                <a:latin typeface="Arial" charset="0"/>
                <a:cs typeface="Arial" charset="0"/>
              </a:rPr>
              <a:t>Vouchers within an RLF will check for the availability of</a:t>
            </a:r>
            <a:r>
              <a:rPr lang="en-US" sz="1200" baseline="0" dirty="0" smtClean="0">
                <a:latin typeface="Arial" charset="0"/>
                <a:cs typeface="Arial" charset="0"/>
              </a:rPr>
              <a:t> </a:t>
            </a:r>
            <a:r>
              <a:rPr lang="en-US" sz="1200" dirty="0" smtClean="0">
                <a:latin typeface="Arial" charset="0"/>
                <a:cs typeface="Arial" charset="0"/>
              </a:rPr>
              <a:t>receipts within the RLF: require RLF funds be drawn before program funds.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AA660118-2C5E-431C-A389-96051DA28B8A}"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ea typeface="ＭＳ Ｐゴシック"/>
                <a:cs typeface="ＭＳ Ｐゴシック"/>
              </a:rPr>
              <a:t>Some</a:t>
            </a:r>
            <a:r>
              <a:rPr lang="en-US" baseline="0" dirty="0" smtClean="0">
                <a:ea typeface="ＭＳ Ｐゴシック"/>
                <a:cs typeface="ＭＳ Ｐゴシック"/>
              </a:rPr>
              <a:t> grantees may see a project called “Restricted Balance” pre-loaded into their DRGR data. This is a special project used by HUD to ensure it has all of the required information before the grantee has access to its entire award. </a:t>
            </a:r>
          </a:p>
          <a:p>
            <a:pPr marL="0" indent="0" eaLnBrk="1" hangingPunct="1">
              <a:buFontTx/>
              <a:buNone/>
            </a:pPr>
            <a:endParaRPr lang="en-US" dirty="0" smtClean="0">
              <a:ea typeface="ＭＳ Ｐゴシック"/>
              <a:cs typeface="ＭＳ Ｐゴシック"/>
            </a:endParaRPr>
          </a:p>
          <a:p>
            <a:pPr marL="228600" indent="-228600" eaLnBrk="1" hangingPunct="1">
              <a:spcAft>
                <a:spcPts val="1200"/>
              </a:spcAft>
              <a:buFontTx/>
              <a:buChar char="•"/>
            </a:pPr>
            <a:r>
              <a:rPr lang="en-US" dirty="0" smtClean="0">
                <a:ea typeface="ＭＳ Ｐゴシック"/>
                <a:cs typeface="ＭＳ Ｐゴシック"/>
              </a:rPr>
              <a:t>HUD will use the “Restricted Balance” project to restrict the drawdown of any funds that were not covered in Action Plans/Amendments that have been published and approved by HUD.</a:t>
            </a:r>
            <a:r>
              <a:rPr lang="en-US" baseline="0" dirty="0" smtClean="0">
                <a:ea typeface="ＭＳ Ｐゴシック"/>
                <a:cs typeface="ＭＳ Ｐゴシック"/>
              </a:rPr>
              <a:t> </a:t>
            </a:r>
            <a:r>
              <a:rPr lang="en-US" dirty="0" smtClean="0">
                <a:ea typeface="ＭＳ Ｐゴシック"/>
                <a:cs typeface="ＭＳ Ｐゴシック"/>
              </a:rPr>
              <a:t>If you fully budgeted your grant allocation to eligible uses in your Substantial Amendment, you should not have anything in this project. Instead, you will add new projects in which to place your activities. </a:t>
            </a:r>
          </a:p>
          <a:p>
            <a:pPr marL="228600" indent="-228600" eaLnBrk="1" hangingPunct="1">
              <a:spcAft>
                <a:spcPts val="1200"/>
              </a:spcAft>
              <a:buFontTx/>
              <a:buChar char="•"/>
            </a:pPr>
            <a:r>
              <a:rPr lang="en-US" dirty="0" smtClean="0">
                <a:ea typeface="ＭＳ Ｐゴシック"/>
                <a:cs typeface="ＭＳ Ｐゴシック"/>
              </a:rPr>
              <a:t>If you have a balance of funds in the “Restricted Balance” project, work with your CPD representative</a:t>
            </a:r>
            <a:r>
              <a:rPr lang="en-US" baseline="0" dirty="0" smtClean="0">
                <a:ea typeface="ＭＳ Ｐゴシック"/>
                <a:cs typeface="ＭＳ Ｐゴシック"/>
              </a:rPr>
              <a:t> to determine why the funds have been restricted. You</a:t>
            </a:r>
            <a:r>
              <a:rPr lang="en-US" dirty="0" smtClean="0">
                <a:ea typeface="ＭＳ Ｐゴシック"/>
                <a:cs typeface="ＭＳ Ｐゴシック"/>
              </a:rPr>
              <a:t> can add activities to this project, but grantees cannot draw against activities assigned to this project. Once HUD approves additional funding, the grantee can reduce the Restricted Balance project budget and activities can be re-assigned to other projects. </a:t>
            </a:r>
          </a:p>
        </p:txBody>
      </p:sp>
      <p:sp>
        <p:nvSpPr>
          <p:cNvPr id="270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4B97FB-475F-48AB-9D0B-CB3DA4BAB888}" type="slidenum">
              <a:rPr lang="en-US" smtClean="0">
                <a:latin typeface="Arial" pitchFamily="34" charset="0"/>
                <a:ea typeface="ＭＳ Ｐゴシック"/>
                <a:cs typeface="ＭＳ Ｐゴシック"/>
              </a:rPr>
              <a:pPr/>
              <a:t>39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endParaRPr lang="en-US" dirty="0" smtClean="0">
              <a:ea typeface="ＭＳ Ｐゴシック"/>
              <a:cs typeface="ＭＳ Ｐゴシック"/>
            </a:endParaRPr>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7C9012-07C7-47ED-A6E5-87E0E4524836}" type="slidenum">
              <a:rPr lang="en-US" smtClean="0">
                <a:latin typeface="Arial" pitchFamily="34" charset="0"/>
                <a:ea typeface="ＭＳ Ｐゴシック"/>
                <a:cs typeface="ＭＳ Ｐゴシック"/>
              </a:rPr>
              <a:pPr/>
              <a:t>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It’s time to log into DRGR. For this training, we will be using a training version of DRGR. This way, any changes we make will not affect the information you are reporting to HUD. </a:t>
            </a:r>
          </a:p>
          <a:p>
            <a:pPr marL="171450" indent="-171450" eaLnBrk="1" hangingPunct="1">
              <a:spcBef>
                <a:spcPts val="0"/>
              </a:spcBef>
              <a:buFont typeface="Arial" pitchFamily="34" charset="0"/>
              <a:buChar char="•"/>
              <a:defRPr/>
            </a:pPr>
            <a:endParaRPr lang="en-US" dirty="0" smtClean="0"/>
          </a:p>
          <a:p>
            <a:pPr marL="171450" indent="-171450" eaLnBrk="1" hangingPunct="1">
              <a:spcBef>
                <a:spcPts val="0"/>
              </a:spcBef>
              <a:spcAft>
                <a:spcPts val="1200"/>
              </a:spcAft>
              <a:buFont typeface="Arial" pitchFamily="34" charset="0"/>
              <a:buChar char="•"/>
              <a:defRPr/>
            </a:pPr>
            <a:r>
              <a:rPr lang="en-US" dirty="0" smtClean="0"/>
              <a:t>Follow the login instructions provided by the trainer and </a:t>
            </a:r>
            <a:r>
              <a:rPr lang="en-US" i="1" dirty="0" smtClean="0"/>
              <a:t>do not </a:t>
            </a:r>
            <a:r>
              <a:rPr lang="en-US" dirty="0" smtClean="0"/>
              <a:t>skip ahead.</a:t>
            </a:r>
          </a:p>
          <a:p>
            <a:pPr marL="171450" indent="-171450" eaLnBrk="1" hangingPunct="1">
              <a:spcBef>
                <a:spcPts val="0"/>
              </a:spcBef>
              <a:spcAft>
                <a:spcPts val="1200"/>
              </a:spcAft>
              <a:buFont typeface="Arial" pitchFamily="34" charset="0"/>
              <a:buChar char="•"/>
              <a:defRPr/>
            </a:pPr>
            <a:r>
              <a:rPr lang="en-US" dirty="0" smtClean="0"/>
              <a:t>If you receive the “Username and/or password is invalid. Please try again” error message, check to make sure you do not have CAPS lock enabled before carefully entering this again. If you enter the password incorrectly three times, the system will lock the ID until it is reset by HUD HQ staff. </a:t>
            </a:r>
          </a:p>
          <a:p>
            <a:pPr marL="171450" indent="-171450" eaLnBrk="1" hangingPunct="1">
              <a:spcBef>
                <a:spcPts val="0"/>
              </a:spcBef>
              <a:spcAft>
                <a:spcPts val="1200"/>
              </a:spcAft>
              <a:buFont typeface="Arial" pitchFamily="34" charset="0"/>
              <a:buChar char="•"/>
              <a:defRPr/>
            </a:pPr>
            <a:endParaRPr lang="en-US" dirty="0" smtClean="0"/>
          </a:p>
          <a:p>
            <a:pPr marL="171450" indent="-171450" eaLnBrk="1" hangingPunct="1">
              <a:spcBef>
                <a:spcPts val="0"/>
              </a:spcBef>
              <a:spcAft>
                <a:spcPts val="1200"/>
              </a:spcAft>
              <a:defRPr/>
            </a:pPr>
            <a:r>
              <a:rPr lang="en-US" dirty="0" smtClean="0"/>
              <a:t>**This is </a:t>
            </a:r>
            <a:r>
              <a:rPr lang="en-US" u="sng" dirty="0" smtClean="0"/>
              <a:t>only</a:t>
            </a:r>
            <a:r>
              <a:rPr lang="en-US" dirty="0" smtClean="0"/>
              <a:t> applicable if a participant is at the HUD-sponsored training sessions.</a:t>
            </a:r>
          </a:p>
        </p:txBody>
      </p:sp>
      <p:sp>
        <p:nvSpPr>
          <p:cNvPr id="251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1E05FD-28BF-4C20-9F71-7C6A52BD44BE}" type="slidenum">
              <a:rPr lang="en-US" smtClean="0">
                <a:latin typeface="Arial" pitchFamily="34" charset="0"/>
                <a:ea typeface="ＭＳ Ｐゴシック"/>
                <a:cs typeface="ＭＳ Ｐゴシック"/>
              </a:rPr>
              <a:pPr/>
              <a:t>40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None/>
              <a:defRPr/>
            </a:pPr>
            <a:r>
              <a:rPr lang="en-US" dirty="0" smtClean="0"/>
              <a:t>This slide shows the main screen of the Action Plan module and some of the best ways to navigate through the different screens and modules.</a:t>
            </a:r>
          </a:p>
          <a:p>
            <a:pPr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The Main Navigation Bar, located at the top of each page, will help you navigate to each of the modules of DRGR. The tab for current module is colored beige while other module tabs have a blue background. </a:t>
            </a:r>
          </a:p>
          <a:p>
            <a:pPr marL="171450" indent="-171450" eaLnBrk="1" hangingPunct="1">
              <a:spcAft>
                <a:spcPts val="1200"/>
              </a:spcAft>
              <a:buFont typeface="Arial" pitchFamily="34" charset="0"/>
              <a:buChar char="•"/>
              <a:defRPr/>
            </a:pPr>
            <a:r>
              <a:rPr lang="en-US" dirty="0" smtClean="0"/>
              <a:t>The Module Navigation Menu, located in the column along the left side of the screen, will change based on the module you are viewing. For example, in this screenshot we are in the Action Plan module. In the Module Navigation Menu, you can see the tasks associated with the Action Plan. </a:t>
            </a:r>
          </a:p>
          <a:p>
            <a:pPr marL="171450" indent="-171450" eaLnBrk="1" hangingPunct="1">
              <a:spcAft>
                <a:spcPts val="1200"/>
              </a:spcAft>
              <a:buFont typeface="Arial" pitchFamily="34" charset="0"/>
              <a:buChar char="•"/>
              <a:defRPr/>
            </a:pPr>
            <a:r>
              <a:rPr lang="en-US" dirty="0" smtClean="0"/>
              <a:t>The choices in the Module Navigation Menu are also dependent on the access rights assigned to your User ID. For example, only those users with Request Drawdown rights as part of their profile will see the “Create Voucher” link under the Drawdown Menu. </a:t>
            </a:r>
          </a:p>
          <a:p>
            <a:pPr marL="171450" indent="-171450" eaLnBrk="1" hangingPunct="1">
              <a:spcAft>
                <a:spcPts val="1200"/>
              </a:spcAft>
              <a:buFont typeface="Arial" pitchFamily="34" charset="0"/>
              <a:buChar char="•"/>
              <a:defRPr/>
            </a:pPr>
            <a:r>
              <a:rPr lang="en-US" dirty="0" smtClean="0"/>
              <a:t>Below the Module Navigation Menu are Utilities that are available on all pages. </a:t>
            </a: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828F81-8FF3-4D2D-976B-69C2FDC45B0C}" type="slidenum">
              <a:rPr lang="en-US">
                <a:ea typeface="ＭＳ Ｐゴシック" pitchFamily="-60" charset="-128"/>
                <a:cs typeface="ＭＳ Ｐゴシック" pitchFamily="-60" charset="-128"/>
              </a:rPr>
              <a:pPr fontAlgn="base">
                <a:spcBef>
                  <a:spcPct val="0"/>
                </a:spcBef>
                <a:spcAft>
                  <a:spcPct val="0"/>
                </a:spcAft>
              </a:pPr>
              <a:t>41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eaLnBrk="1" hangingPunct="1">
              <a:spcBef>
                <a:spcPts val="0"/>
              </a:spcBef>
              <a:defRPr/>
            </a:pPr>
            <a:r>
              <a:rPr lang="en-US" dirty="0" smtClean="0"/>
              <a:t>The Search feature is essentially the same throughout the system. Below are a few ways to search for information in the system.</a:t>
            </a:r>
          </a:p>
          <a:p>
            <a:pPr eaLnBrk="1" hangingPunct="1">
              <a:spcBef>
                <a:spcPts val="0"/>
              </a:spcBef>
              <a:defRPr/>
            </a:pPr>
            <a:endParaRPr lang="en-US" dirty="0" smtClean="0"/>
          </a:p>
          <a:p>
            <a:pPr marL="171450" indent="-171450" eaLnBrk="1" hangingPunct="1">
              <a:spcBef>
                <a:spcPts val="0"/>
              </a:spcBef>
              <a:spcAft>
                <a:spcPts val="1200"/>
              </a:spcAft>
              <a:buFont typeface="Arial" pitchFamily="34" charset="0"/>
              <a:buChar char="•"/>
              <a:defRPr/>
            </a:pPr>
            <a:r>
              <a:rPr lang="en-US" dirty="0" smtClean="0"/>
              <a:t>Each Search screen will provide a number of fields that can be searched. For example, Project Search lets you search by Project #, Project Title, Grant Number, or any combination of the three. </a:t>
            </a:r>
          </a:p>
          <a:p>
            <a:pPr marL="171450" indent="-171450" eaLnBrk="1" hangingPunct="1">
              <a:spcBef>
                <a:spcPts val="0"/>
              </a:spcBef>
              <a:spcAft>
                <a:spcPts val="1200"/>
              </a:spcAft>
              <a:buFont typeface="Arial" pitchFamily="34" charset="0"/>
              <a:buChar char="•"/>
              <a:defRPr/>
            </a:pPr>
            <a:r>
              <a:rPr lang="en-US" dirty="0" smtClean="0"/>
              <a:t>The simplest way to search is to leave all of the search fields blank and click the Search button. This will return all possible results. You may have to scroll through multiple pages to find what you are looking for. Below the results, there will be links to additional pages. You can also sort the results by clicking on the column headers. </a:t>
            </a:r>
          </a:p>
          <a:p>
            <a:pPr marL="171450" indent="-171450" eaLnBrk="1" hangingPunct="1">
              <a:spcBef>
                <a:spcPts val="0"/>
              </a:spcBef>
              <a:spcAft>
                <a:spcPts val="1200"/>
              </a:spcAft>
              <a:buFont typeface="Arial" pitchFamily="34" charset="0"/>
              <a:buChar char="•"/>
              <a:defRPr/>
            </a:pPr>
            <a:r>
              <a:rPr lang="en-US" dirty="0" smtClean="0"/>
              <a:t>The best way to search is using part of a value, instead of trying to guess the exact title. For example, instead of searching for “Sunny Day Development LLC”, the grantee can search by “Sun”. This way, the system will return any variation of Sunny Day and anything else with “Sun” in the name.  </a:t>
            </a:r>
          </a:p>
          <a:p>
            <a:pPr marL="171450" indent="-171450" eaLnBrk="1" hangingPunct="1">
              <a:spcBef>
                <a:spcPts val="0"/>
              </a:spcBef>
              <a:spcAft>
                <a:spcPts val="1200"/>
              </a:spcAft>
              <a:buFont typeface="Arial" pitchFamily="34" charset="0"/>
              <a:buChar char="•"/>
              <a:defRPr/>
            </a:pPr>
            <a:r>
              <a:rPr lang="en-US" dirty="0" smtClean="0"/>
              <a:t>With grantees now having multiple grants in DRGR (NSP1, NSP3, etc), always double-check that you are choosing the correct grant.</a:t>
            </a:r>
          </a:p>
          <a:p>
            <a:pPr marL="171450" indent="-171450" eaLnBrk="1" hangingPunct="1">
              <a:spcBef>
                <a:spcPts val="0"/>
              </a:spcBef>
              <a:buFont typeface="Arial" pitchFamily="34" charset="0"/>
              <a:buChar char="•"/>
              <a:defRPr/>
            </a:pPr>
            <a:endParaRPr lang="en-US" dirty="0" smtClean="0"/>
          </a:p>
          <a:p>
            <a:pPr eaLnBrk="1" hangingPunct="1">
              <a:spcBef>
                <a:spcPts val="0"/>
              </a:spcBef>
              <a:defRPr/>
            </a:pPr>
            <a:r>
              <a:rPr lang="en-US" dirty="0" smtClean="0"/>
              <a:t>(Note: When a grantee searches for vouchers in the Drawdown module, the ‘Voucher #’ criteria field must be an exact entry in order to find a specific voucher. A partial entry on this criteria field will yield no results.)</a:t>
            </a:r>
            <a:endParaRPr lang="en-US" dirty="0"/>
          </a:p>
        </p:txBody>
      </p:sp>
      <p:sp>
        <p:nvSpPr>
          <p:cNvPr id="254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27CDAF-8D81-40D8-BBF6-D2E372DDCF97}" type="slidenum">
              <a:rPr lang="en-US" smtClean="0">
                <a:latin typeface="Arial" pitchFamily="34" charset="0"/>
                <a:ea typeface="ＭＳ Ｐゴシック"/>
                <a:cs typeface="ＭＳ Ｐゴシック"/>
              </a:rPr>
              <a:pPr/>
              <a:t>42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700" dirty="0" smtClean="0"/>
              <a:t>Let’s get started on some Case Studies! </a:t>
            </a:r>
            <a:endParaRPr lang="en-US" sz="1800" dirty="0" smtClean="0">
              <a:ea typeface="ＭＳ Ｐゴシック"/>
              <a:cs typeface="ＭＳ Ｐゴシック"/>
            </a:endParaRPr>
          </a:p>
          <a:p>
            <a:pPr eaLnBrk="1" hangingPunct="1">
              <a:defRPr/>
            </a:pPr>
            <a:endParaRPr lang="en-US" sz="1700" dirty="0" smtClean="0"/>
          </a:p>
          <a:p>
            <a:pPr eaLnBrk="1" hangingPunct="1">
              <a:defRPr/>
            </a:pPr>
            <a:endParaRPr lang="en-US" dirty="0" smtClean="0"/>
          </a:p>
        </p:txBody>
      </p:sp>
      <p:sp>
        <p:nvSpPr>
          <p:cNvPr id="271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FE5838-0D37-4719-B328-E23E76469C84}" type="slidenum">
              <a:rPr lang="en-US" smtClean="0">
                <a:latin typeface="Arial" pitchFamily="34" charset="0"/>
                <a:ea typeface="ＭＳ Ｐゴシック"/>
                <a:cs typeface="ＭＳ Ｐゴシック"/>
              </a:rPr>
              <a:pPr/>
              <a:t>43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xfrm>
            <a:off x="481013" y="4416425"/>
            <a:ext cx="5919787" cy="4382518"/>
          </a:xfrm>
        </p:spPr>
        <p:txBody>
          <a:bodyPr wrap="square" numCol="1" anchor="t" anchorCtr="0" compatLnSpc="1">
            <a:prstTxWarp prst="textNoShape">
              <a:avLst/>
            </a:prstTxWarp>
            <a:normAutofit fontScale="85000" lnSpcReduction="10000"/>
          </a:bodyPr>
          <a:lstStyle/>
          <a:p>
            <a:pPr marL="0" indent="0" eaLnBrk="1" hangingPunct="1">
              <a:spcBef>
                <a:spcPts val="0"/>
              </a:spcBef>
              <a:buFont typeface="Arial" pitchFamily="34" charset="0"/>
              <a:buNone/>
              <a:defRPr/>
            </a:pPr>
            <a:r>
              <a:rPr lang="en-US" dirty="0" smtClean="0"/>
              <a:t>Activities are the main building block in DRGR. While NSP guidance on projects is fairly direct, activities can be broken out in a number of different ways. Grantees should work with their HUD representatives to figure out how to break out activities in the most efficient and useful way possible. For all grantees —regardless of size of award — it is essential to map out the Activities offline first to determine the number of Activities and their assignment to Projects. </a:t>
            </a:r>
          </a:p>
          <a:p>
            <a:pPr marL="171450" indent="-171450" eaLnBrk="1" hangingPunct="1">
              <a:spcBef>
                <a:spcPts val="0"/>
              </a:spcBef>
              <a:buFont typeface="Arial" pitchFamily="34" charset="0"/>
              <a:buChar char="•"/>
              <a:defRPr/>
            </a:pPr>
            <a:endParaRPr lang="en-US" dirty="0" smtClean="0"/>
          </a:p>
          <a:p>
            <a:pPr marL="171450" indent="-171450" eaLnBrk="1" hangingPunct="1">
              <a:spcBef>
                <a:spcPts val="0"/>
              </a:spcBef>
              <a:spcAft>
                <a:spcPts val="1200"/>
              </a:spcAft>
              <a:buFont typeface="Arial" pitchFamily="34" charset="0"/>
              <a:buChar char="•"/>
              <a:defRPr/>
            </a:pPr>
            <a:r>
              <a:rPr lang="en-US" dirty="0" smtClean="0"/>
              <a:t>The following elements should be considered when determining the number of activities to use: </a:t>
            </a:r>
          </a:p>
          <a:p>
            <a:pPr marL="628650" lvl="1" indent="-171450" eaLnBrk="1" hangingPunct="1">
              <a:spcBef>
                <a:spcPct val="30000"/>
              </a:spcBef>
              <a:spcAft>
                <a:spcPts val="600"/>
              </a:spcAft>
              <a:buFont typeface="Courier New" pitchFamily="49" charset="0"/>
              <a:buChar char="o"/>
              <a:defRPr/>
            </a:pPr>
            <a:r>
              <a:rPr lang="en-US" dirty="0" smtClean="0">
                <a:cs typeface="+mn-cs"/>
              </a:rPr>
              <a:t>Responsible Organization: This breakout is fairly straight forward and will help the grantee track the performance of specific organizations. </a:t>
            </a:r>
          </a:p>
          <a:p>
            <a:pPr marL="628650" lvl="1" indent="-171450" eaLnBrk="1" hangingPunct="1">
              <a:spcBef>
                <a:spcPts val="0"/>
              </a:spcBef>
              <a:spcAft>
                <a:spcPts val="600"/>
              </a:spcAft>
              <a:buFont typeface="Courier New" pitchFamily="49" charset="0"/>
              <a:buChar char="o"/>
              <a:defRPr/>
            </a:pPr>
            <a:r>
              <a:rPr lang="en-US" dirty="0" smtClean="0">
                <a:cs typeface="+mn-cs"/>
              </a:rPr>
              <a:t>Activity Type: This guidance is less straightforward since some properties assisted with NSP may fall under multiple activity types. For example, a property may be land banked, then demolished, and finally redeveloped. Should this activity be reported under three separate activities? We will explore this issue in more detail in the next few slides. </a:t>
            </a:r>
          </a:p>
          <a:p>
            <a:pPr marL="628650" marR="0" lvl="1" indent="-171450" algn="l" defTabSz="914400" rtl="0" eaLnBrk="1" fontAlgn="base" latinLnBrk="0" hangingPunct="1">
              <a:lnSpc>
                <a:spcPct val="100000"/>
              </a:lnSpc>
              <a:spcBef>
                <a:spcPts val="0"/>
              </a:spcBef>
              <a:spcAft>
                <a:spcPts val="600"/>
              </a:spcAft>
              <a:buClrTx/>
              <a:buSzTx/>
              <a:buFont typeface="Courier New" pitchFamily="49" charset="0"/>
              <a:buChar char="o"/>
              <a:tabLst/>
              <a:defRPr/>
            </a:pPr>
            <a:r>
              <a:rPr lang="en-US" dirty="0" smtClean="0">
                <a:cs typeface="+mn-cs"/>
              </a:rPr>
              <a:t>Multifamily: HUD recommends that each multifamily complex has a separate activity in DRGR. For single-family units, you may aggregate those into one Activity based on the aforementioned categories (national objective, activity type and responsible organization). </a:t>
            </a:r>
            <a:r>
              <a:rPr lang="en-US" dirty="0" smtClean="0"/>
              <a:t>You’re able to and encouraged to consolidate the single-family properties per the guidelines above. </a:t>
            </a:r>
          </a:p>
          <a:p>
            <a:pPr marL="0" indent="0" eaLnBrk="1" hangingPunct="1">
              <a:spcBef>
                <a:spcPts val="0"/>
              </a:spcBef>
              <a:buFont typeface="Arial" pitchFamily="34" charset="0"/>
              <a:buNone/>
              <a:defRPr/>
            </a:pPr>
            <a:endParaRPr lang="en-US" dirty="0" smtClean="0"/>
          </a:p>
          <a:p>
            <a:pPr marL="171450" lvl="0" indent="-171450" eaLnBrk="1" hangingPunct="1">
              <a:spcBef>
                <a:spcPts val="0"/>
              </a:spcBef>
              <a:spcAft>
                <a:spcPts val="1200"/>
              </a:spcAft>
              <a:buFont typeface="Arial" pitchFamily="34" charset="0"/>
              <a:buChar char="•"/>
              <a:defRPr/>
            </a:pPr>
            <a:r>
              <a:rPr lang="en-US" sz="1200" kern="1200" dirty="0" smtClean="0">
                <a:solidFill>
                  <a:schemeClr val="tx1"/>
                </a:solidFill>
                <a:latin typeface="+mn-lt"/>
                <a:ea typeface="ＭＳ Ｐゴシック" pitchFamily="-60" charset="-128"/>
                <a:cs typeface="ＭＳ Ｐゴシック"/>
              </a:rPr>
              <a:t>Each</a:t>
            </a:r>
            <a:r>
              <a:rPr lang="en-US" sz="1200" kern="1200" baseline="0" dirty="0" smtClean="0">
                <a:solidFill>
                  <a:schemeClr val="tx1"/>
                </a:solidFill>
                <a:latin typeface="+mn-lt"/>
                <a:ea typeface="ＭＳ Ｐゴシック" pitchFamily="-60" charset="-128"/>
                <a:cs typeface="ＭＳ Ｐゴシック"/>
              </a:rPr>
              <a:t> </a:t>
            </a:r>
            <a:r>
              <a:rPr lang="en-US" dirty="0" smtClean="0">
                <a:cs typeface="ＭＳ Ｐゴシック"/>
              </a:rPr>
              <a:t>a</a:t>
            </a:r>
            <a:r>
              <a:rPr lang="en-US" sz="1200" kern="1200" baseline="0" dirty="0" smtClean="0">
                <a:solidFill>
                  <a:schemeClr val="tx1"/>
                </a:solidFill>
                <a:latin typeface="+mn-lt"/>
                <a:ea typeface="ＭＳ Ｐゴシック" pitchFamily="-60" charset="-128"/>
                <a:cs typeface="ＭＳ Ｐゴシック"/>
              </a:rPr>
              <a:t>ctivity will be assigned a national objective. This is how HUD will determine which activities are meeting the low-income set-aside requirement. Because of this, g</a:t>
            </a:r>
            <a:r>
              <a:rPr lang="en-US" sz="1200" kern="1200" dirty="0" smtClean="0">
                <a:solidFill>
                  <a:schemeClr val="tx1"/>
                </a:solidFill>
                <a:latin typeface="+mn-lt"/>
                <a:ea typeface="ＭＳ Ｐゴシック" pitchFamily="-60" charset="-128"/>
                <a:cs typeface="ＭＳ Ｐゴシック"/>
              </a:rPr>
              <a:t>rantees must</a:t>
            </a:r>
            <a:r>
              <a:rPr lang="en-US" sz="1200" kern="1200" baseline="0" dirty="0" smtClean="0">
                <a:solidFill>
                  <a:schemeClr val="tx1"/>
                </a:solidFill>
                <a:latin typeface="+mn-lt"/>
                <a:ea typeface="ＭＳ Ｐゴシック" pitchFamily="-60" charset="-128"/>
                <a:cs typeface="ＭＳ Ｐゴシック"/>
              </a:rPr>
              <a:t> consider this when adding their activities to the system</a:t>
            </a:r>
            <a:r>
              <a:rPr lang="en-US" sz="1200" kern="1200" dirty="0" smtClean="0">
                <a:solidFill>
                  <a:schemeClr val="tx1"/>
                </a:solidFill>
                <a:latin typeface="+mn-lt"/>
                <a:ea typeface="ＭＳ Ｐゴシック" pitchFamily="-60" charset="-128"/>
                <a:cs typeface="ＭＳ Ｐゴシック"/>
              </a:rPr>
              <a:t>. For example, a grantee may need two</a:t>
            </a:r>
            <a:r>
              <a:rPr lang="en-US" sz="1200" kern="1200" baseline="0" dirty="0" smtClean="0">
                <a:solidFill>
                  <a:schemeClr val="tx1"/>
                </a:solidFill>
                <a:latin typeface="+mn-lt"/>
                <a:ea typeface="ＭＳ Ｐゴシック" pitchFamily="-60" charset="-128"/>
                <a:cs typeface="ＭＳ Ｐゴシック"/>
              </a:rPr>
              <a:t> activities for one program: one DRGR </a:t>
            </a:r>
            <a:r>
              <a:rPr lang="en-US" dirty="0" smtClean="0">
                <a:cs typeface="ＭＳ Ｐゴシック"/>
              </a:rPr>
              <a:t>a</a:t>
            </a:r>
            <a:r>
              <a:rPr lang="en-US" sz="1200" kern="1200" baseline="0" dirty="0" smtClean="0">
                <a:solidFill>
                  <a:schemeClr val="tx1"/>
                </a:solidFill>
                <a:latin typeface="+mn-lt"/>
                <a:ea typeface="ＭＳ Ｐゴシック" pitchFamily="-60" charset="-128"/>
                <a:cs typeface="ＭＳ Ｐゴシック"/>
              </a:rPr>
              <a:t>ctivity for the funds used for set-aside units and a separate DRGR activity for funds that are used for units that will serve up to 120</a:t>
            </a:r>
            <a:r>
              <a:rPr lang="en-US" sz="1200" kern="1200" dirty="0" smtClean="0">
                <a:solidFill>
                  <a:schemeClr val="tx1"/>
                </a:solidFill>
                <a:latin typeface="+mn-lt"/>
                <a:ea typeface="ＭＳ Ｐゴシック" pitchFamily="-60" charset="-128"/>
                <a:cs typeface="ＭＳ Ｐゴシック"/>
              </a:rPr>
              <a:t> percent</a:t>
            </a:r>
            <a:r>
              <a:rPr lang="en-US" sz="1200" kern="1200" baseline="0" dirty="0" smtClean="0">
                <a:solidFill>
                  <a:schemeClr val="tx1"/>
                </a:solidFill>
                <a:latin typeface="+mn-lt"/>
                <a:ea typeface="ＭＳ Ｐゴシック" pitchFamily="-60" charset="-128"/>
                <a:cs typeface="ＭＳ Ｐゴシック"/>
              </a:rPr>
              <a:t> of area median income. </a:t>
            </a:r>
            <a:r>
              <a:rPr lang="en-US" baseline="0" dirty="0" smtClean="0"/>
              <a:t>For Administration activities, a grantee will select “N/A” for the national objective.</a:t>
            </a:r>
            <a:r>
              <a:rPr lang="en-US" sz="1200" kern="1200" dirty="0" smtClean="0">
                <a:solidFill>
                  <a:schemeClr val="tx1"/>
                </a:solidFill>
                <a:latin typeface="+mn-lt"/>
                <a:ea typeface="ＭＳ Ｐゴシック" pitchFamily="-60" charset="-128"/>
                <a:cs typeface="ＭＳ Ｐゴシック"/>
              </a:rPr>
              <a:t>  </a:t>
            </a:r>
          </a:p>
          <a:p>
            <a:pPr marL="171450" indent="-171450" eaLnBrk="1" hangingPunct="1">
              <a:spcBef>
                <a:spcPts val="0"/>
              </a:spcBef>
              <a:spcAft>
                <a:spcPts val="1200"/>
              </a:spcAft>
              <a:buFont typeface="Arial" pitchFamily="34" charset="0"/>
              <a:buChar char="•"/>
              <a:defRPr/>
            </a:pPr>
            <a:r>
              <a:rPr lang="en-US" dirty="0" smtClean="0"/>
              <a:t>Most of the accomplishment data is collected at the activity level and all of the drawdowns are done at the activity level. Breaking out your NSP program into the right number of DRGR activities is essential to getting the system to work correctly. </a:t>
            </a:r>
          </a:p>
        </p:txBody>
      </p:sp>
      <p:sp>
        <p:nvSpPr>
          <p:cNvPr id="272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FBFC54-6929-4D8D-9787-A8D6C4B15705}" type="slidenum">
              <a:rPr lang="en-US" smtClean="0">
                <a:latin typeface="Arial" pitchFamily="34" charset="0"/>
                <a:ea typeface="ＭＳ Ｐゴシック"/>
                <a:cs typeface="ＭＳ Ｐゴシック"/>
              </a:rPr>
              <a:pPr/>
              <a:t>44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marL="0" marR="0" indent="0" algn="l" defTabSz="914400" rtl="0" eaLnBrk="1" fontAlgn="base" latinLnBrk="0" hangingPunct="1">
              <a:lnSpc>
                <a:spcPct val="100000"/>
              </a:lnSpc>
              <a:spcBef>
                <a:spcPts val="0"/>
              </a:spcBef>
              <a:spcAft>
                <a:spcPct val="0"/>
              </a:spcAft>
              <a:buClrTx/>
              <a:buSzTx/>
              <a:buFont typeface="Arial" pitchFamily="34" charset="0"/>
              <a:buNone/>
              <a:tabLst/>
              <a:defRPr/>
            </a:pPr>
            <a:r>
              <a:rPr lang="en-US" sz="1100" dirty="0" smtClean="0"/>
              <a:t>In addition to adding projects and activities, the grantee will also have to specify the Responsible Organizations who are carrying out NSP-funded projects. This</a:t>
            </a:r>
            <a:r>
              <a:rPr lang="en-US" sz="1100" baseline="0" dirty="0" smtClean="0"/>
              <a:t> information can be entered when entering the activities or beforehand as a separate exercise. </a:t>
            </a:r>
            <a:r>
              <a:rPr lang="en-US" sz="1100" dirty="0" smtClean="0"/>
              <a:t>The following slide has a screenshot of the Add Responsible Organization screen. </a:t>
            </a:r>
            <a:endParaRPr lang="en-US" sz="1100" baseline="0" dirty="0" smtClean="0"/>
          </a:p>
          <a:p>
            <a:pPr marL="0" indent="0" eaLnBrk="1" hangingPunct="1">
              <a:spcBef>
                <a:spcPts val="0"/>
              </a:spcBef>
              <a:buFont typeface="Arial" pitchFamily="34" charset="0"/>
              <a:buNone/>
              <a:defRPr/>
            </a:pP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For each activity, grantees will be required to specify a responsible organization. Each activity listed in DRGR must list the organization responsible for administering the activity. If a grantee directly administers an activity, either with internal staff or through a contractor, they may list themselves there. </a:t>
            </a:r>
          </a:p>
          <a:p>
            <a:pPr marL="171450" indent="-171450" eaLnBrk="1" hangingPunct="1">
              <a:spcBef>
                <a:spcPts val="0"/>
              </a:spcBef>
              <a:spcAft>
                <a:spcPts val="1200"/>
              </a:spcAft>
              <a:buFont typeface="Arial" pitchFamily="34" charset="0"/>
              <a:buChar char="•"/>
              <a:defRPr/>
            </a:pPr>
            <a:r>
              <a:rPr lang="en-US" sz="1100" dirty="0" smtClean="0"/>
              <a:t>The</a:t>
            </a:r>
            <a:r>
              <a:rPr lang="en-US" sz="1100" baseline="0" dirty="0" smtClean="0"/>
              <a:t> Responsible Organization is defined as the organization with responsibility for completing the activity and satisfying all applicable federal requirements. </a:t>
            </a:r>
            <a:r>
              <a:rPr lang="en-US" sz="1100" dirty="0" smtClean="0"/>
              <a:t>If there is a grant/subrecipient agreement that transfers the responsibility from</a:t>
            </a:r>
            <a:r>
              <a:rPr lang="en-US" sz="1100" baseline="0" dirty="0" smtClean="0"/>
              <a:t> the grantee to a different organization, </a:t>
            </a:r>
            <a:r>
              <a:rPr lang="en-US" sz="1100" dirty="0" smtClean="0"/>
              <a:t>the name of the organization under this agreement should be listed as the Responsible Organization. Subrecipients should always be listed at responsible</a:t>
            </a:r>
            <a:r>
              <a:rPr lang="en-US" sz="1100" baseline="0" dirty="0" smtClean="0"/>
              <a:t> organizations. Other entities, such as developers and contractors, are not automatically considered responsible organizations, but usually developers are the entities responsible for carrying out the activities, not contractors.</a:t>
            </a:r>
            <a:endParaRPr lang="en-US" sz="1100" dirty="0" smtClean="0"/>
          </a:p>
          <a:p>
            <a:pPr marL="171450" indent="-171450" eaLnBrk="1" hangingPunct="1">
              <a:spcBef>
                <a:spcPts val="0"/>
              </a:spcBef>
              <a:spcAft>
                <a:spcPts val="1200"/>
              </a:spcAft>
              <a:buFont typeface="Arial" pitchFamily="34" charset="0"/>
              <a:buChar char="•"/>
              <a:defRPr/>
            </a:pPr>
            <a:r>
              <a:rPr lang="en-US" sz="1100" dirty="0" smtClean="0"/>
              <a:t>In earlier versions of DRGR, only the name of the organization was required. As of version 6.5, NSP grantees will be required to enter the organization’s name, type, DUNS number, tax ID number, city, and state. This means grantees may want to review the information currently provided and backfill any missing fields that are now required. If the organization does not have a DUNS, they can obtain one on </a:t>
            </a:r>
            <a:r>
              <a:rPr lang="en-US" sz="1100" dirty="0" smtClean="0">
                <a:hlinkClick r:id="rId3"/>
              </a:rPr>
              <a:t>http://fedgov.dnb.com/webform</a:t>
            </a:r>
            <a:r>
              <a:rPr lang="en-US" sz="1100" dirty="0" smtClean="0"/>
              <a:t>.</a:t>
            </a:r>
          </a:p>
          <a:p>
            <a:pPr marL="171450" indent="-171450" eaLnBrk="1" hangingPunct="1">
              <a:spcBef>
                <a:spcPts val="0"/>
              </a:spcBef>
              <a:spcAft>
                <a:spcPts val="1200"/>
              </a:spcAft>
              <a:buFont typeface="Arial" pitchFamily="34" charset="0"/>
              <a:buChar char="•"/>
              <a:defRPr/>
            </a:pPr>
            <a:r>
              <a:rPr lang="en-US" sz="1100" dirty="0" smtClean="0"/>
              <a:t>The grantee can assign the Responsible Organization at the project level but this is not required. Grantees also have the option of assigning subordinate organizations at the activity level. This is also optional, but may assist a grantee keep track of progress for specific organizations when they are rolled together into one activity. </a:t>
            </a:r>
            <a:r>
              <a:rPr lang="en-US" sz="1100" b="0" kern="1200" dirty="0" smtClean="0">
                <a:solidFill>
                  <a:schemeClr val="tx1"/>
                </a:solidFill>
                <a:effectLst/>
                <a:latin typeface="+mn-lt"/>
                <a:ea typeface="ＭＳ Ｐゴシック" pitchFamily="-60" charset="-128"/>
                <a:cs typeface="ＭＳ Ｐゴシック" pitchFamily="-60" charset="-128"/>
              </a:rPr>
              <a:t>Subordinate organizations can be used to track contractors if the grantee wants to do that.  State governments should never list local governments as subordinate organization.  Awards to local governments for each type of activity must be listed as separate activities as these are, inherently,</a:t>
            </a:r>
            <a:r>
              <a:rPr lang="en-US" sz="1100" b="0" kern="1200" baseline="0" dirty="0" smtClean="0">
                <a:solidFill>
                  <a:schemeClr val="tx1"/>
                </a:solidFill>
                <a:effectLst/>
                <a:latin typeface="+mn-lt"/>
                <a:ea typeface="ＭＳ Ｐゴシック" pitchFamily="-60" charset="-128"/>
                <a:cs typeface="ＭＳ Ｐゴシック" pitchFamily="-60" charset="-128"/>
              </a:rPr>
              <a:t> responsible organizations</a:t>
            </a:r>
            <a:r>
              <a:rPr lang="en-US" sz="1100" b="0" kern="1200" dirty="0" smtClean="0">
                <a:solidFill>
                  <a:schemeClr val="tx1"/>
                </a:solidFill>
                <a:effectLst/>
                <a:latin typeface="+mn-lt"/>
                <a:ea typeface="ＭＳ Ｐゴシック" pitchFamily="-60" charset="-128"/>
                <a:cs typeface="ＭＳ Ｐゴシック" pitchFamily="-60" charset="-128"/>
              </a:rPr>
              <a:t>. </a:t>
            </a:r>
            <a:r>
              <a:rPr lang="en-US" sz="1100" dirty="0" smtClean="0"/>
              <a:t>We will touch more upon this in a few slides.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7341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1F92D4-0CEA-47AF-B312-8B8D1216CDE2}" type="slidenum">
              <a:rPr lang="en-US" smtClean="0">
                <a:latin typeface="Arial" pitchFamily="34" charset="0"/>
                <a:ea typeface="ＭＳ Ｐゴシック"/>
                <a:cs typeface="ＭＳ Ｐゴシック"/>
              </a:rPr>
              <a:pPr/>
              <a:t>45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a:bodyPr>
          <a:lstStyle/>
          <a:p>
            <a:pPr marL="0" indent="0" eaLnBrk="1" hangingPunct="1">
              <a:spcBef>
                <a:spcPts val="0"/>
              </a:spcBef>
              <a:buFont typeface="Arial" pitchFamily="34" charset="0"/>
              <a:buNone/>
              <a:defRPr/>
            </a:pPr>
            <a:r>
              <a:rPr lang="en-US" dirty="0" smtClean="0"/>
              <a:t>This slide</a:t>
            </a:r>
            <a:r>
              <a:rPr lang="en-US" baseline="0" dirty="0" smtClean="0"/>
              <a:t> displays a screenshot of the Add Responsible Organization screen. </a:t>
            </a:r>
          </a:p>
          <a:p>
            <a:pPr marL="0" indent="0" eaLnBrk="1" hangingPunct="1">
              <a:spcBef>
                <a:spcPts val="0"/>
              </a:spcBef>
              <a:buFont typeface="Arial" pitchFamily="34" charset="0"/>
              <a:buNone/>
              <a:defRPr/>
            </a:pPr>
            <a:endParaRPr lang="en-US" dirty="0" smtClean="0"/>
          </a:p>
          <a:p>
            <a:pPr marL="171450" indent="-171450" eaLnBrk="1" hangingPunct="1">
              <a:spcBef>
                <a:spcPts val="0"/>
              </a:spcBef>
              <a:spcAft>
                <a:spcPts val="1200"/>
              </a:spcAft>
              <a:buFont typeface="Arial" pitchFamily="34" charset="0"/>
              <a:buChar char="•"/>
              <a:defRPr/>
            </a:pPr>
            <a:r>
              <a:rPr lang="en-US" dirty="0" smtClean="0"/>
              <a:t>There are two ways to access the Add Organization screen. </a:t>
            </a:r>
          </a:p>
          <a:p>
            <a:pPr marL="628650" lvl="1" indent="-171450" eaLnBrk="1" hangingPunct="1">
              <a:spcBef>
                <a:spcPts val="0"/>
              </a:spcBef>
              <a:spcAft>
                <a:spcPts val="600"/>
              </a:spcAft>
              <a:buFont typeface="Courier New" pitchFamily="49" charset="0"/>
              <a:buChar char="o"/>
              <a:defRPr/>
            </a:pPr>
            <a:r>
              <a:rPr lang="en-US" dirty="0" smtClean="0">
                <a:cs typeface="+mn-cs"/>
              </a:rPr>
              <a:t>The grantee can access it directly using the links in the Action Plan Module navigation. This was included in one of the later releases (and displayed on this slide).</a:t>
            </a:r>
          </a:p>
          <a:p>
            <a:pPr marL="628650" lvl="1" indent="-171450" eaLnBrk="1" hangingPunct="1">
              <a:spcBef>
                <a:spcPts val="0"/>
              </a:spcBef>
              <a:spcAft>
                <a:spcPts val="600"/>
              </a:spcAft>
              <a:buFont typeface="Courier New" pitchFamily="49" charset="0"/>
              <a:buChar char="o"/>
              <a:defRPr/>
            </a:pPr>
            <a:r>
              <a:rPr lang="en-US" dirty="0" smtClean="0">
                <a:cs typeface="+mn-cs"/>
              </a:rPr>
              <a:t>Alternatively, the grantee can add the organizations as they add their activities. We will see a place on Page 2 of Add Activity screen (next slide) where we must select the Responsible Organization. If the Responsible Organization is not already listed in the system, the grantee will have the option of adding one. </a:t>
            </a:r>
            <a:br>
              <a:rPr lang="en-US" dirty="0" smtClean="0">
                <a:cs typeface="+mn-cs"/>
              </a:rPr>
            </a:br>
            <a:endParaRPr lang="en-US" dirty="0" smtClean="0">
              <a:cs typeface="+mn-cs"/>
            </a:endParaRPr>
          </a:p>
          <a:p>
            <a:pPr marL="171450" indent="-171450" eaLnBrk="1" hangingPunct="1">
              <a:spcBef>
                <a:spcPts val="0"/>
              </a:spcBef>
              <a:spcAft>
                <a:spcPts val="1200"/>
              </a:spcAft>
              <a:buFont typeface="Arial" pitchFamily="34" charset="0"/>
              <a:buChar char="•"/>
              <a:defRPr/>
            </a:pPr>
            <a:r>
              <a:rPr lang="en-US" dirty="0" smtClean="0"/>
              <a:t>Only the fields marked with an asterisk are required.</a:t>
            </a:r>
            <a:r>
              <a:rPr lang="en-US" baseline="0" dirty="0" smtClean="0"/>
              <a:t> These include name, organization type, DUNS number, EIN tax number, city and state. </a:t>
            </a:r>
            <a:endParaRPr lang="en-US" dirty="0" smtClean="0"/>
          </a:p>
          <a:p>
            <a:pPr marL="171450" indent="-171450" eaLnBrk="1" hangingPunct="1">
              <a:spcBef>
                <a:spcPts val="0"/>
              </a:spcBef>
              <a:spcAft>
                <a:spcPts val="1200"/>
              </a:spcAft>
              <a:buFont typeface="Arial" pitchFamily="34" charset="0"/>
              <a:buChar char="•"/>
              <a:defRPr/>
            </a:pPr>
            <a:r>
              <a:rPr lang="en-US" dirty="0" smtClean="0"/>
              <a:t>Once an organization has been added to the system, that record will be available to all the other activities. In other words, you only have to add the organization once. </a:t>
            </a:r>
          </a:p>
          <a:p>
            <a:pPr marL="171450" indent="-171450" eaLnBrk="1" hangingPunct="1">
              <a:buFont typeface="Arial" pitchFamily="34" charset="0"/>
              <a:buChar char="•"/>
              <a:defRPr/>
            </a:pPr>
            <a:r>
              <a:rPr lang="en-US" b="0" u="none" dirty="0" smtClean="0"/>
              <a:t>If</a:t>
            </a:r>
            <a:r>
              <a:rPr lang="en-US" b="0" u="none" baseline="0" dirty="0" smtClean="0"/>
              <a:t> an organization is not sure if they have a DUNS number or needs to obtain one, call this number </a:t>
            </a:r>
            <a:r>
              <a:rPr lang="en-US" sz="1200" b="0" i="0" u="none" strike="noStrike" kern="1200" baseline="0" dirty="0" smtClean="0">
                <a:solidFill>
                  <a:schemeClr val="tx1"/>
                </a:solidFill>
                <a:latin typeface="+mn-lt"/>
                <a:ea typeface="ＭＳ Ｐゴシック" pitchFamily="-60" charset="-128"/>
                <a:cs typeface="ＭＳ Ｐゴシック" pitchFamily="-60" charset="-128"/>
              </a:rPr>
              <a:t>1-866-705-5711, or see the link below.</a:t>
            </a:r>
          </a:p>
          <a:p>
            <a:pPr marL="169863" eaLnBrk="1" hangingPunct="1">
              <a:spcBef>
                <a:spcPts val="0"/>
              </a:spcBef>
              <a:spcAft>
                <a:spcPts val="1200"/>
              </a:spcAft>
              <a:buFont typeface="Arial" pitchFamily="34" charset="0"/>
              <a:buNone/>
              <a:defRPr/>
            </a:pPr>
            <a:r>
              <a:rPr lang="en-US" dirty="0">
                <a:hlinkClick r:id="rId3"/>
              </a:rPr>
              <a:t>http://fedgov.dnb.com/webform</a:t>
            </a:r>
            <a:r>
              <a:rPr lang="en-US" dirty="0"/>
              <a:t>.</a:t>
            </a:r>
          </a:p>
          <a:p>
            <a:pPr eaLnBrk="1" hangingPunct="1">
              <a:spcBef>
                <a:spcPts val="0"/>
              </a:spcBef>
              <a:spcAft>
                <a:spcPts val="1200"/>
              </a:spcAft>
              <a:defRPr/>
            </a:pPr>
            <a:endParaRPr lang="en-US" dirty="0"/>
          </a:p>
        </p:txBody>
      </p:sp>
      <p:sp>
        <p:nvSpPr>
          <p:cNvPr id="274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BF6D74-175E-47BB-A164-6675632425B2}" type="slidenum">
              <a:rPr lang="en-US" smtClean="0">
                <a:latin typeface="Arial" pitchFamily="34" charset="0"/>
                <a:ea typeface="ＭＳ Ｐゴシック"/>
                <a:cs typeface="ＭＳ Ｐゴシック"/>
              </a:rPr>
              <a:pPr/>
              <a:t>46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a screenshot of where the grantee will indicate the Responsible</a:t>
            </a:r>
            <a:r>
              <a:rPr lang="en-US" baseline="0" dirty="0" smtClean="0">
                <a:ea typeface="ＭＳ Ｐゴシック"/>
                <a:cs typeface="ＭＳ Ｐゴシック"/>
              </a:rPr>
              <a:t> Organization for the DRGR activity on Page 2 of Edit Activity in the Action Plan.</a:t>
            </a:r>
          </a:p>
          <a:p>
            <a:pPr eaLnBrk="1" hangingPunct="1"/>
            <a:endParaRPr lang="en-US" dirty="0" smtClean="0">
              <a:ea typeface="ＭＳ Ｐゴシック"/>
              <a:cs typeface="ＭＳ Ｐゴシック"/>
            </a:endParaRPr>
          </a:p>
          <a:p>
            <a:pPr eaLnBrk="1" hangingPunct="1">
              <a:buFont typeface="Arial" pitchFamily="34" charset="0"/>
              <a:buNone/>
            </a:pPr>
            <a:r>
              <a:rPr lang="en-US" dirty="0" smtClean="0">
                <a:ea typeface="ＭＳ Ｐゴシック"/>
                <a:cs typeface="ＭＳ Ｐゴシック"/>
              </a:rPr>
              <a:t>First,</a:t>
            </a:r>
            <a:r>
              <a:rPr lang="en-US" baseline="0" dirty="0" smtClean="0">
                <a:ea typeface="ＭＳ Ｐゴシック"/>
                <a:cs typeface="ＭＳ Ｐゴシック"/>
              </a:rPr>
              <a:t> the grantee will specify if the activity is being carried out by the grantee. If this question is answered yes, the grantee will then select a choice from the dropdown on the right. The choices are: (1) Grantee employees, (2) Contractors, or (3) Grantee employees and Contractors. If the grantee answers no to the first question, the grantee will press the Select Responsible Organization button to choose the appropriate</a:t>
            </a:r>
            <a:r>
              <a:rPr lang="en-US" dirty="0" smtClean="0">
                <a:ea typeface="ＭＳ Ｐゴシック"/>
                <a:cs typeface="ＭＳ Ｐゴシック"/>
              </a:rPr>
              <a:t> </a:t>
            </a:r>
            <a:r>
              <a:rPr lang="en-US" baseline="0" dirty="0" smtClean="0">
                <a:ea typeface="ＭＳ Ｐゴシック"/>
                <a:cs typeface="ＭＳ Ｐゴシック"/>
              </a:rPr>
              <a:t>organization. If you click on the Select Responsible Organization button,</a:t>
            </a:r>
            <a:r>
              <a:rPr lang="en-US" dirty="0" smtClean="0">
                <a:ea typeface="ＭＳ Ｐゴシック"/>
                <a:cs typeface="ＭＳ Ｐゴシック"/>
              </a:rPr>
              <a:t> you can select the responsible organization from the list you have already added. If the organization is not in</a:t>
            </a:r>
            <a:r>
              <a:rPr lang="en-US" baseline="0" dirty="0" smtClean="0">
                <a:ea typeface="ＭＳ Ｐゴシック"/>
                <a:cs typeface="ＭＳ Ｐゴシック"/>
              </a:rPr>
              <a:t> the list, you can add it at this time. </a:t>
            </a:r>
          </a:p>
          <a:p>
            <a:pPr marL="171450" indent="-171450" eaLnBrk="1" hangingPunct="1">
              <a:buFont typeface="Arial" pitchFamily="34" charset="0"/>
              <a:buChar char="•"/>
            </a:pPr>
            <a:endParaRPr lang="en-US" baseline="0"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275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5B9543-19AB-49BA-9C27-9F83408BC12A}" type="slidenum">
              <a:rPr lang="en-US" smtClean="0">
                <a:latin typeface="Arial" pitchFamily="34" charset="0"/>
                <a:ea typeface="ＭＳ Ｐゴシック"/>
                <a:cs typeface="ＭＳ Ｐゴシック"/>
              </a:rPr>
              <a:pPr/>
              <a:t>47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a typeface="ＭＳ Ｐゴシック"/>
                <a:cs typeface="ＭＳ Ｐゴシック"/>
              </a:rPr>
              <a:t>This slide shows the</a:t>
            </a:r>
            <a:r>
              <a:rPr lang="en-US" baseline="0" dirty="0" smtClean="0">
                <a:ea typeface="ＭＳ Ｐゴシック"/>
                <a:cs typeface="ＭＳ Ｐゴシック"/>
              </a:rPr>
              <a:t> same</a:t>
            </a:r>
            <a:r>
              <a:rPr lang="en-US" dirty="0" smtClean="0">
                <a:ea typeface="ＭＳ Ｐゴシック"/>
                <a:cs typeface="ＭＳ Ｐゴシック"/>
              </a:rPr>
              <a:t> screenshot as</a:t>
            </a:r>
            <a:r>
              <a:rPr lang="en-US" baseline="0" dirty="0" smtClean="0">
                <a:ea typeface="ＭＳ Ｐゴシック"/>
                <a:cs typeface="ＭＳ Ｐゴシック"/>
              </a:rPr>
              <a:t> before. Right below the </a:t>
            </a:r>
            <a:r>
              <a:rPr lang="en-US" dirty="0" smtClean="0">
                <a:ea typeface="ＭＳ Ｐゴシック"/>
                <a:cs typeface="ＭＳ Ｐゴシック"/>
              </a:rPr>
              <a:t>Responsible</a:t>
            </a:r>
            <a:r>
              <a:rPr lang="en-US" baseline="0" dirty="0" smtClean="0">
                <a:ea typeface="ＭＳ Ｐゴシック"/>
                <a:cs typeface="ＭＳ Ｐゴシック"/>
              </a:rPr>
              <a:t> Organization section, the grantee has the option of listing subordinate organizations and their respective budgets for the activity. </a:t>
            </a:r>
          </a:p>
          <a:p>
            <a:pPr marL="0" indent="0" eaLnBrk="1" hangingPunct="1">
              <a:buFontTx/>
              <a:buNone/>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In the screenshot above, you can see that this grantee has the option of specifying</a:t>
            </a:r>
            <a:r>
              <a:rPr lang="en-US" baseline="0" dirty="0" smtClean="0">
                <a:ea typeface="ＭＳ Ｐゴシック"/>
                <a:cs typeface="ＭＳ Ｐゴシック"/>
              </a:rPr>
              <a:t> </a:t>
            </a:r>
            <a:r>
              <a:rPr lang="en-US" dirty="0" smtClean="0">
                <a:ea typeface="ＭＳ Ｐゴシック"/>
                <a:cs typeface="ＭＳ Ｐゴシック"/>
              </a:rPr>
              <a:t>more than one organization to carry out this project. Again, this is optional but this feature may help the grantee track the budget and expenditures of each organization. </a:t>
            </a: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dirty="0" smtClean="0"/>
              <a:t>Reminder: </a:t>
            </a:r>
            <a:r>
              <a:rPr lang="en-US" sz="1200" kern="1200" dirty="0" smtClean="0">
                <a:solidFill>
                  <a:schemeClr val="tx1"/>
                </a:solidFill>
                <a:latin typeface="+mn-lt"/>
                <a:ea typeface="ＭＳ Ｐゴシック" pitchFamily="-60" charset="-128"/>
                <a:cs typeface="ＭＳ Ｐゴシック" pitchFamily="-60" charset="-128"/>
              </a:rPr>
              <a:t>Subordinate organization functions cannot be used to list multiple UGLGs or subrecipients</a:t>
            </a:r>
            <a:r>
              <a:rPr lang="en-US" dirty="0" smtClean="0"/>
              <a:t>;</a:t>
            </a:r>
            <a:r>
              <a:rPr lang="en-US" sz="1200" kern="1200" baseline="0" dirty="0" smtClean="0">
                <a:solidFill>
                  <a:schemeClr val="tx1"/>
                </a:solidFill>
                <a:latin typeface="+mn-lt"/>
                <a:ea typeface="ＭＳ Ｐゴシック" pitchFamily="-60" charset="-128"/>
                <a:cs typeface="ＭＳ Ｐゴシック" pitchFamily="-60" charset="-128"/>
              </a:rPr>
              <a:t> </a:t>
            </a:r>
            <a:r>
              <a:rPr lang="en-US" sz="1200" kern="1200" dirty="0" smtClean="0">
                <a:solidFill>
                  <a:schemeClr val="tx1"/>
                </a:solidFill>
                <a:latin typeface="+mn-lt"/>
                <a:ea typeface="ＭＳ Ｐゴシック" pitchFamily="-60" charset="-128"/>
                <a:cs typeface="ＭＳ Ｐゴシック" pitchFamily="-60" charset="-128"/>
              </a:rPr>
              <a:t>each UGLG or subrecipient must be a separate activity. This is used to show budgets and self-reported expenditures for organizations such as contractors, if desired.</a:t>
            </a:r>
            <a:endParaRPr lang="en-US" dirty="0" smtClean="0"/>
          </a:p>
          <a:p>
            <a:pPr marL="171450" indent="-171450" eaLnBrk="1" hangingPunct="1">
              <a:spcAft>
                <a:spcPts val="1200"/>
              </a:spcAft>
              <a:buFontTx/>
              <a:buChar char="•"/>
            </a:pPr>
            <a:r>
              <a:rPr lang="en-US" dirty="0" smtClean="0">
                <a:ea typeface="ＭＳ Ｐゴシック"/>
                <a:cs typeface="ＭＳ Ｐゴシック"/>
              </a:rPr>
              <a:t>It is important to note that only budgets and expenditures will be tracked at the subordinate organization level in DRGR. Subordinate organization budgets are provided here on Add Activity and expenditures for each subordinate organization will be recorded in the QPR. This information is NOT the same as Obligations and Drawdowns. Obligations and Drawdowns will be aggregated at the activity level; they will not be tracked down to the subordinate organization. </a:t>
            </a:r>
          </a:p>
          <a:p>
            <a:pPr marL="171450" indent="-171450" eaLnBrk="1" hangingPunct="1">
              <a:spcAft>
                <a:spcPts val="1200"/>
              </a:spcAft>
              <a:buFontTx/>
              <a:buChar char="•"/>
            </a:pPr>
            <a:r>
              <a:rPr lang="en-US" dirty="0" smtClean="0">
                <a:ea typeface="ＭＳ Ｐゴシック"/>
                <a:cs typeface="ＭＳ Ｐゴシック"/>
              </a:rPr>
              <a:t>Some examples of where this may be helpful</a:t>
            </a:r>
            <a:r>
              <a:rPr lang="en-US" baseline="0" dirty="0" smtClean="0">
                <a:ea typeface="ＭＳ Ｐゴシック"/>
                <a:cs typeface="ＭＳ Ｐゴシック"/>
              </a:rPr>
              <a:t> include programs in which</a:t>
            </a:r>
            <a:r>
              <a:rPr lang="en-US" dirty="0" smtClean="0">
                <a:ea typeface="ＭＳ Ｐゴシック"/>
                <a:cs typeface="ＭＳ Ｐゴシック"/>
              </a:rPr>
              <a:t> </a:t>
            </a:r>
            <a:r>
              <a:rPr lang="en-US" baseline="0" dirty="0" smtClean="0">
                <a:ea typeface="ＭＳ Ｐゴシック"/>
                <a:cs typeface="ＭＳ Ｐゴシック"/>
              </a:rPr>
              <a:t>the grantee has awarded a contract to a </a:t>
            </a:r>
            <a:r>
              <a:rPr lang="en-US" dirty="0" smtClean="0">
                <a:ea typeface="ＭＳ Ｐゴシック"/>
              </a:rPr>
              <a:t>housing counseling agency or a consultant to perform program delivery tasks.</a:t>
            </a:r>
            <a:r>
              <a:rPr lang="en-US" baseline="0" dirty="0" smtClean="0">
                <a:ea typeface="ＭＳ Ｐゴシック"/>
              </a:rPr>
              <a:t> If these are listed as subordinate organizations, the grantee can track the budgets and activities for these contracts without setting up a new activity. </a:t>
            </a:r>
            <a:endParaRPr lang="en-US" dirty="0" smtClean="0">
              <a:ea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764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FE18C3-99BA-461A-B2BD-6F432E4461EC}" type="slidenum">
              <a:rPr lang="en-US" smtClean="0">
                <a:latin typeface="Arial" pitchFamily="34" charset="0"/>
                <a:ea typeface="ＭＳ Ｐゴシック"/>
                <a:cs typeface="ＭＳ Ｐゴシック"/>
              </a:rPr>
              <a:pPr/>
              <a:t>48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displays the DRGR report called “Admin Rept05a: ADMIN - Responsible Organization List.” The report includes basic information, such as name, DUNS</a:t>
            </a:r>
            <a:r>
              <a:rPr lang="en-US" baseline="0" dirty="0" smtClean="0">
                <a:ea typeface="ＭＳ Ｐゴシック"/>
                <a:cs typeface="ＭＳ Ｐゴシック"/>
              </a:rPr>
              <a:t> #, EIN/TIN #, and address. This report is useful to verify that all of the required information has been provided for the responsible organizations listed for your grant. All grantees are encouraged to download and review this report for accuracy and completeness.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7751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A27D68-E0FA-4E78-A0FF-8AA16AE92A9B}" type="slidenum">
              <a:rPr lang="en-US" smtClean="0">
                <a:latin typeface="Arial" pitchFamily="34" charset="0"/>
                <a:ea typeface="ＭＳ Ｐゴシック"/>
                <a:cs typeface="ＭＳ Ｐゴシック"/>
              </a:rPr>
              <a:pPr/>
              <a:t>49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xfrm>
            <a:off x="350874" y="4416425"/>
            <a:ext cx="6251945" cy="4294188"/>
          </a:xfrm>
          <a:noFill/>
        </p:spPr>
        <p:txBody>
          <a:bodyPr wrap="square" numCol="1" anchor="t" anchorCtr="0" compatLnSpc="1">
            <a:prstTxWarp prst="textNoShape">
              <a:avLst/>
            </a:prstTxWarp>
            <a:normAutofit fontScale="77500" lnSpcReduction="20000"/>
          </a:bodyPr>
          <a:lstStyle/>
          <a:p>
            <a:pPr marL="0" indent="0" eaLnBrk="1" hangingPunct="1">
              <a:buFontTx/>
              <a:buNone/>
            </a:pPr>
            <a:r>
              <a:rPr lang="en-US" dirty="0" smtClean="0">
                <a:ea typeface="ＭＳ Ｐゴシック"/>
                <a:cs typeface="ＭＳ Ｐゴシック"/>
              </a:rPr>
              <a:t>This slide discusses why NSP uses DRGR and how DRGR serves the basic needs of the program in terms of a data collection system.</a:t>
            </a:r>
          </a:p>
          <a:p>
            <a:pPr marL="0" indent="0" eaLnBrk="1" hangingPunct="1">
              <a:buFontTx/>
              <a:buNone/>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The Disaster Recovery Grant Reporting — DRGR — system was developed specifically for disaster recovery grantees to help them manage their grants and receive funding. When you are using the system, keep in mind that you will see some activity types and other terminology designed for Disaster Recovery funding; these should not be used for NSP. </a:t>
            </a:r>
          </a:p>
          <a:p>
            <a:pPr marL="171450" indent="-171450" eaLnBrk="1" hangingPunct="1">
              <a:spcAft>
                <a:spcPts val="1200"/>
              </a:spcAft>
              <a:buFontTx/>
              <a:buChar char="•"/>
            </a:pPr>
            <a:r>
              <a:rPr lang="en-US" dirty="0" smtClean="0">
                <a:ea typeface="ＭＳ Ｐゴシック"/>
                <a:cs typeface="ＭＳ Ｐゴシック"/>
              </a:rPr>
              <a:t>NSP is not a disaster recovery program, but the DRGR system was the best suited existing system at HUD to use for NSP. </a:t>
            </a:r>
          </a:p>
          <a:p>
            <a:pPr marL="171450" indent="-171450" eaLnBrk="1" hangingPunct="1">
              <a:spcAft>
                <a:spcPts val="1200"/>
              </a:spcAft>
              <a:buFontTx/>
              <a:buChar char="•"/>
            </a:pPr>
            <a:r>
              <a:rPr lang="en-US" dirty="0" smtClean="0">
                <a:ea typeface="ＭＳ Ｐゴシック"/>
                <a:cs typeface="ＭＳ Ｐゴシック"/>
              </a:rPr>
              <a:t>DRGR is relatively easy to update and change. As NSP has evolved, HUD has been able to make changes to DRGR and adapt to needs of an NSP grantee. HUD will continue to make adjustments to the DRGR system to meet the data collection and reporting needs of NSP. DRGR users are responsible for staying abreast of these changes.</a:t>
            </a:r>
          </a:p>
          <a:p>
            <a:pPr marL="171450" indent="-171450" eaLnBrk="1" hangingPunct="1">
              <a:spcAft>
                <a:spcPts val="1200"/>
              </a:spcAft>
              <a:buFontTx/>
              <a:buChar char="•"/>
            </a:pPr>
            <a:r>
              <a:rPr lang="en-US" dirty="0" smtClean="0">
                <a:ea typeface="ＭＳ Ｐゴシック"/>
                <a:cs typeface="ＭＳ Ｐゴシック"/>
              </a:rPr>
              <a:t>DRGR allows NSP grantees to track and report the basic components of the NSP grants management process. It was not designed to collect all documentation needed for the program. </a:t>
            </a:r>
          </a:p>
          <a:p>
            <a:pPr marL="344488" lvl="1" indent="-171450" eaLnBrk="1" hangingPunct="1">
              <a:spcAft>
                <a:spcPts val="600"/>
              </a:spcAft>
              <a:buFont typeface="Arial" pitchFamily="34" charset="0"/>
              <a:buChar char="•"/>
            </a:pPr>
            <a:r>
              <a:rPr lang="en-US" dirty="0" smtClean="0">
                <a:ea typeface="ＭＳ Ｐゴシック"/>
              </a:rPr>
              <a:t>The system allows the grantee to describe the proposed use of NSP funds by creating an Action Plan.</a:t>
            </a:r>
          </a:p>
          <a:p>
            <a:pPr marL="344488" lvl="1" indent="-171450" eaLnBrk="1" hangingPunct="1">
              <a:spcAft>
                <a:spcPts val="600"/>
              </a:spcAft>
              <a:buFont typeface="Arial" pitchFamily="34" charset="0"/>
              <a:buChar char="•"/>
            </a:pPr>
            <a:r>
              <a:rPr lang="en-US" dirty="0" smtClean="0">
                <a:ea typeface="ＭＳ Ｐゴシック"/>
              </a:rPr>
              <a:t>The system allows the grantee to track expenditures and request NSP funds from its allocation by creating draw vouchers. </a:t>
            </a:r>
          </a:p>
          <a:p>
            <a:pPr marL="344488" lvl="1" indent="-171450" eaLnBrk="1" hangingPunct="1">
              <a:spcAft>
                <a:spcPts val="600"/>
              </a:spcAft>
              <a:buFont typeface="Arial" pitchFamily="34" charset="0"/>
              <a:buChar char="•"/>
            </a:pPr>
            <a:r>
              <a:rPr lang="en-US" dirty="0" smtClean="0">
                <a:ea typeface="ＭＳ Ｐゴシック"/>
              </a:rPr>
              <a:t>The system allows the grantee to track program income generated and how the income is used for additional eligible activities. </a:t>
            </a:r>
          </a:p>
          <a:p>
            <a:pPr marL="344488" lvl="1" indent="-171450" eaLnBrk="1" hangingPunct="1">
              <a:spcAft>
                <a:spcPts val="600"/>
              </a:spcAft>
              <a:buFont typeface="Arial" pitchFamily="34" charset="0"/>
              <a:buChar char="•"/>
            </a:pPr>
            <a:r>
              <a:rPr lang="en-US" dirty="0" smtClean="0">
                <a:ea typeface="ＭＳ Ｐゴシック"/>
              </a:rPr>
              <a:t>The system allows the grantee to report accomplishments and progress by adding and submitting quarterly reports to HUD staff. </a:t>
            </a:r>
          </a:p>
          <a:p>
            <a:pPr marL="344488" lvl="1" indent="-171450" eaLnBrk="1" hangingPunct="1">
              <a:spcAft>
                <a:spcPts val="600"/>
              </a:spcAft>
              <a:buFont typeface="Courier New" pitchFamily="49" charset="0"/>
              <a:buChar char="o"/>
            </a:pPr>
            <a:endParaRPr lang="en-US" dirty="0" smtClean="0">
              <a:ea typeface="ＭＳ Ｐゴシック"/>
            </a:endParaRPr>
          </a:p>
          <a:p>
            <a:pPr marL="171450" indent="-171450" eaLnBrk="1" hangingPunct="1">
              <a:spcBef>
                <a:spcPct val="0"/>
              </a:spcBef>
              <a:buFont typeface="Arial" pitchFamily="34" charset="0"/>
              <a:buChar char="•"/>
              <a:defRPr/>
            </a:pPr>
            <a:r>
              <a:rPr lang="en-US" dirty="0" smtClean="0"/>
              <a:t>DRGR can customize key components</a:t>
            </a:r>
            <a:r>
              <a:rPr lang="en-US" baseline="0" dirty="0" smtClean="0"/>
              <a:t> of the program quickly and easily. For example:</a:t>
            </a:r>
          </a:p>
          <a:p>
            <a:pPr marL="628650" lvl="1" indent="-171450" eaLnBrk="1" hangingPunct="1">
              <a:spcBef>
                <a:spcPct val="0"/>
              </a:spcBef>
              <a:buFont typeface="Arial" pitchFamily="34" charset="0"/>
              <a:buChar char="•"/>
              <a:defRPr/>
            </a:pPr>
            <a:r>
              <a:rPr lang="en-US" baseline="0" dirty="0" smtClean="0"/>
              <a:t>New activity types such as Land Banking</a:t>
            </a:r>
          </a:p>
          <a:p>
            <a:pPr marL="628650" lvl="1" indent="-171450" eaLnBrk="1" hangingPunct="1">
              <a:spcBef>
                <a:spcPct val="0"/>
              </a:spcBef>
              <a:buFont typeface="Arial" pitchFamily="34" charset="0"/>
              <a:buChar char="•"/>
              <a:defRPr/>
            </a:pPr>
            <a:r>
              <a:rPr lang="en-US" baseline="0" dirty="0" smtClean="0"/>
              <a:t>National objectives</a:t>
            </a:r>
          </a:p>
          <a:p>
            <a:pPr marL="628650" lvl="1" indent="-171450" eaLnBrk="1" hangingPunct="1">
              <a:spcBef>
                <a:spcPct val="0"/>
              </a:spcBef>
              <a:buFont typeface="Arial" pitchFamily="34" charset="0"/>
              <a:buChar char="•"/>
              <a:defRPr/>
            </a:pPr>
            <a:r>
              <a:rPr lang="en-US" baseline="0" dirty="0" smtClean="0"/>
              <a:t>Narrative field (as they change per each NSP round)</a:t>
            </a:r>
          </a:p>
          <a:p>
            <a:pPr marL="628650" lvl="1" indent="-171450" eaLnBrk="1" hangingPunct="1">
              <a:spcBef>
                <a:spcPct val="0"/>
              </a:spcBef>
              <a:buFont typeface="Arial" pitchFamily="34" charset="0"/>
              <a:buChar char="•"/>
              <a:defRPr/>
            </a:pPr>
            <a:r>
              <a:rPr lang="en-US" baseline="0" dirty="0" smtClean="0"/>
              <a:t>Performance Measures</a:t>
            </a:r>
            <a:endParaRPr lang="en-US" dirty="0" smtClean="0"/>
          </a:p>
          <a:p>
            <a:pPr marL="344488" lvl="1" indent="-171450" eaLnBrk="1" hangingPunct="1">
              <a:spcAft>
                <a:spcPts val="600"/>
              </a:spcAft>
              <a:buFont typeface="Courier New" pitchFamily="49" charset="0"/>
              <a:buChar char="o"/>
            </a:pPr>
            <a:endParaRPr lang="en-US" dirty="0" smtClean="0">
              <a:ea typeface="ＭＳ Ｐゴシック"/>
            </a:endParaRPr>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51D839-BA1E-4BBE-AA45-F341D4316F82}" type="slidenum">
              <a:rPr lang="en-US" smtClean="0">
                <a:latin typeface="Arial" pitchFamily="34" charset="0"/>
                <a:ea typeface="ＭＳ Ｐゴシック"/>
                <a:cs typeface="ＭＳ Ｐゴシック"/>
              </a:rPr>
              <a:pPr/>
              <a:t>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is an example of two common issues:</a:t>
            </a:r>
          </a:p>
          <a:p>
            <a:pPr marL="228600" indent="-228600" eaLnBrk="1" hangingPunct="1">
              <a:buAutoNum type="arabicPeriod"/>
            </a:pPr>
            <a:r>
              <a:rPr lang="en-US" dirty="0" smtClean="0">
                <a:ea typeface="ＭＳ Ｐゴシック"/>
                <a:cs typeface="ＭＳ Ｐゴシック"/>
              </a:rPr>
              <a:t>A grantee needs</a:t>
            </a:r>
            <a:r>
              <a:rPr lang="en-US" baseline="0" dirty="0" smtClean="0">
                <a:ea typeface="ＭＳ Ｐゴシック"/>
                <a:cs typeface="ＭＳ Ｐゴシック"/>
              </a:rPr>
              <a:t> to update pertinent information regarding the responsible organization. Information that is mandatory includes the Name, Duns # and TIN #. </a:t>
            </a:r>
          </a:p>
          <a:p>
            <a:pPr marL="228600" indent="-228600" eaLnBrk="1" hangingPunct="1">
              <a:buAutoNum type="arabicPeriod"/>
            </a:pPr>
            <a:r>
              <a:rPr lang="en-US" baseline="0" dirty="0" smtClean="0">
                <a:ea typeface="ＭＳ Ｐゴシック"/>
                <a:cs typeface="ＭＳ Ｐゴシック"/>
              </a:rPr>
              <a:t>A grantee added a responsible organization (e.g. Dept of Community &amp; Economic Development) multiple times instead of adding only once and then selecting this organization when setting up new Activities. As well, this grantee needs to update the pertinent information. </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a:cs typeface="ＭＳ Ｐゴシック"/>
              </a:rPr>
              <a:t>Please note that the images on this slide are pulled from Admin Report05; but keep in mind that names, availability, and order of these reports will change.</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04AF843B-27AF-4663-9DF7-E5C037CE778D}"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marL="0" indent="0" eaLnBrk="1" hangingPunct="1">
              <a:spcBef>
                <a:spcPts val="0"/>
              </a:spcBef>
              <a:buFont typeface="Arial" pitchFamily="34" charset="0"/>
              <a:buNone/>
              <a:defRPr/>
            </a:pPr>
            <a:r>
              <a:rPr lang="en-US" dirty="0" smtClean="0"/>
              <a:t>The most confusing aspect of dividing a program into DRGR activities is selecting one activity type when several may apply. For example, its possible that a grantee would take the following steps to assist a property: </a:t>
            </a:r>
          </a:p>
          <a:p>
            <a:pPr marL="628650" lvl="1" indent="-171450" eaLnBrk="1" hangingPunct="1">
              <a:spcBef>
                <a:spcPts val="0"/>
              </a:spcBef>
              <a:defRPr/>
            </a:pPr>
            <a:endParaRPr lang="en-US" dirty="0" smtClean="0">
              <a:cs typeface="+mn-cs"/>
            </a:endParaRPr>
          </a:p>
          <a:p>
            <a:pPr marL="628650" lvl="1" indent="-171450" eaLnBrk="1" hangingPunct="1">
              <a:spcBef>
                <a:spcPts val="0"/>
              </a:spcBef>
              <a:buFont typeface="Courier New" pitchFamily="49" charset="0"/>
              <a:buChar char="o"/>
              <a:defRPr/>
            </a:pPr>
            <a:r>
              <a:rPr lang="en-US" dirty="0" smtClean="0">
                <a:cs typeface="+mn-cs"/>
              </a:rPr>
              <a:t>Acquire the property</a:t>
            </a:r>
          </a:p>
          <a:p>
            <a:pPr marL="628650" lvl="1" indent="-171450" eaLnBrk="1" hangingPunct="1">
              <a:spcBef>
                <a:spcPts val="0"/>
              </a:spcBef>
              <a:buFont typeface="Courier New" pitchFamily="49" charset="0"/>
              <a:buChar char="o"/>
              <a:defRPr/>
            </a:pPr>
            <a:r>
              <a:rPr lang="en-US" dirty="0" smtClean="0">
                <a:cs typeface="+mn-cs"/>
              </a:rPr>
              <a:t>Demolish the property</a:t>
            </a:r>
          </a:p>
          <a:p>
            <a:pPr marL="628650" lvl="1" indent="-171450" eaLnBrk="1" hangingPunct="1">
              <a:spcBef>
                <a:spcPts val="0"/>
              </a:spcBef>
              <a:buFont typeface="Courier New" pitchFamily="49" charset="0"/>
              <a:buChar char="o"/>
              <a:defRPr/>
            </a:pPr>
            <a:r>
              <a:rPr lang="en-US" dirty="0" smtClean="0">
                <a:cs typeface="+mn-cs"/>
              </a:rPr>
              <a:t>Construct new housing (redevelopment)</a:t>
            </a:r>
          </a:p>
          <a:p>
            <a:pPr marL="628650" lvl="1" indent="-171450" eaLnBrk="1" hangingPunct="1">
              <a:spcBef>
                <a:spcPts val="0"/>
              </a:spcBef>
              <a:buFont typeface="Courier New" pitchFamily="49" charset="0"/>
              <a:buChar char="o"/>
              <a:defRPr/>
            </a:pPr>
            <a:r>
              <a:rPr lang="en-US" dirty="0" smtClean="0">
                <a:cs typeface="+mn-cs"/>
              </a:rPr>
              <a:t>Incur disposition costs when selling the property</a:t>
            </a:r>
          </a:p>
          <a:p>
            <a:pPr marL="628650" lvl="1" indent="-171450" eaLnBrk="1" hangingPunct="1">
              <a:spcBef>
                <a:spcPts val="0"/>
              </a:spcBef>
              <a:buFont typeface="Courier New" pitchFamily="49" charset="0"/>
              <a:buChar char="o"/>
              <a:defRPr/>
            </a:pPr>
            <a:endParaRPr lang="en-US" dirty="0" smtClean="0">
              <a:cs typeface="+mn-cs"/>
            </a:endParaRPr>
          </a:p>
          <a:p>
            <a:pPr marL="457200" lvl="1" eaLnBrk="1" hangingPunct="1">
              <a:spcBef>
                <a:spcPts val="0"/>
              </a:spcBef>
              <a:buNone/>
              <a:defRPr/>
            </a:pPr>
            <a:r>
              <a:rPr lang="en-US" dirty="0" smtClean="0">
                <a:cs typeface="+mn-cs"/>
              </a:rPr>
              <a:t>	OR</a:t>
            </a:r>
          </a:p>
          <a:p>
            <a:pPr marL="457200" lvl="1" eaLnBrk="1" hangingPunct="1">
              <a:spcBef>
                <a:spcPts val="0"/>
              </a:spcBef>
              <a:buFont typeface="Courier New" pitchFamily="49" charset="0"/>
              <a:buChar char="o"/>
              <a:defRPr/>
            </a:pPr>
            <a:endParaRPr lang="en-US" dirty="0" smtClean="0">
              <a:cs typeface="+mn-cs"/>
            </a:endParaRPr>
          </a:p>
          <a:p>
            <a:pPr marL="628650" lvl="1" indent="-171450" eaLnBrk="1" hangingPunct="1">
              <a:spcBef>
                <a:spcPts val="0"/>
              </a:spcBef>
              <a:buFont typeface="Courier New" pitchFamily="49" charset="0"/>
              <a:buChar char="o"/>
              <a:defRPr/>
            </a:pPr>
            <a:r>
              <a:rPr lang="en-US" dirty="0" smtClean="0">
                <a:cs typeface="+mn-cs"/>
              </a:rPr>
              <a:t>Acquire</a:t>
            </a:r>
          </a:p>
          <a:p>
            <a:pPr marL="628650" lvl="1" indent="-171450" eaLnBrk="1" hangingPunct="1">
              <a:spcBef>
                <a:spcPts val="0"/>
              </a:spcBef>
              <a:buFont typeface="Courier New" pitchFamily="49" charset="0"/>
              <a:buChar char="o"/>
              <a:defRPr/>
            </a:pPr>
            <a:r>
              <a:rPr lang="en-US" dirty="0" smtClean="0">
                <a:cs typeface="+mn-cs"/>
              </a:rPr>
              <a:t>Rehab</a:t>
            </a:r>
          </a:p>
          <a:p>
            <a:pPr marL="628650" lvl="1" indent="-171450" eaLnBrk="1" hangingPunct="1">
              <a:spcBef>
                <a:spcPts val="0"/>
              </a:spcBef>
              <a:buFont typeface="Courier New" pitchFamily="49" charset="0"/>
              <a:buChar char="o"/>
              <a:defRPr/>
            </a:pPr>
            <a:r>
              <a:rPr lang="en-US" dirty="0" smtClean="0">
                <a:cs typeface="+mn-cs"/>
              </a:rPr>
              <a:t>Dispose (sell)</a:t>
            </a:r>
          </a:p>
          <a:p>
            <a:pPr marL="628650" lvl="1" indent="-171450" eaLnBrk="1" hangingPunct="1">
              <a:spcBef>
                <a:spcPts val="0"/>
              </a:spcBef>
              <a:defRPr/>
            </a:pPr>
            <a:endParaRPr lang="en-US" dirty="0" smtClean="0">
              <a:cs typeface="+mn-cs"/>
            </a:endParaRPr>
          </a:p>
          <a:p>
            <a:pPr marL="171450" indent="-171450" eaLnBrk="1" hangingPunct="1">
              <a:spcBef>
                <a:spcPts val="0"/>
              </a:spcBef>
              <a:spcAft>
                <a:spcPts val="1200"/>
              </a:spcAft>
              <a:buFont typeface="Arial" pitchFamily="34" charset="0"/>
              <a:buChar char="•"/>
              <a:defRPr/>
            </a:pPr>
            <a:r>
              <a:rPr lang="en-US" dirty="0" smtClean="0"/>
              <a:t>Each of the phases is listed as an available activity type in DRGR. These are only two examples. There are several other scenarios in which multiple activity types could apply. </a:t>
            </a:r>
          </a:p>
          <a:p>
            <a:pPr marL="171450" indent="-171450" eaLnBrk="1" hangingPunct="1">
              <a:spcBef>
                <a:spcPts val="0"/>
              </a:spcBef>
              <a:spcAft>
                <a:spcPts val="1200"/>
              </a:spcAft>
              <a:buFont typeface="Arial" pitchFamily="34" charset="0"/>
              <a:buChar char="•"/>
              <a:defRPr/>
            </a:pPr>
            <a:r>
              <a:rPr lang="en-US" dirty="0" smtClean="0"/>
              <a:t>To simplify reporting, HUD recommends combining all of these costs under the “end use.” In the first scenario above, the grantee could report all costs as Construction of New Housing Redevelopment. In the second scenario, the grantee could report everything under Rehabilitation/reconstruction of residential structures.</a:t>
            </a:r>
          </a:p>
          <a:p>
            <a:pPr marL="171450" indent="-171450" eaLnBrk="1" hangingPunct="1">
              <a:spcBef>
                <a:spcPct val="30000"/>
              </a:spcBef>
              <a:spcAft>
                <a:spcPts val="1200"/>
              </a:spcAft>
              <a:buFont typeface="Arial" pitchFamily="34" charset="0"/>
              <a:buChar char="•"/>
              <a:defRPr/>
            </a:pPr>
            <a:r>
              <a:rPr lang="en-US" dirty="0" smtClean="0"/>
              <a:t>After a grantee selects an Activity Type, DRGR will auto-populate the associated performance measures and metrics on Page 2 of the Action Plan-Edit Activity screen. Each Activity Type has a specific set of Performance Measures.</a:t>
            </a:r>
          </a:p>
        </p:txBody>
      </p:sp>
      <p:sp>
        <p:nvSpPr>
          <p:cNvPr id="278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3E5351-4164-4411-B768-548BE53FF855}" type="slidenum">
              <a:rPr lang="en-US" smtClean="0">
                <a:latin typeface="Arial" pitchFamily="34" charset="0"/>
                <a:ea typeface="ＭＳ Ｐゴシック"/>
                <a:cs typeface="ＭＳ Ｐゴシック"/>
              </a:rPr>
              <a:pPr/>
              <a:t>51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Its</a:t>
            </a:r>
            <a:r>
              <a:rPr lang="en-US" baseline="0" dirty="0" smtClean="0">
                <a:ea typeface="ＭＳ Ｐゴシック"/>
                <a:cs typeface="ＭＳ Ｐゴシック"/>
              </a:rPr>
              <a:t> really important</a:t>
            </a:r>
            <a:r>
              <a:rPr lang="en-US" dirty="0" smtClean="0">
                <a:ea typeface="ＭＳ Ｐゴシック"/>
                <a:cs typeface="ＭＳ Ｐゴシック"/>
              </a:rPr>
              <a:t> to understand how</a:t>
            </a:r>
            <a:r>
              <a:rPr lang="en-US" baseline="0" dirty="0" smtClean="0">
                <a:ea typeface="ＭＳ Ｐゴシック"/>
                <a:cs typeface="ＭＳ Ｐゴシック"/>
              </a:rPr>
              <a:t> many activities you should use to structure your Action Plan</a:t>
            </a:r>
            <a:r>
              <a:rPr lang="en-US" dirty="0" smtClean="0">
                <a:ea typeface="ＭＳ Ｐゴシック"/>
                <a:cs typeface="ＭＳ Ｐゴシック"/>
              </a:rPr>
              <a:t>, so lets walk through an example. </a:t>
            </a:r>
          </a:p>
          <a:p>
            <a:pPr marL="171450" indent="-171450" eaLnBrk="1" hangingPunct="1">
              <a:buFontTx/>
              <a:buChar char="•"/>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This slide outlines a Substantial Amendment submitted by the City of Zorro. They plan on carrying out only two types of activities: Their Loan Loss Reserve Program will qualify under Financing Mechanisms (Eligible Use A) and they will also buy, rehab, and sell foreclosures under Acquisition/Rehabilitation (Eligible Use B).</a:t>
            </a:r>
          </a:p>
          <a:p>
            <a:pPr marL="171450" indent="-171450" eaLnBrk="1" hangingPunct="1">
              <a:spcAft>
                <a:spcPts val="1200"/>
              </a:spcAft>
              <a:buFontTx/>
              <a:buChar char="•"/>
            </a:pPr>
            <a:r>
              <a:rPr lang="en-US" dirty="0" smtClean="0">
                <a:ea typeface="ＭＳ Ｐゴシック"/>
                <a:cs typeface="ＭＳ Ｐゴシック"/>
              </a:rPr>
              <a:t>The Loan Loss Reserve  Program will be carried out by both the City’s subrecipient and the City. The subrecipient will focus on lower-income households. </a:t>
            </a:r>
          </a:p>
          <a:p>
            <a:pPr marL="171450" indent="-171450" eaLnBrk="1" hangingPunct="1">
              <a:spcAft>
                <a:spcPts val="1200"/>
              </a:spcAft>
              <a:buFontTx/>
              <a:buChar char="•"/>
            </a:pPr>
            <a:r>
              <a:rPr lang="en-US" dirty="0" smtClean="0">
                <a:ea typeface="ＭＳ Ｐゴシック"/>
                <a:cs typeface="ＭＳ Ｐゴシック"/>
              </a:rPr>
              <a:t>The Acquisition/Rehab program will also be carried out by both the sub and the City. Again, the sub will focus on households at or below 50% AMI. </a:t>
            </a:r>
          </a:p>
          <a:p>
            <a:pPr marL="171450" indent="-171450" eaLnBrk="1" hangingPunct="1">
              <a:spcAft>
                <a:spcPts val="1200"/>
              </a:spcAft>
              <a:buFontTx/>
              <a:buChar char="•"/>
            </a:pPr>
            <a:r>
              <a:rPr lang="en-US" dirty="0" smtClean="0">
                <a:ea typeface="ＭＳ Ｐゴシック"/>
                <a:cs typeface="ＭＳ Ｐゴシック"/>
              </a:rPr>
              <a:t>In addition to 10 single-family properties, the City proposes to purchase, rehab, and rent two multifamily properties that have been abandoned for some time. </a:t>
            </a:r>
          </a:p>
          <a:p>
            <a:pPr marL="171450" indent="-171450" eaLnBrk="1" hangingPunct="1">
              <a:spcAft>
                <a:spcPts val="1200"/>
              </a:spcAft>
              <a:buFontTx/>
              <a:buChar char="•"/>
            </a:pPr>
            <a:r>
              <a:rPr lang="en-US" dirty="0" smtClean="0">
                <a:ea typeface="ＭＳ Ｐゴシック"/>
                <a:cs typeface="ＭＳ Ｐゴシック"/>
              </a:rPr>
              <a:t>Lets see how this Substantial Amendment will be broken down into DRGR activities on the next slide.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795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CB47E1-55E9-49A6-A520-5F92F54222DD}" type="slidenum">
              <a:rPr lang="en-US" smtClean="0">
                <a:latin typeface="Arial" pitchFamily="34" charset="0"/>
                <a:ea typeface="ＭＳ Ｐゴシック"/>
                <a:cs typeface="ＭＳ Ｐゴシック"/>
              </a:rPr>
              <a:pPr/>
              <a:t>52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171450" indent="-171450" eaLnBrk="1" hangingPunct="1">
              <a:spcAft>
                <a:spcPts val="1200"/>
              </a:spcAft>
              <a:buFontTx/>
              <a:buChar char="•"/>
            </a:pPr>
            <a:r>
              <a:rPr lang="en-US" dirty="0" smtClean="0">
                <a:ea typeface="ＭＳ Ｐゴシック"/>
                <a:cs typeface="ＭＳ Ｐゴシック"/>
              </a:rPr>
              <a:t>The projects are straightforward. Each eligible use becomes a project, so we have Financing Mechanisms and Acquisition/Rehab. Most likely, the grantee will also be funding Admin, so that would be a third project. </a:t>
            </a:r>
          </a:p>
          <a:p>
            <a:pPr marL="171450" indent="-171450" eaLnBrk="1" hangingPunct="1">
              <a:spcAft>
                <a:spcPts val="1200"/>
              </a:spcAft>
              <a:buFontTx/>
              <a:buChar char="•"/>
            </a:pPr>
            <a:r>
              <a:rPr lang="en-US" dirty="0" smtClean="0">
                <a:ea typeface="ＭＳ Ｐゴシック"/>
                <a:cs typeface="ＭＳ Ｐゴシック"/>
              </a:rPr>
              <a:t>Under Financing Mechanisms, we have two responsible organizations: the subrecipient and the City. This means two activities. However, the City thinks it will serve some households at or below 50% AMI and some households above 50% AMI. In order to get credit for the set-aside requirement, the households at or below 50% AMI must be associated with the set-aside national objective. To do this, the City will set up one activity with the LMMI national objective for the proposed households over 50% AMI, and one activity with the set-aside national objective for the proposed households below 50% AMI. </a:t>
            </a:r>
          </a:p>
          <a:p>
            <a:pPr marL="171450" indent="-171450" eaLnBrk="1" hangingPunct="1">
              <a:spcAft>
                <a:spcPts val="1200"/>
              </a:spcAft>
              <a:buFontTx/>
              <a:buChar char="•"/>
            </a:pPr>
            <a:r>
              <a:rPr lang="en-US" dirty="0" smtClean="0">
                <a:ea typeface="ＭＳ Ｐゴシック"/>
                <a:cs typeface="ＭＳ Ｐゴシック"/>
              </a:rPr>
              <a:t>We see the same breakout under Acquisition/Rehab, but we see two additional activities to represent the proposed multifamily properties. Again, HUD would like these multifamily properties reported under their own DRGR activity. </a:t>
            </a:r>
          </a:p>
          <a:p>
            <a:pPr marL="171450" indent="-171450" eaLnBrk="1" hangingPunct="1">
              <a:spcAft>
                <a:spcPts val="1200"/>
              </a:spcAft>
              <a:buFontTx/>
              <a:buChar char="•"/>
            </a:pPr>
            <a:r>
              <a:rPr lang="en-US" dirty="0" smtClean="0">
                <a:ea typeface="ＭＳ Ｐゴシック"/>
                <a:cs typeface="ＭＳ Ｐゴシック"/>
              </a:rPr>
              <a:t>Notice what is not on the slide. Please note that none of the following are “wrong,” but they tend to complicate data entry and make the whole process less efficient. </a:t>
            </a:r>
          </a:p>
          <a:p>
            <a:pPr marL="628650" lvl="1" indent="-171450" eaLnBrk="1" hangingPunct="1">
              <a:buFont typeface="Courier New" pitchFamily="49" charset="0"/>
              <a:buChar char="o"/>
            </a:pPr>
            <a:r>
              <a:rPr lang="en-US" dirty="0" smtClean="0">
                <a:ea typeface="ＭＳ Ｐゴシック"/>
              </a:rPr>
              <a:t>The City is not creating a separate activity for each single-family property. </a:t>
            </a:r>
          </a:p>
          <a:p>
            <a:pPr marL="628650" lvl="1" indent="-171450" eaLnBrk="1" hangingPunct="1">
              <a:buFont typeface="Courier New" pitchFamily="49" charset="0"/>
              <a:buChar char="o"/>
            </a:pPr>
            <a:r>
              <a:rPr lang="en-US" dirty="0" smtClean="0">
                <a:ea typeface="ＭＳ Ｐゴシック"/>
              </a:rPr>
              <a:t>The City is not breaking out separate activities for acquisition and rehab.</a:t>
            </a:r>
          </a:p>
          <a:p>
            <a:pPr marL="628650" lvl="1" indent="-171450" eaLnBrk="1" hangingPunct="1">
              <a:buFont typeface="Courier New" pitchFamily="49" charset="0"/>
              <a:buChar char="o"/>
            </a:pPr>
            <a:r>
              <a:rPr lang="en-US" dirty="0" smtClean="0">
                <a:ea typeface="ＭＳ Ｐゴシック"/>
              </a:rPr>
              <a:t>The City is not creating a separate activity for disposition, which can be lumped under the other activities based on its end use. </a:t>
            </a:r>
          </a:p>
          <a:p>
            <a:pPr marL="628650" lvl="1" indent="-171450" eaLnBrk="1" hangingPunct="1">
              <a:spcBef>
                <a:spcPct val="30000"/>
              </a:spcBef>
              <a:buFont typeface="Courier New" pitchFamily="49" charset="0"/>
              <a:buChar char="o"/>
            </a:pPr>
            <a:r>
              <a:rPr lang="en-US" dirty="0" smtClean="0">
                <a:ea typeface="ＭＳ Ｐゴシック"/>
              </a:rPr>
              <a:t>KEY POINT: The program description in the Substantial Amendment MUST be adapted for purposes of DRGR. This is not a one-for-one breakout.</a:t>
            </a:r>
          </a:p>
          <a:p>
            <a:pPr marL="628650" lvl="1" indent="-171450" eaLnBrk="1" hangingPunct="1">
              <a:buFont typeface="Arial" pitchFamily="34" charset="0"/>
              <a:buNone/>
            </a:pPr>
            <a:endParaRPr lang="en-US" dirty="0" smtClean="0">
              <a:ea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05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68B3EE-37F2-44D2-B95F-4BF958CB383D}" type="slidenum">
              <a:rPr lang="en-US" smtClean="0">
                <a:latin typeface="Arial" pitchFamily="34" charset="0"/>
                <a:ea typeface="ＭＳ Ｐゴシック"/>
                <a:cs typeface="ＭＳ Ｐゴシック"/>
              </a:rPr>
              <a:pPr/>
              <a:t>53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ts val="0"/>
              </a:spcBef>
              <a:defRPr/>
            </a:pPr>
            <a:r>
              <a:rPr lang="en-US" dirty="0" smtClean="0"/>
              <a:t>To further the example of this Activity, grantees need to understand how the budget is determined for each Activity. A grantee does not need to break out in DRGR hard costs from activity delivery costs, for example.</a:t>
            </a:r>
          </a:p>
          <a:p>
            <a:pPr eaLnBrk="1" hangingPunct="1">
              <a:spcBef>
                <a:spcPts val="0"/>
              </a:spcBef>
              <a:defRPr/>
            </a:pPr>
            <a:endParaRPr lang="en-US" dirty="0" smtClean="0"/>
          </a:p>
          <a:p>
            <a:pPr eaLnBrk="1" hangingPunct="1">
              <a:spcBef>
                <a:spcPts val="0"/>
              </a:spcBef>
              <a:defRPr/>
            </a:pPr>
            <a:r>
              <a:rPr lang="en-US" dirty="0" smtClean="0"/>
              <a:t>This is an example of the first Activity delineated in the previous slide under the Acquisition/Rehab Project. It is “Sub recipient Acquisition/Rehab LH25.”</a:t>
            </a:r>
          </a:p>
          <a:p>
            <a:pPr eaLnBrk="1" hangingPunct="1">
              <a:spcBef>
                <a:spcPts val="0"/>
              </a:spcBef>
              <a:defRPr/>
            </a:pPr>
            <a:endParaRPr lang="en-US" dirty="0" smtClean="0"/>
          </a:p>
          <a:p>
            <a:pPr marL="0" marR="0" indent="0" algn="l" defTabSz="914400" rtl="0" eaLnBrk="1" fontAlgn="base" latinLnBrk="0" hangingPunct="1">
              <a:lnSpc>
                <a:spcPct val="100000"/>
              </a:lnSpc>
              <a:spcBef>
                <a:spcPts val="0"/>
              </a:spcBef>
              <a:spcAft>
                <a:spcPct val="0"/>
              </a:spcAft>
              <a:buClrTx/>
              <a:buSzTx/>
              <a:buFontTx/>
              <a:buNone/>
              <a:tabLst/>
              <a:defRPr/>
            </a:pPr>
            <a:r>
              <a:rPr lang="en-US" dirty="0" smtClean="0"/>
              <a:t>The grantee has determined that of the</a:t>
            </a:r>
            <a:r>
              <a:rPr lang="en-US" baseline="0" dirty="0" smtClean="0"/>
              <a:t> total program income to be generated, $500k will be budgeted for this Activity.</a:t>
            </a:r>
            <a:endParaRPr lang="en-US" dirty="0" smtClean="0"/>
          </a:p>
          <a:p>
            <a:pPr eaLnBrk="1" hangingPunct="1">
              <a:spcBef>
                <a:spcPts val="0"/>
              </a:spcBef>
              <a:defRPr/>
            </a:pPr>
            <a:endParaRPr lang="en-US" dirty="0" smtClean="0"/>
          </a:p>
          <a:p>
            <a:pPr eaLnBrk="1" hangingPunct="1">
              <a:spcBef>
                <a:spcPts val="0"/>
              </a:spcBef>
              <a:defRPr/>
            </a:pPr>
            <a:r>
              <a:rPr lang="en-US" dirty="0" smtClean="0"/>
              <a:t>A common example of costs associated with NSP acquisition/rehab programs include:</a:t>
            </a:r>
          </a:p>
          <a:p>
            <a:pPr marL="457200" indent="-222250" eaLnBrk="1" hangingPunct="1">
              <a:spcBef>
                <a:spcPts val="0"/>
              </a:spcBef>
              <a:buFont typeface="Arial" pitchFamily="34" charset="0"/>
              <a:buChar char="•"/>
              <a:defRPr/>
            </a:pPr>
            <a:r>
              <a:rPr lang="en-US" dirty="0" smtClean="0"/>
              <a:t>Acquisition costs</a:t>
            </a:r>
          </a:p>
          <a:p>
            <a:pPr marL="457200" indent="-222250" eaLnBrk="1" hangingPunct="1">
              <a:spcBef>
                <a:spcPts val="0"/>
              </a:spcBef>
              <a:buFont typeface="Arial" pitchFamily="34" charset="0"/>
              <a:buChar char="•"/>
              <a:defRPr/>
            </a:pPr>
            <a:r>
              <a:rPr lang="en-US" dirty="0" smtClean="0"/>
              <a:t>Rehab costs</a:t>
            </a:r>
          </a:p>
          <a:p>
            <a:pPr marL="457200" indent="-222250" eaLnBrk="1" hangingPunct="1">
              <a:spcBef>
                <a:spcPts val="0"/>
              </a:spcBef>
              <a:buFont typeface="Arial" pitchFamily="34" charset="0"/>
              <a:buChar char="•"/>
              <a:defRPr/>
            </a:pPr>
            <a:r>
              <a:rPr lang="en-US" dirty="0" smtClean="0"/>
              <a:t>Disposition costs</a:t>
            </a:r>
          </a:p>
          <a:p>
            <a:pPr marL="457200" indent="-222250" eaLnBrk="1" hangingPunct="1">
              <a:spcBef>
                <a:spcPts val="0"/>
              </a:spcBef>
              <a:buFont typeface="Arial" pitchFamily="34" charset="0"/>
              <a:buChar char="•"/>
              <a:defRPr/>
            </a:pPr>
            <a:r>
              <a:rPr lang="en-US" dirty="0" smtClean="0"/>
              <a:t>Activity Delivery Costs (e.g., Rehab Inspector visiting the unit)</a:t>
            </a:r>
          </a:p>
          <a:p>
            <a:pPr marL="457200" indent="-222250" eaLnBrk="1" hangingPunct="1">
              <a:spcBef>
                <a:spcPts val="0"/>
              </a:spcBef>
              <a:buFont typeface="Arial" pitchFamily="34" charset="0"/>
              <a:buChar char="•"/>
              <a:defRPr/>
            </a:pPr>
            <a:r>
              <a:rPr lang="en-US" dirty="0" smtClean="0"/>
              <a:t>Failed Acquisitions (e.g., appraisals, termite inspections)</a:t>
            </a:r>
          </a:p>
          <a:p>
            <a:pPr marL="457200" marR="0" indent="-222250" algn="l" defTabSz="914400" rtl="0" eaLnBrk="1" fontAlgn="base" latinLnBrk="0" hangingPunct="1">
              <a:lnSpc>
                <a:spcPct val="100000"/>
              </a:lnSpc>
              <a:spcBef>
                <a:spcPts val="0"/>
              </a:spcBef>
              <a:spcAft>
                <a:spcPct val="0"/>
              </a:spcAft>
              <a:buClrTx/>
              <a:buSzTx/>
              <a:buFont typeface="Arial" pitchFamily="34" charset="0"/>
              <a:buChar char="•"/>
              <a:tabLst/>
              <a:defRPr/>
            </a:pPr>
            <a:r>
              <a:rPr lang="en-US" dirty="0" smtClean="0"/>
              <a:t>Estimated PI budget</a:t>
            </a:r>
          </a:p>
          <a:p>
            <a:pPr marL="457200" indent="-222250" eaLnBrk="1" hangingPunct="1">
              <a:spcBef>
                <a:spcPts val="0"/>
              </a:spcBef>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160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D7DA7-2E6B-4599-92AA-E02D0EFA71C5}" type="slidenum">
              <a:rPr lang="en-US" smtClean="0">
                <a:latin typeface="Arial" pitchFamily="34" charset="0"/>
                <a:ea typeface="ＭＳ Ｐゴシック"/>
                <a:cs typeface="ＭＳ Ｐゴシック"/>
              </a:rPr>
              <a:pPr/>
              <a:t>54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has a screenshot of the Action Plan page and highlights the Add Activity</a:t>
            </a:r>
            <a:r>
              <a:rPr lang="en-US" baseline="0" dirty="0" smtClean="0">
                <a:ea typeface="ＭＳ Ｐゴシック"/>
                <a:cs typeface="ＭＳ Ｐゴシック"/>
              </a:rPr>
              <a:t> button. This is the first step to adding an activity to your Action Plan. </a:t>
            </a:r>
          </a:p>
          <a:p>
            <a:pPr eaLnBrk="1" hangingPunct="1"/>
            <a:endParaRPr lang="en-US" baseline="0" dirty="0" smtClean="0">
              <a:ea typeface="ＭＳ Ｐゴシック"/>
              <a:cs typeface="ＭＳ Ｐゴシック"/>
            </a:endParaRPr>
          </a:p>
          <a:p>
            <a:pPr eaLnBrk="1" hangingPunct="1"/>
            <a:r>
              <a:rPr lang="en-US" dirty="0" smtClean="0">
                <a:ea typeface="ＭＳ Ｐゴシック"/>
                <a:cs typeface="ＭＳ Ｐゴシック"/>
              </a:rPr>
              <a:t>As of Release 7.3, the ‘Edit Action Plan” screen was</a:t>
            </a:r>
            <a:r>
              <a:rPr lang="en-US" baseline="0" dirty="0" smtClean="0">
                <a:ea typeface="ＭＳ Ｐゴシック"/>
                <a:cs typeface="ＭＳ Ｐゴシック"/>
              </a:rPr>
              <a:t> modified. Review key modifications:</a:t>
            </a:r>
          </a:p>
          <a:p>
            <a:pPr marL="171450" indent="-171450" eaLnBrk="1" hangingPunct="1">
              <a:buFont typeface="Arial" pitchFamily="34" charset="0"/>
              <a:buChar char="•"/>
            </a:pPr>
            <a:r>
              <a:rPr lang="en-US" baseline="0" dirty="0" smtClean="0">
                <a:ea typeface="ＭＳ Ｐゴシック"/>
                <a:cs typeface="ＭＳ Ｐゴシック"/>
              </a:rPr>
              <a:t>A place to enter Estimated Program Income and Revolving Loan Funds for Total Budget</a:t>
            </a:r>
          </a:p>
          <a:p>
            <a:pPr marL="171450" indent="-171450" eaLnBrk="1" hangingPunct="1">
              <a:buFont typeface="Arial" pitchFamily="34" charset="0"/>
              <a:buChar char="•"/>
            </a:pPr>
            <a:r>
              <a:rPr lang="en-US" baseline="0" dirty="0" smtClean="0">
                <a:ea typeface="ＭＳ Ｐゴシック"/>
                <a:cs typeface="ＭＳ Ｐゴシック"/>
              </a:rPr>
              <a:t>Activities are now grouped by their Project for a consolidated and easy to navigate look. Each Project has an arrow next to it that will expand the list of associated Activities.</a:t>
            </a:r>
          </a:p>
          <a:p>
            <a:pPr marL="171450" indent="-171450" eaLnBrk="1" hangingPunct="1">
              <a:buFont typeface="Arial" pitchFamily="34" charset="0"/>
              <a:buChar char="•"/>
            </a:pPr>
            <a:r>
              <a:rPr lang="en-US" baseline="0" dirty="0" smtClean="0">
                <a:ea typeface="ＭＳ Ｐゴシック"/>
                <a:cs typeface="ＭＳ Ｐゴシック"/>
              </a:rPr>
              <a:t>In addition to the Activity Number, the Activity Title and Activity Budget is now available.</a:t>
            </a:r>
            <a:endParaRPr lang="en-US" dirty="0" smtClean="0">
              <a:ea typeface="ＭＳ Ｐゴシック"/>
              <a:cs typeface="ＭＳ Ｐゴシック"/>
            </a:endParaRPr>
          </a:p>
        </p:txBody>
      </p:sp>
      <p:sp>
        <p:nvSpPr>
          <p:cNvPr id="282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4D85DE-2220-4717-91C3-5629A406A35C}" type="slidenum">
              <a:rPr lang="en-US" smtClean="0">
                <a:latin typeface="Arial" pitchFamily="34" charset="0"/>
                <a:ea typeface="ＭＳ Ｐゴシック"/>
                <a:cs typeface="ＭＳ Ｐゴシック"/>
              </a:rPr>
              <a:pPr/>
              <a:t>55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r>
              <a:rPr lang="en-US" baseline="0" dirty="0" smtClean="0">
                <a:ea typeface="ＭＳ Ｐゴシック"/>
                <a:cs typeface="ＭＳ Ｐゴシック"/>
              </a:rPr>
              <a:t>You will need to complete two pages of data entry to add the activity to the Action Plan. </a:t>
            </a:r>
            <a:r>
              <a:rPr lang="en-US" dirty="0" smtClean="0">
                <a:ea typeface="ＭＳ Ｐゴシック"/>
                <a:cs typeface="ＭＳ Ｐゴシック"/>
              </a:rPr>
              <a:t>This is</a:t>
            </a:r>
            <a:r>
              <a:rPr lang="en-US" baseline="0" dirty="0" smtClean="0">
                <a:ea typeface="ＭＳ Ｐゴシック"/>
                <a:cs typeface="ＭＳ Ｐゴシック"/>
              </a:rPr>
              <a:t> a screenshot of the first Add Activity page. </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smtClean="0">
                <a:ea typeface="ＭＳ Ｐゴシック"/>
                <a:cs typeface="ＭＳ Ｐゴシック"/>
              </a:rPr>
              <a:t>The data collected on the first page</a:t>
            </a:r>
            <a:r>
              <a:rPr lang="en-US" baseline="0" dirty="0" smtClean="0">
                <a:ea typeface="ＭＳ Ｐゴシック"/>
                <a:cs typeface="ＭＳ Ｐゴシック"/>
              </a:rPr>
              <a:t> includes the following fields. Al</a:t>
            </a:r>
            <a:r>
              <a:rPr lang="en-US" dirty="0" smtClean="0">
                <a:ea typeface="ＭＳ Ｐゴシック"/>
                <a:cs typeface="ＭＳ Ｐゴシック"/>
              </a:rPr>
              <a:t>l asterisked fields are required in DRGR in order to ‘Save’ or ‘Continue to Next Screen.’ </a:t>
            </a:r>
            <a:endParaRPr lang="en-US" baseline="0" dirty="0" smtClean="0">
              <a:ea typeface="ＭＳ Ｐゴシック"/>
              <a:cs typeface="ＭＳ Ｐゴシック"/>
            </a:endParaRPr>
          </a:p>
          <a:p>
            <a:pPr marL="344488" lvl="1" indent="-171450" eaLnBrk="1" hangingPunct="1">
              <a:buFont typeface="Courier New" pitchFamily="49" charset="0"/>
              <a:buChar char="o"/>
            </a:pPr>
            <a:r>
              <a:rPr lang="en-US" dirty="0" smtClean="0">
                <a:ea typeface="ＭＳ Ｐゴシック"/>
                <a:cs typeface="ＭＳ Ｐゴシック"/>
              </a:rPr>
              <a:t>Activity Type: Activity Type will be discussed in more detail in three slides. </a:t>
            </a:r>
          </a:p>
          <a:p>
            <a:pPr marL="344488" lvl="1" indent="-171450" eaLnBrk="1" hangingPunct="1">
              <a:buFont typeface="Courier New" pitchFamily="49" charset="0"/>
              <a:buChar char="o"/>
            </a:pPr>
            <a:r>
              <a:rPr lang="en-US" dirty="0" smtClean="0">
                <a:ea typeface="ＭＳ Ｐゴシック"/>
                <a:cs typeface="ＭＳ Ｐゴシック"/>
              </a:rPr>
              <a:t>National Objective: NSP grantees should only see three National Objective choices – LMMI, LH25 (Set Aside) , and N/A (for Admin/Planning).</a:t>
            </a:r>
          </a:p>
          <a:p>
            <a:pPr marL="344488" lvl="1" indent="-171450" eaLnBrk="1" hangingPunct="1">
              <a:buFont typeface="Courier New" pitchFamily="49" charset="0"/>
              <a:buChar char="o"/>
            </a:pPr>
            <a:r>
              <a:rPr lang="en-US" dirty="0" smtClean="0">
                <a:ea typeface="ＭＳ Ｐゴシック"/>
                <a:cs typeface="ＭＳ Ｐゴシック"/>
              </a:rPr>
              <a:t>Grantee Activity Number and Title are up to the grantee. The next slide will show an example</a:t>
            </a:r>
            <a:r>
              <a:rPr lang="en-US" baseline="0" dirty="0" smtClean="0">
                <a:ea typeface="ＭＳ Ｐゴシック"/>
                <a:cs typeface="ＭＳ Ｐゴシック"/>
              </a:rPr>
              <a:t> of some naming conventions. </a:t>
            </a:r>
          </a:p>
          <a:p>
            <a:pPr marL="344488" lvl="1" indent="-171450" eaLnBrk="1" hangingPunct="1">
              <a:buFont typeface="Courier New" pitchFamily="49" charset="0"/>
              <a:buChar char="o"/>
            </a:pPr>
            <a:r>
              <a:rPr lang="en-US" baseline="0" dirty="0" smtClean="0">
                <a:ea typeface="ＭＳ Ｐゴシック"/>
                <a:cs typeface="ＭＳ Ｐゴシック"/>
              </a:rPr>
              <a:t>Activity Status, in most cases, should be Underway</a:t>
            </a:r>
          </a:p>
          <a:p>
            <a:pPr marL="344488" lvl="1" indent="-171450" eaLnBrk="1" hangingPunct="1">
              <a:buFont typeface="Courier New" pitchFamily="49" charset="0"/>
              <a:buChar char="o"/>
            </a:pPr>
            <a:r>
              <a:rPr lang="en-US" baseline="0" dirty="0" smtClean="0">
                <a:ea typeface="ＭＳ Ｐゴシック"/>
                <a:cs typeface="ＭＳ Ｐゴシック"/>
              </a:rPr>
              <a:t>Environmental Assessment will be based on the status of the environmental review. </a:t>
            </a:r>
          </a:p>
          <a:p>
            <a:pPr marL="344488" lvl="1" indent="-171450" eaLnBrk="1" hangingPunct="1">
              <a:buFont typeface="Courier New" pitchFamily="49" charset="0"/>
              <a:buChar char="o"/>
            </a:pPr>
            <a:r>
              <a:rPr lang="en-US" baseline="0" dirty="0" smtClean="0">
                <a:ea typeface="ＭＳ Ｐゴシック"/>
                <a:cs typeface="ＭＳ Ｐゴシック"/>
              </a:rPr>
              <a:t>Total Budget is referring to NSP program dollars </a:t>
            </a:r>
            <a:r>
              <a:rPr lang="en-US" b="1" dirty="0" smtClean="0">
                <a:ea typeface="ＭＳ Ｐゴシック"/>
              </a:rPr>
              <a:t>and</a:t>
            </a:r>
            <a:r>
              <a:rPr lang="en-US" baseline="0" dirty="0" smtClean="0">
                <a:ea typeface="ＭＳ Ｐゴシック"/>
                <a:cs typeface="ＭＳ Ｐゴシック"/>
              </a:rPr>
              <a:t> Program income.</a:t>
            </a:r>
          </a:p>
          <a:p>
            <a:pPr marL="344488" lvl="1" indent="-171450" eaLnBrk="1" hangingPunct="1">
              <a:buFont typeface="Courier New" pitchFamily="49" charset="0"/>
              <a:buChar char="o"/>
            </a:pPr>
            <a:r>
              <a:rPr lang="en-US" dirty="0" smtClean="0">
                <a:ea typeface="ＭＳ Ｐゴシック"/>
                <a:cs typeface="ＭＳ Ｐゴシック"/>
              </a:rPr>
              <a:t>Start/End Date are self-explanatory. </a:t>
            </a:r>
          </a:p>
          <a:p>
            <a:pPr marL="344488" lvl="1" indent="-171450" eaLnBrk="1" hangingPunct="1">
              <a:buFont typeface="Courier New" pitchFamily="49" charset="0"/>
              <a:buChar char="o"/>
            </a:pPr>
            <a:r>
              <a:rPr lang="en-US" dirty="0" smtClean="0">
                <a:ea typeface="ＭＳ Ｐゴシック"/>
                <a:cs typeface="ＭＳ Ｐゴシック"/>
              </a:rPr>
              <a:t>You </a:t>
            </a:r>
            <a:r>
              <a:rPr lang="en-US" u="sng" dirty="0" smtClean="0">
                <a:ea typeface="ＭＳ Ｐゴシック"/>
                <a:cs typeface="ＭＳ Ｐゴシック"/>
              </a:rPr>
              <a:t>must</a:t>
            </a:r>
            <a:r>
              <a:rPr lang="en-US" dirty="0" smtClean="0">
                <a:ea typeface="ＭＳ Ｐゴシック"/>
                <a:cs typeface="ＭＳ Ｐゴシック"/>
              </a:rPr>
              <a:t> select the project you want to assign the activity to before you will be able to save your work. To select a project for the activity, click the Select Project button</a:t>
            </a:r>
            <a:r>
              <a:rPr lang="en-US" baseline="0" dirty="0" smtClean="0">
                <a:ea typeface="ＭＳ Ｐゴシック"/>
                <a:cs typeface="ＭＳ Ｐゴシック"/>
              </a:rPr>
              <a:t> and select the correct project from the list (the next slide has a screenshot of the selection screen). Unless you are moving an activity between projects, leave Adjust Project Budget as “No”. </a:t>
            </a: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buFont typeface="Arial" pitchFamily="34" charset="0"/>
              <a:buChar char="•"/>
            </a:pPr>
            <a:r>
              <a:rPr lang="en-US" dirty="0" smtClean="0">
                <a:ea typeface="ＭＳ Ｐゴシック"/>
                <a:cs typeface="ＭＳ Ｐゴシック"/>
              </a:rPr>
              <a:t>In addition, this screen will tell you if the activity is blocked for draws if there is a checkmark in either the Blocked by Grantee or Blocked/Restricted by HUD boxes.  </a:t>
            </a:r>
          </a:p>
          <a:p>
            <a:pPr marL="171450" indent="-171450" eaLnBrk="1" hangingPunct="1">
              <a:buFont typeface="Arial" pitchFamily="34" charset="0"/>
              <a:buChar char="•"/>
            </a:pPr>
            <a:endParaRPr lang="en-US" dirty="0" smtClean="0">
              <a:ea typeface="ＭＳ Ｐゴシック"/>
              <a:cs typeface="ＭＳ Ｐゴシック"/>
            </a:endParaRPr>
          </a:p>
          <a:p>
            <a:pPr marR="0" algn="l" defTabSz="914400" rtl="0" eaLnBrk="1" fontAlgn="base" latinLnBrk="0" hangingPunct="1">
              <a:lnSpc>
                <a:spcPct val="100000"/>
              </a:lnSpc>
              <a:spcBef>
                <a:spcPct val="0"/>
              </a:spcBef>
              <a:spcAft>
                <a:spcPct val="0"/>
              </a:spcAft>
              <a:buClrTx/>
              <a:buSzTx/>
              <a:tabLst/>
              <a:defRPr/>
            </a:pPr>
            <a:r>
              <a:rPr lang="en-US" b="0" dirty="0" smtClean="0">
                <a:ea typeface="ＭＳ Ｐゴシック"/>
                <a:cs typeface="ＭＳ Ｐゴシック"/>
              </a:rPr>
              <a:t>It is important to note that as of Release</a:t>
            </a:r>
            <a:r>
              <a:rPr lang="en-US" b="0" baseline="0" dirty="0" smtClean="0">
                <a:ea typeface="ＭＳ Ｐゴシック"/>
                <a:cs typeface="ＭＳ Ｐゴシック"/>
              </a:rPr>
              <a:t> 7.3, Activity Budgets must now factor in estimated program income, not just program funds.  </a:t>
            </a:r>
            <a:endParaRPr lang="en-US" b="0" dirty="0" smtClean="0">
              <a:ea typeface="ＭＳ Ｐゴシック"/>
              <a:cs typeface="ＭＳ Ｐゴシック"/>
            </a:endParaRPr>
          </a:p>
          <a:p>
            <a:pPr marL="171450" indent="-171450" eaLnBrk="1" hangingPunct="1">
              <a:buFont typeface="Arial" pitchFamily="34" charset="0"/>
              <a:buChar char="•"/>
            </a:pP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283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5E9B01-FBF7-470A-95E4-026A462ED6B9}" type="slidenum">
              <a:rPr lang="en-US" smtClean="0">
                <a:latin typeface="Arial" pitchFamily="34" charset="0"/>
                <a:ea typeface="ＭＳ Ｐゴシック"/>
                <a:cs typeface="ＭＳ Ｐゴシック"/>
              </a:rPr>
              <a:pPr/>
              <a:t>56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screen</a:t>
            </a:r>
            <a:r>
              <a:rPr lang="en-US" baseline="0" dirty="0" smtClean="0">
                <a:ea typeface="ＭＳ Ｐゴシック"/>
                <a:cs typeface="ＭＳ Ｐゴシック"/>
              </a:rPr>
              <a:t> shows the Select Project screen. When you first view the screen, you will only see the Search box at the top. You can provide search terms or simply click the Search button to generate the list of projects. Find the project you want and click on the radio button in the Select column for the desired project. When finished, click on the Select Project button at the bottom of the screen. </a:t>
            </a:r>
            <a:endParaRPr lang="en-US" dirty="0" smtClean="0">
              <a:ea typeface="ＭＳ Ｐゴシック"/>
              <a:cs typeface="ＭＳ Ｐゴシック"/>
            </a:endParaRPr>
          </a:p>
        </p:txBody>
      </p:sp>
      <p:sp>
        <p:nvSpPr>
          <p:cNvPr id="284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19CA6C-B8FD-41DF-A889-0D39D7FD88CB}" type="slidenum">
              <a:rPr lang="en-US" smtClean="0">
                <a:latin typeface="Arial" pitchFamily="34" charset="0"/>
                <a:ea typeface="ＭＳ Ｐゴシック"/>
                <a:cs typeface="ＭＳ Ｐゴシック"/>
              </a:rPr>
              <a:pPr/>
              <a:t>57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a:t>
            </a:r>
            <a:r>
              <a:rPr lang="en-US" baseline="0" dirty="0" smtClean="0">
                <a:ea typeface="ＭＳ Ｐゴシック"/>
                <a:cs typeface="ＭＳ Ｐゴシック"/>
              </a:rPr>
              <a:t> is a screenshot of the project-activity structure for a </a:t>
            </a:r>
            <a:r>
              <a:rPr lang="en-US" dirty="0" smtClean="0">
                <a:ea typeface="ＭＳ Ｐゴシック"/>
                <a:cs typeface="ＭＳ Ｐゴシック"/>
              </a:rPr>
              <a:t>grantee with several Responsible Organizations.</a:t>
            </a:r>
            <a:r>
              <a:rPr lang="en-US" baseline="0" dirty="0" smtClean="0">
                <a:ea typeface="ＭＳ Ｐゴシック"/>
                <a:cs typeface="ＭＳ Ｐゴシック"/>
              </a:rPr>
              <a:t> The screen shows the Project #, the Project Title, the Grantee Activity #, and the Activity Title. </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All the naming conventions shown here are at the discretion of the grantee. For purposes of tracking, a grantee may want to include their financial codes for each Grant Activity # so when it comes to draws, it can be easily identified and reconciled.</a:t>
            </a:r>
          </a:p>
          <a:p>
            <a:pPr marL="171450" indent="-171450" eaLnBrk="1" hangingPunct="1">
              <a:spcAft>
                <a:spcPts val="0"/>
              </a:spcAft>
              <a:buFontTx/>
              <a:buChar char="•"/>
            </a:pPr>
            <a:r>
              <a:rPr lang="en-US" dirty="0" smtClean="0">
                <a:ea typeface="ＭＳ Ｐゴシック"/>
                <a:cs typeface="ＭＳ Ｐゴシック"/>
              </a:rPr>
              <a:t>There are many good practices to point out in this example: </a:t>
            </a:r>
          </a:p>
          <a:p>
            <a:pPr marL="344488" lvl="1" indent="-171450" eaLnBrk="1" hangingPunct="1">
              <a:buFont typeface="Courier New" pitchFamily="49" charset="0"/>
              <a:buChar char="o"/>
            </a:pPr>
            <a:r>
              <a:rPr lang="en-US" dirty="0" smtClean="0">
                <a:ea typeface="ＭＳ Ｐゴシック"/>
                <a:cs typeface="ＭＳ Ｐゴシック"/>
              </a:rPr>
              <a:t>The project title is clearly defined by Eligible Uses (e.g.; Administration and Financing). </a:t>
            </a:r>
          </a:p>
          <a:p>
            <a:pPr marL="344488" lvl="1" indent="-171450" eaLnBrk="1" hangingPunct="1">
              <a:buFont typeface="Courier New" pitchFamily="49" charset="0"/>
              <a:buChar char="o"/>
            </a:pPr>
            <a:r>
              <a:rPr lang="en-US" dirty="0" smtClean="0">
                <a:ea typeface="ＭＳ Ｐゴシック"/>
                <a:cs typeface="ＭＳ Ｐゴシック"/>
              </a:rPr>
              <a:t>This grantee uses a multi-part naming convention that conveys a lot of information in the Grantee Activity</a:t>
            </a:r>
            <a:r>
              <a:rPr lang="en-US" baseline="0" dirty="0" smtClean="0">
                <a:ea typeface="ＭＳ Ｐゴシック"/>
                <a:cs typeface="ＭＳ Ｐゴシック"/>
              </a:rPr>
              <a:t> # and Activity Title, including the </a:t>
            </a:r>
            <a:r>
              <a:rPr lang="en-US" dirty="0" smtClean="0">
                <a:ea typeface="ＭＳ Ｐゴシック"/>
                <a:cs typeface="ＭＳ Ｐゴシック"/>
              </a:rPr>
              <a:t>responsible organizations (e.g., City, DHH, DAH), the use (e.g., Admin, Financing) and the National Objective (e.g., LMMI, LH25).</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570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028905-FCDD-4505-BB92-52A915B00B1B}" type="slidenum">
              <a:rPr lang="en-US" smtClean="0">
                <a:latin typeface="Arial" pitchFamily="34" charset="0"/>
                <a:ea typeface="ＭＳ Ｐゴシック"/>
                <a:cs typeface="ＭＳ Ｐゴシック"/>
              </a:rPr>
              <a:pPr/>
              <a:t>58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ts val="0"/>
              </a:spcBef>
              <a:defRPr/>
            </a:pPr>
            <a:r>
              <a:rPr lang="en-US" dirty="0" smtClean="0"/>
              <a:t>The next section of data entry for activities after Responsible Organization is performance measures. It is important for grantees to use the correct performance measures</a:t>
            </a:r>
            <a:r>
              <a:rPr lang="en-US" baseline="0" dirty="0" smtClean="0"/>
              <a:t> in to be able to fully report on the quarterly reports. </a:t>
            </a:r>
            <a:r>
              <a:rPr lang="en-US" dirty="0" smtClean="0"/>
              <a:t>Accurate reporting on performance measures allows HUD and other governmental entities to ensure that the projects and activities carried out under NSP are consistent and in compliance with the purpose and legislative intent of the grant. Informally, the performance measures conveys each community’s unique story in its endeavor to redevelop neighborhoods hardest hit by the mortgage foreclosure crisis.</a:t>
            </a:r>
          </a:p>
          <a:p>
            <a:pPr eaLnBrk="1" hangingPunct="1">
              <a:spcBef>
                <a:spcPts val="0"/>
              </a:spcBef>
              <a:defRPr/>
            </a:pPr>
            <a:r>
              <a:rPr lang="en-US" dirty="0" smtClean="0"/>
              <a:t> </a:t>
            </a:r>
          </a:p>
          <a:p>
            <a:pPr marL="171450" indent="-171450" eaLnBrk="1" hangingPunct="1">
              <a:spcBef>
                <a:spcPts val="0"/>
              </a:spcBef>
              <a:spcAft>
                <a:spcPts val="600"/>
              </a:spcAft>
              <a:buFont typeface="Arial" pitchFamily="34" charset="0"/>
              <a:buChar char="•"/>
              <a:defRPr/>
            </a:pPr>
            <a:r>
              <a:rPr lang="en-US" dirty="0" smtClean="0"/>
              <a:t>DRGR 7.0 released in September 2010 made significant changes to the tracking of performance measures. More detailed information is </a:t>
            </a:r>
            <a:r>
              <a:rPr lang="en-US" u="sng" dirty="0" smtClean="0"/>
              <a:t>required</a:t>
            </a:r>
            <a:r>
              <a:rPr lang="en-US" dirty="0" smtClean="0"/>
              <a:t> in both the Action Plan and the DRGR Quarterly Performance Report (QPR). On the activity screens in the Action Plan, grantees must provide a more detailed breakout of the proposed beneficiary data and program accomplishments that together comprise the performance measures. Many of the performance measures were not listed when NSP1 grantees first started using DRGR. Grantees may need to revisit the activity screens in the Action Plan to ensure the appropriate proposed beneficiaries and performance measurements are provided. Many of these are new and grantees have not gone back and filled in these data elements. It is important for grantees to do so because if the information is not provided on the Action Plan (the front end), the grantee will not have an option of reporting under these categories in the QPR (the back end).</a:t>
            </a:r>
          </a:p>
          <a:p>
            <a:pPr marL="171450" indent="-171450" eaLnBrk="1" hangingPunct="1">
              <a:spcBef>
                <a:spcPts val="0"/>
              </a:spcBef>
              <a:spcAft>
                <a:spcPts val="600"/>
              </a:spcAft>
              <a:buFont typeface="Arial" pitchFamily="34" charset="0"/>
              <a:buChar char="•"/>
              <a:defRPr/>
            </a:pPr>
            <a:r>
              <a:rPr lang="en-US" dirty="0" smtClean="0"/>
              <a:t>The Activity Type</a:t>
            </a:r>
            <a:r>
              <a:rPr lang="en-US" baseline="0" dirty="0" smtClean="0"/>
              <a:t> selected on page 1 of Add Activity will determine which types of performance measures are available to the grantee. Most NSP activity types will provide a Direct Benefit to the households who will occupy NSP-assisted units. Some of the activity types undertaken with NSP, like demolition and land banking, will meet the national objective by providing an Area Benefit. </a:t>
            </a:r>
            <a:r>
              <a:rPr lang="en-US" dirty="0" smtClean="0"/>
              <a:t>The activity type selected will help determine whether the activity is an area benefit or a direct benefit. </a:t>
            </a:r>
          </a:p>
          <a:p>
            <a:pPr marL="171450" indent="-171450" eaLnBrk="1" hangingPunct="1">
              <a:spcBef>
                <a:spcPts val="0"/>
              </a:spcBef>
              <a:buFont typeface="Arial" pitchFamily="34" charset="0"/>
              <a:buChar char="•"/>
              <a:defRPr/>
            </a:pPr>
            <a:r>
              <a:rPr lang="en-US" dirty="0" smtClean="0"/>
              <a:t>The</a:t>
            </a:r>
            <a:r>
              <a:rPr lang="en-US" baseline="0" dirty="0" smtClean="0"/>
              <a:t> proposed beneficiary data and accomplishment data requested by the system will differ for area and direct benefit activities. </a:t>
            </a:r>
            <a:r>
              <a:rPr lang="en-US" dirty="0" smtClean="0"/>
              <a:t>The data entry is a two step process. First, you will describe</a:t>
            </a:r>
            <a:r>
              <a:rPr lang="en-US" baseline="0" dirty="0" smtClean="0"/>
              <a:t> the type of benefit expected (direct or area) and for direct benefit whether the housing will be owner or rental and multi or single family. The system will change the remaining fields based on how you answer the first few questions. </a:t>
            </a:r>
            <a:endParaRPr lang="en-US" dirty="0" smtClean="0"/>
          </a:p>
          <a:p>
            <a:pPr marL="171450" indent="-171450" eaLnBrk="1" hangingPunct="1">
              <a:spcBef>
                <a:spcPts val="0"/>
              </a:spcBef>
              <a:buFont typeface="Arial" pitchFamily="34" charset="0"/>
              <a:buChar char="•"/>
              <a:defRPr/>
            </a:pPr>
            <a:endParaRPr lang="en-US" dirty="0" smtClean="0"/>
          </a:p>
          <a:p>
            <a:pPr marL="171450" indent="-171450" eaLnBrk="1" hangingPunct="1">
              <a:spcBef>
                <a:spcPts val="0"/>
              </a:spcBef>
              <a:buFont typeface="Arial" pitchFamily="34" charset="0"/>
              <a:buChar char="•"/>
              <a:defRPr/>
            </a:pPr>
            <a:endParaRPr lang="en-US" dirty="0" smtClean="0"/>
          </a:p>
          <a:p>
            <a:pPr marL="171450" indent="-171450" eaLnBrk="1" hangingPunct="1">
              <a:spcBef>
                <a:spcPct val="30000"/>
              </a:spcBef>
              <a:buFont typeface="Arial" pitchFamily="34" charset="0"/>
              <a:buNone/>
              <a:defRPr/>
            </a:pPr>
            <a:endParaRPr lang="en-US" dirty="0"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2541B-626D-4540-9FF2-F2B9BCBADBDB}" type="slidenum">
              <a:rPr lang="en-US" smtClean="0">
                <a:latin typeface="Arial" pitchFamily="34" charset="0"/>
                <a:ea typeface="ＭＳ Ｐゴシック"/>
                <a:cs typeface="ＭＳ Ｐゴシック"/>
              </a:rPr>
              <a:pPr/>
              <a:t>59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p:txBody>
          <a:bodyPr wrap="square" numCol="1" anchor="t" anchorCtr="0" compatLnSpc="1">
            <a:prstTxWarp prst="textNoShape">
              <a:avLst/>
            </a:prstTxWarp>
            <a:normAutofit/>
          </a:bodyPr>
          <a:lstStyle/>
          <a:p>
            <a:pPr marL="0" indent="0" eaLnBrk="1" hangingPunct="1">
              <a:spcBef>
                <a:spcPct val="0"/>
              </a:spcBef>
              <a:buFont typeface="Arial" pitchFamily="34" charset="0"/>
              <a:buNone/>
              <a:defRPr/>
            </a:pPr>
            <a:r>
              <a:rPr lang="en-US" dirty="0" smtClean="0"/>
              <a:t>Given the evolving nature of NSP, DRGR has seen some significant changes over the past year. HUD continues to evaluate the system based on feedback from grantees like yourself and plans on making additional changes to the system in the upcoming year. </a:t>
            </a:r>
          </a:p>
          <a:p>
            <a:pPr marL="0" indent="0" eaLnBrk="1" hangingPunct="1">
              <a:spcBef>
                <a:spcPct val="0"/>
              </a:spcBef>
              <a:buFont typeface="Arial" pitchFamily="34" charset="0"/>
              <a:buNone/>
              <a:defRPr/>
            </a:pPr>
            <a:r>
              <a:rPr lang="en-US" dirty="0" smtClean="0"/>
              <a:t>DRGR is currently on version 7.3 (as of early</a:t>
            </a:r>
            <a:r>
              <a:rPr lang="en-US" baseline="0" dirty="0" smtClean="0"/>
              <a:t> December </a:t>
            </a:r>
            <a:r>
              <a:rPr lang="en-US" dirty="0" smtClean="0"/>
              <a:t>2011).  When you first log in to DRGR, you will see a “DRGR NEWS” section on the first page. It is good practice to review this information for important updates that could affect your program. </a:t>
            </a:r>
          </a:p>
          <a:p>
            <a:pPr marL="171450" indent="-171450" eaLnBrk="1" hangingPunct="1">
              <a:spcBef>
                <a:spcPct val="0"/>
              </a:spcBef>
              <a:buFont typeface="Arial" pitchFamily="34" charset="0"/>
              <a:buChar char="•"/>
              <a:defRPr/>
            </a:pPr>
            <a:endParaRPr lang="en-US" dirty="0" smtClean="0"/>
          </a:p>
          <a:p>
            <a:pPr marL="0" indent="0" eaLnBrk="1" hangingPunct="1">
              <a:spcBef>
                <a:spcPct val="0"/>
              </a:spcBef>
              <a:buFont typeface="Arial" pitchFamily="34" charset="0"/>
              <a:buNone/>
              <a:defRPr/>
            </a:pPr>
            <a:r>
              <a:rPr lang="en-US" dirty="0" smtClean="0"/>
              <a:t>Release 7.3 was the last major release and it included the following updates which we will discuss in detail throughout the day.</a:t>
            </a:r>
          </a:p>
          <a:p>
            <a:pPr eaLnBrk="1" hangingPunct="1">
              <a:spcBef>
                <a:spcPct val="0"/>
              </a:spcBef>
              <a:buFont typeface="Arial" pitchFamily="34" charset="0"/>
              <a:buNone/>
              <a:defRPr/>
            </a:pPr>
            <a:r>
              <a:rPr lang="en-US" dirty="0" smtClean="0"/>
              <a:t> </a:t>
            </a:r>
          </a:p>
          <a:p>
            <a:pPr marL="628650" lvl="1" indent="-171450" eaLnBrk="1" hangingPunct="1">
              <a:spcBef>
                <a:spcPct val="0"/>
              </a:spcBef>
              <a:buFont typeface="Arial" pitchFamily="34" charset="0"/>
              <a:buChar char="•"/>
              <a:defRPr/>
            </a:pPr>
            <a:r>
              <a:rPr lang="en-US" sz="1200" kern="1200" dirty="0" smtClean="0">
                <a:solidFill>
                  <a:schemeClr val="tx1"/>
                </a:solidFill>
                <a:latin typeface="+mn-lt"/>
                <a:ea typeface="ＭＳ Ｐゴシック" pitchFamily="-60" charset="-128"/>
                <a:cs typeface="ＭＳ Ｐゴシック"/>
              </a:rPr>
              <a:t>Program Income</a:t>
            </a:r>
            <a:r>
              <a:rPr lang="en-US" sz="1200" kern="1200" baseline="0" dirty="0" smtClean="0">
                <a:solidFill>
                  <a:schemeClr val="tx1"/>
                </a:solidFill>
                <a:latin typeface="+mn-lt"/>
                <a:ea typeface="ＭＳ Ｐゴシック" pitchFamily="-60" charset="-128"/>
                <a:cs typeface="ＭＳ Ｐゴシック"/>
              </a:rPr>
              <a:t> receipts, setting up and using Revolving Loan Funds, and Program Income Accounts.</a:t>
            </a:r>
            <a:endParaRPr lang="en-US" sz="1200" kern="1200" dirty="0" smtClean="0">
              <a:solidFill>
                <a:schemeClr val="tx1"/>
              </a:solidFill>
              <a:latin typeface="+mn-lt"/>
              <a:ea typeface="ＭＳ Ｐゴシック" pitchFamily="-60" charset="-128"/>
              <a:cs typeface="ＭＳ Ｐゴシック"/>
            </a:endParaRPr>
          </a:p>
          <a:p>
            <a:pPr marL="628650" lvl="1" indent="-171450" eaLnBrk="1" hangingPunct="1">
              <a:spcBef>
                <a:spcPct val="0"/>
              </a:spcBef>
              <a:buFont typeface="Arial" pitchFamily="34" charset="0"/>
              <a:buChar char="•"/>
              <a:defRPr/>
            </a:pPr>
            <a:endParaRPr lang="en-US" sz="1200" kern="1200" dirty="0" smtClean="0">
              <a:solidFill>
                <a:schemeClr val="tx1"/>
              </a:solidFill>
              <a:latin typeface="+mn-lt"/>
              <a:ea typeface="ＭＳ Ｐゴシック" pitchFamily="-60" charset="-128"/>
              <a:cs typeface="ＭＳ Ｐゴシック"/>
            </a:endParaRPr>
          </a:p>
          <a:p>
            <a:pPr marL="628650" lvl="1" indent="-171450" eaLnBrk="1" hangingPunct="1">
              <a:spcBef>
                <a:spcPct val="0"/>
              </a:spcBef>
              <a:buFont typeface="Arial" pitchFamily="34" charset="0"/>
              <a:buChar char="•"/>
              <a:defRPr/>
            </a:pPr>
            <a:r>
              <a:rPr lang="en-US" sz="1200" kern="1200" dirty="0" smtClean="0">
                <a:solidFill>
                  <a:schemeClr val="tx1"/>
                </a:solidFill>
                <a:latin typeface="+mn-lt"/>
                <a:ea typeface="ＭＳ Ｐゴシック" pitchFamily="-60" charset="-128"/>
                <a:cs typeface="ＭＳ Ｐゴシック"/>
              </a:rPr>
              <a:t>Improvement</a:t>
            </a:r>
            <a:r>
              <a:rPr lang="en-US" sz="1200" kern="1200" baseline="0" dirty="0" smtClean="0">
                <a:solidFill>
                  <a:schemeClr val="tx1"/>
                </a:solidFill>
                <a:latin typeface="+mn-lt"/>
                <a:ea typeface="ＭＳ Ｐゴシック" pitchFamily="-60" charset="-128"/>
                <a:cs typeface="ＭＳ Ｐゴシック"/>
              </a:rPr>
              <a:t>s to Vouchers including documenting the voucher process and making revisions.</a:t>
            </a:r>
            <a:endParaRPr lang="en-US" sz="1200" kern="1200" dirty="0" smtClean="0">
              <a:solidFill>
                <a:schemeClr val="tx1"/>
              </a:solidFill>
              <a:latin typeface="+mn-lt"/>
              <a:ea typeface="ＭＳ Ｐゴシック" pitchFamily="-60" charset="-128"/>
              <a:cs typeface="ＭＳ Ｐゴシック"/>
            </a:endParaRPr>
          </a:p>
          <a:p>
            <a:pPr marL="628650" lvl="1" indent="-171450" eaLnBrk="1" hangingPunct="1">
              <a:spcBef>
                <a:spcPct val="0"/>
              </a:spcBef>
              <a:buFont typeface="Arial" pitchFamily="34" charset="0"/>
              <a:buChar char="•"/>
              <a:defRPr/>
            </a:pPr>
            <a:endParaRPr lang="en-US" sz="1200" kern="1200" dirty="0" smtClean="0">
              <a:solidFill>
                <a:schemeClr val="tx1"/>
              </a:solidFill>
              <a:latin typeface="+mn-lt"/>
              <a:ea typeface="ＭＳ Ｐゴシック" pitchFamily="-60" charset="-128"/>
              <a:cs typeface="ＭＳ Ｐゴシック"/>
            </a:endParaRPr>
          </a:p>
          <a:p>
            <a:pPr marL="628650" lvl="1" indent="-171450" eaLnBrk="1" hangingPunct="1">
              <a:spcBef>
                <a:spcPct val="0"/>
              </a:spcBef>
              <a:buFont typeface="Arial" pitchFamily="34" charset="0"/>
              <a:buChar char="•"/>
              <a:defRPr/>
            </a:pPr>
            <a:r>
              <a:rPr lang="en-US" sz="1200" kern="1200" dirty="0" smtClean="0">
                <a:solidFill>
                  <a:schemeClr val="tx1"/>
                </a:solidFill>
                <a:latin typeface="+mn-lt"/>
                <a:ea typeface="ＭＳ Ｐゴシック" pitchFamily="-60" charset="-128"/>
                <a:cs typeface="ＭＳ Ｐゴシック"/>
              </a:rPr>
              <a:t>Audit</a:t>
            </a:r>
            <a:r>
              <a:rPr lang="en-US" sz="1200" kern="1200" baseline="0" dirty="0" smtClean="0">
                <a:solidFill>
                  <a:schemeClr val="tx1"/>
                </a:solidFill>
                <a:latin typeface="+mn-lt"/>
                <a:ea typeface="ＭＳ Ｐゴシック" pitchFamily="-60" charset="-128"/>
                <a:cs typeface="ＭＳ Ｐゴシック"/>
              </a:rPr>
              <a:t> Trail, Account Management, and User Certifications.</a:t>
            </a:r>
          </a:p>
          <a:p>
            <a:pPr marL="457200" lvl="1" indent="0" eaLnBrk="1" hangingPunct="1">
              <a:spcBef>
                <a:spcPct val="0"/>
              </a:spcBef>
              <a:buFont typeface="Arial" pitchFamily="34" charset="0"/>
              <a:buNone/>
              <a:defRPr/>
            </a:pPr>
            <a:endParaRPr lang="en-US" sz="1200" kern="1200" baseline="0" dirty="0" smtClean="0">
              <a:solidFill>
                <a:schemeClr val="tx1"/>
              </a:solidFill>
              <a:latin typeface="+mn-lt"/>
              <a:ea typeface="ＭＳ Ｐゴシック" pitchFamily="-60" charset="-128"/>
              <a:cs typeface="ＭＳ Ｐゴシック"/>
            </a:endParaRPr>
          </a:p>
          <a:p>
            <a:pPr marL="628650" lvl="1" indent="-171450" eaLnBrk="1" hangingPunct="1">
              <a:spcBef>
                <a:spcPct val="0"/>
              </a:spcBef>
              <a:buFont typeface="Arial" pitchFamily="34" charset="0"/>
              <a:buChar char="•"/>
              <a:defRPr/>
            </a:pPr>
            <a:r>
              <a:rPr lang="en-US" sz="1200" kern="1200" baseline="0" dirty="0" smtClean="0">
                <a:solidFill>
                  <a:schemeClr val="tx1"/>
                </a:solidFill>
                <a:latin typeface="+mn-lt"/>
                <a:ea typeface="ＭＳ Ｐゴシック" pitchFamily="-60" charset="-128"/>
                <a:cs typeface="ＭＳ Ｐゴシック"/>
              </a:rPr>
              <a:t>Other miscellaneous functions including updates to how the users views some data, the ability to verify address information, and more information is provided in the QPR.</a:t>
            </a:r>
            <a:endParaRPr lang="en-US" sz="1200" kern="1200" dirty="0" smtClean="0">
              <a:solidFill>
                <a:schemeClr val="tx1"/>
              </a:solidFill>
              <a:latin typeface="+mn-lt"/>
              <a:ea typeface="ＭＳ Ｐゴシック" pitchFamily="-60" charset="-128"/>
              <a:cs typeface="ＭＳ Ｐゴシック"/>
            </a:endParaRPr>
          </a:p>
        </p:txBody>
      </p:sp>
      <p:sp>
        <p:nvSpPr>
          <p:cNvPr id="236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E50727-245F-4997-A1C8-61995BA1D912}" type="slidenum">
              <a:rPr lang="en-US" smtClean="0">
                <a:latin typeface="Arial" pitchFamily="34" charset="0"/>
                <a:ea typeface="ＭＳ Ｐゴシック"/>
                <a:cs typeface="ＭＳ Ｐゴシック"/>
              </a:rPr>
              <a:pPr/>
              <a:t>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fontAlgn="auto" hangingPunct="1">
              <a:spcAft>
                <a:spcPts val="1200"/>
              </a:spcAft>
              <a:buFont typeface="Arial" pitchFamily="34" charset="0"/>
              <a:buChar char="•"/>
              <a:defRPr/>
            </a:pPr>
            <a:r>
              <a:rPr lang="en-US" dirty="0" smtClean="0"/>
              <a:t>The proposed</a:t>
            </a:r>
            <a:r>
              <a:rPr lang="en-US" baseline="0" dirty="0" smtClean="0"/>
              <a:t> accomplishments and beneficiary data collected by DRGR is dependent on whether the activity is deemed to be an Area Benefit or Direct Benefit activity. </a:t>
            </a:r>
          </a:p>
          <a:p>
            <a:pPr marL="171450" indent="-171450" eaLnBrk="1" fontAlgn="auto" hangingPunct="1">
              <a:spcAft>
                <a:spcPts val="1200"/>
              </a:spcAft>
              <a:buFont typeface="Arial" pitchFamily="34" charset="0"/>
              <a:buChar char="•"/>
              <a:defRPr/>
            </a:pPr>
            <a:r>
              <a:rPr lang="en-US" dirty="0" smtClean="0"/>
              <a:t>For most NSP activities, such as housing rehabilitation, construction of new housing, and homeownership subsidy, the grantee will report Direct Benefit data. The system will not give the user the option of using the Area Benefit. </a:t>
            </a:r>
          </a:p>
          <a:p>
            <a:pPr marL="171450" indent="-171450" eaLnBrk="1" fontAlgn="auto" hangingPunct="1">
              <a:spcAft>
                <a:spcPts val="600"/>
              </a:spcAft>
              <a:buFont typeface="Arial" pitchFamily="34" charset="0"/>
              <a:buChar char="•"/>
              <a:defRPr/>
            </a:pPr>
            <a:r>
              <a:rPr lang="en-US" dirty="0" smtClean="0"/>
              <a:t>The screenshot</a:t>
            </a:r>
            <a:r>
              <a:rPr lang="en-US" baseline="0" dirty="0" smtClean="0"/>
              <a:t> displayed on the slide shows an example of where the grantee has an option of choosing between Area Benefit and Direct Benefit.</a:t>
            </a:r>
            <a:r>
              <a:rPr lang="en-US" dirty="0" smtClean="0"/>
              <a: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77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692A31-CE7D-44BA-B7B6-3D5EA609B0C6}" type="slidenum">
              <a:rPr lang="en-US" smtClean="0">
                <a:latin typeface="Arial" pitchFamily="34" charset="0"/>
                <a:ea typeface="ＭＳ Ｐゴシック"/>
                <a:cs typeface="ＭＳ Ｐゴシック"/>
              </a:rPr>
              <a:pPr/>
              <a:t>60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p:txBody>
          <a:bodyPr wrap="square" numCol="1" anchor="t" anchorCtr="0" compatLnSpc="1">
            <a:prstTxWarp prst="textNoShape">
              <a:avLst/>
            </a:prstTxWarp>
          </a:bodyPr>
          <a:lstStyle/>
          <a:p>
            <a:pPr marL="0" indent="-171450" eaLnBrk="1" hangingPunct="1">
              <a:spcBef>
                <a:spcPts val="0"/>
              </a:spcBef>
              <a:buFont typeface="Arial" pitchFamily="34" charset="0"/>
              <a:buNone/>
              <a:defRPr/>
            </a:pPr>
            <a:r>
              <a:rPr lang="en-US" dirty="0" smtClean="0"/>
              <a:t>So</a:t>
            </a:r>
            <a:r>
              <a:rPr lang="en-US" baseline="0" dirty="0" smtClean="0"/>
              <a:t> far, we have discussed the proposed performance measures (goals). This slide will discuss how the choices made under activity setup will affect how the system will collect actual beneficiary data on the quarterly reports. </a:t>
            </a:r>
          </a:p>
          <a:p>
            <a:pPr marL="0" indent="-171450" eaLnBrk="1" hangingPunct="1">
              <a:spcBef>
                <a:spcPts val="0"/>
              </a:spcBef>
              <a:buFont typeface="Arial" pitchFamily="34" charset="0"/>
              <a:buNone/>
              <a:defRPr/>
            </a:pPr>
            <a:endParaRPr lang="en-US" baseline="0" dirty="0" smtClean="0"/>
          </a:p>
          <a:p>
            <a:pPr marL="171450" indent="-171450" eaLnBrk="1" hangingPunct="1">
              <a:spcBef>
                <a:spcPts val="0"/>
              </a:spcBef>
              <a:spcAft>
                <a:spcPts val="1200"/>
              </a:spcAft>
              <a:buFont typeface="Arial" pitchFamily="34" charset="0"/>
              <a:buChar char="•"/>
              <a:defRPr/>
            </a:pPr>
            <a:r>
              <a:rPr lang="en-US" dirty="0" smtClean="0"/>
              <a:t>For Area Benefit activities, the system</a:t>
            </a:r>
            <a:r>
              <a:rPr lang="en-US" baseline="0" dirty="0" smtClean="0"/>
              <a:t> determines the number of persons living in the activity’s target area based on the census data or survey data entered by the grantee. The grantee does not need to re-enter the data in the QPR. The system will assume that since the activity is being carried out, the persons in the service area are receiving a benefit. In other words, t</a:t>
            </a:r>
            <a:r>
              <a:rPr lang="en-US" dirty="0" smtClean="0"/>
              <a:t>he system automatically sets the actual numbers to equal the</a:t>
            </a:r>
            <a:r>
              <a:rPr lang="en-US" baseline="0" dirty="0" smtClean="0"/>
              <a:t> proposed accomplishments</a:t>
            </a:r>
            <a:r>
              <a:rPr lang="en-US" dirty="0" smtClean="0"/>
              <a:t> from the action plan. However, </a:t>
            </a:r>
            <a:r>
              <a:rPr lang="en-US" sz="1200" u="sng" kern="1200" dirty="0" smtClean="0">
                <a:solidFill>
                  <a:schemeClr val="tx1"/>
                </a:solidFill>
                <a:latin typeface="+mn-lt"/>
                <a:ea typeface="ＭＳ Ｐゴシック" pitchFamily="-60" charset="-128"/>
                <a:cs typeface="ＭＳ Ｐゴシック" pitchFamily="-60" charset="-128"/>
              </a:rPr>
              <a:t>actuals</a:t>
            </a:r>
            <a:r>
              <a:rPr lang="en-US" sz="1200" kern="1200" dirty="0" smtClean="0">
                <a:solidFill>
                  <a:schemeClr val="tx1"/>
                </a:solidFill>
                <a:latin typeface="+mn-lt"/>
                <a:ea typeface="ＭＳ Ｐゴシック" pitchFamily="-60" charset="-128"/>
                <a:cs typeface="ＭＳ Ｐゴシック" pitchFamily="-60" charset="-128"/>
              </a:rPr>
              <a:t> will not show in the Reports Module outputs</a:t>
            </a:r>
            <a:r>
              <a:rPr lang="en-US" sz="1200" kern="1200" baseline="0" dirty="0" smtClean="0">
                <a:solidFill>
                  <a:schemeClr val="tx1"/>
                </a:solidFill>
                <a:latin typeface="+mn-lt"/>
                <a:ea typeface="ＭＳ Ｐゴシック" pitchFamily="-60" charset="-128"/>
                <a:cs typeface="ＭＳ Ｐゴシック" pitchFamily="-60" charset="-128"/>
              </a:rPr>
              <a:t> </a:t>
            </a:r>
            <a:r>
              <a:rPr lang="en-US" sz="1200" kern="1200" dirty="0" smtClean="0">
                <a:solidFill>
                  <a:schemeClr val="tx1"/>
                </a:solidFill>
                <a:latin typeface="+mn-lt"/>
                <a:ea typeface="ＭＳ Ｐゴシック" pitchFamily="-60" charset="-128"/>
                <a:cs typeface="ＭＳ Ｐゴシック" pitchFamily="-60" charset="-128"/>
              </a:rPr>
              <a:t>for Area Benefit beneficiary data.</a:t>
            </a:r>
            <a:endParaRPr lang="en-US" dirty="0" smtClean="0"/>
          </a:p>
          <a:p>
            <a:pPr marL="171450" indent="-171450" eaLnBrk="1" hangingPunct="1">
              <a:spcBef>
                <a:spcPts val="0"/>
              </a:spcBef>
              <a:spcAft>
                <a:spcPts val="1200"/>
              </a:spcAft>
              <a:buFont typeface="Arial" pitchFamily="34" charset="0"/>
              <a:buChar char="•"/>
              <a:defRPr/>
            </a:pPr>
            <a:r>
              <a:rPr lang="en-US" dirty="0" smtClean="0"/>
              <a:t>For Direct Benefit, the grantee must enter the proposed indicators for households for income levels, single-family and multifamily, and tenure (renter vs. owner) in the Action Plan. In the quarterly report, the grantee will report on the actual number of households</a:t>
            </a:r>
            <a:r>
              <a:rPr lang="en-US" baseline="0" dirty="0" smtClean="0"/>
              <a:t> assisted in the quarter by the same breakouts (tenure, property type, income level). In addition, the grantee will need to provide additional data for each household assisted, including </a:t>
            </a:r>
            <a:r>
              <a:rPr lang="en-US" dirty="0" smtClean="0"/>
              <a:t>female-headed households, race, and ethnicity. </a:t>
            </a:r>
          </a:p>
          <a:p>
            <a:pPr eaLnBrk="1" hangingPunct="1">
              <a:spcBef>
                <a:spcPts val="0"/>
              </a:spcBef>
              <a:defRPr/>
            </a:pP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92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11EAB2-B460-4DF1-8DB3-3795FE7B674B}" type="slidenum">
              <a:rPr lang="en-US" smtClean="0">
                <a:latin typeface="Arial" pitchFamily="34" charset="0"/>
                <a:ea typeface="ＭＳ Ｐゴシック"/>
                <a:cs typeface="ＭＳ Ｐゴシック"/>
              </a:rPr>
              <a:pPr/>
              <a:t>61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slide displays a grid of common Activity Types and their correlating beneficiary inputs.</a:t>
            </a:r>
          </a:p>
          <a:p>
            <a:pPr eaLnBrk="1" hangingPunct="1"/>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Every</a:t>
            </a:r>
            <a:r>
              <a:rPr lang="en-US" baseline="0" dirty="0" smtClean="0">
                <a:ea typeface="ＭＳ Ｐゴシック"/>
                <a:cs typeface="ＭＳ Ｐゴシック"/>
              </a:rPr>
              <a:t> Activity Type will be either an Area Benefit or a Direct Benefit. For example, Land Banking must be an Area Benefit. On the other hand, Rehabilitation of Residential Structures must be a Direct Benefit.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There are two cases, public facilities and clearance and demolition, where the grantee can choose between Area Benefit or Direct Benefit. In these cases, the grantee should review the NSP</a:t>
            </a:r>
            <a:r>
              <a:rPr lang="en-US" dirty="0" smtClean="0">
                <a:ea typeface="ＭＳ Ｐゴシック"/>
                <a:cs typeface="ＭＳ Ｐゴシック"/>
              </a:rPr>
              <a:t> rules and regulations or discuss the issue</a:t>
            </a:r>
            <a:r>
              <a:rPr lang="en-US" baseline="0" dirty="0" smtClean="0">
                <a:ea typeface="ＭＳ Ｐゴシック"/>
                <a:cs typeface="ＭＳ Ｐゴシック"/>
              </a:rPr>
              <a:t> with their CPD Representative for clarification</a:t>
            </a:r>
            <a:r>
              <a:rPr lang="en-US" dirty="0" smtClean="0">
                <a:ea typeface="ＭＳ Ｐゴシック"/>
                <a:cs typeface="ＭＳ Ｐゴシック"/>
              </a:rPr>
              <a:t>.</a:t>
            </a:r>
          </a:p>
          <a:p>
            <a:pPr marL="171450" indent="-171450" eaLnBrk="1" hangingPunct="1">
              <a:spcAft>
                <a:spcPts val="600"/>
              </a:spcAft>
              <a:buFont typeface="Arial" pitchFamily="34" charset="0"/>
              <a:buChar char="•"/>
            </a:pPr>
            <a:r>
              <a:rPr lang="en-US" dirty="0" smtClean="0">
                <a:ea typeface="ＭＳ Ｐゴシック"/>
                <a:cs typeface="ＭＳ Ｐゴシック"/>
              </a:rPr>
              <a:t>The grid</a:t>
            </a:r>
            <a:r>
              <a:rPr lang="en-US" baseline="0" dirty="0" smtClean="0">
                <a:ea typeface="ＭＳ Ｐゴシック"/>
                <a:cs typeface="ＭＳ Ｐゴシック"/>
              </a:rPr>
              <a:t> also lists whether the grantee will have the option of specifying single family and multifamily units and renter units and owner units.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87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53AADC-5EA2-42BC-8F9F-784A33FC9C3F}" type="slidenum">
              <a:rPr lang="en-US" smtClean="0">
                <a:latin typeface="Arial" pitchFamily="34" charset="0"/>
                <a:ea typeface="ＭＳ Ｐゴシック"/>
                <a:cs typeface="ＭＳ Ｐゴシック"/>
              </a:rPr>
              <a:pPr/>
              <a:t>62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r>
              <a:rPr lang="en-US" dirty="0" smtClean="0">
                <a:ea typeface="ＭＳ Ｐゴシック"/>
                <a:cs typeface="ＭＳ Ｐゴシック"/>
              </a:rPr>
              <a:t>This is the first</a:t>
            </a:r>
            <a:r>
              <a:rPr lang="en-US" baseline="0" dirty="0" smtClean="0">
                <a:ea typeface="ＭＳ Ｐゴシック"/>
                <a:cs typeface="ＭＳ Ｐゴシック"/>
              </a:rPr>
              <a:t> of a set of three slides that </a:t>
            </a:r>
            <a:r>
              <a:rPr lang="en-US" dirty="0" smtClean="0">
                <a:ea typeface="ＭＳ Ｐゴシック"/>
                <a:cs typeface="ＭＳ Ｐゴシック"/>
              </a:rPr>
              <a:t>review how grantees document compliance for</a:t>
            </a:r>
            <a:r>
              <a:rPr lang="en-US" baseline="0" dirty="0" smtClean="0">
                <a:ea typeface="ＭＳ Ｐゴシック"/>
                <a:cs typeface="ＭＳ Ｐゴシック"/>
              </a:rPr>
              <a:t> an </a:t>
            </a:r>
            <a:r>
              <a:rPr lang="en-US" dirty="0" smtClean="0">
                <a:ea typeface="ＭＳ Ｐゴシック"/>
                <a:cs typeface="ＭＳ Ｐゴシック"/>
              </a:rPr>
              <a:t>Area Benefit DRGR activity.</a:t>
            </a:r>
            <a:r>
              <a:rPr lang="en-US" baseline="0" dirty="0" smtClean="0">
                <a:ea typeface="ＭＳ Ｐゴシック"/>
                <a:cs typeface="ＭＳ Ｐゴシック"/>
              </a:rPr>
              <a:t> </a:t>
            </a: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The first step is to select</a:t>
            </a:r>
            <a:r>
              <a:rPr lang="en-US" baseline="0" dirty="0" smtClean="0">
                <a:ea typeface="ＭＳ Ｐゴシック"/>
                <a:cs typeface="ＭＳ Ｐゴシック"/>
              </a:rPr>
              <a:t> the correct Activity Type. Remember that based on the Activity Type selected, the system will indicate whether the activity should be Direct Benefit or Area Benefit.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Once the system is displaying Area Benefit as an option, the grantee will specify whether the area was designated as eligible for NSP funding based on HUD-provided U.S. Census data or </a:t>
            </a:r>
            <a:r>
              <a:rPr lang="en-US" dirty="0" smtClean="0">
                <a:ea typeface="ＭＳ Ｐゴシック"/>
                <a:cs typeface="ＭＳ Ｐゴシック"/>
              </a:rPr>
              <a:t>survey data gathered by the grantee. </a:t>
            </a:r>
          </a:p>
          <a:p>
            <a:pPr marL="171450" indent="-171450" eaLnBrk="1" hangingPunct="1">
              <a:spcAft>
                <a:spcPts val="600"/>
              </a:spcAft>
              <a:buFont typeface="Arial" pitchFamily="34" charset="0"/>
              <a:buChar char="•"/>
            </a:pPr>
            <a:r>
              <a:rPr lang="en-US" dirty="0" smtClean="0">
                <a:ea typeface="ＭＳ Ｐゴシック"/>
                <a:cs typeface="ＭＳ Ｐゴシック"/>
              </a:rPr>
              <a:t>In the majority of cases, grantees rely on the data provided by HUD to demonstrate</a:t>
            </a:r>
            <a:r>
              <a:rPr lang="en-US" baseline="0" dirty="0" smtClean="0">
                <a:ea typeface="ＭＳ Ｐゴシック"/>
                <a:cs typeface="ＭＳ Ｐゴシック"/>
              </a:rPr>
              <a:t> eligibility of the target area they are serving. This first example and set of slides will demonstrate using the HUD-provided Census data. The next example will demonstrate the survey screens. </a:t>
            </a: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97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9B1315-8D23-42C8-A93C-7C6A4CFB810D}" type="slidenum">
              <a:rPr lang="en-US" smtClean="0">
                <a:latin typeface="Arial" pitchFamily="34" charset="0"/>
                <a:ea typeface="ＭＳ Ｐゴシック"/>
                <a:cs typeface="ＭＳ Ｐゴシック"/>
              </a:rPr>
              <a:pPr/>
              <a:t>63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r>
              <a:rPr lang="en-US" dirty="0" smtClean="0">
                <a:ea typeface="ＭＳ Ｐゴシック"/>
                <a:cs typeface="ＭＳ Ｐゴシック"/>
              </a:rPr>
              <a:t>This is the second</a:t>
            </a:r>
            <a:r>
              <a:rPr lang="en-US" baseline="0" dirty="0" smtClean="0">
                <a:ea typeface="ＭＳ Ｐゴシック"/>
                <a:cs typeface="ＭＳ Ｐゴシック"/>
              </a:rPr>
              <a:t> of a set of three slides that </a:t>
            </a:r>
            <a:r>
              <a:rPr lang="en-US" dirty="0" smtClean="0">
                <a:ea typeface="ＭＳ Ｐゴシック"/>
                <a:cs typeface="ＭＳ Ｐゴシック"/>
              </a:rPr>
              <a:t>review how grantees document compliance with Area Benefit. In this example, the grantee selected</a:t>
            </a:r>
            <a:r>
              <a:rPr lang="en-US" baseline="0" dirty="0" smtClean="0">
                <a:ea typeface="ＭＳ Ｐゴシック"/>
                <a:cs typeface="ＭＳ Ｐゴシック"/>
              </a:rPr>
              <a:t> Census data (as opposed to survey data) as the data source to document NSP eligibility of the area. </a:t>
            </a:r>
            <a:r>
              <a:rPr lang="en-US" dirty="0" smtClean="0">
                <a:ea typeface="ＭＳ Ｐゴシック"/>
                <a:cs typeface="ＭＳ Ｐゴシック"/>
              </a:rPr>
              <a:t>The next step for the grantee is to describe what census areas (census tracts and block</a:t>
            </a:r>
            <a:r>
              <a:rPr lang="en-US" baseline="0" dirty="0" smtClean="0">
                <a:ea typeface="ＭＳ Ｐゴシック"/>
                <a:cs typeface="ＭＳ Ｐゴシック"/>
              </a:rPr>
              <a:t> groups) are included in the service area of the activity. The system give the grantee three options to do this. </a:t>
            </a: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If the grantee already has an Area Benefit activity setup that serves the same target area, the grantee can use the “</a:t>
            </a:r>
            <a:r>
              <a:rPr lang="en-US" dirty="0" smtClean="0">
                <a:ea typeface="ＭＳ Ｐゴシック"/>
                <a:cs typeface="ＭＳ Ｐゴシック"/>
              </a:rPr>
              <a:t>Duplicate Activity” option.</a:t>
            </a:r>
            <a:r>
              <a:rPr lang="en-US" baseline="0" dirty="0" smtClean="0">
                <a:ea typeface="ＭＳ Ｐゴシック"/>
                <a:cs typeface="ＭＳ Ｐゴシック"/>
              </a:rPr>
              <a:t> This will copy the selected census tracts and block groups from the existing activity to the current activity.</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If the grantee has not limited the activity to a specific area but will provide the NSP service across its entire jurisdiction (please note the jurisdiction has to qualify as NSP-eligible to use this option), the grantee can select Jurisdiction Wide. This eliminates the need for the grantee to go through the manual process of adding all the </a:t>
            </a:r>
            <a:r>
              <a:rPr lang="en-US" dirty="0" smtClean="0">
                <a:ea typeface="ＭＳ Ｐゴシック"/>
                <a:cs typeface="ＭＳ Ｐゴシック"/>
              </a:rPr>
              <a:t>c</a:t>
            </a:r>
            <a:r>
              <a:rPr lang="en-US" baseline="0" dirty="0" smtClean="0">
                <a:ea typeface="ＭＳ Ｐゴシック"/>
                <a:cs typeface="ＭＳ Ｐゴシック"/>
              </a:rPr>
              <a:t>ensus </a:t>
            </a:r>
            <a:r>
              <a:rPr lang="en-US" dirty="0" smtClean="0">
                <a:ea typeface="ＭＳ Ｐゴシック"/>
                <a:cs typeface="ＭＳ Ｐゴシック"/>
              </a:rPr>
              <a:t>t</a:t>
            </a:r>
            <a:r>
              <a:rPr lang="en-US" baseline="0" dirty="0" smtClean="0">
                <a:ea typeface="ＭＳ Ｐゴシック"/>
                <a:cs typeface="ＭＳ Ｐゴシック"/>
              </a:rPr>
              <a:t>racts and </a:t>
            </a:r>
            <a:r>
              <a:rPr lang="en-US" dirty="0" smtClean="0">
                <a:ea typeface="ＭＳ Ｐゴシック"/>
                <a:cs typeface="ＭＳ Ｐゴシック"/>
              </a:rPr>
              <a:t>b</a:t>
            </a:r>
            <a:r>
              <a:rPr lang="en-US" baseline="0" dirty="0" smtClean="0">
                <a:ea typeface="ＭＳ Ｐゴシック"/>
                <a:cs typeface="ＭＳ Ｐゴシック"/>
              </a:rPr>
              <a:t>lock </a:t>
            </a:r>
            <a:r>
              <a:rPr lang="en-US" dirty="0" smtClean="0">
                <a:ea typeface="ＭＳ Ｐゴシック"/>
                <a:cs typeface="ＭＳ Ｐゴシック"/>
              </a:rPr>
              <a:t>gr</a:t>
            </a:r>
            <a:r>
              <a:rPr lang="en-US" baseline="0" dirty="0" smtClean="0">
                <a:ea typeface="ＭＳ Ｐゴシック"/>
                <a:cs typeface="ＭＳ Ｐゴシック"/>
              </a:rPr>
              <a:t>oups to the activity. </a:t>
            </a:r>
          </a:p>
          <a:p>
            <a:pPr marL="171450" indent="-171450" eaLnBrk="1" hangingPunct="1">
              <a:spcAft>
                <a:spcPts val="600"/>
              </a:spcAft>
              <a:buFont typeface="Arial" pitchFamily="34" charset="0"/>
              <a:buChar char="•"/>
            </a:pPr>
            <a:r>
              <a:rPr lang="en-US" baseline="0" dirty="0" smtClean="0">
                <a:ea typeface="ＭＳ Ｐゴシック"/>
                <a:cs typeface="ＭＳ Ｐゴシック"/>
              </a:rPr>
              <a:t>The third option is to specify </a:t>
            </a:r>
            <a:r>
              <a:rPr lang="en-US" dirty="0" smtClean="0">
                <a:ea typeface="ＭＳ Ｐゴシック"/>
                <a:cs typeface="ＭＳ Ｐゴシック"/>
              </a:rPr>
              <a:t>manually which c</a:t>
            </a:r>
            <a:r>
              <a:rPr lang="en-US" baseline="0" dirty="0" smtClean="0">
                <a:ea typeface="ＭＳ Ｐゴシック"/>
                <a:cs typeface="ＭＳ Ｐゴシック"/>
              </a:rPr>
              <a:t>ensus </a:t>
            </a:r>
            <a:r>
              <a:rPr lang="en-US" dirty="0" smtClean="0">
                <a:ea typeface="ＭＳ Ｐゴシック"/>
                <a:cs typeface="ＭＳ Ｐゴシック"/>
              </a:rPr>
              <a:t>t</a:t>
            </a:r>
            <a:r>
              <a:rPr lang="en-US" baseline="0" dirty="0" smtClean="0">
                <a:ea typeface="ＭＳ Ｐゴシック"/>
                <a:cs typeface="ＭＳ Ｐゴシック"/>
              </a:rPr>
              <a:t>racts and </a:t>
            </a:r>
            <a:r>
              <a:rPr lang="en-US" dirty="0" smtClean="0">
                <a:ea typeface="ＭＳ Ｐゴシック"/>
                <a:cs typeface="ＭＳ Ｐゴシック"/>
              </a:rPr>
              <a:t>b</a:t>
            </a:r>
            <a:r>
              <a:rPr lang="en-US" baseline="0" dirty="0" smtClean="0">
                <a:ea typeface="ＭＳ Ｐゴシック"/>
                <a:cs typeface="ＭＳ Ｐゴシック"/>
              </a:rPr>
              <a:t>lock </a:t>
            </a:r>
            <a:r>
              <a:rPr lang="en-US" dirty="0" smtClean="0">
                <a:ea typeface="ＭＳ Ｐゴシック"/>
                <a:cs typeface="ＭＳ Ｐゴシック"/>
              </a:rPr>
              <a:t>g</a:t>
            </a:r>
            <a:r>
              <a:rPr lang="en-US" baseline="0" dirty="0" smtClean="0">
                <a:ea typeface="ＭＳ Ｐゴシック"/>
                <a:cs typeface="ＭＳ Ｐゴシック"/>
              </a:rPr>
              <a:t>roups are included in the target area. The first step of manual selection is to identify the c</a:t>
            </a:r>
            <a:r>
              <a:rPr lang="en-US" dirty="0" smtClean="0">
                <a:ea typeface="ＭＳ Ｐゴシック"/>
                <a:cs typeface="ＭＳ Ｐゴシック"/>
              </a:rPr>
              <a:t>ounty</a:t>
            </a:r>
            <a:r>
              <a:rPr lang="en-US" baseline="0" dirty="0" smtClean="0">
                <a:ea typeface="ＭＳ Ｐゴシック"/>
                <a:cs typeface="ＭＳ Ｐゴシック"/>
              </a:rPr>
              <a:t> of the service area. </a:t>
            </a:r>
            <a:endParaRPr lang="en-US" dirty="0" smtClean="0">
              <a:ea typeface="ＭＳ Ｐゴシック"/>
              <a:cs typeface="ＭＳ Ｐゴシック"/>
            </a:endParaRPr>
          </a:p>
          <a:p>
            <a:pPr marL="171450" indent="-171450" eaLnBrk="1" hangingPunct="1">
              <a:spcAft>
                <a:spcPts val="600"/>
              </a:spcAft>
            </a:pP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082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28708C-F43B-47A1-9FDD-44A0D650FDF7}" type="slidenum">
              <a:rPr lang="en-US" smtClean="0">
                <a:latin typeface="Arial" pitchFamily="34" charset="0"/>
                <a:ea typeface="ＭＳ Ｐゴシック"/>
                <a:cs typeface="ＭＳ Ｐゴシック"/>
              </a:rPr>
              <a:pPr/>
              <a:t>64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r>
              <a:rPr lang="en-US" dirty="0" smtClean="0">
                <a:ea typeface="ＭＳ Ｐゴシック"/>
                <a:cs typeface="ＭＳ Ｐゴシック"/>
              </a:rPr>
              <a:t>This is the third</a:t>
            </a:r>
            <a:r>
              <a:rPr lang="en-US" baseline="0" dirty="0" smtClean="0">
                <a:ea typeface="ＭＳ Ｐゴシック"/>
                <a:cs typeface="ＭＳ Ｐゴシック"/>
              </a:rPr>
              <a:t> of a set of three slides that </a:t>
            </a:r>
            <a:r>
              <a:rPr lang="en-US" dirty="0" smtClean="0">
                <a:ea typeface="ＭＳ Ｐゴシック"/>
                <a:cs typeface="ＭＳ Ｐゴシック"/>
              </a:rPr>
              <a:t>review how grantees document compliance with Area Benefit. In this example, the grantee selected</a:t>
            </a:r>
            <a:r>
              <a:rPr lang="en-US" baseline="0" dirty="0" smtClean="0">
                <a:ea typeface="ＭＳ Ｐゴシック"/>
                <a:cs typeface="ＭＳ Ｐゴシック"/>
              </a:rPr>
              <a:t> Census data (as opposed to survey data) as the data source to document NSP eligibility of the area.</a:t>
            </a:r>
          </a:p>
          <a:p>
            <a:pPr marL="0" indent="-171450"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Step 3 of the process depends on how the grantee proceeded in Step 2.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If the grantee chose to duplicate an activity, the grantee will specify which activity they want to duplicate.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If the grantee chose Jurisdiction Wide, the grantee will select ‘Service Area is City or County-wide’</a:t>
            </a:r>
          </a:p>
          <a:p>
            <a:pPr marL="171450" indent="-171450" eaLnBrk="1" hangingPunct="1">
              <a:spcAft>
                <a:spcPts val="600"/>
              </a:spcAft>
              <a:buFont typeface="Arial" pitchFamily="34" charset="0"/>
              <a:buChar char="•"/>
            </a:pPr>
            <a:r>
              <a:rPr lang="en-US" baseline="0" dirty="0" smtClean="0">
                <a:ea typeface="ＭＳ Ｐゴシック"/>
                <a:cs typeface="ＭＳ Ｐゴシック"/>
              </a:rPr>
              <a:t>If the grantee chose to manually select the census tracts and block groups, depending on the level of specificity it selects.</a:t>
            </a:r>
          </a:p>
          <a:p>
            <a:pPr marL="0" indent="-171450" eaLnBrk="1" hangingPunct="1">
              <a:spcAft>
                <a:spcPts val="600"/>
              </a:spcAft>
              <a:buFont typeface="Arial" pitchFamily="34" charset="0"/>
              <a:buChar char="•"/>
            </a:pP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18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06710A-68A8-4CA3-BB32-F1E04E4F3F76}" type="slidenum">
              <a:rPr lang="en-US" smtClean="0">
                <a:latin typeface="Arial" pitchFamily="34" charset="0"/>
                <a:ea typeface="ＭＳ Ｐゴシック"/>
                <a:cs typeface="ＭＳ Ｐゴシック"/>
              </a:rPr>
              <a:pPr/>
              <a:t>65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slide displays a screenshot of the screen</a:t>
            </a:r>
            <a:r>
              <a:rPr lang="en-US" baseline="0" dirty="0" smtClean="0">
                <a:ea typeface="ＭＳ Ｐゴシック"/>
                <a:cs typeface="ＭＳ Ｐゴシック"/>
              </a:rPr>
              <a:t> used to specify the area served by an Area Benefit activity. </a:t>
            </a:r>
          </a:p>
          <a:p>
            <a:pPr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first field asks whether the eligibility was determined by Census (HUD-provided data) or Survey (grantee-provided data). </a:t>
            </a:r>
          </a:p>
          <a:p>
            <a:pPr marL="171450" indent="-171450" eaLnBrk="1" hangingPunct="1">
              <a:buFont typeface="Arial" pitchFamily="34" charset="0"/>
              <a:buChar char="•"/>
            </a:pPr>
            <a:r>
              <a:rPr lang="en-US" baseline="0" dirty="0" smtClean="0">
                <a:ea typeface="ＭＳ Ｐゴシック"/>
                <a:cs typeface="ＭＳ Ｐゴシック"/>
              </a:rPr>
              <a:t>Grantee users can copy the </a:t>
            </a:r>
            <a:r>
              <a:rPr lang="en-US" dirty="0" smtClean="0">
                <a:ea typeface="ＭＳ Ｐゴシック"/>
                <a:cs typeface="ＭＳ Ｐゴシック"/>
              </a:rPr>
              <a:t>ce</a:t>
            </a:r>
            <a:r>
              <a:rPr lang="en-US" baseline="0" dirty="0" smtClean="0">
                <a:ea typeface="ＭＳ Ｐゴシック"/>
                <a:cs typeface="ＭＳ Ｐゴシック"/>
              </a:rPr>
              <a:t>nsus </a:t>
            </a:r>
            <a:r>
              <a:rPr lang="en-US" dirty="0" smtClean="0">
                <a:ea typeface="ＭＳ Ｐゴシック"/>
                <a:cs typeface="ＭＳ Ｐゴシック"/>
              </a:rPr>
              <a:t>t</a:t>
            </a:r>
            <a:r>
              <a:rPr lang="en-US" baseline="0" dirty="0" smtClean="0">
                <a:ea typeface="ＭＳ Ｐゴシック"/>
                <a:cs typeface="ＭＳ Ｐゴシック"/>
              </a:rPr>
              <a:t>racts/block groups for a service area from another activity. To do this, select the check box, choose a Grant # and Activity #, and press the COPY SERVICE AREA button.</a:t>
            </a:r>
          </a:p>
          <a:p>
            <a:pPr marL="171450" indent="-171450" eaLnBrk="1" hangingPunct="1">
              <a:buFont typeface="Arial" pitchFamily="34" charset="0"/>
              <a:buChar char="•"/>
            </a:pPr>
            <a:endParaRPr lang="en-US" baseline="0" dirty="0" smtClean="0">
              <a:ea typeface="ＭＳ Ｐゴシック"/>
              <a:cs typeface="ＭＳ Ｐゴシック"/>
            </a:endParaRP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smtClean="0">
                <a:ea typeface="ＭＳ Ｐゴシック"/>
              </a:rPr>
              <a:t>By</a:t>
            </a:r>
            <a:r>
              <a:rPr lang="en-US" baseline="0" dirty="0" smtClean="0">
                <a:ea typeface="ＭＳ Ｐゴシック"/>
              </a:rPr>
              <a:t> “duplicating an activity”, DRGR copies the Census Tracts (and block groups if the grantee went to the block group level) and the summary data for % low/mod from one activity to another.</a:t>
            </a:r>
            <a:endParaRPr lang="en-US" dirty="0" smtClean="0">
              <a:ea typeface="ＭＳ Ｐゴシック"/>
            </a:endParaRPr>
          </a:p>
          <a:p>
            <a:pPr marL="171450" indent="-171450" eaLnBrk="1" hangingPunct="1">
              <a:buFont typeface="Arial" pitchFamily="34" charset="0"/>
              <a:buChar char="•"/>
            </a:pP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287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8F17D1-FF8F-4079-8202-7F307B402FD7}" type="slidenum">
              <a:rPr lang="en-US" smtClean="0">
                <a:latin typeface="Arial" pitchFamily="34" charset="0"/>
                <a:ea typeface="ＭＳ Ｐゴシック"/>
                <a:cs typeface="ＭＳ Ｐゴシック"/>
              </a:rPr>
              <a:pPr/>
              <a:t>66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slide displays a screenshot of the screen</a:t>
            </a:r>
            <a:r>
              <a:rPr lang="en-US" baseline="0" dirty="0" smtClean="0">
                <a:ea typeface="ＭＳ Ｐゴシック"/>
                <a:cs typeface="ＭＳ Ｐゴシック"/>
              </a:rPr>
              <a:t> used to specify the area served by an Area Benefit activity. In this case, the grantee has selected the second option and will indicate an entire city or county is the target area. </a:t>
            </a:r>
          </a:p>
          <a:p>
            <a:pPr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first field asks whether the eligibility was determined by Census (HUD-provided data) or </a:t>
            </a:r>
            <a:r>
              <a:rPr lang="en-US" dirty="0" smtClean="0">
                <a:ea typeface="ＭＳ Ｐゴシック"/>
                <a:cs typeface="ＭＳ Ｐゴシック"/>
              </a:rPr>
              <a:t>S</a:t>
            </a:r>
            <a:r>
              <a:rPr lang="en-US" baseline="0" dirty="0" smtClean="0">
                <a:ea typeface="ＭＳ Ｐゴシック"/>
                <a:cs typeface="ＭＳ Ｐゴシック"/>
              </a:rPr>
              <a:t>urvey (grantee-provided data). </a:t>
            </a:r>
          </a:p>
          <a:p>
            <a:pPr marL="171450" indent="-171450" eaLnBrk="1" hangingPunct="1">
              <a:spcAft>
                <a:spcPts val="600"/>
              </a:spcAft>
              <a:buFont typeface="Arial" pitchFamily="34" charset="0"/>
              <a:buChar char="•"/>
            </a:pPr>
            <a:r>
              <a:rPr lang="en-US" baseline="0" dirty="0" smtClean="0">
                <a:ea typeface="ＭＳ Ｐゴシック"/>
                <a:cs typeface="ＭＳ Ｐゴシック"/>
              </a:rPr>
              <a:t>Once the grantee checks the Service Area is City or Countywide, the screen will display a dropdown menu where the grantee will specify the name of the County and, if applicable, City. Again, this eliminates the need for the grantee to manually enter all of the</a:t>
            </a:r>
            <a:r>
              <a:rPr lang="en-US" dirty="0" smtClean="0">
                <a:ea typeface="ＭＳ Ｐゴシック"/>
                <a:cs typeface="ＭＳ Ｐゴシック"/>
              </a:rPr>
              <a:t> c</a:t>
            </a:r>
            <a:r>
              <a:rPr lang="en-US" baseline="0" dirty="0" smtClean="0">
                <a:ea typeface="ＭＳ Ｐゴシック"/>
                <a:cs typeface="ＭＳ Ｐゴシック"/>
              </a:rPr>
              <a:t>ensus </a:t>
            </a:r>
            <a:r>
              <a:rPr lang="en-US" dirty="0" smtClean="0">
                <a:ea typeface="ＭＳ Ｐゴシック"/>
                <a:cs typeface="ＭＳ Ｐゴシック"/>
              </a:rPr>
              <a:t>t</a:t>
            </a:r>
            <a:r>
              <a:rPr lang="en-US" baseline="0" dirty="0" smtClean="0">
                <a:ea typeface="ＭＳ Ｐゴシック"/>
                <a:cs typeface="ＭＳ Ｐゴシック"/>
              </a:rPr>
              <a:t>racts and </a:t>
            </a:r>
            <a:r>
              <a:rPr lang="en-US" dirty="0" smtClean="0">
                <a:ea typeface="ＭＳ Ｐゴシック"/>
                <a:cs typeface="ＭＳ Ｐゴシック"/>
              </a:rPr>
              <a:t>b</a:t>
            </a:r>
            <a:r>
              <a:rPr lang="en-US" baseline="0" dirty="0" smtClean="0">
                <a:ea typeface="ＭＳ Ｐゴシック"/>
                <a:cs typeface="ＭＳ Ｐゴシック"/>
              </a:rPr>
              <a:t>lock </a:t>
            </a:r>
            <a:r>
              <a:rPr lang="en-US" dirty="0" smtClean="0">
                <a:ea typeface="ＭＳ Ｐゴシック"/>
                <a:cs typeface="ＭＳ Ｐゴシック"/>
              </a:rPr>
              <a:t>g</a:t>
            </a:r>
            <a:r>
              <a:rPr lang="en-US" baseline="0" dirty="0" smtClean="0">
                <a:ea typeface="ＭＳ Ｐゴシック"/>
                <a:cs typeface="ＭＳ Ｐゴシック"/>
              </a:rPr>
              <a:t>roups within a jurisdiction. </a:t>
            </a:r>
          </a:p>
          <a:p>
            <a:pPr marL="171450" indent="-171450" eaLnBrk="1" hangingPunct="1">
              <a:buFont typeface="Arial" pitchFamily="34" charset="0"/>
              <a:buChar char="•"/>
            </a:pPr>
            <a:endParaRPr lang="en-US" baseline="0" dirty="0" smtClean="0">
              <a:ea typeface="ＭＳ Ｐゴシック"/>
              <a:cs typeface="ＭＳ Ｐゴシック"/>
            </a:endParaRPr>
          </a:p>
          <a:p>
            <a:pPr marL="0" indent="0" eaLnBrk="1" hangingPunct="1">
              <a:buFont typeface="Arial" pitchFamily="34" charset="0"/>
              <a:buNone/>
            </a:pP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389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BDC1DC-ED25-4132-A7EC-ACDFBBE8866B}" type="slidenum">
              <a:rPr lang="en-US" smtClean="0">
                <a:latin typeface="Arial" pitchFamily="34" charset="0"/>
                <a:ea typeface="ＭＳ Ｐゴシック"/>
                <a:cs typeface="ＭＳ Ｐゴシック"/>
              </a:rPr>
              <a:pPr/>
              <a:t>67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Grantee users will be prompted to select Census Tracts and Block Groups after they identify the county or counties for the activity.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491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4F908E-82AE-4FB6-8C48-3A0F40D828B4}" type="slidenum">
              <a:rPr lang="en-US" smtClean="0">
                <a:latin typeface="Arial" pitchFamily="34" charset="0"/>
                <a:ea typeface="ＭＳ Ｐゴシック"/>
                <a:cs typeface="ＭＳ Ｐゴシック"/>
              </a:rPr>
              <a:pPr/>
              <a:t>68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slide displays a screenshot of the screen</a:t>
            </a:r>
            <a:r>
              <a:rPr lang="en-US" baseline="0" dirty="0" smtClean="0">
                <a:ea typeface="ＭＳ Ｐゴシック"/>
                <a:cs typeface="ＭＳ Ｐゴシック"/>
              </a:rPr>
              <a:t> used to specify the area served by an Area Benefit activity. In this case, the grantee has selected the third option and will manually select the census tracts and block groups within the target area. </a:t>
            </a:r>
          </a:p>
          <a:p>
            <a:pPr marL="171450" indent="-171450" eaLnBrk="1" hangingPunct="1">
              <a:buFont typeface="Arial" pitchFamily="34" charset="0"/>
              <a:buChar char="•"/>
            </a:pPr>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In the top section of the screen, u</a:t>
            </a:r>
            <a:r>
              <a:rPr lang="en-US" dirty="0" smtClean="0">
                <a:ea typeface="ＭＳ Ｐゴシック"/>
                <a:cs typeface="ＭＳ Ｐゴシック"/>
              </a:rPr>
              <a:t>sers can select all Census Places (cities) or select one or more by highlighting them from the AVAILABLE CENSUS PLACE(S) window and using the buttons on the screen.</a:t>
            </a:r>
          </a:p>
          <a:p>
            <a:pPr marL="171450" indent="-171450" eaLnBrk="1" hangingPunct="1">
              <a:spcAft>
                <a:spcPts val="1200"/>
              </a:spcAft>
              <a:buFont typeface="Arial" pitchFamily="34" charset="0"/>
              <a:buChar char="•"/>
            </a:pPr>
            <a:r>
              <a:rPr lang="en-US" dirty="0" smtClean="0">
                <a:ea typeface="ＭＳ Ｐゴシック"/>
                <a:cs typeface="ＭＳ Ｐゴシック"/>
              </a:rPr>
              <a:t>Once the Census Places</a:t>
            </a:r>
            <a:r>
              <a:rPr lang="en-US" baseline="0" dirty="0" smtClean="0">
                <a:ea typeface="ＭＳ Ｐゴシック"/>
                <a:cs typeface="ＭＳ Ｐゴシック"/>
              </a:rPr>
              <a:t> are selected, </a:t>
            </a:r>
            <a:r>
              <a:rPr lang="en-US" dirty="0" smtClean="0">
                <a:ea typeface="ＭＳ Ｐゴシック"/>
                <a:cs typeface="ＭＳ Ｐゴシック"/>
              </a:rPr>
              <a:t>users can select individual or all Census</a:t>
            </a:r>
            <a:r>
              <a:rPr lang="en-US" baseline="0" dirty="0" smtClean="0">
                <a:ea typeface="ＭＳ Ｐゴシック"/>
                <a:cs typeface="ＭＳ Ｐゴシック"/>
              </a:rPr>
              <a:t> </a:t>
            </a:r>
            <a:r>
              <a:rPr lang="en-US" dirty="0" smtClean="0">
                <a:ea typeface="ＭＳ Ｐゴシック"/>
                <a:cs typeface="ＭＳ Ｐゴシック"/>
              </a:rPr>
              <a:t>T</a:t>
            </a:r>
            <a:r>
              <a:rPr lang="en-US" baseline="0" dirty="0" smtClean="0">
                <a:ea typeface="ＭＳ Ｐゴシック"/>
                <a:cs typeface="ＭＳ Ｐゴシック"/>
              </a:rPr>
              <a:t>racts with the available buttons. Once selected, the </a:t>
            </a:r>
            <a:r>
              <a:rPr lang="en-US" dirty="0" smtClean="0">
                <a:ea typeface="ＭＳ Ｐゴシック"/>
                <a:cs typeface="ＭＳ Ｐゴシック"/>
              </a:rPr>
              <a:t>c</a:t>
            </a:r>
            <a:r>
              <a:rPr lang="en-US" baseline="0" dirty="0" smtClean="0">
                <a:ea typeface="ＭＳ Ｐゴシック"/>
                <a:cs typeface="ＭＳ Ｐゴシック"/>
              </a:rPr>
              <a:t>ensus </a:t>
            </a:r>
            <a:r>
              <a:rPr lang="en-US" dirty="0" smtClean="0">
                <a:ea typeface="ＭＳ Ｐゴシック"/>
                <a:cs typeface="ＭＳ Ｐゴシック"/>
              </a:rPr>
              <a:t>t</a:t>
            </a:r>
            <a:r>
              <a:rPr lang="en-US" baseline="0" dirty="0" smtClean="0">
                <a:ea typeface="ＭＳ Ｐゴシック"/>
                <a:cs typeface="ＭＳ Ｐゴシック"/>
              </a:rPr>
              <a:t>racts will move from the Available column on the left to the Selected column on the right.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A grantee may choose to Calculate the “% Low/Mod” at the Track level if so chooses.</a:t>
            </a:r>
          </a:p>
          <a:p>
            <a:pPr marL="171450" indent="-171450" eaLnBrk="1" hangingPunct="1">
              <a:spcAft>
                <a:spcPts val="600"/>
              </a:spcAft>
              <a:buFont typeface="Arial" pitchFamily="34" charset="0"/>
              <a:buChar char="•"/>
            </a:pPr>
            <a:r>
              <a:rPr lang="en-US" dirty="0" smtClean="0">
                <a:ea typeface="ＭＳ Ｐゴシック"/>
                <a:cs typeface="ＭＳ Ｐゴシック"/>
              </a:rPr>
              <a:t> If</a:t>
            </a:r>
            <a:r>
              <a:rPr lang="en-US" baseline="0" dirty="0" smtClean="0">
                <a:ea typeface="ＭＳ Ｐゴシック"/>
                <a:cs typeface="ＭＳ Ｐゴシック"/>
              </a:rPr>
              <a:t> only a portion of a census </a:t>
            </a:r>
            <a:r>
              <a:rPr lang="en-US" dirty="0" smtClean="0">
                <a:ea typeface="ＭＳ Ｐゴシック"/>
                <a:cs typeface="ＭＳ Ｐゴシック"/>
              </a:rPr>
              <a:t>t</a:t>
            </a:r>
            <a:r>
              <a:rPr lang="en-US" baseline="0" dirty="0" smtClean="0">
                <a:ea typeface="ＭＳ Ｐゴシック"/>
                <a:cs typeface="ＭＳ Ｐゴシック"/>
              </a:rPr>
              <a:t>ract is within the service area, the grantee should specify which block groups within the </a:t>
            </a:r>
            <a:r>
              <a:rPr lang="en-US" dirty="0" smtClean="0">
                <a:ea typeface="ＭＳ Ｐゴシック"/>
                <a:cs typeface="ＭＳ Ｐゴシック"/>
              </a:rPr>
              <a:t>c</a:t>
            </a:r>
            <a:r>
              <a:rPr lang="en-US" baseline="0" dirty="0" smtClean="0">
                <a:ea typeface="ＭＳ Ｐゴシック"/>
                <a:cs typeface="ＭＳ Ｐゴシック"/>
              </a:rPr>
              <a:t>ensus </a:t>
            </a:r>
            <a:r>
              <a:rPr lang="en-US" dirty="0" smtClean="0">
                <a:ea typeface="ＭＳ Ｐゴシック"/>
                <a:cs typeface="ＭＳ Ｐゴシック"/>
              </a:rPr>
              <a:t>t</a:t>
            </a:r>
            <a:r>
              <a:rPr lang="en-US" baseline="0" dirty="0" smtClean="0">
                <a:ea typeface="ＭＳ Ｐゴシック"/>
                <a:cs typeface="ＭＳ Ｐゴシック"/>
              </a:rPr>
              <a:t>ract are in the service area by clicking on the Select Block Groups button. </a:t>
            </a:r>
          </a:p>
          <a:p>
            <a:pPr algn="l"/>
            <a:endParaRPr lang="en-US" sz="1200" b="1" dirty="0" smtClean="0"/>
          </a:p>
          <a:p>
            <a:pPr algn="l"/>
            <a:r>
              <a:rPr lang="en-US" dirty="0" smtClean="0">
                <a:ea typeface="ＭＳ Ｐゴシック"/>
                <a:cs typeface="ＭＳ Ｐゴシック"/>
              </a:rPr>
              <a:t>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594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A8C504-5D52-4A3C-9DA7-185DEF687013}" type="slidenum">
              <a:rPr lang="en-US" smtClean="0">
                <a:latin typeface="Arial" pitchFamily="34" charset="0"/>
                <a:ea typeface="ＭＳ Ｐゴシック"/>
                <a:cs typeface="ＭＳ Ｐゴシック"/>
              </a:rPr>
              <a:pPr/>
              <a:t>69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xfrm>
            <a:off x="481013" y="4416424"/>
            <a:ext cx="5919787" cy="4693069"/>
          </a:xfrm>
        </p:spPr>
        <p:txBody>
          <a:bodyPr wrap="square" numCol="1" anchor="t" anchorCtr="0" compatLnSpc="1">
            <a:prstTxWarp prst="textNoShape">
              <a:avLst/>
            </a:prstTxWarp>
            <a:normAutofit/>
          </a:bodyPr>
          <a:lstStyle/>
          <a:p>
            <a:pPr eaLnBrk="1" hangingPunct="1">
              <a:defRPr/>
            </a:pPr>
            <a:r>
              <a:rPr lang="en-US" sz="1100" dirty="0" smtClean="0"/>
              <a:t>DRGR is now composed of five major modules: Admin, Action Plans, Drawdowns, QPRs, and Reports. The Admin module was enhanced in late 2010 and is now a more prominent feature in DRGR. Each of these modules will be covered today. Even if you will only work within one of the modules, it is important to understand how the five modules inter-relate. </a:t>
            </a:r>
          </a:p>
          <a:p>
            <a:pPr marL="171450" indent="-171450" eaLnBrk="1" hangingPunct="1">
              <a:buFont typeface="Arial" pitchFamily="34" charset="0"/>
              <a:buChar char="•"/>
              <a:defRPr/>
            </a:pPr>
            <a:endParaRPr lang="en-US" sz="1100" dirty="0" smtClean="0"/>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Admin:  Admin module allows the grantee admin users to certify other grantee users and assign them to grants. Grantees can also record any monitoring, audit, and technical assistance (TA) events  they conduct as part of grant oversight.</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Action Plans: The Action Plan in DRGR mirrors the information submitted in the substantial amendment sent to HUD.  If the grantee has not yet identified specific organizations and programs, the  activities listed in the amendment may show as projects in DRGR.  The Action Plan may be resubmitted multiple times as new activities are awarded and entered.</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Drawdowns: Once the Action Plan is set up and approved, grantees will use the Drawdown Module to obligate funds, receipt program income, and create draw vouchers. </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QPRs: As grantees move forward with their NSP grants, they are required to submit quarterly reports to HUD via DRGR. The information reported in the QPR module is key to demonstrating progress – both financial and performance.</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Reports: The DRGR system has a comprehensive set of canned reports available to pull information out of the system, including administrative reports, financial reports, and performance reports. Reports can serve as valuable management tools for two main reasons: (1) to help grantees monitor the status and progress of their various funded projects and </a:t>
            </a:r>
            <a:r>
              <a:rPr lang="en-US" sz="1100" kern="1200" dirty="0" err="1" smtClean="0">
                <a:solidFill>
                  <a:schemeClr val="tx1"/>
                </a:solidFill>
                <a:effectLst/>
                <a:latin typeface="+mn-lt"/>
                <a:ea typeface="ＭＳ Ｐゴシック" pitchFamily="-60" charset="-128"/>
                <a:cs typeface="ＭＳ Ｐゴシック" pitchFamily="-60" charset="-128"/>
              </a:rPr>
              <a:t>subrecipient</a:t>
            </a:r>
            <a:r>
              <a:rPr lang="en-US" sz="1100" kern="1200" dirty="0" smtClean="0">
                <a:solidFill>
                  <a:schemeClr val="tx1"/>
                </a:solidFill>
                <a:effectLst/>
                <a:latin typeface="+mn-lt"/>
                <a:ea typeface="ＭＳ Ｐゴシック" pitchFamily="-60" charset="-128"/>
                <a:cs typeface="ＭＳ Ｐゴシック" pitchFamily="-60" charset="-128"/>
              </a:rPr>
              <a:t>, and (2) troubleshoot issues or concerns a grantee is facing within DRGR. The reports can be viewed online, printed, or downloaded as a PDF or Excel file. </a:t>
            </a:r>
          </a:p>
          <a:p>
            <a:pPr marL="171450" indent="-171450" eaLnBrk="1" hangingPunct="1">
              <a:spcBef>
                <a:spcPct val="0"/>
              </a:spcBef>
              <a:buFont typeface="Arial" pitchFamily="34" charset="0"/>
              <a:buChar char="•"/>
              <a:defRPr/>
            </a:pPr>
            <a:endParaRPr lang="en-US" sz="700" dirty="0"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EA7CEC-FE0C-4B2C-B123-E28D13CA2C93}" type="slidenum">
              <a:rPr lang="en-US" smtClean="0">
                <a:latin typeface="Arial" pitchFamily="34" charset="0"/>
                <a:ea typeface="ＭＳ Ｐゴシック"/>
                <a:cs typeface="ＭＳ Ｐゴシック"/>
              </a:rPr>
              <a:pPr/>
              <a:t>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ea typeface="ＭＳ Ｐゴシック"/>
                <a:cs typeface="ＭＳ Ｐゴシック"/>
              </a:rPr>
              <a:t>This slide</a:t>
            </a:r>
            <a:r>
              <a:rPr lang="en-US" baseline="0" dirty="0" smtClean="0">
                <a:ea typeface="ＭＳ Ｐゴシック"/>
                <a:cs typeface="ＭＳ Ｐゴシック"/>
              </a:rPr>
              <a:t> displays a screenshot of the screen used to indicate which block groups for each census tract are included in the activity’s service area. </a:t>
            </a:r>
          </a:p>
          <a:p>
            <a:pPr eaLnBrk="1" hangingPunct="1">
              <a:spcBef>
                <a:spcPct val="30000"/>
              </a:spcBef>
            </a:pPr>
            <a:endParaRPr lang="en-US" baseline="0" dirty="0" smtClean="0">
              <a:ea typeface="ＭＳ Ｐゴシック"/>
              <a:cs typeface="ＭＳ Ｐゴシック"/>
            </a:endParaRPr>
          </a:p>
          <a:p>
            <a:pPr marL="171450" indent="-171450" eaLnBrk="1" hangingPunct="1">
              <a:spcBef>
                <a:spcPts val="0"/>
              </a:spcBef>
              <a:spcAft>
                <a:spcPts val="1200"/>
              </a:spcAft>
              <a:buFont typeface="Arial" pitchFamily="34" charset="0"/>
              <a:buChar char="•"/>
            </a:pPr>
            <a:r>
              <a:rPr lang="en-US" baseline="0" dirty="0" smtClean="0">
                <a:ea typeface="ＭＳ Ｐゴシック"/>
                <a:cs typeface="ＭＳ Ｐゴシック"/>
              </a:rPr>
              <a:t>The screen will display all of the selected census tracts in the left column of the grid. The grantee can choose to select all of the block groups within the census tract by checking the All Block Groups box. If only a portion of the census tract is located within the service area, the grantee should place a check next to each block group within the service area. </a:t>
            </a:r>
          </a:p>
          <a:p>
            <a:pPr marL="171450" indent="-171450" eaLnBrk="1" hangingPunct="1">
              <a:spcBef>
                <a:spcPts val="0"/>
              </a:spcBef>
              <a:spcAft>
                <a:spcPts val="600"/>
              </a:spcAft>
              <a:buFont typeface="Arial" pitchFamily="34" charset="0"/>
              <a:buChar char="•"/>
            </a:pPr>
            <a:r>
              <a:rPr lang="en-US" baseline="0" dirty="0" smtClean="0">
                <a:ea typeface="ＭＳ Ｐゴシック"/>
                <a:cs typeface="ＭＳ Ｐゴシック"/>
              </a:rPr>
              <a:t>To save the data, click on the Return to Previous Page button. </a:t>
            </a:r>
          </a:p>
          <a:p>
            <a:pPr marL="171450" marR="0" indent="-171450" algn="l" defTabSz="914400" rtl="0" eaLnBrk="1" fontAlgn="base" latinLnBrk="0" hangingPunct="1">
              <a:lnSpc>
                <a:spcPct val="100000"/>
              </a:lnSpc>
              <a:spcBef>
                <a:spcPts val="0"/>
              </a:spcBef>
              <a:spcAft>
                <a:spcPts val="600"/>
              </a:spcAft>
              <a:buClrTx/>
              <a:buSzTx/>
              <a:buFont typeface="Arial" pitchFamily="34" charset="0"/>
              <a:buChar char="•"/>
              <a:tabLst/>
              <a:defRPr/>
            </a:pPr>
            <a:r>
              <a:rPr lang="en-US" sz="1200" b="1" u="sng" dirty="0" smtClean="0">
                <a:solidFill>
                  <a:schemeClr val="bg1"/>
                </a:solidFill>
              </a:rPr>
              <a:t>Option #2</a:t>
            </a:r>
            <a:r>
              <a:rPr lang="en-US" sz="1200" b="1" dirty="0" smtClean="0">
                <a:solidFill>
                  <a:schemeClr val="bg1"/>
                </a:solidFill>
              </a:rPr>
              <a:t>: Chose Place, Tract AND Block group and calculate % of low/mod.</a:t>
            </a:r>
          </a:p>
          <a:p>
            <a:pPr marL="171450" indent="-171450" eaLnBrk="1" hangingPunct="1">
              <a:spcBef>
                <a:spcPts val="0"/>
              </a:spcBef>
              <a:spcAft>
                <a:spcPts val="600"/>
              </a:spcAft>
              <a:buFont typeface="Arial" pitchFamily="34" charset="0"/>
              <a:buChar char="•"/>
            </a:pP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69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8641EB-CA1C-4415-977A-8C891BE7CCB9}" type="slidenum">
              <a:rPr lang="en-US" smtClean="0">
                <a:latin typeface="Arial" pitchFamily="34" charset="0"/>
                <a:ea typeface="ＭＳ Ｐゴシック"/>
                <a:cs typeface="ＭＳ Ｐゴシック"/>
              </a:rPr>
              <a:pPr/>
              <a:t>70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r>
              <a:rPr lang="en-US" dirty="0" smtClean="0">
                <a:ea typeface="ＭＳ Ｐゴシック"/>
                <a:cs typeface="ＭＳ Ｐゴシック"/>
              </a:rPr>
              <a:t>The second option is to enter data for an Area Benefit</a:t>
            </a:r>
            <a:r>
              <a:rPr lang="en-US" baseline="0" dirty="0" smtClean="0">
                <a:ea typeface="ＭＳ Ｐゴシック"/>
                <a:cs typeface="ＭＳ Ｐゴシック"/>
              </a:rPr>
              <a:t> activity is to use grantee-provided </a:t>
            </a:r>
            <a:r>
              <a:rPr lang="en-US" dirty="0" smtClean="0">
                <a:ea typeface="ＭＳ Ｐゴシック"/>
                <a:cs typeface="ＭＳ Ｐゴシック"/>
              </a:rPr>
              <a:t>survey data. Grantees will only need to use this method if the HUD-provided census data shows</a:t>
            </a:r>
            <a:r>
              <a:rPr lang="en-US" baseline="0" dirty="0" smtClean="0">
                <a:ea typeface="ＭＳ Ｐゴシック"/>
                <a:cs typeface="ＭＳ Ｐゴシック"/>
              </a:rPr>
              <a:t> that the target area is not eligible. </a:t>
            </a:r>
          </a:p>
          <a:p>
            <a:pPr marL="0" indent="-171450"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If the grantee opts to use the survey to document eligibility, they are not required to provide the census tracts and block groups of the target area. The system will give the user the option to provide this information, but it is optional. </a:t>
            </a:r>
          </a:p>
          <a:p>
            <a:pPr marL="171450" indent="-171450" eaLnBrk="1" hangingPunct="1">
              <a:spcAft>
                <a:spcPts val="600"/>
              </a:spcAft>
              <a:buFont typeface="Arial" pitchFamily="34" charset="0"/>
              <a:buChar char="•"/>
            </a:pPr>
            <a:r>
              <a:rPr lang="en-US" baseline="0" dirty="0" smtClean="0">
                <a:ea typeface="ＭＳ Ｐゴシック"/>
                <a:cs typeface="ＭＳ Ｐゴシック"/>
              </a:rPr>
              <a:t>When using the survey option, the grantee will specify the number of low-income persons living in the target area, the number of low-moderate income persons living in the target area, and the total population of the target area. Based on these numbers, the system will calculate the % Low Mod for the target area. </a:t>
            </a: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799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36529-A0F5-4D5F-8FC1-61D63061FBD1}" type="slidenum">
              <a:rPr lang="en-US" smtClean="0">
                <a:latin typeface="Arial" pitchFamily="34" charset="0"/>
                <a:ea typeface="ＭＳ Ｐゴシック"/>
                <a:cs typeface="ＭＳ Ｐゴシック"/>
              </a:rPr>
              <a:pPr/>
              <a:t>71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For the Survey Method, a grantee may use the Census data OR populate the Total Number Low, Total Number Low/Mod, and Total Population for the system to calculate % Low/Mod.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9DF56FA-C660-4CAF-A916-06F3FA7F5909}"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r>
              <a:rPr lang="en-US" dirty="0" smtClean="0">
                <a:ea typeface="ＭＳ Ｐゴシック"/>
                <a:cs typeface="ＭＳ Ｐゴシック"/>
              </a:rPr>
              <a:t>This slide shows a</a:t>
            </a:r>
            <a:r>
              <a:rPr lang="en-US" baseline="0" dirty="0" smtClean="0">
                <a:ea typeface="ＭＳ Ｐゴシック"/>
                <a:cs typeface="ＭＳ Ｐゴシック"/>
              </a:rPr>
              <a:t> screenshot of the data entry screen for the survey option. </a:t>
            </a:r>
          </a:p>
          <a:p>
            <a:pPr marL="0" indent="-171450" eaLnBrk="1" hangingPunct="1"/>
            <a:endParaRPr lang="en-US" baseline="0" dirty="0" smtClean="0">
              <a:ea typeface="ＭＳ Ｐゴシック"/>
              <a:cs typeface="ＭＳ Ｐゴシック"/>
            </a:endParaRPr>
          </a:p>
          <a:p>
            <a:pPr marL="171450" indent="-171450" eaLnBrk="1" hangingPunct="1">
              <a:spcAft>
                <a:spcPts val="600"/>
              </a:spcAft>
              <a:buFont typeface="Arial" pitchFamily="34" charset="0"/>
              <a:buChar char="•"/>
            </a:pPr>
            <a:r>
              <a:rPr lang="en-US" baseline="0" dirty="0" smtClean="0">
                <a:ea typeface="ＭＳ Ｐゴシック"/>
                <a:cs typeface="ＭＳ Ｐゴシック"/>
              </a:rPr>
              <a:t>The census information at the top is optional. </a:t>
            </a:r>
          </a:p>
          <a:p>
            <a:pPr marL="171450" indent="-171450" eaLnBrk="1" hangingPunct="1">
              <a:spcAft>
                <a:spcPts val="600"/>
              </a:spcAft>
              <a:buFont typeface="Arial" pitchFamily="34" charset="0"/>
              <a:buChar char="•"/>
            </a:pPr>
            <a:r>
              <a:rPr lang="en-US" baseline="0" dirty="0" smtClean="0">
                <a:ea typeface="ＭＳ Ｐゴシック"/>
                <a:cs typeface="ＭＳ Ｐゴシック"/>
              </a:rPr>
              <a:t>When using the survey option, the grantee will specify the number of low income persons living in the target area, the number of low-moderate income persons living in the target area, and the total population of the target area. Based on these numbers, the system will calculate the % Low Mod for the target area. </a:t>
            </a:r>
          </a:p>
          <a:p>
            <a:pPr marL="171450" indent="-171450" eaLnBrk="1" hangingPunct="1">
              <a:buFont typeface="Arial" pitchFamily="34" charset="0"/>
              <a:buChar char="•"/>
            </a:pPr>
            <a:r>
              <a:rPr lang="en-US" dirty="0" smtClean="0">
                <a:ea typeface="ＭＳ Ｐゴシック"/>
                <a:cs typeface="ＭＳ Ｐゴシック"/>
              </a:rPr>
              <a:t>For the Survey Method, a grantee may use the Census data OR populate the Total Number Low, Total Number Low/Mod, and Total Population for the system to calculate % Low/Mod.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9901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385357-3D28-46F9-B5E4-1C10A8A812A9}" type="slidenum">
              <a:rPr lang="en-US" smtClean="0">
                <a:latin typeface="Arial" pitchFamily="34" charset="0"/>
                <a:ea typeface="ＭＳ Ｐゴシック"/>
                <a:cs typeface="ＭＳ Ｐゴシック"/>
              </a:rPr>
              <a:pPr/>
              <a:t>73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spcBef>
                <a:spcPct val="30000"/>
              </a:spcBef>
            </a:pPr>
            <a:r>
              <a:rPr lang="en-US" dirty="0" smtClean="0">
                <a:ea typeface="ＭＳ Ｐゴシック"/>
                <a:cs typeface="ＭＳ Ｐゴシック"/>
              </a:rPr>
              <a:t>We</a:t>
            </a:r>
            <a:r>
              <a:rPr lang="en-US" baseline="0" dirty="0" smtClean="0">
                <a:ea typeface="ＭＳ Ｐゴシック"/>
                <a:cs typeface="ＭＳ Ｐゴシック"/>
              </a:rPr>
              <a:t> are now finished with Area Benefit and will discuss Direct Benefit data collection for Action Plan activities. This slide displays a screenshot highlighting the first section that grantee will complete when given the option to choose Area Benefit or Direct Benefit. </a:t>
            </a:r>
          </a:p>
          <a:p>
            <a:pPr marL="0" indent="-171450" eaLnBrk="1" hangingPunct="1">
              <a:spcBef>
                <a:spcPct val="30000"/>
              </a:spcBef>
            </a:pPr>
            <a:endParaRPr lang="en-US" baseline="0"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003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2E1D6D-513C-4983-8A42-344966A29372}" type="slidenum">
              <a:rPr lang="en-US" smtClean="0">
                <a:latin typeface="Arial" pitchFamily="34" charset="0"/>
                <a:ea typeface="ＭＳ Ｐゴシック"/>
                <a:cs typeface="ＭＳ Ｐゴシック"/>
              </a:rPr>
              <a:pPr/>
              <a:t>74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the different elements</a:t>
            </a:r>
            <a:r>
              <a:rPr lang="en-US" baseline="0" dirty="0" smtClean="0">
                <a:ea typeface="ＭＳ Ｐゴシック"/>
                <a:cs typeface="ＭＳ Ｐゴシック"/>
              </a:rPr>
              <a:t> to the Direct Benefit data collection. The majority of NSP activities will be Direct Benefit activities. </a:t>
            </a:r>
          </a:p>
          <a:p>
            <a:pPr eaLnBrk="1" hangingPunct="1"/>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Once the grantee indicates the activity will create a Direct Benefit, they will need to indicate if the households assisted will be owner,</a:t>
            </a:r>
            <a:r>
              <a:rPr lang="en-US" baseline="0" dirty="0" smtClean="0">
                <a:ea typeface="ＭＳ Ｐゴシック"/>
                <a:cs typeface="ＭＳ Ｐゴシック"/>
              </a:rPr>
              <a:t> renter, or both. The grantee will also want to indicate if the housing units expected to be assisted will be single-family or multifamily. When the grantee enters this information, the system will provide additional fields in the second area of data collection. </a:t>
            </a:r>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When</a:t>
            </a:r>
            <a:r>
              <a:rPr lang="en-US" baseline="0" dirty="0" smtClean="0">
                <a:ea typeface="ＭＳ Ｐゴシック"/>
                <a:cs typeface="ＭＳ Ｐゴシック"/>
              </a:rPr>
              <a:t> reporting on this activity in the Quarterly Report, the grantee will have to provide race and ethnicity data, head of household data, and income data for each household assisted.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106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27A766-246C-46AD-B08C-03DAF59C8190}" type="slidenum">
              <a:rPr lang="en-US" smtClean="0">
                <a:latin typeface="Arial" pitchFamily="34" charset="0"/>
                <a:ea typeface="ＭＳ Ｐゴシック"/>
                <a:cs typeface="ＭＳ Ｐゴシック"/>
              </a:rPr>
              <a:pPr/>
              <a:t>75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indent="0" eaLnBrk="1" hangingPunct="1">
              <a:spcBef>
                <a:spcPts val="0"/>
              </a:spcBef>
              <a:spcAft>
                <a:spcPts val="1200"/>
              </a:spcAft>
              <a:buFont typeface="Arial" pitchFamily="34" charset="0"/>
              <a:buNone/>
              <a:defRPr/>
            </a:pPr>
            <a:r>
              <a:rPr lang="en-US" dirty="0" smtClean="0"/>
              <a:t>This slide shows an example of how the system will update</a:t>
            </a:r>
            <a:r>
              <a:rPr lang="en-US" baseline="0" dirty="0" smtClean="0"/>
              <a:t> the proposed accomplishments section based on if the user specifies owner, renter, multi family or single family. </a:t>
            </a:r>
          </a:p>
          <a:p>
            <a:pPr marL="171450" indent="-171450" eaLnBrk="1" hangingPunct="1">
              <a:spcBef>
                <a:spcPts val="0"/>
              </a:spcBef>
              <a:spcAft>
                <a:spcPts val="1200"/>
              </a:spcAft>
              <a:buFont typeface="Arial" pitchFamily="34" charset="0"/>
              <a:buChar char="•"/>
              <a:defRPr/>
            </a:pPr>
            <a:r>
              <a:rPr lang="en-US" dirty="0" smtClean="0"/>
              <a:t>After selecting Direct Benefit,</a:t>
            </a:r>
            <a:r>
              <a:rPr lang="en-US" b="1" dirty="0" smtClean="0"/>
              <a:t> </a:t>
            </a:r>
            <a:r>
              <a:rPr lang="en-US" dirty="0" smtClean="0"/>
              <a:t>a grantee indicates the tenure of the proposed beneficiaries (in this case, owner) and the structure of the property (in</a:t>
            </a:r>
            <a:r>
              <a:rPr lang="en-US" baseline="0" dirty="0" smtClean="0"/>
              <a:t> this case, </a:t>
            </a:r>
            <a:r>
              <a:rPr lang="en-US" dirty="0" smtClean="0"/>
              <a:t>single-family). Once the user selects</a:t>
            </a:r>
            <a:r>
              <a:rPr lang="en-US" baseline="0" dirty="0" smtClean="0"/>
              <a:t> Owner, the system adds a row of proposed accomplishment data for owner -occupied units. I</a:t>
            </a:r>
            <a:r>
              <a:rPr lang="en-US" dirty="0" smtClean="0"/>
              <a:t>f the user indicated there will be single-family units, the system would also add a “# of single-family units” beneficiary measure. </a:t>
            </a:r>
          </a:p>
          <a:p>
            <a:pPr marL="171450" indent="-171450" eaLnBrk="1" hangingPunct="1">
              <a:spcBef>
                <a:spcPts val="0"/>
              </a:spcBef>
              <a:spcAft>
                <a:spcPts val="1200"/>
              </a:spcAft>
              <a:buFont typeface="Arial" pitchFamily="34" charset="0"/>
              <a:buChar char="•"/>
              <a:defRPr/>
            </a:pPr>
            <a:r>
              <a:rPr lang="en-US" dirty="0" smtClean="0"/>
              <a:t>For the household measures, a grantee is required to specify the tenure based on the proposed income levels targeted. For example, if the grantee indicates there will be renter households, the system will add a “# of renter” households beneficiary measure with “proposed total,” “low,” and “mod” data fields to complete. All grantees are required to enter this beneficiary data. </a:t>
            </a:r>
          </a:p>
          <a:p>
            <a:pPr eaLnBrk="1" hangingPunct="1">
              <a:spcBef>
                <a:spcPts val="0"/>
              </a:spcBef>
              <a:buFont typeface="Arial" pitchFamily="34" charset="0"/>
              <a:buNone/>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20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5D21AF-21DF-4476-BFE3-C2A8971BA490}" type="slidenum">
              <a:rPr lang="en-US" smtClean="0">
                <a:latin typeface="Arial" pitchFamily="34" charset="0"/>
                <a:ea typeface="ＭＳ Ｐゴシック"/>
                <a:cs typeface="ＭＳ Ｐゴシック"/>
              </a:rPr>
              <a:pPr/>
              <a:t>76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171450" eaLnBrk="1" hangingPunct="1">
              <a:spcAft>
                <a:spcPts val="1200"/>
              </a:spcAft>
            </a:pPr>
            <a:r>
              <a:rPr lang="en-US" dirty="0" smtClean="0">
                <a:ea typeface="ＭＳ Ｐゴシック"/>
                <a:cs typeface="ＭＳ Ｐゴシック"/>
              </a:rPr>
              <a:t>Here</a:t>
            </a:r>
            <a:r>
              <a:rPr lang="en-US" baseline="0" dirty="0" smtClean="0">
                <a:ea typeface="ＭＳ Ｐゴシック"/>
                <a:cs typeface="ＭＳ Ｐゴシック"/>
              </a:rPr>
              <a:t> is a second example of the Direct Benefit section where the user has specified that the activity is expected to serve both renters and owners. As a result, the system added two rows in the detail section, one for the number of renter households and one for the number of owner households. </a:t>
            </a:r>
          </a:p>
          <a:p>
            <a:pPr marL="0" indent="-171450" eaLnBrk="1" hangingPunct="1"/>
            <a:r>
              <a:rPr lang="en-US" baseline="0" dirty="0" smtClean="0">
                <a:ea typeface="ＭＳ Ｐゴシック"/>
                <a:cs typeface="ＭＳ Ｐゴシック"/>
              </a:rPr>
              <a:t>It is important to enter this information for each activity. If it is missing, the grantee will not be able to provide the correct breakout of accomplishment data on the quarterly reports. </a:t>
            </a:r>
            <a:endParaRPr lang="en-US" dirty="0" smtClean="0">
              <a:ea typeface="ＭＳ Ｐゴシック"/>
              <a:cs typeface="ＭＳ Ｐゴシック"/>
            </a:endParaRPr>
          </a:p>
          <a:p>
            <a:pPr marL="171450" indent="-171450"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311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0E64F3-58CF-4E65-9031-2AB2EAAA862C}" type="slidenum">
              <a:rPr lang="en-US" smtClean="0">
                <a:latin typeface="Arial" pitchFamily="34" charset="0"/>
                <a:ea typeface="ＭＳ Ｐゴシック"/>
                <a:cs typeface="ＭＳ Ｐゴシック"/>
              </a:rPr>
              <a:pPr/>
              <a:t>77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indent="-342900" eaLnBrk="1" hangingPunct="1">
              <a:spcBef>
                <a:spcPts val="0"/>
              </a:spcBef>
              <a:spcAft>
                <a:spcPts val="0"/>
              </a:spcAft>
              <a:buFont typeface="Symbol"/>
              <a:buNone/>
              <a:defRPr/>
            </a:pPr>
            <a:r>
              <a:rPr lang="en-US" b="0" dirty="0" smtClean="0">
                <a:ea typeface="Calibri"/>
                <a:cs typeface="Times New Roman"/>
              </a:rPr>
              <a:t>It is important to note that in the detailed sections</a:t>
            </a:r>
            <a:r>
              <a:rPr lang="en-US" b="0" baseline="0" dirty="0" smtClean="0">
                <a:ea typeface="Calibri"/>
                <a:cs typeface="Times New Roman"/>
              </a:rPr>
              <a:t> of the proposed accomplishments, the system does not list middle</a:t>
            </a:r>
            <a:r>
              <a:rPr lang="en-US" b="0" dirty="0" smtClean="0">
                <a:ea typeface="Calibri"/>
                <a:cs typeface="Times New Roman"/>
              </a:rPr>
              <a:t> </a:t>
            </a:r>
            <a:r>
              <a:rPr lang="en-US" b="0" baseline="0" dirty="0" smtClean="0">
                <a:ea typeface="Calibri"/>
                <a:cs typeface="Times New Roman"/>
              </a:rPr>
              <a:t>income as a field. This can be a point of confusion for grantee users as middle income households are eligible for assistance under NSP. </a:t>
            </a:r>
          </a:p>
          <a:p>
            <a:pPr marL="0" indent="-342900" eaLnBrk="1" hangingPunct="1">
              <a:spcBef>
                <a:spcPts val="0"/>
              </a:spcBef>
              <a:spcAft>
                <a:spcPts val="0"/>
              </a:spcAft>
              <a:buFont typeface="Symbol"/>
              <a:buNone/>
              <a:defRPr/>
            </a:pPr>
            <a:endParaRPr lang="en-US" b="0" baseline="0" dirty="0" smtClean="0">
              <a:ea typeface="Calibri"/>
              <a:cs typeface="Times New Roman"/>
            </a:endParaRPr>
          </a:p>
          <a:p>
            <a:pPr marL="171450" indent="-171450" eaLnBrk="1" hangingPunct="1">
              <a:spcBef>
                <a:spcPts val="0"/>
              </a:spcBef>
              <a:spcAft>
                <a:spcPts val="1200"/>
              </a:spcAft>
              <a:buFont typeface="Arial" pitchFamily="34" charset="0"/>
              <a:buChar char="•"/>
              <a:defRPr/>
            </a:pPr>
            <a:r>
              <a:rPr lang="en-US" b="0" baseline="0" dirty="0" smtClean="0">
                <a:ea typeface="Calibri"/>
                <a:cs typeface="Times New Roman"/>
              </a:rPr>
              <a:t>There are three levels of income eligible for NSP assistance. Low-income households are those with annual incomes less than 50% of the area median income. Moderate-income households are those with incomes between 50 and 80% of the area median income. Middle-income households are those with incomes between 80 and 120% of the area median income. </a:t>
            </a:r>
          </a:p>
          <a:p>
            <a:pPr marL="171450" indent="-171450" eaLnBrk="1" hangingPunct="1">
              <a:spcBef>
                <a:spcPts val="0"/>
              </a:spcBef>
              <a:spcAft>
                <a:spcPts val="1200"/>
              </a:spcAft>
              <a:buFont typeface="Arial" pitchFamily="34" charset="0"/>
              <a:buChar char="•"/>
              <a:defRPr/>
            </a:pPr>
            <a:r>
              <a:rPr lang="en-US" b="0" baseline="0" dirty="0" smtClean="0">
                <a:ea typeface="Calibri"/>
                <a:cs typeface="Times New Roman"/>
              </a:rPr>
              <a:t>DRGR has data fields for total households, low income, and moderate income. There is no data field to enter middle income. This does not mean the grantee should not report these households at all. The grantee can simply include the middle-income households in the total households column. </a:t>
            </a:r>
          </a:p>
          <a:p>
            <a:pPr marL="171450" indent="-171450" eaLnBrk="1" hangingPunct="1">
              <a:spcBef>
                <a:spcPts val="0"/>
              </a:spcBef>
              <a:spcAft>
                <a:spcPts val="1200"/>
              </a:spcAft>
              <a:buFont typeface="Arial" pitchFamily="34" charset="0"/>
              <a:buChar char="•"/>
              <a:defRPr/>
            </a:pPr>
            <a:r>
              <a:rPr lang="en-US" b="0" dirty="0" smtClean="0">
                <a:ea typeface="Calibri"/>
                <a:cs typeface="Times New Roman"/>
              </a:rPr>
              <a:t>For example, if a grantee has a Proposed Total of 15 households, with four low income, six moderate income, and five middle income, the information would be entered like</a:t>
            </a:r>
            <a:r>
              <a:rPr lang="en-US" b="0" baseline="0" dirty="0" smtClean="0">
                <a:ea typeface="Calibri"/>
                <a:cs typeface="Times New Roman"/>
              </a:rPr>
              <a:t> the table provided.</a:t>
            </a:r>
            <a:endParaRPr lang="en-US" b="0" dirty="0" smtClean="0">
              <a:ea typeface="Calibri"/>
              <a:cs typeface="Times New Roman"/>
            </a:endParaRPr>
          </a:p>
          <a:p>
            <a:pPr marL="228600" indent="228600" eaLnBrk="1" hangingPunct="1">
              <a:spcBef>
                <a:spcPts val="0"/>
              </a:spcBef>
              <a:spcAft>
                <a:spcPts val="0"/>
              </a:spcAft>
              <a:defRPr/>
            </a:pPr>
            <a:r>
              <a:rPr lang="en-US" dirty="0" smtClean="0">
                <a:ea typeface="Calibri"/>
                <a:cs typeface="Times New Roman"/>
              </a:rPr>
              <a: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413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CF7342-C456-4120-BC4E-DEC9F30FBBCF}" type="slidenum">
              <a:rPr lang="en-US" smtClean="0">
                <a:latin typeface="Arial" pitchFamily="34" charset="0"/>
                <a:ea typeface="ＭＳ Ｐゴシック"/>
                <a:cs typeface="ＭＳ Ｐゴシック"/>
              </a:rPr>
              <a:pPr/>
              <a:t>78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In addition to defining each activity by beneficiary measures, a user may identify proposed totals for Accomplishments in the DRGR Action Plan – Edit Activity Page 2. </a:t>
            </a:r>
          </a:p>
          <a:p>
            <a:pPr eaLnBrk="1" hangingPunct="1"/>
            <a:endParaRPr lang="en-US"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As with the beneficiary data,</a:t>
            </a:r>
            <a:r>
              <a:rPr lang="en-US" b="1" dirty="0" smtClean="0">
                <a:ea typeface="ＭＳ Ｐゴシック"/>
                <a:cs typeface="ＭＳ Ｐゴシック"/>
              </a:rPr>
              <a:t> </a:t>
            </a:r>
            <a:r>
              <a:rPr lang="en-US" dirty="0" smtClean="0">
                <a:ea typeface="ＭＳ Ｐゴシック"/>
                <a:cs typeface="ＭＳ Ｐゴシック"/>
              </a:rPr>
              <a:t>the list of proposed Accomplishments is pre-determined based on an activity’s ”Activity Type” on DRGR Action Plan-Edit Activity Page 1 (refer back to Step 1. Selecting the Activity Type). </a:t>
            </a:r>
            <a:r>
              <a:rPr lang="en-US" baseline="0" dirty="0" smtClean="0">
                <a:ea typeface="ＭＳ Ｐゴシック"/>
                <a:cs typeface="ＭＳ Ｐゴシック"/>
              </a:rPr>
              <a:t>You will not need to report goals or proposed accomplishments for your administration activity. </a:t>
            </a:r>
          </a:p>
          <a:p>
            <a:pPr marL="171450" indent="-171450" eaLnBrk="1" hangingPunct="1">
              <a:spcAft>
                <a:spcPts val="1200"/>
              </a:spcAft>
              <a:buFont typeface="Arial" pitchFamily="34" charset="0"/>
              <a:buChar char="•"/>
            </a:pPr>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dirty="0" smtClean="0">
                <a:ea typeface="ＭＳ Ｐゴシック"/>
                <a:cs typeface="ＭＳ Ｐゴシック"/>
              </a:rPr>
              <a:t>All grantees are encouraged to enter data in the fields as applicable, but, as shown in Exhibit 5: Performance Measure Requirements, by NSP Program, only NSP2 and NSP3 grantees are required to identify and report on certain green features. The</a:t>
            </a:r>
            <a:r>
              <a:rPr lang="en-US" baseline="0" dirty="0" smtClean="0">
                <a:ea typeface="ＭＳ Ｐゴシック"/>
                <a:cs typeface="ＭＳ Ｐゴシック"/>
              </a:rPr>
              <a:t> Energy Start Qualified New Homes standard is the minimum;</a:t>
            </a:r>
            <a:r>
              <a:rPr lang="en-US" sz="1200" kern="1200" dirty="0" smtClean="0">
                <a:solidFill>
                  <a:schemeClr val="tx1"/>
                </a:solidFill>
                <a:latin typeface="+mn-lt"/>
                <a:ea typeface="ＭＳ Ｐゴシック" pitchFamily="-60" charset="-128"/>
                <a:cs typeface="ＭＳ Ｐゴシック" pitchFamily="-60" charset="-128"/>
              </a:rPr>
              <a:t> those grantees who chose to include higher green measures (like Enterprise Green Communities or LEED) in their NSP2 application and/or NSP3 Substantial</a:t>
            </a:r>
            <a:r>
              <a:rPr lang="en-US" sz="1200" kern="1200" baseline="0" dirty="0" smtClean="0">
                <a:solidFill>
                  <a:schemeClr val="tx1"/>
                </a:solidFill>
                <a:latin typeface="+mn-lt"/>
                <a:ea typeface="ＭＳ Ｐゴシック" pitchFamily="-60" charset="-128"/>
                <a:cs typeface="ＭＳ Ｐゴシック" pitchFamily="-60" charset="-128"/>
              </a:rPr>
              <a:t> Amendment </a:t>
            </a:r>
            <a:r>
              <a:rPr lang="en-US" sz="1200" kern="1200" dirty="0" smtClean="0">
                <a:solidFill>
                  <a:schemeClr val="tx1"/>
                </a:solidFill>
                <a:latin typeface="+mn-lt"/>
                <a:ea typeface="ＭＳ Ｐゴシック" pitchFamily="-60" charset="-128"/>
                <a:cs typeface="ＭＳ Ｐゴシック" pitchFamily="-60" charset="-128"/>
              </a:rPr>
              <a:t>should be reporting on that. </a:t>
            </a:r>
            <a:endParaRPr lang="en-US" dirty="0" smtClean="0">
              <a:ea typeface="ＭＳ Ｐゴシック"/>
              <a:cs typeface="ＭＳ Ｐゴシック"/>
            </a:endParaRPr>
          </a:p>
          <a:p>
            <a:pPr marL="171450" indent="-171450" eaLnBrk="1" hangingPunct="1">
              <a:buFont typeface="Arial" pitchFamily="34" charset="0"/>
              <a:buChar char="•"/>
            </a:pPr>
            <a:endParaRPr lang="en-US" dirty="0" smtClean="0">
              <a:ea typeface="ＭＳ Ｐゴシック"/>
              <a:cs typeface="ＭＳ Ｐゴシック"/>
            </a:endParaRPr>
          </a:p>
          <a:p>
            <a:pPr eaLnBrk="1" hangingPunct="1"/>
            <a:r>
              <a:rPr lang="en-US" dirty="0" smtClean="0">
                <a:ea typeface="ＭＳ Ｐゴシック"/>
                <a:cs typeface="ＭＳ Ｐゴシック"/>
              </a:rPr>
              <a: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51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F02CB5-BED4-4D53-AC36-989F38136793}" type="slidenum">
              <a:rPr lang="en-US" smtClean="0">
                <a:latin typeface="Arial" pitchFamily="34" charset="0"/>
                <a:ea typeface="ＭＳ Ｐゴシック"/>
                <a:cs typeface="ＭＳ Ｐゴシック"/>
              </a:rPr>
              <a:pPr/>
              <a:t>79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xfrm>
            <a:off x="685800" y="4416425"/>
            <a:ext cx="5486400" cy="4672984"/>
          </a:xfrm>
        </p:spPr>
        <p:txBody>
          <a:bodyPr wrap="square" numCol="1" anchor="t" anchorCtr="0" compatLnSpc="1">
            <a:prstTxWarp prst="textNoShape">
              <a:avLst/>
            </a:prstTxWarp>
            <a:noAutofit/>
          </a:bodyPr>
          <a:lstStyle/>
          <a:p>
            <a:pPr marL="171450" indent="-171450" eaLnBrk="1" hangingPunct="1">
              <a:spcBef>
                <a:spcPct val="0"/>
              </a:spcBef>
              <a:buFont typeface="Arial" pitchFamily="34" charset="0"/>
              <a:buNone/>
              <a:defRPr/>
            </a:pPr>
            <a:endParaRPr lang="en-US" sz="800" dirty="0"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91C3F5-7E2A-465C-AD3E-31743E4B166A}" type="slidenum">
              <a:rPr lang="en-US">
                <a:ea typeface="ＭＳ Ｐゴシック" pitchFamily="-60" charset="-128"/>
                <a:cs typeface="ＭＳ Ｐゴシック" pitchFamily="-60" charset="-128"/>
              </a:rPr>
              <a:pPr fontAlgn="base">
                <a:spcBef>
                  <a:spcPct val="0"/>
                </a:spcBef>
                <a:spcAft>
                  <a:spcPct val="0"/>
                </a:spcAft>
                <a:defRPr/>
              </a:pPr>
              <a:t>8</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a typeface="ＭＳ Ｐゴシック"/>
                <a:cs typeface="ＭＳ Ｐゴシック"/>
              </a:rPr>
              <a:t>Regardless of Census or Survey method, a grantee may have proposed accomplishments they can populate.</a:t>
            </a:r>
            <a:r>
              <a:rPr lang="en-US" sz="1200" kern="1200" dirty="0" smtClean="0">
                <a:solidFill>
                  <a:schemeClr val="tx1"/>
                </a:solidFill>
                <a:latin typeface="+mn-lt"/>
                <a:ea typeface="ＭＳ Ｐゴシック" pitchFamily="-60" charset="-128"/>
                <a:cs typeface="ＭＳ Ｐゴシック" pitchFamily="-60" charset="-128"/>
              </a:rPr>
              <a:t> Users must enter proposed accomplishments or 0 in each measure that they want to show up in QPR. HUD Headquarters DRGR administrators list the type of measures that are options, but putting in estimate is how grantees </a:t>
            </a:r>
            <a:r>
              <a:rPr lang="en-US" sz="1200" u="sng" kern="1200" dirty="0" smtClean="0">
                <a:solidFill>
                  <a:schemeClr val="tx1"/>
                </a:solidFill>
                <a:latin typeface="+mn-lt"/>
                <a:ea typeface="ＭＳ Ｐゴシック" pitchFamily="-60" charset="-128"/>
                <a:cs typeface="ＭＳ Ｐゴシック" pitchFamily="-60" charset="-128"/>
              </a:rPr>
              <a:t>select</a:t>
            </a:r>
            <a:r>
              <a:rPr lang="en-US" sz="1200" kern="1200" dirty="0" smtClean="0">
                <a:solidFill>
                  <a:schemeClr val="tx1"/>
                </a:solidFill>
                <a:latin typeface="+mn-lt"/>
                <a:ea typeface="ＭＳ Ｐゴシック" pitchFamily="-60" charset="-128"/>
                <a:cs typeface="ＭＳ Ｐゴシック" pitchFamily="-60" charset="-128"/>
              </a:rPr>
              <a:t> the measures they plan to use.</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Remember: these metrics (e.g., # of public facilities) are auto-populated based on the Activity Type selected on Page 1 of the Activity screen.</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61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8FDC21-B059-4544-B2C4-CB96B6AA00FF}" type="slidenum">
              <a:rPr lang="en-US" smtClean="0">
                <a:latin typeface="Arial" pitchFamily="34" charset="0"/>
                <a:ea typeface="ＭＳ Ｐゴシック"/>
                <a:cs typeface="ＭＳ Ｐゴシック"/>
              </a:rPr>
              <a:pPr/>
              <a:t>80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a:t>
            </a:r>
            <a:r>
              <a:rPr lang="en-US" baseline="0" dirty="0" smtClean="0">
                <a:ea typeface="ＭＳ Ｐゴシック"/>
                <a:cs typeface="ＭＳ Ｐゴシック"/>
              </a:rPr>
              <a:t> slide shows a screenshot of some of the Direct Benefit proposed measures for energy efficiency. </a:t>
            </a:r>
          </a:p>
          <a:p>
            <a:pPr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first field, # of Properties, should be used by all grantees. Although its not required, HUD encourages you to report on this measure.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remainder of the fields were added to capture the types of energy efficiency improvements the grantee plans to include in their programs. Because you will not know the specifications of each NSP-assisted property at this point, you may need to make some educated guesses. HUD is trying to get a sense of what the grantee is proposing.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720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A74DB5-0712-45C8-AFFD-5AA3321A0A45}" type="slidenum">
              <a:rPr lang="en-US" smtClean="0">
                <a:latin typeface="Arial" pitchFamily="34" charset="0"/>
                <a:ea typeface="ＭＳ Ｐゴシック"/>
                <a:cs typeface="ＭＳ Ｐゴシック"/>
              </a:rPr>
              <a:pPr/>
              <a:t>81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ea typeface="ＭＳ Ｐゴシック"/>
                <a:cs typeface="ＭＳ Ｐゴシック"/>
              </a:rPr>
              <a:t>This</a:t>
            </a:r>
            <a:r>
              <a:rPr lang="en-US" baseline="0" dirty="0" smtClean="0">
                <a:ea typeface="ＭＳ Ｐゴシック"/>
                <a:cs typeface="ＭＳ Ｐゴシック"/>
              </a:rPr>
              <a:t> slide illustrates which of the accomplishment and beneficiary data is required and which is encouraged. </a:t>
            </a:r>
          </a:p>
          <a:p>
            <a:pPr marL="0" indent="0" eaLnBrk="1" hangingPunct="1">
              <a:buFontTx/>
              <a:buNone/>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The majority of fields are required</a:t>
            </a:r>
            <a:r>
              <a:rPr lang="en-US" baseline="0" dirty="0" smtClean="0">
                <a:ea typeface="ＭＳ Ｐゴシック"/>
                <a:cs typeface="ＭＳ Ｐゴシック"/>
              </a:rPr>
              <a:t>. Some of these fields, like Race/Ethnicity and Female-Headed Households, will only appear on the quarterly report; there is no need to break out your goals by these characteristics. </a:t>
            </a:r>
          </a:p>
          <a:p>
            <a:pPr marL="171450" indent="-171450" eaLnBrk="1" hangingPunct="1">
              <a:spcAft>
                <a:spcPts val="1200"/>
              </a:spcAft>
              <a:buFontTx/>
              <a:buChar char="•"/>
            </a:pPr>
            <a:r>
              <a:rPr lang="en-US" dirty="0" smtClean="0">
                <a:ea typeface="ＭＳ Ｐゴシック"/>
                <a:cs typeface="ＭＳ Ｐゴシック"/>
              </a:rPr>
              <a:t>Again, many grantees have not gone back and back-filled these data elements. It is important for grantees to do so as if the information is not provided on the Action Plan (the front end), the grantee will not have an option of reporting under these categories in the QPR (the back end).</a:t>
            </a:r>
          </a:p>
          <a:p>
            <a:pPr marL="171450" indent="-171450" eaLnBrk="1" hangingPunct="1">
              <a:spcAft>
                <a:spcPts val="1200"/>
              </a:spcAft>
              <a:buFontTx/>
              <a:buChar char="•"/>
            </a:pPr>
            <a:r>
              <a:rPr lang="en-US" dirty="0" smtClean="0">
                <a:ea typeface="ＭＳ Ｐゴシック"/>
                <a:cs typeface="ＭＳ Ｐゴシック"/>
              </a:rPr>
              <a:t>It is recommended that you verify this information is in the system before submitting your next QPR. Some of the Microstrategy Reports can quickly summarize the proposed goals entered for each activity. </a:t>
            </a: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dirty="0" smtClean="0">
                <a:ea typeface="ＭＳ Ｐゴシック"/>
                <a:cs typeface="ＭＳ Ｐゴシック"/>
              </a:rPr>
              <a:t>You can add a wide variety of additional accomplishment data, but if you don’t have that particular item as a regular component of your program and you won’t be tracking it, don’t include it.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82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F4F691-13C9-4FC4-91F1-0D52308A6D2D}" type="slidenum">
              <a:rPr lang="en-US" smtClean="0">
                <a:latin typeface="Arial" pitchFamily="34" charset="0"/>
                <a:ea typeface="ＭＳ Ｐゴシック"/>
                <a:cs typeface="ＭＳ Ｐゴシック"/>
              </a:rPr>
              <a:pPr/>
              <a:t>82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a:t>
            </a:r>
            <a:r>
              <a:rPr lang="en-US" baseline="0" dirty="0" smtClean="0">
                <a:ea typeface="ＭＳ Ｐゴシック"/>
                <a:cs typeface="ＭＳ Ｐゴシック"/>
              </a:rPr>
              <a:t> slide shows a screenshot of Performance Report 01. This report is a helpful tool to determine what the grantee has proposed and what has been accomplished for each activity. Grantees are encouraged to compare the performance measures listed for each activity against the list of required performance measures. If some are missing, the grantee must go back and edit the Action Plan to add them. </a:t>
            </a:r>
          </a:p>
          <a:p>
            <a:pPr eaLnBrk="1" hangingPunct="1"/>
            <a:endParaRPr lang="en-US" baseline="0" dirty="0" smtClean="0">
              <a:ea typeface="ＭＳ Ｐゴシック"/>
              <a:cs typeface="ＭＳ Ｐゴシック"/>
            </a:endParaRP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columns to the left are Grantee Activity Number, Activity Type and Responsible Organization. Later, we will learn how to filter and sort using these types of columns to quickly find specific activities. </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For each activity, you should see multiple performance measures, each in its own row. For example, the first activity listed on this report has four performance measures.</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For each performance measure, the report will list the proposed and actual accomplishments by income level. As discussed earlier, the system does not explicitly capture numbers for middle income. These households are rolled into the Total Households field.</a:t>
            </a:r>
          </a:p>
          <a:p>
            <a:pPr marL="171450" indent="-171450" eaLnBrk="1" hangingPunct="1">
              <a:spcAft>
                <a:spcPts val="1200"/>
              </a:spcAft>
              <a:buFont typeface="Arial" pitchFamily="34" charset="0"/>
              <a:buChar char="•"/>
            </a:pPr>
            <a:r>
              <a:rPr lang="en-US" baseline="0" dirty="0" smtClean="0">
                <a:ea typeface="ＭＳ Ｐゴシック"/>
                <a:cs typeface="ＭＳ Ｐゴシック"/>
              </a:rPr>
              <a:t>The second activity listed on this report is a good example of using the energy efficiency performance measures. </a:t>
            </a:r>
          </a:p>
          <a:p>
            <a:pPr marL="0" indent="0" eaLnBrk="1" hangingPunct="1">
              <a:buFont typeface="Arial" pitchFamily="34" charset="0"/>
              <a:buNone/>
            </a:pPr>
            <a:r>
              <a:rPr lang="en-US" baseline="0" dirty="0" smtClean="0">
                <a:ea typeface="ＭＳ Ｐゴシック"/>
                <a:cs typeface="ＭＳ Ｐゴシック"/>
              </a:rPr>
              <a: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1027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576874-2833-4022-931B-E7D1DCF28B94}" type="slidenum">
              <a:rPr lang="en-US" smtClean="0">
                <a:latin typeface="Arial" pitchFamily="34" charset="0"/>
                <a:ea typeface="ＭＳ Ｐゴシック"/>
                <a:cs typeface="ＭＳ Ｐゴシック"/>
              </a:rPr>
              <a:pPr/>
              <a:t>83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marL="628650" lvl="1" indent="-171450" eaLnBrk="1" hangingPunct="1">
              <a:spcBef>
                <a:spcPts val="0"/>
              </a:spcBef>
              <a:buNone/>
              <a:defRPr/>
            </a:pPr>
            <a:r>
              <a:rPr lang="en-US" dirty="0" smtClean="0">
                <a:cs typeface="+mn-cs"/>
              </a:rPr>
              <a:t>Let’s add an Activity!</a:t>
            </a:r>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8DE45E-BC0A-442F-B095-754F53623BC7}" type="slidenum">
              <a:rPr lang="en-US" smtClean="0">
                <a:latin typeface="Arial" pitchFamily="34" charset="0"/>
                <a:ea typeface="ＭＳ Ｐゴシック"/>
                <a:cs typeface="ＭＳ Ｐゴシック"/>
              </a:rPr>
              <a:pPr/>
              <a:t>84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 are three major functionalities a user can</a:t>
            </a:r>
            <a:r>
              <a:rPr lang="en-US" baseline="0" dirty="0" smtClean="0"/>
              <a:t> do when editing projects and/or activities: delete, combine/collapse activities, move/reassign projects or activities</a:t>
            </a:r>
            <a:endParaRPr lang="en-US" dirty="0" smtClean="0"/>
          </a:p>
          <a:p>
            <a:pPr marL="171450" indent="-171450" eaLnBrk="1" hangingPunct="1">
              <a:buFontTx/>
              <a:buNone/>
            </a:pP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1DDBD-98F2-4091-987A-EFE596428572}" type="slidenum">
              <a:rPr lang="en-US">
                <a:ea typeface="ＭＳ Ｐゴシック" pitchFamily="-60" charset="-128"/>
                <a:cs typeface="ＭＳ Ｐゴシック" pitchFamily="-60" charset="-128"/>
              </a:rPr>
              <a:pPr fontAlgn="base">
                <a:spcBef>
                  <a:spcPct val="0"/>
                </a:spcBef>
                <a:spcAft>
                  <a:spcPct val="0"/>
                </a:spcAft>
                <a:defRPr/>
              </a:pPr>
              <a:t>85</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ＭＳ Ｐゴシック" pitchFamily="-60" charset="-128"/>
                <a:cs typeface="ＭＳ Ｐゴシック" pitchFamily="-60" charset="-128"/>
              </a:rPr>
              <a:t>Grantees may delete activities that have a zero budget. Activities with obligations and draws cannot be deleted. If activities have completed draws, the draws must be revised to other activities before obligations can be reduced. If the activity has an obligation it must be reduced before program fund budgets can be set to zero. To delete activities that have zero budgets, the grantee will go to the ACTION PLAN module, the VIEW ACTION PLAN. The "delete" option will be available to the grantee as long as the activities have a zero budget.</a:t>
            </a:r>
          </a:p>
          <a:p>
            <a:endParaRPr lang="en-US" sz="1200" kern="1200" dirty="0" smtClean="0">
              <a:solidFill>
                <a:schemeClr val="tx1"/>
              </a:solidFill>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0" charset="-128"/>
                <a:cs typeface="ＭＳ Ｐゴシック" pitchFamily="-60" charset="-128"/>
              </a:rPr>
              <a:t>Grantees may delete projects as long as there are no activities associated with the project and the project has a zero budget. Projects may be deleted by going to the ACTION PLAN module, then SEARCH BY PROJECT. A "delete" option will be available under ACTION as long as there is a zero budget for the project.</a:t>
            </a:r>
            <a:endParaRPr lang="en-US" dirty="0" smtClean="0"/>
          </a:p>
          <a:p>
            <a:endParaRPr lang="en-US" dirty="0" smtClean="0"/>
          </a:p>
          <a:p>
            <a:pPr marR="0" algn="l" defTabSz="914400" rtl="0" eaLnBrk="1" fontAlgn="base" latinLnBrk="0" hangingPunct="1">
              <a:lnSpc>
                <a:spcPct val="100000"/>
              </a:lnSpc>
              <a:spcBef>
                <a:spcPct val="0"/>
              </a:spcBef>
              <a:spcAft>
                <a:spcPct val="0"/>
              </a:spcAft>
              <a:buClrTx/>
              <a:buSzTx/>
              <a:buFontTx/>
              <a:buNone/>
              <a:tabLst/>
              <a:defRPr/>
            </a:pPr>
            <a:r>
              <a:rPr lang="en-US" sz="1200" kern="1200" dirty="0" smtClean="0">
                <a:latin typeface="+mn-lt"/>
              </a:rPr>
              <a:t>NOTE: Projects will only show up on the Edit Action Plan – Activity Index </a:t>
            </a:r>
            <a:r>
              <a:rPr lang="en-US" sz="1200" u="sng" kern="1200" dirty="0" smtClean="0">
                <a:latin typeface="+mn-lt"/>
              </a:rPr>
              <a:t>if</a:t>
            </a:r>
            <a:r>
              <a:rPr lang="en-US" sz="1200" kern="1200" dirty="0" smtClean="0">
                <a:latin typeface="+mn-lt"/>
              </a:rPr>
              <a:t> activities</a:t>
            </a:r>
            <a:r>
              <a:rPr lang="en-US" sz="1200" kern="1200" baseline="0" dirty="0" smtClean="0">
                <a:latin typeface="+mn-lt"/>
              </a:rPr>
              <a:t> have been assigned to the project.  The same thing applies to project reports in Microstrategy</a:t>
            </a:r>
            <a:r>
              <a:rPr lang="en-US" sz="1200" kern="1200" baseline="0" dirty="0" smtClean="0"/>
              <a:t>.</a:t>
            </a:r>
            <a:endParaRPr lang="en-US" dirty="0" smtClean="0"/>
          </a:p>
          <a:p>
            <a:pPr marL="171450" indent="-171450" eaLnBrk="1" hangingPunct="1">
              <a:buFontTx/>
              <a:buNone/>
            </a:pP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1DDBD-98F2-4091-987A-EFE596428572}" type="slidenum">
              <a:rPr lang="en-US">
                <a:ea typeface="ＭＳ Ｐゴシック" pitchFamily="-60" charset="-128"/>
                <a:cs typeface="ＭＳ Ｐゴシック" pitchFamily="-60" charset="-128"/>
              </a:rPr>
              <a:pPr fontAlgn="base">
                <a:spcBef>
                  <a:spcPct val="0"/>
                </a:spcBef>
                <a:spcAft>
                  <a:spcPct val="0"/>
                </a:spcAft>
                <a:defRPr/>
              </a:pPr>
              <a:t>86</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indent="0" eaLnBrk="1" hangingPunct="1">
              <a:buFontTx/>
              <a:buNone/>
            </a:pPr>
            <a:r>
              <a:rPr lang="en-US" dirty="0" smtClean="0">
                <a:ea typeface="ＭＳ Ｐゴシック"/>
                <a:cs typeface="ＭＳ Ｐゴシック"/>
              </a:rPr>
              <a:t>During the initial implementation of their NSP programs, some grantees set up separate activities for the acquisition and the rehabilitation of the same property. As discussed earlier, it is advisable to combine the phases of NSP assistance into the “end use” activity. </a:t>
            </a:r>
          </a:p>
          <a:p>
            <a:pPr marL="171450" indent="-171450" eaLnBrk="1" hangingPunct="1">
              <a:buFontTx/>
              <a:buChar char="•"/>
            </a:pP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dirty="0" smtClean="0">
                <a:ea typeface="ＭＳ Ｐゴシック"/>
                <a:cs typeface="ＭＳ Ｐゴシック"/>
              </a:rPr>
              <a:t>The</a:t>
            </a:r>
            <a:r>
              <a:rPr lang="en-US" baseline="0" dirty="0" smtClean="0">
                <a:ea typeface="ＭＳ Ｐゴシック"/>
                <a:cs typeface="ＭＳ Ｐゴシック"/>
              </a:rPr>
              <a:t> most common NSP activity is Acquisition/Rehab/Resale. When setting up their DRGR Action Plan, some grantees added three activities to capture this program: one for acquisition costs, one for rehabilitation costs, and one for disposition costs. Now that grantees are reporting accomplishments, this type of activity structure raises questions in terms of where to report the accomplishment data. </a:t>
            </a:r>
            <a:r>
              <a:rPr lang="en-US" dirty="0" smtClean="0">
                <a:ea typeface="ＭＳ Ｐゴシック"/>
                <a:cs typeface="ＭＳ Ｐゴシック"/>
              </a:rPr>
              <a:t>Reporting one property under more than one activity has the potential to skew performance measurement. </a:t>
            </a: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dirty="0" smtClean="0">
                <a:ea typeface="ＭＳ Ｐゴシック"/>
                <a:cs typeface="ＭＳ Ｐゴシック"/>
              </a:rPr>
              <a:t>HUD has provided two options on how to correct/adjust data entry for such cases. </a:t>
            </a:r>
          </a:p>
          <a:p>
            <a:pPr marL="344488" marR="0" lvl="1" indent="-171450" algn="l" defTabSz="914400" rtl="0" eaLnBrk="1" fontAlgn="base" latinLnBrk="0" hangingPunct="1">
              <a:lnSpc>
                <a:spcPct val="100000"/>
              </a:lnSpc>
              <a:spcBef>
                <a:spcPct val="0"/>
              </a:spcBef>
              <a:spcAft>
                <a:spcPts val="600"/>
              </a:spcAft>
              <a:buClrTx/>
              <a:buSzTx/>
              <a:buFont typeface="Courier New" pitchFamily="49" charset="0"/>
              <a:buChar char="o"/>
              <a:tabLst/>
              <a:defRPr/>
            </a:pPr>
            <a:r>
              <a:rPr lang="en-US" dirty="0" smtClean="0">
                <a:ea typeface="ＭＳ Ｐゴシック"/>
                <a:cs typeface="ＭＳ Ｐゴシック"/>
              </a:rPr>
              <a:t>The first option is to combine all of these costs under the “end use.”</a:t>
            </a:r>
            <a:r>
              <a:rPr lang="en-US" baseline="0" dirty="0" smtClean="0">
                <a:ea typeface="ＭＳ Ｐゴシック"/>
                <a:cs typeface="ＭＳ Ｐゴシック"/>
              </a:rPr>
              <a:t> For example</a:t>
            </a:r>
            <a:r>
              <a:rPr lang="en-US" dirty="0" smtClean="0">
                <a:ea typeface="ＭＳ Ｐゴシック"/>
                <a:cs typeface="ＭＳ Ｐゴシック"/>
              </a:rPr>
              <a:t>, with Acquisition/Rehab/Resale, the grantee could report everything under Rehabilitation/Reconstruction of residential structures.</a:t>
            </a:r>
            <a:r>
              <a:rPr lang="en-US" baseline="0" dirty="0" smtClean="0">
                <a:ea typeface="ＭＳ Ｐゴシック"/>
                <a:cs typeface="ＭＳ Ｐゴシック"/>
              </a:rPr>
              <a:t> This may require a lot of data entry to edit the information in the Action Plan (as well as adjust obligations and potentially revise drawdown vouchers). </a:t>
            </a:r>
          </a:p>
          <a:p>
            <a:pPr marL="344488" marR="0" lvl="1" indent="-171450" algn="l" defTabSz="914400" rtl="0" eaLnBrk="1" fontAlgn="base" latinLnBrk="0" hangingPunct="1">
              <a:lnSpc>
                <a:spcPct val="100000"/>
              </a:lnSpc>
              <a:spcBef>
                <a:spcPct val="0"/>
              </a:spcBef>
              <a:spcAft>
                <a:spcPts val="600"/>
              </a:spcAft>
              <a:buClrTx/>
              <a:buSzTx/>
              <a:buFont typeface="Courier New" pitchFamily="49" charset="0"/>
              <a:buChar char="o"/>
              <a:tabLst/>
              <a:defRPr/>
            </a:pPr>
            <a:r>
              <a:rPr lang="en-US" dirty="0" smtClean="0">
                <a:ea typeface="ＭＳ Ｐゴシック"/>
              </a:rPr>
              <a:t>Alternatively, the grantee can choose to keep the separate activities</a:t>
            </a:r>
            <a:r>
              <a:rPr lang="en-US" baseline="0" dirty="0" smtClean="0">
                <a:ea typeface="ＭＳ Ｐゴシック"/>
              </a:rPr>
              <a:t> and only report the performance measures and beneficiaries under one of the activities. In this case, the grantee will want to make use of the accomplishment narrative for the activities with zero beneficiaries to cross reference and explain to HUD where the beneficiaries are reported. </a:t>
            </a:r>
            <a:br>
              <a:rPr lang="en-US" baseline="0" dirty="0" smtClean="0">
                <a:ea typeface="ＭＳ Ｐゴシック"/>
              </a:rPr>
            </a:br>
            <a:endParaRPr lang="en-US" baseline="0" dirty="0" smtClean="0">
              <a:ea typeface="ＭＳ Ｐゴシック"/>
            </a:endParaRPr>
          </a:p>
          <a:p>
            <a:pPr marL="171450" marR="0" lvl="0" indent="-171450" algn="l" defTabSz="914400" rtl="0" eaLnBrk="1" fontAlgn="base" latinLnBrk="0" hangingPunct="1">
              <a:lnSpc>
                <a:spcPct val="100000"/>
              </a:lnSpc>
              <a:spcBef>
                <a:spcPct val="0"/>
              </a:spcBef>
              <a:spcAft>
                <a:spcPts val="1200"/>
              </a:spcAft>
              <a:buClrTx/>
              <a:buSzTx/>
              <a:buFontTx/>
              <a:buChar char="•"/>
              <a:tabLst/>
              <a:defRPr/>
            </a:pPr>
            <a:r>
              <a:rPr lang="en-US" dirty="0" smtClean="0">
                <a:ea typeface="ＭＳ Ｐゴシック"/>
              </a:rPr>
              <a:t>For further information on how to collapse two or more activities into one activity, view the Troubleshooting Webinar,</a:t>
            </a:r>
            <a:r>
              <a:rPr lang="en-US" baseline="0" dirty="0" smtClean="0">
                <a:ea typeface="ＭＳ Ｐゴシック"/>
              </a:rPr>
              <a:t> available at: </a:t>
            </a:r>
            <a:r>
              <a:rPr lang="en-US" dirty="0" smtClean="0">
                <a:ea typeface="ＭＳ Ｐゴシック"/>
              </a:rPr>
              <a:t>http://www.hudnsphelp.info/media/resources/DRGRTroubleshootingWebinar_Slides.pdf.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143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5808DC-EAC0-47D0-8AD4-F9F76D7090B9}" type="slidenum">
              <a:rPr lang="en-US" smtClean="0">
                <a:latin typeface="Arial" pitchFamily="34" charset="0"/>
                <a:ea typeface="ＭＳ Ｐゴシック"/>
                <a:cs typeface="ＭＳ Ｐゴシック"/>
              </a:rPr>
              <a:pPr/>
              <a:t>87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0" indent="0" eaLnBrk="1" hangingPunct="1">
              <a:buFontTx/>
              <a:buNone/>
            </a:pPr>
            <a:r>
              <a:rPr lang="en-US" dirty="0" smtClean="0">
                <a:ea typeface="ＭＳ Ｐゴシック"/>
                <a:cs typeface="ＭＳ Ｐゴシック"/>
              </a:rPr>
              <a:t>In</a:t>
            </a:r>
            <a:r>
              <a:rPr lang="en-US" baseline="0" dirty="0" smtClean="0">
                <a:ea typeface="ＭＳ Ｐゴシック"/>
                <a:cs typeface="ＭＳ Ｐゴシック"/>
              </a:rPr>
              <a:t> some cases, the grantee may need to move an activity from one project to another. For example, some grantees set up a separate project to track their set-aside. These grantees may need to move activities in and out of the set-aside project based on the income of the household that actually occupies the unit. This is a screenshot of Edit Activity Page 1 under the Action Plan module. The screenshot is highlighting the section used to move a DRGR activity from one project to another. </a:t>
            </a:r>
            <a:endParaRPr lang="en-US" dirty="0" smtClean="0">
              <a:ea typeface="ＭＳ Ｐゴシック"/>
              <a:cs typeface="ＭＳ Ｐゴシック"/>
            </a:endParaRPr>
          </a:p>
          <a:p>
            <a:pPr marL="171450" indent="-171450" eaLnBrk="1" hangingPunct="1">
              <a:buFontTx/>
              <a:buChar char="•"/>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The</a:t>
            </a:r>
            <a:r>
              <a:rPr lang="en-US" baseline="0" dirty="0" smtClean="0">
                <a:ea typeface="ＭＳ Ｐゴシック"/>
                <a:cs typeface="ＭＳ Ｐゴシック"/>
              </a:rPr>
              <a:t> system will display the name of the project where the activity is currently located. For example, this</a:t>
            </a:r>
            <a:r>
              <a:rPr lang="en-US" dirty="0" smtClean="0">
                <a:ea typeface="ＭＳ Ｐゴシック"/>
                <a:cs typeface="ＭＳ Ｐゴシック"/>
              </a:rPr>
              <a:t> screenshot shows the activity is connected with the Project #0001, which is titled “Owner Occup Housing.” </a:t>
            </a:r>
            <a:r>
              <a:rPr lang="en-US" baseline="0" dirty="0" smtClean="0">
                <a:ea typeface="ＭＳ Ｐゴシック"/>
                <a:cs typeface="ＭＳ Ｐゴシック"/>
              </a:rPr>
              <a:t>To move the activity to a different project, click on the Select Project button. </a:t>
            </a:r>
          </a:p>
          <a:p>
            <a:pPr marL="171450" indent="-171450" eaLnBrk="1" hangingPunct="1">
              <a:spcAft>
                <a:spcPts val="1200"/>
              </a:spcAft>
              <a:buFontTx/>
              <a:buChar char="•"/>
            </a:pPr>
            <a:r>
              <a:rPr lang="en-US" baseline="0" dirty="0" smtClean="0">
                <a:ea typeface="ＭＳ Ｐゴシック"/>
                <a:cs typeface="ＭＳ Ｐゴシック"/>
              </a:rPr>
              <a:t>The next screen will allow the user to search through the list of existing projects and select a new project. </a:t>
            </a:r>
            <a:endParaRPr lang="en-US" b="0" baseline="0" dirty="0" smtClean="0">
              <a:ea typeface="ＭＳ Ｐゴシック"/>
              <a:cs typeface="ＭＳ Ｐゴシック"/>
            </a:endParaRP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sz="1200" b="0" kern="1200" dirty="0" smtClean="0">
                <a:solidFill>
                  <a:schemeClr val="tx1"/>
                </a:solidFill>
                <a:effectLst/>
                <a:latin typeface="+mn-lt"/>
                <a:ea typeface="ＭＳ Ｐゴシック" pitchFamily="-60" charset="-128"/>
                <a:cs typeface="ＭＳ Ｐゴシック" pitchFamily="-60" charset="-128"/>
              </a:rPr>
              <a:t>If, when moving this activity to a new project, a grantee wants to adjust the project budget without going to the project screen, they may select ‘Yes’ under the next line, ‘Adjust Project Budget.</a:t>
            </a:r>
            <a:r>
              <a:rPr lang="en-US" baseline="0" dirty="0" smtClean="0">
                <a:ea typeface="ＭＳ Ｐゴシック"/>
                <a:cs typeface="ＭＳ Ｐゴシック"/>
              </a:rPr>
              <a:t> </a:t>
            </a:r>
            <a:r>
              <a:rPr lang="en-US" dirty="0" smtClean="0">
                <a:ea typeface="ＭＳ Ｐゴシック"/>
              </a:rPr>
              <a:t>This will reduce the project budget the activity was originally assigned to by the amount of the activity budget. It will then increase the project budget the activity is moved to by the same amount. If you don’t do this, the system may give you an error if there is not enough budget available in the destination project. Additionally, you will have to adjust the two project budgets yourself in the Edit Project screen. </a:t>
            </a:r>
          </a:p>
          <a:p>
            <a:pPr marL="171450" indent="-171450">
              <a:spcAft>
                <a:spcPts val="1200"/>
              </a:spcAft>
              <a:buFont typeface="Arial" pitchFamily="34" charset="0"/>
              <a:buChar char="•"/>
            </a:pPr>
            <a:r>
              <a:rPr lang="en-US" dirty="0" smtClean="0">
                <a:latin typeface="+mj-lt"/>
              </a:rPr>
              <a:t>If the budgets of the</a:t>
            </a:r>
            <a:r>
              <a:rPr lang="en-US" baseline="0" dirty="0" smtClean="0">
                <a:latin typeface="+mj-lt"/>
              </a:rPr>
              <a:t> effected projects are already at their desired amounts, then </a:t>
            </a:r>
            <a:r>
              <a:rPr lang="en-US" dirty="0" smtClean="0">
                <a:latin typeface="+mj-lt"/>
              </a:rPr>
              <a:t>you </a:t>
            </a:r>
            <a:r>
              <a:rPr lang="en-US" baseline="0" dirty="0" smtClean="0">
                <a:latin typeface="+mj-lt"/>
              </a:rPr>
              <a:t>should leave the “Adjust Project Budget” default setting at “No.”</a:t>
            </a:r>
          </a:p>
          <a:p>
            <a:pPr marL="171450" indent="-171450">
              <a:spcAft>
                <a:spcPts val="1200"/>
              </a:spcAft>
              <a:buFont typeface="Arial" pitchFamily="34" charset="0"/>
              <a:buChar char="•"/>
            </a:pPr>
            <a:endParaRPr lang="en-US" baseline="0" dirty="0" smtClean="0">
              <a:latin typeface="+mj-lt"/>
            </a:endParaRPr>
          </a:p>
          <a:p>
            <a:pPr marL="171450" indent="-171450">
              <a:buFont typeface="Arial" pitchFamily="34" charset="0"/>
              <a:buChar char="•"/>
            </a:pPr>
            <a:endParaRPr lang="en-US" dirty="0" smtClean="0">
              <a:latin typeface="Footlight MT Light" pitchFamily="18" charset="0"/>
            </a:endParaRPr>
          </a:p>
          <a:p>
            <a:pPr marL="171450" indent="-171450" eaLnBrk="1" hangingPunct="1">
              <a:buFontTx/>
              <a:buChar char="•"/>
            </a:pPr>
            <a:endParaRPr lang="en-US" dirty="0" smtClean="0">
              <a:ea typeface="ＭＳ Ｐゴシック"/>
            </a:endParaRPr>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3DBB43-341C-4453-91D5-3A13925B8FEF}" type="slidenum">
              <a:rPr lang="en-US" smtClean="0">
                <a:latin typeface="Arial" pitchFamily="34" charset="0"/>
                <a:ea typeface="ＭＳ Ｐゴシック"/>
                <a:cs typeface="ＭＳ Ｐゴシック"/>
              </a:rPr>
              <a:pPr/>
              <a:t>88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displays a screenshot of the Financial Report 07B. This report is helpful</a:t>
            </a:r>
            <a:r>
              <a:rPr lang="en-US" baseline="0" dirty="0" smtClean="0"/>
              <a:t> to review the basic financials for each activity and responsible organization, including the activity budget, obligation, disbursements, and expenditures. </a:t>
            </a:r>
            <a:r>
              <a:rPr lang="en-US" baseline="0" dirty="0" smtClean="0">
                <a:ea typeface="ＭＳ Ｐゴシック"/>
                <a:cs typeface="ＭＳ Ｐゴシック"/>
              </a:rPr>
              <a:t>It can assist a user in i</a:t>
            </a:r>
            <a:r>
              <a:rPr lang="en-US" dirty="0" smtClean="0">
                <a:ea typeface="ＭＳ Ｐゴシック"/>
                <a:cs typeface="ＭＳ Ｐゴシック"/>
              </a:rPr>
              <a:t>dentifying steps for restructuring activities – adding or deleting activities</a:t>
            </a:r>
            <a:r>
              <a:rPr lang="en-US" baseline="0" dirty="0" smtClean="0">
                <a:ea typeface="ＭＳ Ｐゴシック"/>
                <a:cs typeface="ＭＳ Ｐゴシック"/>
              </a:rPr>
              <a:t> – because to do so a grantee may need to modify obligations or draws made against the activities.</a:t>
            </a:r>
            <a:endParaRPr lang="en-US" dirty="0" smtClean="0">
              <a:ea typeface="ＭＳ Ｐゴシック"/>
              <a:cs typeface="ＭＳ Ｐゴシック"/>
            </a:endParaRPr>
          </a:p>
          <a:p>
            <a:endParaRPr lang="en-US" baseline="0" dirty="0" smtClean="0"/>
          </a:p>
          <a:p>
            <a:pPr marL="171450" indent="-171450">
              <a:spcAft>
                <a:spcPts val="1200"/>
              </a:spcAft>
              <a:buFont typeface="Arial" pitchFamily="34" charset="0"/>
              <a:buChar char="•"/>
            </a:pPr>
            <a:r>
              <a:rPr lang="en-US" baseline="0" dirty="0" smtClean="0"/>
              <a:t>The activity budget is entered when adding the activity on Page 1 of Add Activity. </a:t>
            </a:r>
          </a:p>
          <a:p>
            <a:pPr marL="171450" indent="-171450">
              <a:spcAft>
                <a:spcPts val="1200"/>
              </a:spcAft>
              <a:buFont typeface="Arial" pitchFamily="34" charset="0"/>
              <a:buChar char="•"/>
            </a:pPr>
            <a:r>
              <a:rPr lang="en-US" baseline="0" dirty="0" smtClean="0"/>
              <a:t>The activity obligation is entered using the obligations screen. </a:t>
            </a:r>
          </a:p>
          <a:p>
            <a:pPr marL="171450" indent="-171450">
              <a:spcAft>
                <a:spcPts val="1200"/>
              </a:spcAft>
              <a:buFont typeface="Arial" pitchFamily="34" charset="0"/>
              <a:buChar char="•"/>
            </a:pPr>
            <a:r>
              <a:rPr lang="en-US" baseline="0" dirty="0" smtClean="0"/>
              <a:t>The activity disbursements is total amount of NSP funds that have been drawn for the activity on drawdown vouchers. </a:t>
            </a:r>
          </a:p>
          <a:p>
            <a:pPr marL="171450" indent="-171450">
              <a:spcAft>
                <a:spcPts val="1200"/>
              </a:spcAft>
              <a:buFont typeface="Arial" pitchFamily="34" charset="0"/>
              <a:buChar char="•"/>
            </a:pPr>
            <a:r>
              <a:rPr lang="en-US" baseline="0" dirty="0" smtClean="0"/>
              <a:t>The activity expenditures is reported as part of the QPR. Expenditures may differ than drawdowns because expenditures may include costs that have been incurred at the local level but have not yet been drawn in DRGR. </a:t>
            </a:r>
          </a:p>
          <a:p>
            <a:pPr marL="171450" indent="-171450">
              <a:spcAft>
                <a:spcPts val="1200"/>
              </a:spcAft>
              <a:buFont typeface="Arial" pitchFamily="34" charset="0"/>
              <a:buChar char="•"/>
            </a:pPr>
            <a:r>
              <a:rPr lang="en-US" dirty="0" smtClean="0"/>
              <a:t>Overall, this report is especially useful for checking if there is enough grant funds obligated to make a draw or identifying steps for restructuring activities — adding or deleting activities.</a:t>
            </a: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86A7F17-3EAE-4068-B457-67BCAE6952BA}" type="slidenum">
              <a:rPr lang="en-US" smtClean="0"/>
              <a:pPr>
                <a:defRPr/>
              </a:pPr>
              <a:t>89</a:t>
            </a:fld>
            <a:endParaRPr lang="en-US" dirty="0"/>
          </a:p>
        </p:txBody>
      </p:sp>
    </p:spTree>
    <p:extLst>
      <p:ext uri="{BB962C8B-B14F-4D97-AF65-F5344CB8AC3E}">
        <p14:creationId xmlns:p14="http://schemas.microsoft.com/office/powerpoint/2010/main" val="158750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First, we are going to briefly discuss how to get started in DRGR and the key components of the Admin Module. Then, we’ll login to the system to try out different links and conduct our first case study.</a:t>
            </a:r>
          </a:p>
          <a:p>
            <a:pPr marL="628650" lvl="1" indent="-171450" eaLnBrk="1" hangingPunct="1">
              <a:buFont typeface="Arial" pitchFamily="34" charset="0"/>
              <a:buNone/>
            </a:pPr>
            <a:endParaRPr lang="en-US" dirty="0" smtClean="0">
              <a:ea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3962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F7A315-BC47-4A31-88D0-7E325FAD9C40}" type="slidenum">
              <a:rPr lang="en-US" smtClean="0">
                <a:latin typeface="Arial" pitchFamily="34" charset="0"/>
                <a:ea typeface="ＭＳ Ｐゴシック"/>
                <a:cs typeface="ＭＳ Ｐゴシック"/>
              </a:rPr>
              <a:pPr/>
              <a:t>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bodyPr>
          <a:lstStyle/>
          <a:p>
            <a:pPr marL="0" indent="0" eaLnBrk="1" hangingPunct="1">
              <a:spcBef>
                <a:spcPts val="0"/>
              </a:spcBef>
              <a:buFont typeface="Arial" pitchFamily="34" charset="0"/>
              <a:buNone/>
              <a:defRPr/>
            </a:pPr>
            <a:r>
              <a:rPr lang="en-US" dirty="0" smtClean="0"/>
              <a:t>When editing activities,</a:t>
            </a:r>
            <a:r>
              <a:rPr lang="en-US" baseline="0" dirty="0" smtClean="0"/>
              <a:t> canceling activities, and moving activities from one project to another, the grantee should keep in mind that these changes will trigger the Action Plan status to revert to “Modified – Submit When Ready.” </a:t>
            </a:r>
          </a:p>
          <a:p>
            <a:pPr marL="0" indent="0" eaLnBrk="1" hangingPunct="1">
              <a:spcBef>
                <a:spcPts val="0"/>
              </a:spcBef>
              <a:buFont typeface="Arial" pitchFamily="34" charset="0"/>
              <a:buNone/>
              <a:defRPr/>
            </a:pPr>
            <a:endParaRPr lang="en-US" dirty="0" smtClean="0"/>
          </a:p>
          <a:p>
            <a:pPr marL="171450" indent="-171450" eaLnBrk="1" hangingPunct="1">
              <a:spcBef>
                <a:spcPts val="0"/>
              </a:spcBef>
              <a:spcAft>
                <a:spcPts val="1200"/>
              </a:spcAft>
              <a:buFont typeface="Arial" pitchFamily="34" charset="0"/>
              <a:buChar char="•"/>
              <a:defRPr/>
            </a:pPr>
            <a:r>
              <a:rPr lang="en-US" dirty="0" smtClean="0"/>
              <a:t>In most cases, grantees will need to make changes to the Action Plan as they administer their programs. Making even small changes to the Action Plan can cause status to change to “Modified.” As discussed earlier, this will prevent</a:t>
            </a:r>
            <a:r>
              <a:rPr lang="en-US" baseline="0" dirty="0" smtClean="0"/>
              <a:t> the grantee from submitting their QPR. </a:t>
            </a:r>
            <a:r>
              <a:rPr lang="en-US" dirty="0" smtClean="0"/>
              <a:t>These</a:t>
            </a:r>
            <a:r>
              <a:rPr lang="en-US" baseline="0" dirty="0" smtClean="0"/>
              <a:t> c</a:t>
            </a:r>
            <a:r>
              <a:rPr lang="en-US" dirty="0" smtClean="0"/>
              <a:t>hanges in the Action Plan must be approved by HUD before each quarterly report can be submitted. Grantees can continue to process draws before the DRGR Action Plan is re-approved by HUD. </a:t>
            </a:r>
          </a:p>
          <a:p>
            <a:pPr marL="171450" indent="-171450" eaLnBrk="1" hangingPunct="1">
              <a:spcBef>
                <a:spcPts val="0"/>
              </a:spcBef>
              <a:spcAft>
                <a:spcPts val="1200"/>
              </a:spcAft>
              <a:buFont typeface="Arial" pitchFamily="34" charset="0"/>
              <a:buChar char="•"/>
              <a:defRPr/>
            </a:pPr>
            <a:r>
              <a:rPr lang="en-US" dirty="0" smtClean="0"/>
              <a:t>Try to time the submission of the Action Plan review well before your QPR due date. As a courtesy, send your CPD representative an email detailing what changes you made to help them in their review process. </a:t>
            </a:r>
          </a:p>
          <a:p>
            <a:pPr marL="171450" indent="-171450" eaLnBrk="1" hangingPunct="1">
              <a:spcBef>
                <a:spcPts val="0"/>
              </a:spcBef>
              <a:spcAft>
                <a:spcPts val="1200"/>
              </a:spcAft>
              <a:buFont typeface="Arial" pitchFamily="34" charset="0"/>
              <a:buChar char="•"/>
              <a:defRPr/>
            </a:pPr>
            <a:r>
              <a:rPr lang="en-US" dirty="0" smtClean="0"/>
              <a:t>Field Office staff should regularly check on Action Plan status. Check in with grantees to see where they are in the Action Plan process, and if they’re aware that they need to resubmit or the Action Plan still needs to be approved.</a:t>
            </a:r>
            <a:r>
              <a:rPr lang="en-US" baseline="0" dirty="0" smtClean="0"/>
              <a:t> </a:t>
            </a:r>
            <a:r>
              <a:rPr lang="en-US" dirty="0" smtClean="0"/>
              <a:t>After the Action Plan has been reviewed by HUD staff and found acceptable, the status will then change to “Reviewed and Approved.” Any time edits are made to the plan, the status is listed as “Modified – Resubmit When Ready.” </a:t>
            </a:r>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B0274B-BFE8-41B1-9B72-4DA170C6BBF5}" type="slidenum">
              <a:rPr lang="en-US" smtClean="0">
                <a:latin typeface="Arial" pitchFamily="34" charset="0"/>
                <a:ea typeface="ＭＳ Ｐゴシック"/>
                <a:cs typeface="ＭＳ Ｐゴシック"/>
              </a:rPr>
              <a:pPr/>
              <a:t>90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defRPr/>
            </a:pPr>
            <a:r>
              <a:rPr lang="en-US" dirty="0" smtClean="0"/>
              <a:t>Let’s edit an activity.</a:t>
            </a:r>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B151C-45D9-4C20-A520-96905DC388C8}" type="slidenum">
              <a:rPr lang="en-US" smtClean="0">
                <a:latin typeface="Arial" pitchFamily="34" charset="0"/>
                <a:ea typeface="ＭＳ Ｐゴシック"/>
                <a:cs typeface="ＭＳ Ｐゴシック"/>
              </a:rPr>
              <a:pPr/>
              <a:t>91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lvl="0" indent="-171450" eaLnBrk="1" hangingPunct="1">
              <a:spcAft>
                <a:spcPts val="1200"/>
              </a:spcAft>
              <a:buFont typeface="Arial" pitchFamily="34" charset="0"/>
              <a:buChar char="•"/>
            </a:pPr>
            <a:r>
              <a:rPr lang="en-US" dirty="0" smtClean="0">
                <a:ea typeface="ＭＳ Ｐゴシック"/>
              </a:rPr>
              <a:t>The three key parts to the Action Plan are narratives, projects, and activities.</a:t>
            </a:r>
          </a:p>
          <a:p>
            <a:pPr marL="171450" lvl="0" indent="-171450" eaLnBrk="1" hangingPunct="1">
              <a:spcAft>
                <a:spcPts val="1200"/>
              </a:spcAft>
              <a:buFont typeface="Arial" pitchFamily="34" charset="0"/>
              <a:buChar char="•"/>
            </a:pPr>
            <a:r>
              <a:rPr lang="en-US" dirty="0" smtClean="0">
                <a:ea typeface="ＭＳ Ｐゴシック"/>
              </a:rPr>
              <a:t>It is crucial to set up the activities correctly according to the prescribed guidance: National Objectives, Activity Type, Responsible Organization and Multi-family complex, if applicable. </a:t>
            </a:r>
          </a:p>
          <a:p>
            <a:pPr marL="171450" lvl="0" indent="-171450" eaLnBrk="1" hangingPunct="1">
              <a:spcAft>
                <a:spcPts val="1200"/>
              </a:spcAft>
              <a:buFont typeface="Arial" pitchFamily="34" charset="0"/>
              <a:buChar char="•"/>
            </a:pPr>
            <a:r>
              <a:rPr lang="en-US" dirty="0" smtClean="0">
                <a:ea typeface="ＭＳ Ｐゴシック"/>
              </a:rPr>
              <a:t>Performance measure fields have drastically changed since the inception of NSP1. A grantee must go back into each activity and review to ensure all steps have been completed (the Reports Module will help identify issues — more to come on this).</a:t>
            </a:r>
          </a:p>
          <a:p>
            <a:pPr marL="171450" lvl="0" indent="-171450" eaLnBrk="1" hangingPunct="1">
              <a:spcAft>
                <a:spcPts val="1200"/>
              </a:spcAft>
              <a:buFont typeface="Arial" pitchFamily="34" charset="0"/>
              <a:buChar char="•"/>
            </a:pPr>
            <a:r>
              <a:rPr lang="en-US" dirty="0" smtClean="0">
                <a:ea typeface="ＭＳ Ｐゴシック"/>
              </a:rPr>
              <a:t>The Action Plan is not a one-and-done process. Chances are, the grantee will need to go back and change data or provide data for fields where HUD is requesting additional data. </a:t>
            </a:r>
          </a:p>
          <a:p>
            <a:pPr marL="171450" lvl="0" indent="-171450" eaLnBrk="1" hangingPunct="1">
              <a:spcAft>
                <a:spcPts val="1200"/>
              </a:spcAft>
              <a:buFont typeface="Arial" pitchFamily="34" charset="0"/>
              <a:buChar char="•"/>
            </a:pPr>
            <a:r>
              <a:rPr lang="en-US" dirty="0" smtClean="0">
                <a:ea typeface="ＭＳ Ｐゴシック"/>
              </a:rPr>
              <a:t>Work closely and communicate with your CPD representative to ensure a timely submission and review process as delays could affect the ability to submit QPRs.</a:t>
            </a:r>
          </a:p>
          <a:p>
            <a:pPr marL="628650" lvl="1" indent="-171450" eaLnBrk="1" hangingPunct="1"/>
            <a:endParaRPr lang="en-US" dirty="0" smtClean="0">
              <a:ea typeface="ＭＳ Ｐゴシック"/>
            </a:endParaRPr>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19D9C6-2B07-4A24-89E3-4044E53FAE01}" type="slidenum">
              <a:rPr lang="en-US" smtClean="0">
                <a:latin typeface="Arial" pitchFamily="34" charset="0"/>
                <a:ea typeface="ＭＳ Ｐゴシック"/>
                <a:cs typeface="ＭＳ Ｐゴシック"/>
              </a:rPr>
              <a:pPr/>
              <a:t>92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ts val="0"/>
              </a:spcBef>
              <a:defRPr/>
            </a:pPr>
            <a:r>
              <a:rPr lang="en-US" dirty="0" smtClean="0"/>
              <a:t>For today’s session, we’ll review the following for QPRs:</a:t>
            </a:r>
          </a:p>
          <a:p>
            <a:pPr marL="339725" indent="-163513" eaLnBrk="1" hangingPunct="1">
              <a:spcBef>
                <a:spcPts val="0"/>
              </a:spcBef>
              <a:buFont typeface="Arial" pitchFamily="34" charset="0"/>
              <a:buChar char="•"/>
              <a:defRPr/>
            </a:pPr>
            <a:r>
              <a:rPr lang="en-US" dirty="0" smtClean="0"/>
              <a:t>Why it is essential to correctly fill out the QPRs</a:t>
            </a:r>
          </a:p>
          <a:p>
            <a:pPr marL="339725" indent="-163513" eaLnBrk="1" hangingPunct="1">
              <a:spcBef>
                <a:spcPts val="0"/>
              </a:spcBef>
              <a:buFont typeface="Arial" pitchFamily="34" charset="0"/>
              <a:buChar char="•"/>
              <a:defRPr/>
            </a:pPr>
            <a:r>
              <a:rPr lang="en-US" dirty="0" smtClean="0"/>
              <a:t>How to show progress at the overall grant level</a:t>
            </a:r>
          </a:p>
          <a:p>
            <a:pPr marL="339725" indent="-163513" eaLnBrk="1" hangingPunct="1">
              <a:spcBef>
                <a:spcPts val="0"/>
              </a:spcBef>
              <a:buFont typeface="Arial" pitchFamily="34" charset="0"/>
              <a:buChar char="•"/>
              <a:defRPr/>
            </a:pPr>
            <a:r>
              <a:rPr lang="en-US" dirty="0" smtClean="0"/>
              <a:t>How to show progress at the activity level</a:t>
            </a:r>
          </a:p>
          <a:p>
            <a:pPr marL="339725" indent="-163513" eaLnBrk="1" hangingPunct="1">
              <a:spcBef>
                <a:spcPts val="0"/>
              </a:spcBef>
              <a:buFont typeface="Arial" pitchFamily="34" charset="0"/>
              <a:buChar char="•"/>
              <a:defRPr/>
            </a:pPr>
            <a:r>
              <a:rPr lang="en-US" dirty="0" smtClean="0"/>
              <a:t>Correcting prior period reporting errors</a:t>
            </a:r>
          </a:p>
          <a:p>
            <a:pPr marL="339725" indent="-163513" eaLnBrk="1" hangingPunct="1">
              <a:spcBef>
                <a:spcPts val="0"/>
              </a:spcBef>
              <a:buFont typeface="Arial" pitchFamily="34" charset="0"/>
              <a:buChar char="•"/>
              <a:defRPr/>
            </a:pPr>
            <a:r>
              <a:rPr lang="en-US" dirty="0" smtClean="0"/>
              <a:t>QPR deadlines for submission and review</a:t>
            </a:r>
          </a:p>
          <a:p>
            <a:pPr eaLnBrk="1" hangingPunct="1">
              <a:spcBef>
                <a:spcPts val="0"/>
              </a:spcBef>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19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17801B-6C53-4886-8CA1-8B21007B4C50}" type="slidenum">
              <a:rPr lang="en-US" smtClean="0">
                <a:latin typeface="Arial" pitchFamily="34" charset="0"/>
                <a:ea typeface="ＭＳ Ｐゴシック"/>
                <a:cs typeface="ＭＳ Ｐゴシック"/>
              </a:rPr>
              <a:pPr/>
              <a:t>93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ct val="30000"/>
              </a:spcBef>
              <a:defRPr/>
            </a:pPr>
            <a:r>
              <a:rPr lang="en-US" dirty="0" smtClean="0"/>
              <a:t>Given the urgency associated with NSP, HUD wanted to make sure there was good communication between the grantees and the HUD Field Office regarding performance. The QPR module in DRGR provides a tool and framework for that communication. It is </a:t>
            </a:r>
            <a:r>
              <a:rPr lang="en-US" u="sng" dirty="0" smtClean="0"/>
              <a:t>the</a:t>
            </a:r>
            <a:r>
              <a:rPr lang="en-US" dirty="0" smtClean="0"/>
              <a:t> tool to identify progress towards statutory requirements, such as national objectives being met and progress toward expenditure milestones. </a:t>
            </a:r>
          </a:p>
          <a:p>
            <a:pPr marL="171450" indent="-171450" eaLnBrk="1" hangingPunct="1">
              <a:spcBef>
                <a:spcPct val="30000"/>
              </a:spcBef>
              <a:buFont typeface="Arial" pitchFamily="34" charset="0"/>
              <a:buChar char="•"/>
              <a:defRPr/>
            </a:pPr>
            <a:endParaRPr lang="en-US" dirty="0" smtClean="0"/>
          </a:p>
          <a:p>
            <a:pPr eaLnBrk="1" hangingPunct="1">
              <a:spcBef>
                <a:spcPts val="0"/>
              </a:spcBef>
              <a:defRPr/>
            </a:pPr>
            <a:r>
              <a:rPr lang="en-US" dirty="0" smtClean="0"/>
              <a:t>You,</a:t>
            </a:r>
            <a:r>
              <a:rPr lang="en-US" baseline="0" dirty="0" smtClean="0"/>
              <a:t> the </a:t>
            </a:r>
            <a:r>
              <a:rPr lang="en-US" dirty="0" smtClean="0"/>
              <a:t>grantee, will show progress on three levels:</a:t>
            </a:r>
          </a:p>
          <a:p>
            <a:pPr marL="685800" lvl="1" indent="-228600" eaLnBrk="1" hangingPunct="1">
              <a:spcBef>
                <a:spcPts val="0"/>
              </a:spcBef>
              <a:buFont typeface="Arial" pitchFamily="34" charset="0"/>
              <a:buAutoNum type="arabicPeriod"/>
              <a:defRPr/>
            </a:pPr>
            <a:r>
              <a:rPr lang="en-US" i="1" dirty="0" smtClean="0">
                <a:cs typeface="+mn-cs"/>
              </a:rPr>
              <a:t>Performance – </a:t>
            </a:r>
            <a:r>
              <a:rPr lang="en-US" dirty="0" smtClean="0">
                <a:cs typeface="+mn-cs"/>
              </a:rPr>
              <a:t>by identifying actual metrics once a national objective has been met</a:t>
            </a:r>
          </a:p>
          <a:p>
            <a:pPr marL="685800" lvl="1" indent="-228600" eaLnBrk="1" hangingPunct="1">
              <a:spcBef>
                <a:spcPts val="0"/>
              </a:spcBef>
              <a:buFont typeface="Arial" pitchFamily="34" charset="0"/>
              <a:buAutoNum type="arabicPeriod"/>
              <a:defRPr/>
            </a:pPr>
            <a:r>
              <a:rPr lang="en-US" i="1" dirty="0" smtClean="0">
                <a:cs typeface="+mn-cs"/>
              </a:rPr>
              <a:t>Financial</a:t>
            </a:r>
            <a:r>
              <a:rPr lang="en-US" dirty="0" smtClean="0">
                <a:cs typeface="+mn-cs"/>
              </a:rPr>
              <a:t> – by all the financial data entered into Drawdown Module that quarter</a:t>
            </a:r>
          </a:p>
          <a:p>
            <a:pPr marL="685800" lvl="1" indent="-228600" eaLnBrk="1" hangingPunct="1">
              <a:spcBef>
                <a:spcPts val="0"/>
              </a:spcBef>
              <a:buFont typeface="Arial" pitchFamily="34" charset="0"/>
              <a:buAutoNum type="arabicPeriod"/>
              <a:defRPr/>
            </a:pPr>
            <a:r>
              <a:rPr lang="en-US" i="1" dirty="0" smtClean="0">
                <a:cs typeface="+mn-cs"/>
              </a:rPr>
              <a:t>Narrative</a:t>
            </a:r>
            <a:r>
              <a:rPr lang="en-US" dirty="0" smtClean="0">
                <a:cs typeface="+mn-cs"/>
              </a:rPr>
              <a:t> – by explaining how the program is progressing</a:t>
            </a:r>
          </a:p>
          <a:p>
            <a:pPr marL="171450" indent="-171450" eaLnBrk="1" hangingPunct="1">
              <a:spcBef>
                <a:spcPct val="30000"/>
              </a:spcBef>
              <a:buFont typeface="Arial" pitchFamily="34" charset="0"/>
              <a:buChar char="•"/>
              <a:defRPr/>
            </a:pPr>
            <a:endParaRPr lang="en-US" dirty="0" smtClean="0"/>
          </a:p>
          <a:p>
            <a:pPr eaLnBrk="1" hangingPunct="1">
              <a:spcBef>
                <a:spcPts val="0"/>
              </a:spcBef>
              <a:defRPr/>
            </a:pPr>
            <a:r>
              <a:rPr lang="en-US" dirty="0" smtClean="0"/>
              <a:t>After the end of each quarter, the grantee will create and submit a QPR. The HUD Field Office will review it and approve or reject the report in a timely manner.</a:t>
            </a:r>
          </a:p>
          <a:p>
            <a:pPr eaLnBrk="1" hangingPunct="1">
              <a:spcBef>
                <a:spcPts val="0"/>
              </a:spcBef>
              <a:defRPr/>
            </a:pPr>
            <a:endParaRPr lang="en-US" dirty="0" smtClean="0"/>
          </a:p>
          <a:p>
            <a:pPr marL="171450" indent="-171450" eaLnBrk="1" hangingPunct="1">
              <a:spcBef>
                <a:spcPts val="0"/>
              </a:spcBef>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29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57A51A-48EC-4081-829B-EEF95B523ED3}" type="slidenum">
              <a:rPr lang="en-US" smtClean="0">
                <a:latin typeface="Arial" pitchFamily="34" charset="0"/>
                <a:ea typeface="ＭＳ Ｐゴシック"/>
                <a:cs typeface="ＭＳ Ｐゴシック"/>
              </a:rPr>
              <a:pPr/>
              <a:t>94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ts val="0"/>
              </a:spcBef>
              <a:buFont typeface="Arial" pitchFamily="34" charset="0"/>
              <a:buNone/>
              <a:defRPr/>
            </a:pPr>
            <a:r>
              <a:rPr lang="en-US" dirty="0" smtClean="0"/>
              <a:t>Since QPRs depend on Action Plans for some of their data, QPRs are integrally tied to the Action Plan/Reporting Process. Consequently, there are some basic rules about the relationship of DRGR Action Plans and QPRs.</a:t>
            </a:r>
          </a:p>
          <a:p>
            <a:pPr marL="171450" indent="-171450" eaLnBrk="1" hangingPunct="1">
              <a:spcBef>
                <a:spcPts val="0"/>
              </a:spcBef>
              <a:buFont typeface="Arial" pitchFamily="34" charset="0"/>
              <a:buChar char="•"/>
              <a:defRPr/>
            </a:pPr>
            <a:endParaRPr lang="en-US" dirty="0" smtClean="0"/>
          </a:p>
          <a:p>
            <a:pPr marL="171450" indent="-171450" eaLnBrk="1" hangingPunct="1">
              <a:spcBef>
                <a:spcPts val="0"/>
              </a:spcBef>
              <a:spcAft>
                <a:spcPts val="1200"/>
              </a:spcAft>
              <a:buFont typeface="Arial" pitchFamily="34" charset="0"/>
              <a:buChar char="•"/>
              <a:defRPr/>
            </a:pPr>
            <a:r>
              <a:rPr lang="en-US" dirty="0" smtClean="0"/>
              <a:t>New QPRs cannot be submitted if changes have been made to the Action Plan, such as adding projects/activities, changing budgets, or changing performance goals. </a:t>
            </a:r>
          </a:p>
          <a:p>
            <a:pPr marL="171450" indent="-171450" eaLnBrk="1" hangingPunct="1">
              <a:spcBef>
                <a:spcPts val="0"/>
              </a:spcBef>
              <a:spcAft>
                <a:spcPts val="1200"/>
              </a:spcAft>
              <a:buFont typeface="Arial" pitchFamily="34" charset="0"/>
              <a:buChar char="•"/>
              <a:defRPr/>
            </a:pPr>
            <a:r>
              <a:rPr lang="en-US" dirty="0" smtClean="0"/>
              <a:t>Action Plan changes should be submitted in advance of QPR due dates to allow review of Action Plan changes. </a:t>
            </a:r>
          </a:p>
          <a:p>
            <a:pPr marL="171450" indent="-171450" eaLnBrk="1" hangingPunct="1">
              <a:spcBef>
                <a:spcPts val="0"/>
              </a:spcBef>
              <a:spcAft>
                <a:spcPts val="1200"/>
              </a:spcAft>
              <a:buFont typeface="Arial" pitchFamily="34" charset="0"/>
              <a:buChar char="•"/>
              <a:defRPr/>
            </a:pPr>
            <a:r>
              <a:rPr lang="en-US" dirty="0" smtClean="0"/>
              <a:t>Action Plans cannot be edited when there are one or more QPRs in Submitted status.</a:t>
            </a:r>
          </a:p>
          <a:p>
            <a:pPr eaLnBrk="1" hangingPunct="1">
              <a:spcBef>
                <a:spcPts val="0"/>
              </a:spcBef>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400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CD9055-9B9B-472C-9DB3-8358ADB37033}" type="slidenum">
              <a:rPr lang="en-US" smtClean="0">
                <a:latin typeface="Arial" pitchFamily="34" charset="0"/>
                <a:ea typeface="ＭＳ Ｐゴシック"/>
                <a:cs typeface="ＭＳ Ｐゴシック"/>
              </a:rPr>
              <a:pPr/>
              <a:t>95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xfrm>
            <a:off x="481015" y="4416425"/>
            <a:ext cx="5919787" cy="4503289"/>
          </a:xfrm>
        </p:spPr>
        <p:txBody>
          <a:bodyPr wrap="square" numCol="1" anchor="t" anchorCtr="0" compatLnSpc="1">
            <a:prstTxWarp prst="textNoShape">
              <a:avLst/>
            </a:prstTxWarp>
            <a:normAutofit fontScale="85000" lnSpcReduction="10000"/>
          </a:bodyPr>
          <a:lstStyle/>
          <a:p>
            <a:pPr marL="0" indent="0" eaLnBrk="1" hangingPunct="1">
              <a:buFont typeface="Arial" pitchFamily="34" charset="0"/>
              <a:buNone/>
              <a:defRPr/>
            </a:pPr>
            <a:r>
              <a:rPr lang="en-US" dirty="0" smtClean="0"/>
              <a:t>This</a:t>
            </a:r>
            <a:r>
              <a:rPr lang="en-US" baseline="0" dirty="0" smtClean="0"/>
              <a:t> slide is a review from yesterday as we focused on the Action Plan Module. As this also pertains to the QPR, it is essential to review.</a:t>
            </a:r>
            <a:endParaRPr lang="en-US" dirty="0" smtClean="0"/>
          </a:p>
          <a:p>
            <a:pPr marL="0" indent="0" eaLnBrk="1" hangingPunct="1">
              <a:buFont typeface="Arial" pitchFamily="34" charset="0"/>
              <a:buNone/>
              <a:defRPr/>
            </a:pPr>
            <a:r>
              <a:rPr lang="en-US" dirty="0" smtClean="0"/>
              <a:t>In most cases</a:t>
            </a:r>
            <a:r>
              <a:rPr lang="en-US" baseline="0" dirty="0" smtClean="0"/>
              <a:t>, the grantee will have to resubmit the Action Plan and follow this process when changes Aare made to the Action Plan. A</a:t>
            </a:r>
            <a:r>
              <a:rPr lang="en-US" dirty="0" smtClean="0"/>
              <a:t>t some point, due to program</a:t>
            </a:r>
            <a:r>
              <a:rPr lang="en-US" baseline="0" dirty="0" smtClean="0"/>
              <a:t> income and reprogramming, all grantees will </a:t>
            </a:r>
            <a:r>
              <a:rPr lang="en-US" dirty="0" smtClean="0"/>
              <a:t>need to make changes to their Action Plan. It is important to understand that changes will trigger a submission to HUD for review and approval and that until that review is completed, the grantee cannot submit a QPR. Given this, grantees must work closely with their HUD representatives to make sure any changes to the Action Plan will not interfere with the timely submission of the QPR. The Status field for the Action Plan and the QPR will tell you where you are in the process. </a:t>
            </a:r>
          </a:p>
          <a:p>
            <a:pPr marL="0" indent="0"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Both Action Plans and QPRs start in “Original – In Progress” status once they are added to the system. They will stay in this status until submitted by</a:t>
            </a:r>
            <a:r>
              <a:rPr lang="en-US" baseline="0" dirty="0" smtClean="0"/>
              <a:t> the grantee. At this point, the </a:t>
            </a:r>
            <a:r>
              <a:rPr lang="en-US" dirty="0" smtClean="0"/>
              <a:t>status changes to “Submitted – Await for Review.”</a:t>
            </a:r>
            <a:r>
              <a:rPr lang="en-US" baseline="0" dirty="0" smtClean="0"/>
              <a:t> Your HUD Representative will review the information </a:t>
            </a:r>
            <a:r>
              <a:rPr lang="en-US" dirty="0" smtClean="0"/>
              <a:t>and either approve or reject it. </a:t>
            </a:r>
          </a:p>
          <a:p>
            <a:pPr marL="171450" indent="-171450" eaLnBrk="1" hangingPunct="1">
              <a:spcAft>
                <a:spcPts val="1200"/>
              </a:spcAft>
              <a:buFont typeface="Arial" pitchFamily="34" charset="0"/>
              <a:buChar char="•"/>
              <a:defRPr/>
            </a:pPr>
            <a:r>
              <a:rPr lang="en-US" dirty="0" smtClean="0"/>
              <a:t>If the plan is rejected by HUD,</a:t>
            </a:r>
            <a:r>
              <a:rPr lang="en-US" baseline="0" dirty="0" smtClean="0"/>
              <a:t> t</a:t>
            </a:r>
            <a:r>
              <a:rPr lang="en-US" dirty="0" smtClean="0"/>
              <a:t>he grantee can edit the Action Plan and make the changes that have been requested. At this point, the Action Plan status will show “Modified – Resubmit when Ready.” </a:t>
            </a:r>
          </a:p>
          <a:p>
            <a:pPr marL="171450" indent="-171450" eaLnBrk="1" hangingPunct="1">
              <a:spcAft>
                <a:spcPts val="1200"/>
              </a:spcAft>
              <a:buFont typeface="Arial" pitchFamily="34" charset="0"/>
              <a:buChar char="•"/>
              <a:defRPr/>
            </a:pPr>
            <a:r>
              <a:rPr lang="en-US" dirty="0" smtClean="0"/>
              <a:t>After the Action Plan has been reviewed by HUD staff and found acceptable, the status will then change to “Reviewed and Approved.” Any time edits are made to the plan, the status is listed as “Modified – Resubmit When Ready.” </a:t>
            </a:r>
          </a:p>
          <a:p>
            <a:pPr marL="171450" indent="-171450" eaLnBrk="1" hangingPunct="1">
              <a:spcAft>
                <a:spcPts val="1200"/>
              </a:spcAft>
              <a:buFont typeface="Arial" pitchFamily="34" charset="0"/>
              <a:buChar char="•"/>
              <a:defRPr/>
            </a:pPr>
            <a:r>
              <a:rPr lang="en-US" dirty="0" smtClean="0"/>
              <a:t>If the grantee is making several small changes to the Action Plan, they may want to wait until all of the changes are made and submit the Action Plan once to the HUD representative for review. </a:t>
            </a:r>
            <a:r>
              <a:rPr lang="en-US" baseline="0" dirty="0" smtClean="0"/>
              <a:t>When </a:t>
            </a:r>
            <a:r>
              <a:rPr lang="en-US" dirty="0" smtClean="0"/>
              <a:t>resubmitting the Action Plan, it</a:t>
            </a:r>
            <a:r>
              <a:rPr lang="en-US" baseline="0" dirty="0" smtClean="0"/>
              <a:t> is helpful to </a:t>
            </a:r>
            <a:r>
              <a:rPr lang="en-US" dirty="0" smtClean="0"/>
              <a:t>the HUD representative if the grantee summarizes the changes made. </a:t>
            </a:r>
          </a:p>
          <a:p>
            <a:pPr marL="171450" indent="-171450" eaLnBrk="1" hangingPunct="1">
              <a:spcAft>
                <a:spcPts val="1200"/>
              </a:spcAft>
              <a:buFont typeface="Arial" pitchFamily="34" charset="0"/>
              <a:buChar char="•"/>
              <a:defRPr/>
            </a:pPr>
            <a:r>
              <a:rPr lang="en-US" dirty="0" smtClean="0"/>
              <a:t>In some cases, changes may be so minor that they can be handled by updating DRGR and resubmitting to HUD for review. Larger changes, however, may trigger additional public participation requirements. Work with your CPD representative to determine if additional public participation is needed. </a:t>
            </a:r>
          </a:p>
        </p:txBody>
      </p:sp>
      <p:sp>
        <p:nvSpPr>
          <p:cNvPr id="260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7AC321-9100-4AEF-8FEB-7DCAEDE81571}" type="slidenum">
              <a:rPr lang="en-US" smtClean="0">
                <a:latin typeface="Arial" pitchFamily="34" charset="0"/>
                <a:ea typeface="ＭＳ Ｐゴシック"/>
                <a:cs typeface="ＭＳ Ｐゴシック"/>
              </a:rPr>
              <a:pPr/>
              <a:t>96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None/>
            </a:pPr>
            <a:r>
              <a:rPr lang="en-US" dirty="0" smtClean="0">
                <a:ea typeface="ＭＳ Ｐゴシック"/>
                <a:cs typeface="ＭＳ Ｐゴシック"/>
              </a:rPr>
              <a:t>This slide summarizes the sources of all of the different data elements. For the QPR, there are many elements that are auto-populated based on information the grantee submitted in other modules (the Action Plan and the Drawdown and Admin modules, in particular).</a:t>
            </a:r>
          </a:p>
          <a:p>
            <a:pPr eaLnBrk="1" hangingPunct="1">
              <a:buFontTx/>
              <a:buChar char="•"/>
            </a:pPr>
            <a:endParaRPr lang="en-US" dirty="0" smtClean="0">
              <a:ea typeface="ＭＳ Ｐゴシック"/>
              <a:cs typeface="ＭＳ Ｐゴシック"/>
            </a:endParaRPr>
          </a:p>
          <a:p>
            <a:pPr eaLnBrk="1" hangingPunct="1">
              <a:buFontTx/>
              <a:buNone/>
            </a:pPr>
            <a:r>
              <a:rPr lang="en-US" dirty="0" smtClean="0">
                <a:ea typeface="ＭＳ Ｐゴシック"/>
                <a:cs typeface="ＭＳ Ｐゴシック"/>
              </a:rPr>
              <a:t>You can see that a lot of the information is coming from the Action Plan. This is why when the QPR is submitted, the Action Plan is locked from any edits. On the next slide, we will see some of the ways the Action Plan and QPR affect each other.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50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AF168D-92DD-4E6C-8135-7D8532490FAC}" type="slidenum">
              <a:rPr lang="en-US" smtClean="0">
                <a:latin typeface="Arial" pitchFamily="34" charset="0"/>
                <a:ea typeface="ＭＳ Ｐゴシック"/>
                <a:cs typeface="ＭＳ Ｐゴシック"/>
              </a:rPr>
              <a:pPr/>
              <a:t>97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To show</a:t>
            </a:r>
            <a:r>
              <a:rPr lang="en-US" baseline="0" dirty="0" smtClean="0">
                <a:ea typeface="ＭＳ Ｐゴシック"/>
                <a:cs typeface="ＭＳ Ｐゴシック"/>
              </a:rPr>
              <a:t> progress at the </a:t>
            </a:r>
            <a:r>
              <a:rPr lang="en-US" dirty="0" smtClean="0">
                <a:ea typeface="ＭＳ Ｐゴシック"/>
                <a:cs typeface="ＭＳ Ｐゴシック"/>
              </a:rPr>
              <a:t>Grant Level, you will insert your overall progress and any matching funds not related to an individual activity (optional). Overall financial</a:t>
            </a:r>
            <a:r>
              <a:rPr lang="en-US" baseline="0" dirty="0" smtClean="0">
                <a:ea typeface="ＭＳ Ｐゴシック"/>
                <a:cs typeface="ＭＳ Ｐゴシック"/>
              </a:rPr>
              <a:t> data will be pulled by DRGR from each activity.</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60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49583B-B9BE-4A9B-80A7-EFCB91A92FFB}" type="slidenum">
              <a:rPr lang="en-US" smtClean="0">
                <a:latin typeface="Arial" pitchFamily="34" charset="0"/>
                <a:ea typeface="ＭＳ Ｐゴシック"/>
                <a:cs typeface="ＭＳ Ｐゴシック"/>
              </a:rPr>
              <a:pPr/>
              <a:t>98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With the exception of match contribution,</a:t>
            </a:r>
            <a:r>
              <a:rPr lang="en-US" baseline="0" dirty="0" smtClean="0">
                <a:ea typeface="ＭＳ Ｐゴシック"/>
                <a:cs typeface="ＭＳ Ｐゴシック"/>
              </a:rPr>
              <a:t> t</a:t>
            </a:r>
            <a:r>
              <a:rPr lang="en-US" dirty="0" smtClean="0">
                <a:ea typeface="ＭＳ Ｐゴシック"/>
                <a:cs typeface="ＭＳ Ｐゴシック"/>
              </a:rPr>
              <a:t>he DRGR</a:t>
            </a:r>
            <a:r>
              <a:rPr lang="en-US" baseline="0" dirty="0" smtClean="0">
                <a:ea typeface="ＭＳ Ｐゴシック"/>
                <a:cs typeface="ＭＳ Ｐゴシック"/>
              </a:rPr>
              <a:t> </a:t>
            </a:r>
            <a:r>
              <a:rPr lang="en-US" dirty="0" smtClean="0">
                <a:ea typeface="ＭＳ Ｐゴシック"/>
                <a:cs typeface="ＭＳ Ｐゴシック"/>
              </a:rPr>
              <a:t>system will aggregate financial information that has been entered at the Activity Level to provide a grant level analysis. All information in the box is pulled straight from a downloaded or viewed QPR. Match Contribution comes from both the grant level and the activity level.</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The grant-</a:t>
            </a:r>
            <a:r>
              <a:rPr lang="en-US" baseline="0" dirty="0" smtClean="0">
                <a:ea typeface="ＭＳ Ｐゴシック"/>
                <a:cs typeface="ＭＳ Ｐゴシック"/>
              </a:rPr>
              <a:t>level financial data has a field that automatically calculates</a:t>
            </a:r>
            <a:r>
              <a:rPr lang="en-US" dirty="0" smtClean="0">
                <a:ea typeface="ＭＳ Ｐゴシック"/>
                <a:cs typeface="ＭＳ Ｐゴシック"/>
              </a:rPr>
              <a:t> the “limit on admin/planning” and the 25% set-aside requirement. This may be reviewed to determine the progress towards those limits.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707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230E8F-4BD4-4D95-9490-018043381954}" type="slidenum">
              <a:rPr lang="en-US" smtClean="0">
                <a:latin typeface="Arial" pitchFamily="34" charset="0"/>
                <a:ea typeface="ＭＳ Ｐゴシック"/>
                <a:cs typeface="ＭＳ Ｐゴシック"/>
              </a:rPr>
              <a:pPr/>
              <a:t>99</a:t>
            </a:fld>
            <a:endParaRPr lang="en-US" dirty="0" smtClean="0">
              <a:latin typeface="Arial"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0C67D75-8C6E-4BB1-89F2-A324DE287224}" type="datetime1">
              <a:rPr lang="en-US"/>
              <a:pPr>
                <a:defRPr/>
              </a:pPr>
              <a:t>3/8/2013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C9FBB4E-0857-45FA-B0F3-86434967FAC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717A6F-A0DB-44CC-9A02-12A57CD7CD71}" type="datetime1">
              <a:rPr lang="en-US"/>
              <a:pPr>
                <a:defRPr/>
              </a:pPr>
              <a:t>3/8/2013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2B73DD-2FD1-4348-B9BA-5667E4C3E41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E70A3F-4B78-4BC8-974E-AE0A6CCD59CD}" type="datetime1">
              <a:rPr lang="en-US"/>
              <a:pPr>
                <a:defRPr/>
              </a:pPr>
              <a:t>3/8/2013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F70FDF-76C3-493C-81E1-B9FA13A37A6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F00DE3-F7C9-477E-981A-21963757D3CA}" type="datetime1">
              <a:rPr lang="en-US"/>
              <a:pPr>
                <a:defRPr/>
              </a:pPr>
              <a:t>3/8/2013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32C144-7C1E-45E9-8595-D140AA56700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17ACBB-7BA1-4942-886D-37DBA0D3F1FD}" type="datetime1">
              <a:rPr lang="en-US"/>
              <a:pPr>
                <a:defRPr/>
              </a:pPr>
              <a:t>3/8/2013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F00EC1-CCE7-44C1-850D-9410EA59A3A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46F7142-69EA-4617-804B-31CA15297195}" type="datetime1">
              <a:rPr lang="en-US"/>
              <a:pPr>
                <a:defRPr/>
              </a:pPr>
              <a:t>3/8/2013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BACE982-E087-493B-A91E-3800B07773D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B48CCA-8961-4E39-8F76-2F2BD3CC7542}" type="datetime1">
              <a:rPr lang="en-US"/>
              <a:pPr>
                <a:defRPr/>
              </a:pPr>
              <a:t>3/8/2013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08E293F-E68F-4802-A2DB-E1866B35BD2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BB09C81-D855-4AC0-9AB3-732E5CA3BA7F}" type="datetime1">
              <a:rPr lang="en-US"/>
              <a:pPr>
                <a:defRPr/>
              </a:pPr>
              <a:t>3/8/2013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73ED74F-0ED2-4795-B4A7-3C4C65D87BB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194E47-F076-4F3E-8D4D-E32F98870CF3}" type="datetime1">
              <a:rPr lang="en-US"/>
              <a:pPr>
                <a:defRPr/>
              </a:pPr>
              <a:t>3/8/2013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4FDA909-54DE-470B-AC6D-D4722852FFA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0CFFFC-48DB-4688-9FC7-7DDE04B6DCD5}" type="datetime1">
              <a:rPr lang="en-US"/>
              <a:pPr>
                <a:defRPr/>
              </a:pPr>
              <a:t>3/8/2013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77E61D9-F5F1-452C-8663-4C9E1C8286D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92C6B5-E053-4F5E-9211-35FD00624E90}" type="datetime1">
              <a:rPr lang="en-US"/>
              <a:pPr>
                <a:defRPr/>
              </a:pPr>
              <a:t>3/8/2013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65CC03C-C7B4-4B89-BE90-8EFE596B051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60" charset="0"/>
                <a:ea typeface="ＭＳ Ｐゴシック" pitchFamily="-60" charset="-128"/>
                <a:cs typeface="ＭＳ Ｐゴシック" pitchFamily="-60" charset="-128"/>
              </a:defRPr>
            </a:lvl1pPr>
          </a:lstStyle>
          <a:p>
            <a:pPr>
              <a:defRPr/>
            </a:pPr>
            <a:fld id="{A7115878-C4FF-4161-BB72-3DB748528AE6}" type="datetime1">
              <a:rPr lang="en-US"/>
              <a:pPr>
                <a:defRPr/>
              </a:pPr>
              <a:t>3/8/2013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60" charset="0"/>
                <a:ea typeface="ＭＳ Ｐゴシック" pitchFamily="-60" charset="-128"/>
                <a:cs typeface="ＭＳ Ｐゴシック" pitchFamily="-60" charset="-128"/>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60" charset="0"/>
                <a:ea typeface="ＭＳ Ｐゴシック" pitchFamily="-60" charset="-128"/>
                <a:cs typeface="ＭＳ Ｐゴシック" pitchFamily="-60" charset="-128"/>
              </a:defRPr>
            </a:lvl1pPr>
          </a:lstStyle>
          <a:p>
            <a:pPr>
              <a:defRPr/>
            </a:pPr>
            <a:fld id="{638AA921-800D-4DDC-B84D-BC7B8CD458C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DRGR_Help@hud.gov?src=/program_offices/comm_planning/communitydevelopment/programs/drsi/drgr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mailto:DRGR_Help@hud.gov"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emf"/></Relationships>
</file>

<file path=ppt/slides/_rels/slide12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portal.hud.gov/hudportal/HUD"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lmco.custhelp.com/"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hyperlink" Target="https://lmco.custhelp.com/" TargetMode="External"/><Relationship Id="rId3" Type="http://schemas.openxmlformats.org/officeDocument/2006/relationships/hyperlink" Target="mailto:DRGR_Help@hud.gov" TargetMode="External"/><Relationship Id="rId7" Type="http://schemas.openxmlformats.org/officeDocument/2006/relationships/hyperlink" Target="http://www.comcon.org/programs/drgr.html."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hyperlink" Target="http://www.comcon.org/programs/drgr.html" TargetMode="External"/><Relationship Id="rId5" Type="http://schemas.openxmlformats.org/officeDocument/2006/relationships/hyperlink" Target="http://www.hud.gov/offices/cpd/communitydevelopment/programs/drsi/drgrs.cfm" TargetMode="External"/><Relationship Id="rId10"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hyperlink" Target="http://hudnsphelp.info/"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fedgov.dnb.com/webfor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DRGR_Help@hud.go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udseal_teal_1.gif"/>
          <p:cNvPicPr>
            <a:picLocks noChangeAspect="1"/>
          </p:cNvPicPr>
          <p:nvPr/>
        </p:nvPicPr>
        <p:blipFill>
          <a:blip r:embed="rId3" cstate="print"/>
          <a:srcRect/>
          <a:stretch>
            <a:fillRect/>
          </a:stretch>
        </p:blipFill>
        <p:spPr bwMode="auto">
          <a:xfrm>
            <a:off x="3186113" y="4176713"/>
            <a:ext cx="2771775" cy="2600325"/>
          </a:xfrm>
          <a:prstGeom prst="rect">
            <a:avLst/>
          </a:prstGeom>
          <a:noFill/>
          <a:ln w="9525">
            <a:noFill/>
            <a:miter lim="800000"/>
            <a:headEnd/>
            <a:tailEnd/>
          </a:ln>
        </p:spPr>
      </p:pic>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smtClean="0"/>
              <a:t>Disaster Recovery Grant Reporting System Training for NSP Users</a:t>
            </a:r>
            <a:endParaRPr lang="en-US" dirty="0"/>
          </a:p>
        </p:txBody>
      </p:sp>
      <p:sp>
        <p:nvSpPr>
          <p:cNvPr id="4" name="Slide Number Placeholder 3"/>
          <p:cNvSpPr>
            <a:spLocks noGrp="1"/>
          </p:cNvSpPr>
          <p:nvPr>
            <p:ph type="sldNum" sz="quarter" idx="12"/>
          </p:nvPr>
        </p:nvSpPr>
        <p:spPr/>
        <p:txBody>
          <a:bodyPr/>
          <a:lstStyle/>
          <a:p>
            <a:pPr>
              <a:defRPr/>
            </a:pPr>
            <a:fld id="{8A94B875-EECB-4174-ACBC-3C135F71FC1E}" type="slidenum">
              <a:rPr lang="en-US"/>
              <a:pPr>
                <a:defRPr/>
              </a:pPr>
              <a:t>1</a:t>
            </a:fld>
            <a:endParaRPr lang="en-US" dirty="0"/>
          </a:p>
        </p:txBody>
      </p:sp>
      <p:grpSp>
        <p:nvGrpSpPr>
          <p:cNvPr id="3" name="Group 4"/>
          <p:cNvGrpSpPr>
            <a:grpSpLocks/>
          </p:cNvGrpSpPr>
          <p:nvPr/>
        </p:nvGrpSpPr>
        <p:grpSpPr bwMode="auto">
          <a:xfrm>
            <a:off x="0" y="776288"/>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Title 13"/>
          <p:cNvSpPr txBox="1">
            <a:spLocks/>
          </p:cNvSpPr>
          <p:nvPr/>
        </p:nvSpPr>
        <p:spPr>
          <a:xfrm>
            <a:off x="6022975" y="38100"/>
            <a:ext cx="3073400" cy="719138"/>
          </a:xfrm>
          <a:prstGeom prst="rect">
            <a:avLst/>
          </a:prstGeom>
        </p:spPr>
        <p:txBody>
          <a:bodyPr anchor="ctr">
            <a:normAutofit fontScale="97500"/>
          </a:bodyPr>
          <a:lstStyle/>
          <a:p>
            <a:pPr algn="ctr" fontAlgn="auto">
              <a:spcAft>
                <a:spcPts val="0"/>
              </a:spcAft>
              <a:defRPr/>
            </a:pPr>
            <a:r>
              <a:rPr lang="en-US" sz="2000" dirty="0">
                <a:latin typeface="+mj-lt"/>
                <a:ea typeface="+mj-ea"/>
                <a:cs typeface="+mj-cs"/>
              </a:rPr>
              <a:t>Day </a:t>
            </a:r>
            <a:r>
              <a:rPr lang="en-US" sz="2000" dirty="0" smtClean="0">
                <a:latin typeface="+mj-lt"/>
                <a:ea typeface="+mj-ea"/>
                <a:cs typeface="+mj-cs"/>
              </a:rPr>
              <a:t>1 Session</a:t>
            </a:r>
            <a:endParaRPr lang="en-US" sz="2000" dirty="0">
              <a:latin typeface="+mj-lt"/>
              <a:ea typeface="+mj-ea"/>
              <a:cs typeface="+mj-cs"/>
            </a:endParaRPr>
          </a:p>
        </p:txBody>
      </p:sp>
      <p:sp>
        <p:nvSpPr>
          <p:cNvPr id="14" name="Title 1"/>
          <p:cNvSpPr txBox="1">
            <a:spLocks/>
          </p:cNvSpPr>
          <p:nvPr/>
        </p:nvSpPr>
        <p:spPr bwMode="auto">
          <a:xfrm>
            <a:off x="695699" y="3277602"/>
            <a:ext cx="7772400" cy="87902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noProof="0" dirty="0" smtClean="0">
                <a:ln>
                  <a:noFill/>
                </a:ln>
                <a:solidFill>
                  <a:schemeClr val="tx1"/>
                </a:solidFill>
                <a:effectLst/>
                <a:uLnTx/>
                <a:uFillTx/>
                <a:latin typeface="+mj-lt"/>
                <a:ea typeface="+mj-ea"/>
                <a:cs typeface="+mj-cs"/>
              </a:rPr>
              <a:t>Release 7.3</a:t>
            </a:r>
            <a:endParaRPr kumimoji="0" lang="en-US" sz="3200" b="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441325"/>
            <a:ext cx="8229600" cy="1143000"/>
          </a:xfrm>
        </p:spPr>
        <p:txBody>
          <a:bodyPr/>
          <a:lstStyle/>
          <a:p>
            <a:pPr algn="l" eaLnBrk="1" hangingPunct="1"/>
            <a:r>
              <a:rPr lang="en-US" dirty="0" smtClean="0"/>
              <a:t>Access to DRGR</a:t>
            </a:r>
          </a:p>
        </p:txBody>
      </p:sp>
      <p:sp>
        <p:nvSpPr>
          <p:cNvPr id="4" name="Content Placeholder 3"/>
          <p:cNvSpPr>
            <a:spLocks noGrp="1"/>
          </p:cNvSpPr>
          <p:nvPr>
            <p:ph idx="1"/>
          </p:nvPr>
        </p:nvSpPr>
        <p:spPr>
          <a:xfrm>
            <a:off x="457200" y="1673913"/>
            <a:ext cx="8229600" cy="4641850"/>
          </a:xfrm>
        </p:spPr>
        <p:txBody>
          <a:bodyPr rtlCol="0">
            <a:normAutofit fontScale="77500" lnSpcReduction="20000"/>
          </a:bodyPr>
          <a:lstStyle/>
          <a:p>
            <a:pPr eaLnBrk="1" fontAlgn="auto" hangingPunct="1">
              <a:spcAft>
                <a:spcPts val="0"/>
              </a:spcAft>
              <a:defRPr/>
            </a:pPr>
            <a:r>
              <a:rPr lang="en-US" dirty="0" smtClean="0"/>
              <a:t>Directions located on DRGR Log In page</a:t>
            </a:r>
          </a:p>
          <a:p>
            <a:pPr marL="0" indent="0" eaLnBrk="1" fontAlgn="auto" hangingPunct="1">
              <a:spcAft>
                <a:spcPts val="0"/>
              </a:spcAft>
              <a:buNone/>
              <a:defRPr/>
            </a:pPr>
            <a:r>
              <a:rPr lang="en-US" sz="2600" dirty="0">
                <a:hlinkClick r:id="rId3"/>
              </a:rPr>
              <a:t>http://portal.hud.gov/hudportal/HUD?src=/</a:t>
            </a:r>
            <a:r>
              <a:rPr lang="en-US" sz="2600" dirty="0" smtClean="0">
                <a:hlinkClick r:id="rId3"/>
              </a:rPr>
              <a:t>program_offices/comm_planning/communitydevelopment/programs/drsi/drgrs</a:t>
            </a:r>
            <a:endParaRPr lang="en-US" sz="2600" dirty="0" smtClean="0"/>
          </a:p>
          <a:p>
            <a:pPr lvl="1" eaLnBrk="1" fontAlgn="auto" hangingPunct="1">
              <a:spcAft>
                <a:spcPts val="0"/>
              </a:spcAft>
              <a:defRPr/>
            </a:pPr>
            <a:r>
              <a:rPr lang="en-US" dirty="0" smtClean="0"/>
              <a:t>Send request to CPD Field Office</a:t>
            </a:r>
          </a:p>
          <a:p>
            <a:pPr lvl="1" eaLnBrk="1" fontAlgn="auto" hangingPunct="1">
              <a:spcAft>
                <a:spcPts val="0"/>
              </a:spcAft>
              <a:defRPr/>
            </a:pPr>
            <a:r>
              <a:rPr lang="en-US" dirty="0" smtClean="0"/>
              <a:t>FO staff reviews and forwards to </a:t>
            </a:r>
            <a:r>
              <a:rPr lang="en-US" dirty="0" smtClean="0">
                <a:hlinkClick r:id="rId4"/>
              </a:rPr>
              <a:t>DRGR_Help@hud.gov</a:t>
            </a:r>
            <a:endParaRPr lang="en-US" dirty="0" smtClean="0"/>
          </a:p>
          <a:p>
            <a:pPr lvl="1" eaLnBrk="1" fontAlgn="auto" hangingPunct="1">
              <a:spcAft>
                <a:spcPts val="0"/>
              </a:spcAft>
              <a:defRPr/>
            </a:pPr>
            <a:endParaRPr lang="en-US" dirty="0" smtClean="0"/>
          </a:p>
          <a:p>
            <a:pPr eaLnBrk="1" fontAlgn="auto" hangingPunct="1">
              <a:spcAft>
                <a:spcPts val="0"/>
              </a:spcAft>
              <a:defRPr/>
            </a:pPr>
            <a:r>
              <a:rPr lang="en-US" dirty="0" smtClean="0"/>
              <a:t>Default grantee role: Regular User</a:t>
            </a:r>
          </a:p>
          <a:p>
            <a:pPr eaLnBrk="1" fontAlgn="auto" hangingPunct="1">
              <a:spcAft>
                <a:spcPts val="0"/>
              </a:spcAft>
              <a:defRPr/>
            </a:pPr>
            <a:endParaRPr lang="en-US" dirty="0" smtClean="0"/>
          </a:p>
          <a:p>
            <a:pPr eaLnBrk="1" fontAlgn="auto" hangingPunct="1">
              <a:spcAft>
                <a:spcPts val="0"/>
              </a:spcAft>
              <a:defRPr/>
            </a:pPr>
            <a:r>
              <a:rPr lang="en-US" dirty="0" smtClean="0"/>
              <a:t>Must specifically request additional roles: </a:t>
            </a:r>
          </a:p>
          <a:p>
            <a:pPr lvl="1" eaLnBrk="1" fontAlgn="auto" hangingPunct="1">
              <a:spcAft>
                <a:spcPts val="0"/>
              </a:spcAft>
              <a:defRPr/>
            </a:pPr>
            <a:r>
              <a:rPr lang="en-US" dirty="0" smtClean="0"/>
              <a:t>Grantee DRGR Administrator</a:t>
            </a:r>
          </a:p>
          <a:p>
            <a:pPr lvl="1" eaLnBrk="1" fontAlgn="auto" hangingPunct="1">
              <a:spcAft>
                <a:spcPts val="0"/>
              </a:spcAft>
              <a:defRPr/>
            </a:pPr>
            <a:r>
              <a:rPr lang="en-US" dirty="0" smtClean="0"/>
              <a:t>Request Drawdowns</a:t>
            </a:r>
          </a:p>
          <a:p>
            <a:pPr lvl="1" eaLnBrk="1" fontAlgn="auto" hangingPunct="1">
              <a:spcAft>
                <a:spcPts val="0"/>
              </a:spcAft>
              <a:defRPr/>
            </a:pPr>
            <a:r>
              <a:rPr lang="en-US" dirty="0" smtClean="0"/>
              <a:t>Approve Drawdowns</a:t>
            </a:r>
          </a:p>
          <a:p>
            <a:pPr lvl="1" eaLnBrk="1" fontAlgn="auto" hangingPunct="1">
              <a:spcAft>
                <a:spcPts val="0"/>
              </a:spcAft>
              <a:defRPr/>
            </a:pPr>
            <a:r>
              <a:rPr lang="en-US" dirty="0" smtClean="0"/>
              <a:t>View Only</a:t>
            </a:r>
          </a:p>
          <a:p>
            <a:pPr lvl="1" eaLnBrk="1" fontAlgn="auto" hangingPunct="1">
              <a:spcAft>
                <a:spcPts val="0"/>
              </a:spcAft>
              <a:defRPr/>
            </a:pPr>
            <a:endParaRPr lang="en-US" dirty="0"/>
          </a:p>
        </p:txBody>
      </p:sp>
      <p:sp>
        <p:nvSpPr>
          <p:cNvPr id="5" name="Slide Number Placeholder 4"/>
          <p:cNvSpPr>
            <a:spLocks noGrp="1"/>
          </p:cNvSpPr>
          <p:nvPr>
            <p:ph type="sldNum" sz="quarter" idx="12"/>
          </p:nvPr>
        </p:nvSpPr>
        <p:spPr/>
        <p:txBody>
          <a:bodyPr/>
          <a:lstStyle/>
          <a:p>
            <a:pPr>
              <a:defRPr/>
            </a:pPr>
            <a:fld id="{67B07003-C204-4810-90B0-4B2BE176D857}" type="slidenum">
              <a:rPr lang="en-US"/>
              <a:pPr>
                <a:defRPr/>
              </a:pPr>
              <a:t>10</a:t>
            </a:fld>
            <a:endParaRPr lang="en-US" dirty="0"/>
          </a:p>
        </p:txBody>
      </p:sp>
      <p:grpSp>
        <p:nvGrpSpPr>
          <p:cNvPr id="12293"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6" descr="C:\Users\23240\AppData\Local\Microsoft\Windows\Temporary Internet Files\Content.IE5\NZU37NCA\MC90044215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462" y="688800"/>
            <a:ext cx="504818" cy="504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57200" y="441325"/>
            <a:ext cx="8229600" cy="1143000"/>
          </a:xfrm>
        </p:spPr>
        <p:txBody>
          <a:bodyPr/>
          <a:lstStyle/>
          <a:p>
            <a:pPr algn="l" eaLnBrk="1" hangingPunct="1"/>
            <a:r>
              <a:rPr lang="en-US" dirty="0" smtClean="0"/>
              <a:t>Show Progress: Add/Edit a QPR</a:t>
            </a:r>
          </a:p>
        </p:txBody>
      </p:sp>
      <p:grpSp>
        <p:nvGrpSpPr>
          <p:cNvPr id="2"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057400"/>
            <a:ext cx="8973879" cy="410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3"/>
          <p:cNvSpPr>
            <a:spLocks noGrp="1"/>
          </p:cNvSpPr>
          <p:nvPr>
            <p:ph type="sldNum" sz="quarter" idx="12"/>
          </p:nvPr>
        </p:nvSpPr>
        <p:spPr>
          <a:xfrm>
            <a:off x="6553200" y="6356350"/>
            <a:ext cx="2133600" cy="365125"/>
          </a:xfrm>
        </p:spPr>
        <p:txBody>
          <a:bodyPr/>
          <a:lstStyle/>
          <a:p>
            <a:pPr>
              <a:defRPr/>
            </a:pPr>
            <a:fld id="{2C786ADF-2441-49E8-82E3-673B90858651}" type="slidenum">
              <a:rPr lang="en-US"/>
              <a:pPr>
                <a:defRPr/>
              </a:pPr>
              <a:t>100</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57200" y="441325"/>
            <a:ext cx="8229600" cy="1143000"/>
          </a:xfrm>
        </p:spPr>
        <p:txBody>
          <a:bodyPr/>
          <a:lstStyle/>
          <a:p>
            <a:pPr algn="l" eaLnBrk="1" hangingPunct="1"/>
            <a:r>
              <a:rPr lang="en-US" dirty="0" smtClean="0"/>
              <a:t>Show Progress: Add/Edit a QPR</a:t>
            </a:r>
          </a:p>
        </p:txBody>
      </p:sp>
      <p:sp>
        <p:nvSpPr>
          <p:cNvPr id="163843" name="Content Placeholder 9"/>
          <p:cNvSpPr>
            <a:spLocks noGrp="1"/>
          </p:cNvSpPr>
          <p:nvPr>
            <p:ph idx="1"/>
          </p:nvPr>
        </p:nvSpPr>
        <p:spPr/>
        <p:txBody>
          <a:bodyPr/>
          <a:lstStyle/>
          <a:p>
            <a:pPr eaLnBrk="1" hangingPunct="1"/>
            <a:r>
              <a:rPr lang="en-US" dirty="0" smtClean="0"/>
              <a:t>Data Entry Steps</a:t>
            </a:r>
          </a:p>
          <a:p>
            <a:pPr lvl="1" eaLnBrk="1" hangingPunct="1"/>
            <a:r>
              <a:rPr lang="en-US" dirty="0" smtClean="0"/>
              <a:t>From QPR Module</a:t>
            </a:r>
          </a:p>
          <a:p>
            <a:pPr lvl="1" eaLnBrk="1" hangingPunct="1"/>
            <a:r>
              <a:rPr lang="en-US" dirty="0" smtClean="0"/>
              <a:t>Select Contact Name</a:t>
            </a:r>
          </a:p>
          <a:p>
            <a:pPr lvl="1" eaLnBrk="1" hangingPunct="1"/>
            <a:r>
              <a:rPr lang="en-US" dirty="0" smtClean="0"/>
              <a:t>Click on Grantee Activity Number to edit</a:t>
            </a:r>
          </a:p>
          <a:p>
            <a:pPr lvl="1" eaLnBrk="1" hangingPunct="1"/>
            <a:r>
              <a:rPr lang="en-US" dirty="0" smtClean="0"/>
              <a:t>Provide Overall Narrative</a:t>
            </a:r>
          </a:p>
          <a:p>
            <a:pPr lvl="1" eaLnBrk="1" hangingPunct="1"/>
            <a:r>
              <a:rPr lang="en-US" dirty="0" smtClean="0"/>
              <a:t>Click Submit </a:t>
            </a:r>
          </a:p>
        </p:txBody>
      </p:sp>
      <p:sp>
        <p:nvSpPr>
          <p:cNvPr id="4" name="Slide Number Placeholder 3"/>
          <p:cNvSpPr>
            <a:spLocks noGrp="1"/>
          </p:cNvSpPr>
          <p:nvPr>
            <p:ph type="sldNum" sz="quarter" idx="12"/>
          </p:nvPr>
        </p:nvSpPr>
        <p:spPr/>
        <p:txBody>
          <a:bodyPr/>
          <a:lstStyle/>
          <a:p>
            <a:pPr>
              <a:defRPr/>
            </a:pPr>
            <a:fld id="{2C786ADF-2441-49E8-82E3-673B90858651}" type="slidenum">
              <a:rPr lang="en-US"/>
              <a:pPr>
                <a:defRPr/>
              </a:pPr>
              <a:t>101</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7200" y="441325"/>
            <a:ext cx="8229600" cy="1143000"/>
          </a:xfrm>
        </p:spPr>
        <p:txBody>
          <a:bodyPr/>
          <a:lstStyle/>
          <a:p>
            <a:pPr algn="l" eaLnBrk="1" hangingPunct="1"/>
            <a:r>
              <a:rPr lang="en-US" dirty="0" smtClean="0"/>
              <a:t>Show Progress: Grant Level</a:t>
            </a:r>
          </a:p>
        </p:txBody>
      </p:sp>
      <p:sp>
        <p:nvSpPr>
          <p:cNvPr id="58372" name="Slide Number Placeholder 6"/>
          <p:cNvSpPr>
            <a:spLocks noGrp="1"/>
          </p:cNvSpPr>
          <p:nvPr>
            <p:ph type="sldNum" sz="quarter" idx="12"/>
          </p:nvPr>
        </p:nvSpPr>
        <p:spPr>
          <a:xfrm>
            <a:off x="6810375" y="6308725"/>
            <a:ext cx="2133600" cy="365125"/>
          </a:xfrm>
        </p:spPr>
        <p:txBody>
          <a:bodyPr/>
          <a:lstStyle/>
          <a:p>
            <a:pPr>
              <a:defRPr/>
            </a:pPr>
            <a:fld id="{6E6EAD61-C4E6-4A42-B13F-417D0C469215}" type="slidenum">
              <a:rPr lang="en-US"/>
              <a:pPr>
                <a:defRPr/>
              </a:pPr>
              <a:t>102</a:t>
            </a:fld>
            <a:endParaRPr lang="en-US" dirty="0"/>
          </a:p>
        </p:txBody>
      </p:sp>
      <p:sp>
        <p:nvSpPr>
          <p:cNvPr id="164869" name="Oval 5"/>
          <p:cNvSpPr>
            <a:spLocks noChangeArrowheads="1"/>
          </p:cNvSpPr>
          <p:nvPr/>
        </p:nvSpPr>
        <p:spPr bwMode="auto">
          <a:xfrm>
            <a:off x="1524000" y="4038600"/>
            <a:ext cx="2209800" cy="762000"/>
          </a:xfrm>
          <a:prstGeom prst="ellipse">
            <a:avLst/>
          </a:prstGeom>
          <a:noFill/>
          <a:ln w="38100">
            <a:solidFill>
              <a:srgbClr val="FF0000"/>
            </a:solidFill>
            <a:round/>
            <a:headEnd/>
            <a:tailEnd/>
          </a:ln>
        </p:spPr>
        <p:txBody>
          <a:bodyPr wrap="none" anchor="ctr"/>
          <a:lstStyle/>
          <a:p>
            <a:endParaRPr lang="en-US" dirty="0">
              <a:latin typeface="Calibri" pitchFamily="34" charset="0"/>
            </a:endParaRPr>
          </a:p>
        </p:txBody>
      </p:sp>
      <p:pic>
        <p:nvPicPr>
          <p:cNvPr id="164870" name="Picture 3"/>
          <p:cNvPicPr>
            <a:picLocks noChangeAspect="1" noChangeArrowheads="1"/>
          </p:cNvPicPr>
          <p:nvPr/>
        </p:nvPicPr>
        <p:blipFill>
          <a:blip r:embed="rId3" cstate="print"/>
          <a:srcRect/>
          <a:stretch>
            <a:fillRect/>
          </a:stretch>
        </p:blipFill>
        <p:spPr bwMode="auto">
          <a:xfrm>
            <a:off x="533400" y="1749425"/>
            <a:ext cx="8305800" cy="4575175"/>
          </a:xfrm>
          <a:prstGeom prst="rect">
            <a:avLst/>
          </a:prstGeom>
          <a:noFill/>
          <a:ln w="9525">
            <a:noFill/>
            <a:miter lim="800000"/>
            <a:headEnd/>
            <a:tailEnd/>
          </a:ln>
        </p:spPr>
      </p:pic>
      <p:sp>
        <p:nvSpPr>
          <p:cNvPr id="8" name="Rectangle 7"/>
          <p:cNvSpPr/>
          <p:nvPr/>
        </p:nvSpPr>
        <p:spPr>
          <a:xfrm>
            <a:off x="609600" y="3276600"/>
            <a:ext cx="8153400" cy="1752600"/>
          </a:xfrm>
          <a:prstGeom prst="rect">
            <a:avLst/>
          </a:prstGeom>
          <a:noFill/>
          <a:ln w="25400" cap="flat" cmpd="sng" algn="ctr">
            <a:solidFill>
              <a:srgbClr val="AF071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ransition spd="slow"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57200" y="441325"/>
            <a:ext cx="8229600" cy="1143000"/>
          </a:xfrm>
        </p:spPr>
        <p:txBody>
          <a:bodyPr/>
          <a:lstStyle/>
          <a:p>
            <a:pPr algn="l" eaLnBrk="1" hangingPunct="1"/>
            <a:r>
              <a:rPr lang="en-US" dirty="0" smtClean="0"/>
              <a:t>Show Progress: Activity Level</a:t>
            </a:r>
          </a:p>
        </p:txBody>
      </p:sp>
      <p:sp>
        <p:nvSpPr>
          <p:cNvPr id="3" name="Content Placeholder 2"/>
          <p:cNvSpPr>
            <a:spLocks noGrp="1"/>
          </p:cNvSpPr>
          <p:nvPr>
            <p:ph idx="1"/>
          </p:nvPr>
        </p:nvSpPr>
        <p:spPr>
          <a:xfrm>
            <a:off x="457200" y="1600200"/>
            <a:ext cx="8229600" cy="5097463"/>
          </a:xfrm>
        </p:spPr>
        <p:txBody>
          <a:bodyPr rtlCol="0">
            <a:normAutofit fontScale="92500"/>
          </a:bodyPr>
          <a:lstStyle/>
          <a:p>
            <a:pPr marL="58738" lvl="1" indent="0">
              <a:buNone/>
              <a:defRPr/>
            </a:pPr>
            <a:r>
              <a:rPr lang="en-US" b="1" dirty="0"/>
              <a:t>NOT required to report on each activity every quarter, only on the ones with financial or performance changes from the previous quarter</a:t>
            </a:r>
          </a:p>
          <a:p>
            <a:pPr lvl="1">
              <a:buFont typeface="Arial" pitchFamily="34" charset="0"/>
              <a:buChar char="•"/>
              <a:defRPr/>
            </a:pPr>
            <a:r>
              <a:rPr lang="en-US" dirty="0"/>
              <a:t>Accomplishments: QPR will show </a:t>
            </a:r>
            <a:r>
              <a:rPr lang="en-US" u="sng" dirty="0"/>
              <a:t>all</a:t>
            </a:r>
            <a:r>
              <a:rPr lang="en-US" dirty="0"/>
              <a:t> the measures for which grantees have entered estimates in the Action Plan. </a:t>
            </a:r>
          </a:p>
          <a:p>
            <a:pPr lvl="2">
              <a:defRPr/>
            </a:pPr>
            <a:r>
              <a:rPr lang="en-US" dirty="0"/>
              <a:t>Enter once an end use has been met for Addresses, Beneficiary Data, Accomplishments.</a:t>
            </a:r>
          </a:p>
          <a:p>
            <a:pPr lvl="1">
              <a:buFont typeface="Arial" pitchFamily="34" charset="0"/>
              <a:buChar char="•"/>
              <a:defRPr/>
            </a:pPr>
            <a:r>
              <a:rPr lang="en-US" dirty="0"/>
              <a:t>Financial: all data pulled from the Drawdown EXCEPT</a:t>
            </a:r>
          </a:p>
          <a:p>
            <a:pPr lvl="2">
              <a:defRPr/>
            </a:pPr>
            <a:r>
              <a:rPr lang="en-US" dirty="0"/>
              <a:t>Expenditures</a:t>
            </a:r>
          </a:p>
          <a:p>
            <a:pPr lvl="2">
              <a:defRPr/>
            </a:pPr>
            <a:r>
              <a:rPr lang="en-US" dirty="0"/>
              <a:t>Matching Funds</a:t>
            </a:r>
          </a:p>
          <a:p>
            <a:pPr lvl="1">
              <a:buFont typeface="Arial" pitchFamily="34" charset="0"/>
              <a:buChar char="•"/>
              <a:defRPr/>
            </a:pPr>
            <a:r>
              <a:rPr lang="en-US" dirty="0"/>
              <a:t>Activity Status</a:t>
            </a:r>
          </a:p>
        </p:txBody>
      </p:sp>
      <p:sp>
        <p:nvSpPr>
          <p:cNvPr id="4" name="Slide Number Placeholder 3"/>
          <p:cNvSpPr>
            <a:spLocks noGrp="1"/>
          </p:cNvSpPr>
          <p:nvPr>
            <p:ph type="sldNum" sz="quarter" idx="12"/>
          </p:nvPr>
        </p:nvSpPr>
        <p:spPr>
          <a:xfrm>
            <a:off x="6648450" y="6350000"/>
            <a:ext cx="2133600" cy="365125"/>
          </a:xfrm>
        </p:spPr>
        <p:txBody>
          <a:bodyPr/>
          <a:lstStyle/>
          <a:p>
            <a:pPr>
              <a:defRPr/>
            </a:pPr>
            <a:fld id="{4E8E7BA1-E6B9-43F9-A90C-CCD33B9863FC}" type="slidenum">
              <a:rPr lang="en-US"/>
              <a:pPr>
                <a:defRPr/>
              </a:pPr>
              <a:t>103</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441325"/>
            <a:ext cx="8229600" cy="1143000"/>
          </a:xfrm>
        </p:spPr>
        <p:txBody>
          <a:bodyPr/>
          <a:lstStyle/>
          <a:p>
            <a:pPr algn="l" eaLnBrk="1" hangingPunct="1"/>
            <a:r>
              <a:rPr lang="en-US" dirty="0" smtClean="0"/>
              <a:t>Show Progress: Activity Level</a:t>
            </a:r>
          </a:p>
        </p:txBody>
      </p:sp>
      <p:sp>
        <p:nvSpPr>
          <p:cNvPr id="3" name="Content Placeholder 2"/>
          <p:cNvSpPr>
            <a:spLocks noGrp="1"/>
          </p:cNvSpPr>
          <p:nvPr>
            <p:ph idx="1"/>
          </p:nvPr>
        </p:nvSpPr>
        <p:spPr>
          <a:xfrm>
            <a:off x="457200" y="1600200"/>
            <a:ext cx="8229600" cy="4824413"/>
          </a:xfrm>
        </p:spPr>
        <p:txBody>
          <a:bodyPr rtlCol="0">
            <a:normAutofit lnSpcReduction="10000"/>
          </a:bodyPr>
          <a:lstStyle/>
          <a:p>
            <a:pPr>
              <a:defRPr/>
            </a:pPr>
            <a:r>
              <a:rPr lang="en-US" dirty="0"/>
              <a:t>Beneficiary &amp; accomplishments </a:t>
            </a:r>
          </a:p>
          <a:p>
            <a:pPr lvl="1">
              <a:buFont typeface="Arial" pitchFamily="34" charset="0"/>
              <a:buChar char="•"/>
              <a:defRPr/>
            </a:pPr>
            <a:r>
              <a:rPr lang="en-US" dirty="0"/>
              <a:t>Report once end-use has been met</a:t>
            </a:r>
          </a:p>
          <a:p>
            <a:pPr lvl="2">
              <a:defRPr/>
            </a:pPr>
            <a:r>
              <a:rPr lang="en-US" dirty="0"/>
              <a:t>Addresses: Manual Entry  and Geocode validation</a:t>
            </a:r>
          </a:p>
          <a:p>
            <a:pPr lvl="1">
              <a:buFont typeface="Arial" pitchFamily="34" charset="0"/>
              <a:buChar char="•"/>
              <a:defRPr/>
            </a:pPr>
            <a:r>
              <a:rPr lang="en-US" dirty="0"/>
              <a:t>Prior Period Adjustments (negative #s allowed)</a:t>
            </a:r>
          </a:p>
          <a:p>
            <a:pPr lvl="1">
              <a:buFont typeface="Arial" pitchFamily="34" charset="0"/>
              <a:buChar char="•"/>
              <a:defRPr/>
            </a:pPr>
            <a:r>
              <a:rPr lang="en-US" dirty="0"/>
              <a:t>FHEO Data: Based on Activity Type and Benefit data defined in the Action Plan, QPR - Page 1 may require FHEO data.</a:t>
            </a:r>
          </a:p>
          <a:p>
            <a:pPr>
              <a:defRPr/>
            </a:pPr>
            <a:r>
              <a:rPr lang="en-US" dirty="0"/>
              <a:t>Financial Data</a:t>
            </a:r>
          </a:p>
          <a:p>
            <a:pPr lvl="1">
              <a:buFont typeface="Arial" pitchFamily="34" charset="0"/>
              <a:buChar char="•"/>
              <a:defRPr/>
            </a:pPr>
            <a:r>
              <a:rPr lang="en-US" dirty="0"/>
              <a:t>Expenditure vs. Drawdown data</a:t>
            </a:r>
          </a:p>
          <a:p>
            <a:pPr>
              <a:defRPr/>
            </a:pPr>
            <a:r>
              <a:rPr lang="en-US" dirty="0"/>
              <a:t>Activity-specific narrative</a:t>
            </a:r>
          </a:p>
        </p:txBody>
      </p:sp>
      <p:sp>
        <p:nvSpPr>
          <p:cNvPr id="4" name="Slide Number Placeholder 3"/>
          <p:cNvSpPr>
            <a:spLocks noGrp="1"/>
          </p:cNvSpPr>
          <p:nvPr>
            <p:ph type="sldNum" sz="quarter" idx="12"/>
          </p:nvPr>
        </p:nvSpPr>
        <p:spPr/>
        <p:txBody>
          <a:bodyPr/>
          <a:lstStyle/>
          <a:p>
            <a:pPr>
              <a:defRPr/>
            </a:pPr>
            <a:fld id="{614359EF-12CF-499B-861F-405A86FD4CAC}" type="slidenum">
              <a:rPr lang="en-US"/>
              <a:pPr>
                <a:defRPr/>
              </a:pPr>
              <a:t>104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5"/>
          <p:cNvSpPr>
            <a:spLocks noGrp="1"/>
          </p:cNvSpPr>
          <p:nvPr>
            <p:ph type="title"/>
          </p:nvPr>
        </p:nvSpPr>
        <p:spPr>
          <a:xfrm>
            <a:off x="457199" y="679996"/>
            <a:ext cx="8425543" cy="1143000"/>
          </a:xfrm>
        </p:spPr>
        <p:txBody>
          <a:bodyPr>
            <a:noAutofit/>
          </a:bodyPr>
          <a:lstStyle/>
          <a:p>
            <a:pPr algn="l"/>
            <a:r>
              <a:rPr lang="en-US" dirty="0" smtClean="0"/>
              <a:t>Show Progress: Activity Level – Beneficiary Data</a:t>
            </a:r>
          </a:p>
        </p:txBody>
      </p:sp>
      <p:grpSp>
        <p:nvGrpSpPr>
          <p:cNvPr id="2" name="Group 4"/>
          <p:cNvGrpSpPr/>
          <p:nvPr/>
        </p:nvGrpSpPr>
        <p:grpSpPr>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Admin</a:t>
              </a:r>
              <a:endParaRPr lang="en-US" sz="1400" u="sng" dirty="0"/>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Action Plans</a:t>
              </a:r>
              <a:endParaRPr lang="en-US" sz="1400" u="sng" dirty="0"/>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QPR</a:t>
              </a:r>
              <a:endParaRPr lang="en-US" sz="1400" dirty="0">
                <a:solidFill>
                  <a:schemeClr val="tx1"/>
                </a:solidFill>
              </a:endParaRP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Reports</a:t>
              </a:r>
              <a:endParaRPr lang="en-US" sz="1400" u="sng" dirty="0"/>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Grants</a:t>
              </a:r>
              <a:endParaRPr lang="en-US" sz="1400" u="sng" dirty="0"/>
            </a:p>
          </p:txBody>
        </p:sp>
      </p:gr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644"/>
          <a:stretch/>
        </p:blipFill>
        <p:spPr bwMode="auto">
          <a:xfrm>
            <a:off x="1302025" y="1864339"/>
            <a:ext cx="5860775" cy="499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7"/>
          <p:cNvSpPr>
            <a:spLocks noGrp="1"/>
          </p:cNvSpPr>
          <p:nvPr>
            <p:ph type="title"/>
          </p:nvPr>
        </p:nvSpPr>
        <p:spPr>
          <a:xfrm>
            <a:off x="457200" y="690563"/>
            <a:ext cx="8229600" cy="1143000"/>
          </a:xfrm>
        </p:spPr>
        <p:txBody>
          <a:bodyPr>
            <a:normAutofit fontScale="90000"/>
          </a:bodyPr>
          <a:lstStyle/>
          <a:p>
            <a:pPr algn="l" eaLnBrk="1" hangingPunct="1"/>
            <a:r>
              <a:rPr lang="en-US" dirty="0" smtClean="0"/>
              <a:t>Show Progress: Activity Level- Addresses</a:t>
            </a:r>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3" name="Group 14"/>
          <p:cNvGrpSpPr/>
          <p:nvPr/>
        </p:nvGrpSpPr>
        <p:grpSpPr>
          <a:xfrm>
            <a:off x="76200" y="1981200"/>
            <a:ext cx="8915400" cy="3877340"/>
            <a:chOff x="76200" y="1981200"/>
            <a:chExt cx="8915400" cy="3877340"/>
          </a:xfrm>
        </p:grpSpPr>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744"/>
            <a:stretch/>
          </p:blipFill>
          <p:spPr bwMode="auto">
            <a:xfrm>
              <a:off x="145171" y="3987245"/>
              <a:ext cx="8823758" cy="187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50" b="42623"/>
            <a:stretch/>
          </p:blipFill>
          <p:spPr bwMode="auto">
            <a:xfrm>
              <a:off x="76200" y="1981200"/>
              <a:ext cx="8915400" cy="200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9" name="Straight Arrow Connector 18"/>
          <p:cNvCxnSpPr/>
          <p:nvPr/>
        </p:nvCxnSpPr>
        <p:spPr>
          <a:xfrm flipV="1">
            <a:off x="762000" y="5410200"/>
            <a:ext cx="0" cy="914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2000" y="6324600"/>
            <a:ext cx="5334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71600" y="6096000"/>
            <a:ext cx="7749364" cy="400110"/>
          </a:xfrm>
          <a:prstGeom prst="rect">
            <a:avLst/>
          </a:prstGeom>
          <a:noFill/>
        </p:spPr>
        <p:txBody>
          <a:bodyPr wrap="square" rtlCol="0">
            <a:spAutoFit/>
          </a:bodyPr>
          <a:lstStyle/>
          <a:p>
            <a:r>
              <a:rPr lang="en-US" sz="2000" dirty="0" smtClean="0"/>
              <a:t>1. Start entering your address information by clicking on </a:t>
            </a:r>
            <a:r>
              <a:rPr lang="en-US" sz="2000" b="1" dirty="0" smtClean="0"/>
              <a:t>Add Address</a:t>
            </a:r>
            <a:endParaRPr lang="en-US" sz="2000"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7"/>
          <p:cNvSpPr>
            <a:spLocks noGrp="1"/>
          </p:cNvSpPr>
          <p:nvPr>
            <p:ph type="title"/>
          </p:nvPr>
        </p:nvSpPr>
        <p:spPr>
          <a:xfrm>
            <a:off x="457200" y="690563"/>
            <a:ext cx="8229600" cy="1143000"/>
          </a:xfrm>
        </p:spPr>
        <p:txBody>
          <a:bodyPr>
            <a:normAutofit fontScale="90000"/>
          </a:bodyPr>
          <a:lstStyle/>
          <a:p>
            <a:pPr algn="l" eaLnBrk="1" hangingPunct="1"/>
            <a:r>
              <a:rPr lang="en-US" dirty="0" smtClean="0"/>
              <a:t>Show Progress: Activity Level- Addresses</a:t>
            </a:r>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3" name="TextBox 2"/>
          <p:cNvSpPr txBox="1"/>
          <p:nvPr/>
        </p:nvSpPr>
        <p:spPr>
          <a:xfrm>
            <a:off x="304800" y="2133600"/>
            <a:ext cx="8608828" cy="400110"/>
          </a:xfrm>
          <a:prstGeom prst="rect">
            <a:avLst/>
          </a:prstGeom>
          <a:noFill/>
        </p:spPr>
        <p:txBody>
          <a:bodyPr wrap="square" rtlCol="0">
            <a:spAutoFit/>
          </a:bodyPr>
          <a:lstStyle/>
          <a:p>
            <a:r>
              <a:rPr lang="en-US" sz="2000" dirty="0" smtClean="0"/>
              <a:t>2. Check the boxes of the addresses you wish to Validate click </a:t>
            </a:r>
            <a:r>
              <a:rPr lang="en-US" sz="2000" b="1" dirty="0" smtClean="0"/>
              <a:t>Validate Selected</a:t>
            </a:r>
            <a:endParaRPr lang="en-US" sz="2000" i="1"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63" y="2667000"/>
            <a:ext cx="8631865" cy="214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45" t="16213" r="13709" b="16498"/>
          <a:stretch/>
        </p:blipFill>
        <p:spPr bwMode="auto">
          <a:xfrm>
            <a:off x="4242390" y="5188687"/>
            <a:ext cx="4368210" cy="139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5334000"/>
            <a:ext cx="2133600" cy="923330"/>
          </a:xfrm>
          <a:prstGeom prst="rect">
            <a:avLst/>
          </a:prstGeom>
          <a:noFill/>
        </p:spPr>
        <p:txBody>
          <a:bodyPr wrap="square" rtlCol="0">
            <a:spAutoFit/>
          </a:bodyPr>
          <a:lstStyle/>
          <a:p>
            <a:r>
              <a:rPr lang="en-US" dirty="0" smtClean="0"/>
              <a:t>This message may appear while you wait</a:t>
            </a:r>
            <a:endParaRPr lang="en-US" dirty="0"/>
          </a:p>
        </p:txBody>
      </p:sp>
      <p:cxnSp>
        <p:nvCxnSpPr>
          <p:cNvPr id="10" name="Straight Arrow Connector 9"/>
          <p:cNvCxnSpPr/>
          <p:nvPr/>
        </p:nvCxnSpPr>
        <p:spPr>
          <a:xfrm>
            <a:off x="2895600" y="6096000"/>
            <a:ext cx="134679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589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7"/>
          <p:cNvSpPr>
            <a:spLocks noGrp="1"/>
          </p:cNvSpPr>
          <p:nvPr>
            <p:ph type="title"/>
          </p:nvPr>
        </p:nvSpPr>
        <p:spPr>
          <a:xfrm>
            <a:off x="457200" y="690563"/>
            <a:ext cx="8229600" cy="1143000"/>
          </a:xfrm>
        </p:spPr>
        <p:txBody>
          <a:bodyPr>
            <a:normAutofit fontScale="90000"/>
          </a:bodyPr>
          <a:lstStyle/>
          <a:p>
            <a:pPr algn="l" eaLnBrk="1" hangingPunct="1"/>
            <a:r>
              <a:rPr lang="en-US" dirty="0" smtClean="0"/>
              <a:t>Show Progress: Activity Level- Addresses</a:t>
            </a:r>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4" name="TextBox 3"/>
          <p:cNvSpPr txBox="1"/>
          <p:nvPr/>
        </p:nvSpPr>
        <p:spPr>
          <a:xfrm>
            <a:off x="297713" y="1981200"/>
            <a:ext cx="8541487" cy="707886"/>
          </a:xfrm>
          <a:prstGeom prst="rect">
            <a:avLst/>
          </a:prstGeom>
          <a:noFill/>
        </p:spPr>
        <p:txBody>
          <a:bodyPr wrap="square" rtlCol="0">
            <a:spAutoFit/>
          </a:bodyPr>
          <a:lstStyle/>
          <a:p>
            <a:pPr marL="342900" indent="-342900">
              <a:buFont typeface="Arial" pitchFamily="34" charset="0"/>
              <a:buChar char="•"/>
            </a:pPr>
            <a:r>
              <a:rPr lang="en-US" sz="2000" dirty="0" smtClean="0"/>
              <a:t>Using </a:t>
            </a:r>
            <a:r>
              <a:rPr lang="en-US" sz="2000" dirty="0"/>
              <a:t>HUD's Geocode Service Center (GSC</a:t>
            </a:r>
            <a:r>
              <a:rPr lang="en-US" sz="2000" dirty="0" smtClean="0"/>
              <a:t>), DRGR will check the addresses you have entered and confirm whether or not they are valid.</a:t>
            </a:r>
            <a:endParaRPr lang="en-US" sz="2000"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689086"/>
            <a:ext cx="8915400" cy="168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49" y="4632251"/>
            <a:ext cx="43148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5029200" y="6172200"/>
            <a:ext cx="1104900"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8400" y="5257800"/>
            <a:ext cx="2476500" cy="1477328"/>
          </a:xfrm>
          <a:prstGeom prst="rect">
            <a:avLst/>
          </a:prstGeom>
          <a:solidFill>
            <a:srgbClr val="C00000"/>
          </a:solidFill>
        </p:spPr>
        <p:txBody>
          <a:bodyPr wrap="square" rtlCol="0">
            <a:spAutoFit/>
          </a:bodyPr>
          <a:lstStyle/>
          <a:p>
            <a:r>
              <a:rPr lang="en-US" b="1" dirty="0" smtClean="0">
                <a:solidFill>
                  <a:schemeClr val="bg1"/>
                </a:solidFill>
              </a:rPr>
              <a:t>By Clicking on the View Results button, the user can see why an address may not be valid and then Accept</a:t>
            </a:r>
            <a:endParaRPr lang="en-US" b="1" dirty="0">
              <a:solidFill>
                <a:schemeClr val="bg1"/>
              </a:solidFill>
            </a:endParaRPr>
          </a:p>
        </p:txBody>
      </p:sp>
    </p:spTree>
    <p:extLst>
      <p:ext uri="{BB962C8B-B14F-4D97-AF65-F5344CB8AC3E}">
        <p14:creationId xmlns:p14="http://schemas.microsoft.com/office/powerpoint/2010/main" val="33089461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7"/>
          <p:cNvSpPr>
            <a:spLocks noGrp="1"/>
          </p:cNvSpPr>
          <p:nvPr>
            <p:ph type="title"/>
          </p:nvPr>
        </p:nvSpPr>
        <p:spPr>
          <a:xfrm>
            <a:off x="457200" y="690563"/>
            <a:ext cx="8229600" cy="1143000"/>
          </a:xfrm>
        </p:spPr>
        <p:txBody>
          <a:bodyPr>
            <a:normAutofit fontScale="90000"/>
          </a:bodyPr>
          <a:lstStyle/>
          <a:p>
            <a:pPr algn="l" eaLnBrk="1" hangingPunct="1"/>
            <a:r>
              <a:rPr lang="en-US" dirty="0" smtClean="0"/>
              <a:t>Show Progress: Activity Level- Addresses</a:t>
            </a:r>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3" y="2362200"/>
            <a:ext cx="9067800" cy="167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1" y="3515805"/>
            <a:ext cx="2826894" cy="327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10300" y="4648200"/>
            <a:ext cx="2209800" cy="1200329"/>
          </a:xfrm>
          <a:prstGeom prst="rect">
            <a:avLst/>
          </a:prstGeom>
          <a:solidFill>
            <a:srgbClr val="C00000"/>
          </a:solidFill>
        </p:spPr>
        <p:txBody>
          <a:bodyPr wrap="square" rtlCol="0">
            <a:spAutoFit/>
          </a:bodyPr>
          <a:lstStyle/>
          <a:p>
            <a:r>
              <a:rPr lang="en-US" b="1" dirty="0" smtClean="0">
                <a:solidFill>
                  <a:schemeClr val="bg1"/>
                </a:solidFill>
              </a:rPr>
              <a:t>The View Map function will display the actual location of a valid address</a:t>
            </a:r>
            <a:endParaRPr lang="en-US" b="1" dirty="0">
              <a:solidFill>
                <a:schemeClr val="bg1"/>
              </a:solidFill>
            </a:endParaRPr>
          </a:p>
        </p:txBody>
      </p:sp>
      <p:cxnSp>
        <p:nvCxnSpPr>
          <p:cNvPr id="6" name="Straight Arrow Connector 5"/>
          <p:cNvCxnSpPr/>
          <p:nvPr/>
        </p:nvCxnSpPr>
        <p:spPr>
          <a:xfrm flipH="1">
            <a:off x="4670426" y="5083556"/>
            <a:ext cx="1387474"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141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441325"/>
            <a:ext cx="8229600" cy="1143000"/>
          </a:xfrm>
        </p:spPr>
        <p:txBody>
          <a:bodyPr/>
          <a:lstStyle/>
          <a:p>
            <a:pPr algn="l" eaLnBrk="1" hangingPunct="1"/>
            <a:r>
              <a:rPr lang="en-US" dirty="0" smtClean="0"/>
              <a:t>DRGR Roles: Grantee</a:t>
            </a:r>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Slide Number Placeholder 4"/>
          <p:cNvSpPr>
            <a:spLocks noGrp="1"/>
          </p:cNvSpPr>
          <p:nvPr>
            <p:ph type="sldNum" sz="quarter" idx="12"/>
          </p:nvPr>
        </p:nvSpPr>
        <p:spPr/>
        <p:txBody>
          <a:bodyPr/>
          <a:lstStyle/>
          <a:p>
            <a:pPr>
              <a:defRPr/>
            </a:pPr>
            <a:fld id="{6563AF89-D5E3-4FD8-B89C-9B5E723AFEF4}" type="slidenum">
              <a:rPr lang="en-US"/>
              <a:pPr>
                <a:defRPr/>
              </a:pPr>
              <a:t>11</a:t>
            </a:fld>
            <a:endParaRPr lang="en-US" dirty="0"/>
          </a:p>
        </p:txBody>
      </p:sp>
      <p:sp>
        <p:nvSpPr>
          <p:cNvPr id="5" name="Rectangle 4"/>
          <p:cNvSpPr/>
          <p:nvPr/>
        </p:nvSpPr>
        <p:spPr>
          <a:xfrm>
            <a:off x="1151907" y="2249409"/>
            <a:ext cx="1565704" cy="10372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dirty="0">
                <a:latin typeface="Arial" pitchFamily="-60" charset="0"/>
                <a:ea typeface="ＭＳ Ｐゴシック" pitchFamily="-60" charset="-128"/>
                <a:cs typeface="ＭＳ Ｐゴシック" pitchFamily="-60" charset="-128"/>
              </a:rPr>
              <a:t>Grantee – View Only</a:t>
            </a:r>
          </a:p>
        </p:txBody>
      </p:sp>
      <p:sp>
        <p:nvSpPr>
          <p:cNvPr id="17" name="Rectangle 16"/>
          <p:cNvSpPr/>
          <p:nvPr/>
        </p:nvSpPr>
        <p:spPr>
          <a:xfrm>
            <a:off x="1151906" y="3793200"/>
            <a:ext cx="1585041" cy="1170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dirty="0">
                <a:latin typeface="Arial" pitchFamily="-60" charset="0"/>
                <a:ea typeface="ＭＳ Ｐゴシック" pitchFamily="-60" charset="-128"/>
                <a:cs typeface="ＭＳ Ｐゴシック" pitchFamily="-60" charset="-128"/>
              </a:rPr>
              <a:t>Regular Grantee User</a:t>
            </a:r>
          </a:p>
          <a:p>
            <a:pPr algn="ctr"/>
            <a:endParaRPr lang="en-US" sz="800" b="1" dirty="0" smtClean="0"/>
          </a:p>
          <a:p>
            <a:pPr algn="ctr"/>
            <a:r>
              <a:rPr lang="en-US" b="1" dirty="0" smtClean="0"/>
              <a:t>(Default)</a:t>
            </a:r>
            <a:endParaRPr lang="en-US" b="1" dirty="0"/>
          </a:p>
        </p:txBody>
      </p:sp>
      <p:sp>
        <p:nvSpPr>
          <p:cNvPr id="18" name="Rectangle 17"/>
          <p:cNvSpPr/>
          <p:nvPr/>
        </p:nvSpPr>
        <p:spPr>
          <a:xfrm>
            <a:off x="1151908" y="5414657"/>
            <a:ext cx="1565704" cy="10372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itchFamily="-60" charset="0"/>
                <a:ea typeface="ＭＳ Ｐゴシック" pitchFamily="-60" charset="-128"/>
                <a:cs typeface="ＭＳ Ｐゴシック" pitchFamily="-60" charset="-128"/>
              </a:rPr>
              <a:t>Grantee Admin</a:t>
            </a:r>
            <a:endParaRPr lang="en-US" b="1" dirty="0"/>
          </a:p>
        </p:txBody>
      </p:sp>
      <p:sp>
        <p:nvSpPr>
          <p:cNvPr id="6" name="TextBox 5"/>
          <p:cNvSpPr txBox="1"/>
          <p:nvPr/>
        </p:nvSpPr>
        <p:spPr>
          <a:xfrm>
            <a:off x="953490" y="1539348"/>
            <a:ext cx="2475510" cy="523220"/>
          </a:xfrm>
          <a:prstGeom prst="rect">
            <a:avLst/>
          </a:prstGeom>
          <a:noFill/>
        </p:spPr>
        <p:txBody>
          <a:bodyPr wrap="square" rtlCol="0">
            <a:spAutoFit/>
          </a:bodyPr>
          <a:lstStyle/>
          <a:p>
            <a:r>
              <a:rPr lang="en-US" sz="2800" u="sng" dirty="0" smtClean="0">
                <a:latin typeface="+mn-lt"/>
              </a:rPr>
              <a:t>3 Basic Roles</a:t>
            </a:r>
            <a:endParaRPr lang="en-US" sz="2800" u="sng" dirty="0">
              <a:latin typeface="+mn-lt"/>
            </a:endParaRPr>
          </a:p>
        </p:txBody>
      </p:sp>
      <p:sp>
        <p:nvSpPr>
          <p:cNvPr id="8" name="TextBox 7"/>
          <p:cNvSpPr txBox="1"/>
          <p:nvPr/>
        </p:nvSpPr>
        <p:spPr>
          <a:xfrm>
            <a:off x="5403270" y="1527472"/>
            <a:ext cx="3360724" cy="1631216"/>
          </a:xfrm>
          <a:prstGeom prst="rect">
            <a:avLst/>
          </a:prstGeom>
          <a:noFill/>
        </p:spPr>
        <p:txBody>
          <a:bodyPr wrap="square" rtlCol="0">
            <a:spAutoFit/>
          </a:bodyPr>
          <a:lstStyle/>
          <a:p>
            <a:pPr algn="ctr"/>
            <a:r>
              <a:rPr lang="en-US" sz="2800" u="sng" dirty="0" smtClean="0">
                <a:latin typeface="+mn-lt"/>
              </a:rPr>
              <a:t>2 Additional Roles</a:t>
            </a:r>
          </a:p>
          <a:p>
            <a:pPr marL="463550" indent="-177800">
              <a:buFont typeface="Arial" pitchFamily="34" charset="0"/>
              <a:buChar char="•"/>
            </a:pPr>
            <a:r>
              <a:rPr lang="en-US" dirty="0" smtClean="0">
                <a:latin typeface="+mn-lt"/>
              </a:rPr>
              <a:t>Must request Additional Role specifically from FO</a:t>
            </a:r>
          </a:p>
          <a:p>
            <a:pPr marL="463550" indent="-177800">
              <a:buFont typeface="Arial" pitchFamily="34" charset="0"/>
              <a:buChar char="•"/>
            </a:pPr>
            <a:r>
              <a:rPr lang="en-US" dirty="0" smtClean="0">
                <a:latin typeface="+mn-lt"/>
              </a:rPr>
              <a:t>Can only have one additional role</a:t>
            </a:r>
            <a:endParaRPr lang="en-US" dirty="0">
              <a:latin typeface="+mn-lt"/>
            </a:endParaRPr>
          </a:p>
        </p:txBody>
      </p:sp>
      <p:cxnSp>
        <p:nvCxnSpPr>
          <p:cNvPr id="20" name="Straight Arrow Connector 19"/>
          <p:cNvCxnSpPr>
            <a:endCxn id="19" idx="1"/>
          </p:cNvCxnSpPr>
          <p:nvPr/>
        </p:nvCxnSpPr>
        <p:spPr>
          <a:xfrm flipV="1">
            <a:off x="2821967" y="3604166"/>
            <a:ext cx="3294833" cy="5774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23942" y="4189181"/>
            <a:ext cx="3233958" cy="2086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38798" y="3325100"/>
            <a:ext cx="642752" cy="369332"/>
          </a:xfrm>
          <a:prstGeom prst="rect">
            <a:avLst/>
          </a:prstGeom>
          <a:noFill/>
        </p:spPr>
        <p:txBody>
          <a:bodyPr wrap="square" rtlCol="0">
            <a:spAutoFit/>
          </a:bodyPr>
          <a:lstStyle/>
          <a:p>
            <a:r>
              <a:rPr lang="en-US" i="1" dirty="0" smtClean="0"/>
              <a:t>OR</a:t>
            </a:r>
            <a:endParaRPr lang="en-US" i="1" dirty="0"/>
          </a:p>
        </p:txBody>
      </p:sp>
      <p:sp>
        <p:nvSpPr>
          <p:cNvPr id="30" name="TextBox 29"/>
          <p:cNvSpPr txBox="1"/>
          <p:nvPr/>
        </p:nvSpPr>
        <p:spPr>
          <a:xfrm>
            <a:off x="1636823" y="4950000"/>
            <a:ext cx="642752" cy="369332"/>
          </a:xfrm>
          <a:prstGeom prst="rect">
            <a:avLst/>
          </a:prstGeom>
          <a:noFill/>
        </p:spPr>
        <p:txBody>
          <a:bodyPr wrap="square" rtlCol="0">
            <a:spAutoFit/>
          </a:bodyPr>
          <a:lstStyle/>
          <a:p>
            <a:r>
              <a:rPr lang="en-US" i="1" dirty="0" smtClean="0"/>
              <a:t>OR</a:t>
            </a:r>
            <a:endParaRPr lang="en-US" i="1" dirty="0"/>
          </a:p>
        </p:txBody>
      </p:sp>
      <p:sp>
        <p:nvSpPr>
          <p:cNvPr id="19" name="Rounded Rectangle 18"/>
          <p:cNvSpPr/>
          <p:nvPr/>
        </p:nvSpPr>
        <p:spPr>
          <a:xfrm>
            <a:off x="6116800" y="3336975"/>
            <a:ext cx="2112815" cy="53438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60" charset="0"/>
                <a:ea typeface="ＭＳ Ｐゴシック" pitchFamily="-60" charset="-128"/>
                <a:cs typeface="ＭＳ Ｐゴシック" pitchFamily="-60" charset="-128"/>
              </a:rPr>
              <a:t>Grantee – Request </a:t>
            </a:r>
            <a:r>
              <a:rPr lang="en-US" dirty="0" smtClean="0">
                <a:solidFill>
                  <a:schemeClr val="tx1"/>
                </a:solidFill>
                <a:latin typeface="Arial" pitchFamily="-60" charset="0"/>
                <a:ea typeface="ＭＳ Ｐゴシック" pitchFamily="-60" charset="-128"/>
                <a:cs typeface="ＭＳ Ｐゴシック" pitchFamily="-60" charset="-128"/>
              </a:rPr>
              <a:t>Draw</a:t>
            </a:r>
            <a:endParaRPr lang="en-US" dirty="0">
              <a:solidFill>
                <a:schemeClr val="tx1"/>
              </a:solidFill>
              <a:latin typeface="Arial" pitchFamily="-60" charset="0"/>
              <a:ea typeface="ＭＳ Ｐゴシック" pitchFamily="-60" charset="-128"/>
              <a:cs typeface="ＭＳ Ｐゴシック" pitchFamily="-60" charset="-128"/>
            </a:endParaRPr>
          </a:p>
        </p:txBody>
      </p:sp>
      <p:sp>
        <p:nvSpPr>
          <p:cNvPr id="32" name="Rounded Rectangle 31"/>
          <p:cNvSpPr/>
          <p:nvPr/>
        </p:nvSpPr>
        <p:spPr>
          <a:xfrm>
            <a:off x="6114825" y="5045000"/>
            <a:ext cx="2112815" cy="53438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60" charset="0"/>
                <a:ea typeface="ＭＳ Ｐゴシック" pitchFamily="-60" charset="-128"/>
                <a:cs typeface="ＭＳ Ｐゴシック" pitchFamily="-60" charset="-128"/>
              </a:rPr>
              <a:t>Grantee – Request </a:t>
            </a:r>
            <a:r>
              <a:rPr lang="en-US" dirty="0" smtClean="0">
                <a:solidFill>
                  <a:schemeClr val="tx1"/>
                </a:solidFill>
                <a:latin typeface="Arial" pitchFamily="-60" charset="0"/>
                <a:ea typeface="ＭＳ Ｐゴシック" pitchFamily="-60" charset="-128"/>
                <a:cs typeface="ＭＳ Ｐゴシック" pitchFamily="-60" charset="-128"/>
              </a:rPr>
              <a:t>Draw</a:t>
            </a:r>
            <a:endParaRPr lang="en-US" dirty="0">
              <a:solidFill>
                <a:schemeClr val="tx1"/>
              </a:solidFill>
              <a:latin typeface="Arial" pitchFamily="-60" charset="0"/>
              <a:ea typeface="ＭＳ Ｐゴシック" pitchFamily="-60" charset="-128"/>
              <a:cs typeface="ＭＳ Ｐゴシック" pitchFamily="-60" charset="-128"/>
            </a:endParaRPr>
          </a:p>
        </p:txBody>
      </p:sp>
      <p:sp>
        <p:nvSpPr>
          <p:cNvPr id="34" name="Rounded Rectangle 33"/>
          <p:cNvSpPr/>
          <p:nvPr/>
        </p:nvSpPr>
        <p:spPr>
          <a:xfrm>
            <a:off x="6102950" y="4130625"/>
            <a:ext cx="2112815" cy="5343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60" charset="0"/>
                <a:ea typeface="ＭＳ Ｐゴシック" pitchFamily="-60" charset="-128"/>
                <a:cs typeface="ＭＳ Ｐゴシック" pitchFamily="-60" charset="-128"/>
              </a:rPr>
              <a:t>Grantee – </a:t>
            </a:r>
            <a:r>
              <a:rPr lang="en-US" dirty="0" smtClean="0">
                <a:solidFill>
                  <a:schemeClr val="tx1"/>
                </a:solidFill>
                <a:latin typeface="Arial" pitchFamily="-60" charset="0"/>
                <a:ea typeface="ＭＳ Ｐゴシック" pitchFamily="-60" charset="-128"/>
                <a:cs typeface="ＭＳ Ｐゴシック" pitchFamily="-60" charset="-128"/>
              </a:rPr>
              <a:t>Approve Draw</a:t>
            </a:r>
            <a:endParaRPr lang="en-US" dirty="0">
              <a:solidFill>
                <a:schemeClr val="tx1"/>
              </a:solidFill>
              <a:latin typeface="Arial" pitchFamily="-60" charset="0"/>
              <a:ea typeface="ＭＳ Ｐゴシック" pitchFamily="-60" charset="-128"/>
              <a:cs typeface="ＭＳ Ｐゴシック" pitchFamily="-60" charset="-128"/>
            </a:endParaRPr>
          </a:p>
        </p:txBody>
      </p:sp>
      <p:sp>
        <p:nvSpPr>
          <p:cNvPr id="35" name="Rounded Rectangle 34"/>
          <p:cNvSpPr/>
          <p:nvPr/>
        </p:nvSpPr>
        <p:spPr>
          <a:xfrm>
            <a:off x="6112850" y="5838650"/>
            <a:ext cx="2112815" cy="53438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60" charset="0"/>
                <a:ea typeface="ＭＳ Ｐゴシック" pitchFamily="-60" charset="-128"/>
                <a:cs typeface="ＭＳ Ｐゴシック" pitchFamily="-60" charset="-128"/>
              </a:rPr>
              <a:t>Grantee – </a:t>
            </a:r>
            <a:r>
              <a:rPr lang="en-US" dirty="0" smtClean="0">
                <a:solidFill>
                  <a:schemeClr val="tx1"/>
                </a:solidFill>
                <a:latin typeface="Arial" pitchFamily="-60" charset="0"/>
                <a:ea typeface="ＭＳ Ｐゴシック" pitchFamily="-60" charset="-128"/>
                <a:cs typeface="ＭＳ Ｐゴシック" pitchFamily="-60" charset="-128"/>
              </a:rPr>
              <a:t>Approve Draw</a:t>
            </a:r>
            <a:endParaRPr lang="en-US" dirty="0">
              <a:solidFill>
                <a:schemeClr val="tx1"/>
              </a:solidFill>
              <a:latin typeface="Arial" pitchFamily="-60" charset="0"/>
              <a:ea typeface="ＭＳ Ｐゴシック" pitchFamily="-60" charset="-128"/>
              <a:cs typeface="ＭＳ Ｐゴシック" pitchFamily="-60" charset="-128"/>
            </a:endParaRPr>
          </a:p>
        </p:txBody>
      </p:sp>
      <p:sp>
        <p:nvSpPr>
          <p:cNvPr id="36" name="TextBox 35"/>
          <p:cNvSpPr txBox="1"/>
          <p:nvPr/>
        </p:nvSpPr>
        <p:spPr>
          <a:xfrm>
            <a:off x="6895381" y="3843039"/>
            <a:ext cx="642752" cy="338554"/>
          </a:xfrm>
          <a:prstGeom prst="rect">
            <a:avLst/>
          </a:prstGeom>
          <a:noFill/>
        </p:spPr>
        <p:txBody>
          <a:bodyPr wrap="square" rtlCol="0">
            <a:spAutoFit/>
          </a:bodyPr>
          <a:lstStyle/>
          <a:p>
            <a:r>
              <a:rPr lang="en-US" sz="1600" i="1" dirty="0" smtClean="0"/>
              <a:t>OR</a:t>
            </a:r>
            <a:endParaRPr lang="en-US" sz="1600" i="1" dirty="0"/>
          </a:p>
        </p:txBody>
      </p:sp>
      <p:sp>
        <p:nvSpPr>
          <p:cNvPr id="37" name="TextBox 36"/>
          <p:cNvSpPr txBox="1"/>
          <p:nvPr/>
        </p:nvSpPr>
        <p:spPr>
          <a:xfrm>
            <a:off x="6929031" y="5551064"/>
            <a:ext cx="642752" cy="338554"/>
          </a:xfrm>
          <a:prstGeom prst="rect">
            <a:avLst/>
          </a:prstGeom>
          <a:noFill/>
        </p:spPr>
        <p:txBody>
          <a:bodyPr wrap="square" rtlCol="0">
            <a:spAutoFit/>
          </a:bodyPr>
          <a:lstStyle/>
          <a:p>
            <a:r>
              <a:rPr lang="en-US" sz="1600" i="1" dirty="0" smtClean="0"/>
              <a:t>OR</a:t>
            </a:r>
            <a:endParaRPr lang="en-US" sz="1600" i="1" dirty="0"/>
          </a:p>
        </p:txBody>
      </p:sp>
      <p:cxnSp>
        <p:nvCxnSpPr>
          <p:cNvPr id="42" name="Straight Arrow Connector 41"/>
          <p:cNvCxnSpPr/>
          <p:nvPr/>
        </p:nvCxnSpPr>
        <p:spPr>
          <a:xfrm flipV="1">
            <a:off x="2802577" y="5317448"/>
            <a:ext cx="3253348" cy="584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802577" y="5913912"/>
            <a:ext cx="3253348" cy="14442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4751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457200" y="690563"/>
            <a:ext cx="8229600" cy="1143000"/>
          </a:xfrm>
        </p:spPr>
        <p:txBody>
          <a:bodyPr>
            <a:normAutofit fontScale="90000"/>
          </a:bodyPr>
          <a:lstStyle/>
          <a:p>
            <a:pPr algn="l" eaLnBrk="1" hangingPunct="1"/>
            <a:r>
              <a:rPr lang="en-US" dirty="0" smtClean="0"/>
              <a:t>Show Progress: Activity Level– Accomplishments</a:t>
            </a:r>
          </a:p>
        </p:txBody>
      </p:sp>
      <p:grpSp>
        <p:nvGrpSpPr>
          <p:cNvPr id="2" name="Group 7"/>
          <p:cNvGrpSpPr>
            <a:grpSpLocks/>
          </p:cNvGrpSpPr>
          <p:nvPr/>
        </p:nvGrpSpPr>
        <p:grpSpPr bwMode="auto">
          <a:xfrm>
            <a:off x="566738" y="1973263"/>
            <a:ext cx="7959725" cy="4783137"/>
            <a:chOff x="1219200" y="1852550"/>
            <a:chExt cx="6324600" cy="3907824"/>
          </a:xfrm>
        </p:grpSpPr>
        <p:pic>
          <p:nvPicPr>
            <p:cNvPr id="169997" name="Picture 4"/>
            <p:cNvPicPr>
              <a:picLocks noChangeAspect="1" noChangeArrowheads="1"/>
            </p:cNvPicPr>
            <p:nvPr/>
          </p:nvPicPr>
          <p:blipFill>
            <a:blip r:embed="rId3" cstate="print"/>
            <a:srcRect l="15652" t="60799" r="15652" b="15131"/>
            <a:stretch>
              <a:fillRect/>
            </a:stretch>
          </p:blipFill>
          <p:spPr bwMode="auto">
            <a:xfrm>
              <a:off x="1219202" y="1976689"/>
              <a:ext cx="6299791" cy="1379655"/>
            </a:xfrm>
            <a:prstGeom prst="rect">
              <a:avLst/>
            </a:prstGeom>
            <a:noFill/>
            <a:ln w="9525">
              <a:noFill/>
              <a:miter lim="800000"/>
              <a:headEnd/>
              <a:tailEnd/>
            </a:ln>
          </p:spPr>
        </p:pic>
        <p:pic>
          <p:nvPicPr>
            <p:cNvPr id="169998" name="Picture 7"/>
            <p:cNvPicPr>
              <a:picLocks noChangeAspect="1" noChangeArrowheads="1"/>
            </p:cNvPicPr>
            <p:nvPr/>
          </p:nvPicPr>
          <p:blipFill>
            <a:blip r:embed="rId4" cstate="print"/>
            <a:srcRect l="15790" t="23860" r="14912" b="15788"/>
            <a:stretch>
              <a:fillRect/>
            </a:stretch>
          </p:blipFill>
          <p:spPr bwMode="auto">
            <a:xfrm>
              <a:off x="1231077" y="1852550"/>
              <a:ext cx="6299791" cy="3429000"/>
            </a:xfrm>
            <a:prstGeom prst="rect">
              <a:avLst/>
            </a:prstGeom>
            <a:noFill/>
            <a:ln w="9525">
              <a:noFill/>
              <a:miter lim="800000"/>
              <a:headEnd/>
              <a:tailEnd/>
            </a:ln>
          </p:spPr>
        </p:pic>
        <p:pic>
          <p:nvPicPr>
            <p:cNvPr id="169999" name="Picture 10"/>
            <p:cNvPicPr>
              <a:picLocks noChangeAspect="1" noChangeArrowheads="1"/>
            </p:cNvPicPr>
            <p:nvPr/>
          </p:nvPicPr>
          <p:blipFill>
            <a:blip r:embed="rId5" cstate="print"/>
            <a:srcRect l="15848" t="24001" r="14922" b="60539"/>
            <a:stretch>
              <a:fillRect/>
            </a:stretch>
          </p:blipFill>
          <p:spPr bwMode="auto">
            <a:xfrm>
              <a:off x="1219200" y="4876800"/>
              <a:ext cx="6324600" cy="883574"/>
            </a:xfrm>
            <a:prstGeom prst="rect">
              <a:avLst/>
            </a:prstGeom>
            <a:noFill/>
            <a:ln w="9525">
              <a:noFill/>
              <a:miter lim="800000"/>
              <a:headEnd/>
              <a:tailEnd/>
            </a:ln>
          </p:spPr>
        </p:pic>
      </p:grpSp>
      <p:sp>
        <p:nvSpPr>
          <p:cNvPr id="9" name="Content Placeholder 2"/>
          <p:cNvSpPr txBox="1">
            <a:spLocks/>
          </p:cNvSpPr>
          <p:nvPr/>
        </p:nvSpPr>
        <p:spPr>
          <a:xfrm>
            <a:off x="6329363" y="4548188"/>
            <a:ext cx="2589212" cy="1638300"/>
          </a:xfrm>
          <a:prstGeom prst="rect">
            <a:avLst/>
          </a:prstGeom>
          <a:solidFill>
            <a:srgbClr val="C00000"/>
          </a:solidFill>
          <a:ln>
            <a:solidFill>
              <a:srgbClr val="C00000"/>
            </a:solidFill>
          </a:ln>
        </p:spPr>
        <p:txBody>
          <a:bodyPr>
            <a:normAutofit lnSpcReduction="10000"/>
          </a:bodyPr>
          <a:lstStyle/>
          <a:p>
            <a:pPr fontAlgn="auto">
              <a:spcBef>
                <a:spcPct val="20000"/>
              </a:spcBef>
              <a:spcAft>
                <a:spcPts val="0"/>
              </a:spcAft>
              <a:buFont typeface="Arial" pitchFamily="34" charset="0"/>
              <a:buNone/>
              <a:defRPr/>
            </a:pPr>
            <a:r>
              <a:rPr lang="en-US" sz="1600" dirty="0">
                <a:solidFill>
                  <a:schemeClr val="bg1"/>
                </a:solidFill>
                <a:ea typeface="+mn-ea"/>
                <a:cs typeface="+mn-cs"/>
              </a:rPr>
              <a:t>The ‘Actual Accomplishments’ fields included in the QPR are determined by the fields entered in the Action Plan under ‘Proposed Accomplishments.’</a:t>
            </a:r>
          </a:p>
        </p:txBody>
      </p:sp>
      <p:sp>
        <p:nvSpPr>
          <p:cNvPr id="11" name="Content Placeholder 2"/>
          <p:cNvSpPr txBox="1">
            <a:spLocks/>
          </p:cNvSpPr>
          <p:nvPr/>
        </p:nvSpPr>
        <p:spPr>
          <a:xfrm>
            <a:off x="6173788" y="1517650"/>
            <a:ext cx="2827337" cy="833438"/>
          </a:xfrm>
          <a:prstGeom prst="rect">
            <a:avLst/>
          </a:prstGeom>
          <a:solidFill>
            <a:schemeClr val="tx1"/>
          </a:solidFill>
          <a:ln>
            <a:solidFill>
              <a:schemeClr val="tx1"/>
            </a:solidFill>
          </a:ln>
        </p:spPr>
        <p:txBody>
          <a:bodyPr>
            <a:normAutofit/>
          </a:bodyPr>
          <a:lstStyle/>
          <a:p>
            <a:pPr fontAlgn="auto">
              <a:spcBef>
                <a:spcPct val="20000"/>
              </a:spcBef>
              <a:spcAft>
                <a:spcPts val="0"/>
              </a:spcAft>
              <a:buFont typeface="Arial" pitchFamily="34" charset="0"/>
              <a:buNone/>
              <a:defRPr/>
            </a:pPr>
            <a:r>
              <a:rPr lang="en-US" sz="1600" b="1" dirty="0">
                <a:solidFill>
                  <a:schemeClr val="bg1"/>
                </a:solidFill>
                <a:ea typeface="+mn-ea"/>
                <a:cs typeface="+mn-cs"/>
              </a:rPr>
              <a:t>Example of ‘Rehabilitation/ reconstruction of residential structures’</a:t>
            </a:r>
          </a:p>
        </p:txBody>
      </p:sp>
      <p:grpSp>
        <p:nvGrpSpPr>
          <p:cNvPr id="3" name="Group 9"/>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3" name="Rectangle 1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677863"/>
            <a:ext cx="8229600" cy="1143000"/>
          </a:xfrm>
        </p:spPr>
        <p:txBody>
          <a:bodyPr>
            <a:normAutofit fontScale="90000"/>
          </a:bodyPr>
          <a:lstStyle/>
          <a:p>
            <a:pPr algn="l" eaLnBrk="1" hangingPunct="1"/>
            <a:r>
              <a:rPr lang="en-US" dirty="0" smtClean="0"/>
              <a:t>Show Progress: Activity Level- Accomplishments</a:t>
            </a:r>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Slide Number Placeholder 3"/>
          <p:cNvSpPr>
            <a:spLocks noGrp="1"/>
          </p:cNvSpPr>
          <p:nvPr>
            <p:ph type="sldNum" sz="quarter" idx="12"/>
          </p:nvPr>
        </p:nvSpPr>
        <p:spPr>
          <a:xfrm>
            <a:off x="6553200" y="6356350"/>
            <a:ext cx="2133600" cy="365125"/>
          </a:xfrm>
        </p:spPr>
        <p:txBody>
          <a:bodyPr/>
          <a:lstStyle/>
          <a:p>
            <a:pPr>
              <a:defRPr/>
            </a:pPr>
            <a:fld id="{0F475C80-1A24-4890-AA60-C16590AA3607}" type="slidenum">
              <a:rPr lang="en-US"/>
              <a:pPr>
                <a:defRPr/>
              </a:pPr>
              <a:t>111</a:t>
            </a:fld>
            <a:endParaRPr lang="en-US" dirty="0"/>
          </a:p>
        </p:txBody>
      </p:sp>
      <p:pic>
        <p:nvPicPr>
          <p:cNvPr id="15" name="Picture 10"/>
          <p:cNvPicPr>
            <a:picLocks noChangeAspect="1" noChangeArrowheads="1"/>
          </p:cNvPicPr>
          <p:nvPr/>
        </p:nvPicPr>
        <p:blipFill>
          <a:blip r:embed="rId3" cstate="print"/>
          <a:srcRect l="15848" t="38319" r="20821" b="38319"/>
          <a:stretch>
            <a:fillRect/>
          </a:stretch>
        </p:blipFill>
        <p:spPr bwMode="auto">
          <a:xfrm>
            <a:off x="152400" y="2416935"/>
            <a:ext cx="8799514" cy="1882016"/>
          </a:xfrm>
          <a:prstGeom prst="rect">
            <a:avLst/>
          </a:prstGeom>
          <a:noFill/>
          <a:ln w="9525">
            <a:noFill/>
            <a:miter lim="800000"/>
            <a:headEnd/>
            <a:tailEnd/>
          </a:ln>
        </p:spPr>
      </p:pic>
      <p:sp>
        <p:nvSpPr>
          <p:cNvPr id="16" name="Content Placeholder 2"/>
          <p:cNvSpPr txBox="1">
            <a:spLocks/>
          </p:cNvSpPr>
          <p:nvPr/>
        </p:nvSpPr>
        <p:spPr>
          <a:xfrm>
            <a:off x="6781800" y="4495800"/>
            <a:ext cx="2133599" cy="1600200"/>
          </a:xfrm>
          <a:prstGeom prst="rect">
            <a:avLst/>
          </a:prstGeom>
          <a:solidFill>
            <a:srgbClr val="C00000"/>
          </a:solidFill>
          <a:ln>
            <a:solidFill>
              <a:srgbClr val="C0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600" dirty="0" smtClean="0">
                <a:solidFill>
                  <a:schemeClr val="bg1"/>
                </a:solidFill>
              </a:rPr>
              <a:t>For Direct Benefit activities, the Actual Beneficiary section is pulled from Edit Performance Report – Activity Page 1.</a:t>
            </a:r>
            <a:endParaRPr lang="en-US" sz="1600" dirty="0">
              <a:solidFill>
                <a:schemeClr val="bg1"/>
              </a:solidFill>
            </a:endParaRPr>
          </a:p>
        </p:txBody>
      </p:sp>
      <p:sp>
        <p:nvSpPr>
          <p:cNvPr id="17" name="Rectangle 16"/>
          <p:cNvSpPr/>
          <p:nvPr/>
        </p:nvSpPr>
        <p:spPr>
          <a:xfrm>
            <a:off x="152400" y="3276600"/>
            <a:ext cx="8763000" cy="990600"/>
          </a:xfrm>
          <a:prstGeom prst="rect">
            <a:avLst/>
          </a:prstGeom>
          <a:noFill/>
          <a:ln w="25400" cap="flat" cmpd="sng" algn="ctr">
            <a:solidFill>
              <a:srgbClr val="AF071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4"/>
          <p:cNvSpPr>
            <a:spLocks noGrp="1"/>
          </p:cNvSpPr>
          <p:nvPr>
            <p:ph type="title"/>
          </p:nvPr>
        </p:nvSpPr>
        <p:spPr>
          <a:xfrm>
            <a:off x="457200" y="801688"/>
            <a:ext cx="8534400" cy="914400"/>
          </a:xfrm>
        </p:spPr>
        <p:txBody>
          <a:bodyPr>
            <a:normAutofit fontScale="90000"/>
          </a:bodyPr>
          <a:lstStyle/>
          <a:p>
            <a:pPr algn="l" eaLnBrk="1" hangingPunct="1"/>
            <a:r>
              <a:rPr lang="en-US" dirty="0" smtClean="0"/>
              <a:t>Show Progress: Activity Level - Financial</a:t>
            </a:r>
          </a:p>
        </p:txBody>
      </p:sp>
      <p:sp>
        <p:nvSpPr>
          <p:cNvPr id="172035" name="TextBox 8"/>
          <p:cNvSpPr txBox="1">
            <a:spLocks noChangeArrowheads="1"/>
          </p:cNvSpPr>
          <p:nvPr/>
        </p:nvSpPr>
        <p:spPr bwMode="auto">
          <a:xfrm>
            <a:off x="3776663" y="5913438"/>
            <a:ext cx="5035550" cy="831850"/>
          </a:xfrm>
          <a:prstGeom prst="rect">
            <a:avLst/>
          </a:prstGeom>
          <a:solidFill>
            <a:srgbClr val="AF0712"/>
          </a:solidFill>
          <a:ln w="25400">
            <a:noFill/>
            <a:miter lim="800000"/>
            <a:headEnd/>
            <a:tailEnd/>
          </a:ln>
        </p:spPr>
        <p:txBody>
          <a:bodyPr>
            <a:spAutoFit/>
          </a:bodyPr>
          <a:lstStyle/>
          <a:p>
            <a:r>
              <a:rPr lang="en-US" sz="1600" dirty="0">
                <a:solidFill>
                  <a:schemeClr val="bg1"/>
                </a:solidFill>
              </a:rPr>
              <a:t>Read Only (info from Drawdown Module &amp; AP): this information is automatically taken from the system on the last day of the quarter.</a:t>
            </a:r>
          </a:p>
        </p:txBody>
      </p:sp>
      <p:grpSp>
        <p:nvGrpSpPr>
          <p:cNvPr id="2" name="Group 12"/>
          <p:cNvGrpSpPr>
            <a:grpSpLocks/>
          </p:cNvGrpSpPr>
          <p:nvPr/>
        </p:nvGrpSpPr>
        <p:grpSpPr bwMode="auto">
          <a:xfrm>
            <a:off x="0" y="76200"/>
            <a:ext cx="9144000" cy="457200"/>
            <a:chOff x="0" y="152400"/>
            <a:chExt cx="9144000" cy="609600"/>
          </a:xfrm>
        </p:grpSpPr>
        <p:sp>
          <p:nvSpPr>
            <p:cNvPr id="14" name="Rectangle 1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9" name="Rectangle 1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828800"/>
            <a:ext cx="9080081" cy="383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76200"/>
            <a:ext cx="9144000" cy="457200"/>
            <a:chOff x="0" y="152400"/>
            <a:chExt cx="9144000" cy="609600"/>
          </a:xfrm>
        </p:grpSpPr>
        <p:sp>
          <p:nvSpPr>
            <p:cNvPr id="14" name="Rectangle 1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5" name="Rectangle 1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7" name="Rectangle 1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8" name="Rectangle 17"/>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1" name="Title 14"/>
          <p:cNvSpPr txBox="1">
            <a:spLocks/>
          </p:cNvSpPr>
          <p:nvPr/>
        </p:nvSpPr>
        <p:spPr>
          <a:xfrm>
            <a:off x="457200" y="801688"/>
            <a:ext cx="8534400" cy="914400"/>
          </a:xfrm>
          <a:prstGeom prst="rect">
            <a:avLst/>
          </a:prstGeom>
        </p:spPr>
        <p:txBody>
          <a:bodyPr anchor="ctr"/>
          <a:lstStyle/>
          <a:p>
            <a:pPr fontAlgn="auto">
              <a:spcAft>
                <a:spcPts val="0"/>
              </a:spcAft>
              <a:defRPr/>
            </a:pPr>
            <a:r>
              <a:rPr lang="en-US" sz="4400" dirty="0">
                <a:latin typeface="+mj-lt"/>
                <a:ea typeface="+mj-ea"/>
                <a:cs typeface="+mj-cs"/>
              </a:rPr>
              <a:t>Show Progress: Activity Level - Financial</a:t>
            </a:r>
          </a:p>
        </p:txBody>
      </p:sp>
      <p:sp>
        <p:nvSpPr>
          <p:cNvPr id="22" name="TextBox 8"/>
          <p:cNvSpPr txBox="1">
            <a:spLocks noChangeArrowheads="1"/>
          </p:cNvSpPr>
          <p:nvPr/>
        </p:nvSpPr>
        <p:spPr bwMode="auto">
          <a:xfrm>
            <a:off x="1903780" y="5489625"/>
            <a:ext cx="6711537" cy="1200329"/>
          </a:xfrm>
          <a:prstGeom prst="rect">
            <a:avLst/>
          </a:prstGeom>
          <a:solidFill>
            <a:srgbClr val="AF0712"/>
          </a:solidFill>
          <a:ln w="25400">
            <a:noFill/>
            <a:miter lim="800000"/>
            <a:headEnd/>
            <a:tailEnd/>
          </a:ln>
        </p:spPr>
        <p:txBody>
          <a:bodyPr wrap="square">
            <a:spAutoFit/>
          </a:bodyPr>
          <a:lstStyle/>
          <a:p>
            <a:r>
              <a:rPr lang="en-US" dirty="0">
                <a:solidFill>
                  <a:schemeClr val="bg1"/>
                </a:solidFill>
              </a:rPr>
              <a:t>Record funds that have been EXPENDED during the quarter. Expended means </a:t>
            </a:r>
            <a:r>
              <a:rPr lang="en-US" dirty="0" smtClean="0">
                <a:solidFill>
                  <a:schemeClr val="bg1"/>
                </a:solidFill>
              </a:rPr>
              <a:t>outlays for </a:t>
            </a:r>
            <a:r>
              <a:rPr lang="en-US" dirty="0">
                <a:solidFill>
                  <a:schemeClr val="bg1"/>
                </a:solidFill>
              </a:rPr>
              <a:t>either internal costs or external (subgrantee, developer, contractor) </a:t>
            </a:r>
            <a:r>
              <a:rPr lang="en-US" dirty="0" smtClean="0">
                <a:solidFill>
                  <a:schemeClr val="bg1"/>
                </a:solidFill>
              </a:rPr>
              <a:t>payments of goods and services. </a:t>
            </a:r>
            <a:r>
              <a:rPr lang="en-US" dirty="0">
                <a:solidFill>
                  <a:schemeClr val="bg1"/>
                </a:solidFill>
              </a:rPr>
              <a:t>These may or may not have been drawn yet.</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044" y="1916610"/>
            <a:ext cx="8511156" cy="358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381000" y="458788"/>
            <a:ext cx="8229600" cy="914400"/>
          </a:xfrm>
        </p:spPr>
        <p:txBody>
          <a:bodyPr/>
          <a:lstStyle/>
          <a:p>
            <a:pPr algn="l" eaLnBrk="1" hangingPunct="1"/>
            <a:r>
              <a:rPr lang="en-US" dirty="0" smtClean="0"/>
              <a:t>Showing Progress: Activity Example</a:t>
            </a:r>
          </a:p>
        </p:txBody>
      </p:sp>
      <p:grpSp>
        <p:nvGrpSpPr>
          <p:cNvPr id="2" name="Group 16"/>
          <p:cNvGrpSpPr>
            <a:grpSpLocks/>
          </p:cNvGrpSpPr>
          <p:nvPr/>
        </p:nvGrpSpPr>
        <p:grpSpPr bwMode="auto">
          <a:xfrm>
            <a:off x="0" y="76200"/>
            <a:ext cx="9144000" cy="457200"/>
            <a:chOff x="0" y="152400"/>
            <a:chExt cx="9144000" cy="609600"/>
          </a:xfrm>
        </p:grpSpPr>
        <p:sp>
          <p:nvSpPr>
            <p:cNvPr id="20" name="Rectangle 1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1" name="Rectangle 2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2" name="Rectangle 2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3" name="Rectangle 22"/>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4" name="Rectangle 2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5" name="Rectangle 2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6" name="Slide Number Placeholder 3"/>
          <p:cNvSpPr>
            <a:spLocks noGrp="1"/>
          </p:cNvSpPr>
          <p:nvPr>
            <p:ph type="sldNum" sz="quarter" idx="12"/>
          </p:nvPr>
        </p:nvSpPr>
        <p:spPr/>
        <p:txBody>
          <a:bodyPr/>
          <a:lstStyle/>
          <a:p>
            <a:pPr>
              <a:defRPr/>
            </a:pPr>
            <a:fld id="{05EE49B1-BBBB-4FB0-8570-99B1A5B0606C}" type="slidenum">
              <a:rPr lang="en-US"/>
              <a:pPr>
                <a:defRPr/>
              </a:pPr>
              <a:t>114</a:t>
            </a:fld>
            <a:endParaRPr lang="en-US" dirty="0"/>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18"/>
          <a:stretch/>
        </p:blipFill>
        <p:spPr bwMode="auto">
          <a:xfrm>
            <a:off x="1524000" y="1158412"/>
            <a:ext cx="5791200" cy="566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381000" y="400050"/>
            <a:ext cx="8229600" cy="914400"/>
          </a:xfrm>
          <a:prstGeom prst="rect">
            <a:avLst/>
          </a:prstGeom>
          <a:noFill/>
          <a:ln w="9525">
            <a:noFill/>
            <a:miter lim="800000"/>
            <a:headEnd/>
            <a:tailEnd/>
          </a:ln>
        </p:spPr>
        <p:txBody>
          <a:bodyPr anchor="b"/>
          <a:lstStyle/>
          <a:p>
            <a:pPr eaLnBrk="0" hangingPunct="0">
              <a:defRPr/>
            </a:pPr>
            <a:r>
              <a:rPr lang="en-US" sz="3600" dirty="0">
                <a:latin typeface="Arial" pitchFamily="-60" charset="0"/>
                <a:ea typeface="ＭＳ Ｐゴシック" pitchFamily="-60" charset="-128"/>
                <a:cs typeface="ＭＳ Ｐゴシック" pitchFamily="-60" charset="-128"/>
              </a:rPr>
              <a:t>Showing Progress: Activity Example</a:t>
            </a:r>
            <a:endParaRPr lang="en-US" sz="3600" dirty="0">
              <a:latin typeface="Arial" pitchFamily="-60" charset="0"/>
              <a:ea typeface="+mj-ea"/>
              <a:cs typeface="ＭＳ Ｐゴシック" pitchFamily="-60" charset="-128"/>
            </a:endParaRPr>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9" name="Rectangle 1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2" name="Slide Number Placeholder 3"/>
          <p:cNvSpPr>
            <a:spLocks noGrp="1"/>
          </p:cNvSpPr>
          <p:nvPr>
            <p:ph type="sldNum" sz="quarter" idx="12"/>
          </p:nvPr>
        </p:nvSpPr>
        <p:spPr/>
        <p:txBody>
          <a:bodyPr/>
          <a:lstStyle/>
          <a:p>
            <a:pPr>
              <a:defRPr/>
            </a:pPr>
            <a:fld id="{8AA825D9-1CA3-4382-AB50-FB2D9DB99916}" type="slidenum">
              <a:rPr lang="en-US"/>
              <a:pPr>
                <a:defRPr/>
              </a:pPr>
              <a:t>115</a:t>
            </a:fld>
            <a:endParaRPr lang="en-US" dirty="0"/>
          </a:p>
        </p:txBody>
      </p:sp>
      <p:sp>
        <p:nvSpPr>
          <p:cNvPr id="15" name="Freeform 14"/>
          <p:cNvSpPr/>
          <p:nvPr/>
        </p:nvSpPr>
        <p:spPr>
          <a:xfrm>
            <a:off x="1401763" y="6265862"/>
            <a:ext cx="5791200" cy="287338"/>
          </a:xfrm>
          <a:custGeom>
            <a:avLst/>
            <a:gdLst>
              <a:gd name="connsiteX0" fmla="*/ 0 w 7030528"/>
              <a:gd name="connsiteY0" fmla="*/ 474453 h 520461"/>
              <a:gd name="connsiteX1" fmla="*/ 1552754 w 7030528"/>
              <a:gd name="connsiteY1" fmla="*/ 103517 h 520461"/>
              <a:gd name="connsiteX2" fmla="*/ 3959524 w 7030528"/>
              <a:gd name="connsiteY2" fmla="*/ 517585 h 520461"/>
              <a:gd name="connsiteX3" fmla="*/ 6530196 w 7030528"/>
              <a:gd name="connsiteY3" fmla="*/ 86264 h 520461"/>
              <a:gd name="connsiteX4" fmla="*/ 7030528 w 7030528"/>
              <a:gd name="connsiteY4" fmla="*/ 0 h 52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0528" h="520461">
                <a:moveTo>
                  <a:pt x="0" y="474453"/>
                </a:moveTo>
                <a:cubicBezTo>
                  <a:pt x="446416" y="285390"/>
                  <a:pt x="892833" y="96328"/>
                  <a:pt x="1552754" y="103517"/>
                </a:cubicBezTo>
                <a:cubicBezTo>
                  <a:pt x="2212675" y="110706"/>
                  <a:pt x="3129950" y="520461"/>
                  <a:pt x="3959524" y="517585"/>
                </a:cubicBezTo>
                <a:cubicBezTo>
                  <a:pt x="4789098" y="514710"/>
                  <a:pt x="6530196" y="86264"/>
                  <a:pt x="6530196" y="86264"/>
                </a:cubicBezTo>
                <a:lnTo>
                  <a:pt x="7030528" y="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6" name="Freeform 15"/>
          <p:cNvSpPr/>
          <p:nvPr/>
        </p:nvSpPr>
        <p:spPr>
          <a:xfrm>
            <a:off x="1270000" y="1693863"/>
            <a:ext cx="5791200" cy="287337"/>
          </a:xfrm>
          <a:custGeom>
            <a:avLst/>
            <a:gdLst>
              <a:gd name="connsiteX0" fmla="*/ 0 w 7030528"/>
              <a:gd name="connsiteY0" fmla="*/ 474453 h 520461"/>
              <a:gd name="connsiteX1" fmla="*/ 1552754 w 7030528"/>
              <a:gd name="connsiteY1" fmla="*/ 103517 h 520461"/>
              <a:gd name="connsiteX2" fmla="*/ 3959524 w 7030528"/>
              <a:gd name="connsiteY2" fmla="*/ 517585 h 520461"/>
              <a:gd name="connsiteX3" fmla="*/ 6530196 w 7030528"/>
              <a:gd name="connsiteY3" fmla="*/ 86264 h 520461"/>
              <a:gd name="connsiteX4" fmla="*/ 7030528 w 7030528"/>
              <a:gd name="connsiteY4" fmla="*/ 0 h 52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0528" h="520461">
                <a:moveTo>
                  <a:pt x="0" y="474453"/>
                </a:moveTo>
                <a:cubicBezTo>
                  <a:pt x="446416" y="285390"/>
                  <a:pt x="892833" y="96328"/>
                  <a:pt x="1552754" y="103517"/>
                </a:cubicBezTo>
                <a:cubicBezTo>
                  <a:pt x="2212675" y="110706"/>
                  <a:pt x="3129950" y="520461"/>
                  <a:pt x="3959524" y="517585"/>
                </a:cubicBezTo>
                <a:cubicBezTo>
                  <a:pt x="4789098" y="514710"/>
                  <a:pt x="6530196" y="86264"/>
                  <a:pt x="6530196" y="86264"/>
                </a:cubicBezTo>
                <a:lnTo>
                  <a:pt x="7030528" y="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86" t="17949" r="8656" b="5128"/>
          <a:stretch/>
        </p:blipFill>
        <p:spPr bwMode="auto">
          <a:xfrm>
            <a:off x="914400" y="2104696"/>
            <a:ext cx="6840649" cy="399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457200" y="673100"/>
            <a:ext cx="8229600" cy="914400"/>
          </a:xfrm>
        </p:spPr>
        <p:txBody>
          <a:bodyPr/>
          <a:lstStyle/>
          <a:p>
            <a:pPr algn="l" eaLnBrk="1" hangingPunct="1"/>
            <a:r>
              <a:rPr lang="en-US" dirty="0" smtClean="0"/>
              <a:t>Showing Progress: Activity Example</a:t>
            </a:r>
          </a:p>
        </p:txBody>
      </p:sp>
      <p:pic>
        <p:nvPicPr>
          <p:cNvPr id="177155" name="Picture 10"/>
          <p:cNvPicPr>
            <a:picLocks noChangeAspect="1" noChangeArrowheads="1"/>
          </p:cNvPicPr>
          <p:nvPr/>
        </p:nvPicPr>
        <p:blipFill>
          <a:blip r:embed="rId3" cstate="print"/>
          <a:srcRect l="24486" t="35213" r="22643" b="11909"/>
          <a:stretch>
            <a:fillRect/>
          </a:stretch>
        </p:blipFill>
        <p:spPr bwMode="auto">
          <a:xfrm>
            <a:off x="914400" y="2057400"/>
            <a:ext cx="7391400" cy="4572000"/>
          </a:xfrm>
          <a:prstGeom prst="rect">
            <a:avLst/>
          </a:prstGeom>
          <a:noFill/>
          <a:ln w="9525">
            <a:noFill/>
            <a:miter lim="800000"/>
            <a:headEnd/>
            <a:tailEnd/>
          </a:ln>
        </p:spPr>
      </p:pic>
      <p:pic>
        <p:nvPicPr>
          <p:cNvPr id="177156" name="Picture 5"/>
          <p:cNvPicPr>
            <a:picLocks noChangeAspect="1" noChangeArrowheads="1"/>
          </p:cNvPicPr>
          <p:nvPr/>
        </p:nvPicPr>
        <p:blipFill>
          <a:blip r:embed="rId3" cstate="print"/>
          <a:srcRect l="64822" t="42262" r="32452" b="52449"/>
          <a:stretch>
            <a:fillRect/>
          </a:stretch>
        </p:blipFill>
        <p:spPr bwMode="auto">
          <a:xfrm>
            <a:off x="5410200" y="3886200"/>
            <a:ext cx="381000" cy="457200"/>
          </a:xfrm>
          <a:prstGeom prst="rect">
            <a:avLst/>
          </a:prstGeom>
          <a:noFill/>
          <a:ln w="9525">
            <a:noFill/>
            <a:miter lim="800000"/>
            <a:headEnd/>
            <a:tailEnd/>
          </a:ln>
        </p:spPr>
      </p:pic>
      <p:pic>
        <p:nvPicPr>
          <p:cNvPr id="177157" name="Picture 6"/>
          <p:cNvPicPr>
            <a:picLocks noChangeAspect="1" noChangeArrowheads="1"/>
          </p:cNvPicPr>
          <p:nvPr/>
        </p:nvPicPr>
        <p:blipFill>
          <a:blip r:embed="rId3" cstate="print"/>
          <a:srcRect l="64822" t="42262" r="32452" b="52449"/>
          <a:stretch>
            <a:fillRect/>
          </a:stretch>
        </p:blipFill>
        <p:spPr bwMode="auto">
          <a:xfrm>
            <a:off x="6934200" y="3886200"/>
            <a:ext cx="381000" cy="457200"/>
          </a:xfrm>
          <a:prstGeom prst="rect">
            <a:avLst/>
          </a:prstGeom>
          <a:noFill/>
          <a:ln w="9525">
            <a:noFill/>
            <a:miter lim="800000"/>
            <a:headEnd/>
            <a:tailEnd/>
          </a:ln>
        </p:spPr>
      </p:pic>
      <p:sp>
        <p:nvSpPr>
          <p:cNvPr id="8" name="Rectangle 7"/>
          <p:cNvSpPr/>
          <p:nvPr/>
        </p:nvSpPr>
        <p:spPr>
          <a:xfrm>
            <a:off x="1143000" y="48768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1143000" y="51054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1143000" y="5292725"/>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1143000" y="54864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1143000" y="56388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1143000" y="58674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1143000" y="60960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1143000" y="6324600"/>
            <a:ext cx="6477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25"/>
          <p:cNvGrpSpPr>
            <a:grpSpLocks/>
          </p:cNvGrpSpPr>
          <p:nvPr/>
        </p:nvGrpSpPr>
        <p:grpSpPr bwMode="auto">
          <a:xfrm>
            <a:off x="0" y="76200"/>
            <a:ext cx="9144000" cy="457200"/>
            <a:chOff x="0" y="152400"/>
            <a:chExt cx="9144000" cy="609600"/>
          </a:xfrm>
        </p:grpSpPr>
        <p:sp>
          <p:nvSpPr>
            <p:cNvPr id="27" name="Rectangle 2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8" name="Rectangle 2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9" name="Rectangle 2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30" name="Rectangle 2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31" name="Rectangle 3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32" name="Rectangle 3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33" name="Slide Number Placeholder 3"/>
          <p:cNvSpPr>
            <a:spLocks noGrp="1"/>
          </p:cNvSpPr>
          <p:nvPr>
            <p:ph type="sldNum" sz="quarter" idx="12"/>
          </p:nvPr>
        </p:nvSpPr>
        <p:spPr/>
        <p:txBody>
          <a:bodyPr/>
          <a:lstStyle/>
          <a:p>
            <a:pPr>
              <a:defRPr/>
            </a:pPr>
            <a:fld id="{21CF8842-8935-49E8-A004-A10E188180E9}" type="slidenum">
              <a:rPr lang="en-US"/>
              <a:pPr>
                <a:defRPr/>
              </a:pPr>
              <a:t>116</a:t>
            </a:fld>
            <a:endParaRPr lang="en-US" dirty="0"/>
          </a:p>
        </p:txBody>
      </p:sp>
      <p:sp>
        <p:nvSpPr>
          <p:cNvPr id="34" name="Freeform 33"/>
          <p:cNvSpPr/>
          <p:nvPr/>
        </p:nvSpPr>
        <p:spPr>
          <a:xfrm>
            <a:off x="1081088" y="1644650"/>
            <a:ext cx="5791200" cy="287338"/>
          </a:xfrm>
          <a:custGeom>
            <a:avLst/>
            <a:gdLst>
              <a:gd name="connsiteX0" fmla="*/ 0 w 7030528"/>
              <a:gd name="connsiteY0" fmla="*/ 474453 h 520461"/>
              <a:gd name="connsiteX1" fmla="*/ 1552754 w 7030528"/>
              <a:gd name="connsiteY1" fmla="*/ 103517 h 520461"/>
              <a:gd name="connsiteX2" fmla="*/ 3959524 w 7030528"/>
              <a:gd name="connsiteY2" fmla="*/ 517585 h 520461"/>
              <a:gd name="connsiteX3" fmla="*/ 6530196 w 7030528"/>
              <a:gd name="connsiteY3" fmla="*/ 86264 h 520461"/>
              <a:gd name="connsiteX4" fmla="*/ 7030528 w 7030528"/>
              <a:gd name="connsiteY4" fmla="*/ 0 h 52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0528" h="520461">
                <a:moveTo>
                  <a:pt x="0" y="474453"/>
                </a:moveTo>
                <a:cubicBezTo>
                  <a:pt x="446416" y="285390"/>
                  <a:pt x="892833" y="96328"/>
                  <a:pt x="1552754" y="103517"/>
                </a:cubicBezTo>
                <a:cubicBezTo>
                  <a:pt x="2212675" y="110706"/>
                  <a:pt x="3129950" y="520461"/>
                  <a:pt x="3959524" y="517585"/>
                </a:cubicBezTo>
                <a:cubicBezTo>
                  <a:pt x="4789098" y="514710"/>
                  <a:pt x="6530196" y="86264"/>
                  <a:pt x="6530196" y="86264"/>
                </a:cubicBezTo>
                <a:lnTo>
                  <a:pt x="7030528" y="0"/>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177169" name="Picture 10"/>
          <p:cNvPicPr>
            <a:picLocks noChangeAspect="1" noChangeArrowheads="1"/>
          </p:cNvPicPr>
          <p:nvPr/>
        </p:nvPicPr>
        <p:blipFill>
          <a:blip r:embed="rId3" cstate="print"/>
          <a:srcRect l="42084" t="56078" r="56303" b="38290"/>
          <a:stretch>
            <a:fillRect/>
          </a:stretch>
        </p:blipFill>
        <p:spPr bwMode="auto">
          <a:xfrm>
            <a:off x="4216400" y="2647950"/>
            <a:ext cx="225425" cy="487363"/>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457200" y="701675"/>
            <a:ext cx="8229600" cy="1143000"/>
          </a:xfrm>
        </p:spPr>
        <p:txBody>
          <a:bodyPr>
            <a:normAutofit fontScale="90000"/>
          </a:bodyPr>
          <a:lstStyle/>
          <a:p>
            <a:pPr algn="l" eaLnBrk="1" hangingPunct="1"/>
            <a:r>
              <a:rPr lang="en-US" dirty="0" smtClean="0"/>
              <a:t>Prior Period Adjustments (Direct Benefit Activity)</a:t>
            </a:r>
          </a:p>
        </p:txBody>
      </p:sp>
      <p:sp>
        <p:nvSpPr>
          <p:cNvPr id="178179" name="Content Placeholder 15"/>
          <p:cNvSpPr>
            <a:spLocks noGrp="1"/>
          </p:cNvSpPr>
          <p:nvPr>
            <p:ph idx="1"/>
          </p:nvPr>
        </p:nvSpPr>
        <p:spPr>
          <a:xfrm>
            <a:off x="422275" y="1992313"/>
            <a:ext cx="8229600" cy="4800600"/>
          </a:xfrm>
        </p:spPr>
        <p:txBody>
          <a:bodyPr>
            <a:normAutofit fontScale="92500" lnSpcReduction="20000"/>
          </a:bodyPr>
          <a:lstStyle/>
          <a:p>
            <a:pPr eaLnBrk="1" hangingPunct="1"/>
            <a:r>
              <a:rPr lang="en-US" dirty="0" smtClean="0"/>
              <a:t>DRGR will check the </a:t>
            </a:r>
            <a:r>
              <a:rPr lang="en-US" u="sng" dirty="0" smtClean="0"/>
              <a:t>cumulative</a:t>
            </a:r>
            <a:r>
              <a:rPr lang="en-US" dirty="0" smtClean="0"/>
              <a:t> totals for total households from the race/ethnicity data and compare it to the cumulative totals by income level.  Additionally, it checks cumulative totals by tenure and by housing unit.</a:t>
            </a:r>
          </a:p>
          <a:p>
            <a:pPr eaLnBrk="1" hangingPunct="1"/>
            <a:r>
              <a:rPr lang="en-US" b="1" dirty="0" smtClean="0"/>
              <a:t>If there is an inconsistency, DRGR will display an error message and a user must make prior-period corrections.</a:t>
            </a:r>
          </a:p>
          <a:p>
            <a:pPr eaLnBrk="1" hangingPunct="1"/>
            <a:r>
              <a:rPr lang="en-US" dirty="0" smtClean="0"/>
              <a:t>Error message example:</a:t>
            </a:r>
          </a:p>
          <a:p>
            <a:pPr eaLnBrk="1" hangingPunct="1">
              <a:buFont typeface="Arial" pitchFamily="34" charset="0"/>
              <a:buNone/>
            </a:pPr>
            <a:r>
              <a:rPr lang="en-US" sz="1700" dirty="0" smtClean="0">
                <a:solidFill>
                  <a:srgbClr val="FF0000"/>
                </a:solidFill>
                <a:latin typeface="Arial Black" pitchFamily="34" charset="0"/>
                <a:ea typeface="Calibri" pitchFamily="34" charset="0"/>
                <a:cs typeface="Times New Roman" pitchFamily="18" charset="0"/>
              </a:rPr>
              <a:t>	</a:t>
            </a:r>
          </a:p>
          <a:p>
            <a:pPr marL="0" marR="0" indent="346075" algn="ctr">
              <a:spcBef>
                <a:spcPts val="0"/>
              </a:spcBef>
              <a:spcAft>
                <a:spcPts val="900"/>
              </a:spcAft>
              <a:buNone/>
            </a:pPr>
            <a:r>
              <a:rPr lang="en-US" sz="1800" dirty="0" smtClean="0">
                <a:solidFill>
                  <a:srgbClr val="FF0000"/>
                </a:solidFill>
                <a:ea typeface="Times New Roman"/>
                <a:cs typeface="Times New Roman"/>
              </a:rPr>
              <a:t> </a:t>
            </a:r>
            <a:r>
              <a:rPr lang="en-US" sz="2300" b="1" dirty="0" smtClean="0">
                <a:solidFill>
                  <a:srgbClr val="FF0000"/>
                </a:solidFill>
                <a:ea typeface="Times New Roman"/>
                <a:cs typeface="Times New Roman"/>
              </a:rPr>
              <a:t>Cumulative sum of income levels for ‘Households - Total’ must be equal to cumulative sum of ‘Owner – Total’ &lt;Number&gt;</a:t>
            </a:r>
            <a:endParaRPr lang="en-US" sz="2300" b="1" dirty="0" smtClean="0">
              <a:ea typeface="Times New Roman"/>
              <a:cs typeface="Times New Roman"/>
            </a:endParaRPr>
          </a:p>
        </p:txBody>
      </p:sp>
      <p:sp>
        <p:nvSpPr>
          <p:cNvPr id="4" name="Slide Number Placeholder 3"/>
          <p:cNvSpPr>
            <a:spLocks noGrp="1"/>
          </p:cNvSpPr>
          <p:nvPr>
            <p:ph type="sldNum" sz="quarter" idx="12"/>
          </p:nvPr>
        </p:nvSpPr>
        <p:spPr/>
        <p:txBody>
          <a:bodyPr/>
          <a:lstStyle/>
          <a:p>
            <a:pPr>
              <a:defRPr/>
            </a:pPr>
            <a:fld id="{593E6BF3-EA32-4205-AD8B-C75F42D13679}" type="slidenum">
              <a:rPr lang="en-US"/>
              <a:pPr>
                <a:defRPr/>
              </a:pPr>
              <a:t>117</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457200" y="701675"/>
            <a:ext cx="8229600" cy="1143000"/>
          </a:xfrm>
        </p:spPr>
        <p:txBody>
          <a:bodyPr>
            <a:normAutofit fontScale="90000"/>
          </a:bodyPr>
          <a:lstStyle/>
          <a:p>
            <a:pPr algn="l" eaLnBrk="1" hangingPunct="1"/>
            <a:r>
              <a:rPr lang="en-US" dirty="0" smtClean="0"/>
              <a:t>Prior Period Adjustments (Direct Benefit Activity)</a:t>
            </a:r>
          </a:p>
        </p:txBody>
      </p:sp>
      <p:sp>
        <p:nvSpPr>
          <p:cNvPr id="4" name="Slide Number Placeholder 3"/>
          <p:cNvSpPr>
            <a:spLocks noGrp="1"/>
          </p:cNvSpPr>
          <p:nvPr>
            <p:ph type="sldNum" sz="quarter" idx="12"/>
          </p:nvPr>
        </p:nvSpPr>
        <p:spPr/>
        <p:txBody>
          <a:bodyPr/>
          <a:lstStyle/>
          <a:p>
            <a:pPr>
              <a:defRPr/>
            </a:pPr>
            <a:fld id="{593E6BF3-EA32-4205-AD8B-C75F42D13679}" type="slidenum">
              <a:rPr lang="en-US"/>
              <a:pPr>
                <a:defRPr/>
              </a:pPr>
              <a:t>118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Content Placeholder 15"/>
          <p:cNvSpPr>
            <a:spLocks noGrp="1"/>
          </p:cNvSpPr>
          <p:nvPr>
            <p:ph idx="1"/>
          </p:nvPr>
        </p:nvSpPr>
        <p:spPr>
          <a:xfrm>
            <a:off x="422275" y="1992313"/>
            <a:ext cx="8229600" cy="4800600"/>
          </a:xfrm>
        </p:spPr>
        <p:txBody>
          <a:bodyPr>
            <a:normAutofit fontScale="85000" lnSpcReduction="10000"/>
          </a:bodyPr>
          <a:lstStyle/>
          <a:p>
            <a:pPr eaLnBrk="1" hangingPunct="1">
              <a:buNone/>
            </a:pPr>
            <a:r>
              <a:rPr lang="en-US" dirty="0" smtClean="0"/>
              <a:t>Common reasons for a grantee needing to make prior period adjustments:</a:t>
            </a:r>
          </a:p>
          <a:p>
            <a:pPr eaLnBrk="1" hangingPunct="1"/>
            <a:r>
              <a:rPr lang="en-US" dirty="0" smtClean="0"/>
              <a:t>In the Action Plan during the quarter, a new benefit type was selected. However, in prior QPRs, the grantee has already reported accomplishment data. </a:t>
            </a:r>
          </a:p>
          <a:p>
            <a:pPr eaLnBrk="1" hangingPunct="1"/>
            <a:r>
              <a:rPr lang="en-US" dirty="0" smtClean="0"/>
              <a:t>In the Action Plan during the quarter, benefit measures (i.e. owner/renter, single-family/multi-family) are added or modified. However, in prior QPRs, the grantee has already reported accomplishment data. </a:t>
            </a:r>
          </a:p>
          <a:p>
            <a:pPr eaLnBrk="1" hangingPunct="1"/>
            <a:r>
              <a:rPr lang="en-US" dirty="0" smtClean="0"/>
              <a:t>Backing out incorrect data</a:t>
            </a:r>
          </a:p>
          <a:p>
            <a:pPr eaLnBrk="1" hangingPunct="1">
              <a:buFont typeface="Arial" pitchFamily="34" charset="0"/>
              <a:buNone/>
            </a:pPr>
            <a:r>
              <a:rPr lang="en-US" sz="1700" dirty="0" smtClean="0">
                <a:solidFill>
                  <a:srgbClr val="FF0000"/>
                </a:solidFill>
                <a:latin typeface="Arial Black" pitchFamily="34" charset="0"/>
                <a:ea typeface="Calibri" pitchFamily="34" charset="0"/>
                <a:cs typeface="Times New Roman" pitchFamily="18" charset="0"/>
              </a:rPr>
              <a:t>	</a:t>
            </a:r>
          </a:p>
          <a:p>
            <a:pPr marL="0" marR="0" indent="346075" algn="ctr">
              <a:spcBef>
                <a:spcPts val="0"/>
              </a:spcBef>
              <a:spcAft>
                <a:spcPts val="900"/>
              </a:spcAft>
              <a:buNone/>
            </a:pPr>
            <a:r>
              <a:rPr lang="en-US" sz="1800" dirty="0" smtClean="0">
                <a:solidFill>
                  <a:srgbClr val="FF0000"/>
                </a:solidFill>
                <a:ea typeface="Times New Roman"/>
                <a:cs typeface="Times New Roman"/>
              </a:rPr>
              <a:t> </a:t>
            </a:r>
            <a:endParaRPr lang="en-US" sz="2300" b="1" dirty="0" smtClean="0">
              <a:ea typeface="Times New Roman"/>
              <a:cs typeface="Times New Roman"/>
            </a:endParaRPr>
          </a:p>
        </p:txBody>
      </p:sp>
    </p:spTree>
    <p:extLst>
      <p:ext uri="{BB962C8B-B14F-4D97-AF65-F5344CB8AC3E}">
        <p14:creationId xmlns:p14="http://schemas.microsoft.com/office/powerpoint/2010/main" val="1754310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457200" y="441325"/>
            <a:ext cx="8229600" cy="1143000"/>
          </a:xfrm>
        </p:spPr>
        <p:txBody>
          <a:bodyPr/>
          <a:lstStyle/>
          <a:p>
            <a:pPr algn="l" eaLnBrk="1" hangingPunct="1"/>
            <a:r>
              <a:rPr lang="en-US" dirty="0" smtClean="0"/>
              <a:t>Prior Period Adjustments</a:t>
            </a:r>
          </a:p>
        </p:txBody>
      </p:sp>
      <p:sp>
        <p:nvSpPr>
          <p:cNvPr id="3" name="Content Placeholder 2"/>
          <p:cNvSpPr>
            <a:spLocks noGrp="1"/>
          </p:cNvSpPr>
          <p:nvPr>
            <p:ph idx="1"/>
          </p:nvPr>
        </p:nvSpPr>
        <p:spPr/>
        <p:txBody>
          <a:bodyPr rtlCol="0">
            <a:normAutofit fontScale="77500" lnSpcReduction="20000"/>
          </a:bodyPr>
          <a:lstStyle/>
          <a:p>
            <a:pPr>
              <a:buNone/>
              <a:defRPr/>
            </a:pPr>
            <a:r>
              <a:rPr lang="en-US" dirty="0">
                <a:ea typeface="ＭＳ Ｐゴシック" pitchFamily="-60" charset="-128"/>
              </a:rPr>
              <a:t>Purpose:</a:t>
            </a:r>
          </a:p>
          <a:p>
            <a:pPr>
              <a:buNone/>
              <a:defRPr/>
            </a:pPr>
            <a:r>
              <a:rPr lang="en-US" dirty="0">
                <a:ea typeface="ＭＳ Ｐゴシック" pitchFamily="-60" charset="-128"/>
              </a:rPr>
              <a:t>	Bring </a:t>
            </a:r>
            <a:r>
              <a:rPr lang="en-US" dirty="0"/>
              <a:t>key categories and subcategories into balance depending on what has already been entered.</a:t>
            </a:r>
            <a:endParaRPr lang="en-US" dirty="0">
              <a:ea typeface="ＭＳ Ｐゴシック" pitchFamily="-60" charset="-128"/>
            </a:endParaRPr>
          </a:p>
          <a:p>
            <a:pPr>
              <a:buNone/>
              <a:defRPr/>
            </a:pPr>
            <a:endParaRPr lang="en-US" dirty="0">
              <a:ea typeface="ＭＳ Ｐゴシック" pitchFamily="-60" charset="-128"/>
            </a:endParaRPr>
          </a:p>
          <a:p>
            <a:pPr>
              <a:buNone/>
              <a:defRPr/>
            </a:pPr>
            <a:r>
              <a:rPr lang="en-US" dirty="0" smtClean="0">
                <a:ea typeface="ＭＳ Ｐゴシック" pitchFamily="-60" charset="-128"/>
              </a:rPr>
              <a:t>How to:</a:t>
            </a:r>
            <a:endParaRPr lang="en-US" dirty="0">
              <a:ea typeface="ＭＳ Ｐゴシック" pitchFamily="-60" charset="-128"/>
            </a:endParaRPr>
          </a:p>
          <a:p>
            <a:pPr>
              <a:defRPr/>
            </a:pPr>
            <a:r>
              <a:rPr lang="en-US" dirty="0"/>
              <a:t>Step A: Determine the correct ACTUAL cumulative data for that Activity (regardless of what DRGR shows).</a:t>
            </a:r>
          </a:p>
          <a:p>
            <a:pPr>
              <a:defRPr/>
            </a:pPr>
            <a:r>
              <a:rPr lang="en-US" dirty="0"/>
              <a:t>Step B: Determine the cumulative data showing in the DRGR (based on information from the immediately prior QPR).</a:t>
            </a:r>
          </a:p>
          <a:p>
            <a:pPr>
              <a:defRPr/>
            </a:pPr>
            <a:r>
              <a:rPr lang="en-US" dirty="0"/>
              <a:t>Step C: Adding Step A and Step B together, calculate the IN QUARTER data to be entered in the QPR. </a:t>
            </a:r>
          </a:p>
        </p:txBody>
      </p:sp>
      <p:sp>
        <p:nvSpPr>
          <p:cNvPr id="4" name="Slide Number Placeholder 3"/>
          <p:cNvSpPr>
            <a:spLocks noGrp="1"/>
          </p:cNvSpPr>
          <p:nvPr>
            <p:ph type="sldNum" sz="quarter" idx="12"/>
          </p:nvPr>
        </p:nvSpPr>
        <p:spPr/>
        <p:txBody>
          <a:bodyPr/>
          <a:lstStyle/>
          <a:p>
            <a:pPr>
              <a:defRPr/>
            </a:pPr>
            <a:fld id="{EAEFB108-4FDE-4347-AF84-82EC8BF7208B}" type="slidenum">
              <a:rPr lang="en-US"/>
              <a:pPr>
                <a:defRPr/>
              </a:pPr>
              <a:t>119</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48685"/>
            <a:ext cx="8229600" cy="960437"/>
          </a:xfrm>
        </p:spPr>
        <p:txBody>
          <a:bodyPr/>
          <a:lstStyle/>
          <a:p>
            <a:pPr algn="l" eaLnBrk="1" hangingPunct="1"/>
            <a:r>
              <a:rPr lang="en-US" dirty="0" smtClean="0"/>
              <a:t>DRGR Roles: Grantee</a:t>
            </a:r>
          </a:p>
        </p:txBody>
      </p:sp>
      <p:grpSp>
        <p:nvGrpSpPr>
          <p:cNvPr id="14428"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descr="C:\Users\23240\AppData\Local\Microsoft\Windows\Temporary Internet Files\Content.IE5\X1HBTUIL\MC90043259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83" y="781791"/>
            <a:ext cx="403761" cy="4037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625" y="6510085"/>
            <a:ext cx="9144000" cy="307777"/>
          </a:xfrm>
          <a:prstGeom prst="rect">
            <a:avLst/>
          </a:prstGeom>
          <a:noFill/>
        </p:spPr>
        <p:txBody>
          <a:bodyPr wrap="square" rtlCol="0">
            <a:spAutoFit/>
          </a:bodyPr>
          <a:lstStyle/>
          <a:p>
            <a:r>
              <a:rPr lang="en-US" sz="1400" b="1" dirty="0"/>
              <a:t>Under Release 7.3, grantee users can be associated with multiple grantees with different roles for each.</a:t>
            </a:r>
            <a:endParaRPr lang="en-US" sz="1400" dirty="0"/>
          </a:p>
        </p:txBody>
      </p:sp>
      <p:pic>
        <p:nvPicPr>
          <p:cNvPr id="1167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 y="1400009"/>
            <a:ext cx="8718550"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441325"/>
            <a:ext cx="8229600" cy="1143000"/>
          </a:xfrm>
        </p:spPr>
        <p:txBody>
          <a:bodyPr/>
          <a:lstStyle/>
          <a:p>
            <a:pPr algn="l" eaLnBrk="1" hangingPunct="1"/>
            <a:r>
              <a:rPr lang="en-US" dirty="0" smtClean="0"/>
              <a:t>Prior Period Adjustments</a:t>
            </a:r>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a:spLocks noGrp="1"/>
          </p:cNvSpPr>
          <p:nvPr>
            <p:ph type="sldNum" sz="quarter" idx="12"/>
          </p:nvPr>
        </p:nvSpPr>
        <p:spPr>
          <a:xfrm>
            <a:off x="6553200" y="6356350"/>
            <a:ext cx="2133600" cy="365125"/>
          </a:xfrm>
        </p:spPr>
        <p:txBody>
          <a:bodyPr/>
          <a:lstStyle/>
          <a:p>
            <a:pPr>
              <a:defRPr/>
            </a:pPr>
            <a:fld id="{B4097179-1224-4D84-9079-7461AD13B7E8}" type="slidenum">
              <a:rPr lang="en-US"/>
              <a:pPr>
                <a:defRPr/>
              </a:pPr>
              <a:t>120</a:t>
            </a:fld>
            <a:endParaRPr lang="en-US" dirty="0"/>
          </a:p>
        </p:txBody>
      </p:sp>
      <p:sp>
        <p:nvSpPr>
          <p:cNvPr id="18"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4097179-1224-4D84-9079-7461AD13B7E8}" type="slidenum">
              <a:rPr lang="en-US" smtClean="0"/>
              <a:pPr>
                <a:defRPr/>
              </a:pPr>
              <a:t>120</a:t>
            </a:fld>
            <a:endParaRPr lang="en-US" dirty="0"/>
          </a:p>
        </p:txBody>
      </p:sp>
      <p:sp>
        <p:nvSpPr>
          <p:cNvPr id="19" name="Content Placeholder 15"/>
          <p:cNvSpPr txBox="1">
            <a:spLocks/>
          </p:cNvSpPr>
          <p:nvPr/>
        </p:nvSpPr>
        <p:spPr>
          <a:xfrm>
            <a:off x="457200" y="1447800"/>
            <a:ext cx="8543925" cy="4954588"/>
          </a:xfrm>
          <a:prstGeom prst="rect">
            <a:avLst/>
          </a:prstGeom>
        </p:spPr>
        <p:txBody>
          <a:bodyPr>
            <a:normAutofit/>
          </a:bodyPr>
          <a:lstStyle/>
          <a:p>
            <a:pPr marL="342900" indent="-342900" fontAlgn="auto">
              <a:spcBef>
                <a:spcPct val="20000"/>
              </a:spcBef>
              <a:spcAft>
                <a:spcPts val="0"/>
              </a:spcAft>
              <a:defRPr/>
            </a:pPr>
            <a:r>
              <a:rPr lang="en-US" sz="3200" dirty="0" smtClean="0">
                <a:latin typeface="+mn-lt"/>
                <a:ea typeface="+mn-ea"/>
                <a:cs typeface="+mn-cs"/>
              </a:rPr>
              <a:t>Two </a:t>
            </a:r>
            <a:r>
              <a:rPr lang="en-US" sz="3200" dirty="0">
                <a:latin typeface="+mn-lt"/>
                <a:ea typeface="+mn-ea"/>
                <a:cs typeface="+mn-cs"/>
              </a:rPr>
              <a:t>methods to review </a:t>
            </a:r>
            <a:r>
              <a:rPr lang="en-US" sz="3200" dirty="0" smtClean="0">
                <a:latin typeface="+mn-lt"/>
                <a:ea typeface="+mn-ea"/>
                <a:cs typeface="+mn-cs"/>
              </a:rPr>
              <a:t>and analyze data</a:t>
            </a:r>
            <a:r>
              <a:rPr lang="en-US" sz="3200" dirty="0">
                <a:latin typeface="+mn-lt"/>
                <a:ea typeface="+mn-ea"/>
                <a:cs typeface="+mn-cs"/>
              </a:rPr>
              <a:t>:</a:t>
            </a:r>
          </a:p>
          <a:p>
            <a:pPr marL="800100" lvl="1" indent="-342900" fontAlgn="auto">
              <a:spcBef>
                <a:spcPts val="300"/>
              </a:spcBef>
              <a:spcAft>
                <a:spcPts val="0"/>
              </a:spcAft>
              <a:buFont typeface="Arial" pitchFamily="34" charset="0"/>
              <a:buChar char="•"/>
              <a:defRPr/>
            </a:pPr>
            <a:r>
              <a:rPr lang="en-US" sz="2600" dirty="0" smtClean="0">
                <a:latin typeface="+mn-lt"/>
                <a:ea typeface="+mn-ea"/>
                <a:cs typeface="+mn-cs"/>
              </a:rPr>
              <a:t>Pull DRGR </a:t>
            </a:r>
            <a:r>
              <a:rPr lang="en-US" sz="2600" dirty="0">
                <a:latin typeface="+mn-lt"/>
                <a:ea typeface="+mn-ea"/>
                <a:cs typeface="+mn-cs"/>
              </a:rPr>
              <a:t>PerfReport 1 and PerfReport </a:t>
            </a:r>
            <a:r>
              <a:rPr lang="en-US" sz="2600" dirty="0" smtClean="0">
                <a:latin typeface="+mn-lt"/>
                <a:ea typeface="+mn-ea"/>
                <a:cs typeface="+mn-cs"/>
              </a:rPr>
              <a:t>6</a:t>
            </a:r>
            <a:endParaRPr lang="en-US" sz="2600" dirty="0">
              <a:latin typeface="+mn-lt"/>
              <a:ea typeface="+mn-ea"/>
              <a:cs typeface="+mn-cs"/>
            </a:endParaRPr>
          </a:p>
          <a:p>
            <a:pPr marL="800100" lvl="1" indent="-342900" fontAlgn="auto">
              <a:spcBef>
                <a:spcPts val="300"/>
              </a:spcBef>
              <a:spcAft>
                <a:spcPts val="0"/>
              </a:spcAft>
              <a:buFont typeface="Arial" pitchFamily="34" charset="0"/>
              <a:buChar char="•"/>
              <a:defRPr/>
            </a:pPr>
            <a:r>
              <a:rPr lang="en-US" sz="2600" dirty="0" smtClean="0"/>
              <a:t>‘</a:t>
            </a:r>
            <a:r>
              <a:rPr lang="en-US" sz="2600" dirty="0" smtClean="0">
                <a:latin typeface="+mn-lt"/>
                <a:ea typeface="+mn-ea"/>
                <a:cs typeface="+mn-cs"/>
              </a:rPr>
              <a:t>View Cumulative Totals’ </a:t>
            </a:r>
            <a:r>
              <a:rPr lang="en-US" sz="2600" dirty="0">
                <a:latin typeface="+mn-lt"/>
                <a:ea typeface="+mn-ea"/>
                <a:cs typeface="+mn-cs"/>
              </a:rPr>
              <a:t>Link</a:t>
            </a:r>
          </a:p>
          <a:p>
            <a:pPr marL="342900" indent="-342900" fontAlgn="auto">
              <a:spcBef>
                <a:spcPct val="20000"/>
              </a:spcBef>
              <a:spcAft>
                <a:spcPts val="0"/>
              </a:spcAft>
              <a:buFont typeface="Arial" pitchFamily="34" charset="0"/>
              <a:buChar char="•"/>
              <a:defRPr/>
            </a:pPr>
            <a:endParaRPr lang="en-US" sz="3200" dirty="0">
              <a:latin typeface="+mn-lt"/>
              <a:ea typeface="+mn-ea"/>
              <a:cs typeface="+mn-cs"/>
            </a:endParaRPr>
          </a:p>
        </p:txBody>
      </p:sp>
      <p:pic>
        <p:nvPicPr>
          <p:cNvPr id="20" name="Picture 2"/>
          <p:cNvPicPr>
            <a:picLocks noGrp="1" noChangeAspect="1" noChangeArrowheads="1"/>
          </p:cNvPicPr>
          <p:nvPr>
            <p:ph idx="1"/>
          </p:nvPr>
        </p:nvPicPr>
        <p:blipFill>
          <a:blip r:embed="rId3" cstate="print"/>
          <a:srcRect b="-1599"/>
          <a:stretch>
            <a:fillRect/>
          </a:stretch>
        </p:blipFill>
        <p:spPr>
          <a:xfrm>
            <a:off x="1371600" y="2819400"/>
            <a:ext cx="7543800" cy="3942887"/>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298450"/>
            <a:ext cx="8229600" cy="1143000"/>
          </a:xfrm>
        </p:spPr>
        <p:txBody>
          <a:bodyPr/>
          <a:lstStyle/>
          <a:p>
            <a:pPr algn="l" eaLnBrk="1" hangingPunct="1"/>
            <a:r>
              <a:rPr lang="en-US" dirty="0" smtClean="0"/>
              <a:t>Prior Period Adjustments</a:t>
            </a:r>
          </a:p>
        </p:txBody>
      </p:sp>
      <p:sp>
        <p:nvSpPr>
          <p:cNvPr id="425986" name="Text Box 2"/>
          <p:cNvSpPr txBox="1">
            <a:spLocks noChangeArrowheads="1"/>
          </p:cNvSpPr>
          <p:nvPr/>
        </p:nvSpPr>
        <p:spPr bwMode="auto">
          <a:xfrm>
            <a:off x="949325" y="1239838"/>
            <a:ext cx="3373438" cy="371475"/>
          </a:xfrm>
          <a:prstGeom prst="rect">
            <a:avLst/>
          </a:prstGeom>
          <a:solidFill>
            <a:srgbClr val="FFFFFF"/>
          </a:solidFill>
          <a:ln w="9525">
            <a:noFill/>
            <a:miter lim="800000"/>
            <a:headEnd/>
            <a:tailEnd/>
          </a:ln>
        </p:spPr>
        <p:txBody>
          <a:bodyPr/>
          <a:lstStyle/>
          <a:p>
            <a:pPr algn="ctr">
              <a:defRPr/>
            </a:pPr>
            <a:r>
              <a:rPr lang="en-US" sz="1200" b="1" dirty="0">
                <a:latin typeface="+mn-lt"/>
                <a:ea typeface="ＭＳ Ｐゴシック" pitchFamily="-60" charset="-128"/>
                <a:cs typeface="ＭＳ Ｐゴシック" pitchFamily="-60" charset="-128"/>
              </a:rPr>
              <a:t>Step A.</a:t>
            </a:r>
            <a:r>
              <a:rPr lang="en-US" sz="1200" dirty="0">
                <a:latin typeface="+mn-lt"/>
                <a:ea typeface="ＭＳ Ｐゴシック" pitchFamily="-60" charset="-128"/>
                <a:cs typeface="ＭＳ Ｐゴシック" pitchFamily="-60" charset="-128"/>
              </a:rPr>
              <a:t> Identify and enter totals from grantee’s own data tracking</a:t>
            </a:r>
          </a:p>
        </p:txBody>
      </p:sp>
      <p:sp>
        <p:nvSpPr>
          <p:cNvPr id="425987" name="Text Box 3"/>
          <p:cNvSpPr txBox="1">
            <a:spLocks noChangeArrowheads="1"/>
          </p:cNvSpPr>
          <p:nvPr/>
        </p:nvSpPr>
        <p:spPr bwMode="auto">
          <a:xfrm>
            <a:off x="5389563" y="1250950"/>
            <a:ext cx="3101975" cy="371475"/>
          </a:xfrm>
          <a:prstGeom prst="rect">
            <a:avLst/>
          </a:prstGeom>
          <a:solidFill>
            <a:srgbClr val="FFFFFF"/>
          </a:solidFill>
          <a:ln w="9525">
            <a:noFill/>
            <a:miter lim="800000"/>
            <a:headEnd/>
            <a:tailEnd/>
          </a:ln>
        </p:spPr>
        <p:txBody>
          <a:bodyPr/>
          <a:lstStyle/>
          <a:p>
            <a:pPr algn="ctr">
              <a:defRPr/>
            </a:pPr>
            <a:r>
              <a:rPr lang="en-US" sz="1200" b="1" dirty="0">
                <a:latin typeface="+mn-lt"/>
                <a:ea typeface="ＭＳ Ｐゴシック" pitchFamily="-60" charset="-128"/>
                <a:cs typeface="ＭＳ Ｐゴシック" pitchFamily="-60" charset="-128"/>
              </a:rPr>
              <a:t>Step B.</a:t>
            </a:r>
            <a:r>
              <a:rPr lang="en-US" sz="1200" dirty="0">
                <a:latin typeface="+mn-lt"/>
                <a:ea typeface="ＭＳ Ｐゴシック" pitchFamily="-60" charset="-128"/>
                <a:cs typeface="ＭＳ Ｐゴシック" pitchFamily="-60" charset="-128"/>
              </a:rPr>
              <a:t> Identify data already in DRGR </a:t>
            </a:r>
          </a:p>
          <a:p>
            <a:pPr algn="ctr">
              <a:defRPr/>
            </a:pPr>
            <a:r>
              <a:rPr lang="en-US" sz="1200" i="1" dirty="0">
                <a:latin typeface="+mn-lt"/>
                <a:ea typeface="ＭＳ Ｐゴシック" pitchFamily="-60" charset="-128"/>
                <a:cs typeface="ＭＳ Ｐゴシック" pitchFamily="-60" charset="-128"/>
              </a:rPr>
              <a:t>(Use last approved QPR for cumulative totals)</a:t>
            </a:r>
            <a:endParaRPr lang="en-US" sz="1200" dirty="0">
              <a:latin typeface="+mn-lt"/>
              <a:ea typeface="ＭＳ Ｐゴシック" pitchFamily="-60" charset="-128"/>
              <a:cs typeface="ＭＳ Ｐゴシック" pitchFamily="-60" charset="-128"/>
            </a:endParaRPr>
          </a:p>
        </p:txBody>
      </p:sp>
      <p:sp>
        <p:nvSpPr>
          <p:cNvPr id="10" name="Plus 9"/>
          <p:cNvSpPr/>
          <p:nvPr/>
        </p:nvSpPr>
        <p:spPr>
          <a:xfrm>
            <a:off x="4879975" y="3538538"/>
            <a:ext cx="415925" cy="3683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8"/>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3" name="Rectangle 1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0" name="Picture 2" descr="C:\Users\23240\AppData\Local\Microsoft\Windows\Temporary Internet Files\Content.IE5\8XB3ROC4\MC90043259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72401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76" y="1785937"/>
            <a:ext cx="3933324"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785937"/>
            <a:ext cx="2819400"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22263"/>
            <a:ext cx="8229600" cy="1143000"/>
          </a:xfrm>
        </p:spPr>
        <p:txBody>
          <a:bodyPr/>
          <a:lstStyle/>
          <a:p>
            <a:pPr algn="l" eaLnBrk="1" hangingPunct="1"/>
            <a:r>
              <a:rPr lang="en-US" dirty="0" smtClean="0"/>
              <a:t>Prior Period Adjustments</a:t>
            </a:r>
          </a:p>
        </p:txBody>
      </p:sp>
      <p:sp>
        <p:nvSpPr>
          <p:cNvPr id="4" name="Slide Number Placeholder 3"/>
          <p:cNvSpPr>
            <a:spLocks noGrp="1"/>
          </p:cNvSpPr>
          <p:nvPr>
            <p:ph type="sldNum" sz="quarter" idx="12"/>
          </p:nvPr>
        </p:nvSpPr>
        <p:spPr/>
        <p:txBody>
          <a:bodyPr/>
          <a:lstStyle/>
          <a:p>
            <a:pPr>
              <a:defRPr/>
            </a:pPr>
            <a:fld id="{8CAB2FE4-7D99-47D9-9192-F5528646CA53}" type="slidenum">
              <a:rPr lang="en-US"/>
              <a:pPr>
                <a:defRPr/>
              </a:pPr>
              <a:t>122</a:t>
            </a:fld>
            <a:endParaRPr lang="en-US" dirty="0"/>
          </a:p>
        </p:txBody>
      </p:sp>
      <p:sp>
        <p:nvSpPr>
          <p:cNvPr id="427010" name="Text Box 2"/>
          <p:cNvSpPr txBox="1">
            <a:spLocks noChangeArrowheads="1"/>
          </p:cNvSpPr>
          <p:nvPr/>
        </p:nvSpPr>
        <p:spPr bwMode="auto">
          <a:xfrm>
            <a:off x="1989137" y="1292225"/>
            <a:ext cx="4625975" cy="379413"/>
          </a:xfrm>
          <a:prstGeom prst="rect">
            <a:avLst/>
          </a:prstGeom>
          <a:solidFill>
            <a:srgbClr val="FFFFFF"/>
          </a:solidFill>
          <a:ln w="9525">
            <a:noFill/>
            <a:miter lim="800000"/>
            <a:headEnd/>
            <a:tailEnd/>
          </a:ln>
        </p:spPr>
        <p:txBody>
          <a:bodyPr/>
          <a:lstStyle/>
          <a:p>
            <a:pPr algn="ctr">
              <a:defRPr/>
            </a:pPr>
            <a:r>
              <a:rPr lang="en-US" sz="1200" b="1" dirty="0">
                <a:latin typeface="+mn-lt"/>
                <a:ea typeface="ＭＳ Ｐゴシック" pitchFamily="-60" charset="-128"/>
                <a:cs typeface="ＭＳ Ｐゴシック" pitchFamily="-60" charset="-128"/>
              </a:rPr>
              <a:t>Step C.</a:t>
            </a:r>
            <a:r>
              <a:rPr lang="en-US" sz="1200" dirty="0">
                <a:latin typeface="+mn-lt"/>
                <a:ea typeface="ＭＳ Ｐゴシック" pitchFamily="-60" charset="-128"/>
                <a:cs typeface="ＭＳ Ｐゴシック" pitchFamily="-60" charset="-128"/>
              </a:rPr>
              <a:t> Automatically sums totals for grantee to enter into current APR</a:t>
            </a:r>
          </a:p>
          <a:p>
            <a:pPr algn="ctr">
              <a:defRPr/>
            </a:pPr>
            <a:r>
              <a:rPr lang="en-US" sz="1200" i="1" dirty="0">
                <a:latin typeface="+mn-lt"/>
                <a:ea typeface="ＭＳ Ｐゴシック" pitchFamily="-60" charset="-128"/>
                <a:cs typeface="ＭＳ Ｐゴシック" pitchFamily="-60" charset="-128"/>
              </a:rPr>
              <a:t>(combines in-quarter data and prior period corrections)	</a:t>
            </a:r>
            <a:endParaRPr lang="en-US" sz="1200" dirty="0">
              <a:latin typeface="+mn-lt"/>
              <a:ea typeface="ＭＳ Ｐゴシック" pitchFamily="-60" charset="-128"/>
              <a:cs typeface="ＭＳ Ｐゴシック" pitchFamily="-60" charset="-128"/>
            </a:endParaRPr>
          </a:p>
        </p:txBody>
      </p:sp>
      <p:sp>
        <p:nvSpPr>
          <p:cNvPr id="16" name="Equal 15"/>
          <p:cNvSpPr/>
          <p:nvPr/>
        </p:nvSpPr>
        <p:spPr>
          <a:xfrm>
            <a:off x="1600200" y="3630613"/>
            <a:ext cx="531812" cy="40957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nvGrpSpPr>
          <p:cNvPr id="2"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840344"/>
            <a:ext cx="2971800" cy="486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22263"/>
            <a:ext cx="8229600" cy="1143000"/>
          </a:xfrm>
        </p:spPr>
        <p:txBody>
          <a:bodyPr/>
          <a:lstStyle/>
          <a:p>
            <a:pPr algn="l" eaLnBrk="1" hangingPunct="1"/>
            <a:r>
              <a:rPr lang="en-US" dirty="0" smtClean="0"/>
              <a:t>Prior Period Adjustments</a:t>
            </a:r>
          </a:p>
        </p:txBody>
      </p:sp>
      <p:sp>
        <p:nvSpPr>
          <p:cNvPr id="4" name="Slide Number Placeholder 3"/>
          <p:cNvSpPr>
            <a:spLocks noGrp="1"/>
          </p:cNvSpPr>
          <p:nvPr>
            <p:ph type="sldNum" sz="quarter" idx="12"/>
          </p:nvPr>
        </p:nvSpPr>
        <p:spPr/>
        <p:txBody>
          <a:bodyPr/>
          <a:lstStyle/>
          <a:p>
            <a:pPr>
              <a:defRPr/>
            </a:pPr>
            <a:fld id="{8CAB2FE4-7D99-47D9-9192-F5528646CA53}" type="slidenum">
              <a:rPr lang="en-US"/>
              <a:pPr>
                <a:defRPr/>
              </a:pPr>
              <a:t>123</a:t>
            </a:fld>
            <a:endParaRPr lang="en-US" dirty="0"/>
          </a:p>
        </p:txBody>
      </p:sp>
      <p:grpSp>
        <p:nvGrpSpPr>
          <p:cNvPr id="2"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2" name="Table 11"/>
          <p:cNvGraphicFramePr>
            <a:graphicFrameLocks noGrp="1"/>
          </p:cNvGraphicFramePr>
          <p:nvPr/>
        </p:nvGraphicFramePr>
        <p:xfrm>
          <a:off x="457200" y="1752600"/>
          <a:ext cx="8229600" cy="4618474"/>
        </p:xfrm>
        <a:graphic>
          <a:graphicData uri="http://schemas.openxmlformats.org/drawingml/2006/table">
            <a:tbl>
              <a:tblPr/>
              <a:tblGrid>
                <a:gridCol w="2496552"/>
                <a:gridCol w="5733048"/>
              </a:tblGrid>
              <a:tr h="352531">
                <a:tc>
                  <a:txBody>
                    <a:bodyPr/>
                    <a:lstStyle/>
                    <a:p>
                      <a:pPr marL="0" marR="0" algn="ctr">
                        <a:spcBef>
                          <a:spcPts val="200"/>
                        </a:spcBef>
                        <a:spcAft>
                          <a:spcPts val="200"/>
                        </a:spcAft>
                      </a:pPr>
                      <a:r>
                        <a:rPr lang="en-US" sz="1800" b="1" dirty="0">
                          <a:solidFill>
                            <a:srgbClr val="FFFFFF"/>
                          </a:solidFill>
                          <a:latin typeface="Calibri"/>
                          <a:ea typeface="Times New Roman"/>
                          <a:cs typeface="Times New Roman"/>
                        </a:rPr>
                        <a:t>Issue</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c>
                  <a:txBody>
                    <a:bodyPr/>
                    <a:lstStyle/>
                    <a:p>
                      <a:pPr marL="0" marR="0" algn="ctr">
                        <a:spcBef>
                          <a:spcPts val="200"/>
                        </a:spcBef>
                        <a:spcAft>
                          <a:spcPts val="200"/>
                        </a:spcAft>
                      </a:pPr>
                      <a:r>
                        <a:rPr lang="en-US" sz="1800" b="1" dirty="0">
                          <a:solidFill>
                            <a:srgbClr val="FFFFFF"/>
                          </a:solidFill>
                          <a:latin typeface="Calibri"/>
                          <a:ea typeface="Times New Roman"/>
                          <a:cs typeface="Times New Roman"/>
                        </a:rPr>
                        <a:t>Guidance</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r>
              <a:tr h="2116428">
                <a:tc>
                  <a:txBody>
                    <a:bodyPr/>
                    <a:lstStyle/>
                    <a:p>
                      <a:pPr marL="0" marR="0">
                        <a:spcBef>
                          <a:spcPts val="0"/>
                        </a:spcBef>
                        <a:spcAft>
                          <a:spcPts val="400"/>
                        </a:spcAft>
                      </a:pPr>
                      <a:r>
                        <a:rPr lang="en-US" sz="1800" b="1" dirty="0">
                          <a:solidFill>
                            <a:srgbClr val="244061"/>
                          </a:solidFill>
                          <a:latin typeface="Calibri"/>
                          <a:ea typeface="Times New Roman"/>
                          <a:cs typeface="Times New Roman"/>
                        </a:rPr>
                        <a:t>New benefit </a:t>
                      </a:r>
                      <a:r>
                        <a:rPr lang="en-US" sz="1800" b="1" dirty="0" smtClean="0">
                          <a:solidFill>
                            <a:srgbClr val="244061"/>
                          </a:solidFill>
                          <a:latin typeface="Calibri"/>
                          <a:ea typeface="Times New Roman"/>
                          <a:cs typeface="Times New Roman"/>
                        </a:rPr>
                        <a:t>measure selected </a:t>
                      </a:r>
                      <a:r>
                        <a:rPr lang="en-US" sz="1800" b="1" dirty="0">
                          <a:solidFill>
                            <a:srgbClr val="244061"/>
                          </a:solidFill>
                          <a:latin typeface="Calibri"/>
                          <a:ea typeface="Times New Roman"/>
                          <a:cs typeface="Times New Roman"/>
                        </a:rPr>
                        <a:t>with existing data in old QPRs</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900"/>
                        </a:spcAft>
                      </a:pPr>
                      <a:r>
                        <a:rPr lang="en-US" sz="1800" dirty="0">
                          <a:latin typeface="Calibri"/>
                          <a:ea typeface="Times New Roman"/>
                          <a:cs typeface="Times New Roman"/>
                        </a:rPr>
                        <a:t>The “HOUSING UNIT” data in yellow demonstrates an example where </a:t>
                      </a:r>
                      <a:r>
                        <a:rPr lang="en-US" sz="1800" dirty="0" smtClean="0">
                          <a:latin typeface="Calibri"/>
                          <a:ea typeface="Times New Roman"/>
                          <a:cs typeface="Times New Roman"/>
                        </a:rPr>
                        <a:t>135 </a:t>
                      </a:r>
                      <a:r>
                        <a:rPr lang="en-US" sz="1800" dirty="0">
                          <a:latin typeface="Calibri"/>
                          <a:ea typeface="Times New Roman"/>
                          <a:cs typeface="Times New Roman"/>
                        </a:rPr>
                        <a:t>housing units were entered through the prior QPR, but the grantee had not entered any data in “SF” (i.e., single-family). If the grantee selected SINGLE FAMILY in the Action Plan during the last quarter and another 14 units were completed, they would enter </a:t>
                      </a:r>
                      <a:r>
                        <a:rPr lang="en-US" sz="1800" dirty="0" smtClean="0">
                          <a:latin typeface="Calibri"/>
                          <a:ea typeface="Times New Roman"/>
                          <a:cs typeface="Times New Roman"/>
                        </a:rPr>
                        <a:t>11 </a:t>
                      </a:r>
                      <a:r>
                        <a:rPr lang="en-US" sz="1800" dirty="0">
                          <a:latin typeface="Calibri"/>
                          <a:ea typeface="Times New Roman"/>
                          <a:cs typeface="Times New Roman"/>
                        </a:rPr>
                        <a:t>in HOUSING UNITS and </a:t>
                      </a:r>
                      <a:r>
                        <a:rPr lang="en-US" sz="1800" dirty="0" smtClean="0">
                          <a:latin typeface="Calibri"/>
                          <a:ea typeface="Times New Roman"/>
                          <a:cs typeface="Times New Roman"/>
                        </a:rPr>
                        <a:t>146 </a:t>
                      </a:r>
                      <a:r>
                        <a:rPr lang="en-US" sz="1800" dirty="0">
                          <a:latin typeface="Calibri"/>
                          <a:ea typeface="Times New Roman"/>
                          <a:cs typeface="Times New Roman"/>
                        </a:rPr>
                        <a:t>in SF HOUSING UNITS.</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FFFFCC"/>
                    </a:solidFill>
                  </a:tcPr>
                </a:tc>
              </a:tr>
              <a:tr h="741185">
                <a:tc>
                  <a:txBody>
                    <a:bodyPr/>
                    <a:lstStyle/>
                    <a:p>
                      <a:pPr marL="0" marR="0">
                        <a:spcBef>
                          <a:spcPts val="0"/>
                        </a:spcBef>
                        <a:spcAft>
                          <a:spcPts val="400"/>
                        </a:spcAft>
                      </a:pPr>
                      <a:r>
                        <a:rPr lang="en-US" sz="1800" b="1" dirty="0">
                          <a:solidFill>
                            <a:srgbClr val="244061"/>
                          </a:solidFill>
                          <a:latin typeface="Calibri"/>
                          <a:ea typeface="Times New Roman"/>
                          <a:cs typeface="Times New Roman"/>
                        </a:rPr>
                        <a:t>Backing out old data</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900"/>
                        </a:spcAft>
                      </a:pPr>
                      <a:r>
                        <a:rPr lang="en-US" sz="1800" dirty="0">
                          <a:latin typeface="Calibri"/>
                          <a:ea typeface="Times New Roman"/>
                          <a:cs typeface="Times New Roman"/>
                        </a:rPr>
                        <a:t>Grantees can enter negative numbers in QPRs in different beneficiary data fields as long as cumulative totals equal.</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B8CCE4"/>
                    </a:solidFill>
                  </a:tcPr>
                </a:tc>
              </a:tr>
              <a:tr h="1084996">
                <a:tc>
                  <a:txBody>
                    <a:bodyPr/>
                    <a:lstStyle/>
                    <a:p>
                      <a:pPr marL="0" marR="0">
                        <a:spcBef>
                          <a:spcPts val="0"/>
                        </a:spcBef>
                        <a:spcAft>
                          <a:spcPts val="400"/>
                        </a:spcAft>
                      </a:pPr>
                      <a:r>
                        <a:rPr lang="en-US" sz="1800" b="1" dirty="0">
                          <a:solidFill>
                            <a:srgbClr val="244061"/>
                          </a:solidFill>
                          <a:latin typeface="Calibri"/>
                          <a:ea typeface="Times New Roman"/>
                          <a:cs typeface="Times New Roman"/>
                        </a:rPr>
                        <a:t>Regular data entry (categories and subcategories already selected in prior QPRs)</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D6E3BC"/>
                    </a:solidFill>
                  </a:tcPr>
                </a:tc>
                <a:tc>
                  <a:txBody>
                    <a:bodyPr/>
                    <a:lstStyle/>
                    <a:p>
                      <a:pPr marL="0" marR="0">
                        <a:lnSpc>
                          <a:spcPct val="115000"/>
                        </a:lnSpc>
                        <a:spcBef>
                          <a:spcPts val="0"/>
                        </a:spcBef>
                        <a:spcAft>
                          <a:spcPts val="900"/>
                        </a:spcAft>
                      </a:pPr>
                      <a:r>
                        <a:rPr lang="en-US" sz="1800" dirty="0">
                          <a:latin typeface="Calibri"/>
                          <a:ea typeface="Times New Roman"/>
                          <a:cs typeface="Times New Roman"/>
                        </a:rPr>
                        <a:t>If there is only one subcategory and it was selected before the last QPR, then there is a low likelihood for prior period corrections needed. In this case, there are </a:t>
                      </a:r>
                      <a:r>
                        <a:rPr lang="en-US" sz="1800" dirty="0" smtClean="0">
                          <a:latin typeface="Calibri"/>
                          <a:ea typeface="Times New Roman"/>
                          <a:cs typeface="Times New Roman"/>
                        </a:rPr>
                        <a:t>11 </a:t>
                      </a:r>
                      <a:r>
                        <a:rPr lang="en-US" sz="1800" dirty="0">
                          <a:latin typeface="Calibri"/>
                          <a:ea typeface="Times New Roman"/>
                          <a:cs typeface="Times New Roman"/>
                        </a:rPr>
                        <a:t>new households showing and </a:t>
                      </a:r>
                      <a:r>
                        <a:rPr lang="en-US" sz="1800" dirty="0" smtClean="0">
                          <a:latin typeface="Calibri"/>
                          <a:ea typeface="Times New Roman"/>
                          <a:cs typeface="Times New Roman"/>
                        </a:rPr>
                        <a:t>11 </a:t>
                      </a:r>
                      <a:r>
                        <a:rPr lang="en-US" sz="1800" dirty="0">
                          <a:latin typeface="Calibri"/>
                          <a:ea typeface="Times New Roman"/>
                          <a:cs typeface="Times New Roman"/>
                        </a:rPr>
                        <a:t>new owner households.</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D6E3BC"/>
                    </a:solidFill>
                  </a:tcPr>
                </a:tc>
              </a:tr>
            </a:tbl>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609600"/>
            <a:ext cx="8229600" cy="1143000"/>
          </a:xfrm>
        </p:spPr>
        <p:txBody>
          <a:bodyPr/>
          <a:lstStyle/>
          <a:p>
            <a:pPr algn="l" eaLnBrk="1" hangingPunct="1"/>
            <a:r>
              <a:rPr lang="en-US" dirty="0" smtClean="0"/>
              <a:t>Prior Period Adjustments: Example</a:t>
            </a:r>
          </a:p>
        </p:txBody>
      </p:sp>
      <p:sp>
        <p:nvSpPr>
          <p:cNvPr id="4" name="Slide Number Placeholder 3"/>
          <p:cNvSpPr>
            <a:spLocks noGrp="1"/>
          </p:cNvSpPr>
          <p:nvPr>
            <p:ph type="sldNum" sz="quarter" idx="12"/>
          </p:nvPr>
        </p:nvSpPr>
        <p:spPr/>
        <p:txBody>
          <a:bodyPr/>
          <a:lstStyle/>
          <a:p>
            <a:pPr>
              <a:defRPr/>
            </a:pPr>
            <a:fld id="{8CAB2FE4-7D99-47D9-9192-F5528646CA53}" type="slidenum">
              <a:rPr lang="en-US"/>
              <a:pPr>
                <a:defRPr/>
              </a:pPr>
              <a:t>124</a:t>
            </a:fld>
            <a:endParaRPr lang="en-US" dirty="0"/>
          </a:p>
        </p:txBody>
      </p:sp>
      <p:grpSp>
        <p:nvGrpSpPr>
          <p:cNvPr id="2"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1" name="Content Placeholder 2"/>
          <p:cNvSpPr>
            <a:spLocks noGrp="1"/>
          </p:cNvSpPr>
          <p:nvPr>
            <p:ph idx="1"/>
          </p:nvPr>
        </p:nvSpPr>
        <p:spPr>
          <a:xfrm>
            <a:off x="457200" y="1600200"/>
            <a:ext cx="8229600" cy="4978400"/>
          </a:xfrm>
        </p:spPr>
        <p:txBody>
          <a:bodyPr rtlCol="0">
            <a:normAutofit/>
          </a:bodyPr>
          <a:lstStyle/>
          <a:p>
            <a:pPr>
              <a:defRPr/>
            </a:pPr>
            <a:r>
              <a:rPr lang="en-US" dirty="0" smtClean="0"/>
              <a:t>For Activity: </a:t>
            </a:r>
            <a:r>
              <a:rPr lang="pt-BR" dirty="0" smtClean="0"/>
              <a:t>NSP1-B A/R SF HP LH25</a:t>
            </a:r>
            <a:endParaRPr lang="en-US" dirty="0" smtClean="0"/>
          </a:p>
          <a:p>
            <a:pPr>
              <a:defRPr/>
            </a:pPr>
            <a:endParaRPr lang="en-US" dirty="0" smtClean="0"/>
          </a:p>
          <a:p>
            <a:pPr>
              <a:defRPr/>
            </a:pPr>
            <a:r>
              <a:rPr lang="en-US" dirty="0" smtClean="0"/>
              <a:t>This quarter end-use met</a:t>
            </a:r>
          </a:p>
          <a:p>
            <a:pPr lvl="1">
              <a:defRPr/>
            </a:pPr>
            <a:r>
              <a:rPr lang="en-US" dirty="0" smtClean="0"/>
              <a:t>1 low-income household, White/Hispanic, female head of household, Single Family unit</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0928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57200" y="441325"/>
            <a:ext cx="8229600" cy="1143000"/>
          </a:xfrm>
        </p:spPr>
        <p:txBody>
          <a:bodyPr/>
          <a:lstStyle/>
          <a:p>
            <a:pPr algn="l" eaLnBrk="1" hangingPunct="1"/>
            <a:r>
              <a:rPr lang="en-US" dirty="0" smtClean="0"/>
              <a:t>Submission</a:t>
            </a:r>
          </a:p>
        </p:txBody>
      </p:sp>
      <p:sp>
        <p:nvSpPr>
          <p:cNvPr id="3" name="Content Placeholder 2"/>
          <p:cNvSpPr>
            <a:spLocks noGrp="1"/>
          </p:cNvSpPr>
          <p:nvPr>
            <p:ph idx="1"/>
          </p:nvPr>
        </p:nvSpPr>
        <p:spPr>
          <a:xfrm>
            <a:off x="457200" y="1600200"/>
            <a:ext cx="8229600" cy="4978400"/>
          </a:xfrm>
        </p:spPr>
        <p:txBody>
          <a:bodyPr rtlCol="0">
            <a:normAutofit fontScale="92500" lnSpcReduction="10000"/>
          </a:bodyPr>
          <a:lstStyle/>
          <a:p>
            <a:pPr>
              <a:buNone/>
              <a:defRPr/>
            </a:pPr>
            <a:r>
              <a:rPr lang="en-US" dirty="0"/>
              <a:t>Prior to submitting the QPR, review the following:</a:t>
            </a:r>
          </a:p>
          <a:p>
            <a:pPr>
              <a:defRPr/>
            </a:pPr>
            <a:r>
              <a:rPr lang="en-US" dirty="0"/>
              <a:t>Make sure Action Plan is not under review </a:t>
            </a:r>
          </a:p>
          <a:p>
            <a:pPr>
              <a:defRPr/>
            </a:pPr>
            <a:r>
              <a:rPr lang="en-US" dirty="0"/>
              <a:t>Are you in compliance of funding restrictions?</a:t>
            </a:r>
          </a:p>
          <a:p>
            <a:pPr>
              <a:defRPr/>
            </a:pPr>
            <a:r>
              <a:rPr lang="en-US" dirty="0"/>
              <a:t>Is Overall Progress Narrative sufficient to explain the progress or lack of progress? </a:t>
            </a:r>
          </a:p>
          <a:p>
            <a:pPr>
              <a:defRPr/>
            </a:pPr>
            <a:r>
              <a:rPr lang="en-US" dirty="0"/>
              <a:t>When reviewed as a whole, does QPR provide HUD enough information to show sufficient progress?</a:t>
            </a:r>
          </a:p>
          <a:p>
            <a:pPr>
              <a:defRPr/>
            </a:pPr>
            <a:r>
              <a:rPr lang="en-US" dirty="0"/>
              <a:t>Are all the performance metrics entered in compliance? Have they met an end-use?</a:t>
            </a:r>
          </a:p>
        </p:txBody>
      </p:sp>
      <p:sp>
        <p:nvSpPr>
          <p:cNvPr id="4" name="Slide Number Placeholder 3"/>
          <p:cNvSpPr>
            <a:spLocks noGrp="1"/>
          </p:cNvSpPr>
          <p:nvPr>
            <p:ph type="sldNum" sz="quarter" idx="12"/>
          </p:nvPr>
        </p:nvSpPr>
        <p:spPr/>
        <p:txBody>
          <a:bodyPr/>
          <a:lstStyle/>
          <a:p>
            <a:pPr>
              <a:defRPr/>
            </a:pPr>
            <a:fld id="{3D51DCB8-EC6D-4520-AB75-3A9655815FBA}" type="slidenum">
              <a:rPr lang="en-US"/>
              <a:pPr>
                <a:defRPr/>
              </a:pPr>
              <a:t>125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6"/>
          <p:cNvSpPr>
            <a:spLocks noGrp="1"/>
          </p:cNvSpPr>
          <p:nvPr>
            <p:ph type="title"/>
          </p:nvPr>
        </p:nvSpPr>
        <p:spPr>
          <a:xfrm>
            <a:off x="457200" y="441325"/>
            <a:ext cx="8229600" cy="1143000"/>
          </a:xfrm>
        </p:spPr>
        <p:txBody>
          <a:bodyPr/>
          <a:lstStyle/>
          <a:p>
            <a:pPr algn="l" eaLnBrk="1" hangingPunct="1"/>
            <a:r>
              <a:rPr lang="en-US" dirty="0" smtClean="0"/>
              <a:t>Deadlines </a:t>
            </a:r>
          </a:p>
        </p:txBody>
      </p:sp>
      <p:sp>
        <p:nvSpPr>
          <p:cNvPr id="3" name="Content Placeholder 2"/>
          <p:cNvSpPr>
            <a:spLocks noGrp="1"/>
          </p:cNvSpPr>
          <p:nvPr>
            <p:ph idx="1"/>
          </p:nvPr>
        </p:nvSpPr>
        <p:spPr>
          <a:xfrm>
            <a:off x="457200" y="1627188"/>
            <a:ext cx="8229600" cy="5230812"/>
          </a:xfrm>
        </p:spPr>
        <p:txBody>
          <a:bodyPr rtlCol="0">
            <a:normAutofit fontScale="92500" lnSpcReduction="20000"/>
          </a:bodyPr>
          <a:lstStyle/>
          <a:p>
            <a:pPr marL="0" indent="0" eaLnBrk="1" fontAlgn="auto" hangingPunct="1">
              <a:spcAft>
                <a:spcPts val="0"/>
              </a:spcAft>
              <a:buFont typeface="Arial" pitchFamily="34" charset="0"/>
              <a:buNone/>
              <a:defRPr/>
            </a:pPr>
            <a:r>
              <a:rPr lang="en-US" dirty="0" smtClean="0"/>
              <a:t>First QPR is due: 30 days after the first full quarter after the grant agreement is executed. Then, </a:t>
            </a:r>
          </a:p>
          <a:p>
            <a:pPr eaLnBrk="1" fontAlgn="auto" hangingPunct="1">
              <a:spcAft>
                <a:spcPts val="0"/>
              </a:spcAft>
              <a:defRPr/>
            </a:pPr>
            <a:r>
              <a:rPr lang="en-US" dirty="0" smtClean="0"/>
              <a:t>For NSP1 and NSP3, remaining QPRs are due within 30 days of the end of the calendar quarter.</a:t>
            </a:r>
          </a:p>
          <a:p>
            <a:pPr eaLnBrk="1" fontAlgn="auto" hangingPunct="1">
              <a:spcAft>
                <a:spcPts val="0"/>
              </a:spcAft>
              <a:defRPr/>
            </a:pPr>
            <a:r>
              <a:rPr lang="en-US" dirty="0" smtClean="0"/>
              <a:t>For NSP2, remaining QPRs are due within 10 days of the end of the calendar quarter.</a:t>
            </a:r>
          </a:p>
          <a:p>
            <a:pPr eaLnBrk="1" fontAlgn="auto" hangingPunct="1">
              <a:spcAft>
                <a:spcPts val="0"/>
              </a:spcAft>
              <a:defRPr/>
            </a:pPr>
            <a:r>
              <a:rPr lang="en-US" dirty="0" smtClean="0"/>
              <a:t>If a QPR has been rejected, a grantee has 10 days to remedy the issue and resubmit. Second consecutive late QPR = finding</a:t>
            </a:r>
          </a:p>
          <a:p>
            <a:pPr eaLnBrk="1" fontAlgn="auto" hangingPunct="1">
              <a:spcAft>
                <a:spcPts val="0"/>
              </a:spcAft>
              <a:defRPr/>
            </a:pPr>
            <a:endParaRPr lang="en-US" sz="1900" dirty="0" smtClean="0"/>
          </a:p>
          <a:p>
            <a:pPr eaLnBrk="1" fontAlgn="auto" hangingPunct="1">
              <a:spcAft>
                <a:spcPts val="0"/>
              </a:spcAft>
              <a:buFont typeface="Arial" pitchFamily="34" charset="0"/>
              <a:buNone/>
              <a:defRPr/>
            </a:pPr>
            <a:r>
              <a:rPr lang="en-US" dirty="0" smtClean="0"/>
              <a:t>HUD’s Action:</a:t>
            </a:r>
          </a:p>
          <a:p>
            <a:pPr eaLnBrk="1" fontAlgn="auto" hangingPunct="1">
              <a:spcAft>
                <a:spcPts val="0"/>
              </a:spcAft>
              <a:defRPr/>
            </a:pPr>
            <a:r>
              <a:rPr lang="en-US" dirty="0" smtClean="0"/>
              <a:t>QPR action is due within 30 days of QPR submission.</a:t>
            </a:r>
          </a:p>
          <a:p>
            <a:pPr eaLnBrk="1" fontAlgn="auto" hangingPunct="1">
              <a:spcAft>
                <a:spcPts val="0"/>
              </a:spcAft>
              <a:defRPr/>
            </a:pPr>
            <a:endParaRPr lang="en-US" dirty="0" smtClean="0"/>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0C9E116C-BF3B-41C1-80E1-E948EB586D11}" type="slidenum">
              <a:rPr lang="en-US"/>
              <a:pPr>
                <a:defRPr/>
              </a:pPr>
              <a:t>126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457200" y="887413"/>
            <a:ext cx="8229600" cy="1735137"/>
          </a:xfrm>
        </p:spPr>
        <p:txBody>
          <a:bodyPr/>
          <a:lstStyle/>
          <a:p>
            <a:pPr eaLnBrk="1" hangingPunct="1"/>
            <a:r>
              <a:rPr lang="en-US" dirty="0" smtClean="0"/>
              <a:t>Add/Edit/Save a QPR</a:t>
            </a:r>
          </a:p>
        </p:txBody>
      </p:sp>
      <p:sp>
        <p:nvSpPr>
          <p:cNvPr id="4" name="Slide Number Placeholder 3"/>
          <p:cNvSpPr>
            <a:spLocks noGrp="1"/>
          </p:cNvSpPr>
          <p:nvPr>
            <p:ph type="sldNum" sz="quarter" idx="12"/>
          </p:nvPr>
        </p:nvSpPr>
        <p:spPr/>
        <p:txBody>
          <a:bodyPr/>
          <a:lstStyle/>
          <a:p>
            <a:pPr>
              <a:defRPr/>
            </a:pPr>
            <a:fld id="{655D4EC7-42CB-48E8-BFBF-AC5EE2E12565}" type="slidenum">
              <a:rPr lang="en-US"/>
              <a:pPr>
                <a:defRPr/>
              </a:pPr>
              <a:t>127</a:t>
            </a:fld>
            <a:endParaRPr lang="en-US" dirty="0"/>
          </a:p>
        </p:txBody>
      </p:sp>
      <p:pic>
        <p:nvPicPr>
          <p:cNvPr id="185348"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7</a:t>
            </a:r>
            <a:endParaRPr lang="en-US" sz="3600" i="1"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57200" y="441325"/>
            <a:ext cx="8229600" cy="1143000"/>
          </a:xfrm>
        </p:spPr>
        <p:txBody>
          <a:bodyPr/>
          <a:lstStyle/>
          <a:p>
            <a:pPr eaLnBrk="1" hangingPunct="1"/>
            <a:r>
              <a:rPr lang="en-US" dirty="0" smtClean="0"/>
              <a:t>QPR Review</a:t>
            </a:r>
          </a:p>
        </p:txBody>
      </p:sp>
      <p:sp>
        <p:nvSpPr>
          <p:cNvPr id="11"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smtClean="0"/>
              <a:t>QPRs are crucial for showing progress – both financial and performance!</a:t>
            </a:r>
          </a:p>
          <a:p>
            <a:pPr eaLnBrk="1" fontAlgn="auto" hangingPunct="1">
              <a:spcAft>
                <a:spcPts val="0"/>
              </a:spcAft>
              <a:defRPr/>
            </a:pPr>
            <a:r>
              <a:rPr lang="en-US" dirty="0" smtClean="0"/>
              <a:t>Performance Measure data is directly tied to the Activity Type entered in the Action Plan.</a:t>
            </a:r>
          </a:p>
          <a:p>
            <a:pPr eaLnBrk="1" fontAlgn="auto" hangingPunct="1">
              <a:spcAft>
                <a:spcPts val="0"/>
              </a:spcAft>
              <a:defRPr/>
            </a:pPr>
            <a:r>
              <a:rPr lang="en-US" dirty="0" smtClean="0"/>
              <a:t>Timing</a:t>
            </a:r>
          </a:p>
          <a:p>
            <a:pPr lvl="1" eaLnBrk="1" fontAlgn="auto" hangingPunct="1">
              <a:spcAft>
                <a:spcPts val="0"/>
              </a:spcAft>
              <a:defRPr/>
            </a:pPr>
            <a:r>
              <a:rPr lang="en-US" dirty="0" smtClean="0"/>
              <a:t>NSP1 &amp; 3: due within 30 days</a:t>
            </a:r>
          </a:p>
          <a:p>
            <a:pPr lvl="1" eaLnBrk="1" fontAlgn="auto" hangingPunct="1">
              <a:spcAft>
                <a:spcPts val="0"/>
              </a:spcAft>
              <a:defRPr/>
            </a:pPr>
            <a:r>
              <a:rPr lang="en-US" dirty="0" smtClean="0"/>
              <a:t>NSP2: due within 10 days</a:t>
            </a:r>
          </a:p>
          <a:p>
            <a:pPr lvl="1" eaLnBrk="1" fontAlgn="auto" hangingPunct="1">
              <a:spcAft>
                <a:spcPts val="0"/>
              </a:spcAft>
              <a:defRPr/>
            </a:pPr>
            <a:r>
              <a:rPr lang="en-US" dirty="0" smtClean="0"/>
              <a:t>Do not be late in submission!</a:t>
            </a:r>
          </a:p>
          <a:p>
            <a:pPr lvl="1" eaLnBrk="1" fontAlgn="auto" hangingPunct="1">
              <a:spcAft>
                <a:spcPts val="0"/>
              </a:spcAft>
              <a:defRPr/>
            </a:pPr>
            <a:r>
              <a:rPr lang="en-US" dirty="0" smtClean="0"/>
              <a:t>Plan out timing for changes to Action Plan</a:t>
            </a:r>
          </a:p>
        </p:txBody>
      </p:sp>
      <p:sp>
        <p:nvSpPr>
          <p:cNvPr id="4" name="Slide Number Placeholder 3"/>
          <p:cNvSpPr>
            <a:spLocks noGrp="1"/>
          </p:cNvSpPr>
          <p:nvPr>
            <p:ph type="sldNum" sz="quarter" idx="12"/>
          </p:nvPr>
        </p:nvSpPr>
        <p:spPr/>
        <p:txBody>
          <a:bodyPr/>
          <a:lstStyle/>
          <a:p>
            <a:pPr>
              <a:defRPr/>
            </a:pPr>
            <a:fld id="{14308CC4-9E85-448C-9BE0-2D63D8F1DACF}" type="slidenum">
              <a:rPr lang="en-US"/>
              <a:pPr>
                <a:defRPr/>
              </a:pPr>
              <a:t>128</a:t>
            </a:fld>
            <a:endParaRPr lang="en-US" dirty="0"/>
          </a:p>
        </p:txBody>
      </p:sp>
      <p:sp>
        <p:nvSpPr>
          <p:cNvPr id="5" name="Pentagon 4"/>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441325"/>
            <a:ext cx="8229600" cy="1143000"/>
          </a:xfrm>
        </p:spPr>
        <p:txBody>
          <a:bodyPr/>
          <a:lstStyle/>
          <a:p>
            <a:pPr eaLnBrk="1" hangingPunct="1"/>
            <a:r>
              <a:rPr lang="en-US" dirty="0" smtClean="0"/>
              <a:t>Key Basics </a:t>
            </a:r>
          </a:p>
        </p:txBody>
      </p:sp>
      <p:sp>
        <p:nvSpPr>
          <p:cNvPr id="131075" name="Content Placeholder 2"/>
          <p:cNvSpPr>
            <a:spLocks noGrp="1"/>
          </p:cNvSpPr>
          <p:nvPr>
            <p:ph idx="1"/>
          </p:nvPr>
        </p:nvSpPr>
        <p:spPr/>
        <p:txBody>
          <a:bodyPr/>
          <a:lstStyle/>
          <a:p>
            <a:pPr eaLnBrk="1" hangingPunct="1"/>
            <a:r>
              <a:rPr lang="en-US" dirty="0" smtClean="0"/>
              <a:t>5 Modules of DRGR</a:t>
            </a:r>
          </a:p>
          <a:p>
            <a:pPr eaLnBrk="1" hangingPunct="1"/>
            <a:r>
              <a:rPr lang="en-US" dirty="0" smtClean="0"/>
              <a:t>User Roles</a:t>
            </a:r>
          </a:p>
          <a:p>
            <a:pPr eaLnBrk="1" hangingPunct="1"/>
            <a:r>
              <a:rPr lang="en-US" dirty="0" smtClean="0"/>
              <a:t>Elements of the Action Plan</a:t>
            </a:r>
          </a:p>
          <a:p>
            <a:pPr lvl="1" eaLnBrk="1" hangingPunct="1"/>
            <a:r>
              <a:rPr lang="en-US" dirty="0" smtClean="0"/>
              <a:t>Projects</a:t>
            </a:r>
          </a:p>
          <a:p>
            <a:pPr lvl="1" eaLnBrk="1" hangingPunct="1"/>
            <a:r>
              <a:rPr lang="en-US" dirty="0" smtClean="0"/>
              <a:t>Activities: 4 items </a:t>
            </a:r>
          </a:p>
          <a:p>
            <a:pPr lvl="1" eaLnBrk="1" hangingPunct="1"/>
            <a:r>
              <a:rPr lang="en-US" dirty="0" smtClean="0"/>
              <a:t>Benefit Type and Projected Accomplishments</a:t>
            </a:r>
          </a:p>
          <a:p>
            <a:pPr eaLnBrk="1" hangingPunct="1"/>
            <a:r>
              <a:rPr lang="en-US" dirty="0" smtClean="0"/>
              <a:t>Drawdowns &amp; Obligations</a:t>
            </a:r>
          </a:p>
          <a:p>
            <a:pPr eaLnBrk="1" hangingPunct="1"/>
            <a:r>
              <a:rPr lang="en-US" dirty="0" smtClean="0"/>
              <a:t>Program Income</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7A4479D2-933E-409C-8272-5FA6A91B8310}" type="slidenum">
              <a:rPr lang="en-US"/>
              <a:pPr>
                <a:defRPr/>
              </a:pPr>
              <a:t>129</a:t>
            </a:fld>
            <a:endParaRPr lang="en-US" dirty="0"/>
          </a:p>
        </p:txBody>
      </p:sp>
      <p:sp>
        <p:nvSpPr>
          <p:cNvPr id="12" name="Pentagon 11"/>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smtClean="0"/>
              <a:t>Day 1 Review</a:t>
            </a:r>
            <a:endParaRPr lang="en-US" sz="36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441325"/>
            <a:ext cx="8229600" cy="1143000"/>
          </a:xfrm>
        </p:spPr>
        <p:txBody>
          <a:bodyPr/>
          <a:lstStyle/>
          <a:p>
            <a:pPr algn="l" eaLnBrk="1" hangingPunct="1"/>
            <a:r>
              <a:rPr lang="en-US" dirty="0" smtClean="0"/>
              <a:t>DRGR Roles: Grantee Administrator</a:t>
            </a:r>
          </a:p>
        </p:txBody>
      </p:sp>
      <p:sp>
        <p:nvSpPr>
          <p:cNvPr id="18"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t>Assigning Users to a Grant</a:t>
            </a:r>
          </a:p>
          <a:p>
            <a:pPr lvl="1" eaLnBrk="1" fontAlgn="auto" hangingPunct="1">
              <a:spcAft>
                <a:spcPts val="0"/>
              </a:spcAft>
              <a:defRPr/>
            </a:pPr>
            <a:r>
              <a:rPr lang="en-US" dirty="0" smtClean="0"/>
              <a:t>Accessible from the Grantee Admin Page</a:t>
            </a:r>
          </a:p>
          <a:p>
            <a:pPr lvl="2" eaLnBrk="1" fontAlgn="auto" hangingPunct="1">
              <a:spcAft>
                <a:spcPts val="0"/>
              </a:spcAft>
              <a:defRPr/>
            </a:pPr>
            <a:r>
              <a:rPr lang="en-US" dirty="0" smtClean="0"/>
              <a:t>Only accessible to Grantee Administrators</a:t>
            </a:r>
          </a:p>
          <a:p>
            <a:pPr lvl="1" eaLnBrk="1" fontAlgn="auto" hangingPunct="1">
              <a:spcAft>
                <a:spcPts val="0"/>
              </a:spcAft>
              <a:defRPr/>
            </a:pPr>
            <a:r>
              <a:rPr lang="en-US" dirty="0" smtClean="0"/>
              <a:t>When to Use It: </a:t>
            </a:r>
          </a:p>
          <a:p>
            <a:pPr lvl="2" eaLnBrk="1" fontAlgn="auto" hangingPunct="1">
              <a:spcAft>
                <a:spcPts val="0"/>
              </a:spcAft>
              <a:defRPr/>
            </a:pPr>
            <a:r>
              <a:rPr lang="en-US" dirty="0" smtClean="0"/>
              <a:t>New User</a:t>
            </a:r>
          </a:p>
          <a:p>
            <a:pPr lvl="2" eaLnBrk="1" fontAlgn="auto" hangingPunct="1">
              <a:spcAft>
                <a:spcPts val="0"/>
              </a:spcAft>
              <a:defRPr/>
            </a:pPr>
            <a:r>
              <a:rPr lang="en-US" dirty="0" smtClean="0"/>
              <a:t>Remove a User</a:t>
            </a:r>
          </a:p>
          <a:p>
            <a:pPr lvl="2" eaLnBrk="1" fontAlgn="auto" hangingPunct="1">
              <a:spcAft>
                <a:spcPts val="0"/>
              </a:spcAft>
              <a:defRPr/>
            </a:pPr>
            <a:r>
              <a:rPr lang="en-US" dirty="0" smtClean="0"/>
              <a:t>New Grant </a:t>
            </a:r>
          </a:p>
          <a:p>
            <a:pPr eaLnBrk="1" fontAlgn="auto" hangingPunct="1">
              <a:spcAft>
                <a:spcPts val="0"/>
              </a:spcAft>
              <a:defRPr/>
            </a:pPr>
            <a:r>
              <a:rPr lang="en-US" dirty="0" smtClean="0">
                <a:solidFill>
                  <a:prstClr val="black"/>
                </a:solidFill>
              </a:rPr>
              <a:t>Drawdown module functionality</a:t>
            </a:r>
          </a:p>
          <a:p>
            <a:pPr lvl="1" eaLnBrk="1" fontAlgn="auto" hangingPunct="1">
              <a:spcAft>
                <a:spcPts val="0"/>
              </a:spcAft>
              <a:defRPr/>
            </a:pPr>
            <a:r>
              <a:rPr lang="en-US" dirty="0" smtClean="0">
                <a:solidFill>
                  <a:prstClr val="black"/>
                </a:solidFill>
              </a:rPr>
              <a:t>Block draws from being processed internally </a:t>
            </a:r>
          </a:p>
          <a:p>
            <a:pPr eaLnBrk="1" fontAlgn="auto" hangingPunct="1">
              <a:spcAft>
                <a:spcPts val="0"/>
              </a:spcAft>
              <a:buFont typeface="Arial" pitchFamily="34" charset="0"/>
              <a:buNone/>
              <a:defRPr/>
            </a:pPr>
            <a:endParaRPr lang="en-US" dirty="0" smtClean="0">
              <a:solidFill>
                <a:prstClr val="black"/>
              </a:solidFill>
            </a:endParaRPr>
          </a:p>
          <a:p>
            <a:pPr eaLnBrk="1" fontAlgn="auto" hangingPunct="1">
              <a:spcAft>
                <a:spcPts val="0"/>
              </a:spcAft>
              <a:defRPr/>
            </a:pPr>
            <a:r>
              <a:rPr lang="en-US" dirty="0" smtClean="0">
                <a:solidFill>
                  <a:prstClr val="black"/>
                </a:solidFill>
              </a:rPr>
              <a:t>(Re)Certifying Grantees (will discuss in 4 slides)</a:t>
            </a:r>
          </a:p>
          <a:p>
            <a:pPr eaLnBrk="1" fontAlgn="auto" hangingPunct="1">
              <a:spcAft>
                <a:spcPts val="0"/>
              </a:spcAft>
              <a:buFont typeface="Arial" pitchFamily="34" charset="0"/>
              <a:buNone/>
              <a:defRPr/>
            </a:pPr>
            <a:endParaRPr lang="en-US" dirty="0" smtClean="0"/>
          </a:p>
        </p:txBody>
      </p:sp>
      <p:sp>
        <p:nvSpPr>
          <p:cNvPr id="5" name="Slide Number Placeholder 4"/>
          <p:cNvSpPr>
            <a:spLocks noGrp="1"/>
          </p:cNvSpPr>
          <p:nvPr>
            <p:ph type="sldNum" sz="quarter" idx="12"/>
          </p:nvPr>
        </p:nvSpPr>
        <p:spPr/>
        <p:txBody>
          <a:bodyPr/>
          <a:lstStyle/>
          <a:p>
            <a:pPr>
              <a:defRPr/>
            </a:pPr>
            <a:fld id="{DB3172E1-3773-4DA6-A640-12A340EF963E}" type="slidenum">
              <a:rPr lang="en-US"/>
              <a:pPr>
                <a:defRPr/>
              </a:pPr>
              <a:t>13</a:t>
            </a:fld>
            <a:endParaRPr lang="en-US" dirty="0"/>
          </a:p>
        </p:txBody>
      </p:sp>
      <p:grpSp>
        <p:nvGrpSpPr>
          <p:cNvPr id="15365" name="Group 7"/>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447675"/>
            <a:ext cx="8229600" cy="1143000"/>
          </a:xfrm>
        </p:spPr>
        <p:txBody>
          <a:bodyPr/>
          <a:lstStyle/>
          <a:p>
            <a:pPr algn="l" eaLnBrk="1" hangingPunct="1"/>
            <a:r>
              <a:rPr lang="en-US" dirty="0" smtClean="0"/>
              <a:t>Pop Quiz</a:t>
            </a:r>
          </a:p>
        </p:txBody>
      </p:sp>
      <p:sp>
        <p:nvSpPr>
          <p:cNvPr id="68611" name="Content Placeholder 6"/>
          <p:cNvSpPr>
            <a:spLocks noGrp="1"/>
          </p:cNvSpPr>
          <p:nvPr>
            <p:ph idx="1"/>
          </p:nvPr>
        </p:nvSpPr>
        <p:spPr/>
        <p:txBody>
          <a:bodyPr/>
          <a:lstStyle/>
          <a:p>
            <a:r>
              <a:rPr lang="en-US" dirty="0" smtClean="0"/>
              <a:t>Don’t Worry…No Grading! </a:t>
            </a:r>
          </a:p>
          <a:p>
            <a:r>
              <a:rPr lang="en-US" dirty="0" smtClean="0"/>
              <a:t>Please organize into teams of three or four.</a:t>
            </a:r>
          </a:p>
          <a:p>
            <a:r>
              <a:rPr lang="en-US" dirty="0" smtClean="0"/>
              <a:t>I will present you with a potential issue a grantee confronts. Please brainstorm and let the class know what measures you would take to solve it.</a:t>
            </a:r>
          </a:p>
        </p:txBody>
      </p:sp>
      <p:sp>
        <p:nvSpPr>
          <p:cNvPr id="4" name="Slide Number Placeholder 3"/>
          <p:cNvSpPr>
            <a:spLocks noGrp="1"/>
          </p:cNvSpPr>
          <p:nvPr>
            <p:ph type="sldNum" sz="quarter" idx="12"/>
          </p:nvPr>
        </p:nvSpPr>
        <p:spPr/>
        <p:txBody>
          <a:bodyPr/>
          <a:lstStyle/>
          <a:p>
            <a:pPr>
              <a:defRPr/>
            </a:pPr>
            <a:fld id="{FDFD6714-0F53-44D0-B864-84BE0ED1D3DE}" type="slidenum">
              <a:rPr lang="en-US"/>
              <a:pPr>
                <a:defRPr/>
              </a:pPr>
              <a:t>130</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extLst>
      <p:ext uri="{BB962C8B-B14F-4D97-AF65-F5344CB8AC3E}">
        <p14:creationId xmlns:p14="http://schemas.microsoft.com/office/powerpoint/2010/main" val="12963753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a:xfrm>
            <a:off x="468313" y="463550"/>
            <a:ext cx="8229600" cy="884238"/>
          </a:xfrm>
        </p:spPr>
        <p:txBody>
          <a:bodyPr lIns="0" rIns="0" bIns="0" anchor="b"/>
          <a:lstStyle/>
          <a:p>
            <a:pPr algn="l" eaLnBrk="1" hangingPunct="1"/>
            <a:r>
              <a:rPr lang="en-US" dirty="0" smtClean="0"/>
              <a:t>Q&amp;A: Who do I to talk to if…</a:t>
            </a:r>
          </a:p>
        </p:txBody>
      </p:sp>
      <p:sp>
        <p:nvSpPr>
          <p:cNvPr id="226307" name="Content Placeholder 2"/>
          <p:cNvSpPr>
            <a:spLocks noGrp="1"/>
          </p:cNvSpPr>
          <p:nvPr>
            <p:ph idx="1"/>
          </p:nvPr>
        </p:nvSpPr>
        <p:spPr>
          <a:xfrm>
            <a:off x="381000" y="1579563"/>
            <a:ext cx="8305800" cy="5046662"/>
          </a:xfrm>
        </p:spPr>
        <p:txBody>
          <a:bodyPr/>
          <a:lstStyle/>
          <a:p>
            <a:pPr eaLnBrk="1" hangingPunct="1"/>
            <a:r>
              <a:rPr lang="en-US" sz="2400" dirty="0" smtClean="0"/>
              <a:t>…I need a password reset or the DRGR system is down?</a:t>
            </a:r>
          </a:p>
          <a:p>
            <a:pPr lvl="1" eaLnBrk="1" hangingPunct="1"/>
            <a:r>
              <a:rPr lang="en-US" dirty="0" smtClean="0"/>
              <a:t>HITS Help Desk @ 1-888-297-8689. </a:t>
            </a:r>
          </a:p>
          <a:p>
            <a:pPr lvl="1" eaLnBrk="1" hangingPunct="1"/>
            <a:r>
              <a:rPr lang="en-US" dirty="0" smtClean="0"/>
              <a:t>TIP: Be ready to provide your user ID and PIN to the Help Desk staff. Please keep track of the service desk ticket # they provide you.</a:t>
            </a:r>
          </a:p>
          <a:p>
            <a:pPr lvl="1" eaLnBrk="1" hangingPunct="1"/>
            <a:endParaRPr lang="en-US" sz="1400" dirty="0" smtClean="0"/>
          </a:p>
          <a:p>
            <a:pPr eaLnBrk="1" hangingPunct="1"/>
            <a:r>
              <a:rPr lang="en-US" sz="2400" dirty="0" smtClean="0"/>
              <a:t>…I need a session reset and/or other technical assistance?</a:t>
            </a:r>
          </a:p>
          <a:p>
            <a:pPr lvl="1" eaLnBrk="1" hangingPunct="1"/>
            <a:r>
              <a:rPr lang="en-US" dirty="0" smtClean="0"/>
              <a:t>DRGR Help Desk @ 1-800-998-9999, Option 3.</a:t>
            </a:r>
          </a:p>
          <a:p>
            <a:pPr lvl="1" eaLnBrk="1" hangingPunct="1"/>
            <a:r>
              <a:rPr lang="en-US" dirty="0" smtClean="0"/>
              <a:t>E-mail: DRGR_Help@hud.gov</a:t>
            </a:r>
          </a:p>
          <a:p>
            <a:pPr lvl="1" eaLnBrk="1" hangingPunct="1"/>
            <a:r>
              <a:rPr lang="en-US" dirty="0" smtClean="0"/>
              <a:t>DRGR question lookup system posted online at: </a:t>
            </a:r>
            <a:r>
              <a:rPr lang="en-US" dirty="0" smtClean="0">
                <a:hlinkClick r:id="rId3"/>
              </a:rPr>
              <a:t>https://lmco.custhelp.com</a:t>
            </a:r>
            <a:endParaRPr lang="en-US" dirty="0" smtClean="0"/>
          </a:p>
        </p:txBody>
      </p:sp>
      <p:sp>
        <p:nvSpPr>
          <p:cNvPr id="4" name="Slide Number Placeholder 3"/>
          <p:cNvSpPr>
            <a:spLocks noGrp="1"/>
          </p:cNvSpPr>
          <p:nvPr>
            <p:ph type="sldNum" sz="quarter" idx="12"/>
          </p:nvPr>
        </p:nvSpPr>
        <p:spPr/>
        <p:txBody>
          <a:bodyPr/>
          <a:lstStyle/>
          <a:p>
            <a:pPr>
              <a:defRPr/>
            </a:pPr>
            <a:fld id="{9E397C12-75F9-415E-8B25-9C4E2A23B00C}" type="slidenum">
              <a:rPr lang="en-US"/>
              <a:pPr>
                <a:defRPr/>
              </a:pPr>
              <a:t>131</a:t>
            </a:fld>
            <a:endParaRPr lang="en-US" dirty="0"/>
          </a:p>
        </p:txBody>
      </p:sp>
      <p:grpSp>
        <p:nvGrpSpPr>
          <p:cNvPr id="226309"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457200" y="441325"/>
            <a:ext cx="8229600" cy="1143000"/>
          </a:xfrm>
        </p:spPr>
        <p:txBody>
          <a:bodyPr/>
          <a:lstStyle/>
          <a:p>
            <a:pPr algn="l" eaLnBrk="1" hangingPunct="1"/>
            <a:r>
              <a:rPr lang="en-US" dirty="0" smtClean="0"/>
              <a:t>Q&amp;A: Who do I to talk to if…</a:t>
            </a:r>
          </a:p>
        </p:txBody>
      </p:sp>
      <p:sp>
        <p:nvSpPr>
          <p:cNvPr id="227331" name="Content Placeholder 2"/>
          <p:cNvSpPr>
            <a:spLocks noGrp="1"/>
          </p:cNvSpPr>
          <p:nvPr>
            <p:ph idx="1"/>
          </p:nvPr>
        </p:nvSpPr>
        <p:spPr/>
        <p:txBody>
          <a:bodyPr/>
          <a:lstStyle/>
          <a:p>
            <a:pPr eaLnBrk="1" hangingPunct="1"/>
            <a:r>
              <a:rPr lang="en-US" sz="2400" dirty="0" smtClean="0"/>
              <a:t>…I am a grantee and am missing information in LOCCS (TIN or Bank Routing Information).</a:t>
            </a:r>
          </a:p>
          <a:p>
            <a:pPr lvl="1" eaLnBrk="1" hangingPunct="1"/>
            <a:r>
              <a:rPr lang="en-US" dirty="0" smtClean="0"/>
              <a:t>Your HUD CPD Representatives! </a:t>
            </a:r>
          </a:p>
          <a:p>
            <a:pPr lvl="1" eaLnBrk="1" hangingPunct="1">
              <a:buFont typeface="Arial" pitchFamily="34" charset="0"/>
              <a:buNone/>
            </a:pPr>
            <a:endParaRPr lang="en-US" sz="1400" dirty="0" smtClean="0"/>
          </a:p>
          <a:p>
            <a:pPr eaLnBrk="1" hangingPunct="1"/>
            <a:r>
              <a:rPr lang="en-US" sz="2400" dirty="0" smtClean="0"/>
              <a:t>…I have more than a quick question or our NSP team needs some one-on-one, intensive Technical Assistance?</a:t>
            </a:r>
          </a:p>
          <a:p>
            <a:pPr lvl="1" eaLnBrk="1" hangingPunct="1"/>
            <a:r>
              <a:rPr lang="en-US" dirty="0" smtClean="0"/>
              <a:t>NSP Resource Exchange </a:t>
            </a:r>
            <a:r>
              <a:rPr lang="en-US" u="sng" dirty="0" smtClean="0">
                <a:hlinkClick r:id="rId3"/>
              </a:rPr>
              <a:t>www.hud.gov/nspta</a:t>
            </a:r>
            <a:r>
              <a:rPr lang="en-US" dirty="0" smtClean="0"/>
              <a:t> </a:t>
            </a:r>
          </a:p>
          <a:p>
            <a:pPr lvl="1" eaLnBrk="1" hangingPunct="1"/>
            <a:r>
              <a:rPr lang="en-US" dirty="0" smtClean="0"/>
              <a:t>‘Request Assistance’ section </a:t>
            </a:r>
          </a:p>
          <a:p>
            <a:pPr eaLnBrk="1" hangingPunct="1">
              <a:buFont typeface="Arial" pitchFamily="34" charset="0"/>
              <a:buNone/>
            </a:pPr>
            <a:endParaRPr lang="en-US" sz="2400" dirty="0" smtClean="0"/>
          </a:p>
        </p:txBody>
      </p:sp>
      <p:sp>
        <p:nvSpPr>
          <p:cNvPr id="4" name="Slide Number Placeholder 3"/>
          <p:cNvSpPr>
            <a:spLocks noGrp="1"/>
          </p:cNvSpPr>
          <p:nvPr>
            <p:ph type="sldNum" sz="quarter" idx="12"/>
          </p:nvPr>
        </p:nvSpPr>
        <p:spPr/>
        <p:txBody>
          <a:bodyPr/>
          <a:lstStyle/>
          <a:p>
            <a:pPr>
              <a:defRPr/>
            </a:pPr>
            <a:fld id="{A09B1A67-23DC-4939-9818-03AB687254E3}" type="slidenum">
              <a:rPr lang="en-US"/>
              <a:pPr>
                <a:defRPr/>
              </a:pPr>
              <a:t>132</a:t>
            </a:fld>
            <a:endParaRPr lang="en-US" dirty="0"/>
          </a:p>
        </p:txBody>
      </p:sp>
      <p:grpSp>
        <p:nvGrpSpPr>
          <p:cNvPr id="227333"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a:xfrm>
            <a:off x="469900" y="544513"/>
            <a:ext cx="8229600" cy="1143000"/>
          </a:xfrm>
        </p:spPr>
        <p:txBody>
          <a:bodyPr/>
          <a:lstStyle/>
          <a:p>
            <a:pPr algn="l" eaLnBrk="1" hangingPunct="1"/>
            <a:r>
              <a:rPr lang="en-US" dirty="0" smtClean="0"/>
              <a:t>Additional</a:t>
            </a:r>
            <a:r>
              <a:rPr lang="en-US" sz="4000" dirty="0" smtClean="0">
                <a:latin typeface="Footlight MT Light" pitchFamily="18" charset="0"/>
              </a:rPr>
              <a:t> </a:t>
            </a:r>
            <a:r>
              <a:rPr lang="en-US" dirty="0" smtClean="0"/>
              <a:t>Resources</a:t>
            </a:r>
          </a:p>
        </p:txBody>
      </p:sp>
      <p:sp>
        <p:nvSpPr>
          <p:cNvPr id="4" name="Slide Number Placeholder 3"/>
          <p:cNvSpPr>
            <a:spLocks noGrp="1"/>
          </p:cNvSpPr>
          <p:nvPr>
            <p:ph type="sldNum" sz="quarter" idx="12"/>
          </p:nvPr>
        </p:nvSpPr>
        <p:spPr/>
        <p:txBody>
          <a:bodyPr/>
          <a:lstStyle/>
          <a:p>
            <a:pPr>
              <a:defRPr/>
            </a:pPr>
            <a:fld id="{6D0439BD-5BE3-4E43-85FA-6AAEE76F701C}" type="slidenum">
              <a:rPr lang="en-US"/>
              <a:pPr>
                <a:defRPr/>
              </a:pPr>
              <a:t>133</a:t>
            </a:fld>
            <a:endParaRPr lang="en-US" dirty="0"/>
          </a:p>
        </p:txBody>
      </p:sp>
      <p:sp>
        <p:nvSpPr>
          <p:cNvPr id="18" name="Rectangle 17"/>
          <p:cNvSpPr/>
          <p:nvPr/>
        </p:nvSpPr>
        <p:spPr>
          <a:xfrm>
            <a:off x="625475" y="1979613"/>
            <a:ext cx="3078163" cy="971550"/>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DRGR Help e-mail</a:t>
            </a:r>
          </a:p>
          <a:p>
            <a:pPr algn="ctr">
              <a:defRPr/>
            </a:pPr>
            <a:r>
              <a:rPr lang="en-US" dirty="0"/>
              <a:t>(</a:t>
            </a:r>
            <a:r>
              <a:rPr lang="en-US" dirty="0">
                <a:hlinkClick r:id="rId3"/>
              </a:rPr>
              <a:t>DRGR_Help@hud.gov</a:t>
            </a:r>
            <a:r>
              <a:rPr lang="en-US" dirty="0"/>
              <a:t>)</a:t>
            </a:r>
          </a:p>
          <a:p>
            <a:pPr algn="ctr">
              <a:defRPr/>
            </a:pPr>
            <a:r>
              <a:rPr lang="en-US" dirty="0"/>
              <a:t>1-800-998-9999</a:t>
            </a:r>
          </a:p>
        </p:txBody>
      </p:sp>
      <p:sp>
        <p:nvSpPr>
          <p:cNvPr id="16" name="Oval 15"/>
          <p:cNvSpPr/>
          <p:nvPr/>
        </p:nvSpPr>
        <p:spPr>
          <a:xfrm>
            <a:off x="3444875" y="1730375"/>
            <a:ext cx="735013" cy="582613"/>
          </a:xfrm>
          <a:prstGeom prst="ellipse">
            <a:avLst/>
          </a:prstGeom>
          <a:blipFill rotWithShape="0">
            <a:blip r:embed="rId4" cstate="prin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330200" y="5343525"/>
            <a:ext cx="3659188" cy="1335088"/>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Official DRGR Help Site (features videos, module guides, etc.): </a:t>
            </a:r>
            <a:r>
              <a:rPr lang="en-US" dirty="0">
                <a:solidFill>
                  <a:srgbClr val="0066CC"/>
                </a:solidFill>
                <a:hlinkClick r:id="rId5"/>
              </a:rPr>
              <a:t>http://www.hud.gov/offices/cpd/communitydevelopment/programs/drsi/drgrs.cfm</a:t>
            </a:r>
            <a:endParaRPr lang="en-US" dirty="0">
              <a:solidFill>
                <a:srgbClr val="0066CC"/>
              </a:solidFill>
            </a:endParaRPr>
          </a:p>
        </p:txBody>
      </p:sp>
      <p:sp>
        <p:nvSpPr>
          <p:cNvPr id="21" name="Rectangle 20"/>
          <p:cNvSpPr/>
          <p:nvPr/>
        </p:nvSpPr>
        <p:spPr>
          <a:xfrm>
            <a:off x="177800" y="3375025"/>
            <a:ext cx="4429125" cy="1803400"/>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Community Connections (step-by-step manuals, trainings): </a:t>
            </a:r>
            <a:r>
              <a:rPr lang="en-US" dirty="0">
                <a:hlinkClick r:id="rId6"/>
              </a:rPr>
              <a:t>http://www.comcon.org/programs/drgr.html</a:t>
            </a:r>
            <a:endParaRPr lang="en-US" dirty="0">
              <a:hlinkClick r:id="rId7"/>
            </a:endParaRPr>
          </a:p>
          <a:p>
            <a:pPr>
              <a:defRPr/>
            </a:pPr>
            <a:endParaRPr lang="en-US" dirty="0"/>
          </a:p>
          <a:p>
            <a:pPr>
              <a:defRPr/>
            </a:pPr>
            <a:r>
              <a:rPr lang="en-US" dirty="0"/>
              <a:t>DRGR question lookup system posted online at: </a:t>
            </a:r>
            <a:r>
              <a:rPr lang="en-US" dirty="0">
                <a:hlinkClick r:id="rId8"/>
              </a:rPr>
              <a:t>https://lmco.custhelp.com/</a:t>
            </a:r>
            <a:endParaRPr lang="en-US" dirty="0">
              <a:solidFill>
                <a:srgbClr val="0066CC"/>
              </a:solidFill>
            </a:endParaRPr>
          </a:p>
        </p:txBody>
      </p:sp>
      <p:sp>
        <p:nvSpPr>
          <p:cNvPr id="23" name="Rectangle 22"/>
          <p:cNvSpPr/>
          <p:nvPr/>
        </p:nvSpPr>
        <p:spPr>
          <a:xfrm>
            <a:off x="4491038" y="1800225"/>
            <a:ext cx="4479925" cy="1347788"/>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NSP Resource Exchange Official NSP Help Site (features FAQs, videos, manuals, intensive Technical Assistance) : </a:t>
            </a:r>
            <a:r>
              <a:rPr lang="en-US" dirty="0">
                <a:hlinkClick r:id="rId9"/>
              </a:rPr>
              <a:t>http://hudnsphelp.info</a:t>
            </a:r>
            <a:endParaRPr lang="en-US" dirty="0"/>
          </a:p>
        </p:txBody>
      </p:sp>
      <p:pic>
        <p:nvPicPr>
          <p:cNvPr id="228361" name="Picture 2"/>
          <p:cNvPicPr>
            <a:picLocks noChangeAspect="1" noChangeArrowheads="1"/>
          </p:cNvPicPr>
          <p:nvPr/>
        </p:nvPicPr>
        <p:blipFill>
          <a:blip r:embed="rId10" cstate="print"/>
          <a:srcRect l="7709" t="46664" r="73570" b="29430"/>
          <a:stretch>
            <a:fillRect/>
          </a:stretch>
        </p:blipFill>
        <p:spPr bwMode="auto">
          <a:xfrm>
            <a:off x="4738688" y="4156075"/>
            <a:ext cx="4325937" cy="1958975"/>
          </a:xfrm>
          <a:prstGeom prst="rect">
            <a:avLst/>
          </a:prstGeom>
          <a:noFill/>
          <a:ln w="12700">
            <a:solidFill>
              <a:schemeClr val="tx1"/>
            </a:solidFill>
            <a:miter lim="800000"/>
            <a:headEnd/>
            <a:tailEnd/>
          </a:ln>
        </p:spPr>
      </p:pic>
      <p:sp>
        <p:nvSpPr>
          <p:cNvPr id="17" name="Rectangle 16"/>
          <p:cNvSpPr/>
          <p:nvPr/>
        </p:nvSpPr>
        <p:spPr>
          <a:xfrm>
            <a:off x="6537325" y="3681413"/>
            <a:ext cx="2413000" cy="788987"/>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DRGR home page (page that pops up once you sign in)</a:t>
            </a:r>
          </a:p>
        </p:txBody>
      </p:sp>
      <p:grpSp>
        <p:nvGrpSpPr>
          <p:cNvPr id="228363" name="Group 23"/>
          <p:cNvGrpSpPr>
            <a:grpSpLocks/>
          </p:cNvGrpSpPr>
          <p:nvPr/>
        </p:nvGrpSpPr>
        <p:grpSpPr bwMode="auto">
          <a:xfrm>
            <a:off x="0" y="76200"/>
            <a:ext cx="9144000" cy="457200"/>
            <a:chOff x="0" y="152400"/>
            <a:chExt cx="9144000" cy="609600"/>
          </a:xfrm>
        </p:grpSpPr>
        <p:sp>
          <p:nvSpPr>
            <p:cNvPr id="25" name="Rectangle 2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6" name="Rectangle 2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7" name="Rectangle 2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8" name="Rectangle 2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9" name="Rectangle 2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30" name="Rectangle 2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2"/>
          <p:cNvSpPr>
            <a:spLocks noGrp="1"/>
          </p:cNvSpPr>
          <p:nvPr>
            <p:ph type="title"/>
          </p:nvPr>
        </p:nvSpPr>
        <p:spPr>
          <a:xfrm>
            <a:off x="457200" y="536575"/>
            <a:ext cx="8229600" cy="1143000"/>
          </a:xfrm>
        </p:spPr>
        <p:txBody>
          <a:bodyPr/>
          <a:lstStyle/>
          <a:p>
            <a:pPr algn="l" eaLnBrk="1" hangingPunct="1"/>
            <a:r>
              <a:rPr lang="en-US" dirty="0" smtClean="0"/>
              <a:t>End of 1</a:t>
            </a:r>
            <a:r>
              <a:rPr lang="en-US" baseline="30000" dirty="0" smtClean="0"/>
              <a:t>st</a:t>
            </a:r>
            <a:r>
              <a:rPr lang="en-US" dirty="0" smtClean="0"/>
              <a:t> Day Session</a:t>
            </a:r>
          </a:p>
        </p:txBody>
      </p:sp>
      <p:sp>
        <p:nvSpPr>
          <p:cNvPr id="229379" name="Content Placeholder 4"/>
          <p:cNvSpPr>
            <a:spLocks noGrp="1"/>
          </p:cNvSpPr>
          <p:nvPr>
            <p:ph idx="1"/>
          </p:nvPr>
        </p:nvSpPr>
        <p:spPr>
          <a:xfrm>
            <a:off x="457200" y="1766888"/>
            <a:ext cx="8229600" cy="4854629"/>
          </a:xfrm>
        </p:spPr>
        <p:txBody>
          <a:bodyPr/>
          <a:lstStyle/>
          <a:p>
            <a:pPr eaLnBrk="1" hangingPunct="1"/>
            <a:r>
              <a:rPr lang="en-US" dirty="0" smtClean="0"/>
              <a:t>Additional Questions…</a:t>
            </a:r>
          </a:p>
          <a:p>
            <a:pPr eaLnBrk="1" hangingPunct="1"/>
            <a:r>
              <a:rPr lang="en-US" dirty="0" smtClean="0"/>
              <a:t>Thanks for attending – please feel </a:t>
            </a:r>
            <a:br>
              <a:rPr lang="en-US" dirty="0" smtClean="0"/>
            </a:br>
            <a:r>
              <a:rPr lang="en-US" dirty="0" smtClean="0"/>
              <a:t>free to share any feedback you have with us!</a:t>
            </a:r>
          </a:p>
          <a:p>
            <a:pPr eaLnBrk="1" hangingPunct="1"/>
            <a:r>
              <a:rPr lang="en-US" dirty="0" smtClean="0"/>
              <a:t>Items we’ll be covering tomorrow:</a:t>
            </a:r>
          </a:p>
          <a:p>
            <a:pPr lvl="1" eaLnBrk="1" hangingPunct="1"/>
            <a:r>
              <a:rPr lang="en-US" dirty="0" smtClean="0"/>
              <a:t>Admin Module</a:t>
            </a:r>
          </a:p>
          <a:p>
            <a:pPr lvl="1" eaLnBrk="1" hangingPunct="1"/>
            <a:r>
              <a:rPr lang="en-US" dirty="0" smtClean="0"/>
              <a:t>Drawdown Module</a:t>
            </a:r>
          </a:p>
          <a:p>
            <a:pPr lvl="1" eaLnBrk="1" hangingPunct="1"/>
            <a:r>
              <a:rPr lang="en-US" dirty="0" smtClean="0"/>
              <a:t>Reports Module</a:t>
            </a:r>
          </a:p>
          <a:p>
            <a:pPr lvl="1"/>
            <a:r>
              <a:rPr lang="en-US" dirty="0" smtClean="0"/>
              <a:t>Telling Your NSP Story via DRGR</a:t>
            </a:r>
          </a:p>
          <a:p>
            <a:pPr lvl="1" eaLnBrk="1" hangingPunct="1"/>
            <a:r>
              <a:rPr lang="en-US" dirty="0" smtClean="0"/>
              <a:t>Common Issues &amp; Troubleshooting</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CBF73678-1E79-4A46-A956-76C2A7878211}" type="slidenum">
              <a:rPr lang="en-US"/>
              <a:pPr>
                <a:defRPr/>
              </a:pPr>
              <a:t>134</a:t>
            </a:fld>
            <a:endParaRPr lang="en-US" dirty="0"/>
          </a:p>
        </p:txBody>
      </p:sp>
      <p:sp>
        <p:nvSpPr>
          <p:cNvPr id="7" name="Content Placeholder 2"/>
          <p:cNvSpPr txBox="1">
            <a:spLocks/>
          </p:cNvSpPr>
          <p:nvPr/>
        </p:nvSpPr>
        <p:spPr>
          <a:xfrm>
            <a:off x="533400" y="2468563"/>
            <a:ext cx="8229600" cy="4389437"/>
          </a:xfrm>
          <a:prstGeom prst="rect">
            <a:avLst/>
          </a:prstGeom>
        </p:spPr>
        <p:txBody>
          <a:bodyPr lIns="0" rIns="18288">
            <a:normAutofit/>
          </a:bodyPr>
          <a:lstStyle/>
          <a:p>
            <a:pPr algn="ctr" fontAlgn="auto">
              <a:spcBef>
                <a:spcPct val="20000"/>
              </a:spcBef>
              <a:spcAft>
                <a:spcPts val="0"/>
              </a:spcAft>
              <a:buClr>
                <a:schemeClr val="accent3"/>
              </a:buClr>
              <a:buSzPct val="95000"/>
              <a:defRPr/>
            </a:pPr>
            <a:r>
              <a:rPr lang="en-US" sz="4000" dirty="0">
                <a:latin typeface="Arial" pitchFamily="-60" charset="0"/>
                <a:ea typeface="ＭＳ Ｐゴシック" pitchFamily="-60" charset="-128"/>
                <a:cs typeface="ＭＳ Ｐゴシック" pitchFamily="-60" charset="-128"/>
              </a:rPr>
              <a:t> </a:t>
            </a:r>
            <a:endParaRPr lang="en-US" sz="4000" dirty="0">
              <a:latin typeface="Footlight MT Light" pitchFamily="18" charset="0"/>
              <a:ea typeface="ＭＳ Ｐゴシック" pitchFamily="-60" charset="-128"/>
              <a:cs typeface="ＭＳ Ｐゴシック" pitchFamily="-60" charset="-128"/>
            </a:endParaRPr>
          </a:p>
        </p:txBody>
      </p:sp>
      <p:sp>
        <p:nvSpPr>
          <p:cNvPr id="8" name="Title 1"/>
          <p:cNvSpPr txBox="1">
            <a:spLocks/>
          </p:cNvSpPr>
          <p:nvPr/>
        </p:nvSpPr>
        <p:spPr>
          <a:xfrm>
            <a:off x="381000" y="1520825"/>
            <a:ext cx="8229600" cy="744538"/>
          </a:xfrm>
          <a:prstGeom prst="rect">
            <a:avLst/>
          </a:prstGeom>
          <a:noFill/>
        </p:spPr>
        <p:txBody>
          <a:bodyPr lIns="0" rIns="0" bIns="0" anchor="b">
            <a:normAutofit fontScale="97500"/>
          </a:bodyPr>
          <a:lstStyle/>
          <a:p>
            <a:pPr algn="ctr" fontAlgn="auto">
              <a:spcAft>
                <a:spcPts val="0"/>
              </a:spcAft>
              <a:defRPr/>
            </a:pPr>
            <a:endParaRPr lang="en-US" sz="3600" b="1" dirty="0">
              <a:solidFill>
                <a:schemeClr val="tx2"/>
              </a:solidFill>
              <a:latin typeface="Footlight MT Light" pitchFamily="18" charset="0"/>
              <a:ea typeface="+mj-ea"/>
              <a:cs typeface="+mj-cs"/>
            </a:endParaRPr>
          </a:p>
        </p:txBody>
      </p:sp>
      <p:grpSp>
        <p:nvGrpSpPr>
          <p:cNvPr id="2"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8313" y="500063"/>
            <a:ext cx="8229600" cy="1143000"/>
          </a:xfrm>
        </p:spPr>
        <p:txBody>
          <a:bodyPr/>
          <a:lstStyle/>
          <a:p>
            <a:pPr algn="l" eaLnBrk="1" hangingPunct="1"/>
            <a:r>
              <a:rPr lang="en-US" dirty="0" smtClean="0"/>
              <a:t>DRGR Roles: Grantee Administrator</a:t>
            </a:r>
          </a:p>
        </p:txBody>
      </p:sp>
      <p:sp>
        <p:nvSpPr>
          <p:cNvPr id="5" name="Slide Number Placeholder 4"/>
          <p:cNvSpPr>
            <a:spLocks noGrp="1"/>
          </p:cNvSpPr>
          <p:nvPr>
            <p:ph type="sldNum" sz="quarter" idx="12"/>
          </p:nvPr>
        </p:nvSpPr>
        <p:spPr/>
        <p:txBody>
          <a:bodyPr/>
          <a:lstStyle/>
          <a:p>
            <a:pPr>
              <a:defRPr/>
            </a:pPr>
            <a:fld id="{CB6A1726-B2AC-43D7-B9B5-FB61E5DE1C0B}" type="slidenum">
              <a:rPr lang="en-US"/>
              <a:pPr>
                <a:defRPr/>
              </a:pPr>
              <a:t>14</a:t>
            </a:fld>
            <a:endParaRPr lang="en-US" dirty="0"/>
          </a:p>
        </p:txBody>
      </p:sp>
      <p:grpSp>
        <p:nvGrpSpPr>
          <p:cNvPr id="16388"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7" name="Content Placeholder 2"/>
          <p:cNvSpPr txBox="1">
            <a:spLocks/>
          </p:cNvSpPr>
          <p:nvPr/>
        </p:nvSpPr>
        <p:spPr>
          <a:xfrm>
            <a:off x="446088" y="1801813"/>
            <a:ext cx="8229600" cy="4525962"/>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en-US" sz="3200" dirty="0">
                <a:latin typeface="+mn-lt"/>
                <a:ea typeface="+mn-ea"/>
                <a:cs typeface="+mn-cs"/>
              </a:rPr>
              <a:t>Assigning Users to a Grant</a:t>
            </a:r>
          </a:p>
        </p:txBody>
      </p:sp>
      <p:pic>
        <p:nvPicPr>
          <p:cNvPr id="16390" name="Picture 2"/>
          <p:cNvPicPr>
            <a:picLocks noChangeAspect="1" noChangeArrowheads="1"/>
          </p:cNvPicPr>
          <p:nvPr/>
        </p:nvPicPr>
        <p:blipFill>
          <a:blip r:embed="rId3" cstate="print"/>
          <a:srcRect t="34286" r="57297" b="14667"/>
          <a:stretch>
            <a:fillRect/>
          </a:stretch>
        </p:blipFill>
        <p:spPr bwMode="auto">
          <a:xfrm>
            <a:off x="176213" y="2573338"/>
            <a:ext cx="8763000" cy="3716337"/>
          </a:xfrm>
          <a:prstGeom prst="rect">
            <a:avLst/>
          </a:prstGeom>
          <a:noFill/>
          <a:ln w="9525">
            <a:noFill/>
            <a:miter lim="800000"/>
            <a:headEnd/>
            <a:tailEnd/>
          </a:ln>
        </p:spPr>
      </p:pic>
      <p:sp>
        <p:nvSpPr>
          <p:cNvPr id="12" name="Oval 11"/>
          <p:cNvSpPr/>
          <p:nvPr/>
        </p:nvSpPr>
        <p:spPr>
          <a:xfrm>
            <a:off x="4629150" y="4448175"/>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a:xfrm>
            <a:off x="1782763" y="5837238"/>
            <a:ext cx="1160462" cy="531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Rounded Rectangle 31"/>
          <p:cNvSpPr/>
          <p:nvPr/>
        </p:nvSpPr>
        <p:spPr>
          <a:xfrm>
            <a:off x="119063" y="3609975"/>
            <a:ext cx="1603375" cy="9969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441325"/>
            <a:ext cx="8229600" cy="1143000"/>
          </a:xfrm>
        </p:spPr>
        <p:txBody>
          <a:bodyPr/>
          <a:lstStyle/>
          <a:p>
            <a:pPr algn="l" eaLnBrk="1" hangingPunct="1"/>
            <a:r>
              <a:rPr lang="en-US" dirty="0" smtClean="0"/>
              <a:t>Hierarchy of User Certification</a:t>
            </a:r>
          </a:p>
        </p:txBody>
      </p:sp>
      <p:sp>
        <p:nvSpPr>
          <p:cNvPr id="4" name="Slide Number Placeholder 3"/>
          <p:cNvSpPr>
            <a:spLocks noGrp="1"/>
          </p:cNvSpPr>
          <p:nvPr>
            <p:ph type="sldNum" sz="quarter" idx="12"/>
          </p:nvPr>
        </p:nvSpPr>
        <p:spPr/>
        <p:txBody>
          <a:bodyPr/>
          <a:lstStyle/>
          <a:p>
            <a:pPr>
              <a:defRPr/>
            </a:pPr>
            <a:fld id="{152BED7A-2EE3-4761-A145-67B738F58589}" type="slidenum">
              <a:rPr lang="en-US"/>
              <a:pPr>
                <a:defRPr/>
              </a:pPr>
              <a:t>15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21" name="Diagram 20"/>
          <p:cNvGraphicFramePr/>
          <p:nvPr>
            <p:extLst>
              <p:ext uri="{D42A27DB-BD31-4B8C-83A1-F6EECF244321}">
                <p14:modId xmlns:p14="http://schemas.microsoft.com/office/powerpoint/2010/main" val="2460143669"/>
              </p:ext>
            </p:extLst>
          </p:nvPr>
        </p:nvGraphicFramePr>
        <p:xfrm>
          <a:off x="2773886" y="1460666"/>
          <a:ext cx="5431963" cy="5357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ounded Rectangle 21"/>
          <p:cNvSpPr/>
          <p:nvPr/>
        </p:nvSpPr>
        <p:spPr>
          <a:xfrm>
            <a:off x="213758" y="4180106"/>
            <a:ext cx="1971302" cy="2327576"/>
          </a:xfrm>
          <a:prstGeom prst="roundRect">
            <a:avLst>
              <a:gd name="adj" fmla="val 20607"/>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3" name="Rounded Rectangle 22"/>
          <p:cNvSpPr/>
          <p:nvPr/>
        </p:nvSpPr>
        <p:spPr>
          <a:xfrm>
            <a:off x="190008" y="4334489"/>
            <a:ext cx="2042554" cy="2066305"/>
          </a:xfrm>
          <a:prstGeom prst="roundRect">
            <a:avLst/>
          </a:prstGeom>
        </p:spPr>
        <p:style>
          <a:lnRef idx="0">
            <a:scrgbClr r="0" g="0" b="0"/>
          </a:lnRef>
          <a:fillRef idx="0">
            <a:scrgbClr r="0" g="0" b="0"/>
          </a:fillRef>
          <a:effectRef idx="0">
            <a:scrgbClr r="0" g="0" b="0"/>
          </a:effectRef>
          <a:fontRef idx="minor">
            <a:schemeClr val="lt1"/>
          </a:fontRef>
        </p:style>
        <p:txBody>
          <a:bodyPr lIns="92456" tIns="92456" rIns="92456" bIns="92456" spcCol="1270" anchor="ctr"/>
          <a:lstStyle/>
          <a:p>
            <a:pPr algn="ctr"/>
            <a:r>
              <a:rPr lang="en-US" sz="1400" dirty="0"/>
              <a:t>CPD rep will </a:t>
            </a:r>
            <a:r>
              <a:rPr lang="en-US" sz="1400" dirty="0" smtClean="0"/>
              <a:t>certify </a:t>
            </a:r>
            <a:r>
              <a:rPr lang="en-US" sz="1400" dirty="0"/>
              <a:t>the identity of the authorized grantee contact &amp; the grantee contact will be contacted by email to certify their DRGR grantee system </a:t>
            </a:r>
            <a:r>
              <a:rPr lang="en-US" sz="1400" dirty="0" smtClean="0"/>
              <a:t>administrators.</a:t>
            </a:r>
            <a:endParaRPr lang="en-US" sz="1400" dirty="0"/>
          </a:p>
        </p:txBody>
      </p:sp>
      <p:cxnSp>
        <p:nvCxnSpPr>
          <p:cNvPr id="24" name="Straight Arrow Connector 23"/>
          <p:cNvCxnSpPr/>
          <p:nvPr/>
        </p:nvCxnSpPr>
        <p:spPr>
          <a:xfrm>
            <a:off x="2280062" y="5510151"/>
            <a:ext cx="2850078" cy="11339"/>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61257" y="1947553"/>
            <a:ext cx="1940276" cy="1033153"/>
          </a:xfrm>
          <a:prstGeom prst="roundRect">
            <a:avLst>
              <a:gd name="adj" fmla="val 20607"/>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6" name="Rounded Rectangle 15"/>
          <p:cNvSpPr/>
          <p:nvPr/>
        </p:nvSpPr>
        <p:spPr>
          <a:xfrm>
            <a:off x="206481" y="2006929"/>
            <a:ext cx="2037955" cy="973777"/>
          </a:xfrm>
          <a:prstGeom prst="roundRect">
            <a:avLst/>
          </a:prstGeom>
        </p:spPr>
        <p:style>
          <a:lnRef idx="0">
            <a:scrgbClr r="0" g="0" b="0"/>
          </a:lnRef>
          <a:fillRef idx="0">
            <a:scrgbClr r="0" g="0" b="0"/>
          </a:fillRef>
          <a:effectRef idx="0">
            <a:scrgbClr r="0" g="0" b="0"/>
          </a:effectRef>
          <a:fontRef idx="minor">
            <a:schemeClr val="lt1"/>
          </a:fontRef>
        </p:style>
        <p:txBody>
          <a:bodyPr lIns="92456" tIns="92456" rIns="92456" bIns="92456" spcCol="1270" anchor="ctr"/>
          <a:lstStyle/>
          <a:p>
            <a:pPr algn="ctr"/>
            <a:r>
              <a:rPr lang="en-US" sz="1400" dirty="0" smtClean="0"/>
              <a:t>HUD FO Managers can certify grantee admins if CPD Reps are unavailable.</a:t>
            </a:r>
            <a:endParaRPr lang="en-US" sz="1400" dirty="0"/>
          </a:p>
        </p:txBody>
      </p:sp>
      <p:cxnSp>
        <p:nvCxnSpPr>
          <p:cNvPr id="17" name="Straight Arrow Connector 16"/>
          <p:cNvCxnSpPr/>
          <p:nvPr/>
        </p:nvCxnSpPr>
        <p:spPr>
          <a:xfrm>
            <a:off x="2296535" y="2659800"/>
            <a:ext cx="2850078"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t="35809" r="60001" b="5524"/>
          <a:stretch>
            <a:fillRect/>
          </a:stretch>
        </p:blipFill>
        <p:spPr bwMode="auto">
          <a:xfrm>
            <a:off x="228600" y="1971675"/>
            <a:ext cx="8640763" cy="4495800"/>
          </a:xfrm>
          <a:prstGeom prst="rect">
            <a:avLst/>
          </a:prstGeom>
          <a:noFill/>
          <a:ln w="9525">
            <a:noFill/>
            <a:miter lim="800000"/>
            <a:headEnd/>
            <a:tailEnd/>
          </a:ln>
        </p:spPr>
      </p:pic>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a:t>Grantee Administrator Role</a:t>
            </a:r>
            <a:r>
              <a:rPr lang="en-US" dirty="0" smtClean="0"/>
              <a:t>: Certifying Grantee Users</a:t>
            </a:r>
            <a:endParaRPr lang="en-US" dirty="0"/>
          </a:p>
        </p:txBody>
      </p:sp>
      <p:sp>
        <p:nvSpPr>
          <p:cNvPr id="4" name="Slide Number Placeholder 3"/>
          <p:cNvSpPr>
            <a:spLocks noGrp="1"/>
          </p:cNvSpPr>
          <p:nvPr>
            <p:ph type="sldNum" sz="quarter" idx="12"/>
          </p:nvPr>
        </p:nvSpPr>
        <p:spPr/>
        <p:txBody>
          <a:bodyPr/>
          <a:lstStyle/>
          <a:p>
            <a:pPr>
              <a:defRPr/>
            </a:pPr>
            <a:fld id="{AAF6A141-0E2F-41FF-AB41-4EE14D03CB8E}" type="slidenum">
              <a:rPr lang="en-US"/>
              <a:pPr>
                <a:defRPr/>
              </a:pPr>
              <a:t>16</a:t>
            </a:fld>
            <a:endParaRPr lang="en-US" dirty="0"/>
          </a:p>
        </p:txBody>
      </p:sp>
      <p:sp>
        <p:nvSpPr>
          <p:cNvPr id="5" name="Up Arrow 4"/>
          <p:cNvSpPr/>
          <p:nvPr/>
        </p:nvSpPr>
        <p:spPr>
          <a:xfrm>
            <a:off x="7518400" y="4473575"/>
            <a:ext cx="220663" cy="57467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Up Arrow 6"/>
          <p:cNvSpPr/>
          <p:nvPr/>
        </p:nvSpPr>
        <p:spPr>
          <a:xfrm rot="16200000">
            <a:off x="4628356" y="3220244"/>
            <a:ext cx="220663" cy="57467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7415"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7" name="Rounded Rectangle 16"/>
          <p:cNvSpPr/>
          <p:nvPr/>
        </p:nvSpPr>
        <p:spPr>
          <a:xfrm>
            <a:off x="214313" y="2411413"/>
            <a:ext cx="1603375" cy="9969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4850"/>
          <a:stretch/>
        </p:blipFill>
        <p:spPr>
          <a:xfrm>
            <a:off x="4800600" y="5014382"/>
            <a:ext cx="2925343" cy="1843618"/>
          </a:xfrm>
          <a:prstGeom prst="rect">
            <a:avLst/>
          </a:prstGeom>
        </p:spPr>
      </p:pic>
      <p:grpSp>
        <p:nvGrpSpPr>
          <p:cNvPr id="3" name="Group 2"/>
          <p:cNvGrpSpPr>
            <a:grpSpLocks/>
          </p:cNvGrpSpPr>
          <p:nvPr/>
        </p:nvGrpSpPr>
        <p:grpSpPr bwMode="auto">
          <a:xfrm>
            <a:off x="0" y="76200"/>
            <a:ext cx="9144000" cy="457200"/>
            <a:chOff x="0" y="152400"/>
            <a:chExt cx="9144000" cy="609600"/>
          </a:xfrm>
        </p:grpSpPr>
        <p:sp>
          <p:nvSpPr>
            <p:cNvPr id="4" name="Rectangle 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5" name="Rectangle 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6" name="Rectangle 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7" name="Rectangle 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8" name="Rectangle 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9" name="Rectangle 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9" name="Title 1"/>
          <p:cNvSpPr txBox="1">
            <a:spLocks/>
          </p:cNvSpPr>
          <p:nvPr/>
        </p:nvSpPr>
        <p:spPr>
          <a:xfrm>
            <a:off x="457200" y="54472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dirty="0" smtClean="0"/>
              <a:t>Multiple User Profiles: Grantee</a:t>
            </a:r>
          </a:p>
        </p:txBody>
      </p:sp>
      <p:sp>
        <p:nvSpPr>
          <p:cNvPr id="20" name="Content Placeholder 6"/>
          <p:cNvSpPr txBox="1">
            <a:spLocks/>
          </p:cNvSpPr>
          <p:nvPr/>
        </p:nvSpPr>
        <p:spPr>
          <a:xfrm>
            <a:off x="421944" y="1295400"/>
            <a:ext cx="822960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As of Release 7.3, grantee </a:t>
            </a:r>
            <a:r>
              <a:rPr lang="en-US" sz="2000" dirty="0"/>
              <a:t>users can be associated with multiple </a:t>
            </a:r>
            <a:r>
              <a:rPr lang="en-US" sz="2000" dirty="0" smtClean="0"/>
              <a:t>grantees.</a:t>
            </a:r>
          </a:p>
          <a:p>
            <a:r>
              <a:rPr lang="en-US" sz="2000" dirty="0" smtClean="0"/>
              <a:t>For each grantee account a user has access to, they may have unique DRGR roles.</a:t>
            </a:r>
          </a:p>
          <a:p>
            <a:r>
              <a:rPr lang="en-US" sz="2000" dirty="0" smtClean="0"/>
              <a:t>Each grantee account must:</a:t>
            </a:r>
          </a:p>
          <a:p>
            <a:pPr lvl="1"/>
            <a:r>
              <a:rPr lang="en-US" sz="2000" dirty="0" smtClean="0"/>
              <a:t>Gain access by HUD per account (request access via CPD Rep who sends request to </a:t>
            </a:r>
            <a:r>
              <a:rPr lang="en-US" sz="2000" dirty="0" smtClean="0">
                <a:hlinkClick r:id="rId4"/>
              </a:rPr>
              <a:t>DRGR_Help@hud.gov</a:t>
            </a:r>
            <a:r>
              <a:rPr lang="en-US" sz="2000" dirty="0" smtClean="0"/>
              <a:t> and include all relevant information such as full name of user, grantee name of the request, contact information, B# or C#, user role for the grantee you are requesting access to, and five digits for a PIN #), and</a:t>
            </a:r>
          </a:p>
          <a:p>
            <a:pPr lvl="1"/>
            <a:r>
              <a:rPr lang="en-US" sz="2000" dirty="0" smtClean="0"/>
              <a:t>Assigned to individual grants by each grantee admin users.</a:t>
            </a:r>
          </a:p>
          <a:p>
            <a:pPr lvl="1"/>
            <a:r>
              <a:rPr lang="en-US" sz="2000" dirty="0" smtClean="0"/>
              <a:t>(Re) certified by each grantee admin users, and</a:t>
            </a:r>
          </a:p>
          <a:p>
            <a:endParaRPr lang="en-US" sz="1800" dirty="0" smtClean="0"/>
          </a:p>
          <a:p>
            <a:pPr marL="393700" lvl="1" indent="0" eaLnBrk="1" hangingPunct="1">
              <a:buFont typeface="Arial" pitchFamily="34" charset="0"/>
              <a:buNone/>
            </a:pPr>
            <a:endParaRPr lang="en-US" sz="1800" dirty="0" smtClean="0"/>
          </a:p>
        </p:txBody>
      </p:sp>
      <p:cxnSp>
        <p:nvCxnSpPr>
          <p:cNvPr id="10" name="Straight Arrow Connector 9"/>
          <p:cNvCxnSpPr/>
          <p:nvPr/>
        </p:nvCxnSpPr>
        <p:spPr>
          <a:xfrm>
            <a:off x="3200400" y="5410200"/>
            <a:ext cx="1676400"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10100" y="5514440"/>
            <a:ext cx="495300" cy="338554"/>
          </a:xfrm>
          <a:prstGeom prst="rect">
            <a:avLst/>
          </a:prstGeom>
          <a:noFill/>
        </p:spPr>
        <p:txBody>
          <a:bodyPr wrap="square" rtlCol="0">
            <a:spAutoFit/>
          </a:bodyPr>
          <a:lstStyle/>
          <a:p>
            <a:r>
              <a:rPr lang="en-US" sz="1600" b="1" dirty="0" smtClean="0">
                <a:solidFill>
                  <a:srgbClr val="C00000"/>
                </a:solidFill>
              </a:rPr>
              <a:t>1.</a:t>
            </a:r>
            <a:endParaRPr lang="en-US" sz="1600" b="1" dirty="0">
              <a:solidFill>
                <a:srgbClr val="C00000"/>
              </a:solidFill>
            </a:endParaRPr>
          </a:p>
        </p:txBody>
      </p:sp>
      <p:sp>
        <p:nvSpPr>
          <p:cNvPr id="18" name="TextBox 17"/>
          <p:cNvSpPr txBox="1"/>
          <p:nvPr/>
        </p:nvSpPr>
        <p:spPr>
          <a:xfrm>
            <a:off x="4610100" y="6028730"/>
            <a:ext cx="495300" cy="338554"/>
          </a:xfrm>
          <a:prstGeom prst="rect">
            <a:avLst/>
          </a:prstGeom>
          <a:noFill/>
        </p:spPr>
        <p:txBody>
          <a:bodyPr wrap="square" rtlCol="0">
            <a:spAutoFit/>
          </a:bodyPr>
          <a:lstStyle/>
          <a:p>
            <a:r>
              <a:rPr lang="en-US" sz="1600" b="1" dirty="0" smtClean="0">
                <a:solidFill>
                  <a:srgbClr val="C00000"/>
                </a:solidFill>
              </a:rPr>
              <a:t>2.</a:t>
            </a:r>
            <a:endParaRPr lang="en-US" sz="1600" b="1" dirty="0">
              <a:solidFill>
                <a:srgbClr val="C00000"/>
              </a:solidFill>
            </a:endParaRPr>
          </a:p>
        </p:txBody>
      </p:sp>
      <p:sp>
        <p:nvSpPr>
          <p:cNvPr id="16" name="TextBox 15"/>
          <p:cNvSpPr txBox="1"/>
          <p:nvPr/>
        </p:nvSpPr>
        <p:spPr>
          <a:xfrm>
            <a:off x="1905000" y="5334000"/>
            <a:ext cx="2329962" cy="830997"/>
          </a:xfrm>
          <a:prstGeom prst="rect">
            <a:avLst/>
          </a:prstGeom>
          <a:solidFill>
            <a:srgbClr val="C00000"/>
          </a:solidFill>
        </p:spPr>
        <p:txBody>
          <a:bodyPr wrap="square" rtlCol="0">
            <a:spAutoFit/>
          </a:bodyPr>
          <a:lstStyle/>
          <a:p>
            <a:pPr algn="ctr"/>
            <a:r>
              <a:rPr lang="en-US" sz="1600" dirty="0" smtClean="0">
                <a:solidFill>
                  <a:schemeClr val="bg1"/>
                </a:solidFill>
              </a:rPr>
              <a:t>One User</a:t>
            </a:r>
          </a:p>
          <a:p>
            <a:pPr algn="ctr"/>
            <a:r>
              <a:rPr lang="en-US" sz="1600" dirty="0" smtClean="0">
                <a:solidFill>
                  <a:schemeClr val="bg1"/>
                </a:solidFill>
              </a:rPr>
              <a:t>Two grantees with different roles for each</a:t>
            </a:r>
            <a:endParaRPr lang="en-US" sz="1600" dirty="0">
              <a:solidFill>
                <a:schemeClr val="bg1"/>
              </a:solidFill>
            </a:endParaRPr>
          </a:p>
        </p:txBody>
      </p:sp>
    </p:spTree>
    <p:extLst>
      <p:ext uri="{BB962C8B-B14F-4D97-AF65-F5344CB8AC3E}">
        <p14:creationId xmlns:p14="http://schemas.microsoft.com/office/powerpoint/2010/main" val="4014105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495300"/>
            <a:ext cx="8229600" cy="1143000"/>
          </a:xfrm>
        </p:spPr>
        <p:txBody>
          <a:bodyPr/>
          <a:lstStyle/>
          <a:p>
            <a:pPr algn="l" eaLnBrk="1" hangingPunct="1"/>
            <a:r>
              <a:rPr lang="en-US" dirty="0" smtClean="0"/>
              <a:t>DRGR Roles: HUD</a:t>
            </a:r>
          </a:p>
        </p:txBody>
      </p:sp>
      <p:sp>
        <p:nvSpPr>
          <p:cNvPr id="6" name="Text Placeholder 4"/>
          <p:cNvSpPr txBox="1">
            <a:spLocks/>
          </p:cNvSpPr>
          <p:nvPr/>
        </p:nvSpPr>
        <p:spPr>
          <a:xfrm>
            <a:off x="914400" y="1752600"/>
            <a:ext cx="7315200" cy="3997325"/>
          </a:xfrm>
          <a:prstGeom prst="rect">
            <a:avLst/>
          </a:prstGeom>
        </p:spPr>
        <p:txBody>
          <a:bodyPr lIns="45720" tIns="0" rIns="45720" bIns="0"/>
          <a:lstStyle/>
          <a:p>
            <a:pPr fontAlgn="auto">
              <a:spcBef>
                <a:spcPct val="20000"/>
              </a:spcBef>
              <a:spcAft>
                <a:spcPts val="0"/>
              </a:spcAft>
              <a:buClr>
                <a:srgbClr val="800000"/>
              </a:buClr>
              <a:buSzPct val="95000"/>
              <a:buFont typeface="Arial"/>
              <a:buNone/>
              <a:defRPr/>
            </a:pPr>
            <a:r>
              <a:rPr lang="en-US" sz="2400" b="1" dirty="0">
                <a:latin typeface="Arial" pitchFamily="-60" charset="0"/>
                <a:ea typeface="ＭＳ Ｐゴシック" pitchFamily="-60" charset="-128"/>
                <a:cs typeface="ＭＳ Ｐゴシック" pitchFamily="-60" charset="-128"/>
              </a:rPr>
              <a:t>Basic roles are:</a:t>
            </a:r>
          </a:p>
          <a:p>
            <a:pPr marL="236538" lvl="1" indent="-236538" fontAlgn="auto">
              <a:spcBef>
                <a:spcPts val="0"/>
              </a:spcBef>
              <a:spcAft>
                <a:spcPts val="0"/>
              </a:spcAft>
              <a:buClr>
                <a:srgbClr val="800000"/>
              </a:buClr>
              <a:buFont typeface="Arial"/>
              <a:buChar char="•"/>
              <a:defRPr/>
            </a:pPr>
            <a:r>
              <a:rPr lang="en-US" sz="2400" dirty="0">
                <a:latin typeface="Arial" pitchFamily="-60" charset="0"/>
                <a:ea typeface="ＭＳ Ｐゴシック" pitchFamily="-60" charset="-128"/>
                <a:cs typeface="ＭＳ Ｐゴシック" pitchFamily="-60" charset="-128"/>
              </a:rPr>
              <a:t>Regular HUD User</a:t>
            </a:r>
          </a:p>
          <a:p>
            <a:pPr marL="236538" lvl="1" indent="-236538" fontAlgn="auto">
              <a:spcBef>
                <a:spcPts val="0"/>
              </a:spcBef>
              <a:spcAft>
                <a:spcPts val="0"/>
              </a:spcAft>
              <a:buClr>
                <a:srgbClr val="800000"/>
              </a:buClr>
              <a:buFont typeface="Arial"/>
              <a:buChar char="•"/>
              <a:defRPr/>
            </a:pPr>
            <a:r>
              <a:rPr lang="en-US" sz="2400" dirty="0">
                <a:latin typeface="Arial" pitchFamily="-60" charset="0"/>
                <a:ea typeface="ＭＳ Ｐゴシック" pitchFamily="-60" charset="-128"/>
                <a:cs typeface="ＭＳ Ｐゴシック" pitchFamily="-60" charset="-128"/>
              </a:rPr>
              <a:t>HHQ Admin</a:t>
            </a:r>
          </a:p>
          <a:p>
            <a:pPr marL="236538" lvl="1" indent="-236538" fontAlgn="auto">
              <a:spcBef>
                <a:spcPts val="0"/>
              </a:spcBef>
              <a:spcAft>
                <a:spcPts val="0"/>
              </a:spcAft>
              <a:buClr>
                <a:srgbClr val="800000"/>
              </a:buClr>
              <a:buFont typeface="Arial"/>
              <a:buChar char="•"/>
              <a:defRPr/>
            </a:pPr>
            <a:r>
              <a:rPr lang="en-US" sz="2400" dirty="0">
                <a:latin typeface="Arial" pitchFamily="-60" charset="0"/>
                <a:ea typeface="ＭＳ Ｐゴシック" pitchFamily="-60" charset="-128"/>
                <a:cs typeface="ＭＳ Ｐゴシック" pitchFamily="-60" charset="-128"/>
              </a:rPr>
              <a:t>HUD – View Only</a:t>
            </a:r>
          </a:p>
          <a:p>
            <a:pPr lvl="1" fontAlgn="auto">
              <a:spcBef>
                <a:spcPts val="0"/>
              </a:spcBef>
              <a:spcAft>
                <a:spcPts val="0"/>
              </a:spcAft>
              <a:buClr>
                <a:schemeClr val="accent1">
                  <a:lumMod val="75000"/>
                </a:schemeClr>
              </a:buClr>
              <a:defRPr/>
            </a:pPr>
            <a:endParaRPr lang="en-US" sz="2400" dirty="0">
              <a:latin typeface="Arial" pitchFamily="-60" charset="0"/>
              <a:ea typeface="ＭＳ Ｐゴシック" pitchFamily="-60" charset="-128"/>
              <a:cs typeface="ＭＳ Ｐゴシック" pitchFamily="-60" charset="-128"/>
            </a:endParaRPr>
          </a:p>
          <a:p>
            <a:pPr fontAlgn="auto">
              <a:spcBef>
                <a:spcPts val="0"/>
              </a:spcBef>
              <a:spcAft>
                <a:spcPts val="0"/>
              </a:spcAft>
              <a:defRPr/>
            </a:pPr>
            <a:r>
              <a:rPr lang="en-US" sz="2400" b="1" dirty="0">
                <a:latin typeface="Arial" pitchFamily="-60" charset="0"/>
                <a:ea typeface="ＭＳ Ｐゴシック" pitchFamily="-60" charset="-128"/>
                <a:cs typeface="ＭＳ Ｐゴシック" pitchFamily="-60" charset="-128"/>
              </a:rPr>
              <a:t>Additional Roles: </a:t>
            </a:r>
          </a:p>
          <a:p>
            <a:pPr marL="236538" lvl="1" indent="-236538" fontAlgn="auto">
              <a:spcBef>
                <a:spcPts val="0"/>
              </a:spcBef>
              <a:spcAft>
                <a:spcPts val="0"/>
              </a:spcAft>
              <a:buClr>
                <a:srgbClr val="800000"/>
              </a:buClr>
              <a:buFont typeface="Arial"/>
              <a:buChar char="•"/>
              <a:defRPr/>
            </a:pPr>
            <a:r>
              <a:rPr lang="en-US" sz="2400" dirty="0">
                <a:latin typeface="Arial" pitchFamily="-60" charset="0"/>
                <a:ea typeface="ＭＳ Ｐゴシック" pitchFamily="-60" charset="-128"/>
                <a:cs typeface="ＭＳ Ｐゴシック" pitchFamily="-60" charset="-128"/>
              </a:rPr>
              <a:t>HUD – Approve Draw</a:t>
            </a:r>
          </a:p>
          <a:p>
            <a:pPr marL="236538" lvl="1" indent="-236538" fontAlgn="auto">
              <a:spcBef>
                <a:spcPts val="0"/>
              </a:spcBef>
              <a:spcAft>
                <a:spcPts val="0"/>
              </a:spcAft>
              <a:buClr>
                <a:srgbClr val="800000"/>
              </a:buClr>
              <a:buFont typeface="Arial"/>
              <a:buChar char="•"/>
              <a:defRPr/>
            </a:pPr>
            <a:r>
              <a:rPr lang="en-US" sz="2400" dirty="0">
                <a:latin typeface="Arial" pitchFamily="-60" charset="0"/>
                <a:ea typeface="ＭＳ Ｐゴシック" pitchFamily="-60" charset="-128"/>
                <a:cs typeface="ＭＳ Ｐゴシック" pitchFamily="-60" charset="-128"/>
              </a:rPr>
              <a:t>CPD Rep Assigned to a Grant</a:t>
            </a:r>
          </a:p>
          <a:p>
            <a:pPr marL="236538" lvl="1" indent="-236538" fontAlgn="auto">
              <a:spcBef>
                <a:spcPts val="0"/>
              </a:spcBef>
              <a:spcAft>
                <a:spcPts val="0"/>
              </a:spcAft>
              <a:buClr>
                <a:srgbClr val="800000"/>
              </a:buClr>
              <a:buFont typeface="Arial"/>
              <a:buChar char="•"/>
              <a:defRPr/>
            </a:pPr>
            <a:r>
              <a:rPr lang="en-US" sz="2400" dirty="0" smtClean="0">
                <a:latin typeface="Arial" pitchFamily="-60" charset="0"/>
                <a:ea typeface="ＭＳ Ｐゴシック" pitchFamily="-60" charset="-128"/>
                <a:cs typeface="ＭＳ Ｐゴシック" pitchFamily="-60" charset="-128"/>
              </a:rPr>
              <a:t>CPD Field Manager (</a:t>
            </a:r>
            <a:r>
              <a:rPr lang="en-US" sz="2400" dirty="0">
                <a:latin typeface="Arial" pitchFamily="-60" charset="0"/>
                <a:ea typeface="ＭＳ Ｐゴシック" pitchFamily="-60" charset="-128"/>
                <a:cs typeface="ＭＳ Ｐゴシック" pitchFamily="-60" charset="-128"/>
              </a:rPr>
              <a:t>for User Certification)</a:t>
            </a:r>
          </a:p>
          <a:p>
            <a:pPr marL="236538" lvl="1" indent="-236538" fontAlgn="auto">
              <a:spcBef>
                <a:spcPts val="0"/>
              </a:spcBef>
              <a:spcAft>
                <a:spcPts val="0"/>
              </a:spcAft>
              <a:buClr>
                <a:srgbClr val="800000"/>
              </a:buClr>
              <a:buFont typeface="Arial"/>
              <a:buChar char="•"/>
              <a:defRPr/>
            </a:pPr>
            <a:endParaRPr lang="en-US" sz="2400" dirty="0">
              <a:latin typeface="Footlight MT Light" pitchFamily="18" charset="0"/>
              <a:ea typeface="ＭＳ Ｐゴシック" pitchFamily="-60" charset="-128"/>
              <a:cs typeface="+mn-cs"/>
            </a:endParaRPr>
          </a:p>
        </p:txBody>
      </p:sp>
      <p:grpSp>
        <p:nvGrpSpPr>
          <p:cNvPr id="19460"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4"/>
          <p:cNvSpPr>
            <a:spLocks noGrp="1"/>
          </p:cNvSpPr>
          <p:nvPr>
            <p:ph type="sldNum" sz="quarter" idx="12"/>
          </p:nvPr>
        </p:nvSpPr>
        <p:spPr/>
        <p:txBody>
          <a:bodyPr/>
          <a:lstStyle/>
          <a:p>
            <a:pPr>
              <a:defRPr/>
            </a:pPr>
            <a:fld id="{F54D0A72-2441-4957-81C5-98C32E039DF6}" type="slidenum">
              <a:rPr lang="en-US"/>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536575"/>
            <a:ext cx="8229600" cy="914400"/>
          </a:xfrm>
        </p:spPr>
        <p:txBody>
          <a:bodyPr/>
          <a:lstStyle/>
          <a:p>
            <a:pPr algn="l" eaLnBrk="1" hangingPunct="1"/>
            <a:r>
              <a:rPr lang="en-US" dirty="0" smtClean="0"/>
              <a:t>DRGR Roles: HUD</a:t>
            </a:r>
          </a:p>
        </p:txBody>
      </p:sp>
      <p:grpSp>
        <p:nvGrpSpPr>
          <p:cNvPr id="20584"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Rectangle 13"/>
          <p:cNvSpPr/>
          <p:nvPr/>
        </p:nvSpPr>
        <p:spPr>
          <a:xfrm>
            <a:off x="114300" y="6434481"/>
            <a:ext cx="9029700" cy="307777"/>
          </a:xfrm>
          <a:prstGeom prst="rect">
            <a:avLst/>
          </a:prstGeom>
        </p:spPr>
        <p:txBody>
          <a:bodyPr wrap="square">
            <a:spAutoFit/>
          </a:bodyPr>
          <a:lstStyle/>
          <a:p>
            <a:r>
              <a:rPr lang="en-US" sz="1400" b="1" dirty="0"/>
              <a:t>Under Release 7.3, HUD users can be associated with multiple field offices.</a:t>
            </a:r>
            <a:endParaRPr lang="en-US" sz="1400" dirty="0"/>
          </a:p>
        </p:txBody>
      </p:sp>
      <p:pic>
        <p:nvPicPr>
          <p:cNvPr id="1177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7520" y="1528549"/>
            <a:ext cx="8736076" cy="474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41325"/>
            <a:ext cx="8229600" cy="1143000"/>
          </a:xfrm>
        </p:spPr>
        <p:txBody>
          <a:bodyPr/>
          <a:lstStyle/>
          <a:p>
            <a:pPr algn="l" eaLnBrk="1" hangingPunct="1"/>
            <a:r>
              <a:rPr lang="en-US" dirty="0" smtClean="0"/>
              <a:t>Session Rules</a:t>
            </a:r>
          </a:p>
        </p:txBody>
      </p:sp>
      <p:sp>
        <p:nvSpPr>
          <p:cNvPr id="4099" name="Content Placeholder 3"/>
          <p:cNvSpPr>
            <a:spLocks noGrp="1"/>
          </p:cNvSpPr>
          <p:nvPr>
            <p:ph idx="1"/>
          </p:nvPr>
        </p:nvSpPr>
        <p:spPr>
          <a:xfrm>
            <a:off x="457200" y="1635125"/>
            <a:ext cx="8229600" cy="4525963"/>
          </a:xfrm>
        </p:spPr>
        <p:txBody>
          <a:bodyPr/>
          <a:lstStyle/>
          <a:p>
            <a:pPr eaLnBrk="1" hangingPunct="1"/>
            <a:r>
              <a:rPr lang="en-US" dirty="0" smtClean="0"/>
              <a:t>Ask lots of questions</a:t>
            </a:r>
          </a:p>
          <a:p>
            <a:pPr eaLnBrk="1" hangingPunct="1"/>
            <a:endParaRPr lang="en-US" dirty="0" smtClean="0"/>
          </a:p>
          <a:p>
            <a:pPr eaLnBrk="1" hangingPunct="1"/>
            <a:r>
              <a:rPr lang="en-US" dirty="0" smtClean="0"/>
              <a:t>Set all cell phones to silent or vibrate.</a:t>
            </a:r>
          </a:p>
          <a:p>
            <a:pPr eaLnBrk="1" hangingPunct="1"/>
            <a:endParaRPr lang="en-US" dirty="0" smtClean="0"/>
          </a:p>
          <a:p>
            <a:pPr eaLnBrk="1" hangingPunct="1"/>
            <a:r>
              <a:rPr lang="en-US" dirty="0" smtClean="0"/>
              <a:t>Raise your hand if you are having computer problems or fall behind. We are here to help!</a:t>
            </a:r>
          </a:p>
        </p:txBody>
      </p:sp>
      <p:sp>
        <p:nvSpPr>
          <p:cNvPr id="5" name="Slide Number Placeholder 4"/>
          <p:cNvSpPr>
            <a:spLocks noGrp="1"/>
          </p:cNvSpPr>
          <p:nvPr>
            <p:ph type="sldNum" sz="quarter" idx="12"/>
          </p:nvPr>
        </p:nvSpPr>
        <p:spPr/>
        <p:txBody>
          <a:bodyPr/>
          <a:lstStyle/>
          <a:p>
            <a:pPr>
              <a:defRPr/>
            </a:pPr>
            <a:fld id="{A6653BC2-D67C-4A12-9F2E-5D2D0E445272}" type="slidenum">
              <a:rPr lang="en-US"/>
              <a:pPr>
                <a:defRPr/>
              </a:pPr>
              <a:t>2</a:t>
            </a:fld>
            <a:endParaRPr lang="en-US" dirty="0"/>
          </a:p>
        </p:txBody>
      </p:sp>
      <p:grpSp>
        <p:nvGrpSpPr>
          <p:cNvPr id="4101"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0"/>
            <a:ext cx="9144000" cy="457200"/>
            <a:chOff x="0" y="152400"/>
            <a:chExt cx="9144000" cy="609600"/>
          </a:xfrm>
        </p:grpSpPr>
        <p:sp>
          <p:nvSpPr>
            <p:cNvPr id="4" name="Rectangle 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5" name="Rectangle 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6" name="Rectangle 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7" name="Rectangle 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8" name="Rectangle 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9" name="Rectangle 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9" name="Title 1"/>
          <p:cNvSpPr txBox="1">
            <a:spLocks/>
          </p:cNvSpPr>
          <p:nvPr/>
        </p:nvSpPr>
        <p:spPr>
          <a:xfrm>
            <a:off x="457200" y="54472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dirty="0" smtClean="0"/>
              <a:t>Multiple User Profiles: HUD Staff</a:t>
            </a:r>
          </a:p>
        </p:txBody>
      </p:sp>
      <p:sp>
        <p:nvSpPr>
          <p:cNvPr id="20" name="Content Placeholder 6"/>
          <p:cNvSpPr txBox="1">
            <a:spLocks/>
          </p:cNvSpPr>
          <p:nvPr/>
        </p:nvSpPr>
        <p:spPr>
          <a:xfrm>
            <a:off x="421944" y="1614169"/>
            <a:ext cx="822960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As of Release 7.3, HUD users may be associated with multiple field </a:t>
            </a:r>
            <a:r>
              <a:rPr lang="en-US" dirty="0" smtClean="0"/>
              <a:t>offices</a:t>
            </a:r>
            <a:endParaRPr lang="en-US" dirty="0"/>
          </a:p>
          <a:p>
            <a:r>
              <a:rPr lang="en-US" dirty="0"/>
              <a:t>Each FO account must gain access per account (request access via the Rep’s Supervisor who sends request to </a:t>
            </a:r>
            <a:r>
              <a:rPr lang="en-US" dirty="0">
                <a:hlinkClick r:id="rId3"/>
              </a:rPr>
              <a:t>DRGR_Help@hud.gov</a:t>
            </a:r>
            <a:r>
              <a:rPr lang="en-US" dirty="0"/>
              <a:t> and include all relevant information such as full name of user, grantee name of the request, contact information, H#,  Field Office for which you are requesting access, </a:t>
            </a:r>
          </a:p>
          <a:p>
            <a:pPr marL="342900" lvl="1" indent="-342900">
              <a:buFont typeface="Arial" pitchFamily="34" charset="0"/>
              <a:buChar char="•"/>
            </a:pPr>
            <a:endParaRPr lang="en-US" sz="3200" dirty="0"/>
          </a:p>
        </p:txBody>
      </p:sp>
    </p:spTree>
    <p:extLst>
      <p:ext uri="{BB962C8B-B14F-4D97-AF65-F5344CB8AC3E}">
        <p14:creationId xmlns:p14="http://schemas.microsoft.com/office/powerpoint/2010/main" val="1296368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a:bodyPr>
          <a:lstStyle/>
          <a:p>
            <a:pPr algn="l" eaLnBrk="1" fontAlgn="auto" hangingPunct="1">
              <a:spcAft>
                <a:spcPts val="0"/>
              </a:spcAft>
              <a:defRPr/>
            </a:pPr>
            <a:r>
              <a:rPr lang="en-US" dirty="0" smtClean="0"/>
              <a:t>Assigning Users to a Grant</a:t>
            </a:r>
          </a:p>
        </p:txBody>
      </p:sp>
      <p:sp>
        <p:nvSpPr>
          <p:cNvPr id="4" name="Slide Number Placeholder 3"/>
          <p:cNvSpPr>
            <a:spLocks noGrp="1"/>
          </p:cNvSpPr>
          <p:nvPr>
            <p:ph type="sldNum" sz="quarter" idx="12"/>
          </p:nvPr>
        </p:nvSpPr>
        <p:spPr/>
        <p:txBody>
          <a:bodyPr/>
          <a:lstStyle/>
          <a:p>
            <a:pPr>
              <a:defRPr/>
            </a:pPr>
            <a:fld id="{0F6AAF58-EDD5-4CF2-8145-27AF7C51767B}" type="slidenum">
              <a:rPr lang="en-US"/>
              <a:pPr>
                <a:defRPr/>
              </a:pPr>
              <a:t>21</a:t>
            </a:fld>
            <a:endParaRPr lang="en-US" dirty="0"/>
          </a:p>
        </p:txBody>
      </p:sp>
      <p:sp>
        <p:nvSpPr>
          <p:cNvPr id="21508" name="Content Placeholder 6"/>
          <p:cNvSpPr>
            <a:spLocks noGrp="1"/>
          </p:cNvSpPr>
          <p:nvPr>
            <p:ph idx="1"/>
          </p:nvPr>
        </p:nvSpPr>
        <p:spPr>
          <a:xfrm>
            <a:off x="457200" y="2111375"/>
            <a:ext cx="8229600" cy="4525963"/>
          </a:xfrm>
        </p:spPr>
        <p:txBody>
          <a:bodyPr/>
          <a:lstStyle/>
          <a:p>
            <a:pPr eaLnBrk="1" hangingPunct="1">
              <a:buFont typeface="Arial" pitchFamily="34" charset="0"/>
              <a:buNone/>
            </a:pPr>
            <a:r>
              <a:rPr lang="en-US" u="sng" dirty="0" smtClean="0"/>
              <a:t>3 Helpful Reports:</a:t>
            </a:r>
            <a:endParaRPr lang="en-US" dirty="0" smtClean="0"/>
          </a:p>
          <a:p>
            <a:pPr eaLnBrk="1" hangingPunct="1"/>
            <a:r>
              <a:rPr lang="en-US" dirty="0" smtClean="0"/>
              <a:t>Admin Rept04a: USERS - Grantee DRGR Users Account Status</a:t>
            </a:r>
          </a:p>
          <a:p>
            <a:pPr eaLnBrk="1" hangingPunct="1"/>
            <a:r>
              <a:rPr lang="en-US" dirty="0" smtClean="0"/>
              <a:t>Admin Rept04b: USERS - Grantee DRGR Users with System Role and Certification Status</a:t>
            </a:r>
          </a:p>
          <a:p>
            <a:pPr eaLnBrk="1" hangingPunct="1"/>
            <a:r>
              <a:rPr lang="en-US" dirty="0" smtClean="0"/>
              <a:t>Admin Rept04c: USERS - Grantee DRGR Users Access by Grant</a:t>
            </a:r>
          </a:p>
          <a:p>
            <a:pPr marL="393700" lvl="1" indent="0" eaLnBrk="1" hangingPunct="1">
              <a:buFont typeface="Arial" pitchFamily="34" charset="0"/>
              <a:buNone/>
            </a:pPr>
            <a:endParaRPr lang="en-US" dirty="0" smtClean="0"/>
          </a:p>
        </p:txBody>
      </p:sp>
      <p:grpSp>
        <p:nvGrpSpPr>
          <p:cNvPr id="21509"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76200"/>
            <a:ext cx="9144000" cy="457200"/>
            <a:chOff x="0" y="152400"/>
            <a:chExt cx="9144000" cy="609600"/>
          </a:xfrm>
        </p:grpSpPr>
        <p:sp>
          <p:nvSpPr>
            <p:cNvPr id="4" name="Rectangle 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5" name="Rectangle 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6" name="Rectangle 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7" name="Rectangle 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8" name="Rectangle 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9" name="Rectangle 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1" name="Title 1"/>
          <p:cNvSpPr txBox="1">
            <a:spLocks/>
          </p:cNvSpPr>
          <p:nvPr/>
        </p:nvSpPr>
        <p:spPr>
          <a:xfrm>
            <a:off x="238125" y="666750"/>
            <a:ext cx="8786813" cy="1470025"/>
          </a:xfrm>
          <a:prstGeom prst="rect">
            <a:avLst/>
          </a:prstGeom>
        </p:spPr>
        <p:txBody>
          <a:bodyPr/>
          <a:lstStyle/>
          <a:p>
            <a:pPr fontAlgn="auto">
              <a:spcAft>
                <a:spcPts val="0"/>
              </a:spcAft>
              <a:defRPr/>
            </a:pPr>
            <a:r>
              <a:rPr lang="en-US" sz="3600" dirty="0">
                <a:latin typeface="Arial" pitchFamily="-60" charset="0"/>
                <a:ea typeface="ＭＳ Ｐゴシック" pitchFamily="-60" charset="-128"/>
                <a:cs typeface="ＭＳ Ｐゴシック" pitchFamily="-60" charset="-128"/>
              </a:rPr>
              <a:t>Troubleshooting: System Roles in DRGR (</a:t>
            </a:r>
            <a:r>
              <a:rPr lang="en-US" sz="3600" dirty="0">
                <a:latin typeface="+mj-lt"/>
                <a:ea typeface="+mj-ea"/>
                <a:cs typeface="+mj-cs"/>
              </a:rPr>
              <a:t>Admin Rept04b)</a:t>
            </a:r>
          </a:p>
        </p:txBody>
      </p:sp>
      <p:grpSp>
        <p:nvGrpSpPr>
          <p:cNvPr id="2" name="Group 1"/>
          <p:cNvGrpSpPr/>
          <p:nvPr/>
        </p:nvGrpSpPr>
        <p:grpSpPr>
          <a:xfrm>
            <a:off x="200025" y="2495550"/>
            <a:ext cx="8810625" cy="3282950"/>
            <a:chOff x="200025" y="2495550"/>
            <a:chExt cx="8810625" cy="3282950"/>
          </a:xfrm>
        </p:grpSpPr>
        <p:grpSp>
          <p:nvGrpSpPr>
            <p:cNvPr id="22532" name="Group 14"/>
            <p:cNvGrpSpPr>
              <a:grpSpLocks noChangeAspect="1"/>
            </p:cNvGrpSpPr>
            <p:nvPr/>
          </p:nvGrpSpPr>
          <p:grpSpPr bwMode="auto">
            <a:xfrm>
              <a:off x="200025" y="2495550"/>
              <a:ext cx="8782050" cy="3282950"/>
              <a:chOff x="685800" y="1743075"/>
              <a:chExt cx="7772400" cy="2905125"/>
            </a:xfrm>
          </p:grpSpPr>
          <p:pic>
            <p:nvPicPr>
              <p:cNvPr id="22537" name="Picture 2"/>
              <p:cNvPicPr>
                <a:picLocks noChangeAspect="1" noChangeArrowheads="1"/>
              </p:cNvPicPr>
              <p:nvPr/>
            </p:nvPicPr>
            <p:blipFill>
              <a:blip r:embed="rId3" cstate="print"/>
              <a:srcRect l="270" t="34669" r="57568" b="29645"/>
              <a:stretch>
                <a:fillRect/>
              </a:stretch>
            </p:blipFill>
            <p:spPr bwMode="auto">
              <a:xfrm>
                <a:off x="685800" y="1743075"/>
                <a:ext cx="7772400" cy="2333625"/>
              </a:xfrm>
              <a:prstGeom prst="rect">
                <a:avLst/>
              </a:prstGeom>
              <a:noFill/>
              <a:ln w="9525">
                <a:noFill/>
                <a:miter lim="800000"/>
                <a:headEnd/>
                <a:tailEnd/>
              </a:ln>
            </p:spPr>
          </p:pic>
          <p:pic>
            <p:nvPicPr>
              <p:cNvPr id="22538" name="Picture 3"/>
              <p:cNvPicPr>
                <a:picLocks noChangeAspect="1" noChangeArrowheads="1"/>
              </p:cNvPicPr>
              <p:nvPr/>
            </p:nvPicPr>
            <p:blipFill>
              <a:blip r:embed="rId4" cstate="print"/>
              <a:srcRect l="270" t="56473" r="57568" b="17455"/>
              <a:stretch>
                <a:fillRect/>
              </a:stretch>
            </p:blipFill>
            <p:spPr bwMode="auto">
              <a:xfrm>
                <a:off x="685800" y="2943225"/>
                <a:ext cx="7772400" cy="1704975"/>
              </a:xfrm>
              <a:prstGeom prst="rect">
                <a:avLst/>
              </a:prstGeom>
              <a:noFill/>
              <a:ln w="9525">
                <a:noFill/>
                <a:miter lim="800000"/>
                <a:headEnd/>
                <a:tailEnd/>
              </a:ln>
            </p:spPr>
          </p:pic>
        </p:grpSp>
        <p:sp>
          <p:nvSpPr>
            <p:cNvPr id="16" name="Rectangle 15"/>
            <p:cNvSpPr/>
            <p:nvPr/>
          </p:nvSpPr>
          <p:spPr>
            <a:xfrm>
              <a:off x="1885950" y="3971925"/>
              <a:ext cx="1123950" cy="17716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200025" y="5391150"/>
              <a:ext cx="8810625"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7781925" y="3914775"/>
              <a:ext cx="1200150" cy="390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7810500" y="4876800"/>
              <a:ext cx="1200150" cy="390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41325"/>
            <a:ext cx="8229600" cy="1143000"/>
          </a:xfrm>
        </p:spPr>
        <p:txBody>
          <a:bodyPr/>
          <a:lstStyle/>
          <a:p>
            <a:pPr algn="l" eaLnBrk="1" hangingPunct="1"/>
            <a:r>
              <a:rPr lang="en-US" dirty="0" smtClean="0"/>
              <a:t>DRGR Navigation Rules</a:t>
            </a:r>
          </a:p>
        </p:txBody>
      </p:sp>
      <p:sp useBgFill="1">
        <p:nvSpPr>
          <p:cNvPr id="35845"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smtClean="0"/>
              <a:t>Navigate using DRGR Links, rather than your browser’s.</a:t>
            </a:r>
          </a:p>
          <a:p>
            <a:pPr eaLnBrk="1" fontAlgn="auto" hangingPunct="1">
              <a:spcAft>
                <a:spcPts val="0"/>
              </a:spcAft>
              <a:defRPr/>
            </a:pPr>
            <a:r>
              <a:rPr lang="en-US" dirty="0" smtClean="0"/>
              <a:t>Never use your browser’s BACK button.</a:t>
            </a:r>
          </a:p>
          <a:p>
            <a:pPr eaLnBrk="1" fontAlgn="auto" hangingPunct="1">
              <a:spcAft>
                <a:spcPts val="0"/>
              </a:spcAft>
              <a:defRPr/>
            </a:pPr>
            <a:r>
              <a:rPr lang="en-US" dirty="0" smtClean="0"/>
              <a:t>Logout using the Logout link in Utilities – don’t just close the window.</a:t>
            </a:r>
          </a:p>
          <a:p>
            <a:pPr eaLnBrk="1" fontAlgn="auto" hangingPunct="1">
              <a:spcAft>
                <a:spcPts val="0"/>
              </a:spcAft>
              <a:defRPr/>
            </a:pPr>
            <a:r>
              <a:rPr lang="en-US" dirty="0" smtClean="0"/>
              <a:t>Save early, save often! System times-out after 20 minutes.</a:t>
            </a:r>
          </a:p>
          <a:p>
            <a:pPr eaLnBrk="1" fontAlgn="auto" hangingPunct="1">
              <a:spcAft>
                <a:spcPts val="0"/>
              </a:spcAft>
              <a:defRPr/>
            </a:pPr>
            <a:r>
              <a:rPr lang="en-US" dirty="0" smtClean="0"/>
              <a:t>If you want to copy/paste text into DRGR, </a:t>
            </a:r>
            <a:r>
              <a:rPr lang="en-US" dirty="0"/>
              <a:t>do so from Notepad, not </a:t>
            </a:r>
            <a:r>
              <a:rPr lang="en-US" dirty="0" smtClean="0"/>
              <a:t>Word or </a:t>
            </a:r>
            <a:r>
              <a:rPr lang="en-US" dirty="0"/>
              <a:t>WordPad.</a:t>
            </a:r>
          </a:p>
          <a:p>
            <a:pPr eaLnBrk="1" fontAlgn="auto" hangingPunct="1">
              <a:spcAft>
                <a:spcPts val="0"/>
              </a:spcAft>
              <a:defRPr/>
            </a:pPr>
            <a:endParaRPr lang="en-US" dirty="0" smtClean="0"/>
          </a:p>
        </p:txBody>
      </p:sp>
      <p:sp>
        <p:nvSpPr>
          <p:cNvPr id="5" name="Slide Number Placeholder 4"/>
          <p:cNvSpPr>
            <a:spLocks noGrp="1"/>
          </p:cNvSpPr>
          <p:nvPr>
            <p:ph type="sldNum" sz="quarter" idx="12"/>
          </p:nvPr>
        </p:nvSpPr>
        <p:spPr/>
        <p:txBody>
          <a:bodyPr/>
          <a:lstStyle/>
          <a:p>
            <a:pPr>
              <a:defRPr/>
            </a:pPr>
            <a:fld id="{6552A63C-F5A8-4B83-89A6-430F2D1FBBA7}" type="slidenum">
              <a:rPr lang="en-US"/>
              <a:pPr>
                <a:defRPr/>
              </a:pPr>
              <a:t>23</a:t>
            </a:fld>
            <a:endParaRPr lang="en-US" dirty="0"/>
          </a:p>
        </p:txBody>
      </p:sp>
      <p:grpSp>
        <p:nvGrpSpPr>
          <p:cNvPr id="24581"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41325"/>
            <a:ext cx="8229600" cy="1143000"/>
          </a:xfrm>
        </p:spPr>
        <p:txBody>
          <a:bodyPr/>
          <a:lstStyle/>
          <a:p>
            <a:pPr algn="l" eaLnBrk="1" hangingPunct="1"/>
            <a:r>
              <a:rPr lang="en-US" dirty="0" smtClean="0"/>
              <a:t>Getting Started Review</a:t>
            </a:r>
          </a:p>
        </p:txBody>
      </p:sp>
      <p:sp>
        <p:nvSpPr>
          <p:cNvPr id="3" name="Content Placeholder 2"/>
          <p:cNvSpPr>
            <a:spLocks noGrp="1"/>
          </p:cNvSpPr>
          <p:nvPr>
            <p:ph idx="1"/>
          </p:nvPr>
        </p:nvSpPr>
        <p:spPr>
          <a:xfrm>
            <a:off x="457200" y="1635125"/>
            <a:ext cx="8229600" cy="4525963"/>
          </a:xfrm>
        </p:spPr>
        <p:txBody>
          <a:bodyPr rtlCol="0">
            <a:normAutofit/>
          </a:bodyPr>
          <a:lstStyle/>
          <a:p>
            <a:pPr eaLnBrk="1" fontAlgn="auto" hangingPunct="1">
              <a:spcAft>
                <a:spcPts val="0"/>
              </a:spcAft>
              <a:defRPr/>
            </a:pPr>
            <a:r>
              <a:rPr lang="en-US" dirty="0"/>
              <a:t>DRGR Roles</a:t>
            </a:r>
          </a:p>
          <a:p>
            <a:pPr eaLnBrk="1" fontAlgn="auto" hangingPunct="1">
              <a:spcAft>
                <a:spcPts val="0"/>
              </a:spcAft>
              <a:defRPr/>
            </a:pPr>
            <a:r>
              <a:rPr lang="en-US" dirty="0"/>
              <a:t>Getting Access</a:t>
            </a:r>
          </a:p>
          <a:p>
            <a:pPr eaLnBrk="1" fontAlgn="auto" hangingPunct="1">
              <a:spcAft>
                <a:spcPts val="0"/>
              </a:spcAft>
              <a:defRPr/>
            </a:pPr>
            <a:r>
              <a:rPr lang="en-US" dirty="0"/>
              <a:t>Grantee Administrator</a:t>
            </a:r>
          </a:p>
          <a:p>
            <a:pPr lvl="1" eaLnBrk="1" fontAlgn="auto" hangingPunct="1">
              <a:spcAft>
                <a:spcPts val="0"/>
              </a:spcAft>
              <a:defRPr/>
            </a:pPr>
            <a:r>
              <a:rPr lang="en-US" dirty="0"/>
              <a:t>Must assign users to grants</a:t>
            </a:r>
          </a:p>
          <a:p>
            <a:pPr lvl="1" eaLnBrk="1" fontAlgn="auto" hangingPunct="1">
              <a:spcAft>
                <a:spcPts val="0"/>
              </a:spcAft>
              <a:defRPr/>
            </a:pPr>
            <a:r>
              <a:rPr lang="en-US" dirty="0"/>
              <a:t>Must re-certify users every six months</a:t>
            </a:r>
          </a:p>
          <a:p>
            <a:pPr marL="457200" lvl="1" indent="0" eaLnBrk="1" fontAlgn="auto" hangingPunct="1">
              <a:spcAft>
                <a:spcPts val="0"/>
              </a:spcAft>
              <a:buNone/>
              <a:defRPr/>
            </a:pPr>
            <a:endParaRPr lang="en-US" dirty="0" smtClean="0"/>
          </a:p>
          <a:p>
            <a:pPr lvl="1"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6B6D0C86-7023-48A4-BE23-CBB139A13D79}" type="slidenum">
              <a:rPr lang="en-US"/>
              <a:pPr>
                <a:defRPr/>
              </a:pPr>
              <a:t>24</a:t>
            </a:fld>
            <a:endParaRPr lang="en-US" dirty="0"/>
          </a:p>
        </p:txBody>
      </p:sp>
      <p:sp>
        <p:nvSpPr>
          <p:cNvPr id="5" name="Pentagon 4"/>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ctrTitle"/>
          </p:nvPr>
        </p:nvSpPr>
        <p:spPr/>
        <p:txBody>
          <a:bodyPr/>
          <a:lstStyle/>
          <a:p>
            <a:pPr eaLnBrk="1" hangingPunct="1"/>
            <a:r>
              <a:rPr lang="en-US" dirty="0" smtClean="0"/>
              <a:t>Action Plan Module</a:t>
            </a:r>
          </a:p>
        </p:txBody>
      </p:sp>
      <p:sp>
        <p:nvSpPr>
          <p:cNvPr id="4" name="Slide Number Placeholder 3"/>
          <p:cNvSpPr>
            <a:spLocks noGrp="1"/>
          </p:cNvSpPr>
          <p:nvPr>
            <p:ph type="sldNum" sz="quarter" idx="12"/>
          </p:nvPr>
        </p:nvSpPr>
        <p:spPr/>
        <p:txBody>
          <a:bodyPr/>
          <a:lstStyle/>
          <a:p>
            <a:pPr>
              <a:defRPr/>
            </a:pPr>
            <a:fld id="{82983FFE-EDF8-47E3-BE49-E4E72ABFD5E2}" type="slidenum">
              <a:rPr lang="en-US"/>
              <a:pPr>
                <a:defRPr/>
              </a:pPr>
              <a:t>25</a:t>
            </a:fld>
            <a:endParaRPr lang="en-US" dirty="0"/>
          </a:p>
        </p:txBody>
      </p:sp>
      <p:grpSp>
        <p:nvGrpSpPr>
          <p:cNvPr id="2" name="Group 13"/>
          <p:cNvGrpSpPr>
            <a:grpSpLocks/>
          </p:cNvGrpSpPr>
          <p:nvPr/>
        </p:nvGrpSpPr>
        <p:grpSpPr bwMode="auto">
          <a:xfrm>
            <a:off x="0" y="681038"/>
            <a:ext cx="9144000" cy="457200"/>
            <a:chOff x="0" y="152400"/>
            <a:chExt cx="9144000" cy="609600"/>
          </a:xfrm>
        </p:grpSpPr>
        <p:sp>
          <p:nvSpPr>
            <p:cNvPr id="15" name="Rectangle 1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6" name="Rectangle 15"/>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7" name="Rectangle 1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8" name="Rectangle 1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2" name="Plaque 21"/>
          <p:cNvSpPr/>
          <p:nvPr/>
        </p:nvSpPr>
        <p:spPr>
          <a:xfrm>
            <a:off x="1817688" y="2435225"/>
            <a:ext cx="5486400" cy="949325"/>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9702" name="Picture 22"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13" name="TextBox 12"/>
          <p:cNvSpPr txBox="1"/>
          <p:nvPr/>
        </p:nvSpPr>
        <p:spPr>
          <a:xfrm>
            <a:off x="1371600" y="3527675"/>
            <a:ext cx="6705600" cy="2554545"/>
          </a:xfrm>
          <a:prstGeom prst="rect">
            <a:avLst/>
          </a:prstGeom>
          <a:noFill/>
        </p:spPr>
        <p:txBody>
          <a:bodyPr wrap="square">
            <a:spAutoFit/>
          </a:bodyPr>
          <a:lstStyle/>
          <a:p>
            <a:pPr algn="ctr">
              <a:defRPr/>
            </a:pPr>
            <a:r>
              <a:rPr lang="en-US" sz="3200" dirty="0">
                <a:solidFill>
                  <a:schemeClr val="tx1">
                    <a:lumMod val="75000"/>
                    <a:lumOff val="25000"/>
                  </a:schemeClr>
                </a:solidFill>
              </a:rPr>
              <a:t>Adding the Action Plan</a:t>
            </a:r>
          </a:p>
          <a:p>
            <a:pPr algn="ctr">
              <a:defRPr/>
            </a:pPr>
            <a:r>
              <a:rPr lang="en-US" sz="3200" dirty="0">
                <a:solidFill>
                  <a:schemeClr val="tx1">
                    <a:lumMod val="75000"/>
                    <a:lumOff val="25000"/>
                  </a:schemeClr>
                </a:solidFill>
              </a:rPr>
              <a:t>Adding Projects</a:t>
            </a:r>
          </a:p>
          <a:p>
            <a:pPr algn="ctr">
              <a:defRPr/>
            </a:pPr>
            <a:r>
              <a:rPr lang="en-US" sz="3200" dirty="0">
                <a:solidFill>
                  <a:schemeClr val="tx1">
                    <a:lumMod val="75000"/>
                    <a:lumOff val="25000"/>
                  </a:schemeClr>
                </a:solidFill>
              </a:rPr>
              <a:t>Adding Responsible Organizations</a:t>
            </a:r>
          </a:p>
          <a:p>
            <a:pPr algn="ctr">
              <a:defRPr/>
            </a:pPr>
            <a:r>
              <a:rPr lang="en-US" sz="3200" dirty="0">
                <a:solidFill>
                  <a:schemeClr val="tx1">
                    <a:lumMod val="75000"/>
                    <a:lumOff val="25000"/>
                  </a:schemeClr>
                </a:solidFill>
              </a:rPr>
              <a:t>Adding Activities</a:t>
            </a:r>
          </a:p>
          <a:p>
            <a:pPr algn="ctr">
              <a:defRPr/>
            </a:pPr>
            <a:r>
              <a:rPr lang="en-US" sz="3200" dirty="0">
                <a:solidFill>
                  <a:schemeClr val="tx1">
                    <a:lumMod val="75000"/>
                    <a:lumOff val="25000"/>
                  </a:schemeClr>
                </a:solidFill>
              </a:rPr>
              <a:t>Submitting the Action Plan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441325"/>
            <a:ext cx="8229600" cy="1143000"/>
          </a:xfrm>
        </p:spPr>
        <p:txBody>
          <a:bodyPr/>
          <a:lstStyle/>
          <a:p>
            <a:pPr algn="l" eaLnBrk="1" hangingPunct="1"/>
            <a:r>
              <a:rPr lang="en-US" dirty="0" smtClean="0"/>
              <a:t>Action Plan</a:t>
            </a:r>
          </a:p>
        </p:txBody>
      </p:sp>
      <p:sp>
        <p:nvSpPr>
          <p:cNvPr id="7" name="Content Placeholder 2"/>
          <p:cNvSpPr>
            <a:spLocks noGrp="1"/>
          </p:cNvSpPr>
          <p:nvPr>
            <p:ph idx="1"/>
          </p:nvPr>
        </p:nvSpPr>
        <p:spPr>
          <a:xfrm>
            <a:off x="457200" y="1721413"/>
            <a:ext cx="8229600" cy="4697412"/>
          </a:xfrm>
        </p:spPr>
        <p:txBody>
          <a:bodyPr rtlCol="0">
            <a:normAutofit fontScale="70000" lnSpcReduction="20000"/>
          </a:bodyPr>
          <a:lstStyle/>
          <a:p>
            <a:pPr eaLnBrk="1" fontAlgn="auto" hangingPunct="1">
              <a:spcAft>
                <a:spcPts val="0"/>
              </a:spcAft>
              <a:defRPr/>
            </a:pPr>
            <a:r>
              <a:rPr lang="en-US" dirty="0" smtClean="0"/>
              <a:t>Purpose</a:t>
            </a:r>
          </a:p>
          <a:p>
            <a:pPr lvl="1" eaLnBrk="1" fontAlgn="auto" hangingPunct="1">
              <a:spcAft>
                <a:spcPts val="0"/>
              </a:spcAft>
              <a:defRPr/>
            </a:pPr>
            <a:r>
              <a:rPr lang="en-US" dirty="0" smtClean="0"/>
              <a:t>Creates foundation and structure for reporting accurately</a:t>
            </a:r>
          </a:p>
          <a:p>
            <a:pPr lvl="1" eaLnBrk="1" fontAlgn="auto" hangingPunct="1">
              <a:spcAft>
                <a:spcPts val="0"/>
              </a:spcAft>
              <a:defRPr/>
            </a:pPr>
            <a:r>
              <a:rPr lang="en-US" dirty="0"/>
              <a:t>H</a:t>
            </a:r>
            <a:r>
              <a:rPr lang="en-US" dirty="0" smtClean="0"/>
              <a:t>elps grantees identify the data required to set up budgets and performance goals </a:t>
            </a:r>
          </a:p>
          <a:p>
            <a:pPr eaLnBrk="1" fontAlgn="auto" hangingPunct="1">
              <a:spcAft>
                <a:spcPts val="0"/>
              </a:spcAft>
              <a:defRPr/>
            </a:pPr>
            <a:r>
              <a:rPr lang="en-US" dirty="0" smtClean="0"/>
              <a:t>Key Actions to an Action Plan</a:t>
            </a:r>
          </a:p>
          <a:p>
            <a:pPr lvl="1" eaLnBrk="1" fontAlgn="auto" hangingPunct="1">
              <a:spcAft>
                <a:spcPts val="0"/>
              </a:spcAft>
              <a:defRPr/>
            </a:pPr>
            <a:r>
              <a:rPr lang="en-US" dirty="0" smtClean="0"/>
              <a:t>Add the Action Plan</a:t>
            </a:r>
          </a:p>
          <a:p>
            <a:pPr lvl="1" eaLnBrk="1" fontAlgn="auto" hangingPunct="1">
              <a:spcAft>
                <a:spcPts val="0"/>
              </a:spcAft>
              <a:defRPr/>
            </a:pPr>
            <a:r>
              <a:rPr lang="en-US" dirty="0" smtClean="0"/>
              <a:t>Confirm Grant Number</a:t>
            </a:r>
          </a:p>
          <a:p>
            <a:pPr lvl="1" eaLnBrk="1" fontAlgn="auto" hangingPunct="1">
              <a:spcAft>
                <a:spcPts val="0"/>
              </a:spcAft>
              <a:defRPr/>
            </a:pPr>
            <a:r>
              <a:rPr lang="en-US" dirty="0" smtClean="0"/>
              <a:t>Add the Overall Narrative data</a:t>
            </a:r>
          </a:p>
          <a:p>
            <a:pPr lvl="1" eaLnBrk="1" fontAlgn="auto" hangingPunct="1">
              <a:spcAft>
                <a:spcPts val="0"/>
              </a:spcAft>
              <a:defRPr/>
            </a:pPr>
            <a:r>
              <a:rPr lang="en-US" dirty="0" smtClean="0"/>
              <a:t>Add and edit information on ‘projects’ </a:t>
            </a:r>
          </a:p>
          <a:p>
            <a:pPr lvl="1" eaLnBrk="1" fontAlgn="auto" hangingPunct="1">
              <a:spcAft>
                <a:spcPts val="0"/>
              </a:spcAft>
              <a:defRPr/>
            </a:pPr>
            <a:r>
              <a:rPr lang="en-US" dirty="0" smtClean="0"/>
              <a:t>Add and edit information on ‘activities’ </a:t>
            </a:r>
          </a:p>
          <a:p>
            <a:pPr lvl="2" eaLnBrk="1" fontAlgn="auto" hangingPunct="1">
              <a:spcAft>
                <a:spcPts val="0"/>
              </a:spcAft>
              <a:defRPr/>
            </a:pPr>
            <a:r>
              <a:rPr lang="en-US" dirty="0" smtClean="0"/>
              <a:t>Responsible Organizations</a:t>
            </a:r>
          </a:p>
          <a:p>
            <a:pPr lvl="2" eaLnBrk="1" fontAlgn="auto" hangingPunct="1">
              <a:spcAft>
                <a:spcPts val="0"/>
              </a:spcAft>
              <a:defRPr/>
            </a:pPr>
            <a:r>
              <a:rPr lang="en-US" dirty="0" smtClean="0"/>
              <a:t>Narratives &amp; Key Features (i.e. National Objective)</a:t>
            </a:r>
          </a:p>
          <a:p>
            <a:pPr lvl="2" eaLnBrk="1" fontAlgn="auto" hangingPunct="1">
              <a:spcAft>
                <a:spcPts val="0"/>
              </a:spcAft>
              <a:defRPr/>
            </a:pPr>
            <a:r>
              <a:rPr lang="en-US" dirty="0" smtClean="0"/>
              <a:t>Budgets</a:t>
            </a:r>
          </a:p>
          <a:p>
            <a:pPr lvl="2" eaLnBrk="1" fontAlgn="auto" hangingPunct="1">
              <a:spcAft>
                <a:spcPts val="0"/>
              </a:spcAft>
              <a:defRPr/>
            </a:pPr>
            <a:r>
              <a:rPr lang="en-US" dirty="0" smtClean="0"/>
              <a:t>Performance Measures</a:t>
            </a:r>
          </a:p>
          <a:p>
            <a:pPr lvl="1" eaLnBrk="1" fontAlgn="auto" hangingPunct="1">
              <a:spcAft>
                <a:spcPts val="0"/>
              </a:spcAft>
              <a:defRPr/>
            </a:pPr>
            <a:r>
              <a:rPr lang="en-US" dirty="0" smtClean="0"/>
              <a:t>Submit to HUD for Review and Approval</a:t>
            </a:r>
          </a:p>
        </p:txBody>
      </p:sp>
      <p:sp>
        <p:nvSpPr>
          <p:cNvPr id="4" name="Slide Number Placeholder 3"/>
          <p:cNvSpPr>
            <a:spLocks noGrp="1"/>
          </p:cNvSpPr>
          <p:nvPr>
            <p:ph type="sldNum" sz="quarter" idx="12"/>
          </p:nvPr>
        </p:nvSpPr>
        <p:spPr/>
        <p:txBody>
          <a:bodyPr/>
          <a:lstStyle/>
          <a:p>
            <a:pPr>
              <a:defRPr/>
            </a:pPr>
            <a:fld id="{74EF46A3-17C2-4B08-BC3E-79D780D65704}" type="slidenum">
              <a:rPr lang="en-US"/>
              <a:pPr>
                <a:defRPr/>
              </a:pPr>
              <a:t>26</a:t>
            </a:fld>
            <a:endParaRPr lang="en-US" dirty="0"/>
          </a:p>
        </p:txBody>
      </p:sp>
      <p:grpSp>
        <p:nvGrpSpPr>
          <p:cNvPr id="2" name="Group 12"/>
          <p:cNvGrpSpPr>
            <a:grpSpLocks/>
          </p:cNvGrpSpPr>
          <p:nvPr/>
        </p:nvGrpSpPr>
        <p:grpSpPr bwMode="auto">
          <a:xfrm>
            <a:off x="0" y="76200"/>
            <a:ext cx="9144000" cy="457200"/>
            <a:chOff x="0" y="152400"/>
            <a:chExt cx="9144000" cy="609600"/>
          </a:xfrm>
        </p:grpSpPr>
        <p:sp>
          <p:nvSpPr>
            <p:cNvPr id="14" name="Rectangle 1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5" name="Rectangle 14"/>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6" name="Rectangle 1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7" name="Rectangle 1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441325"/>
            <a:ext cx="8229600" cy="1143000"/>
          </a:xfrm>
        </p:spPr>
        <p:txBody>
          <a:bodyPr/>
          <a:lstStyle/>
          <a:p>
            <a:pPr algn="l" eaLnBrk="1" hangingPunct="1"/>
            <a:r>
              <a:rPr lang="en-US" dirty="0" smtClean="0"/>
              <a:t>Action Plan: Key Steps</a:t>
            </a:r>
          </a:p>
        </p:txBody>
      </p:sp>
      <p:sp>
        <p:nvSpPr>
          <p:cNvPr id="4" name="Slide Number Placeholder 3"/>
          <p:cNvSpPr>
            <a:spLocks noGrp="1"/>
          </p:cNvSpPr>
          <p:nvPr>
            <p:ph type="sldNum" sz="quarter" idx="12"/>
          </p:nvPr>
        </p:nvSpPr>
        <p:spPr/>
        <p:txBody>
          <a:bodyPr/>
          <a:lstStyle/>
          <a:p>
            <a:pPr>
              <a:defRPr/>
            </a:pPr>
            <a:fld id="{7B909995-78B8-4D39-BFD8-1BC553B992CC}" type="slidenum">
              <a:rPr lang="en-US"/>
              <a:pPr>
                <a:defRPr/>
              </a:pPr>
              <a:t>27</a:t>
            </a:fld>
            <a:endParaRPr lang="en-US" dirty="0"/>
          </a:p>
        </p:txBody>
      </p:sp>
      <p:grpSp>
        <p:nvGrpSpPr>
          <p:cNvPr id="2" name="Group 12"/>
          <p:cNvGrpSpPr>
            <a:grpSpLocks/>
          </p:cNvGrpSpPr>
          <p:nvPr/>
        </p:nvGrpSpPr>
        <p:grpSpPr bwMode="auto">
          <a:xfrm>
            <a:off x="0" y="76200"/>
            <a:ext cx="9144000" cy="457200"/>
            <a:chOff x="0" y="152400"/>
            <a:chExt cx="9144000" cy="609600"/>
          </a:xfrm>
        </p:grpSpPr>
        <p:sp>
          <p:nvSpPr>
            <p:cNvPr id="14" name="Rectangle 1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5" name="Rectangle 14"/>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6" name="Rectangle 1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7" name="Rectangle 1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7B909995-78B8-4D39-BFD8-1BC553B992CC}" type="slidenum">
              <a:rPr lang="en-US" smtClean="0"/>
              <a:pPr>
                <a:defRPr/>
              </a:pPr>
              <a:t>27</a:t>
            </a:fld>
            <a:endParaRPr lang="en-US" dirty="0"/>
          </a:p>
        </p:txBody>
      </p:sp>
      <p:pic>
        <p:nvPicPr>
          <p:cNvPr id="20" name="Picture 19" descr="ActionPlan.JPG"/>
          <p:cNvPicPr>
            <a:picLocks noChangeAspect="1"/>
          </p:cNvPicPr>
          <p:nvPr/>
        </p:nvPicPr>
        <p:blipFill>
          <a:blip r:embed="rId3" cstate="print"/>
          <a:stretch>
            <a:fillRect/>
          </a:stretch>
        </p:blipFill>
        <p:spPr>
          <a:xfrm>
            <a:off x="850618" y="1430503"/>
            <a:ext cx="7390857" cy="1861320"/>
          </a:xfrm>
          <a:prstGeom prst="rect">
            <a:avLst/>
          </a:prstGeom>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243" y="3382722"/>
            <a:ext cx="7541560" cy="3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997526" y="4203866"/>
            <a:ext cx="902525" cy="237506"/>
          </a:xfrm>
          <a:prstGeom prst="rect">
            <a:avLst/>
          </a:prstGeom>
          <a:noFill/>
          <a:ln w="4445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42112" y="5377534"/>
            <a:ext cx="1000497" cy="334498"/>
          </a:xfrm>
          <a:prstGeom prst="rect">
            <a:avLst/>
          </a:prstGeom>
          <a:noFill/>
          <a:ln w="444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20337" y="4736277"/>
            <a:ext cx="528451" cy="215733"/>
          </a:xfrm>
          <a:prstGeom prst="rect">
            <a:avLst/>
          </a:prstGeom>
          <a:noFill/>
          <a:ln w="44450">
            <a:solidFill>
              <a:srgbClr val="E96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1270000" y="2014538"/>
            <a:ext cx="7078663" cy="4659312"/>
          </a:xfrm>
          <a:prstGeom prst="rect">
            <a:avLst/>
          </a:prstGeom>
          <a:noFill/>
          <a:ln w="19050">
            <a:solidFill>
              <a:schemeClr val="tx1"/>
            </a:solidFill>
            <a:miter lim="800000"/>
            <a:headEnd/>
            <a:tailEnd/>
          </a:ln>
        </p:spPr>
        <p:txBody>
          <a:bodyPr wrap="none" anchor="ctr"/>
          <a:lstStyle/>
          <a:p>
            <a:endParaRPr lang="en-US" dirty="0">
              <a:latin typeface="Calibri" pitchFamily="34" charset="0"/>
            </a:endParaRPr>
          </a:p>
        </p:txBody>
      </p:sp>
      <p:sp>
        <p:nvSpPr>
          <p:cNvPr id="31747" name="Line 10"/>
          <p:cNvSpPr>
            <a:spLocks noChangeShapeType="1"/>
          </p:cNvSpPr>
          <p:nvPr/>
        </p:nvSpPr>
        <p:spPr bwMode="auto">
          <a:xfrm flipV="1">
            <a:off x="4762500" y="2014538"/>
            <a:ext cx="0" cy="4659312"/>
          </a:xfrm>
          <a:prstGeom prst="line">
            <a:avLst/>
          </a:prstGeom>
          <a:noFill/>
          <a:ln w="9525">
            <a:solidFill>
              <a:schemeClr val="tx1"/>
            </a:solidFill>
            <a:round/>
            <a:headEnd/>
            <a:tailEnd/>
          </a:ln>
        </p:spPr>
        <p:txBody>
          <a:bodyPr/>
          <a:lstStyle/>
          <a:p>
            <a:endParaRPr lang="en-US" dirty="0"/>
          </a:p>
        </p:txBody>
      </p:sp>
      <p:sp>
        <p:nvSpPr>
          <p:cNvPr id="31748" name="Line 11"/>
          <p:cNvSpPr>
            <a:spLocks noChangeShapeType="1"/>
          </p:cNvSpPr>
          <p:nvPr/>
        </p:nvSpPr>
        <p:spPr bwMode="auto">
          <a:xfrm>
            <a:off x="1270000" y="4535488"/>
            <a:ext cx="7078663" cy="0"/>
          </a:xfrm>
          <a:prstGeom prst="line">
            <a:avLst/>
          </a:prstGeom>
          <a:noFill/>
          <a:ln w="9525">
            <a:solidFill>
              <a:schemeClr val="tx1"/>
            </a:solidFill>
            <a:prstDash val="dash"/>
            <a:round/>
            <a:headEnd/>
            <a:tailEnd/>
          </a:ln>
        </p:spPr>
        <p:txBody>
          <a:bodyPr/>
          <a:lstStyle/>
          <a:p>
            <a:endParaRPr lang="en-US" dirty="0"/>
          </a:p>
        </p:txBody>
      </p:sp>
      <p:sp>
        <p:nvSpPr>
          <p:cNvPr id="31749" name="WordArt 7"/>
          <p:cNvSpPr>
            <a:spLocks noChangeArrowheads="1" noChangeShapeType="1" noTextEdit="1"/>
          </p:cNvSpPr>
          <p:nvPr/>
        </p:nvSpPr>
        <p:spPr bwMode="auto">
          <a:xfrm>
            <a:off x="685800" y="2743200"/>
            <a:ext cx="1200150" cy="1143000"/>
          </a:xfrm>
          <a:prstGeom prst="rect">
            <a:avLst/>
          </a:prstGeom>
        </p:spPr>
        <p:txBody>
          <a:bodyPr wrap="none" fromWordArt="1">
            <a:prstTxWarp prst="textPlain">
              <a:avLst>
                <a:gd name="adj" fmla="val 50000"/>
              </a:avLst>
            </a:prstTxWarp>
          </a:bodyPr>
          <a:lstStyle/>
          <a:p>
            <a:pPr algn="ctr"/>
            <a:endParaRPr lang="en-US" sz="3600" kern="10" dirty="0">
              <a:ln w="9525">
                <a:noFill/>
                <a:round/>
                <a:headEnd/>
                <a:tailEnd/>
              </a:ln>
              <a:solidFill>
                <a:srgbClr val="35436A"/>
              </a:solidFill>
              <a:effectLst>
                <a:outerShdw dist="35921" dir="2700000" algn="ctr" rotWithShape="0">
                  <a:srgbClr val="C0C0C0"/>
                </a:outerShdw>
              </a:effectLst>
              <a:latin typeface="Impact"/>
            </a:endParaRPr>
          </a:p>
        </p:txBody>
      </p:sp>
      <p:sp>
        <p:nvSpPr>
          <p:cNvPr id="31750" name="TextBox 9"/>
          <p:cNvSpPr txBox="1">
            <a:spLocks noChangeArrowheads="1"/>
          </p:cNvSpPr>
          <p:nvPr/>
        </p:nvSpPr>
        <p:spPr bwMode="auto">
          <a:xfrm>
            <a:off x="1371600" y="1455738"/>
            <a:ext cx="3589338" cy="584200"/>
          </a:xfrm>
          <a:prstGeom prst="rect">
            <a:avLst/>
          </a:prstGeom>
          <a:noFill/>
          <a:ln w="9525">
            <a:noFill/>
            <a:miter lim="800000"/>
            <a:headEnd/>
            <a:tailEnd/>
          </a:ln>
        </p:spPr>
        <p:txBody>
          <a:bodyPr>
            <a:spAutoFit/>
          </a:bodyPr>
          <a:lstStyle/>
          <a:p>
            <a:pPr algn="ctr"/>
            <a:r>
              <a:rPr lang="en-US" sz="3200" dirty="0">
                <a:solidFill>
                  <a:srgbClr val="35436A"/>
                </a:solidFill>
                <a:latin typeface="Impact" pitchFamily="34" charset="0"/>
              </a:rPr>
              <a:t>Grantee</a:t>
            </a:r>
          </a:p>
        </p:txBody>
      </p:sp>
      <p:sp>
        <p:nvSpPr>
          <p:cNvPr id="31751" name="TextBox 10"/>
          <p:cNvSpPr txBox="1">
            <a:spLocks noChangeArrowheads="1"/>
          </p:cNvSpPr>
          <p:nvPr/>
        </p:nvSpPr>
        <p:spPr bwMode="auto">
          <a:xfrm>
            <a:off x="4978400" y="1438275"/>
            <a:ext cx="3675063" cy="584200"/>
          </a:xfrm>
          <a:prstGeom prst="rect">
            <a:avLst/>
          </a:prstGeom>
          <a:noFill/>
          <a:ln w="9525">
            <a:noFill/>
            <a:miter lim="800000"/>
            <a:headEnd/>
            <a:tailEnd/>
          </a:ln>
        </p:spPr>
        <p:txBody>
          <a:bodyPr>
            <a:spAutoFit/>
          </a:bodyPr>
          <a:lstStyle/>
          <a:p>
            <a:pPr algn="ctr"/>
            <a:r>
              <a:rPr lang="en-US" sz="3200" dirty="0">
                <a:solidFill>
                  <a:srgbClr val="35436A"/>
                </a:solidFill>
                <a:latin typeface="Impact" pitchFamily="34" charset="0"/>
              </a:rPr>
              <a:t>HUD</a:t>
            </a:r>
          </a:p>
        </p:txBody>
      </p:sp>
      <p:sp>
        <p:nvSpPr>
          <p:cNvPr id="58376" name="TextBox 11"/>
          <p:cNvSpPr txBox="1">
            <a:spLocks noChangeArrowheads="1"/>
          </p:cNvSpPr>
          <p:nvPr/>
        </p:nvSpPr>
        <p:spPr bwMode="auto">
          <a:xfrm>
            <a:off x="-3175" y="2517775"/>
            <a:ext cx="1320800" cy="1077913"/>
          </a:xfrm>
          <a:prstGeom prst="rect">
            <a:avLst/>
          </a:prstGeom>
          <a:noFill/>
          <a:ln w="9525">
            <a:noFill/>
            <a:miter lim="800000"/>
            <a:headEnd/>
            <a:tailEnd/>
          </a:ln>
        </p:spPr>
        <p:txBody>
          <a:bodyPr>
            <a:spAutoFit/>
          </a:bodyPr>
          <a:lstStyle/>
          <a:p>
            <a:pPr algn="ctr">
              <a:defRPr/>
            </a:pP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Action </a:t>
            </a:r>
            <a:b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b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Plan</a:t>
            </a:r>
          </a:p>
        </p:txBody>
      </p:sp>
      <p:sp>
        <p:nvSpPr>
          <p:cNvPr id="58377" name="TextBox 12"/>
          <p:cNvSpPr txBox="1">
            <a:spLocks noChangeArrowheads="1"/>
          </p:cNvSpPr>
          <p:nvPr/>
        </p:nvSpPr>
        <p:spPr bwMode="auto">
          <a:xfrm>
            <a:off x="-34925" y="4859338"/>
            <a:ext cx="1287463" cy="585787"/>
          </a:xfrm>
          <a:prstGeom prst="rect">
            <a:avLst/>
          </a:prstGeom>
          <a:noFill/>
          <a:ln w="9525">
            <a:noFill/>
            <a:miter lim="800000"/>
            <a:headEnd/>
            <a:tailEnd/>
          </a:ln>
        </p:spPr>
        <p:txBody>
          <a:bodyPr>
            <a:spAutoFit/>
          </a:bodyPr>
          <a:lstStyle/>
          <a:p>
            <a:pPr algn="ctr">
              <a:defRPr/>
            </a:pP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QPR</a:t>
            </a:r>
          </a:p>
        </p:txBody>
      </p:sp>
      <p:sp>
        <p:nvSpPr>
          <p:cNvPr id="14" name="TextBox 13"/>
          <p:cNvSpPr txBox="1">
            <a:spLocks noChangeArrowheads="1"/>
          </p:cNvSpPr>
          <p:nvPr/>
        </p:nvSpPr>
        <p:spPr bwMode="auto">
          <a:xfrm>
            <a:off x="1547813" y="2047875"/>
            <a:ext cx="2520950" cy="2368550"/>
          </a:xfrm>
          <a:prstGeom prst="rect">
            <a:avLst/>
          </a:prstGeom>
          <a:noFill/>
          <a:ln w="9525">
            <a:noFill/>
            <a:miter lim="800000"/>
            <a:headEnd/>
            <a:tailEnd/>
          </a:ln>
        </p:spPr>
        <p:txBody>
          <a:bodyPr>
            <a:spAutoFit/>
          </a:bodyPr>
          <a:lstStyle/>
          <a:p>
            <a:pPr algn="ctr">
              <a:spcAft>
                <a:spcPts val="1200"/>
              </a:spcAft>
            </a:pPr>
            <a:r>
              <a:rPr lang="en-US" b="1" dirty="0">
                <a:latin typeface="Calibri" pitchFamily="34" charset="0"/>
              </a:rPr>
              <a:t>DRAFT</a:t>
            </a:r>
          </a:p>
          <a:p>
            <a:pPr algn="ctr">
              <a:spcAft>
                <a:spcPts val="1200"/>
              </a:spcAft>
            </a:pPr>
            <a:r>
              <a:rPr lang="en-US" b="1" i="1" dirty="0">
                <a:solidFill>
                  <a:srgbClr val="AF0712"/>
                </a:solidFill>
                <a:latin typeface="Calibri" pitchFamily="34" charset="0"/>
              </a:rPr>
              <a:t>Original in Progress</a:t>
            </a:r>
          </a:p>
          <a:p>
            <a:pPr algn="ctr">
              <a:spcAft>
                <a:spcPts val="1200"/>
              </a:spcAft>
            </a:pPr>
            <a:endParaRPr lang="en-US" b="1" dirty="0">
              <a:latin typeface="Calibri" pitchFamily="34" charset="0"/>
            </a:endParaRPr>
          </a:p>
          <a:p>
            <a:pPr algn="ctr">
              <a:spcAft>
                <a:spcPts val="1200"/>
              </a:spcAft>
            </a:pPr>
            <a:r>
              <a:rPr lang="en-US" b="1" dirty="0">
                <a:latin typeface="Calibri" pitchFamily="34" charset="0"/>
              </a:rPr>
              <a:t>EDIT</a:t>
            </a:r>
          </a:p>
          <a:p>
            <a:pPr algn="ctr">
              <a:spcAft>
                <a:spcPts val="1200"/>
              </a:spcAft>
            </a:pPr>
            <a:r>
              <a:rPr lang="en-US" b="1" i="1" dirty="0">
                <a:solidFill>
                  <a:srgbClr val="AF0712"/>
                </a:solidFill>
                <a:latin typeface="Calibri" pitchFamily="34" charset="0"/>
              </a:rPr>
              <a:t>Modified-Resubmit</a:t>
            </a:r>
            <a:br>
              <a:rPr lang="en-US" b="1" i="1" dirty="0">
                <a:solidFill>
                  <a:srgbClr val="AF0712"/>
                </a:solidFill>
                <a:latin typeface="Calibri" pitchFamily="34" charset="0"/>
              </a:rPr>
            </a:br>
            <a:r>
              <a:rPr lang="en-US" b="1" i="1" dirty="0">
                <a:solidFill>
                  <a:srgbClr val="AF0712"/>
                </a:solidFill>
                <a:latin typeface="Calibri" pitchFamily="34" charset="0"/>
              </a:rPr>
              <a:t>When Ready</a:t>
            </a:r>
          </a:p>
        </p:txBody>
      </p:sp>
      <p:sp>
        <p:nvSpPr>
          <p:cNvPr id="15" name="TextBox 14"/>
          <p:cNvSpPr txBox="1">
            <a:spLocks noChangeArrowheads="1"/>
          </p:cNvSpPr>
          <p:nvPr/>
        </p:nvSpPr>
        <p:spPr bwMode="auto">
          <a:xfrm>
            <a:off x="5600700" y="2041525"/>
            <a:ext cx="2506663" cy="2338388"/>
          </a:xfrm>
          <a:prstGeom prst="rect">
            <a:avLst/>
          </a:prstGeom>
          <a:noFill/>
          <a:ln w="9525">
            <a:noFill/>
            <a:miter lim="800000"/>
            <a:headEnd/>
            <a:tailEnd/>
          </a:ln>
        </p:spPr>
        <p:txBody>
          <a:bodyPr>
            <a:spAutoFit/>
          </a:bodyPr>
          <a:lstStyle/>
          <a:p>
            <a:pPr algn="ctr">
              <a:spcAft>
                <a:spcPts val="600"/>
              </a:spcAft>
            </a:pPr>
            <a:r>
              <a:rPr lang="en-US" b="1" dirty="0">
                <a:latin typeface="Calibri" pitchFamily="34" charset="0"/>
              </a:rPr>
              <a:t>REJECT</a:t>
            </a:r>
          </a:p>
          <a:p>
            <a:pPr algn="ctr">
              <a:spcAft>
                <a:spcPts val="600"/>
              </a:spcAft>
            </a:pPr>
            <a:r>
              <a:rPr lang="en-US" b="1" i="1" dirty="0">
                <a:solidFill>
                  <a:srgbClr val="AF0712"/>
                </a:solidFill>
                <a:latin typeface="Calibri" pitchFamily="34" charset="0"/>
              </a:rPr>
              <a:t>Rejected – Await for Modification</a:t>
            </a:r>
          </a:p>
          <a:p>
            <a:pPr algn="ctr">
              <a:spcAft>
                <a:spcPts val="600"/>
              </a:spcAft>
            </a:pPr>
            <a:endParaRPr lang="en-US" b="1" i="1" dirty="0">
              <a:solidFill>
                <a:srgbClr val="AF0712"/>
              </a:solidFill>
              <a:latin typeface="Calibri" pitchFamily="34" charset="0"/>
            </a:endParaRPr>
          </a:p>
          <a:p>
            <a:pPr algn="ctr">
              <a:spcAft>
                <a:spcPts val="600"/>
              </a:spcAft>
            </a:pPr>
            <a:r>
              <a:rPr lang="en-US" b="1" dirty="0">
                <a:latin typeface="Calibri" pitchFamily="34" charset="0"/>
              </a:rPr>
              <a:t>APPROVE</a:t>
            </a:r>
          </a:p>
          <a:p>
            <a:pPr algn="ctr">
              <a:spcAft>
                <a:spcPts val="600"/>
              </a:spcAft>
            </a:pPr>
            <a:r>
              <a:rPr lang="en-US" b="1" i="1" dirty="0">
                <a:solidFill>
                  <a:srgbClr val="AF0712"/>
                </a:solidFill>
                <a:latin typeface="Calibri" pitchFamily="34" charset="0"/>
              </a:rPr>
              <a:t>Reviewed and</a:t>
            </a:r>
            <a:br>
              <a:rPr lang="en-US" b="1" i="1" dirty="0">
                <a:solidFill>
                  <a:srgbClr val="AF0712"/>
                </a:solidFill>
                <a:latin typeface="Calibri" pitchFamily="34" charset="0"/>
              </a:rPr>
            </a:br>
            <a:r>
              <a:rPr lang="en-US" b="1" i="1" dirty="0">
                <a:solidFill>
                  <a:srgbClr val="AF0712"/>
                </a:solidFill>
                <a:latin typeface="Calibri" pitchFamily="34" charset="0"/>
              </a:rPr>
              <a:t>Approved</a:t>
            </a:r>
          </a:p>
        </p:txBody>
      </p:sp>
      <p:sp>
        <p:nvSpPr>
          <p:cNvPr id="16" name="TextBox 15"/>
          <p:cNvSpPr txBox="1">
            <a:spLocks noChangeArrowheads="1"/>
          </p:cNvSpPr>
          <p:nvPr/>
        </p:nvSpPr>
        <p:spPr bwMode="auto">
          <a:xfrm>
            <a:off x="1717675" y="4543425"/>
            <a:ext cx="2506663" cy="2138363"/>
          </a:xfrm>
          <a:prstGeom prst="rect">
            <a:avLst/>
          </a:prstGeom>
          <a:noFill/>
          <a:ln w="9525">
            <a:noFill/>
            <a:miter lim="800000"/>
            <a:headEnd/>
            <a:tailEnd/>
          </a:ln>
        </p:spPr>
        <p:txBody>
          <a:bodyPr>
            <a:spAutoFit/>
          </a:bodyPr>
          <a:lstStyle/>
          <a:p>
            <a:pPr algn="ctr">
              <a:spcAft>
                <a:spcPts val="1200"/>
              </a:spcAft>
            </a:pPr>
            <a:r>
              <a:rPr lang="en-US" b="1" dirty="0">
                <a:latin typeface="Calibri" pitchFamily="34" charset="0"/>
              </a:rPr>
              <a:t>DRAFT</a:t>
            </a:r>
          </a:p>
          <a:p>
            <a:pPr algn="ctr">
              <a:spcAft>
                <a:spcPts val="600"/>
              </a:spcAft>
            </a:pPr>
            <a:r>
              <a:rPr lang="en-US" b="1" i="1" dirty="0">
                <a:solidFill>
                  <a:srgbClr val="AF0712"/>
                </a:solidFill>
                <a:latin typeface="Calibri" pitchFamily="34" charset="0"/>
              </a:rPr>
              <a:t>Original in Progress</a:t>
            </a:r>
          </a:p>
          <a:p>
            <a:pPr algn="ctr">
              <a:spcAft>
                <a:spcPts val="600"/>
              </a:spcAft>
            </a:pPr>
            <a:endParaRPr lang="en-US" b="1" dirty="0">
              <a:latin typeface="Calibri" pitchFamily="34" charset="0"/>
            </a:endParaRPr>
          </a:p>
          <a:p>
            <a:pPr algn="ctr">
              <a:spcAft>
                <a:spcPts val="600"/>
              </a:spcAft>
            </a:pPr>
            <a:r>
              <a:rPr lang="en-US" b="1" dirty="0">
                <a:latin typeface="Calibri" pitchFamily="34" charset="0"/>
              </a:rPr>
              <a:t>EDIT</a:t>
            </a:r>
          </a:p>
          <a:p>
            <a:pPr algn="ctr">
              <a:spcAft>
                <a:spcPts val="1200"/>
              </a:spcAft>
            </a:pPr>
            <a:r>
              <a:rPr lang="en-US" b="1" i="1" dirty="0">
                <a:solidFill>
                  <a:srgbClr val="AF0712"/>
                </a:solidFill>
                <a:latin typeface="Calibri" pitchFamily="34" charset="0"/>
              </a:rPr>
              <a:t>Modified-Resubmit</a:t>
            </a:r>
            <a:br>
              <a:rPr lang="en-US" b="1" i="1" dirty="0">
                <a:solidFill>
                  <a:srgbClr val="AF0712"/>
                </a:solidFill>
                <a:latin typeface="Calibri" pitchFamily="34" charset="0"/>
              </a:rPr>
            </a:br>
            <a:r>
              <a:rPr lang="en-US" b="1" i="1" dirty="0">
                <a:solidFill>
                  <a:srgbClr val="AF0712"/>
                </a:solidFill>
                <a:latin typeface="Calibri" pitchFamily="34" charset="0"/>
              </a:rPr>
              <a:t>When Ready</a:t>
            </a:r>
          </a:p>
        </p:txBody>
      </p:sp>
      <p:sp>
        <p:nvSpPr>
          <p:cNvPr id="17" name="AutoShape 33"/>
          <p:cNvSpPr>
            <a:spLocks noChangeArrowheads="1"/>
          </p:cNvSpPr>
          <p:nvPr/>
        </p:nvSpPr>
        <p:spPr bwMode="auto">
          <a:xfrm rot="9698039">
            <a:off x="3760788" y="3092450"/>
            <a:ext cx="2262187" cy="149225"/>
          </a:xfrm>
          <a:prstGeom prst="rightArrow">
            <a:avLst>
              <a:gd name="adj1" fmla="val 50000"/>
              <a:gd name="adj2" fmla="val 57480"/>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18" name="TextBox 17"/>
          <p:cNvSpPr txBox="1">
            <a:spLocks noChangeArrowheads="1"/>
          </p:cNvSpPr>
          <p:nvPr/>
        </p:nvSpPr>
        <p:spPr bwMode="auto">
          <a:xfrm>
            <a:off x="5740400" y="4541838"/>
            <a:ext cx="2557463" cy="2184400"/>
          </a:xfrm>
          <a:prstGeom prst="rect">
            <a:avLst/>
          </a:prstGeom>
          <a:noFill/>
          <a:ln w="9525">
            <a:noFill/>
            <a:miter lim="800000"/>
            <a:headEnd/>
            <a:tailEnd/>
          </a:ln>
        </p:spPr>
        <p:txBody>
          <a:bodyPr>
            <a:spAutoFit/>
          </a:bodyPr>
          <a:lstStyle/>
          <a:p>
            <a:pPr algn="ctr">
              <a:spcAft>
                <a:spcPts val="600"/>
              </a:spcAft>
            </a:pPr>
            <a:r>
              <a:rPr lang="en-US" b="1" dirty="0">
                <a:latin typeface="Calibri" pitchFamily="34" charset="0"/>
              </a:rPr>
              <a:t>REJECT</a:t>
            </a:r>
          </a:p>
          <a:p>
            <a:pPr algn="ctr">
              <a:spcAft>
                <a:spcPts val="600"/>
              </a:spcAft>
            </a:pPr>
            <a:r>
              <a:rPr lang="en-US" b="1" i="1" dirty="0">
                <a:solidFill>
                  <a:srgbClr val="AF0712"/>
                </a:solidFill>
                <a:latin typeface="Calibri" pitchFamily="34" charset="0"/>
              </a:rPr>
              <a:t>Rejected – Await for Modification</a:t>
            </a:r>
          </a:p>
          <a:p>
            <a:pPr algn="ctr">
              <a:spcAft>
                <a:spcPts val="600"/>
              </a:spcAft>
            </a:pPr>
            <a:endParaRPr lang="en-US" sz="800" b="1" dirty="0">
              <a:latin typeface="Calibri" pitchFamily="34" charset="0"/>
            </a:endParaRPr>
          </a:p>
          <a:p>
            <a:pPr algn="ctr">
              <a:spcAft>
                <a:spcPts val="600"/>
              </a:spcAft>
            </a:pPr>
            <a:r>
              <a:rPr lang="en-US" b="1" dirty="0">
                <a:latin typeface="Calibri" pitchFamily="34" charset="0"/>
              </a:rPr>
              <a:t>APPROVE</a:t>
            </a:r>
          </a:p>
          <a:p>
            <a:pPr algn="ctr">
              <a:spcAft>
                <a:spcPts val="600"/>
              </a:spcAft>
            </a:pPr>
            <a:r>
              <a:rPr lang="en-US" b="1" i="1" dirty="0">
                <a:solidFill>
                  <a:srgbClr val="AF0712"/>
                </a:solidFill>
                <a:latin typeface="Calibri" pitchFamily="34" charset="0"/>
              </a:rPr>
              <a:t>Reviewed and</a:t>
            </a:r>
            <a:br>
              <a:rPr lang="en-US" b="1" i="1" dirty="0">
                <a:solidFill>
                  <a:srgbClr val="AF0712"/>
                </a:solidFill>
                <a:latin typeface="Calibri" pitchFamily="34" charset="0"/>
              </a:rPr>
            </a:br>
            <a:r>
              <a:rPr lang="en-US" b="1" i="1" dirty="0">
                <a:solidFill>
                  <a:srgbClr val="AF0712"/>
                </a:solidFill>
                <a:latin typeface="Calibri" pitchFamily="34" charset="0"/>
              </a:rPr>
              <a:t>Approved</a:t>
            </a:r>
          </a:p>
        </p:txBody>
      </p:sp>
      <p:grpSp>
        <p:nvGrpSpPr>
          <p:cNvPr id="2" name="Group 27"/>
          <p:cNvGrpSpPr>
            <a:grpSpLocks/>
          </p:cNvGrpSpPr>
          <p:nvPr/>
        </p:nvGrpSpPr>
        <p:grpSpPr bwMode="auto">
          <a:xfrm>
            <a:off x="3467100" y="2016125"/>
            <a:ext cx="2530475" cy="809625"/>
            <a:chOff x="4049486" y="1447800"/>
            <a:chExt cx="1894114" cy="838200"/>
          </a:xfrm>
        </p:grpSpPr>
        <p:sp>
          <p:nvSpPr>
            <p:cNvPr id="31786"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87" name="TextBox 21"/>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sp>
        <p:nvSpPr>
          <p:cNvPr id="35" name="TextBox 8"/>
          <p:cNvSpPr txBox="1">
            <a:spLocks noChangeArrowheads="1"/>
          </p:cNvSpPr>
          <p:nvPr/>
        </p:nvSpPr>
        <p:spPr bwMode="auto">
          <a:xfrm>
            <a:off x="7918450" y="2740025"/>
            <a:ext cx="1225550" cy="1016000"/>
          </a:xfrm>
          <a:prstGeom prst="rect">
            <a:avLst/>
          </a:prstGeom>
          <a:solidFill>
            <a:srgbClr val="AF0712"/>
          </a:solidFill>
          <a:ln w="25400">
            <a:noFill/>
            <a:miter lim="800000"/>
            <a:headEnd/>
            <a:tailEnd/>
          </a:ln>
        </p:spPr>
        <p:txBody>
          <a:bodyPr>
            <a:spAutoFit/>
          </a:bodyPr>
          <a:lstStyle/>
          <a:p>
            <a:r>
              <a:rPr lang="en-US" sz="1200" b="1" dirty="0">
                <a:solidFill>
                  <a:schemeClr val="bg1"/>
                </a:solidFill>
                <a:latin typeface="+mn-lt"/>
              </a:rPr>
              <a:t>AP MUST be in ‘Reviewed and Approved’ status for QPR submission</a:t>
            </a:r>
          </a:p>
        </p:txBody>
      </p:sp>
      <p:sp>
        <p:nvSpPr>
          <p:cNvPr id="46" name="TextBox 8"/>
          <p:cNvSpPr txBox="1">
            <a:spLocks noChangeArrowheads="1"/>
          </p:cNvSpPr>
          <p:nvPr/>
        </p:nvSpPr>
        <p:spPr bwMode="auto">
          <a:xfrm>
            <a:off x="7918450" y="5189538"/>
            <a:ext cx="1225550" cy="1016000"/>
          </a:xfrm>
          <a:prstGeom prst="rect">
            <a:avLst/>
          </a:prstGeom>
          <a:solidFill>
            <a:srgbClr val="AF0712"/>
          </a:solidFill>
          <a:ln w="25400">
            <a:noFill/>
            <a:miter lim="800000"/>
            <a:headEnd/>
            <a:tailEnd/>
          </a:ln>
        </p:spPr>
        <p:txBody>
          <a:bodyPr>
            <a:spAutoFit/>
          </a:bodyPr>
          <a:lstStyle/>
          <a:p>
            <a:r>
              <a:rPr lang="en-US" sz="1200" b="1" dirty="0" smtClean="0">
                <a:solidFill>
                  <a:schemeClr val="bg1"/>
                </a:solidFill>
                <a:latin typeface="+mn-lt"/>
              </a:rPr>
              <a:t>QPR </a:t>
            </a:r>
            <a:r>
              <a:rPr lang="en-US" sz="1200" b="1" dirty="0">
                <a:solidFill>
                  <a:schemeClr val="bg1"/>
                </a:solidFill>
                <a:latin typeface="+mn-lt"/>
              </a:rPr>
              <a:t>MUST be in ‘Reviewed and Approved’ status for </a:t>
            </a:r>
            <a:r>
              <a:rPr lang="en-US" sz="1200" b="1" dirty="0" smtClean="0">
                <a:solidFill>
                  <a:schemeClr val="bg1"/>
                </a:solidFill>
                <a:latin typeface="+mn-lt"/>
              </a:rPr>
              <a:t>AP </a:t>
            </a:r>
            <a:r>
              <a:rPr lang="en-US" sz="1200" b="1" dirty="0">
                <a:solidFill>
                  <a:schemeClr val="bg1"/>
                </a:solidFill>
                <a:latin typeface="+mn-lt"/>
              </a:rPr>
              <a:t>submission</a:t>
            </a:r>
          </a:p>
        </p:txBody>
      </p:sp>
      <p:sp>
        <p:nvSpPr>
          <p:cNvPr id="36" name="Title 1"/>
          <p:cNvSpPr txBox="1">
            <a:spLocks/>
          </p:cNvSpPr>
          <p:nvPr/>
        </p:nvSpPr>
        <p:spPr bwMode="auto">
          <a:xfrm>
            <a:off x="457200" y="620713"/>
            <a:ext cx="8229600" cy="960437"/>
          </a:xfrm>
          <a:prstGeom prst="rect">
            <a:avLst/>
          </a:prstGeom>
          <a:noFill/>
          <a:ln w="9525">
            <a:noFill/>
            <a:miter lim="800000"/>
            <a:headEnd/>
            <a:tailEnd/>
          </a:ln>
        </p:spPr>
        <p:txBody>
          <a:bodyPr lIns="0" rIns="0" bIns="0" anchor="ctr"/>
          <a:lstStyle/>
          <a:p>
            <a:pPr>
              <a:defRPr/>
            </a:pPr>
            <a:r>
              <a:rPr lang="en-US" sz="3600" dirty="0">
                <a:latin typeface="+mj-lt"/>
                <a:ea typeface="ＭＳ Ｐゴシック" pitchFamily="-60" charset="-128"/>
                <a:cs typeface="ＭＳ Ｐゴシック" pitchFamily="-60" charset="-128"/>
              </a:rPr>
              <a:t>Action Plan and QPR Review Process</a:t>
            </a:r>
          </a:p>
        </p:txBody>
      </p:sp>
      <p:grpSp>
        <p:nvGrpSpPr>
          <p:cNvPr id="3" name="Group 36"/>
          <p:cNvGrpSpPr>
            <a:grpSpLocks/>
          </p:cNvGrpSpPr>
          <p:nvPr/>
        </p:nvGrpSpPr>
        <p:grpSpPr bwMode="auto">
          <a:xfrm>
            <a:off x="0" y="76200"/>
            <a:ext cx="9144000" cy="457200"/>
            <a:chOff x="0" y="152400"/>
            <a:chExt cx="9144000" cy="609600"/>
          </a:xfrm>
        </p:grpSpPr>
        <p:sp>
          <p:nvSpPr>
            <p:cNvPr id="38" name="Rectangle 3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40" name="Rectangle 3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41" name="Rectangle 4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43" name="Rectangle 4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44" name="Rectangle 4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48" name="Rectangle 4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4" name="Group 27"/>
          <p:cNvGrpSpPr>
            <a:grpSpLocks/>
          </p:cNvGrpSpPr>
          <p:nvPr/>
        </p:nvGrpSpPr>
        <p:grpSpPr bwMode="auto">
          <a:xfrm>
            <a:off x="3536950" y="3416300"/>
            <a:ext cx="2528888" cy="809625"/>
            <a:chOff x="4049486" y="1447800"/>
            <a:chExt cx="1894114" cy="838200"/>
          </a:xfrm>
        </p:grpSpPr>
        <p:sp>
          <p:nvSpPr>
            <p:cNvPr id="31778"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9" name="TextBox 50"/>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grpSp>
        <p:nvGrpSpPr>
          <p:cNvPr id="5" name="Group 27"/>
          <p:cNvGrpSpPr>
            <a:grpSpLocks/>
          </p:cNvGrpSpPr>
          <p:nvPr/>
        </p:nvGrpSpPr>
        <p:grpSpPr bwMode="auto">
          <a:xfrm>
            <a:off x="3570288" y="4602163"/>
            <a:ext cx="2528887" cy="809625"/>
            <a:chOff x="4049486" y="1447800"/>
            <a:chExt cx="1894114" cy="838200"/>
          </a:xfrm>
        </p:grpSpPr>
        <p:sp>
          <p:nvSpPr>
            <p:cNvPr id="31776"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7" name="TextBox 54"/>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grpSp>
        <p:nvGrpSpPr>
          <p:cNvPr id="6" name="Group 27"/>
          <p:cNvGrpSpPr>
            <a:grpSpLocks/>
          </p:cNvGrpSpPr>
          <p:nvPr/>
        </p:nvGrpSpPr>
        <p:grpSpPr bwMode="auto">
          <a:xfrm>
            <a:off x="3570288" y="5861050"/>
            <a:ext cx="2528887" cy="808038"/>
            <a:chOff x="4049486" y="1447800"/>
            <a:chExt cx="1894114" cy="838200"/>
          </a:xfrm>
        </p:grpSpPr>
        <p:sp>
          <p:nvSpPr>
            <p:cNvPr id="31774"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5" name="TextBox 57"/>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sp>
        <p:nvSpPr>
          <p:cNvPr id="59" name="AutoShape 33"/>
          <p:cNvSpPr>
            <a:spLocks noChangeArrowheads="1"/>
          </p:cNvSpPr>
          <p:nvPr/>
        </p:nvSpPr>
        <p:spPr bwMode="auto">
          <a:xfrm rot="9698039">
            <a:off x="3878263" y="5537200"/>
            <a:ext cx="2262187" cy="147638"/>
          </a:xfrm>
          <a:prstGeom prst="rightArrow">
            <a:avLst>
              <a:gd name="adj1" fmla="val 50000"/>
              <a:gd name="adj2" fmla="val 58098"/>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31768" name="Line 11"/>
          <p:cNvSpPr>
            <a:spLocks noChangeShapeType="1"/>
          </p:cNvSpPr>
          <p:nvPr/>
        </p:nvSpPr>
        <p:spPr bwMode="auto">
          <a:xfrm>
            <a:off x="1263650" y="4337050"/>
            <a:ext cx="7077075" cy="0"/>
          </a:xfrm>
          <a:prstGeom prst="line">
            <a:avLst/>
          </a:prstGeom>
          <a:noFill/>
          <a:ln w="9525">
            <a:solidFill>
              <a:schemeClr val="tx1"/>
            </a:solidFill>
            <a:prstDash val="dash"/>
            <a:round/>
            <a:headEnd/>
            <a:tailEnd/>
          </a:ln>
        </p:spPr>
        <p:txBody>
          <a:bodyPr/>
          <a:lstStyle/>
          <a:p>
            <a:endParaRPr lang="en-US" dirty="0"/>
          </a:p>
        </p:txBody>
      </p:sp>
      <p:sp>
        <p:nvSpPr>
          <p:cNvPr id="61" name="Rectangle 60"/>
          <p:cNvSpPr/>
          <p:nvPr/>
        </p:nvSpPr>
        <p:spPr>
          <a:xfrm>
            <a:off x="1020763" y="4352925"/>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8247063" y="4351338"/>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Rectangle 62"/>
          <p:cNvSpPr/>
          <p:nvPr/>
        </p:nvSpPr>
        <p:spPr>
          <a:xfrm>
            <a:off x="4646613" y="4349750"/>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hape 46"/>
          <p:cNvCxnSpPr/>
          <p:nvPr/>
        </p:nvCxnSpPr>
        <p:spPr>
          <a:xfrm rot="10800000" flipV="1">
            <a:off x="2978150" y="4438650"/>
            <a:ext cx="3895725" cy="198438"/>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V="1">
            <a:off x="6781800" y="4352925"/>
            <a:ext cx="190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457200" y="441325"/>
            <a:ext cx="8229600" cy="1143000"/>
          </a:xfrm>
        </p:spPr>
        <p:txBody>
          <a:bodyPr/>
          <a:lstStyle/>
          <a:p>
            <a:pPr algn="l" eaLnBrk="1" hangingPunct="1"/>
            <a:r>
              <a:rPr lang="en-US" dirty="0" smtClean="0"/>
              <a:t>Cannot edit Action Plan if …</a:t>
            </a:r>
          </a:p>
        </p:txBody>
      </p:sp>
      <p:sp>
        <p:nvSpPr>
          <p:cNvPr id="6" name="Content Placeholder 5"/>
          <p:cNvSpPr>
            <a:spLocks noGrp="1"/>
          </p:cNvSpPr>
          <p:nvPr>
            <p:ph idx="1"/>
          </p:nvPr>
        </p:nvSpPr>
        <p:spPr/>
        <p:txBody>
          <a:bodyPr rtlCol="0">
            <a:normAutofit fontScale="92500" lnSpcReduction="20000"/>
          </a:bodyPr>
          <a:lstStyle/>
          <a:p>
            <a:pPr eaLnBrk="1" fontAlgn="auto" hangingPunct="1">
              <a:spcAft>
                <a:spcPts val="0"/>
              </a:spcAft>
              <a:defRPr/>
            </a:pPr>
            <a:r>
              <a:rPr lang="en-US" dirty="0"/>
              <a:t>Action Plan has status of ‘Submitted – Await for Review’</a:t>
            </a:r>
          </a:p>
          <a:p>
            <a:pPr eaLnBrk="1" fontAlgn="auto" hangingPunct="1">
              <a:spcAft>
                <a:spcPts val="0"/>
              </a:spcAft>
              <a:defRPr/>
            </a:pPr>
            <a:endParaRPr lang="en-US" dirty="0"/>
          </a:p>
          <a:p>
            <a:pPr eaLnBrk="1" fontAlgn="auto" hangingPunct="1">
              <a:spcAft>
                <a:spcPts val="0"/>
              </a:spcAft>
              <a:defRPr/>
            </a:pPr>
            <a:r>
              <a:rPr lang="en-US" dirty="0"/>
              <a:t>QPR has status of ‘Submitted – Await for Review’</a:t>
            </a:r>
          </a:p>
          <a:p>
            <a:pPr eaLnBrk="1" fontAlgn="auto" hangingPunct="1">
              <a:spcAft>
                <a:spcPts val="0"/>
              </a:spcAft>
              <a:defRPr/>
            </a:pPr>
            <a:endParaRPr lang="en-US" dirty="0"/>
          </a:p>
          <a:p>
            <a:pPr eaLnBrk="1" fontAlgn="auto" hangingPunct="1">
              <a:spcAft>
                <a:spcPts val="0"/>
              </a:spcAft>
              <a:defRPr/>
            </a:pPr>
            <a:r>
              <a:rPr lang="en-US" dirty="0"/>
              <a:t>Grantee is not assigned to the grant</a:t>
            </a:r>
          </a:p>
          <a:p>
            <a:pPr eaLnBrk="1" fontAlgn="auto" hangingPunct="1">
              <a:spcAft>
                <a:spcPts val="0"/>
              </a:spcAft>
              <a:defRPr/>
            </a:pPr>
            <a:endParaRPr lang="en-US" dirty="0"/>
          </a:p>
          <a:p>
            <a:pPr eaLnBrk="1" fontAlgn="auto" hangingPunct="1">
              <a:spcAft>
                <a:spcPts val="0"/>
              </a:spcAft>
              <a:defRPr/>
            </a:pPr>
            <a:r>
              <a:rPr lang="en-US" dirty="0"/>
              <a:t>Grant is not active</a:t>
            </a:r>
          </a:p>
          <a:p>
            <a:pPr eaLnBrk="1" fontAlgn="auto" hangingPunct="1">
              <a:spcAft>
                <a:spcPts val="0"/>
              </a:spcAft>
              <a:defRPr/>
            </a:pPr>
            <a:endParaRPr lang="en-US" dirty="0"/>
          </a:p>
          <a:p>
            <a:pPr eaLnBrk="1" fontAlgn="auto" hangingPunct="1">
              <a:spcAft>
                <a:spcPts val="0"/>
              </a:spcAft>
              <a:defRPr/>
            </a:pPr>
            <a:r>
              <a:rPr lang="en-US" dirty="0"/>
              <a:t>User has View Only </a:t>
            </a:r>
          </a:p>
        </p:txBody>
      </p:sp>
      <p:sp>
        <p:nvSpPr>
          <p:cNvPr id="4" name="Slide Number Placeholder 3"/>
          <p:cNvSpPr>
            <a:spLocks noGrp="1"/>
          </p:cNvSpPr>
          <p:nvPr>
            <p:ph type="sldNum" sz="quarter" idx="12"/>
          </p:nvPr>
        </p:nvSpPr>
        <p:spPr/>
        <p:txBody>
          <a:bodyPr/>
          <a:lstStyle/>
          <a:p>
            <a:pPr>
              <a:defRPr/>
            </a:pPr>
            <a:fld id="{DFF9ECAD-741B-44F3-8359-47D42A0DF40E}" type="slidenum">
              <a:rPr lang="en-US"/>
              <a:pPr>
                <a:defRPr/>
              </a:pPr>
              <a:t>29</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441325"/>
            <a:ext cx="8229600" cy="1143000"/>
          </a:xfrm>
        </p:spPr>
        <p:txBody>
          <a:bodyPr/>
          <a:lstStyle/>
          <a:p>
            <a:pPr algn="l" eaLnBrk="1" hangingPunct="1"/>
            <a:r>
              <a:rPr lang="en-US" dirty="0" smtClean="0"/>
              <a:t>Training Objectives</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a:t>Train NSP grantees on how to use the DRGR system for NSP reporting.</a:t>
            </a:r>
          </a:p>
          <a:p>
            <a:pPr eaLnBrk="1" fontAlgn="auto" hangingPunct="1">
              <a:spcAft>
                <a:spcPts val="0"/>
              </a:spcAft>
              <a:defRPr/>
            </a:pPr>
            <a:r>
              <a:rPr lang="en-US" dirty="0"/>
              <a:t>Walk through DRGR screens with grantees so they can better understand the basic steps.</a:t>
            </a:r>
          </a:p>
          <a:p>
            <a:pPr eaLnBrk="1" fontAlgn="auto" hangingPunct="1">
              <a:spcAft>
                <a:spcPts val="0"/>
              </a:spcAft>
              <a:defRPr/>
            </a:pPr>
            <a:r>
              <a:rPr lang="en-US" dirty="0"/>
              <a:t>Help prevent common problems with the DRGR system.</a:t>
            </a:r>
          </a:p>
          <a:p>
            <a:pPr eaLnBrk="1" fontAlgn="auto" hangingPunct="1">
              <a:spcAft>
                <a:spcPts val="0"/>
              </a:spcAft>
              <a:defRPr/>
            </a:pPr>
            <a:r>
              <a:rPr lang="en-US" dirty="0"/>
              <a:t>Show grantees how to tell their story to HUD.</a:t>
            </a:r>
          </a:p>
        </p:txBody>
      </p:sp>
      <p:sp>
        <p:nvSpPr>
          <p:cNvPr id="4" name="Slide Number Placeholder 3"/>
          <p:cNvSpPr>
            <a:spLocks noGrp="1"/>
          </p:cNvSpPr>
          <p:nvPr>
            <p:ph type="sldNum" sz="quarter" idx="12"/>
          </p:nvPr>
        </p:nvSpPr>
        <p:spPr/>
        <p:txBody>
          <a:bodyPr/>
          <a:lstStyle/>
          <a:p>
            <a:pPr>
              <a:defRPr/>
            </a:pPr>
            <a:fld id="{35071CFC-AA4B-4574-B19D-62B69E7EEAFE}" type="slidenum">
              <a:rPr lang="en-US"/>
              <a:pPr>
                <a:defRPr/>
              </a:pPr>
              <a:t>3</a:t>
            </a:fld>
            <a:endParaRPr lang="en-US" dirty="0"/>
          </a:p>
        </p:txBody>
      </p:sp>
      <p:sp>
        <p:nvSpPr>
          <p:cNvPr id="5125" name="TextBox 5"/>
          <p:cNvSpPr txBox="1">
            <a:spLocks noChangeArrowheads="1"/>
          </p:cNvSpPr>
          <p:nvPr/>
        </p:nvSpPr>
        <p:spPr bwMode="auto">
          <a:xfrm>
            <a:off x="458788" y="6026150"/>
            <a:ext cx="7721600" cy="646113"/>
          </a:xfrm>
          <a:prstGeom prst="rect">
            <a:avLst/>
          </a:prstGeom>
          <a:noFill/>
          <a:ln w="9525">
            <a:noFill/>
            <a:miter lim="800000"/>
            <a:headEnd/>
            <a:tailEnd/>
          </a:ln>
        </p:spPr>
        <p:txBody>
          <a:bodyPr>
            <a:spAutoFit/>
          </a:bodyPr>
          <a:lstStyle/>
          <a:p>
            <a:r>
              <a:rPr lang="en-US" b="1" i="1" dirty="0">
                <a:latin typeface="+mn-lt"/>
              </a:rPr>
              <a:t>This is not an NSP policy training</a:t>
            </a:r>
            <a:r>
              <a:rPr lang="en-US" b="1" i="1" dirty="0" smtClean="0">
                <a:latin typeface="+mn-lt"/>
              </a:rPr>
              <a:t>. </a:t>
            </a:r>
            <a:r>
              <a:rPr lang="en-US" i="1" dirty="0" smtClean="0">
                <a:latin typeface="+mn-lt"/>
              </a:rPr>
              <a:t>When </a:t>
            </a:r>
            <a:r>
              <a:rPr lang="en-US" i="1" dirty="0">
                <a:latin typeface="+mn-lt"/>
              </a:rPr>
              <a:t>it comes to discussions of policy, we’ll lean on the experience of the HUD staff in the room.</a:t>
            </a:r>
          </a:p>
        </p:txBody>
      </p:sp>
      <p:grpSp>
        <p:nvGrpSpPr>
          <p:cNvPr id="5126"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441325"/>
            <a:ext cx="8229600" cy="1143000"/>
          </a:xfrm>
        </p:spPr>
        <p:txBody>
          <a:bodyPr/>
          <a:lstStyle/>
          <a:p>
            <a:pPr algn="l" eaLnBrk="1" hangingPunct="1"/>
            <a:r>
              <a:rPr lang="en-US" dirty="0" smtClean="0"/>
              <a:t>Action Plan status examples</a:t>
            </a:r>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a:spLocks noGrp="1"/>
          </p:cNvSpPr>
          <p:nvPr>
            <p:ph type="sldNum" sz="quarter" idx="12"/>
          </p:nvPr>
        </p:nvSpPr>
        <p:spPr/>
        <p:txBody>
          <a:bodyPr/>
          <a:lstStyle/>
          <a:p>
            <a:pPr>
              <a:defRPr/>
            </a:pPr>
            <a:fld id="{08426A88-1B2B-4547-85D6-175113B534A4}" type="slidenum">
              <a:rPr lang="en-US"/>
              <a:pPr>
                <a:defRPr/>
              </a:pPr>
              <a:t>30</a:t>
            </a:fld>
            <a:endParaRPr lang="en-US"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305" y="1603290"/>
            <a:ext cx="8787740" cy="11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05" y="3133777"/>
            <a:ext cx="8787740" cy="48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305" y="3960717"/>
            <a:ext cx="8787740" cy="45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05" y="4755989"/>
            <a:ext cx="8787740" cy="45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305" y="5573039"/>
            <a:ext cx="8787740" cy="4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258296" y="2171609"/>
            <a:ext cx="1413164" cy="3932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441325"/>
            <a:ext cx="8229600" cy="1143000"/>
          </a:xfrm>
        </p:spPr>
        <p:txBody>
          <a:bodyPr/>
          <a:lstStyle/>
          <a:p>
            <a:pPr algn="l" eaLnBrk="1" hangingPunct="1"/>
            <a:r>
              <a:rPr lang="en-US" dirty="0" smtClean="0"/>
              <a:t>Adding an AP to a Grant</a:t>
            </a:r>
          </a:p>
        </p:txBody>
      </p:sp>
      <p:grpSp>
        <p:nvGrpSpPr>
          <p:cNvPr id="2" name="Group 10"/>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3" name="Rectangle 12"/>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8" name="Picture 3"/>
          <p:cNvPicPr>
            <a:picLocks noChangeAspect="1" noChangeArrowheads="1"/>
          </p:cNvPicPr>
          <p:nvPr/>
        </p:nvPicPr>
        <p:blipFill rotWithShape="1">
          <a:blip r:embed="rId3" cstate="print"/>
          <a:srcRect t="10112"/>
          <a:stretch/>
        </p:blipFill>
        <p:spPr bwMode="auto">
          <a:xfrm>
            <a:off x="473858" y="1765406"/>
            <a:ext cx="8001351" cy="4498422"/>
          </a:xfrm>
          <a:prstGeom prst="rect">
            <a:avLst/>
          </a:prstGeom>
          <a:noFill/>
          <a:ln w="9525">
            <a:noFill/>
            <a:miter lim="800000"/>
            <a:headEnd/>
            <a:tailEnd/>
          </a:ln>
        </p:spPr>
      </p:pic>
      <p:sp>
        <p:nvSpPr>
          <p:cNvPr id="19" name="Slide Number Placeholder 3"/>
          <p:cNvSpPr>
            <a:spLocks noGrp="1"/>
          </p:cNvSpPr>
          <p:nvPr>
            <p:ph type="sldNum" sz="quarter" idx="12"/>
          </p:nvPr>
        </p:nvSpPr>
        <p:spPr>
          <a:xfrm>
            <a:off x="6553200" y="6356350"/>
            <a:ext cx="2133600" cy="365125"/>
          </a:xfrm>
        </p:spPr>
        <p:txBody>
          <a:bodyPr/>
          <a:lstStyle/>
          <a:p>
            <a:pPr>
              <a:defRPr/>
            </a:pPr>
            <a:fld id="{4F8666A6-E9EE-49EA-9D7E-37CDA2FEC491}" type="slidenum">
              <a:rPr lang="en-US"/>
              <a:pPr>
                <a:defRPr/>
              </a:pPr>
              <a:t>31</a:t>
            </a:fld>
            <a:endParaRPr lang="en-US" dirty="0"/>
          </a:p>
        </p:txBody>
      </p:sp>
      <p:sp>
        <p:nvSpPr>
          <p:cNvPr id="20" name="TextBox 8"/>
          <p:cNvSpPr txBox="1">
            <a:spLocks noChangeArrowheads="1"/>
          </p:cNvSpPr>
          <p:nvPr/>
        </p:nvSpPr>
        <p:spPr bwMode="auto">
          <a:xfrm>
            <a:off x="5294829" y="2630964"/>
            <a:ext cx="3180380" cy="1016000"/>
          </a:xfrm>
          <a:prstGeom prst="rect">
            <a:avLst/>
          </a:prstGeom>
          <a:solidFill>
            <a:srgbClr val="AF0712"/>
          </a:solidFill>
          <a:ln w="25400">
            <a:solidFill>
              <a:srgbClr val="C00000"/>
            </a:solidFill>
            <a:miter lim="800000"/>
            <a:headEnd/>
            <a:tailEnd/>
          </a:ln>
        </p:spPr>
        <p:txBody>
          <a:bodyPr wrap="square">
            <a:spAutoFit/>
          </a:bodyPr>
          <a:lstStyle/>
          <a:p>
            <a:r>
              <a:rPr lang="en-US" sz="2000" b="1" dirty="0">
                <a:solidFill>
                  <a:schemeClr val="bg1"/>
                </a:solidFill>
                <a:latin typeface="+mn-lt"/>
              </a:rPr>
              <a:t>‘Over Due’ simply means an Action Plan has not yet been added for this grant.</a:t>
            </a:r>
          </a:p>
        </p:txBody>
      </p:sp>
      <p:sp>
        <p:nvSpPr>
          <p:cNvPr id="21" name="Oval 20"/>
          <p:cNvSpPr/>
          <p:nvPr/>
        </p:nvSpPr>
        <p:spPr>
          <a:xfrm>
            <a:off x="6188240" y="5832028"/>
            <a:ext cx="83978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41325"/>
            <a:ext cx="8229600" cy="1143000"/>
          </a:xfrm>
        </p:spPr>
        <p:txBody>
          <a:bodyPr/>
          <a:lstStyle/>
          <a:p>
            <a:pPr algn="l" eaLnBrk="1" hangingPunct="1"/>
            <a:r>
              <a:rPr lang="en-US" dirty="0" smtClean="0"/>
              <a:t>Adding an AP to a Grant</a:t>
            </a:r>
          </a:p>
        </p:txBody>
      </p:sp>
      <p:sp>
        <p:nvSpPr>
          <p:cNvPr id="4" name="Slide Number Placeholder 3"/>
          <p:cNvSpPr>
            <a:spLocks noGrp="1"/>
          </p:cNvSpPr>
          <p:nvPr>
            <p:ph type="sldNum" sz="quarter" idx="12"/>
          </p:nvPr>
        </p:nvSpPr>
        <p:spPr/>
        <p:txBody>
          <a:bodyPr/>
          <a:lstStyle/>
          <a:p>
            <a:pPr>
              <a:defRPr/>
            </a:pPr>
            <a:fld id="{C9FFBAD2-C01C-4428-B102-54CA635FDAE0}" type="slidenum">
              <a:rPr lang="en-US"/>
              <a:pPr>
                <a:defRPr/>
              </a:pPr>
              <a:t>32</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5" name="Rectangle 14"/>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Content Placeholder 4" descr="AddAP2.png"/>
          <p:cNvPicPr>
            <a:picLocks noChangeAspect="1"/>
          </p:cNvPicPr>
          <p:nvPr/>
        </p:nvPicPr>
        <p:blipFill rotWithShape="1">
          <a:blip r:embed="rId3" cstate="print"/>
          <a:srcRect l="2911" t="23989"/>
          <a:stretch/>
        </p:blipFill>
        <p:spPr bwMode="auto">
          <a:xfrm>
            <a:off x="386776" y="1760561"/>
            <a:ext cx="8327096" cy="4219509"/>
          </a:xfrm>
          <a:prstGeom prst="rect">
            <a:avLst/>
          </a:prstGeom>
          <a:noFill/>
          <a:ln w="9525">
            <a:noFill/>
            <a:miter lim="800000"/>
            <a:headEnd/>
            <a:tailEnd/>
          </a:ln>
        </p:spPr>
      </p:pic>
      <p:sp>
        <p:nvSpPr>
          <p:cNvPr id="19" name="Oval 18"/>
          <p:cNvSpPr/>
          <p:nvPr/>
        </p:nvSpPr>
        <p:spPr>
          <a:xfrm>
            <a:off x="1968547" y="3864096"/>
            <a:ext cx="1460453" cy="471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a:off x="7065578" y="3846721"/>
            <a:ext cx="1257562" cy="4837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a:xfrm>
            <a:off x="509588" y="631825"/>
            <a:ext cx="8229600" cy="1143000"/>
          </a:xfrm>
        </p:spPr>
        <p:txBody>
          <a:bodyPr rtlCol="0">
            <a:normAutofit fontScale="90000"/>
          </a:bodyPr>
          <a:lstStyle/>
          <a:p>
            <a:pPr algn="l" eaLnBrk="1" fontAlgn="auto" hangingPunct="1">
              <a:spcAft>
                <a:spcPts val="0"/>
              </a:spcAft>
              <a:defRPr/>
            </a:pPr>
            <a:r>
              <a:rPr lang="en-US" dirty="0" smtClean="0"/>
              <a:t>Adding an Action Plan: ‘Overall Narrative’ data</a:t>
            </a:r>
          </a:p>
        </p:txBody>
      </p:sp>
      <p:sp>
        <p:nvSpPr>
          <p:cNvPr id="33795" name="Content Placeholder 2"/>
          <p:cNvSpPr>
            <a:spLocks noGrp="1"/>
          </p:cNvSpPr>
          <p:nvPr>
            <p:ph idx="1"/>
          </p:nvPr>
        </p:nvSpPr>
        <p:spPr>
          <a:xfrm>
            <a:off x="509588" y="2065413"/>
            <a:ext cx="8229600" cy="4525962"/>
          </a:xfrm>
        </p:spPr>
        <p:txBody>
          <a:bodyPr rtlCol="0">
            <a:normAutofit fontScale="85000" lnSpcReduction="20000"/>
          </a:bodyPr>
          <a:lstStyle/>
          <a:p>
            <a:pPr eaLnBrk="1" fontAlgn="auto" hangingPunct="1">
              <a:spcAft>
                <a:spcPts val="0"/>
              </a:spcAft>
              <a:defRPr/>
            </a:pPr>
            <a:r>
              <a:rPr lang="en-US" dirty="0"/>
              <a:t>Narrative information at the </a:t>
            </a:r>
            <a:r>
              <a:rPr lang="en-US" u="sng" dirty="0"/>
              <a:t>grant level </a:t>
            </a:r>
            <a:r>
              <a:rPr lang="en-US" dirty="0"/>
              <a:t>directly corresponds to the NSP Substantial Amendment </a:t>
            </a:r>
          </a:p>
          <a:p>
            <a:pPr eaLnBrk="1" fontAlgn="auto" hangingPunct="1">
              <a:spcAft>
                <a:spcPts val="0"/>
              </a:spcAft>
              <a:defRPr/>
            </a:pPr>
            <a:r>
              <a:rPr lang="en-US" dirty="0"/>
              <a:t>Example of NSP1 sections:</a:t>
            </a:r>
          </a:p>
          <a:p>
            <a:pPr lvl="1" eaLnBrk="1" fontAlgn="auto" hangingPunct="1">
              <a:spcAft>
                <a:spcPts val="0"/>
              </a:spcAft>
              <a:defRPr/>
            </a:pPr>
            <a:r>
              <a:rPr lang="en-US" dirty="0"/>
              <a:t>Area of Greatest Need</a:t>
            </a:r>
          </a:p>
          <a:p>
            <a:pPr lvl="1" eaLnBrk="1" fontAlgn="auto" hangingPunct="1">
              <a:spcAft>
                <a:spcPts val="0"/>
              </a:spcAft>
              <a:defRPr/>
            </a:pPr>
            <a:r>
              <a:rPr lang="en-US" dirty="0"/>
              <a:t>Distribution and Use of Funds</a:t>
            </a:r>
          </a:p>
          <a:p>
            <a:pPr lvl="1" eaLnBrk="1" fontAlgn="auto" hangingPunct="1">
              <a:spcAft>
                <a:spcPts val="0"/>
              </a:spcAft>
              <a:defRPr/>
            </a:pPr>
            <a:r>
              <a:rPr lang="en-US" dirty="0"/>
              <a:t>Definitions and Descriptions</a:t>
            </a:r>
          </a:p>
          <a:p>
            <a:pPr lvl="1" eaLnBrk="1" fontAlgn="auto" hangingPunct="1">
              <a:spcAft>
                <a:spcPts val="0"/>
              </a:spcAft>
              <a:defRPr/>
            </a:pPr>
            <a:r>
              <a:rPr lang="en-US" dirty="0"/>
              <a:t>Low Income Targeting</a:t>
            </a:r>
          </a:p>
          <a:p>
            <a:pPr lvl="1" eaLnBrk="1" fontAlgn="auto" hangingPunct="1">
              <a:spcAft>
                <a:spcPts val="0"/>
              </a:spcAft>
              <a:defRPr/>
            </a:pPr>
            <a:r>
              <a:rPr lang="en-US" dirty="0"/>
              <a:t>Acquisition and Relocation</a:t>
            </a:r>
          </a:p>
          <a:p>
            <a:pPr lvl="1" eaLnBrk="1" fontAlgn="auto" hangingPunct="1">
              <a:spcAft>
                <a:spcPts val="0"/>
              </a:spcAft>
              <a:defRPr/>
            </a:pPr>
            <a:r>
              <a:rPr lang="en-US" dirty="0"/>
              <a:t>Public Comment</a:t>
            </a:r>
          </a:p>
          <a:p>
            <a:pPr eaLnBrk="1" fontAlgn="auto" hangingPunct="1">
              <a:spcAft>
                <a:spcPts val="0"/>
              </a:spcAft>
              <a:defRPr/>
            </a:pPr>
            <a:r>
              <a:rPr lang="en-US" dirty="0"/>
              <a:t>Not all sections were established when NSP1 DRGR Action Plans were originally submitted, grantee must enter the information now.</a:t>
            </a:r>
          </a:p>
          <a:p>
            <a:pPr eaLnBrk="1" fontAlgn="auto" hangingPunct="1">
              <a:spcAft>
                <a:spcPts val="0"/>
              </a:spcAft>
              <a:defRPr/>
            </a:pPr>
            <a:endParaRPr lang="en-US" dirty="0" smtClean="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2" name="Slide Number Placeholder 3"/>
          <p:cNvSpPr>
            <a:spLocks noGrp="1"/>
          </p:cNvSpPr>
          <p:nvPr>
            <p:ph type="sldNum" sz="quarter" idx="12"/>
          </p:nvPr>
        </p:nvSpPr>
        <p:spPr/>
        <p:txBody>
          <a:bodyPr/>
          <a:lstStyle/>
          <a:p>
            <a:pPr>
              <a:defRPr/>
            </a:pPr>
            <a:fld id="{C405F96A-FAD8-4555-9696-DC3251812630}" type="slidenum">
              <a:rPr lang="en-US"/>
              <a:pPr>
                <a:defRPr/>
              </a:pPr>
              <a:t>33</a:t>
            </a:fld>
            <a:endParaRPr lang="en-US" dirty="0"/>
          </a:p>
        </p:txBody>
      </p:sp>
    </p:spTree>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76200"/>
            <a:ext cx="9144000" cy="457200"/>
            <a:chOff x="0" y="152400"/>
            <a:chExt cx="9144000" cy="609600"/>
          </a:xfrm>
        </p:grpSpPr>
        <p:sp>
          <p:nvSpPr>
            <p:cNvPr id="4" name="Rectangle 3"/>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5" name="Rectangle 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6" name="Rectangle 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7" name="Rectangle 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8" name="Rectangle 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9" name="Rectangle 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9" name="Title 1"/>
          <p:cNvSpPr txBox="1">
            <a:spLocks/>
          </p:cNvSpPr>
          <p:nvPr/>
        </p:nvSpPr>
        <p:spPr>
          <a:xfrm>
            <a:off x="457200" y="54472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dirty="0" smtClean="0"/>
              <a:t>Adding an AP: Grant Budget</a:t>
            </a:r>
          </a:p>
        </p:txBody>
      </p:sp>
      <p:sp>
        <p:nvSpPr>
          <p:cNvPr id="14" name="Content Placeholder 6"/>
          <p:cNvSpPr txBox="1">
            <a:spLocks/>
          </p:cNvSpPr>
          <p:nvPr/>
        </p:nvSpPr>
        <p:spPr>
          <a:xfrm>
            <a:off x="421944" y="1614169"/>
            <a:ext cx="822960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3700" lvl="1" indent="0" eaLnBrk="1" hangingPunct="1">
              <a:buFont typeface="Arial" pitchFamily="34" charset="0"/>
              <a:buNone/>
            </a:pPr>
            <a:endParaRPr lang="en-US" dirty="0" smtClean="0"/>
          </a:p>
        </p:txBody>
      </p:sp>
      <p:sp>
        <p:nvSpPr>
          <p:cNvPr id="15" name="Content Placeholder 6"/>
          <p:cNvSpPr txBox="1">
            <a:spLocks/>
          </p:cNvSpPr>
          <p:nvPr/>
        </p:nvSpPr>
        <p:spPr>
          <a:xfrm>
            <a:off x="574344" y="1766569"/>
            <a:ext cx="822960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p>
        </p:txBody>
      </p:sp>
      <p:sp>
        <p:nvSpPr>
          <p:cNvPr id="16" name="TextBox 15"/>
          <p:cNvSpPr txBox="1"/>
          <p:nvPr/>
        </p:nvSpPr>
        <p:spPr>
          <a:xfrm>
            <a:off x="498144" y="1483114"/>
            <a:ext cx="3016952" cy="4401205"/>
          </a:xfrm>
          <a:prstGeom prst="rect">
            <a:avLst/>
          </a:prstGeom>
          <a:noFill/>
        </p:spPr>
        <p:txBody>
          <a:bodyPr wrap="square" rtlCol="0">
            <a:spAutoFit/>
          </a:bodyPr>
          <a:lstStyle/>
          <a:p>
            <a:pPr marL="225425" indent="-225425">
              <a:buFont typeface="Arial" pitchFamily="34" charset="0"/>
              <a:buChar char="•"/>
            </a:pPr>
            <a:r>
              <a:rPr lang="en-US" sz="2000" dirty="0" smtClean="0"/>
              <a:t>Enter Estimated PI/RLF Funds to establish the Total Budget.</a:t>
            </a:r>
          </a:p>
          <a:p>
            <a:pPr marL="225425" indent="-225425">
              <a:buFont typeface="Arial" pitchFamily="34" charset="0"/>
              <a:buChar char="•"/>
            </a:pPr>
            <a:r>
              <a:rPr lang="en-US" sz="2000" dirty="0" smtClean="0"/>
              <a:t>May be updated periodically as grantee re-estimates the program income to be received. </a:t>
            </a:r>
          </a:p>
          <a:p>
            <a:pPr marL="225425" indent="-225425">
              <a:buFont typeface="Arial" pitchFamily="34" charset="0"/>
              <a:buChar char="•"/>
            </a:pPr>
            <a:r>
              <a:rPr lang="en-US" sz="2000" dirty="0" smtClean="0"/>
              <a:t>This is the only time the user will enter Program Income separate from Program Funds in a budget.</a:t>
            </a:r>
            <a:endParaRPr lang="en-US" sz="2000"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608" y="1423722"/>
            <a:ext cx="4939256" cy="42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0" y="6031369"/>
            <a:ext cx="9037122" cy="646331"/>
          </a:xfrm>
          <a:prstGeom prst="rect">
            <a:avLst/>
          </a:prstGeom>
          <a:noFill/>
        </p:spPr>
        <p:txBody>
          <a:bodyPr wrap="square" rtlCol="0">
            <a:spAutoFit/>
          </a:bodyPr>
          <a:lstStyle/>
          <a:p>
            <a:pPr marL="225425"/>
            <a:r>
              <a:rPr lang="en-US" dirty="0" smtClean="0">
                <a:solidFill>
                  <a:srgbClr val="FF0000"/>
                </a:solidFill>
              </a:rPr>
              <a:t>Since Project and Activity Budgets must now include PI, the Estimated PI/RLF at the </a:t>
            </a:r>
            <a:r>
              <a:rPr lang="en-US" u="sng" dirty="0" smtClean="0">
                <a:solidFill>
                  <a:srgbClr val="FF0000"/>
                </a:solidFill>
              </a:rPr>
              <a:t>grant level</a:t>
            </a:r>
            <a:r>
              <a:rPr lang="en-US" dirty="0" smtClean="0">
                <a:solidFill>
                  <a:srgbClr val="FF0000"/>
                </a:solidFill>
              </a:rPr>
              <a:t> must have enough $ to accommodate these increased amounts</a:t>
            </a:r>
            <a:endParaRPr lang="en-US" dirty="0">
              <a:solidFill>
                <a:srgbClr val="FF0000"/>
              </a:solidFill>
            </a:endParaRPr>
          </a:p>
        </p:txBody>
      </p:sp>
    </p:spTree>
    <p:extLst>
      <p:ext uri="{BB962C8B-B14F-4D97-AF65-F5344CB8AC3E}">
        <p14:creationId xmlns:p14="http://schemas.microsoft.com/office/powerpoint/2010/main" val="1799208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41325"/>
            <a:ext cx="8229600" cy="1143000"/>
          </a:xfrm>
        </p:spPr>
        <p:txBody>
          <a:bodyPr/>
          <a:lstStyle/>
          <a:p>
            <a:pPr algn="l" eaLnBrk="1" hangingPunct="1"/>
            <a:r>
              <a:rPr lang="en-US" dirty="0" smtClean="0"/>
              <a:t>Adding ‘Projects’</a:t>
            </a:r>
          </a:p>
        </p:txBody>
      </p:sp>
      <p:sp>
        <p:nvSpPr>
          <p:cNvPr id="36867" name="Content Placeholder 2"/>
          <p:cNvSpPr>
            <a:spLocks noGrp="1"/>
          </p:cNvSpPr>
          <p:nvPr>
            <p:ph idx="1"/>
          </p:nvPr>
        </p:nvSpPr>
        <p:spPr>
          <a:xfrm>
            <a:off x="457200" y="1600200"/>
            <a:ext cx="8229600" cy="4864100"/>
          </a:xfrm>
        </p:spPr>
        <p:txBody>
          <a:bodyPr rtlCol="0">
            <a:normAutofit fontScale="92500" lnSpcReduction="10000"/>
          </a:bodyPr>
          <a:lstStyle/>
          <a:p>
            <a:pPr eaLnBrk="1" fontAlgn="auto" hangingPunct="1">
              <a:spcAft>
                <a:spcPts val="0"/>
              </a:spcAft>
              <a:defRPr/>
            </a:pPr>
            <a:r>
              <a:rPr lang="en-US" dirty="0" smtClean="0"/>
              <a:t>DRGR is a two-tier hierarchy system</a:t>
            </a:r>
          </a:p>
          <a:p>
            <a:pPr lvl="1" eaLnBrk="1" fontAlgn="auto" hangingPunct="1">
              <a:spcAft>
                <a:spcPts val="0"/>
              </a:spcAft>
              <a:defRPr/>
            </a:pPr>
            <a:r>
              <a:rPr lang="en-US" dirty="0" smtClean="0"/>
              <a:t>Projects</a:t>
            </a:r>
          </a:p>
          <a:p>
            <a:pPr lvl="2" eaLnBrk="1" fontAlgn="auto" hangingPunct="1">
              <a:spcAft>
                <a:spcPts val="0"/>
              </a:spcAft>
              <a:defRPr/>
            </a:pPr>
            <a:r>
              <a:rPr lang="en-US" dirty="0" smtClean="0"/>
              <a:t>Activities</a:t>
            </a:r>
          </a:p>
          <a:p>
            <a:pPr eaLnBrk="1" fontAlgn="auto" hangingPunct="1">
              <a:spcAft>
                <a:spcPts val="0"/>
              </a:spcAft>
              <a:buFont typeface="Arial" pitchFamily="34" charset="0"/>
              <a:buNone/>
              <a:defRPr/>
            </a:pPr>
            <a:endParaRPr lang="en-US" dirty="0" smtClean="0"/>
          </a:p>
          <a:p>
            <a:pPr eaLnBrk="1" fontAlgn="auto" hangingPunct="1">
              <a:spcAft>
                <a:spcPts val="0"/>
              </a:spcAft>
              <a:defRPr/>
            </a:pPr>
            <a:r>
              <a:rPr lang="en-US" dirty="0" smtClean="0"/>
              <a:t>To enter data:</a:t>
            </a:r>
          </a:p>
          <a:p>
            <a:pPr lvl="1" eaLnBrk="1" fontAlgn="auto" hangingPunct="1">
              <a:spcAft>
                <a:spcPts val="0"/>
              </a:spcAft>
              <a:defRPr/>
            </a:pPr>
            <a:r>
              <a:rPr lang="en-US" dirty="0" smtClean="0"/>
              <a:t>Enter Projects first</a:t>
            </a:r>
          </a:p>
          <a:p>
            <a:pPr lvl="1" eaLnBrk="1" fontAlgn="auto" hangingPunct="1">
              <a:spcAft>
                <a:spcPts val="0"/>
              </a:spcAft>
              <a:defRPr/>
            </a:pPr>
            <a:r>
              <a:rPr lang="en-US" dirty="0" smtClean="0"/>
              <a:t>Enter Activities second since they must be assigned to projects.</a:t>
            </a:r>
          </a:p>
          <a:p>
            <a:pPr lvl="1" eaLnBrk="1" fontAlgn="auto" hangingPunct="1">
              <a:spcAft>
                <a:spcPts val="0"/>
              </a:spcAft>
              <a:defRPr/>
            </a:pPr>
            <a:r>
              <a:rPr lang="en-US" dirty="0" smtClean="0"/>
              <a:t>For example:</a:t>
            </a:r>
          </a:p>
          <a:p>
            <a:pPr eaLnBrk="1" fontAlgn="auto" hangingPunct="1">
              <a:spcAft>
                <a:spcPts val="0"/>
              </a:spcAft>
              <a:buFont typeface="Arial" pitchFamily="34" charset="0"/>
              <a:buNone/>
              <a:defRPr/>
            </a:pPr>
            <a:r>
              <a:rPr lang="en-US" dirty="0" smtClean="0"/>
              <a:t> </a:t>
            </a:r>
          </a:p>
        </p:txBody>
      </p:sp>
      <p:sp>
        <p:nvSpPr>
          <p:cNvPr id="4" name="Content Placeholder 2"/>
          <p:cNvSpPr txBox="1">
            <a:spLocks/>
          </p:cNvSpPr>
          <p:nvPr/>
        </p:nvSpPr>
        <p:spPr bwMode="auto">
          <a:xfrm>
            <a:off x="3346450" y="5280025"/>
            <a:ext cx="2160588" cy="1577975"/>
          </a:xfrm>
          <a:prstGeom prst="rect">
            <a:avLst/>
          </a:prstGeom>
          <a:noFill/>
          <a:ln w="9525">
            <a:noFill/>
            <a:miter lim="800000"/>
            <a:headEnd/>
            <a:tailEnd/>
          </a:ln>
        </p:spPr>
        <p:txBody>
          <a:bodyPr/>
          <a:lstStyle/>
          <a:p>
            <a:pPr marL="342900" indent="-342900" eaLnBrk="0" hangingPunct="0">
              <a:spcBef>
                <a:spcPts val="0"/>
              </a:spcBef>
              <a:buClr>
                <a:srgbClr val="821517"/>
              </a:buClr>
              <a:buFont typeface="Arial" pitchFamily="34" charset="0"/>
              <a:buNone/>
              <a:defRPr/>
            </a:pPr>
            <a:r>
              <a:rPr lang="en-US" dirty="0">
                <a:solidFill>
                  <a:srgbClr val="C00000"/>
                </a:solidFill>
                <a:latin typeface="Arial" pitchFamily="-60" charset="0"/>
                <a:ea typeface="ＭＳ Ｐゴシック" pitchFamily="-60" charset="-128"/>
                <a:cs typeface="ＭＳ Ｐゴシック" pitchFamily="-60" charset="-128"/>
              </a:rPr>
              <a:t>Project 1</a:t>
            </a:r>
          </a:p>
          <a:p>
            <a:pPr marL="342900" indent="-342900" eaLnBrk="0" hangingPunct="0">
              <a:spcBef>
                <a:spcPts val="0"/>
              </a:spcBef>
              <a:buClr>
                <a:srgbClr val="821517"/>
              </a:buClr>
              <a:buFont typeface="Arial" pitchFamily="34" charset="0"/>
              <a:buNone/>
              <a:defRPr/>
            </a:pPr>
            <a:r>
              <a:rPr lang="en-US" dirty="0">
                <a:latin typeface="Arial" pitchFamily="-60" charset="0"/>
                <a:ea typeface="ＭＳ Ｐゴシック" pitchFamily="-60" charset="-128"/>
                <a:cs typeface="ＭＳ Ｐゴシック" pitchFamily="-60" charset="-128"/>
              </a:rPr>
              <a:t>	</a:t>
            </a:r>
            <a:r>
              <a:rPr lang="en-US" dirty="0">
                <a:solidFill>
                  <a:srgbClr val="0070C0"/>
                </a:solidFill>
                <a:latin typeface="Arial" pitchFamily="-60" charset="0"/>
                <a:ea typeface="ＭＳ Ｐゴシック" pitchFamily="-60" charset="-128"/>
                <a:cs typeface="ＭＳ Ｐゴシック" pitchFamily="-60" charset="-128"/>
              </a:rPr>
              <a:t>Activity 1.A</a:t>
            </a:r>
          </a:p>
          <a:p>
            <a:pPr marL="342900" indent="-342900" eaLnBrk="0" hangingPunct="0">
              <a:spcBef>
                <a:spcPts val="0"/>
              </a:spcBef>
              <a:buClr>
                <a:srgbClr val="821517"/>
              </a:buClr>
              <a:buFont typeface="Arial" pitchFamily="34" charset="0"/>
              <a:buNone/>
              <a:defRPr/>
            </a:pPr>
            <a:r>
              <a:rPr lang="en-US" dirty="0">
                <a:solidFill>
                  <a:srgbClr val="0070C0"/>
                </a:solidFill>
                <a:latin typeface="Arial" pitchFamily="-60" charset="0"/>
                <a:ea typeface="ＭＳ Ｐゴシック" pitchFamily="-60" charset="-128"/>
                <a:cs typeface="ＭＳ Ｐゴシック" pitchFamily="-60" charset="-128"/>
              </a:rPr>
              <a:t>	Activity 1.B</a:t>
            </a:r>
          </a:p>
          <a:p>
            <a:pPr marL="514350" indent="-514350" eaLnBrk="0" hangingPunct="0">
              <a:spcBef>
                <a:spcPts val="0"/>
              </a:spcBef>
              <a:buClr>
                <a:srgbClr val="821517"/>
              </a:buClr>
              <a:defRPr/>
            </a:pPr>
            <a:r>
              <a:rPr lang="en-US" dirty="0">
                <a:solidFill>
                  <a:srgbClr val="C00000"/>
                </a:solidFill>
                <a:latin typeface="Arial" pitchFamily="-60" charset="0"/>
                <a:ea typeface="ＭＳ Ｐゴシック" pitchFamily="-60" charset="-128"/>
                <a:cs typeface="ＭＳ Ｐゴシック" pitchFamily="-60" charset="-128"/>
              </a:rPr>
              <a:t>Project 2</a:t>
            </a:r>
          </a:p>
          <a:p>
            <a:pPr marL="514350" indent="-514350" eaLnBrk="0" hangingPunct="0">
              <a:spcBef>
                <a:spcPts val="0"/>
              </a:spcBef>
              <a:buClr>
                <a:srgbClr val="821517"/>
              </a:buClr>
              <a:defRPr/>
            </a:pPr>
            <a:r>
              <a:rPr lang="en-US" dirty="0">
                <a:latin typeface="Arial" pitchFamily="-60" charset="0"/>
                <a:ea typeface="ＭＳ Ｐゴシック" pitchFamily="-60" charset="-128"/>
                <a:cs typeface="ＭＳ Ｐゴシック" pitchFamily="-60" charset="-128"/>
              </a:rPr>
              <a:t>	</a:t>
            </a:r>
            <a:r>
              <a:rPr lang="en-US" dirty="0">
                <a:solidFill>
                  <a:srgbClr val="0070C0"/>
                </a:solidFill>
                <a:latin typeface="Arial" pitchFamily="-60" charset="0"/>
                <a:ea typeface="ＭＳ Ｐゴシック" pitchFamily="-60" charset="-128"/>
                <a:cs typeface="ＭＳ Ｐゴシック" pitchFamily="-60" charset="-128"/>
              </a:rPr>
              <a:t>Activity 2.A</a:t>
            </a:r>
          </a:p>
        </p:txBody>
      </p:sp>
      <p:sp>
        <p:nvSpPr>
          <p:cNvPr id="6" name="Slide Number Placeholder 3"/>
          <p:cNvSpPr>
            <a:spLocks noGrp="1"/>
          </p:cNvSpPr>
          <p:nvPr>
            <p:ph type="sldNum" sz="quarter" idx="12"/>
          </p:nvPr>
        </p:nvSpPr>
        <p:spPr/>
        <p:txBody>
          <a:bodyPr/>
          <a:lstStyle/>
          <a:p>
            <a:pPr>
              <a:defRPr/>
            </a:pPr>
            <a:fld id="{75788367-307B-4A4D-A943-90C7F8717E48}" type="slidenum">
              <a:rPr lang="en-US"/>
              <a:pPr>
                <a:defRPr/>
              </a:pPr>
              <a:t>35</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325"/>
            <a:ext cx="8229600" cy="1143000"/>
          </a:xfrm>
        </p:spPr>
        <p:txBody>
          <a:bodyPr rtlCol="0">
            <a:normAutofit/>
          </a:bodyPr>
          <a:lstStyle/>
          <a:p>
            <a:pPr lvl="1" algn="l" eaLnBrk="1" fontAlgn="auto" hangingPunct="1">
              <a:spcBef>
                <a:spcPts val="0"/>
              </a:spcBef>
              <a:spcAft>
                <a:spcPts val="0"/>
              </a:spcAft>
              <a:defRPr/>
            </a:pPr>
            <a:r>
              <a:rPr lang="en-US" dirty="0">
                <a:solidFill>
                  <a:sysClr val="windowText" lastClr="000000"/>
                </a:solidFill>
                <a:latin typeface="+mj-lt"/>
              </a:rPr>
              <a:t>Adding </a:t>
            </a:r>
            <a:r>
              <a:rPr lang="en-US" dirty="0" smtClean="0">
                <a:solidFill>
                  <a:sysClr val="windowText" lastClr="000000"/>
                </a:solidFill>
                <a:latin typeface="+mj-lt"/>
              </a:rPr>
              <a:t>‘Projects</a:t>
            </a:r>
            <a:r>
              <a:rPr lang="en-US" dirty="0">
                <a:solidFill>
                  <a:sysClr val="windowText" lastClr="000000"/>
                </a:solidFill>
                <a:latin typeface="+mj-lt"/>
              </a:rPr>
              <a:t>’</a:t>
            </a:r>
          </a:p>
        </p:txBody>
      </p:sp>
      <p:sp>
        <p:nvSpPr>
          <p:cNvPr id="39939" name="Content Placeholder 6"/>
          <p:cNvSpPr>
            <a:spLocks noGrp="1"/>
          </p:cNvSpPr>
          <p:nvPr>
            <p:ph idx="1"/>
          </p:nvPr>
        </p:nvSpPr>
        <p:spPr/>
        <p:txBody>
          <a:bodyPr/>
          <a:lstStyle/>
          <a:p>
            <a:pPr eaLnBrk="1" hangingPunct="1"/>
            <a:r>
              <a:rPr lang="en-US" dirty="0"/>
              <a:t>PROJECTS should be NSP eligible uses:</a:t>
            </a:r>
          </a:p>
          <a:p>
            <a:pPr lvl="1" eaLnBrk="1" hangingPunct="1"/>
            <a:r>
              <a:rPr lang="en-US" dirty="0"/>
              <a:t>Financing Mechanisms (Eligible Use A)</a:t>
            </a:r>
          </a:p>
          <a:p>
            <a:pPr lvl="1" eaLnBrk="1" hangingPunct="1"/>
            <a:r>
              <a:rPr lang="en-US" dirty="0"/>
              <a:t>Acquisition / Rehabilitation (Eligible Use B)</a:t>
            </a:r>
          </a:p>
          <a:p>
            <a:pPr lvl="1" eaLnBrk="1" hangingPunct="1"/>
            <a:r>
              <a:rPr lang="en-US" dirty="0"/>
              <a:t>Land Bank (Eligible Use C)</a:t>
            </a:r>
          </a:p>
          <a:p>
            <a:pPr lvl="1" eaLnBrk="1" hangingPunct="1"/>
            <a:r>
              <a:rPr lang="en-US" dirty="0"/>
              <a:t>Demolition (Eligible Use D)</a:t>
            </a:r>
          </a:p>
          <a:p>
            <a:pPr lvl="1" eaLnBrk="1" hangingPunct="1"/>
            <a:r>
              <a:rPr lang="en-US" dirty="0"/>
              <a:t>Redevelopment (Eligible Use E) </a:t>
            </a:r>
          </a:p>
          <a:p>
            <a:pPr lvl="1" eaLnBrk="1" hangingPunct="1"/>
            <a:r>
              <a:rPr lang="en-US" dirty="0"/>
              <a:t>Administration</a:t>
            </a:r>
          </a:p>
          <a:p>
            <a:pPr marL="457200" lvl="1" indent="0" eaLnBrk="1" hangingPunct="1">
              <a:buNone/>
            </a:pPr>
            <a:endParaRPr lang="en-US" dirty="0" smtClean="0"/>
          </a:p>
        </p:txBody>
      </p:sp>
      <p:sp>
        <p:nvSpPr>
          <p:cNvPr id="4" name="Slide Number Placeholder 3"/>
          <p:cNvSpPr>
            <a:spLocks noGrp="1"/>
          </p:cNvSpPr>
          <p:nvPr>
            <p:ph type="sldNum" sz="quarter" idx="12"/>
          </p:nvPr>
        </p:nvSpPr>
        <p:spPr/>
        <p:txBody>
          <a:bodyPr/>
          <a:lstStyle/>
          <a:p>
            <a:pPr>
              <a:defRPr/>
            </a:pPr>
            <a:fld id="{3B661E04-4358-441C-A70F-C826925BC421}" type="slidenum">
              <a:rPr lang="en-US"/>
              <a:pPr>
                <a:defRPr/>
              </a:pPr>
              <a:t>36</a:t>
            </a:fld>
            <a:endParaRPr lang="en-US" dirty="0"/>
          </a:p>
        </p:txBody>
      </p:sp>
      <p:grpSp>
        <p:nvGrpSpPr>
          <p:cNvPr id="3"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2"/>
          <p:cNvSpPr>
            <a:spLocks noGrp="1"/>
          </p:cNvSpPr>
          <p:nvPr>
            <p:ph type="title"/>
          </p:nvPr>
        </p:nvSpPr>
        <p:spPr>
          <a:xfrm>
            <a:off x="457200" y="441325"/>
            <a:ext cx="8229600" cy="1143000"/>
          </a:xfrm>
        </p:spPr>
        <p:txBody>
          <a:bodyPr/>
          <a:lstStyle/>
          <a:p>
            <a:pPr algn="l" eaLnBrk="1" hangingPunct="1"/>
            <a:r>
              <a:rPr lang="en-US" dirty="0" smtClean="0"/>
              <a:t>Adding Projects: Examples</a:t>
            </a:r>
          </a:p>
        </p:txBody>
      </p:sp>
      <p:sp>
        <p:nvSpPr>
          <p:cNvPr id="5" name="Content Placeholder 2"/>
          <p:cNvSpPr txBox="1">
            <a:spLocks/>
          </p:cNvSpPr>
          <p:nvPr/>
        </p:nvSpPr>
        <p:spPr bwMode="auto">
          <a:xfrm>
            <a:off x="914400" y="1628775"/>
            <a:ext cx="7504113" cy="4267200"/>
          </a:xfrm>
          <a:prstGeom prst="rect">
            <a:avLst/>
          </a:prstGeom>
          <a:noFill/>
          <a:ln w="9525">
            <a:noFill/>
            <a:miter lim="800000"/>
            <a:headEnd/>
            <a:tailEnd/>
          </a:ln>
        </p:spPr>
        <p:txBody>
          <a:bodyPr/>
          <a:lstStyle/>
          <a:p>
            <a:pPr marL="342900" indent="-342900" eaLnBrk="0" hangingPunct="0">
              <a:lnSpc>
                <a:spcPts val="3200"/>
              </a:lnSpc>
              <a:spcBef>
                <a:spcPts val="0"/>
              </a:spcBef>
              <a:buClr>
                <a:srgbClr val="821517"/>
              </a:buClr>
              <a:buFont typeface="Arial" pitchFamily="34" charset="0"/>
              <a:buNone/>
              <a:defRPr/>
            </a:pPr>
            <a:r>
              <a:rPr lang="en-US" sz="2800" dirty="0">
                <a:solidFill>
                  <a:srgbClr val="C00000"/>
                </a:solidFill>
                <a:latin typeface="Arial" pitchFamily="-60" charset="0"/>
                <a:ea typeface="ＭＳ Ｐゴシック" pitchFamily="-60" charset="-128"/>
                <a:cs typeface="ＭＳ Ｐゴシック" pitchFamily="-60" charset="-128"/>
              </a:rPr>
              <a:t>Financing Mechanisms (Eligible Use A)</a:t>
            </a:r>
          </a:p>
          <a:p>
            <a:pPr marL="342900" indent="-342900" eaLnBrk="0" hangingPunct="0">
              <a:lnSpc>
                <a:spcPts val="3200"/>
              </a:lnSpc>
              <a:spcBef>
                <a:spcPts val="0"/>
              </a:spcBef>
              <a:buClr>
                <a:srgbClr val="821517"/>
              </a:buClr>
              <a:buFont typeface="Arial" pitchFamily="34" charset="0"/>
              <a:buNone/>
              <a:defRPr/>
            </a:pPr>
            <a:r>
              <a:rPr lang="en-US" sz="2800" dirty="0">
                <a:solidFill>
                  <a:srgbClr val="C00000"/>
                </a:solidFill>
                <a:latin typeface="Arial" pitchFamily="-60" charset="0"/>
                <a:ea typeface="ＭＳ Ｐゴシック" pitchFamily="-60" charset="-128"/>
                <a:cs typeface="ＭＳ Ｐゴシック" pitchFamily="-60" charset="-128"/>
              </a:rPr>
              <a:t>	</a:t>
            </a:r>
            <a:r>
              <a:rPr lang="en-US" sz="2800" dirty="0" smtClean="0">
                <a:solidFill>
                  <a:srgbClr val="C00000"/>
                </a:solidFill>
                <a:latin typeface="Arial" pitchFamily="-60" charset="0"/>
                <a:ea typeface="ＭＳ Ｐゴシック" pitchFamily="-60" charset="-128"/>
                <a:cs typeface="ＭＳ Ｐゴシック" pitchFamily="-60" charset="-128"/>
              </a:rPr>
              <a:t> </a:t>
            </a:r>
            <a:endParaRPr lang="en-US" sz="2800" dirty="0">
              <a:solidFill>
                <a:srgbClr val="C00000"/>
              </a:solidFill>
              <a:latin typeface="Arial" pitchFamily="-60" charset="0"/>
              <a:ea typeface="ＭＳ Ｐゴシック" pitchFamily="-60" charset="-128"/>
              <a:cs typeface="ＭＳ Ｐゴシック" pitchFamily="-60" charset="-128"/>
            </a:endParaRPr>
          </a:p>
          <a:p>
            <a:pPr marL="342900" indent="-342900" eaLnBrk="0" hangingPunct="0">
              <a:lnSpc>
                <a:spcPts val="3200"/>
              </a:lnSpc>
              <a:spcBef>
                <a:spcPts val="0"/>
              </a:spcBef>
              <a:buClr>
                <a:srgbClr val="821517"/>
              </a:buClr>
              <a:buFont typeface="Arial" pitchFamily="34" charset="0"/>
              <a:buNone/>
              <a:defRPr/>
            </a:pPr>
            <a:endParaRPr lang="en-US" sz="2800" dirty="0">
              <a:solidFill>
                <a:srgbClr val="C00000"/>
              </a:solidFill>
              <a:latin typeface="Arial" pitchFamily="-60" charset="0"/>
              <a:ea typeface="ＭＳ Ｐゴシック" pitchFamily="-60" charset="-128"/>
              <a:cs typeface="ＭＳ Ｐゴシック" pitchFamily="-60" charset="-128"/>
            </a:endParaRPr>
          </a:p>
          <a:p>
            <a:pPr marL="342900" indent="-342900" eaLnBrk="0" hangingPunct="0">
              <a:lnSpc>
                <a:spcPts val="3200"/>
              </a:lnSpc>
              <a:spcBef>
                <a:spcPts val="0"/>
              </a:spcBef>
              <a:buClr>
                <a:srgbClr val="821517"/>
              </a:buClr>
              <a:buFont typeface="Arial" pitchFamily="34" charset="0"/>
              <a:buNone/>
              <a:defRPr/>
            </a:pPr>
            <a:endParaRPr lang="en-US" sz="2800" dirty="0">
              <a:solidFill>
                <a:srgbClr val="C00000"/>
              </a:solidFill>
              <a:latin typeface="Arial" pitchFamily="-60" charset="0"/>
              <a:ea typeface="ＭＳ Ｐゴシック" pitchFamily="-60" charset="-128"/>
              <a:cs typeface="ＭＳ Ｐゴシック" pitchFamily="-60" charset="-128"/>
            </a:endParaRPr>
          </a:p>
          <a:p>
            <a:pPr marL="342900" indent="-342900" eaLnBrk="0" hangingPunct="0">
              <a:lnSpc>
                <a:spcPts val="3200"/>
              </a:lnSpc>
              <a:spcBef>
                <a:spcPts val="0"/>
              </a:spcBef>
              <a:buClr>
                <a:srgbClr val="821517"/>
              </a:buClr>
              <a:buFont typeface="Arial" pitchFamily="34" charset="0"/>
              <a:buNone/>
              <a:defRPr/>
            </a:pPr>
            <a:r>
              <a:rPr lang="en-US" sz="2800" dirty="0">
                <a:solidFill>
                  <a:srgbClr val="C00000"/>
                </a:solidFill>
                <a:latin typeface="Arial" pitchFamily="-60" charset="0"/>
                <a:ea typeface="ＭＳ Ｐゴシック" pitchFamily="-60" charset="-128"/>
                <a:cs typeface="ＭＳ Ｐゴシック" pitchFamily="-60" charset="-128"/>
              </a:rPr>
              <a:t>Acquisition / Rehabilitation (Eligible Use B)</a:t>
            </a:r>
          </a:p>
          <a:p>
            <a:pPr marL="514350" indent="-514350" eaLnBrk="0" hangingPunct="0">
              <a:lnSpc>
                <a:spcPts val="3200"/>
              </a:lnSpc>
              <a:spcBef>
                <a:spcPts val="0"/>
              </a:spcBef>
              <a:buClr>
                <a:srgbClr val="821517"/>
              </a:buClr>
              <a:defRPr/>
            </a:pPr>
            <a:r>
              <a:rPr lang="en-US" sz="2800" dirty="0">
                <a:solidFill>
                  <a:srgbClr val="C0000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r>
              <a:rPr lang="en-US" sz="2800" dirty="0">
                <a:solidFill>
                  <a:srgbClr val="C0000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endParaRPr lang="en-US" sz="2800" dirty="0">
              <a:solidFill>
                <a:srgbClr val="C00000"/>
              </a:solidFill>
              <a:latin typeface="Arial" pitchFamily="-60" charset="0"/>
              <a:ea typeface="ＭＳ Ｐゴシック" pitchFamily="-60" charset="-128"/>
              <a:cs typeface="ＭＳ Ｐゴシック" pitchFamily="-60" charset="-128"/>
            </a:endParaRPr>
          </a:p>
          <a:p>
            <a:pPr marL="514350" indent="-514350" eaLnBrk="0" hangingPunct="0">
              <a:lnSpc>
                <a:spcPts val="3200"/>
              </a:lnSpc>
              <a:spcBef>
                <a:spcPts val="0"/>
              </a:spcBef>
              <a:buClr>
                <a:srgbClr val="821517"/>
              </a:buClr>
              <a:defRPr/>
            </a:pPr>
            <a:r>
              <a:rPr lang="en-US" sz="2800" dirty="0">
                <a:solidFill>
                  <a:srgbClr val="C00000"/>
                </a:solidFill>
                <a:latin typeface="Arial" pitchFamily="-60" charset="0"/>
                <a:ea typeface="ＭＳ Ｐゴシック" pitchFamily="-60" charset="-128"/>
                <a:cs typeface="ＭＳ Ｐゴシック" pitchFamily="-60" charset="-128"/>
              </a:rPr>
              <a:t>Administration</a:t>
            </a:r>
          </a:p>
          <a:p>
            <a:pPr marL="514350" indent="-514350" eaLnBrk="0" hangingPunct="0">
              <a:lnSpc>
                <a:spcPts val="3200"/>
              </a:lnSpc>
              <a:spcBef>
                <a:spcPts val="0"/>
              </a:spcBef>
              <a:buClr>
                <a:srgbClr val="821517"/>
              </a:buClr>
              <a:defRPr/>
            </a:pPr>
            <a:r>
              <a:rPr lang="en-US" sz="2800" dirty="0">
                <a:solidFill>
                  <a:srgbClr val="C0000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endParaRPr lang="en-US" sz="2800" dirty="0">
              <a:solidFill>
                <a:srgbClr val="00B0F0"/>
              </a:solidFill>
              <a:latin typeface="Arial" pitchFamily="-60" charset="0"/>
              <a:ea typeface="ＭＳ Ｐゴシック" pitchFamily="-60" charset="-128"/>
              <a:cs typeface="ＭＳ Ｐゴシック" pitchFamily="-60" charset="-128"/>
            </a:endParaRPr>
          </a:p>
        </p:txBody>
      </p:sp>
      <p:sp>
        <p:nvSpPr>
          <p:cNvPr id="10" name="Content Placeholder 2"/>
          <p:cNvSpPr txBox="1">
            <a:spLocks/>
          </p:cNvSpPr>
          <p:nvPr/>
        </p:nvSpPr>
        <p:spPr bwMode="auto">
          <a:xfrm>
            <a:off x="1233488" y="1628775"/>
            <a:ext cx="6553200" cy="4267200"/>
          </a:xfrm>
          <a:prstGeom prst="rect">
            <a:avLst/>
          </a:prstGeom>
          <a:noFill/>
          <a:ln w="9525">
            <a:noFill/>
            <a:miter lim="800000"/>
            <a:headEnd/>
            <a:tailEnd/>
          </a:ln>
        </p:spPr>
        <p:txBody>
          <a:bodyPr/>
          <a:lstStyle/>
          <a:p>
            <a:pPr marL="342900" indent="-342900" eaLnBrk="0" hangingPunct="0">
              <a:lnSpc>
                <a:spcPts val="3200"/>
              </a:lnSpc>
              <a:spcBef>
                <a:spcPts val="0"/>
              </a:spcBef>
              <a:buClr>
                <a:srgbClr val="821517"/>
              </a:buClr>
              <a:buFont typeface="Arial" pitchFamily="34" charset="0"/>
              <a:buNone/>
              <a:defRPr/>
            </a:pPr>
            <a:r>
              <a:rPr lang="en-US" sz="2800" dirty="0">
                <a:solidFill>
                  <a:srgbClr val="FF0000"/>
                </a:solidFill>
                <a:latin typeface="Arial" pitchFamily="-60" charset="0"/>
                <a:ea typeface="ＭＳ Ｐゴシック" pitchFamily="-60" charset="-128"/>
                <a:cs typeface="ＭＳ Ｐゴシック" pitchFamily="-60" charset="-128"/>
              </a:rPr>
              <a:t> </a:t>
            </a:r>
          </a:p>
          <a:p>
            <a:pPr marL="342900" indent="-342900" eaLnBrk="0" hangingPunct="0">
              <a:lnSpc>
                <a:spcPts val="3200"/>
              </a:lnSpc>
              <a:spcBef>
                <a:spcPts val="0"/>
              </a:spcBef>
              <a:buClr>
                <a:srgbClr val="821517"/>
              </a:buClr>
              <a:buFont typeface="Arial" pitchFamily="34" charset="0"/>
              <a:buNone/>
              <a:defRPr/>
            </a:pPr>
            <a:r>
              <a:rPr lang="en-US" sz="2800" dirty="0">
                <a:latin typeface="Arial" pitchFamily="-60" charset="0"/>
                <a:ea typeface="ＭＳ Ｐゴシック" pitchFamily="-60" charset="-128"/>
                <a:cs typeface="ＭＳ Ｐゴシック" pitchFamily="-60" charset="-128"/>
              </a:rPr>
              <a:t>	</a:t>
            </a:r>
            <a:r>
              <a:rPr lang="en-US" sz="2800" dirty="0">
                <a:solidFill>
                  <a:srgbClr val="0070C0"/>
                </a:solidFill>
                <a:latin typeface="Arial" pitchFamily="-60" charset="0"/>
                <a:ea typeface="ＭＳ Ｐゴシック" pitchFamily="-60" charset="-128"/>
                <a:cs typeface="ＭＳ Ｐゴシック" pitchFamily="-60" charset="-128"/>
              </a:rPr>
              <a:t>Activity 1.A</a:t>
            </a:r>
          </a:p>
          <a:p>
            <a:pPr marL="342900" indent="-342900" eaLnBrk="0" hangingPunct="0">
              <a:lnSpc>
                <a:spcPts val="3200"/>
              </a:lnSpc>
              <a:spcBef>
                <a:spcPts val="0"/>
              </a:spcBef>
              <a:buClr>
                <a:srgbClr val="821517"/>
              </a:buClr>
              <a:buFont typeface="Arial" pitchFamily="34" charset="0"/>
              <a:buNone/>
              <a:defRPr/>
            </a:pPr>
            <a:r>
              <a:rPr lang="en-US" sz="2800" dirty="0">
                <a:solidFill>
                  <a:srgbClr val="0070C0"/>
                </a:solidFill>
                <a:latin typeface="Arial" pitchFamily="-60" charset="0"/>
                <a:ea typeface="ＭＳ Ｐゴシック" pitchFamily="-60" charset="-128"/>
                <a:cs typeface="ＭＳ Ｐゴシック" pitchFamily="-60" charset="-128"/>
              </a:rPr>
              <a:t>	Activity 1.B</a:t>
            </a:r>
          </a:p>
          <a:p>
            <a:pPr marL="342900" indent="-342900" eaLnBrk="0" hangingPunct="0">
              <a:lnSpc>
                <a:spcPts val="3200"/>
              </a:lnSpc>
              <a:spcBef>
                <a:spcPts val="0"/>
              </a:spcBef>
              <a:buClr>
                <a:srgbClr val="821517"/>
              </a:buClr>
              <a:buFont typeface="Arial" pitchFamily="34" charset="0"/>
              <a:buNone/>
              <a:defRPr/>
            </a:pPr>
            <a:r>
              <a:rPr lang="en-US" sz="2800" dirty="0">
                <a:solidFill>
                  <a:srgbClr val="0070C0"/>
                </a:solidFill>
                <a:latin typeface="Arial" pitchFamily="-60" charset="0"/>
                <a:ea typeface="ＭＳ Ｐゴシック" pitchFamily="-60" charset="-128"/>
                <a:cs typeface="ＭＳ Ｐゴシック" pitchFamily="-60" charset="-128"/>
              </a:rPr>
              <a:t>	…</a:t>
            </a:r>
          </a:p>
          <a:p>
            <a:pPr marL="342900" indent="-342900" eaLnBrk="0" hangingPunct="0">
              <a:lnSpc>
                <a:spcPts val="3200"/>
              </a:lnSpc>
              <a:spcBef>
                <a:spcPts val="0"/>
              </a:spcBef>
              <a:buClr>
                <a:srgbClr val="821517"/>
              </a:buClr>
              <a:buFont typeface="Arial" pitchFamily="34" charset="0"/>
              <a:buNone/>
              <a:defRPr/>
            </a:pPr>
            <a:r>
              <a:rPr lang="en-US" sz="2800" dirty="0">
                <a:solidFill>
                  <a:srgbClr val="0070C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r>
              <a:rPr lang="en-US" sz="2800" dirty="0">
                <a:solidFill>
                  <a:srgbClr val="0070C0"/>
                </a:solidFill>
                <a:latin typeface="Arial" pitchFamily="-60" charset="0"/>
                <a:ea typeface="ＭＳ Ｐゴシック" pitchFamily="-60" charset="-128"/>
                <a:cs typeface="ＭＳ Ｐゴシック" pitchFamily="-60" charset="-128"/>
              </a:rPr>
              <a:t>	Activity 2.A</a:t>
            </a:r>
          </a:p>
          <a:p>
            <a:pPr marL="514350" indent="-514350" eaLnBrk="0" hangingPunct="0">
              <a:lnSpc>
                <a:spcPts val="3200"/>
              </a:lnSpc>
              <a:spcBef>
                <a:spcPts val="0"/>
              </a:spcBef>
              <a:buClr>
                <a:srgbClr val="821517"/>
              </a:buClr>
              <a:defRPr/>
            </a:pPr>
            <a:r>
              <a:rPr lang="en-US" sz="2800" dirty="0">
                <a:solidFill>
                  <a:srgbClr val="0070C0"/>
                </a:solidFill>
                <a:latin typeface="Arial" pitchFamily="-60" charset="0"/>
                <a:ea typeface="ＭＳ Ｐゴシック" pitchFamily="-60" charset="-128"/>
                <a:cs typeface="ＭＳ Ｐゴシック" pitchFamily="-60" charset="-128"/>
              </a:rPr>
              <a:t>	Activity 2.B</a:t>
            </a:r>
          </a:p>
          <a:p>
            <a:pPr marL="514350" indent="-514350" eaLnBrk="0" hangingPunct="0">
              <a:lnSpc>
                <a:spcPts val="3200"/>
              </a:lnSpc>
              <a:spcBef>
                <a:spcPts val="0"/>
              </a:spcBef>
              <a:buClr>
                <a:srgbClr val="821517"/>
              </a:buClr>
              <a:defRPr/>
            </a:pPr>
            <a:r>
              <a:rPr lang="en-US" sz="2800" dirty="0">
                <a:solidFill>
                  <a:srgbClr val="0070C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r>
              <a:rPr lang="en-US" sz="2800" dirty="0">
                <a:solidFill>
                  <a:srgbClr val="0070C0"/>
                </a:solidFill>
                <a:latin typeface="Arial" pitchFamily="-60" charset="0"/>
                <a:ea typeface="ＭＳ Ｐゴシック" pitchFamily="-60" charset="-128"/>
                <a:cs typeface="ＭＳ Ｐゴシック" pitchFamily="-60" charset="-128"/>
              </a:rPr>
              <a:t>	 </a:t>
            </a:r>
          </a:p>
          <a:p>
            <a:pPr marL="514350" indent="-514350" eaLnBrk="0" hangingPunct="0">
              <a:lnSpc>
                <a:spcPts val="3200"/>
              </a:lnSpc>
              <a:spcBef>
                <a:spcPts val="0"/>
              </a:spcBef>
              <a:buClr>
                <a:srgbClr val="821517"/>
              </a:buClr>
              <a:defRPr/>
            </a:pPr>
            <a:r>
              <a:rPr lang="en-US" sz="2800" dirty="0">
                <a:solidFill>
                  <a:srgbClr val="0070C0"/>
                </a:solidFill>
                <a:latin typeface="Arial" pitchFamily="-60" charset="0"/>
                <a:ea typeface="ＭＳ Ｐゴシック" pitchFamily="-60" charset="-128"/>
                <a:cs typeface="ＭＳ Ｐゴシック" pitchFamily="-60" charset="-128"/>
              </a:rPr>
              <a:t>	Activity 3.A</a:t>
            </a:r>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2"/>
          <p:cNvSpPr>
            <a:spLocks noGrp="1"/>
          </p:cNvSpPr>
          <p:nvPr>
            <p:ph type="title"/>
          </p:nvPr>
        </p:nvSpPr>
        <p:spPr>
          <a:xfrm>
            <a:off x="197709" y="441325"/>
            <a:ext cx="8946292" cy="1143000"/>
          </a:xfrm>
        </p:spPr>
        <p:txBody>
          <a:bodyPr/>
          <a:lstStyle/>
          <a:p>
            <a:pPr algn="l" eaLnBrk="1" hangingPunct="1"/>
            <a:r>
              <a:rPr lang="en-US" dirty="0" smtClean="0"/>
              <a:t>Adding Projects: Revolving Loan Funds</a:t>
            </a:r>
          </a:p>
        </p:txBody>
      </p:sp>
      <p:grpSp>
        <p:nvGrpSpPr>
          <p:cNvPr id="41989"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 name="TextBox 1"/>
          <p:cNvSpPr txBox="1"/>
          <p:nvPr/>
        </p:nvSpPr>
        <p:spPr>
          <a:xfrm>
            <a:off x="99817" y="2273652"/>
            <a:ext cx="2548380" cy="2554545"/>
          </a:xfrm>
          <a:prstGeom prst="rect">
            <a:avLst/>
          </a:prstGeom>
          <a:noFill/>
        </p:spPr>
        <p:txBody>
          <a:bodyPr wrap="square" rtlCol="0">
            <a:spAutoFit/>
          </a:bodyPr>
          <a:lstStyle/>
          <a:p>
            <a:pPr>
              <a:spcBef>
                <a:spcPct val="20000"/>
              </a:spcBef>
            </a:pPr>
            <a:r>
              <a:rPr lang="en-US" sz="3200" dirty="0" smtClean="0">
                <a:latin typeface="+mn-lt"/>
                <a:ea typeface="+mn-ea"/>
                <a:cs typeface="+mn-cs"/>
              </a:rPr>
              <a:t>Revolving Loan Fund (RLF) can now be identified as a Project</a:t>
            </a:r>
            <a:endParaRPr lang="en-US" sz="3200" dirty="0">
              <a:latin typeface="+mn-lt"/>
              <a:ea typeface="+mn-ea"/>
              <a:cs typeface="+mn-cs"/>
            </a:endParaRP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53" r="18974" b="15347"/>
          <a:stretch/>
        </p:blipFill>
        <p:spPr bwMode="auto">
          <a:xfrm>
            <a:off x="2743196" y="1371974"/>
            <a:ext cx="6180195" cy="527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025209"/>
      </p:ext>
    </p:extLst>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41325"/>
            <a:ext cx="8229600" cy="1143000"/>
          </a:xfrm>
        </p:spPr>
        <p:txBody>
          <a:bodyPr/>
          <a:lstStyle/>
          <a:p>
            <a:pPr algn="l" eaLnBrk="1" hangingPunct="1"/>
            <a:r>
              <a:rPr lang="en-US" dirty="0" smtClean="0"/>
              <a:t>Special Project: Restricted Balance</a:t>
            </a:r>
          </a:p>
        </p:txBody>
      </p:sp>
      <p:sp>
        <p:nvSpPr>
          <p:cNvPr id="41987" name="Content Placeholder 5"/>
          <p:cNvSpPr>
            <a:spLocks noGrp="1"/>
          </p:cNvSpPr>
          <p:nvPr>
            <p:ph idx="1"/>
          </p:nvPr>
        </p:nvSpPr>
        <p:spPr>
          <a:xfrm>
            <a:off x="457200" y="1916113"/>
            <a:ext cx="8229600" cy="4408487"/>
          </a:xfrm>
        </p:spPr>
        <p:txBody>
          <a:bodyPr/>
          <a:lstStyle/>
          <a:p>
            <a:pPr eaLnBrk="1" hangingPunct="1"/>
            <a:r>
              <a:rPr lang="en-US" sz="2800" dirty="0" smtClean="0"/>
              <a:t>If activities are in a Restricted Balance project, drawdowns CANNOT be made on them until they are moved to other projects. </a:t>
            </a:r>
          </a:p>
          <a:p>
            <a:pPr eaLnBrk="1" hangingPunct="1"/>
            <a:endParaRPr lang="en-US" sz="2800" dirty="0" smtClean="0"/>
          </a:p>
          <a:p>
            <a:pPr eaLnBrk="1" hangingPunct="1"/>
            <a:r>
              <a:rPr lang="en-US" sz="2800" dirty="0" smtClean="0"/>
              <a:t>Grantees must work with CPD Representatives to figure out why draws are restricted.</a:t>
            </a:r>
          </a:p>
          <a:p>
            <a:pPr eaLnBrk="1" hangingPunct="1"/>
            <a:endParaRPr lang="en-US" sz="2800" dirty="0" smtClean="0"/>
          </a:p>
          <a:p>
            <a:pPr eaLnBrk="1" hangingPunct="1"/>
            <a:r>
              <a:rPr lang="en-US" sz="2800" dirty="0"/>
              <a:t>Only the HUD Super user can reduce the Restricted Balance project budget so activities can be re-assigned to other projects by grantee users.</a:t>
            </a:r>
          </a:p>
          <a:p>
            <a:pPr eaLnBrk="1" hangingPunct="1"/>
            <a:endParaRPr lang="en-US" sz="2800" dirty="0" smtClean="0"/>
          </a:p>
        </p:txBody>
      </p:sp>
      <p:sp>
        <p:nvSpPr>
          <p:cNvPr id="4" name="Slide Number Placeholder 3"/>
          <p:cNvSpPr>
            <a:spLocks noGrp="1"/>
          </p:cNvSpPr>
          <p:nvPr>
            <p:ph type="sldNum" sz="quarter" idx="12"/>
          </p:nvPr>
        </p:nvSpPr>
        <p:spPr/>
        <p:txBody>
          <a:bodyPr/>
          <a:lstStyle/>
          <a:p>
            <a:pPr>
              <a:defRPr/>
            </a:pPr>
            <a:fld id="{D7463696-4CE1-4716-94AF-9382AD250B1E}" type="slidenum">
              <a:rPr lang="en-US"/>
              <a:pPr>
                <a:defRPr/>
              </a:pPr>
              <a:t>39</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441325"/>
            <a:ext cx="8229600" cy="1143000"/>
          </a:xfrm>
        </p:spPr>
        <p:txBody>
          <a:bodyPr/>
          <a:lstStyle/>
          <a:p>
            <a:pPr algn="l" eaLnBrk="1" hangingPunct="1"/>
            <a:r>
              <a:rPr lang="en-US" dirty="0" smtClean="0"/>
              <a:t>Training Schedule</a:t>
            </a:r>
          </a:p>
        </p:txBody>
      </p:sp>
      <p:sp>
        <p:nvSpPr>
          <p:cNvPr id="4" name="Content Placeholder 3"/>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DAY 1</a:t>
            </a:r>
            <a:endParaRPr lang="en-US" strike="sngStrike" dirty="0" smtClean="0"/>
          </a:p>
          <a:p>
            <a:pPr lvl="1" eaLnBrk="1" fontAlgn="auto" hangingPunct="1">
              <a:spcAft>
                <a:spcPts val="0"/>
              </a:spcAft>
              <a:defRPr/>
            </a:pPr>
            <a:r>
              <a:rPr lang="en-US" dirty="0" smtClean="0"/>
              <a:t>Overview of the System</a:t>
            </a:r>
          </a:p>
          <a:p>
            <a:pPr lvl="1" eaLnBrk="1" fontAlgn="auto" hangingPunct="1">
              <a:spcAft>
                <a:spcPts val="0"/>
              </a:spcAft>
              <a:defRPr/>
            </a:pPr>
            <a:r>
              <a:rPr lang="en-US" dirty="0" smtClean="0"/>
              <a:t>Detailed Review of DRGR modules (Action Plans &amp; QPR) and processes</a:t>
            </a:r>
          </a:p>
          <a:p>
            <a:pPr eaLnBrk="1" fontAlgn="auto" hangingPunct="1">
              <a:spcAft>
                <a:spcPts val="0"/>
              </a:spcAft>
              <a:defRPr/>
            </a:pPr>
            <a:r>
              <a:rPr lang="en-US" dirty="0" smtClean="0"/>
              <a:t>DAY 2</a:t>
            </a:r>
            <a:endParaRPr lang="en-US" strike="sngStrike" dirty="0" smtClean="0"/>
          </a:p>
          <a:p>
            <a:pPr lvl="1" eaLnBrk="1" fontAlgn="auto" hangingPunct="1">
              <a:spcAft>
                <a:spcPts val="0"/>
              </a:spcAft>
              <a:defRPr/>
            </a:pPr>
            <a:r>
              <a:rPr lang="en-US" dirty="0" smtClean="0"/>
              <a:t>Review of Day 1 Material</a:t>
            </a:r>
          </a:p>
          <a:p>
            <a:pPr lvl="1" eaLnBrk="1" fontAlgn="auto" hangingPunct="1">
              <a:spcAft>
                <a:spcPts val="0"/>
              </a:spcAft>
              <a:defRPr/>
            </a:pPr>
            <a:r>
              <a:rPr lang="en-US" dirty="0" smtClean="0"/>
              <a:t>Detailed Review of DRGR modules (Admin, Drawdown, Reports) and processes</a:t>
            </a:r>
          </a:p>
          <a:p>
            <a:pPr lvl="1" eaLnBrk="1" fontAlgn="auto" hangingPunct="1">
              <a:spcAft>
                <a:spcPts val="0"/>
              </a:spcAft>
              <a:defRPr/>
            </a:pPr>
            <a:r>
              <a:rPr lang="en-US" dirty="0" smtClean="0"/>
              <a:t>How to tell your NSP story in DRGR</a:t>
            </a:r>
          </a:p>
          <a:p>
            <a:pPr lvl="1" eaLnBrk="1" fontAlgn="auto" hangingPunct="1">
              <a:spcAft>
                <a:spcPts val="0"/>
              </a:spcAft>
              <a:defRPr/>
            </a:pPr>
            <a:r>
              <a:rPr lang="en-US" dirty="0" smtClean="0"/>
              <a:t>Common Issues/Troubleshooting</a:t>
            </a:r>
          </a:p>
          <a:p>
            <a:pPr eaLnBrk="1" fontAlgn="auto" hangingPunct="1">
              <a:spcAft>
                <a:spcPts val="0"/>
              </a:spcAft>
              <a:buNone/>
              <a:defRPr/>
            </a:pPr>
            <a:endParaRPr lang="en-US" dirty="0"/>
          </a:p>
        </p:txBody>
      </p:sp>
      <p:sp>
        <p:nvSpPr>
          <p:cNvPr id="5" name="Slide Number Placeholder 4"/>
          <p:cNvSpPr>
            <a:spLocks noGrp="1"/>
          </p:cNvSpPr>
          <p:nvPr>
            <p:ph type="sldNum" sz="quarter" idx="12"/>
          </p:nvPr>
        </p:nvSpPr>
        <p:spPr/>
        <p:txBody>
          <a:bodyPr/>
          <a:lstStyle/>
          <a:p>
            <a:pPr>
              <a:defRPr/>
            </a:pPr>
            <a:fld id="{977A01FF-00B5-4EB1-89D0-923B1C07CAB6}" type="slidenum">
              <a:rPr lang="en-US"/>
              <a:pPr>
                <a:defRPr/>
              </a:pPr>
              <a:t>4</a:t>
            </a:fld>
            <a:endParaRPr lang="en-US" dirty="0"/>
          </a:p>
        </p:txBody>
      </p:sp>
      <p:grpSp>
        <p:nvGrpSpPr>
          <p:cNvPr id="6149"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25EBA6-016D-4B38-8D86-0C29BD8CF9B3}" type="slidenum">
              <a:rPr lang="en-US"/>
              <a:pPr>
                <a:defRPr/>
              </a:pPr>
              <a:t>40</a:t>
            </a:fld>
            <a:endParaRPr lang="en-US" dirty="0"/>
          </a:p>
        </p:txBody>
      </p:sp>
      <p:sp>
        <p:nvSpPr>
          <p:cNvPr id="11" name="Title 1"/>
          <p:cNvSpPr txBox="1">
            <a:spLocks/>
          </p:cNvSpPr>
          <p:nvPr/>
        </p:nvSpPr>
        <p:spPr bwMode="auto">
          <a:xfrm>
            <a:off x="457200" y="625475"/>
            <a:ext cx="8229600" cy="960438"/>
          </a:xfrm>
          <a:prstGeom prst="rect">
            <a:avLst/>
          </a:prstGeom>
          <a:noFill/>
          <a:ln w="9525">
            <a:noFill/>
            <a:miter lim="800000"/>
            <a:headEnd/>
            <a:tailEnd/>
          </a:ln>
        </p:spPr>
        <p:txBody>
          <a:bodyPr lIns="0" rIns="0" bIns="0" anchor="ctr">
            <a:normAutofit fontScale="97500"/>
          </a:bodyPr>
          <a:lstStyle/>
          <a:p>
            <a:pPr>
              <a:defRPr/>
            </a:pPr>
            <a:r>
              <a:rPr lang="en-US" sz="4400" dirty="0">
                <a:latin typeface="+mj-lt"/>
                <a:ea typeface="ＭＳ Ｐゴシック" pitchFamily="-60" charset="-128"/>
                <a:cs typeface="ＭＳ Ｐゴシック" pitchFamily="-60" charset="-128"/>
              </a:rPr>
              <a:t>Testing out the System</a:t>
            </a:r>
          </a:p>
        </p:txBody>
      </p:sp>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7" name="Table 16"/>
          <p:cNvGraphicFramePr>
            <a:graphicFrameLocks noGrp="1"/>
          </p:cNvGraphicFramePr>
          <p:nvPr>
            <p:extLst>
              <p:ext uri="{D42A27DB-BD31-4B8C-83A1-F6EECF244321}">
                <p14:modId xmlns:p14="http://schemas.microsoft.com/office/powerpoint/2010/main" val="1699627525"/>
              </p:ext>
            </p:extLst>
          </p:nvPr>
        </p:nvGraphicFramePr>
        <p:xfrm>
          <a:off x="1160463" y="5375225"/>
          <a:ext cx="6451600" cy="1163320"/>
        </p:xfrm>
        <a:graphic>
          <a:graphicData uri="http://schemas.openxmlformats.org/drawingml/2006/table">
            <a:tbl>
              <a:tblPr firstRow="1" bandRow="1">
                <a:tableStyleId>{5C22544A-7EE6-4342-B048-85BDC9FD1C3A}</a:tableStyleId>
              </a:tblPr>
              <a:tblGrid>
                <a:gridCol w="2108200"/>
                <a:gridCol w="4343400"/>
              </a:tblGrid>
              <a:tr h="370840">
                <a:tc>
                  <a:txBody>
                    <a:bodyPr/>
                    <a:lstStyle/>
                    <a:p>
                      <a:r>
                        <a:rPr lang="en-US" dirty="0" smtClean="0"/>
                        <a:t>USER</a:t>
                      </a:r>
                      <a:r>
                        <a:rPr lang="en-US" baseline="0" dirty="0" smtClean="0"/>
                        <a:t> ID</a:t>
                      </a:r>
                      <a:endParaRPr lang="en-US" dirty="0"/>
                    </a:p>
                  </a:txBody>
                  <a:tcPr/>
                </a:tc>
                <a:tc>
                  <a:txBody>
                    <a:bodyPr/>
                    <a:lstStyle/>
                    <a:p>
                      <a:r>
                        <a:rPr lang="en-US" dirty="0" smtClean="0"/>
                        <a:t>ROLE</a:t>
                      </a:r>
                      <a:endParaRPr lang="en-US" dirty="0"/>
                    </a:p>
                  </a:txBody>
                  <a:tcPr/>
                </a:tc>
              </a:tr>
              <a:tr h="370840">
                <a:tc>
                  <a:txBody>
                    <a:bodyPr/>
                    <a:lstStyle/>
                    <a:p>
                      <a:r>
                        <a:rPr lang="en-US" sz="2000" dirty="0" smtClean="0"/>
                        <a:t>TS##GA</a:t>
                      </a:r>
                      <a:endParaRPr lang="en-US" sz="2000" dirty="0">
                        <a:latin typeface="+mn-lt"/>
                      </a:endParaRPr>
                    </a:p>
                  </a:txBody>
                  <a:tcPr/>
                </a:tc>
                <a:tc>
                  <a:txBody>
                    <a:bodyPr/>
                    <a:lstStyle/>
                    <a:p>
                      <a:r>
                        <a:rPr lang="en-US" sz="2000" dirty="0" smtClean="0"/>
                        <a:t>Grantee Admin/Approve</a:t>
                      </a:r>
                      <a:r>
                        <a:rPr lang="en-US" sz="2000" baseline="0" dirty="0" smtClean="0"/>
                        <a:t> Drawdown</a:t>
                      </a:r>
                      <a:endParaRPr lang="en-US" sz="2000" dirty="0">
                        <a:latin typeface="+mn-lt"/>
                      </a:endParaRPr>
                    </a:p>
                  </a:txBody>
                  <a:tcPr/>
                </a:tc>
              </a:tr>
              <a:tr h="373380">
                <a:tc>
                  <a:txBody>
                    <a:bodyPr/>
                    <a:lstStyle/>
                    <a:p>
                      <a:r>
                        <a:rPr lang="en-US" sz="2000" dirty="0" smtClean="0"/>
                        <a:t>TS##GR</a:t>
                      </a:r>
                      <a:endParaRPr lang="en-US" sz="2000" dirty="0">
                        <a:latin typeface="+mn-lt"/>
                      </a:endParaRPr>
                    </a:p>
                  </a:txBody>
                  <a:tcPr/>
                </a:tc>
                <a:tc>
                  <a:txBody>
                    <a:bodyPr/>
                    <a:lstStyle/>
                    <a:p>
                      <a:r>
                        <a:rPr lang="en-US" sz="2000" dirty="0" smtClean="0"/>
                        <a:t>Request</a:t>
                      </a:r>
                      <a:r>
                        <a:rPr lang="en-US" sz="2000" baseline="0" dirty="0" smtClean="0"/>
                        <a:t> Drawdown</a:t>
                      </a:r>
                      <a:endParaRPr lang="en-US" sz="2000" dirty="0">
                        <a:latin typeface="+mn-lt"/>
                      </a:endParaRPr>
                    </a:p>
                  </a:txBody>
                  <a:tcPr/>
                </a:tc>
              </a:tr>
            </a:tbl>
          </a:graphicData>
        </a:graphic>
      </p:graphicFrame>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80" y="2105048"/>
            <a:ext cx="5568538" cy="28333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descr="C:\Users\23240\AppData\Local\Microsoft\Windows\Temporary Internet Files\Content.IE5\NZU37NCA\MC90044215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462" y="688800"/>
            <a:ext cx="504818" cy="504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633600"/>
            <a:ext cx="8229600" cy="946150"/>
          </a:xfrm>
        </p:spPr>
        <p:txBody>
          <a:bodyPr/>
          <a:lstStyle/>
          <a:p>
            <a:pPr algn="l"/>
            <a:r>
              <a:rPr lang="en-US" dirty="0" smtClean="0"/>
              <a:t>DRGR Navigation</a:t>
            </a:r>
          </a:p>
        </p:txBody>
      </p:sp>
      <p:sp>
        <p:nvSpPr>
          <p:cNvPr id="5" name="Slide Number Placeholder 4"/>
          <p:cNvSpPr>
            <a:spLocks noGrp="1"/>
          </p:cNvSpPr>
          <p:nvPr>
            <p:ph type="sldNum" sz="quarter" idx="12"/>
          </p:nvPr>
        </p:nvSpPr>
        <p:spPr/>
        <p:txBody>
          <a:bodyPr/>
          <a:lstStyle/>
          <a:p>
            <a:fld id="{88B77CC1-E8A3-4CA8-9EBD-60F4AC712A76}" type="slidenum">
              <a:rPr lang="en-US" smtClean="0"/>
              <a:pPr/>
              <a:t>41</a:t>
            </a:fld>
            <a:endParaRPr lang="en-US" dirty="0"/>
          </a:p>
        </p:txBody>
      </p:sp>
      <p:sp>
        <p:nvSpPr>
          <p:cNvPr id="37894" name="TextBox 16"/>
          <p:cNvSpPr txBox="1">
            <a:spLocks noChangeArrowheads="1"/>
          </p:cNvSpPr>
          <p:nvPr/>
        </p:nvSpPr>
        <p:spPr bwMode="auto">
          <a:xfrm>
            <a:off x="381000" y="5562601"/>
            <a:ext cx="8077200" cy="1569660"/>
          </a:xfrm>
          <a:prstGeom prst="rect">
            <a:avLst/>
          </a:prstGeom>
          <a:noFill/>
          <a:ln w="9525">
            <a:noFill/>
            <a:miter lim="800000"/>
            <a:headEnd/>
            <a:tailEnd/>
          </a:ln>
        </p:spPr>
        <p:txBody>
          <a:bodyPr wrap="square">
            <a:prstTxWarp prst="textNoShape">
              <a:avLst/>
            </a:prstTxWarp>
            <a:spAutoFit/>
          </a:bodyPr>
          <a:lstStyle/>
          <a:p>
            <a:endParaRPr lang="en-US" sz="2400" dirty="0" smtClean="0">
              <a:latin typeface="Footlight MT Light" pitchFamily="-60" charset="0"/>
              <a:ea typeface="Arial" pitchFamily="-60" charset="0"/>
              <a:cs typeface="Arial" pitchFamily="-60" charset="0"/>
            </a:endParaRPr>
          </a:p>
          <a:p>
            <a:r>
              <a:rPr lang="en-US" sz="2400" dirty="0" smtClean="0">
                <a:latin typeface="+mn-lt"/>
                <a:ea typeface="Arial" pitchFamily="-60" charset="0"/>
                <a:cs typeface="Arial" pitchFamily="-60" charset="0"/>
              </a:rPr>
              <a:t>Use </a:t>
            </a:r>
            <a:r>
              <a:rPr lang="en-US" sz="2400" b="1" dirty="0">
                <a:solidFill>
                  <a:srgbClr val="AF0712"/>
                </a:solidFill>
                <a:latin typeface="+mn-lt"/>
                <a:ea typeface="Arial" pitchFamily="-60" charset="0"/>
                <a:cs typeface="Arial" pitchFamily="-60" charset="0"/>
              </a:rPr>
              <a:t>Main Navigation Bar </a:t>
            </a:r>
            <a:r>
              <a:rPr lang="en-US" sz="2400" dirty="0">
                <a:latin typeface="+mn-lt"/>
                <a:ea typeface="Arial" pitchFamily="-60" charset="0"/>
                <a:cs typeface="Arial" pitchFamily="-60" charset="0"/>
              </a:rPr>
              <a:t>to Select Module.</a:t>
            </a:r>
            <a:r>
              <a:rPr lang="en-US" sz="2400" dirty="0">
                <a:latin typeface="+mn-lt"/>
              </a:rPr>
              <a:t/>
            </a:r>
            <a:br>
              <a:rPr lang="en-US" sz="2400" dirty="0">
                <a:latin typeface="+mn-lt"/>
              </a:rPr>
            </a:br>
            <a:r>
              <a:rPr lang="en-US" sz="2400" dirty="0">
                <a:latin typeface="+mn-lt"/>
                <a:ea typeface="Arial" pitchFamily="-60" charset="0"/>
                <a:cs typeface="Arial" pitchFamily="-60" charset="0"/>
              </a:rPr>
              <a:t>Use </a:t>
            </a:r>
            <a:r>
              <a:rPr lang="en-US" sz="2400" b="1" dirty="0">
                <a:solidFill>
                  <a:srgbClr val="AF0712"/>
                </a:solidFill>
                <a:latin typeface="+mn-lt"/>
                <a:ea typeface="Arial" pitchFamily="-60" charset="0"/>
                <a:cs typeface="Arial" pitchFamily="-60" charset="0"/>
              </a:rPr>
              <a:t>Module Navigation </a:t>
            </a:r>
            <a:r>
              <a:rPr lang="en-US" sz="2400" b="1" dirty="0" smtClean="0">
                <a:solidFill>
                  <a:srgbClr val="AF0712"/>
                </a:solidFill>
                <a:latin typeface="+mn-lt"/>
                <a:ea typeface="Arial" pitchFamily="-60" charset="0"/>
                <a:cs typeface="Arial" pitchFamily="-60" charset="0"/>
              </a:rPr>
              <a:t>Menu </a:t>
            </a:r>
            <a:r>
              <a:rPr lang="en-US" sz="2400" dirty="0" smtClean="0">
                <a:latin typeface="+mn-lt"/>
                <a:ea typeface="Arial" pitchFamily="-60" charset="0"/>
                <a:cs typeface="Arial" pitchFamily="-60" charset="0"/>
              </a:rPr>
              <a:t>links </a:t>
            </a:r>
            <a:r>
              <a:rPr lang="en-US" sz="2400" dirty="0">
                <a:latin typeface="+mn-lt"/>
                <a:ea typeface="Arial" pitchFamily="-60" charset="0"/>
                <a:cs typeface="Arial" pitchFamily="-60" charset="0"/>
              </a:rPr>
              <a:t>to select screens.</a:t>
            </a:r>
            <a:r>
              <a:rPr lang="en-US" sz="2400" dirty="0">
                <a:latin typeface="+mn-lt"/>
              </a:rPr>
              <a:t/>
            </a:r>
            <a:br>
              <a:rPr lang="en-US" sz="2400" dirty="0">
                <a:latin typeface="+mn-lt"/>
              </a:rPr>
            </a:br>
            <a:endParaRPr lang="en-US" sz="2400" dirty="0">
              <a:latin typeface="+mn-lt"/>
            </a:endParaRPr>
          </a:p>
        </p:txBody>
      </p:sp>
      <p:grpSp>
        <p:nvGrpSpPr>
          <p:cNvPr id="2" name="Group 7"/>
          <p:cNvGrpSpPr/>
          <p:nvPr/>
        </p:nvGrpSpPr>
        <p:grpSpPr>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Admin</a:t>
              </a:r>
              <a:endParaRPr lang="en-US" sz="1400" u="sng" dirty="0"/>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Action Plans</a:t>
              </a:r>
              <a:endParaRPr lang="en-US" sz="1400" u="sng" dirty="0"/>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QPR</a:t>
              </a:r>
              <a:endParaRPr lang="en-US" sz="1400" u="sng" dirty="0"/>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Reports</a:t>
              </a:r>
              <a:endParaRPr lang="en-US" sz="1400" u="sng" dirty="0"/>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Grants</a:t>
              </a:r>
              <a:endParaRPr lang="en-US" sz="1400" u="sng" dirty="0"/>
            </a:p>
          </p:txBody>
        </p:sp>
      </p:grpSp>
      <p:pic>
        <p:nvPicPr>
          <p:cNvPr id="17" name="Picture 2" descr="C:\Users\23240\AppData\Local\Temp\SNAGHTMLad4af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190" y="1537916"/>
            <a:ext cx="8899312" cy="415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99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441325"/>
            <a:ext cx="8229600" cy="1143000"/>
          </a:xfrm>
        </p:spPr>
        <p:txBody>
          <a:bodyPr/>
          <a:lstStyle/>
          <a:p>
            <a:pPr algn="l" eaLnBrk="1" hangingPunct="1"/>
            <a:r>
              <a:rPr lang="en-US" dirty="0" smtClean="0"/>
              <a:t>DRGR Navigation: Search</a:t>
            </a:r>
          </a:p>
        </p:txBody>
      </p:sp>
      <p:sp>
        <p:nvSpPr>
          <p:cNvPr id="15" name="Content Placeholder 2"/>
          <p:cNvSpPr>
            <a:spLocks noGrp="1"/>
          </p:cNvSpPr>
          <p:nvPr>
            <p:ph idx="1"/>
          </p:nvPr>
        </p:nvSpPr>
        <p:spPr>
          <a:xfrm>
            <a:off x="457200" y="1935163"/>
            <a:ext cx="8229600" cy="4716462"/>
          </a:xfrm>
        </p:spPr>
        <p:txBody>
          <a:bodyPr rtlCol="0">
            <a:normAutofit fontScale="85000" lnSpcReduction="20000"/>
          </a:bodyPr>
          <a:lstStyle/>
          <a:p>
            <a:pPr eaLnBrk="1" fontAlgn="auto" hangingPunct="1">
              <a:spcAft>
                <a:spcPts val="0"/>
              </a:spcAft>
              <a:defRPr/>
            </a:pPr>
            <a:r>
              <a:rPr lang="en-US" dirty="0" smtClean="0"/>
              <a:t>Three ways to Search</a:t>
            </a:r>
          </a:p>
          <a:p>
            <a:pPr marL="971550" lvl="1" indent="-514350" eaLnBrk="1" fontAlgn="auto" hangingPunct="1">
              <a:spcAft>
                <a:spcPts val="0"/>
              </a:spcAft>
              <a:buFont typeface="+mj-lt"/>
              <a:buAutoNum type="arabicPeriod"/>
              <a:defRPr/>
            </a:pPr>
            <a:r>
              <a:rPr lang="en-US" dirty="0" smtClean="0"/>
              <a:t>Blank (no criteria – returns everything)</a:t>
            </a:r>
          </a:p>
          <a:p>
            <a:pPr marL="971550" lvl="1" indent="-514350" eaLnBrk="1" fontAlgn="auto" hangingPunct="1">
              <a:spcAft>
                <a:spcPts val="0"/>
              </a:spcAft>
              <a:buFont typeface="+mj-lt"/>
              <a:buAutoNum type="arabicPeriod"/>
              <a:defRPr/>
            </a:pPr>
            <a:r>
              <a:rPr lang="en-US" dirty="0" smtClean="0"/>
              <a:t>Partial (i.e. “Sun” for Sunny Day Development LLC)</a:t>
            </a:r>
          </a:p>
          <a:p>
            <a:pPr lvl="2" eaLnBrk="1" fontAlgn="auto" hangingPunct="1">
              <a:spcAft>
                <a:spcPts val="0"/>
              </a:spcAft>
              <a:defRPr/>
            </a:pPr>
            <a:r>
              <a:rPr lang="en-US" dirty="0" smtClean="0"/>
              <a:t>Returns “Sunny Day”</a:t>
            </a:r>
          </a:p>
          <a:p>
            <a:pPr lvl="2" eaLnBrk="1" fontAlgn="auto" hangingPunct="1">
              <a:spcAft>
                <a:spcPts val="0"/>
              </a:spcAft>
              <a:defRPr/>
            </a:pPr>
            <a:r>
              <a:rPr lang="en-US" dirty="0" smtClean="0"/>
              <a:t>Returns “Sunny Day Development LLC”</a:t>
            </a:r>
          </a:p>
          <a:p>
            <a:pPr lvl="2" eaLnBrk="1" fontAlgn="auto" hangingPunct="1">
              <a:spcAft>
                <a:spcPts val="0"/>
              </a:spcAft>
              <a:defRPr/>
            </a:pPr>
            <a:r>
              <a:rPr lang="en-US" dirty="0" smtClean="0"/>
              <a:t>Returns “Sunny Day LLC”</a:t>
            </a:r>
            <a:endParaRPr lang="en-US" dirty="0"/>
          </a:p>
          <a:p>
            <a:pPr marL="971550" lvl="1" indent="-514350" eaLnBrk="1" fontAlgn="auto" hangingPunct="1">
              <a:spcAft>
                <a:spcPts val="0"/>
              </a:spcAft>
              <a:buFont typeface="+mj-lt"/>
              <a:buAutoNum type="arabicPeriod"/>
              <a:defRPr/>
            </a:pPr>
            <a:r>
              <a:rPr lang="en-US" dirty="0" smtClean="0"/>
              <a:t>Exact </a:t>
            </a:r>
          </a:p>
          <a:p>
            <a:pPr eaLnBrk="1" fontAlgn="auto" hangingPunct="1">
              <a:spcAft>
                <a:spcPts val="0"/>
              </a:spcAft>
              <a:defRPr/>
            </a:pPr>
            <a:r>
              <a:rPr lang="en-US" dirty="0" smtClean="0"/>
              <a:t>The Results</a:t>
            </a:r>
          </a:p>
          <a:p>
            <a:pPr lvl="1" eaLnBrk="1" fontAlgn="auto" hangingPunct="1">
              <a:spcAft>
                <a:spcPts val="0"/>
              </a:spcAft>
              <a:defRPr/>
            </a:pPr>
            <a:r>
              <a:rPr lang="en-US" dirty="0" smtClean="0"/>
              <a:t>May be several pages</a:t>
            </a:r>
          </a:p>
          <a:p>
            <a:pPr lvl="1" eaLnBrk="1" fontAlgn="auto" hangingPunct="1">
              <a:spcAft>
                <a:spcPts val="0"/>
              </a:spcAft>
              <a:defRPr/>
            </a:pPr>
            <a:r>
              <a:rPr lang="en-US" dirty="0" smtClean="0"/>
              <a:t>Column Headers: click to sort</a:t>
            </a:r>
          </a:p>
          <a:p>
            <a:pPr lvl="1" eaLnBrk="1" fontAlgn="auto" hangingPunct="1">
              <a:spcAft>
                <a:spcPts val="0"/>
              </a:spcAft>
              <a:defRPr/>
            </a:pPr>
            <a:r>
              <a:rPr lang="en-US" dirty="0" smtClean="0"/>
              <a:t>Click on the links for the selected item</a:t>
            </a:r>
          </a:p>
          <a:p>
            <a:pPr eaLnBrk="1" fontAlgn="auto" hangingPunct="1">
              <a:spcAft>
                <a:spcPts val="0"/>
              </a:spcAft>
              <a:defRPr/>
            </a:pPr>
            <a:r>
              <a:rPr lang="en-US" dirty="0" smtClean="0">
                <a:solidFill>
                  <a:prstClr val="black"/>
                </a:solidFill>
              </a:rPr>
              <a:t>Always double-check you are searching the CORRECT grant.</a:t>
            </a:r>
            <a:endParaRPr lang="en-US" dirty="0"/>
          </a:p>
        </p:txBody>
      </p:sp>
      <p:sp>
        <p:nvSpPr>
          <p:cNvPr id="4" name="Slide Number Placeholder 3"/>
          <p:cNvSpPr>
            <a:spLocks noGrp="1"/>
          </p:cNvSpPr>
          <p:nvPr>
            <p:ph type="sldNum" sz="quarter" idx="12"/>
          </p:nvPr>
        </p:nvSpPr>
        <p:spPr/>
        <p:txBody>
          <a:bodyPr/>
          <a:lstStyle/>
          <a:p>
            <a:pPr>
              <a:defRPr/>
            </a:pPr>
            <a:fld id="{397584AA-DEFE-4529-A866-00CB95F61E2B}" type="slidenum">
              <a:rPr lang="en-US"/>
              <a:pPr>
                <a:defRPr/>
              </a:pPr>
              <a:t>42</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B484559-2999-4887-B1F2-E00A031378B6}" type="slidenum">
              <a:rPr lang="en-US"/>
              <a:pPr>
                <a:defRPr/>
              </a:pPr>
              <a:t>43</a:t>
            </a:fld>
            <a:endParaRPr lang="en-US" dirty="0"/>
          </a:p>
        </p:txBody>
      </p:sp>
      <p:sp>
        <p:nvSpPr>
          <p:cNvPr id="43012" name="Title 1"/>
          <p:cNvSpPr txBox="1">
            <a:spLocks/>
          </p:cNvSpPr>
          <p:nvPr/>
        </p:nvSpPr>
        <p:spPr bwMode="auto">
          <a:xfrm>
            <a:off x="450850" y="2871788"/>
            <a:ext cx="8229600" cy="1143000"/>
          </a:xfrm>
          <a:prstGeom prst="rect">
            <a:avLst/>
          </a:prstGeom>
          <a:noFill/>
          <a:ln w="9525">
            <a:noFill/>
            <a:miter lim="800000"/>
            <a:headEnd/>
            <a:tailEnd/>
          </a:ln>
        </p:spPr>
        <p:txBody>
          <a:bodyPr lIns="0" rIns="0" bIns="0" anchor="b"/>
          <a:lstStyle/>
          <a:p>
            <a:pPr algn="ctr"/>
            <a:endParaRPr lang="en-US" sz="4000" dirty="0">
              <a:solidFill>
                <a:schemeClr val="tx2"/>
              </a:solidFill>
              <a:latin typeface="Footlight MT Light" pitchFamily="18" charset="0"/>
            </a:endParaRPr>
          </a:p>
        </p:txBody>
      </p:sp>
      <p:grpSp>
        <p:nvGrpSpPr>
          <p:cNvPr id="2" name="Group 7"/>
          <p:cNvGrpSpPr>
            <a:grpSpLocks/>
          </p:cNvGrpSpPr>
          <p:nvPr/>
        </p:nvGrpSpPr>
        <p:grpSpPr bwMode="auto">
          <a:xfrm>
            <a:off x="0" y="5907088"/>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Pentagon 14"/>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1, 2, 3 </a:t>
            </a:r>
            <a:r>
              <a:rPr lang="en-US" sz="3600" i="1" dirty="0"/>
              <a:t>&amp; 4</a:t>
            </a:r>
          </a:p>
        </p:txBody>
      </p:sp>
      <p:sp>
        <p:nvSpPr>
          <p:cNvPr id="16" name="Title 1"/>
          <p:cNvSpPr txBox="1">
            <a:spLocks/>
          </p:cNvSpPr>
          <p:nvPr/>
        </p:nvSpPr>
        <p:spPr bwMode="auto">
          <a:xfrm>
            <a:off x="457200" y="3384997"/>
            <a:ext cx="8229600" cy="1984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1. Managing Accounts</a:t>
            </a:r>
            <a:br>
              <a:rPr lang="en-US" sz="3200" dirty="0" smtClean="0"/>
            </a:br>
            <a:r>
              <a:rPr lang="en-US" sz="3200" dirty="0" smtClean="0"/>
              <a:t>2. Adding the Action Plan &amp; the Overall Narrative </a:t>
            </a:r>
            <a:br>
              <a:rPr lang="en-US" sz="3200" dirty="0" smtClean="0"/>
            </a:br>
            <a:r>
              <a:rPr lang="en-US" sz="3200" dirty="0" smtClean="0"/>
              <a:t>3. Adding </a:t>
            </a:r>
            <a:br>
              <a:rPr lang="en-US" sz="3200" dirty="0" smtClean="0"/>
            </a:br>
            <a:r>
              <a:rPr lang="en-US" sz="3200" dirty="0" smtClean="0"/>
              <a:t>4. Editing Projects</a:t>
            </a:r>
          </a:p>
        </p:txBody>
      </p:sp>
      <p:sp>
        <p:nvSpPr>
          <p:cNvPr id="17" name="Title 1"/>
          <p:cNvSpPr txBox="1">
            <a:spLocks/>
          </p:cNvSpPr>
          <p:nvPr/>
        </p:nvSpPr>
        <p:spPr bwMode="auto">
          <a:xfrm>
            <a:off x="450850" y="2871788"/>
            <a:ext cx="8229600" cy="1143000"/>
          </a:xfrm>
          <a:prstGeom prst="rect">
            <a:avLst/>
          </a:prstGeom>
          <a:noFill/>
          <a:ln w="9525">
            <a:noFill/>
            <a:miter lim="800000"/>
            <a:headEnd/>
            <a:tailEnd/>
          </a:ln>
        </p:spPr>
        <p:txBody>
          <a:bodyPr lIns="0" rIns="0" bIns="0" anchor="b"/>
          <a:lstStyle/>
          <a:p>
            <a:pPr algn="ctr"/>
            <a:endParaRPr lang="en-US" sz="4000" dirty="0">
              <a:solidFill>
                <a:schemeClr val="tx2"/>
              </a:solidFill>
              <a:latin typeface="Footlight MT Light" pitchFamily="18" charset="0"/>
            </a:endParaRPr>
          </a:p>
        </p:txBody>
      </p:sp>
      <p:pic>
        <p:nvPicPr>
          <p:cNvPr id="18"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1257773"/>
            <a:ext cx="2732087" cy="164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441325"/>
            <a:ext cx="8229600" cy="1143000"/>
          </a:xfrm>
        </p:spPr>
        <p:txBody>
          <a:bodyPr/>
          <a:lstStyle/>
          <a:p>
            <a:pPr algn="l" eaLnBrk="1" hangingPunct="1"/>
            <a:r>
              <a:rPr lang="en-US" dirty="0" smtClean="0"/>
              <a:t>Adding Activities: Overview</a:t>
            </a:r>
          </a:p>
        </p:txBody>
      </p:sp>
      <p:sp>
        <p:nvSpPr>
          <p:cNvPr id="6" name="Content Placeholder 6"/>
          <p:cNvSpPr>
            <a:spLocks noGrp="1"/>
          </p:cNvSpPr>
          <p:nvPr>
            <p:ph idx="1"/>
          </p:nvPr>
        </p:nvSpPr>
        <p:spPr>
          <a:xfrm>
            <a:off x="457200" y="1802075"/>
            <a:ext cx="8229600" cy="4525963"/>
          </a:xfrm>
        </p:spPr>
        <p:txBody>
          <a:bodyPr rtlCol="0">
            <a:normAutofit fontScale="85000" lnSpcReduction="20000"/>
          </a:bodyPr>
          <a:lstStyle/>
          <a:p>
            <a:pPr eaLnBrk="1" fontAlgn="auto" hangingPunct="1">
              <a:spcAft>
                <a:spcPts val="0"/>
              </a:spcAft>
              <a:defRPr/>
            </a:pPr>
            <a:r>
              <a:rPr lang="en-US" dirty="0"/>
              <a:t>Activities should be broken out, at a minimum, by: </a:t>
            </a:r>
          </a:p>
          <a:p>
            <a:pPr lvl="1" eaLnBrk="1" fontAlgn="auto" hangingPunct="1">
              <a:spcAft>
                <a:spcPts val="0"/>
              </a:spcAft>
              <a:defRPr/>
            </a:pPr>
            <a:r>
              <a:rPr lang="en-US" dirty="0"/>
              <a:t>responsible organization </a:t>
            </a:r>
          </a:p>
          <a:p>
            <a:pPr lvl="1" eaLnBrk="1" fontAlgn="auto" hangingPunct="1">
              <a:spcAft>
                <a:spcPts val="0"/>
              </a:spcAft>
              <a:defRPr/>
            </a:pPr>
            <a:r>
              <a:rPr lang="en-US" dirty="0"/>
              <a:t>activity type</a:t>
            </a:r>
          </a:p>
          <a:p>
            <a:pPr lvl="1" eaLnBrk="1" fontAlgn="auto" hangingPunct="1">
              <a:spcAft>
                <a:spcPts val="0"/>
              </a:spcAft>
              <a:defRPr/>
            </a:pPr>
            <a:r>
              <a:rPr lang="en-US" dirty="0"/>
              <a:t>national objective and </a:t>
            </a:r>
          </a:p>
          <a:p>
            <a:pPr lvl="1" eaLnBrk="1" fontAlgn="auto" hangingPunct="1">
              <a:spcAft>
                <a:spcPts val="0"/>
              </a:spcAft>
              <a:defRPr/>
            </a:pPr>
            <a:r>
              <a:rPr lang="en-US" dirty="0"/>
              <a:t>multifamily building complex(if applicable) .</a:t>
            </a:r>
          </a:p>
          <a:p>
            <a:pPr eaLnBrk="1" fontAlgn="auto" hangingPunct="1">
              <a:spcAft>
                <a:spcPts val="0"/>
              </a:spcAft>
              <a:defRPr/>
            </a:pPr>
            <a:r>
              <a:rPr lang="en-US" dirty="0"/>
              <a:t>Must use correct National Objective</a:t>
            </a:r>
          </a:p>
          <a:p>
            <a:pPr lvl="1" eaLnBrk="1" fontAlgn="auto" hangingPunct="1">
              <a:spcAft>
                <a:spcPts val="0"/>
              </a:spcAft>
              <a:defRPr/>
            </a:pPr>
            <a:r>
              <a:rPr lang="en-US" dirty="0"/>
              <a:t>Low/Mod/Middle Income Housing (DRGR=LMMI)</a:t>
            </a:r>
          </a:p>
          <a:p>
            <a:pPr lvl="1" eaLnBrk="1" fontAlgn="auto" hangingPunct="1">
              <a:spcAft>
                <a:spcPts val="0"/>
              </a:spcAft>
              <a:defRPr/>
            </a:pPr>
            <a:r>
              <a:rPr lang="en-US" dirty="0"/>
              <a:t>Low Income Housing 25% Set-aside (DRGR=LH25)</a:t>
            </a:r>
          </a:p>
          <a:p>
            <a:pPr lvl="1" eaLnBrk="1" fontAlgn="auto" hangingPunct="1">
              <a:spcAft>
                <a:spcPts val="0"/>
              </a:spcAft>
              <a:defRPr/>
            </a:pPr>
            <a:r>
              <a:rPr lang="en-US" dirty="0"/>
              <a:t>Admin (</a:t>
            </a:r>
            <a:r>
              <a:rPr lang="en-US" dirty="0" smtClean="0"/>
              <a:t>DRGR=NA)</a:t>
            </a:r>
            <a:endParaRPr lang="en-US" dirty="0"/>
          </a:p>
          <a:p>
            <a:pPr eaLnBrk="1" fontAlgn="auto" hangingPunct="1">
              <a:spcAft>
                <a:spcPts val="0"/>
              </a:spcAft>
              <a:defRPr/>
            </a:pPr>
            <a:r>
              <a:rPr lang="en-US" dirty="0">
                <a:solidFill>
                  <a:prstClr val="black"/>
                </a:solidFill>
              </a:rPr>
              <a:t>All funds are drawn and all performance measures captured at the activity level.</a:t>
            </a:r>
          </a:p>
          <a:p>
            <a:pPr lvl="1" eaLnBrk="1" fontAlgn="auto" hangingPunct="1">
              <a:spcAft>
                <a:spcPts val="0"/>
              </a:spcAft>
              <a:buNone/>
              <a:defRPr/>
            </a:pPr>
            <a:endParaRPr lang="en-US" dirty="0"/>
          </a:p>
          <a:p>
            <a:pPr lvl="1" eaLnBrk="1" fontAlgn="auto" hangingPunct="1">
              <a:spcAft>
                <a:spcPts val="0"/>
              </a:spcAft>
              <a:buFont typeface="Arial" pitchFamily="34" charset="0"/>
              <a:buNone/>
              <a:defRPr/>
            </a:pPr>
            <a:endParaRPr lang="en-US" dirty="0" smtClean="0"/>
          </a:p>
        </p:txBody>
      </p:sp>
      <p:sp>
        <p:nvSpPr>
          <p:cNvPr id="4" name="Slide Number Placeholder 3"/>
          <p:cNvSpPr>
            <a:spLocks noGrp="1"/>
          </p:cNvSpPr>
          <p:nvPr>
            <p:ph type="sldNum" sz="quarter" idx="12"/>
          </p:nvPr>
        </p:nvSpPr>
        <p:spPr/>
        <p:txBody>
          <a:bodyPr/>
          <a:lstStyle/>
          <a:p>
            <a:pPr>
              <a:defRPr/>
            </a:pPr>
            <a:fld id="{9D0C8CE5-81BE-4075-B751-693784E5F437}" type="slidenum">
              <a:rPr lang="en-US"/>
              <a:pPr>
                <a:defRPr/>
              </a:pPr>
              <a:t>44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49" y="650488"/>
            <a:ext cx="8686801" cy="960437"/>
          </a:xfrm>
        </p:spPr>
        <p:txBody>
          <a:bodyPr rtlCol="0">
            <a:noAutofit/>
          </a:bodyPr>
          <a:lstStyle/>
          <a:p>
            <a:pPr algn="l" eaLnBrk="1" fontAlgn="auto" hangingPunct="1">
              <a:spcAft>
                <a:spcPts val="0"/>
              </a:spcAft>
              <a:defRPr/>
            </a:pPr>
            <a:r>
              <a:rPr lang="en-US" sz="3600" dirty="0" smtClean="0"/>
              <a:t>Adding ‘Activities’: Responsible Organizations</a:t>
            </a:r>
            <a:endParaRPr lang="en-US" sz="3600" dirty="0"/>
          </a:p>
        </p:txBody>
      </p:sp>
      <p:sp>
        <p:nvSpPr>
          <p:cNvPr id="45059" name="Content Placeholder 2"/>
          <p:cNvSpPr>
            <a:spLocks noGrp="1"/>
          </p:cNvSpPr>
          <p:nvPr>
            <p:ph idx="1"/>
          </p:nvPr>
        </p:nvSpPr>
        <p:spPr>
          <a:xfrm>
            <a:off x="457200" y="1707250"/>
            <a:ext cx="8229600" cy="4889500"/>
          </a:xfrm>
        </p:spPr>
        <p:txBody>
          <a:bodyPr/>
          <a:lstStyle/>
          <a:p>
            <a:pPr eaLnBrk="1" hangingPunct="1"/>
            <a:r>
              <a:rPr lang="en-US" sz="2800" dirty="0"/>
              <a:t>Required at Activity Level</a:t>
            </a:r>
          </a:p>
          <a:p>
            <a:pPr eaLnBrk="1" hangingPunct="1"/>
            <a:r>
              <a:rPr lang="en-US" sz="2800" dirty="0"/>
              <a:t>Defined as an organization with responsibility for completing the activity and meeting applicable federal requirements</a:t>
            </a:r>
          </a:p>
          <a:p>
            <a:pPr lvl="1" eaLnBrk="1" hangingPunct="1"/>
            <a:r>
              <a:rPr lang="en-US" sz="2400" dirty="0"/>
              <a:t>Subrecipients are always responsible organizations</a:t>
            </a:r>
          </a:p>
          <a:p>
            <a:pPr lvl="1" eaLnBrk="1" hangingPunct="1"/>
            <a:r>
              <a:rPr lang="en-US" sz="2400" dirty="0"/>
              <a:t>Developers in NSP are usually responsible organizations</a:t>
            </a:r>
          </a:p>
          <a:p>
            <a:pPr lvl="1" eaLnBrk="1" hangingPunct="1"/>
            <a:r>
              <a:rPr lang="en-US" sz="2400" dirty="0"/>
              <a:t>Contractors are not responsible organizations</a:t>
            </a:r>
          </a:p>
          <a:p>
            <a:pPr eaLnBrk="1" hangingPunct="1"/>
            <a:r>
              <a:rPr lang="en-US" sz="2800" dirty="0"/>
              <a:t>Double-check all required data is provided</a:t>
            </a:r>
          </a:p>
          <a:p>
            <a:pPr eaLnBrk="1" hangingPunct="1"/>
            <a:r>
              <a:rPr lang="en-US" sz="2800" dirty="0"/>
              <a:t>Optional: </a:t>
            </a:r>
          </a:p>
          <a:p>
            <a:pPr lvl="1" eaLnBrk="1" hangingPunct="1"/>
            <a:r>
              <a:rPr lang="en-US" sz="2400" dirty="0"/>
              <a:t>Responsible Org at Project Level</a:t>
            </a:r>
          </a:p>
          <a:p>
            <a:pPr lvl="1" eaLnBrk="1" hangingPunct="1"/>
            <a:r>
              <a:rPr lang="en-US" sz="2400" dirty="0"/>
              <a:t>Subordinate Organizations</a:t>
            </a:r>
          </a:p>
        </p:txBody>
      </p:sp>
      <p:sp>
        <p:nvSpPr>
          <p:cNvPr id="4" name="Slide Number Placeholder 3"/>
          <p:cNvSpPr>
            <a:spLocks noGrp="1"/>
          </p:cNvSpPr>
          <p:nvPr>
            <p:ph type="sldNum" sz="quarter" idx="12"/>
          </p:nvPr>
        </p:nvSpPr>
        <p:spPr/>
        <p:txBody>
          <a:bodyPr/>
          <a:lstStyle/>
          <a:p>
            <a:pPr>
              <a:defRPr/>
            </a:pPr>
            <a:fld id="{FCB0562E-CB23-4690-B11B-565F0DB96627}" type="slidenum">
              <a:rPr lang="en-US"/>
              <a:pPr>
                <a:defRPr/>
              </a:pPr>
              <a:t>45</a:t>
            </a:fld>
            <a:endParaRPr lang="en-US" dirty="0"/>
          </a:p>
        </p:txBody>
      </p:sp>
      <p:grpSp>
        <p:nvGrpSpPr>
          <p:cNvPr id="3"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425"/>
            <a:ext cx="8229600" cy="960438"/>
          </a:xfrm>
        </p:spPr>
        <p:txBody>
          <a:bodyPr rtlCol="0">
            <a:normAutofit fontScale="90000"/>
          </a:bodyPr>
          <a:lstStyle/>
          <a:p>
            <a:pPr algn="l" eaLnBrk="1" fontAlgn="auto" hangingPunct="1">
              <a:spcAft>
                <a:spcPts val="0"/>
              </a:spcAft>
              <a:defRPr/>
            </a:pPr>
            <a:r>
              <a:rPr lang="en-US" dirty="0" smtClean="0"/>
              <a:t>Adding ‘Activities’: Responsible Organizations</a:t>
            </a:r>
          </a:p>
        </p:txBody>
      </p:sp>
      <p:sp>
        <p:nvSpPr>
          <p:cNvPr id="4" name="Slide Number Placeholder 3"/>
          <p:cNvSpPr>
            <a:spLocks noGrp="1"/>
          </p:cNvSpPr>
          <p:nvPr>
            <p:ph type="sldNum" sz="quarter" idx="12"/>
          </p:nvPr>
        </p:nvSpPr>
        <p:spPr/>
        <p:txBody>
          <a:bodyPr/>
          <a:lstStyle/>
          <a:p>
            <a:pPr>
              <a:defRPr/>
            </a:pPr>
            <a:fld id="{B19F9754-0378-46AD-97B6-DDB9CC96495D}" type="slidenum">
              <a:rPr lang="en-US"/>
              <a:pPr>
                <a:defRPr/>
              </a:pPr>
              <a:t>46</a:t>
            </a:fld>
            <a:endParaRPr lang="en-US" dirty="0"/>
          </a:p>
        </p:txBody>
      </p:sp>
      <p:grpSp>
        <p:nvGrpSpPr>
          <p:cNvPr id="3"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177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289" y="1842801"/>
            <a:ext cx="7920037"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315199" y="1638794"/>
            <a:ext cx="1517929" cy="10288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Only add a Responsible Organization once in DRGR. </a:t>
            </a:r>
            <a:endParaRPr lang="en-US" sz="16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38"/>
            <a:ext cx="8229600" cy="1143000"/>
          </a:xfrm>
        </p:spPr>
        <p:txBody>
          <a:bodyPr rtlCol="0">
            <a:normAutofit fontScale="90000"/>
          </a:bodyPr>
          <a:lstStyle/>
          <a:p>
            <a:pPr algn="l" eaLnBrk="1" fontAlgn="auto" hangingPunct="1">
              <a:spcAft>
                <a:spcPts val="0"/>
              </a:spcAft>
              <a:defRPr/>
            </a:pPr>
            <a:r>
              <a:rPr lang="en-US" dirty="0" smtClean="0"/>
              <a:t>Adding Activities: Select Responsible Organization (Page 2)</a:t>
            </a:r>
          </a:p>
        </p:txBody>
      </p:sp>
      <p:sp>
        <p:nvSpPr>
          <p:cNvPr id="4" name="Slide Number Placeholder 3"/>
          <p:cNvSpPr>
            <a:spLocks noGrp="1"/>
          </p:cNvSpPr>
          <p:nvPr>
            <p:ph type="sldNum" sz="quarter" idx="12"/>
          </p:nvPr>
        </p:nvSpPr>
        <p:spPr/>
        <p:txBody>
          <a:bodyPr/>
          <a:lstStyle/>
          <a:p>
            <a:pPr>
              <a:defRPr/>
            </a:pPr>
            <a:fld id="{AA2FF891-B03B-4C09-8AF8-717C4F581CC7}" type="slidenum">
              <a:rPr lang="en-US"/>
              <a:pPr>
                <a:defRPr/>
              </a:pPr>
              <a:t>47</a:t>
            </a:fld>
            <a:endParaRPr lang="en-US" dirty="0"/>
          </a:p>
        </p:txBody>
      </p:sp>
      <p:grpSp>
        <p:nvGrpSpPr>
          <p:cNvPr id="3"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249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12" y="1834909"/>
            <a:ext cx="7697190" cy="479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38"/>
            <a:ext cx="8229600" cy="1143000"/>
          </a:xfrm>
        </p:spPr>
        <p:txBody>
          <a:bodyPr rtlCol="0">
            <a:normAutofit fontScale="90000"/>
          </a:bodyPr>
          <a:lstStyle/>
          <a:p>
            <a:pPr algn="l" eaLnBrk="1" fontAlgn="auto" hangingPunct="1">
              <a:spcAft>
                <a:spcPts val="0"/>
              </a:spcAft>
              <a:defRPr/>
            </a:pPr>
            <a:r>
              <a:rPr lang="en-US" dirty="0" smtClean="0"/>
              <a:t>Adding Responsible Organization: Subordinate Organizations (optional)</a:t>
            </a:r>
            <a:endParaRPr lang="en-US" dirty="0"/>
          </a:p>
        </p:txBody>
      </p:sp>
      <p:sp>
        <p:nvSpPr>
          <p:cNvPr id="4" name="Slide Number Placeholder 3"/>
          <p:cNvSpPr>
            <a:spLocks noGrp="1"/>
          </p:cNvSpPr>
          <p:nvPr>
            <p:ph type="sldNum" sz="quarter" idx="12"/>
          </p:nvPr>
        </p:nvSpPr>
        <p:spPr/>
        <p:txBody>
          <a:bodyPr/>
          <a:lstStyle/>
          <a:p>
            <a:pPr>
              <a:defRPr/>
            </a:pPr>
            <a:fld id="{B62964D9-33AF-43A3-BDFD-6694D7A25A91}" type="slidenum">
              <a:rPr lang="en-US"/>
              <a:pPr>
                <a:defRPr/>
              </a:pPr>
              <a:t>48</a:t>
            </a:fld>
            <a:endParaRPr lang="en-US" dirty="0"/>
          </a:p>
        </p:txBody>
      </p:sp>
      <p:grpSp>
        <p:nvGrpSpPr>
          <p:cNvPr id="3"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 y="1838325"/>
            <a:ext cx="7401383"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Adding Responsible Organizations (Admin Rept05a) </a:t>
            </a:r>
            <a:endParaRPr lang="en-US" dirty="0"/>
          </a:p>
        </p:txBody>
      </p:sp>
      <p:sp>
        <p:nvSpPr>
          <p:cNvPr id="3" name="Slide Number Placeholder 2"/>
          <p:cNvSpPr>
            <a:spLocks noGrp="1"/>
          </p:cNvSpPr>
          <p:nvPr>
            <p:ph type="sldNum" sz="quarter" idx="12"/>
          </p:nvPr>
        </p:nvSpPr>
        <p:spPr/>
        <p:txBody>
          <a:bodyPr/>
          <a:lstStyle/>
          <a:p>
            <a:pPr>
              <a:defRPr/>
            </a:pPr>
            <a:fld id="{4A8C7EE9-34DC-4CAE-AFF4-7016E190607E}" type="slidenum">
              <a:rPr lang="en-US"/>
              <a:pPr>
                <a:defRPr/>
              </a:pPr>
              <a:t>49</a:t>
            </a:fld>
            <a:endParaRPr lang="en-US" dirty="0"/>
          </a:p>
        </p:txBody>
      </p:sp>
      <p:grpSp>
        <p:nvGrpSpPr>
          <p:cNvPr id="4"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49157" name="Picture 2"/>
          <p:cNvPicPr>
            <a:picLocks noChangeAspect="1" noChangeArrowheads="1"/>
          </p:cNvPicPr>
          <p:nvPr/>
        </p:nvPicPr>
        <p:blipFill>
          <a:blip r:embed="rId3" cstate="print"/>
          <a:srcRect t="32001" r="57027" b="24571"/>
          <a:stretch>
            <a:fillRect/>
          </a:stretch>
        </p:blipFill>
        <p:spPr bwMode="auto">
          <a:xfrm>
            <a:off x="4763" y="2195513"/>
            <a:ext cx="9139237" cy="3276600"/>
          </a:xfrm>
          <a:prstGeom prst="rect">
            <a:avLst/>
          </a:prstGeom>
          <a:noFill/>
          <a:ln w="9525">
            <a:noFill/>
            <a:miter lim="800000"/>
            <a:headEnd/>
            <a:tailEnd/>
          </a:ln>
        </p:spPr>
      </p:pic>
      <p:sp>
        <p:nvSpPr>
          <p:cNvPr id="12" name="Rectangle 11"/>
          <p:cNvSpPr/>
          <p:nvPr/>
        </p:nvSpPr>
        <p:spPr>
          <a:xfrm>
            <a:off x="3681413" y="3622675"/>
            <a:ext cx="569912" cy="18637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4297363" y="3619500"/>
            <a:ext cx="569912" cy="186531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4935538" y="3630613"/>
            <a:ext cx="1406525" cy="18637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41325"/>
            <a:ext cx="8229600" cy="1143000"/>
          </a:xfrm>
        </p:spPr>
        <p:txBody>
          <a:bodyPr/>
          <a:lstStyle/>
          <a:p>
            <a:pPr algn="l" eaLnBrk="1" hangingPunct="1"/>
            <a:r>
              <a:rPr lang="en-US" dirty="0" smtClean="0"/>
              <a:t>NSP &amp; DRGR</a:t>
            </a:r>
          </a:p>
        </p:txBody>
      </p:sp>
      <p:sp>
        <p:nvSpPr>
          <p:cNvPr id="2" name="Content Placeholder 1"/>
          <p:cNvSpPr>
            <a:spLocks noGrp="1"/>
          </p:cNvSpPr>
          <p:nvPr>
            <p:ph idx="1"/>
          </p:nvPr>
        </p:nvSpPr>
        <p:spPr>
          <a:xfrm>
            <a:off x="457200" y="1600200"/>
            <a:ext cx="8229600" cy="4872038"/>
          </a:xfrm>
        </p:spPr>
        <p:txBody>
          <a:bodyPr rtlCol="0">
            <a:normAutofit fontScale="77500" lnSpcReduction="20000"/>
          </a:bodyPr>
          <a:lstStyle/>
          <a:p>
            <a:pPr eaLnBrk="1" fontAlgn="auto" hangingPunct="1">
              <a:spcAft>
                <a:spcPts val="0"/>
              </a:spcAft>
              <a:defRPr/>
            </a:pPr>
            <a:r>
              <a:rPr lang="en-US" dirty="0"/>
              <a:t>Disaster Recovery Grant Reporting – DRGR – system was developed specifically for disaster recovery grantees. </a:t>
            </a:r>
          </a:p>
          <a:p>
            <a:pPr eaLnBrk="1" fontAlgn="auto" hangingPunct="1">
              <a:spcAft>
                <a:spcPts val="0"/>
              </a:spcAft>
              <a:defRPr/>
            </a:pPr>
            <a:r>
              <a:rPr lang="en-US" dirty="0"/>
              <a:t>NSP is NOT a disaster recovery program, but it was critical for HUD to act quickly.</a:t>
            </a:r>
          </a:p>
          <a:p>
            <a:pPr eaLnBrk="1" fontAlgn="auto" hangingPunct="1">
              <a:spcAft>
                <a:spcPts val="0"/>
              </a:spcAft>
              <a:defRPr/>
            </a:pPr>
            <a:r>
              <a:rPr lang="en-US" dirty="0"/>
              <a:t>DRGR is relatively easy to update to adapt to changes in NSP</a:t>
            </a:r>
          </a:p>
          <a:p>
            <a:pPr eaLnBrk="1" fontAlgn="auto" hangingPunct="1">
              <a:spcAft>
                <a:spcPts val="0"/>
              </a:spcAft>
              <a:defRPr/>
            </a:pPr>
            <a:r>
              <a:rPr lang="en-US" dirty="0"/>
              <a:t>DRGR had basic components needed by NSP</a:t>
            </a:r>
          </a:p>
          <a:p>
            <a:pPr eaLnBrk="1" fontAlgn="auto" hangingPunct="1">
              <a:spcAft>
                <a:spcPts val="0"/>
              </a:spcAft>
              <a:defRPr/>
            </a:pPr>
            <a:r>
              <a:rPr lang="en-US" dirty="0"/>
              <a:t>DRGR can customize key components quickly and easily</a:t>
            </a:r>
          </a:p>
          <a:p>
            <a:pPr lvl="1" eaLnBrk="1" fontAlgn="auto" hangingPunct="1">
              <a:spcAft>
                <a:spcPts val="0"/>
              </a:spcAft>
              <a:defRPr/>
            </a:pPr>
            <a:r>
              <a:rPr lang="en-US" dirty="0"/>
              <a:t>Activity Types (i.e. Adding Land Banking as a new eligible activity for HUD)</a:t>
            </a:r>
          </a:p>
          <a:p>
            <a:pPr lvl="1" eaLnBrk="1" fontAlgn="auto" hangingPunct="1">
              <a:spcAft>
                <a:spcPts val="0"/>
              </a:spcAft>
              <a:defRPr/>
            </a:pPr>
            <a:r>
              <a:rPr lang="en-US" dirty="0"/>
              <a:t>National objectives (i.e. LH25)</a:t>
            </a:r>
          </a:p>
          <a:p>
            <a:pPr lvl="1" eaLnBrk="1" fontAlgn="auto" hangingPunct="1">
              <a:spcAft>
                <a:spcPts val="0"/>
              </a:spcAft>
              <a:defRPr/>
            </a:pPr>
            <a:r>
              <a:rPr lang="en-US" dirty="0"/>
              <a:t>Narrative fields </a:t>
            </a:r>
          </a:p>
          <a:p>
            <a:pPr lvl="1" eaLnBrk="1" fontAlgn="auto" hangingPunct="1">
              <a:spcAft>
                <a:spcPts val="0"/>
              </a:spcAft>
              <a:defRPr/>
            </a:pPr>
            <a:r>
              <a:rPr lang="en-US" dirty="0"/>
              <a:t>Performance Measures for grantees by appropriation </a:t>
            </a:r>
          </a:p>
        </p:txBody>
      </p:sp>
      <p:sp>
        <p:nvSpPr>
          <p:cNvPr id="5" name="Slide Number Placeholder 4"/>
          <p:cNvSpPr>
            <a:spLocks noGrp="1"/>
          </p:cNvSpPr>
          <p:nvPr>
            <p:ph type="sldNum" sz="quarter" idx="12"/>
          </p:nvPr>
        </p:nvSpPr>
        <p:spPr/>
        <p:txBody>
          <a:bodyPr/>
          <a:lstStyle/>
          <a:p>
            <a:pPr>
              <a:defRPr/>
            </a:pPr>
            <a:fld id="{81ABC2FC-A066-4A92-9B6C-FCD15BFEA631}" type="slidenum">
              <a:rPr lang="en-US"/>
              <a:pPr>
                <a:defRPr/>
              </a:pPr>
              <a:t>5</a:t>
            </a:fld>
            <a:endParaRPr lang="en-US" dirty="0"/>
          </a:p>
        </p:txBody>
      </p:sp>
      <p:grpSp>
        <p:nvGrpSpPr>
          <p:cNvPr id="7173"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488"/>
            <a:ext cx="8686800" cy="1143000"/>
          </a:xfrm>
        </p:spPr>
        <p:txBody>
          <a:bodyPr rtlCol="0">
            <a:noAutofit/>
          </a:bodyPr>
          <a:lstStyle/>
          <a:p>
            <a:pPr algn="l" eaLnBrk="1" fontAlgn="auto" hangingPunct="1">
              <a:spcAft>
                <a:spcPts val="0"/>
              </a:spcAft>
              <a:defRPr/>
            </a:pPr>
            <a:r>
              <a:rPr lang="en-US" sz="4200" dirty="0" smtClean="0"/>
              <a:t>Incomplete Responsible Organizations</a:t>
            </a:r>
            <a:endParaRPr lang="en-US" sz="4200" dirty="0"/>
          </a:p>
        </p:txBody>
      </p:sp>
      <p:sp>
        <p:nvSpPr>
          <p:cNvPr id="3" name="Slide Number Placeholder 2"/>
          <p:cNvSpPr>
            <a:spLocks noGrp="1"/>
          </p:cNvSpPr>
          <p:nvPr>
            <p:ph type="sldNum" sz="quarter" idx="12"/>
          </p:nvPr>
        </p:nvSpPr>
        <p:spPr/>
        <p:txBody>
          <a:bodyPr/>
          <a:lstStyle/>
          <a:p>
            <a:pPr>
              <a:defRPr/>
            </a:pPr>
            <a:fld id="{00BDA2A0-988A-400E-B6F4-1CCC8BAF6B2E}" type="slidenum">
              <a:rPr lang="en-US"/>
              <a:pPr>
                <a:defRPr/>
              </a:pPr>
              <a:t>50</a:t>
            </a:fld>
            <a:endParaRPr lang="en-US" dirty="0"/>
          </a:p>
        </p:txBody>
      </p:sp>
      <p:grpSp>
        <p:nvGrpSpPr>
          <p:cNvPr id="11"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12" name="Group 10"/>
          <p:cNvGrpSpPr/>
          <p:nvPr/>
        </p:nvGrpSpPr>
        <p:grpSpPr>
          <a:xfrm>
            <a:off x="395422" y="1993855"/>
            <a:ext cx="8606065" cy="2067506"/>
            <a:chOff x="347921" y="2467757"/>
            <a:chExt cx="8606065" cy="2067506"/>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5601" b="5346"/>
            <a:stretch>
              <a:fillRect/>
            </a:stretch>
          </p:blipFill>
          <p:spPr bwMode="auto">
            <a:xfrm>
              <a:off x="347921" y="2467757"/>
              <a:ext cx="8606065" cy="206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85704" y="3488649"/>
              <a:ext cx="807522" cy="85826"/>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86888" y="4107752"/>
              <a:ext cx="2422566" cy="40487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5285"/>
          <a:stretch>
            <a:fillRect/>
          </a:stretch>
        </p:blipFill>
        <p:spPr bwMode="auto">
          <a:xfrm>
            <a:off x="427500" y="4450143"/>
            <a:ext cx="8680862" cy="230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6"/>
          <p:cNvSpPr txBox="1">
            <a:spLocks/>
          </p:cNvSpPr>
          <p:nvPr/>
        </p:nvSpPr>
        <p:spPr>
          <a:xfrm>
            <a:off x="124700" y="1480413"/>
            <a:ext cx="7618021" cy="692786"/>
          </a:xfrm>
          <a:prstGeom prst="rect">
            <a:avLst/>
          </a:prstGeom>
        </p:spPr>
        <p:txBody>
          <a:bodyPr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3200" dirty="0" smtClean="0">
                <a:latin typeface="+mn-lt"/>
                <a:ea typeface="+mn-ea"/>
                <a:cs typeface="+mn-cs"/>
              </a:rPr>
              <a:t>Common Issue #1</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7" name="Content Placeholder 6"/>
          <p:cNvSpPr txBox="1">
            <a:spLocks/>
          </p:cNvSpPr>
          <p:nvPr/>
        </p:nvSpPr>
        <p:spPr>
          <a:xfrm>
            <a:off x="122722" y="3972249"/>
            <a:ext cx="7618021" cy="692786"/>
          </a:xfrm>
          <a:prstGeom prst="rect">
            <a:avLst/>
          </a:prstGeom>
        </p:spPr>
        <p:txBody>
          <a:bodyPr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3200" dirty="0" smtClean="0">
                <a:latin typeface="+mn-lt"/>
                <a:ea typeface="+mn-ea"/>
                <a:cs typeface="+mn-cs"/>
              </a:rPr>
              <a:t>Common Issue #2</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91520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677863"/>
            <a:ext cx="8229600" cy="1143000"/>
          </a:xfrm>
        </p:spPr>
        <p:txBody>
          <a:bodyPr/>
          <a:lstStyle/>
          <a:p>
            <a:pPr algn="l" eaLnBrk="1" hangingPunct="1"/>
            <a:r>
              <a:rPr lang="en-US" dirty="0" smtClean="0"/>
              <a:t>Adding Activities: Selecting an NSP Activity Type</a:t>
            </a:r>
          </a:p>
        </p:txBody>
      </p:sp>
      <p:sp>
        <p:nvSpPr>
          <p:cNvPr id="6" name="Content Placeholder 6"/>
          <p:cNvSpPr>
            <a:spLocks noGrp="1"/>
          </p:cNvSpPr>
          <p:nvPr>
            <p:ph idx="1"/>
          </p:nvPr>
        </p:nvSpPr>
        <p:spPr>
          <a:xfrm>
            <a:off x="457200" y="2028450"/>
            <a:ext cx="8229600" cy="4776788"/>
          </a:xfrm>
        </p:spPr>
        <p:txBody>
          <a:bodyPr rtlCol="0">
            <a:normAutofit fontScale="77500" lnSpcReduction="20000"/>
          </a:bodyPr>
          <a:lstStyle/>
          <a:p>
            <a:pPr eaLnBrk="1" fontAlgn="auto" hangingPunct="1">
              <a:spcAft>
                <a:spcPts val="0"/>
              </a:spcAft>
              <a:defRPr/>
            </a:pPr>
            <a:r>
              <a:rPr lang="en-US" dirty="0" smtClean="0"/>
              <a:t>Consolidate multiple “phases” of program into its end use</a:t>
            </a:r>
          </a:p>
          <a:p>
            <a:pPr eaLnBrk="1" fontAlgn="auto" hangingPunct="1">
              <a:spcAft>
                <a:spcPts val="0"/>
              </a:spcAft>
              <a:defRPr/>
            </a:pPr>
            <a:endParaRPr lang="en-US" dirty="0" smtClean="0"/>
          </a:p>
          <a:p>
            <a:pPr eaLnBrk="1" fontAlgn="auto" hangingPunct="1">
              <a:spcAft>
                <a:spcPts val="0"/>
              </a:spcAft>
              <a:defRPr/>
            </a:pPr>
            <a:r>
              <a:rPr lang="en-US" dirty="0" smtClean="0"/>
              <a:t>Common NSP Activity Types: </a:t>
            </a:r>
          </a:p>
          <a:p>
            <a:pPr lvl="1" eaLnBrk="1" fontAlgn="auto" hangingPunct="1">
              <a:spcAft>
                <a:spcPts val="0"/>
              </a:spcAft>
              <a:defRPr/>
            </a:pPr>
            <a:r>
              <a:rPr lang="en-US" dirty="0" smtClean="0"/>
              <a:t>Rehabilitation/reconstruction </a:t>
            </a:r>
            <a:r>
              <a:rPr lang="en-US" dirty="0"/>
              <a:t>of residential structures</a:t>
            </a:r>
          </a:p>
          <a:p>
            <a:pPr lvl="1" eaLnBrk="1" fontAlgn="auto" hangingPunct="1">
              <a:spcAft>
                <a:spcPts val="0"/>
              </a:spcAft>
              <a:defRPr/>
            </a:pPr>
            <a:r>
              <a:rPr lang="en-US" dirty="0" smtClean="0"/>
              <a:t>Administration</a:t>
            </a:r>
            <a:endParaRPr lang="en-US" dirty="0"/>
          </a:p>
          <a:p>
            <a:pPr lvl="1" eaLnBrk="1" fontAlgn="auto" hangingPunct="1">
              <a:spcAft>
                <a:spcPts val="0"/>
              </a:spcAft>
              <a:defRPr/>
            </a:pPr>
            <a:r>
              <a:rPr lang="en-US" dirty="0" smtClean="0"/>
              <a:t>Construction </a:t>
            </a:r>
            <a:r>
              <a:rPr lang="en-US" dirty="0"/>
              <a:t>of new housing</a:t>
            </a:r>
          </a:p>
          <a:p>
            <a:pPr lvl="1" eaLnBrk="1" fontAlgn="auto" hangingPunct="1">
              <a:spcAft>
                <a:spcPts val="0"/>
              </a:spcAft>
              <a:defRPr/>
            </a:pPr>
            <a:r>
              <a:rPr lang="en-US" dirty="0" smtClean="0"/>
              <a:t>Clearance </a:t>
            </a:r>
            <a:r>
              <a:rPr lang="en-US" dirty="0"/>
              <a:t>and Demolition</a:t>
            </a:r>
          </a:p>
          <a:p>
            <a:pPr lvl="1" eaLnBrk="1" fontAlgn="auto" hangingPunct="1">
              <a:spcAft>
                <a:spcPts val="0"/>
              </a:spcAft>
              <a:defRPr/>
            </a:pPr>
            <a:r>
              <a:rPr lang="en-US" dirty="0" smtClean="0"/>
              <a:t>Land </a:t>
            </a:r>
            <a:r>
              <a:rPr lang="en-US" dirty="0"/>
              <a:t>banking - Acquisition </a:t>
            </a:r>
          </a:p>
          <a:p>
            <a:pPr eaLnBrk="1" fontAlgn="auto" hangingPunct="1">
              <a:spcAft>
                <a:spcPts val="0"/>
              </a:spcAft>
              <a:defRPr/>
            </a:pPr>
            <a:endParaRPr lang="en-US" dirty="0" smtClean="0"/>
          </a:p>
          <a:p>
            <a:pPr eaLnBrk="1" fontAlgn="auto" hangingPunct="1">
              <a:spcAft>
                <a:spcPts val="0"/>
              </a:spcAft>
              <a:defRPr/>
            </a:pPr>
            <a:r>
              <a:rPr lang="en-US" dirty="0" smtClean="0"/>
              <a:t>After a grantee selects an Activity Type, DRGR will auto-populate the associated performance measures and metrics on Page 2 of the Action Plan-Edit Activity screen. </a:t>
            </a:r>
          </a:p>
        </p:txBody>
      </p:sp>
      <p:sp>
        <p:nvSpPr>
          <p:cNvPr id="4" name="Slide Number Placeholder 3"/>
          <p:cNvSpPr>
            <a:spLocks noGrp="1"/>
          </p:cNvSpPr>
          <p:nvPr>
            <p:ph type="sldNum" sz="quarter" idx="12"/>
          </p:nvPr>
        </p:nvSpPr>
        <p:spPr/>
        <p:txBody>
          <a:bodyPr/>
          <a:lstStyle/>
          <a:p>
            <a:pPr>
              <a:defRPr/>
            </a:pPr>
            <a:fld id="{F978EDFE-0FC3-4B8C-95DF-D570FFC7E968}" type="slidenum">
              <a:rPr lang="en-US"/>
              <a:pPr>
                <a:defRPr/>
              </a:pPr>
              <a:t>51</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913"/>
            <a:ext cx="8458200" cy="960437"/>
          </a:xfrm>
        </p:spPr>
        <p:txBody>
          <a:bodyPr rtlCol="0">
            <a:normAutofit fontScale="90000"/>
          </a:bodyPr>
          <a:lstStyle/>
          <a:p>
            <a:pPr algn="l" eaLnBrk="1" fontAlgn="auto" hangingPunct="1">
              <a:spcAft>
                <a:spcPts val="0"/>
              </a:spcAft>
              <a:defRPr/>
            </a:pPr>
            <a:r>
              <a:rPr lang="en-US" dirty="0" smtClean="0"/>
              <a:t>Determining Activities: </a:t>
            </a:r>
            <a:br>
              <a:rPr lang="en-US" dirty="0" smtClean="0"/>
            </a:br>
            <a:r>
              <a:rPr lang="en-US" dirty="0" smtClean="0"/>
              <a:t>City of Zorro Example</a:t>
            </a:r>
            <a:endParaRPr lang="en-US" dirty="0"/>
          </a:p>
        </p:txBody>
      </p:sp>
      <p:sp>
        <p:nvSpPr>
          <p:cNvPr id="3" name="Content Placeholder 2"/>
          <p:cNvSpPr>
            <a:spLocks noGrp="1"/>
          </p:cNvSpPr>
          <p:nvPr>
            <p:ph idx="1"/>
          </p:nvPr>
        </p:nvSpPr>
        <p:spPr>
          <a:xfrm>
            <a:off x="457200" y="1944688"/>
            <a:ext cx="8229600" cy="4764087"/>
          </a:xfrm>
        </p:spPr>
        <p:txBody>
          <a:bodyPr rtlCol="0">
            <a:normAutofit fontScale="92500" lnSpcReduction="20000"/>
          </a:bodyPr>
          <a:lstStyle/>
          <a:p>
            <a:pPr marL="285750" lvl="1" indent="-227013" eaLnBrk="1" fontAlgn="auto" hangingPunct="1">
              <a:spcAft>
                <a:spcPts val="0"/>
              </a:spcAft>
              <a:buNone/>
              <a:defRPr/>
            </a:pPr>
            <a:r>
              <a:rPr lang="en-US" dirty="0"/>
              <a:t>Program Description:</a:t>
            </a:r>
          </a:p>
          <a:p>
            <a:pPr marL="573087" lvl="1" indent="-514350" eaLnBrk="1" fontAlgn="auto" hangingPunct="1">
              <a:spcAft>
                <a:spcPts val="0"/>
              </a:spcAft>
              <a:buFont typeface="+mj-lt"/>
              <a:buAutoNum type="arabicPeriod"/>
              <a:defRPr/>
            </a:pPr>
            <a:r>
              <a:rPr lang="en-US" dirty="0"/>
              <a:t>Financing Mechanisms: Subrecipient will serve only  HH at or below 50% AMI. </a:t>
            </a:r>
          </a:p>
          <a:p>
            <a:pPr marL="573087" lvl="1" indent="-514350" eaLnBrk="1" fontAlgn="auto" hangingPunct="1">
              <a:spcAft>
                <a:spcPts val="0"/>
              </a:spcAft>
              <a:buFont typeface="+mj-lt"/>
              <a:buAutoNum type="arabicPeriod"/>
              <a:defRPr/>
            </a:pPr>
            <a:r>
              <a:rPr lang="en-US" dirty="0"/>
              <a:t>Financing Mechanisms: City expects to serve all LMM income levels</a:t>
            </a:r>
          </a:p>
          <a:p>
            <a:pPr marL="573087" lvl="1" indent="-514350" eaLnBrk="1" fontAlgn="auto" hangingPunct="1">
              <a:spcAft>
                <a:spcPts val="0"/>
              </a:spcAft>
              <a:buFont typeface="+mj-lt"/>
              <a:buAutoNum type="arabicPeriod"/>
              <a:defRPr/>
            </a:pPr>
            <a:r>
              <a:rPr lang="en-US" dirty="0"/>
              <a:t>Acquisition/Rehab: Subrecipient proposes to buy, rehab, and sell to 4 foreclosed single-family properties to serve HH below 50% AMI</a:t>
            </a:r>
          </a:p>
          <a:p>
            <a:pPr marL="573087" lvl="1" indent="-514350" eaLnBrk="1" fontAlgn="auto" hangingPunct="1">
              <a:spcAft>
                <a:spcPts val="0"/>
              </a:spcAft>
              <a:buFont typeface="+mj-lt"/>
              <a:buAutoNum type="arabicPeriod"/>
              <a:defRPr/>
            </a:pPr>
            <a:r>
              <a:rPr lang="en-US" dirty="0"/>
              <a:t>Acquisition/Rehab: City proposes to buy, rehab, and rent/sell 12 foreclosed properties. 10 will be single-family to serve all LMM income levels. 2 will be multifamily rental properties for HH at or below 50% AMI</a:t>
            </a:r>
          </a:p>
          <a:p>
            <a:pPr eaLnBrk="1" fontAlgn="auto" hangingPunct="1">
              <a:spcAft>
                <a:spcPts val="0"/>
              </a:spcAft>
              <a:buFont typeface="Arial" pitchFamily="34" charset="0"/>
              <a:buNone/>
              <a:defRPr/>
            </a:pPr>
            <a:endParaRPr lang="en-US" dirty="0" smtClean="0"/>
          </a:p>
        </p:txBody>
      </p:sp>
      <p:sp>
        <p:nvSpPr>
          <p:cNvPr id="4" name="Slide Number Placeholder 3"/>
          <p:cNvSpPr>
            <a:spLocks noGrp="1"/>
          </p:cNvSpPr>
          <p:nvPr>
            <p:ph type="sldNum" sz="quarter" idx="12"/>
          </p:nvPr>
        </p:nvSpPr>
        <p:spPr/>
        <p:txBody>
          <a:bodyPr/>
          <a:lstStyle/>
          <a:p>
            <a:pPr>
              <a:defRPr/>
            </a:pPr>
            <a:fld id="{EB23F06C-EDAF-4F5C-B8C9-EED2B7DE5FFE}" type="slidenum">
              <a:rPr lang="en-US"/>
              <a:pPr>
                <a:defRPr/>
              </a:pPr>
              <a:t>52</a:t>
            </a:fld>
            <a:endParaRPr lang="en-US" dirty="0"/>
          </a:p>
        </p:txBody>
      </p:sp>
      <p:grpSp>
        <p:nvGrpSpPr>
          <p:cNvPr id="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686800" cy="1143000"/>
          </a:xfrm>
        </p:spPr>
        <p:txBody>
          <a:bodyPr rtlCol="0">
            <a:normAutofit fontScale="90000"/>
          </a:bodyPr>
          <a:lstStyle/>
          <a:p>
            <a:pPr algn="l" eaLnBrk="1" fontAlgn="auto" hangingPunct="1">
              <a:spcAft>
                <a:spcPts val="0"/>
              </a:spcAft>
              <a:defRPr/>
            </a:pPr>
            <a:r>
              <a:rPr lang="en-US" dirty="0" smtClean="0"/>
              <a:t>Determining Activities: </a:t>
            </a:r>
            <a:br>
              <a:rPr lang="en-US" dirty="0" smtClean="0"/>
            </a:br>
            <a:r>
              <a:rPr lang="en-US" dirty="0" smtClean="0"/>
              <a:t>City of Zorro Example - Activity Structure</a:t>
            </a:r>
            <a:endParaRPr lang="en-US" dirty="0"/>
          </a:p>
        </p:txBody>
      </p:sp>
      <p:sp>
        <p:nvSpPr>
          <p:cNvPr id="3" name="Content Placeholder 2"/>
          <p:cNvSpPr>
            <a:spLocks noGrp="1"/>
          </p:cNvSpPr>
          <p:nvPr>
            <p:ph idx="1"/>
          </p:nvPr>
        </p:nvSpPr>
        <p:spPr>
          <a:xfrm>
            <a:off x="457200" y="1885950"/>
            <a:ext cx="8229600" cy="4525963"/>
          </a:xfrm>
        </p:spPr>
        <p:txBody>
          <a:bodyPr rtlCol="0">
            <a:normAutofit lnSpcReduction="10000"/>
          </a:bodyPr>
          <a:lstStyle/>
          <a:p>
            <a:pPr eaLnBrk="1" fontAlgn="auto" hangingPunct="1">
              <a:spcAft>
                <a:spcPts val="0"/>
              </a:spcAft>
              <a:defRPr/>
            </a:pPr>
            <a:r>
              <a:rPr lang="en-US" dirty="0"/>
              <a:t>Financing Mechanisms (Eligible Use A)</a:t>
            </a:r>
          </a:p>
          <a:p>
            <a:pPr lvl="1" eaLnBrk="1" fontAlgn="auto" hangingPunct="1">
              <a:spcAft>
                <a:spcPts val="0"/>
              </a:spcAft>
              <a:defRPr/>
            </a:pPr>
            <a:r>
              <a:rPr lang="en-US" dirty="0"/>
              <a:t>City LLR LH25</a:t>
            </a:r>
          </a:p>
          <a:p>
            <a:pPr lvl="1" eaLnBrk="1" fontAlgn="auto" hangingPunct="1">
              <a:spcAft>
                <a:spcPts val="0"/>
              </a:spcAft>
              <a:defRPr/>
            </a:pPr>
            <a:r>
              <a:rPr lang="en-US" dirty="0"/>
              <a:t>City LLR LMMI</a:t>
            </a:r>
          </a:p>
          <a:p>
            <a:pPr lvl="1" eaLnBrk="1" fontAlgn="auto" hangingPunct="1">
              <a:spcAft>
                <a:spcPts val="0"/>
              </a:spcAft>
              <a:defRPr/>
            </a:pPr>
            <a:r>
              <a:rPr lang="en-US" dirty="0"/>
              <a:t>Sub recipient </a:t>
            </a:r>
            <a:r>
              <a:rPr lang="en-US" dirty="0" smtClean="0"/>
              <a:t>LLR </a:t>
            </a:r>
            <a:r>
              <a:rPr lang="en-US" dirty="0"/>
              <a:t>LH25</a:t>
            </a:r>
          </a:p>
          <a:p>
            <a:pPr eaLnBrk="1" fontAlgn="auto" hangingPunct="1">
              <a:spcAft>
                <a:spcPts val="0"/>
              </a:spcAft>
              <a:defRPr/>
            </a:pPr>
            <a:r>
              <a:rPr lang="en-US" dirty="0"/>
              <a:t>Acquisition/Rehab (Eligible Use B)</a:t>
            </a:r>
          </a:p>
          <a:p>
            <a:pPr lvl="1" eaLnBrk="1" fontAlgn="auto" hangingPunct="1">
              <a:spcAft>
                <a:spcPts val="0"/>
              </a:spcAft>
              <a:defRPr/>
            </a:pPr>
            <a:r>
              <a:rPr lang="en-US" dirty="0"/>
              <a:t>Sub recipient Acquisition/Rehab LH25</a:t>
            </a:r>
          </a:p>
          <a:p>
            <a:pPr lvl="1" eaLnBrk="1" fontAlgn="auto" hangingPunct="1">
              <a:spcAft>
                <a:spcPts val="0"/>
              </a:spcAft>
              <a:defRPr/>
            </a:pPr>
            <a:r>
              <a:rPr lang="en-US" dirty="0"/>
              <a:t>City Single Family Acquisition/Rehab LMMI</a:t>
            </a:r>
          </a:p>
          <a:p>
            <a:pPr lvl="1" eaLnBrk="1" fontAlgn="auto" hangingPunct="1">
              <a:spcAft>
                <a:spcPts val="0"/>
              </a:spcAft>
              <a:defRPr/>
            </a:pPr>
            <a:r>
              <a:rPr lang="en-US" dirty="0"/>
              <a:t>City Multi-Family Oak Street Property LH25</a:t>
            </a:r>
          </a:p>
          <a:p>
            <a:pPr lvl="1" eaLnBrk="1" fontAlgn="auto" hangingPunct="1">
              <a:spcAft>
                <a:spcPts val="0"/>
              </a:spcAft>
              <a:defRPr/>
            </a:pPr>
            <a:r>
              <a:rPr lang="en-US" dirty="0"/>
              <a:t>City Multi-Family Elm Street Property LH25</a:t>
            </a:r>
          </a:p>
        </p:txBody>
      </p:sp>
      <p:sp>
        <p:nvSpPr>
          <p:cNvPr id="4" name="Slide Number Placeholder 3"/>
          <p:cNvSpPr>
            <a:spLocks noGrp="1"/>
          </p:cNvSpPr>
          <p:nvPr>
            <p:ph type="sldNum" sz="quarter" idx="12"/>
          </p:nvPr>
        </p:nvSpPr>
        <p:spPr/>
        <p:txBody>
          <a:bodyPr/>
          <a:lstStyle/>
          <a:p>
            <a:pPr>
              <a:defRPr/>
            </a:pPr>
            <a:fld id="{7A2463C8-A361-4247-A3A6-020EE0068838}" type="slidenum">
              <a:rPr lang="en-US"/>
              <a:pPr>
                <a:defRPr/>
              </a:pPr>
              <a:t>53</a:t>
            </a:fld>
            <a:endParaRPr lang="en-US" dirty="0"/>
          </a:p>
        </p:txBody>
      </p:sp>
      <p:grpSp>
        <p:nvGrpSpPr>
          <p:cNvPr id="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a:xfrm>
            <a:off x="457200" y="1589088"/>
            <a:ext cx="8229600" cy="4525962"/>
          </a:xfrm>
        </p:spPr>
        <p:txBody>
          <a:bodyPr/>
          <a:lstStyle/>
          <a:p>
            <a:pPr marL="273050" lvl="1" indent="-273050" eaLnBrk="1" hangingPunct="1">
              <a:buSzPct val="95000"/>
            </a:pPr>
            <a:r>
              <a:rPr lang="en-US" dirty="0" smtClean="0"/>
              <a:t>Total Budget for Acq/Rehab Sub recipient Acquisition/Rehab LH25 = $1MM</a:t>
            </a:r>
          </a:p>
          <a:p>
            <a:pPr marL="273050" lvl="1" indent="-273050" eaLnBrk="1" hangingPunct="1">
              <a:buSzPct val="95000"/>
            </a:pPr>
            <a:r>
              <a:rPr lang="en-US" dirty="0" smtClean="0"/>
              <a:t>Activity Type = Rehabilitation/Reconstruction of residential structures</a:t>
            </a:r>
          </a:p>
          <a:p>
            <a:pPr marL="273050" lvl="1" indent="-273050" eaLnBrk="1" hangingPunct="1">
              <a:buSzPct val="95000"/>
            </a:pPr>
            <a:r>
              <a:rPr lang="en-US" dirty="0" smtClean="0"/>
              <a:t>All proposed costs associated with that activity are included in that Activity’s budget. A grantee does not need to breakout in DRGR hard costs from activity delivery costs, for example.</a:t>
            </a:r>
          </a:p>
          <a:p>
            <a:pPr eaLnBrk="1" hangingPunct="1"/>
            <a:endParaRPr lang="en-US" dirty="0" smtClean="0"/>
          </a:p>
          <a:p>
            <a:pPr eaLnBrk="1" hangingPunct="1">
              <a:buFont typeface="Arial" pitchFamily="34" charset="0"/>
              <a:buNone/>
            </a:pPr>
            <a:endParaRPr lang="en-US" dirty="0" smtClean="0"/>
          </a:p>
        </p:txBody>
      </p:sp>
      <p:sp>
        <p:nvSpPr>
          <p:cNvPr id="3077" name="Slide Number Placeholder 3"/>
          <p:cNvSpPr>
            <a:spLocks noGrp="1"/>
          </p:cNvSpPr>
          <p:nvPr>
            <p:ph type="sldNum" sz="quarter" idx="12"/>
          </p:nvPr>
        </p:nvSpPr>
        <p:spPr bwMode="auto">
          <a:xfrm>
            <a:off x="6846888" y="6492875"/>
            <a:ext cx="2133600" cy="365125"/>
          </a:xfrm>
          <a:ln>
            <a:miter lim="800000"/>
            <a:headEnd/>
            <a:tailEnd/>
          </a:ln>
        </p:spPr>
        <p:txBody>
          <a:bodyPr wrap="square" numCol="1" anchorCtr="0" compatLnSpc="1">
            <a:prstTxWarp prst="textNoShape">
              <a:avLst/>
            </a:prstTxWarp>
          </a:bodyPr>
          <a:lstStyle/>
          <a:p>
            <a:pPr>
              <a:defRPr/>
            </a:pPr>
            <a:fld id="{4DDA4BAD-AA87-4294-AD93-2FC5DFC78C7E}" type="slidenum">
              <a:rPr lang="en-US"/>
              <a:pPr>
                <a:defRPr/>
              </a:pPr>
              <a:t>54</a:t>
            </a:fld>
            <a:endParaRPr lang="en-US" dirty="0"/>
          </a:p>
        </p:txBody>
      </p:sp>
      <p:sp>
        <p:nvSpPr>
          <p:cNvPr id="1029" name="Title 1"/>
          <p:cNvSpPr>
            <a:spLocks noGrp="1"/>
          </p:cNvSpPr>
          <p:nvPr>
            <p:ph type="title"/>
          </p:nvPr>
        </p:nvSpPr>
        <p:spPr>
          <a:xfrm>
            <a:off x="457200" y="625475"/>
            <a:ext cx="8229600" cy="960438"/>
          </a:xfrm>
        </p:spPr>
        <p:txBody>
          <a:bodyPr/>
          <a:lstStyle/>
          <a:p>
            <a:pPr algn="l" eaLnBrk="1" hangingPunct="1"/>
            <a:r>
              <a:rPr lang="en-US" dirty="0" smtClean="0"/>
              <a:t>Example: Zorro Budget</a:t>
            </a:r>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3" name="Object 2"/>
          <p:cNvGraphicFramePr>
            <a:graphicFrameLocks noChangeAspect="1"/>
          </p:cNvGraphicFramePr>
          <p:nvPr>
            <p:extLst>
              <p:ext uri="{D42A27DB-BD31-4B8C-83A1-F6EECF244321}">
                <p14:modId xmlns:p14="http://schemas.microsoft.com/office/powerpoint/2010/main" val="2119349714"/>
              </p:ext>
            </p:extLst>
          </p:nvPr>
        </p:nvGraphicFramePr>
        <p:xfrm>
          <a:off x="47625" y="5345113"/>
          <a:ext cx="9096375" cy="1035050"/>
        </p:xfrm>
        <a:graphic>
          <a:graphicData uri="http://schemas.openxmlformats.org/presentationml/2006/ole">
            <mc:AlternateContent xmlns:mc="http://schemas.openxmlformats.org/markup-compatibility/2006">
              <mc:Choice xmlns:v="urn:schemas-microsoft-com:vml" Requires="v">
                <p:oleObj spid="_x0000_s115792" name="Worksheet" r:id="rId5" imgW="5495999" imgH="628727" progId="Excel.Sheet.8">
                  <p:embed/>
                </p:oleObj>
              </mc:Choice>
              <mc:Fallback>
                <p:oleObj name="Worksheet" r:id="rId5" imgW="5495999" imgH="628727" progId="Excel.Sheet.8">
                  <p:embed/>
                  <p:pic>
                    <p:nvPicPr>
                      <p:cNvPr id="0" name="Picture 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5345113"/>
                        <a:ext cx="9096375"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441325"/>
            <a:ext cx="8229600" cy="1143000"/>
          </a:xfrm>
        </p:spPr>
        <p:txBody>
          <a:bodyPr/>
          <a:lstStyle/>
          <a:p>
            <a:pPr algn="l" eaLnBrk="1" hangingPunct="1"/>
            <a:r>
              <a:rPr lang="en-US" dirty="0" smtClean="0"/>
              <a:t>Adding Activities</a:t>
            </a:r>
          </a:p>
        </p:txBody>
      </p:sp>
      <p:sp>
        <p:nvSpPr>
          <p:cNvPr id="4" name="Slide Number Placeholder 3"/>
          <p:cNvSpPr>
            <a:spLocks noGrp="1"/>
          </p:cNvSpPr>
          <p:nvPr>
            <p:ph type="sldNum" sz="quarter" idx="12"/>
          </p:nvPr>
        </p:nvSpPr>
        <p:spPr/>
        <p:txBody>
          <a:bodyPr/>
          <a:lstStyle/>
          <a:p>
            <a:pPr>
              <a:defRPr/>
            </a:pPr>
            <a:fld id="{96A5F7C6-9F9D-4187-9B7F-AB668BD4C9D3}" type="slidenum">
              <a:rPr lang="en-US"/>
              <a:pPr>
                <a:defRPr/>
              </a:pPr>
              <a:t>55</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3" name="Content Placeholder 2"/>
          <p:cNvSpPr>
            <a:spLocks noGrp="1"/>
          </p:cNvSpPr>
          <p:nvPr>
            <p:ph idx="1"/>
          </p:nvPr>
        </p:nvSpPr>
        <p:spPr/>
        <p:txBody>
          <a:bodyPr/>
          <a:lstStyle/>
          <a:p>
            <a:endParaRPr lang="en-US"/>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20" y="1375590"/>
            <a:ext cx="8246268" cy="548240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6206" r="7243"/>
          <a:stretch/>
        </p:blipFill>
        <p:spPr>
          <a:xfrm>
            <a:off x="34724" y="1214846"/>
            <a:ext cx="5962315" cy="5595534"/>
          </a:xfrm>
          <a:prstGeom prst="rect">
            <a:avLst/>
          </a:prstGeom>
        </p:spPr>
      </p:pic>
      <p:sp>
        <p:nvSpPr>
          <p:cNvPr id="54274" name="Title 1"/>
          <p:cNvSpPr>
            <a:spLocks noGrp="1"/>
          </p:cNvSpPr>
          <p:nvPr>
            <p:ph type="title"/>
          </p:nvPr>
        </p:nvSpPr>
        <p:spPr>
          <a:xfrm>
            <a:off x="457200" y="441325"/>
            <a:ext cx="8229600" cy="1143000"/>
          </a:xfrm>
        </p:spPr>
        <p:txBody>
          <a:bodyPr/>
          <a:lstStyle/>
          <a:p>
            <a:pPr algn="l" eaLnBrk="1" hangingPunct="1"/>
            <a:r>
              <a:rPr lang="en-US" dirty="0" smtClean="0"/>
              <a:t>Adding Activities (Page 1)</a:t>
            </a:r>
          </a:p>
        </p:txBody>
      </p:sp>
      <p:grpSp>
        <p:nvGrpSpPr>
          <p:cNvPr id="3"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5" name="Slide Number Placeholder 3"/>
          <p:cNvSpPr>
            <a:spLocks noGrp="1"/>
          </p:cNvSpPr>
          <p:nvPr>
            <p:ph type="sldNum" sz="quarter" idx="12"/>
          </p:nvPr>
        </p:nvSpPr>
        <p:spPr>
          <a:xfrm>
            <a:off x="6553200" y="6356350"/>
            <a:ext cx="2133600" cy="365125"/>
          </a:xfrm>
        </p:spPr>
        <p:txBody>
          <a:bodyPr/>
          <a:lstStyle/>
          <a:p>
            <a:pPr>
              <a:defRPr/>
            </a:pPr>
            <a:fld id="{69339D4C-E2FC-4231-8ED6-F747AB30F600}" type="slidenum">
              <a:rPr lang="en-US"/>
              <a:pPr>
                <a:defRPr/>
              </a:pPr>
              <a:t>56</a:t>
            </a:fld>
            <a:endParaRPr lang="en-US" dirty="0"/>
          </a:p>
        </p:txBody>
      </p:sp>
      <p:sp>
        <p:nvSpPr>
          <p:cNvPr id="1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69339D4C-E2FC-4231-8ED6-F747AB30F600}" type="slidenum">
              <a:rPr lang="en-US" smtClean="0"/>
              <a:pPr>
                <a:defRPr/>
              </a:pPr>
              <a:t>56</a:t>
            </a:fld>
            <a:endParaRPr lang="en-US" dirty="0"/>
          </a:p>
        </p:txBody>
      </p:sp>
      <p:sp>
        <p:nvSpPr>
          <p:cNvPr id="16" name="TextBox 15"/>
          <p:cNvSpPr txBox="1"/>
          <p:nvPr/>
        </p:nvSpPr>
        <p:spPr>
          <a:xfrm>
            <a:off x="6092043" y="2403629"/>
            <a:ext cx="2909454" cy="3785652"/>
          </a:xfrm>
          <a:prstGeom prst="rect">
            <a:avLst/>
          </a:prstGeom>
          <a:noFill/>
        </p:spPr>
        <p:txBody>
          <a:bodyPr wrap="square" rtlCol="0">
            <a:spAutoFit/>
          </a:bodyPr>
          <a:lstStyle/>
          <a:p>
            <a:r>
              <a:rPr lang="en-US" sz="2400" dirty="0"/>
              <a:t>As of Release 7.3, a grantee estimates program income budgets. For an Activity budget, program funds plus estimated program income to be used equals Total Budget.</a:t>
            </a:r>
          </a:p>
        </p:txBody>
      </p:sp>
      <p:sp>
        <p:nvSpPr>
          <p:cNvPr id="2386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38597" name="Group 5"/>
          <p:cNvGrpSpPr>
            <a:grpSpLocks noChangeAspect="1"/>
          </p:cNvGrpSpPr>
          <p:nvPr/>
        </p:nvGrpSpPr>
        <p:grpSpPr bwMode="auto">
          <a:xfrm>
            <a:off x="4484914" y="5845629"/>
            <a:ext cx="1362075" cy="465138"/>
            <a:chOff x="9115" y="7942"/>
            <a:chExt cx="1191" cy="407"/>
          </a:xfrm>
        </p:grpSpPr>
        <p:sp>
          <p:nvSpPr>
            <p:cNvPr id="238599" name="AutoShape 7"/>
            <p:cNvSpPr>
              <a:spLocks noChangeAspect="1" noChangeArrowheads="1" noTextEdit="1"/>
            </p:cNvSpPr>
            <p:nvPr/>
          </p:nvSpPr>
          <p:spPr bwMode="auto">
            <a:xfrm>
              <a:off x="9115" y="7942"/>
              <a:ext cx="1191" cy="407"/>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8598" name="Text Box 6"/>
            <p:cNvSpPr txBox="1">
              <a:spLocks noChangeArrowheads="1"/>
            </p:cNvSpPr>
            <p:nvPr/>
          </p:nvSpPr>
          <p:spPr bwMode="auto">
            <a:xfrm>
              <a:off x="9115" y="7942"/>
              <a:ext cx="1191" cy="407"/>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FF0000"/>
                  </a:solidFill>
                  <a:effectLst/>
                  <a:latin typeface="Arial" pitchFamily="34" charset="0"/>
                  <a:ea typeface="Calibri" pitchFamily="34" charset="0"/>
                  <a:cs typeface="Arial" pitchFamily="34" charset="0"/>
                </a:rPr>
                <a:t>Click here to assign activity to a project</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677863"/>
            <a:ext cx="8229600" cy="1143000"/>
          </a:xfrm>
        </p:spPr>
        <p:txBody>
          <a:bodyPr/>
          <a:lstStyle/>
          <a:p>
            <a:pPr algn="l" eaLnBrk="1" hangingPunct="1"/>
            <a:r>
              <a:rPr lang="en-US" dirty="0" smtClean="0"/>
              <a:t>Adding Activities: Select Project Screen</a:t>
            </a:r>
          </a:p>
        </p:txBody>
      </p:sp>
      <p:sp>
        <p:nvSpPr>
          <p:cNvPr id="4" name="Slide Number Placeholder 3"/>
          <p:cNvSpPr>
            <a:spLocks noGrp="1"/>
          </p:cNvSpPr>
          <p:nvPr>
            <p:ph type="sldNum" sz="quarter" idx="12"/>
          </p:nvPr>
        </p:nvSpPr>
        <p:spPr/>
        <p:txBody>
          <a:bodyPr/>
          <a:lstStyle/>
          <a:p>
            <a:pPr>
              <a:defRPr/>
            </a:pPr>
            <a:fld id="{4C502F76-F773-4749-AC31-DD1253BCCE2F}" type="slidenum">
              <a:rPr lang="en-US"/>
              <a:pPr>
                <a:defRPr/>
              </a:pPr>
              <a:t>57</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259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25" y="2335422"/>
            <a:ext cx="8963891" cy="339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itle 1"/>
          <p:cNvSpPr>
            <a:spLocks noGrp="1"/>
          </p:cNvSpPr>
          <p:nvPr>
            <p:ph type="title"/>
          </p:nvPr>
        </p:nvSpPr>
        <p:spPr>
          <a:xfrm>
            <a:off x="457200" y="696913"/>
            <a:ext cx="8229600" cy="1131887"/>
          </a:xfrm>
        </p:spPr>
        <p:txBody>
          <a:bodyPr/>
          <a:lstStyle/>
          <a:p>
            <a:pPr algn="l" eaLnBrk="1" hangingPunct="1"/>
            <a:r>
              <a:rPr lang="en-US" dirty="0" smtClean="0"/>
              <a:t>Adding Activities: Example of Naming Conventions</a:t>
            </a:r>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Slide Number Placeholder 3"/>
          <p:cNvSpPr txBox="1">
            <a:spLocks noGrp="1"/>
          </p:cNvSpPr>
          <p:nvPr/>
        </p:nvSpPr>
        <p:spPr>
          <a:xfrm>
            <a:off x="6553200" y="6356350"/>
            <a:ext cx="2133600" cy="365125"/>
          </a:xfrm>
          <a:prstGeom prst="rect">
            <a:avLst/>
          </a:prstGeom>
          <a:noFill/>
        </p:spPr>
        <p:txBody>
          <a:bodyPr anchor="ctr"/>
          <a:lstStyle/>
          <a:p>
            <a:pPr algn="r">
              <a:defRPr/>
            </a:pPr>
            <a:fld id="{9A3F88C0-2FC9-4A86-B348-97DAB879574D}"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58</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 y="1972945"/>
            <a:ext cx="8627654" cy="438340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677863"/>
            <a:ext cx="8229600" cy="1143000"/>
          </a:xfrm>
        </p:spPr>
        <p:txBody>
          <a:bodyPr/>
          <a:lstStyle/>
          <a:p>
            <a:pPr algn="l" eaLnBrk="1" hangingPunct="1"/>
            <a:r>
              <a:rPr lang="en-US" dirty="0"/>
              <a:t>Adding Activities: Proposed Beneficiary Measures (Page 2)</a:t>
            </a:r>
            <a:endParaRPr lang="en-US" dirty="0" smtClean="0"/>
          </a:p>
        </p:txBody>
      </p:sp>
      <p:sp>
        <p:nvSpPr>
          <p:cNvPr id="24" name="Content Placeholder 23"/>
          <p:cNvSpPr>
            <a:spLocks noGrp="1"/>
          </p:cNvSpPr>
          <p:nvPr>
            <p:ph idx="1"/>
          </p:nvPr>
        </p:nvSpPr>
        <p:spPr>
          <a:xfrm>
            <a:off x="457200" y="2078038"/>
            <a:ext cx="4756150" cy="4389437"/>
          </a:xfrm>
        </p:spPr>
        <p:txBody>
          <a:bodyPr rtlCol="0">
            <a:normAutofit fontScale="92500" lnSpcReduction="10000"/>
          </a:bodyPr>
          <a:lstStyle/>
          <a:p>
            <a:pPr marL="273050" lvl="1" indent="-273050" eaLnBrk="1" fontAlgn="auto" hangingPunct="1">
              <a:spcAft>
                <a:spcPts val="0"/>
              </a:spcAft>
              <a:buSzPct val="95000"/>
              <a:buFont typeface="Arial" pitchFamily="34" charset="0"/>
              <a:buChar char="•"/>
              <a:defRPr/>
            </a:pPr>
            <a:r>
              <a:rPr lang="en-US" dirty="0" smtClean="0"/>
              <a:t>Detailed information is required for performance measures.</a:t>
            </a:r>
          </a:p>
          <a:p>
            <a:pPr marL="273050" lvl="1" indent="-273050" eaLnBrk="1" fontAlgn="auto" hangingPunct="1">
              <a:spcAft>
                <a:spcPts val="0"/>
              </a:spcAft>
              <a:buSzPct val="95000"/>
              <a:buFont typeface="Arial" pitchFamily="34" charset="0"/>
              <a:buChar char="•"/>
              <a:defRPr/>
            </a:pPr>
            <a:r>
              <a:rPr lang="en-US" u="sng" dirty="0" smtClean="0"/>
              <a:t>Activity Type </a:t>
            </a:r>
            <a:r>
              <a:rPr lang="en-US" dirty="0" smtClean="0"/>
              <a:t>selected on Page 1 directly ties to the Benefit type a grantee selects and to the proposed measures a grantee may choose from.</a:t>
            </a:r>
          </a:p>
          <a:p>
            <a:pPr marL="273050" lvl="1" indent="-273050" eaLnBrk="1" fontAlgn="auto" hangingPunct="1">
              <a:spcAft>
                <a:spcPts val="0"/>
              </a:spcAft>
              <a:buSzPct val="95000"/>
              <a:buFont typeface="Arial" pitchFamily="34" charset="0"/>
              <a:buChar char="•"/>
              <a:defRPr/>
            </a:pPr>
            <a:r>
              <a:rPr lang="en-US" dirty="0" smtClean="0"/>
              <a:t>Two Steps:</a:t>
            </a:r>
          </a:p>
          <a:p>
            <a:pPr marL="731837" lvl="2" indent="-457200" eaLnBrk="1" fontAlgn="auto" hangingPunct="1">
              <a:spcAft>
                <a:spcPts val="0"/>
              </a:spcAft>
              <a:buSzPct val="95000"/>
              <a:buFont typeface="+mj-lt"/>
              <a:buAutoNum type="arabicPeriod"/>
              <a:defRPr/>
            </a:pPr>
            <a:r>
              <a:rPr lang="en-US" sz="2200" dirty="0" smtClean="0"/>
              <a:t>Enter proposed </a:t>
            </a:r>
            <a:r>
              <a:rPr lang="en-US" sz="2200" b="1" dirty="0" smtClean="0"/>
              <a:t>beneficiary</a:t>
            </a:r>
            <a:r>
              <a:rPr lang="en-US" sz="2200" dirty="0" smtClean="0"/>
              <a:t> data (Area Benefit or Direct Benefit)</a:t>
            </a:r>
          </a:p>
          <a:p>
            <a:pPr marL="731837" lvl="2" indent="-457200" eaLnBrk="1" fontAlgn="auto" hangingPunct="1">
              <a:spcAft>
                <a:spcPts val="0"/>
              </a:spcAft>
              <a:buSzPct val="95000"/>
              <a:buFont typeface="+mj-lt"/>
              <a:buAutoNum type="arabicPeriod"/>
              <a:defRPr/>
            </a:pPr>
            <a:r>
              <a:rPr lang="en-US" sz="2200" dirty="0" smtClean="0">
                <a:cs typeface="ＭＳ Ｐゴシック" pitchFamily="-60" charset="-128"/>
              </a:rPr>
              <a:t>Enter proposed accomplishment data</a:t>
            </a:r>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1666726D-5DF8-465E-AB45-5EE4642DA597}" type="slidenum">
              <a:rPr lang="en-US"/>
              <a:pPr>
                <a:defRPr/>
              </a:pPr>
              <a:t>59</a:t>
            </a:fld>
            <a:endParaRPr lang="en-US" dirty="0"/>
          </a:p>
        </p:txBody>
      </p:sp>
      <p:cxnSp>
        <p:nvCxnSpPr>
          <p:cNvPr id="9" name="Straight Arrow Connector 8"/>
          <p:cNvCxnSpPr/>
          <p:nvPr/>
        </p:nvCxnSpPr>
        <p:spPr>
          <a:xfrm>
            <a:off x="2613025" y="3230563"/>
            <a:ext cx="2820988" cy="111125"/>
          </a:xfrm>
          <a:prstGeom prst="straightConnector1">
            <a:avLst/>
          </a:prstGeom>
          <a:ln w="38100" cap="flat" cmpd="sng" algn="ctr">
            <a:solidFill>
              <a:srgbClr val="AF0712"/>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 name="Group 9"/>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3" name="Rectangle 12"/>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167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013" y="2815842"/>
            <a:ext cx="36576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41325"/>
            <a:ext cx="8229600" cy="1143000"/>
          </a:xfrm>
        </p:spPr>
        <p:txBody>
          <a:bodyPr/>
          <a:lstStyle/>
          <a:p>
            <a:pPr algn="l" eaLnBrk="1" hangingPunct="1"/>
            <a:r>
              <a:rPr lang="en-US" dirty="0" smtClean="0"/>
              <a:t>NSP &amp; DRGR: Updates</a:t>
            </a:r>
          </a:p>
        </p:txBody>
      </p:sp>
      <p:sp>
        <p:nvSpPr>
          <p:cNvPr id="4" name="Content Placeholder 3"/>
          <p:cNvSpPr>
            <a:spLocks noGrp="1"/>
          </p:cNvSpPr>
          <p:nvPr>
            <p:ph idx="1"/>
          </p:nvPr>
        </p:nvSpPr>
        <p:spPr/>
        <p:txBody>
          <a:bodyPr rtlCol="0">
            <a:normAutofit/>
          </a:bodyPr>
          <a:lstStyle/>
          <a:p>
            <a:pPr eaLnBrk="1" fontAlgn="auto" hangingPunct="1">
              <a:spcAft>
                <a:spcPts val="0"/>
              </a:spcAft>
              <a:buNone/>
              <a:defRPr/>
            </a:pPr>
            <a:r>
              <a:rPr lang="en-US" dirty="0"/>
              <a:t>Updates included in recent Release 7.3</a:t>
            </a:r>
          </a:p>
          <a:p>
            <a:pPr marL="514350" indent="-514350">
              <a:buFont typeface="+mj-lt"/>
              <a:buAutoNum type="arabicPeriod"/>
            </a:pPr>
            <a:r>
              <a:rPr lang="en-US" dirty="0"/>
              <a:t>Receipts, Revolving Loan Funds, and Program Income Accounts</a:t>
            </a:r>
          </a:p>
          <a:p>
            <a:pPr marL="514350" indent="-514350">
              <a:buFont typeface="+mj-lt"/>
              <a:buAutoNum type="arabicPeriod"/>
            </a:pPr>
            <a:r>
              <a:rPr lang="en-US" dirty="0"/>
              <a:t>Voucher Improvements</a:t>
            </a:r>
          </a:p>
          <a:p>
            <a:pPr marL="514350" indent="-514350">
              <a:buFont typeface="+mj-lt"/>
              <a:buAutoNum type="arabicPeriod"/>
            </a:pPr>
            <a:r>
              <a:rPr lang="en-US" dirty="0"/>
              <a:t>Audit Trail, User Account Management, and User Certifications</a:t>
            </a:r>
          </a:p>
          <a:p>
            <a:pPr marL="514350" indent="-514350">
              <a:buFont typeface="+mj-lt"/>
              <a:buAutoNum type="arabicPeriod"/>
            </a:pPr>
            <a:r>
              <a:rPr lang="en-US" dirty="0"/>
              <a:t>Miscellaneous Grantee Functions	</a:t>
            </a:r>
          </a:p>
        </p:txBody>
      </p:sp>
      <p:sp>
        <p:nvSpPr>
          <p:cNvPr id="5" name="Slide Number Placeholder 4"/>
          <p:cNvSpPr>
            <a:spLocks noGrp="1"/>
          </p:cNvSpPr>
          <p:nvPr>
            <p:ph type="sldNum" sz="quarter" idx="12"/>
          </p:nvPr>
        </p:nvSpPr>
        <p:spPr/>
        <p:txBody>
          <a:bodyPr/>
          <a:lstStyle/>
          <a:p>
            <a:pPr>
              <a:defRPr/>
            </a:pPr>
            <a:fld id="{D549D8C4-1B66-484F-9879-916F1737D8F3}" type="slidenum">
              <a:rPr lang="en-US"/>
              <a:pPr>
                <a:defRPr/>
              </a:pPr>
              <a:t>6</a:t>
            </a:fld>
            <a:endParaRPr lang="en-US" dirty="0"/>
          </a:p>
        </p:txBody>
      </p:sp>
      <p:grpSp>
        <p:nvGrpSpPr>
          <p:cNvPr id="8197"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690563"/>
            <a:ext cx="8229600" cy="1143000"/>
          </a:xfrm>
        </p:spPr>
        <p:txBody>
          <a:bodyPr rtlCol="0">
            <a:normAutofit fontScale="90000"/>
          </a:bodyPr>
          <a:lstStyle/>
          <a:p>
            <a:pPr algn="l" eaLnBrk="1" fontAlgn="auto" hangingPunct="1">
              <a:spcAft>
                <a:spcPts val="0"/>
              </a:spcAft>
              <a:defRPr/>
            </a:pPr>
            <a:r>
              <a:rPr lang="en-US" dirty="0"/>
              <a:t>Activity Benefit Type: Area Benefit v Direct Benefit</a:t>
            </a:r>
          </a:p>
        </p:txBody>
      </p:sp>
      <p:sp>
        <p:nvSpPr>
          <p:cNvPr id="3" name="Content Placeholder 2"/>
          <p:cNvSpPr>
            <a:spLocks noGrp="1"/>
          </p:cNvSpPr>
          <p:nvPr>
            <p:ph idx="1"/>
          </p:nvPr>
        </p:nvSpPr>
        <p:spPr>
          <a:xfrm>
            <a:off x="457200" y="1766888"/>
            <a:ext cx="8259763" cy="3340100"/>
          </a:xfrm>
        </p:spPr>
        <p:txBody>
          <a:bodyPr rtlCol="0">
            <a:normAutofit lnSpcReduction="10000"/>
          </a:bodyPr>
          <a:lstStyle/>
          <a:p>
            <a:pPr eaLnBrk="1" fontAlgn="auto" hangingPunct="1">
              <a:spcAft>
                <a:spcPts val="0"/>
              </a:spcAft>
              <a:defRPr/>
            </a:pPr>
            <a:r>
              <a:rPr lang="en-US" dirty="0" smtClean="0"/>
              <a:t>Direct and area benefit options will mainly affect the type of beneficiary data that will be entered by grantees for their activities. </a:t>
            </a:r>
          </a:p>
          <a:p>
            <a:pPr eaLnBrk="1" fontAlgn="auto" hangingPunct="1">
              <a:spcAft>
                <a:spcPts val="0"/>
              </a:spcAft>
              <a:defRPr/>
            </a:pPr>
            <a:r>
              <a:rPr lang="en-US" dirty="0" smtClean="0"/>
              <a:t>For most NSP activities such as housing rehabilitation, construction of new housing, and homeownership subsidy, ‘Direct Benefit’ will be selected. </a:t>
            </a:r>
          </a:p>
        </p:txBody>
      </p:sp>
      <p:sp>
        <p:nvSpPr>
          <p:cNvPr id="4" name="Slide Number Placeholder 3"/>
          <p:cNvSpPr>
            <a:spLocks noGrp="1"/>
          </p:cNvSpPr>
          <p:nvPr>
            <p:ph type="sldNum" sz="quarter" idx="12"/>
          </p:nvPr>
        </p:nvSpPr>
        <p:spPr/>
        <p:txBody>
          <a:bodyPr/>
          <a:lstStyle/>
          <a:p>
            <a:pPr>
              <a:defRPr/>
            </a:pPr>
            <a:fld id="{D01C46D0-F1F5-4A88-A705-9EDC84D8C7CE}" type="slidenum">
              <a:rPr lang="en-US"/>
              <a:pPr>
                <a:defRPr/>
              </a:pPr>
              <a:t>60</a:t>
            </a:fld>
            <a:endParaRPr lang="en-US" dirty="0"/>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075" r="17709"/>
          <a:stretch/>
        </p:blipFill>
        <p:spPr bwMode="auto">
          <a:xfrm>
            <a:off x="1443252" y="4995083"/>
            <a:ext cx="6049370" cy="176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01613" y="666750"/>
            <a:ext cx="8942387" cy="1143000"/>
          </a:xfrm>
        </p:spPr>
        <p:txBody>
          <a:bodyPr rtlCol="0">
            <a:normAutofit fontScale="90000"/>
          </a:bodyPr>
          <a:lstStyle/>
          <a:p>
            <a:pPr algn="l" eaLnBrk="1" fontAlgn="auto" hangingPunct="1">
              <a:spcAft>
                <a:spcPts val="0"/>
              </a:spcAft>
              <a:defRPr/>
            </a:pPr>
            <a:r>
              <a:rPr lang="en-US" dirty="0"/>
              <a:t>Proposed </a:t>
            </a:r>
            <a:r>
              <a:rPr lang="en-US" dirty="0" err="1"/>
              <a:t>vs</a:t>
            </a:r>
            <a:r>
              <a:rPr lang="en-US" dirty="0"/>
              <a:t> Actual: Beneficiary Measures</a:t>
            </a:r>
            <a:endParaRPr lang="en-US" dirty="0" smtClean="0"/>
          </a:p>
        </p:txBody>
      </p:sp>
      <p:sp>
        <p:nvSpPr>
          <p:cNvPr id="9" name="TextBox 8"/>
          <p:cNvSpPr txBox="1"/>
          <p:nvPr/>
        </p:nvSpPr>
        <p:spPr>
          <a:xfrm>
            <a:off x="4381501" y="5508625"/>
            <a:ext cx="1734292" cy="1016000"/>
          </a:xfrm>
          <a:prstGeom prst="rect">
            <a:avLst/>
          </a:prstGeom>
          <a:noFill/>
        </p:spPr>
        <p:txBody>
          <a:bodyPr wrap="square">
            <a:spAutoFit/>
          </a:bodyPr>
          <a:lstStyle/>
          <a:p>
            <a:pPr algn="ctr">
              <a:defRPr/>
            </a:pPr>
            <a:r>
              <a:rPr lang="en-US" b="1" dirty="0">
                <a:latin typeface="+mj-lt"/>
                <a:ea typeface="ＭＳ Ｐゴシック" pitchFamily="-60" charset="-128"/>
                <a:cs typeface="ＭＳ Ｐゴシック" pitchFamily="-60" charset="-128"/>
              </a:rPr>
              <a:t>Enter Data only at QPR </a:t>
            </a:r>
          </a:p>
          <a:p>
            <a:pPr algn="ctr">
              <a:defRPr/>
            </a:pPr>
            <a:r>
              <a:rPr lang="en-US" sz="1200" dirty="0">
                <a:latin typeface="+mj-lt"/>
                <a:ea typeface="ＭＳ Ｐゴシック" pitchFamily="-60" charset="-128"/>
                <a:cs typeface="ＭＳ Ｐゴシック" pitchFamily="-60" charset="-128"/>
              </a:rPr>
              <a:t>Projected #s equal </a:t>
            </a:r>
            <a:r>
              <a:rPr lang="en-US" sz="1200" dirty="0" smtClean="0">
                <a:latin typeface="+mj-lt"/>
                <a:ea typeface="ＭＳ Ｐゴシック" pitchFamily="-60" charset="-128"/>
                <a:cs typeface="ＭＳ Ｐゴシック" pitchFamily="-60" charset="-128"/>
              </a:rPr>
              <a:t>TOTAL Households</a:t>
            </a:r>
            <a:endParaRPr lang="en-US" sz="1200" dirty="0">
              <a:latin typeface="+mj-lt"/>
              <a:ea typeface="ＭＳ Ｐゴシック" pitchFamily="-60" charset="-128"/>
              <a:cs typeface="ＭＳ Ｐゴシック" pitchFamily="-60" charset="-128"/>
            </a:endParaRPr>
          </a:p>
        </p:txBody>
      </p:sp>
      <p:cxnSp>
        <p:nvCxnSpPr>
          <p:cNvPr id="11" name="Straight Arrow Connector 10"/>
          <p:cNvCxnSpPr/>
          <p:nvPr/>
        </p:nvCxnSpPr>
        <p:spPr>
          <a:xfrm rot="5400000">
            <a:off x="2422526" y="4216400"/>
            <a:ext cx="66516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4464051" y="4619625"/>
            <a:ext cx="159226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003300" y="4186238"/>
            <a:ext cx="72548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47"/>
          <p:cNvGrpSpPr>
            <a:grpSpLocks/>
          </p:cNvGrpSpPr>
          <p:nvPr/>
        </p:nvGrpSpPr>
        <p:grpSpPr bwMode="auto">
          <a:xfrm>
            <a:off x="414338" y="3082925"/>
            <a:ext cx="1912937" cy="762000"/>
            <a:chOff x="2895600" y="1752600"/>
            <a:chExt cx="2057400" cy="762000"/>
          </a:xfrm>
        </p:grpSpPr>
        <p:sp>
          <p:nvSpPr>
            <p:cNvPr id="6" name="TextBox 5"/>
            <p:cNvSpPr txBox="1"/>
            <p:nvPr/>
          </p:nvSpPr>
          <p:spPr>
            <a:xfrm>
              <a:off x="2972432" y="1811338"/>
              <a:ext cx="1825197" cy="647700"/>
            </a:xfrm>
            <a:prstGeom prst="rect">
              <a:avLst/>
            </a:prstGeom>
            <a:noFill/>
            <a:ln>
              <a:noFill/>
            </a:ln>
          </p:spPr>
          <p:txBody>
            <a:bodyPr>
              <a:spAutoFit/>
            </a:bodyPr>
            <a:lstStyle/>
            <a:p>
              <a:pPr algn="ctr">
                <a:defRPr/>
              </a:pPr>
              <a:r>
                <a:rPr lang="en-US" i="1" dirty="0">
                  <a:latin typeface="+mj-lt"/>
                  <a:ea typeface="ＭＳ Ｐゴシック" pitchFamily="-60" charset="-128"/>
                  <a:cs typeface="ＭＳ Ｐゴシック" pitchFamily="-60" charset="-128"/>
                </a:rPr>
                <a:t>Census </a:t>
              </a:r>
              <a:r>
                <a:rPr lang="en-US" i="1" dirty="0" smtClean="0">
                  <a:latin typeface="+mj-lt"/>
                  <a:ea typeface="ＭＳ Ｐゴシック" pitchFamily="-60" charset="-128"/>
                  <a:cs typeface="ＭＳ Ｐゴシック" pitchFamily="-60" charset="-128"/>
                </a:rPr>
                <a:t>Screens (</a:t>
              </a:r>
              <a:r>
                <a:rPr lang="en-US" i="1" dirty="0" smtClean="0">
                  <a:ea typeface="ＭＳ Ｐゴシック" pitchFamily="-60" charset="-128"/>
                  <a:cs typeface="ＭＳ Ｐゴシック" pitchFamily="-60" charset="-128"/>
                </a:rPr>
                <a:t>Persons</a:t>
              </a:r>
              <a:r>
                <a:rPr lang="en-US" i="1" dirty="0" smtClean="0">
                  <a:latin typeface="+mj-lt"/>
                  <a:ea typeface="ＭＳ Ｐゴシック" pitchFamily="-60" charset="-128"/>
                  <a:cs typeface="ＭＳ Ｐゴシック" pitchFamily="-60" charset="-128"/>
                </a:rPr>
                <a:t>)</a:t>
              </a:r>
              <a:endParaRPr lang="en-US" i="1" dirty="0">
                <a:latin typeface="+mj-lt"/>
                <a:ea typeface="ＭＳ Ｐゴシック" pitchFamily="-60" charset="-128"/>
                <a:cs typeface="ＭＳ Ｐゴシック" pitchFamily="-60" charset="-128"/>
              </a:endParaRPr>
            </a:p>
          </p:txBody>
        </p:sp>
        <p:sp>
          <p:nvSpPr>
            <p:cNvPr id="20" name="Rectangle 19"/>
            <p:cNvSpPr/>
            <p:nvPr/>
          </p:nvSpPr>
          <p:spPr>
            <a:xfrm>
              <a:off x="2895600" y="1752600"/>
              <a:ext cx="205740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 name="Group 46"/>
          <p:cNvGrpSpPr>
            <a:grpSpLocks/>
          </p:cNvGrpSpPr>
          <p:nvPr/>
        </p:nvGrpSpPr>
        <p:grpSpPr bwMode="auto">
          <a:xfrm>
            <a:off x="2574925" y="3106738"/>
            <a:ext cx="1320800" cy="765175"/>
            <a:chOff x="2895600" y="2667000"/>
            <a:chExt cx="2057400" cy="764969"/>
          </a:xfrm>
        </p:grpSpPr>
        <p:sp>
          <p:nvSpPr>
            <p:cNvPr id="7" name="TextBox 6"/>
            <p:cNvSpPr txBox="1"/>
            <p:nvPr/>
          </p:nvSpPr>
          <p:spPr>
            <a:xfrm>
              <a:off x="2927748" y="2730483"/>
              <a:ext cx="1948595" cy="645938"/>
            </a:xfrm>
            <a:prstGeom prst="rect">
              <a:avLst/>
            </a:prstGeom>
            <a:noFill/>
            <a:ln>
              <a:noFill/>
            </a:ln>
          </p:spPr>
          <p:txBody>
            <a:bodyPr>
              <a:spAutoFit/>
            </a:bodyPr>
            <a:lstStyle/>
            <a:p>
              <a:pPr algn="ctr">
                <a:defRPr/>
              </a:pPr>
              <a:r>
                <a:rPr lang="en-US" i="1" dirty="0" smtClean="0">
                  <a:latin typeface="+mj-lt"/>
                  <a:ea typeface="ＭＳ Ｐゴシック" pitchFamily="-60" charset="-128"/>
                  <a:cs typeface="ＭＳ Ｐゴシック" pitchFamily="-60" charset="-128"/>
                </a:rPr>
                <a:t>Survey</a:t>
              </a:r>
              <a:endParaRPr lang="en-US" i="1" dirty="0">
                <a:latin typeface="+mj-lt"/>
                <a:ea typeface="ＭＳ Ｐゴシック" pitchFamily="-60" charset="-128"/>
                <a:cs typeface="ＭＳ Ｐゴシック" pitchFamily="-60" charset="-128"/>
              </a:endParaRPr>
            </a:p>
            <a:p>
              <a:pPr algn="ctr">
                <a:defRPr/>
              </a:pPr>
              <a:r>
                <a:rPr lang="en-US" i="1" dirty="0">
                  <a:latin typeface="+mj-lt"/>
                  <a:ea typeface="ＭＳ Ｐゴシック" pitchFamily="-60" charset="-128"/>
                  <a:cs typeface="ＭＳ Ｐゴシック" pitchFamily="-60" charset="-128"/>
                </a:rPr>
                <a:t>(Persons)</a:t>
              </a:r>
            </a:p>
          </p:txBody>
        </p:sp>
        <p:sp>
          <p:nvSpPr>
            <p:cNvPr id="21" name="Rectangle 20"/>
            <p:cNvSpPr/>
            <p:nvPr/>
          </p:nvSpPr>
          <p:spPr>
            <a:xfrm>
              <a:off x="2895600" y="2667000"/>
              <a:ext cx="2057400" cy="7649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TextBox 9"/>
          <p:cNvSpPr txBox="1"/>
          <p:nvPr/>
        </p:nvSpPr>
        <p:spPr>
          <a:xfrm>
            <a:off x="1044575" y="4625975"/>
            <a:ext cx="2281238" cy="738188"/>
          </a:xfrm>
          <a:prstGeom prst="rect">
            <a:avLst/>
          </a:prstGeom>
          <a:noFill/>
        </p:spPr>
        <p:txBody>
          <a:bodyPr>
            <a:spAutoFit/>
          </a:bodyPr>
          <a:lstStyle/>
          <a:p>
            <a:pPr algn="ctr">
              <a:defRPr/>
            </a:pPr>
            <a:r>
              <a:rPr lang="en-US" b="1" dirty="0">
                <a:latin typeface="+mj-lt"/>
                <a:ea typeface="ＭＳ Ｐゴシック" pitchFamily="-60" charset="-128"/>
                <a:cs typeface="ＭＳ Ｐゴシック" pitchFamily="-60" charset="-128"/>
              </a:rPr>
              <a:t>Enter Data only at AP</a:t>
            </a:r>
            <a:br>
              <a:rPr lang="en-US" b="1" dirty="0">
                <a:latin typeface="+mj-lt"/>
                <a:ea typeface="ＭＳ Ｐゴシック" pitchFamily="-60" charset="-128"/>
                <a:cs typeface="ＭＳ Ｐゴシック" pitchFamily="-60" charset="-128"/>
              </a:rPr>
            </a:br>
            <a:r>
              <a:rPr lang="en-US" sz="1200" dirty="0">
                <a:latin typeface="+mj-lt"/>
                <a:ea typeface="ＭＳ Ｐゴシック" pitchFamily="-60" charset="-128"/>
                <a:cs typeface="ＭＳ Ｐゴシック" pitchFamily="-60" charset="-128"/>
              </a:rPr>
              <a:t>Automatic Actuals in QPR equals Projected numbers</a:t>
            </a:r>
          </a:p>
        </p:txBody>
      </p:sp>
      <p:sp>
        <p:nvSpPr>
          <p:cNvPr id="25" name="TextBox 24"/>
          <p:cNvSpPr txBox="1"/>
          <p:nvPr/>
        </p:nvSpPr>
        <p:spPr>
          <a:xfrm>
            <a:off x="1235075" y="2530475"/>
            <a:ext cx="1922463" cy="461963"/>
          </a:xfrm>
          <a:prstGeom prst="rect">
            <a:avLst/>
          </a:prstGeom>
          <a:noFill/>
        </p:spPr>
        <p:txBody>
          <a:bodyPr>
            <a:spAutoFit/>
          </a:bodyPr>
          <a:lstStyle/>
          <a:p>
            <a:pPr>
              <a:defRPr/>
            </a:pPr>
            <a:r>
              <a:rPr lang="en-US" sz="2400" b="1" u="sng" dirty="0">
                <a:latin typeface="+mj-lt"/>
                <a:ea typeface="ＭＳ Ｐゴシック" pitchFamily="-60" charset="-128"/>
                <a:cs typeface="ＭＳ Ｐゴシック" pitchFamily="-60" charset="-128"/>
              </a:rPr>
              <a:t>Area Benefit</a:t>
            </a:r>
          </a:p>
        </p:txBody>
      </p:sp>
      <p:grpSp>
        <p:nvGrpSpPr>
          <p:cNvPr id="5" name="Group 49"/>
          <p:cNvGrpSpPr>
            <a:grpSpLocks/>
          </p:cNvGrpSpPr>
          <p:nvPr/>
        </p:nvGrpSpPr>
        <p:grpSpPr bwMode="auto">
          <a:xfrm>
            <a:off x="5483225" y="3992563"/>
            <a:ext cx="3138488" cy="990600"/>
            <a:chOff x="2514600" y="5334000"/>
            <a:chExt cx="3138055" cy="990600"/>
          </a:xfrm>
        </p:grpSpPr>
        <p:sp>
          <p:nvSpPr>
            <p:cNvPr id="34" name="TextBox 33"/>
            <p:cNvSpPr txBox="1"/>
            <p:nvPr/>
          </p:nvSpPr>
          <p:spPr>
            <a:xfrm>
              <a:off x="2514600" y="5400675"/>
              <a:ext cx="3138055" cy="923925"/>
            </a:xfrm>
            <a:prstGeom prst="rect">
              <a:avLst/>
            </a:prstGeom>
            <a:noFill/>
            <a:ln>
              <a:noFill/>
            </a:ln>
          </p:spPr>
          <p:txBody>
            <a:bodyPr>
              <a:spAutoFit/>
            </a:bodyPr>
            <a:lstStyle/>
            <a:p>
              <a:pPr>
                <a:tabLst>
                  <a:tab pos="1425575" algn="l"/>
                </a:tabLst>
                <a:defRPr/>
              </a:pPr>
              <a:r>
                <a:rPr lang="en-US" i="1" dirty="0">
                  <a:latin typeface="+mj-lt"/>
                  <a:ea typeface="ＭＳ Ｐゴシック" pitchFamily="-60" charset="-128"/>
                  <a:cs typeface="ＭＳ Ｐゴシック" pitchFamily="-60" charset="-128"/>
                </a:rPr>
                <a:t>Households: 	Owners/Renters</a:t>
              </a:r>
            </a:p>
            <a:p>
              <a:pPr>
                <a:tabLst>
                  <a:tab pos="1425575" algn="l"/>
                </a:tabLst>
                <a:defRPr/>
              </a:pPr>
              <a:r>
                <a:rPr lang="en-US" i="1" dirty="0">
                  <a:latin typeface="+mj-lt"/>
                  <a:ea typeface="ＭＳ Ｐゴシック" pitchFamily="-60" charset="-128"/>
                  <a:cs typeface="ＭＳ Ｐゴシック" pitchFamily="-60" charset="-128"/>
                </a:rPr>
                <a:t>Housing Units: 	Multifamily/</a:t>
              </a:r>
            </a:p>
            <a:p>
              <a:pPr>
                <a:tabLst>
                  <a:tab pos="1425575" algn="l"/>
                </a:tabLst>
                <a:defRPr/>
              </a:pPr>
              <a:r>
                <a:rPr lang="en-US" i="1" dirty="0">
                  <a:latin typeface="+mj-lt"/>
                  <a:ea typeface="ＭＳ Ｐゴシック" pitchFamily="-60" charset="-128"/>
                  <a:cs typeface="ＭＳ Ｐゴシック" pitchFamily="-60" charset="-128"/>
                </a:rPr>
                <a:t>	Single Family</a:t>
              </a:r>
            </a:p>
          </p:txBody>
        </p:sp>
        <p:sp>
          <p:nvSpPr>
            <p:cNvPr id="35" name="Rectangle 34"/>
            <p:cNvSpPr/>
            <p:nvPr/>
          </p:nvSpPr>
          <p:spPr>
            <a:xfrm>
              <a:off x="2514600" y="5334000"/>
              <a:ext cx="3103135" cy="9906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6" name="TextBox 35"/>
          <p:cNvSpPr txBox="1"/>
          <p:nvPr/>
        </p:nvSpPr>
        <p:spPr>
          <a:xfrm>
            <a:off x="6756400" y="5507038"/>
            <a:ext cx="2209800" cy="646331"/>
          </a:xfrm>
          <a:prstGeom prst="rect">
            <a:avLst/>
          </a:prstGeom>
          <a:noFill/>
        </p:spPr>
        <p:txBody>
          <a:bodyPr>
            <a:spAutoFit/>
          </a:bodyPr>
          <a:lstStyle/>
          <a:p>
            <a:pPr algn="ctr">
              <a:defRPr/>
            </a:pPr>
            <a:r>
              <a:rPr lang="en-US" b="1" dirty="0">
                <a:latin typeface="+mj-lt"/>
                <a:ea typeface="ＭＳ Ｐゴシック" pitchFamily="-60" charset="-128"/>
                <a:cs typeface="ＭＳ Ｐゴシック" pitchFamily="-60" charset="-128"/>
              </a:rPr>
              <a:t>Enter Data at both the AP &amp; </a:t>
            </a:r>
            <a:r>
              <a:rPr lang="en-US" b="1" dirty="0" smtClean="0">
                <a:latin typeface="+mj-lt"/>
                <a:ea typeface="ＭＳ Ｐゴシック" pitchFamily="-60" charset="-128"/>
                <a:cs typeface="ＭＳ Ｐゴシック" pitchFamily="-60" charset="-128"/>
              </a:rPr>
              <a:t>QPR</a:t>
            </a:r>
            <a:endParaRPr lang="en-US" b="1" dirty="0">
              <a:latin typeface="+mj-lt"/>
              <a:ea typeface="ＭＳ Ｐゴシック" pitchFamily="-60" charset="-128"/>
              <a:cs typeface="ＭＳ Ｐゴシック" pitchFamily="-60" charset="-128"/>
            </a:endParaRPr>
          </a:p>
        </p:txBody>
      </p:sp>
      <p:cxnSp>
        <p:nvCxnSpPr>
          <p:cNvPr id="37" name="Straight Arrow Connector 36"/>
          <p:cNvCxnSpPr>
            <a:endCxn id="36" idx="0"/>
          </p:cNvCxnSpPr>
          <p:nvPr/>
        </p:nvCxnSpPr>
        <p:spPr>
          <a:xfrm rot="5400000">
            <a:off x="7625556" y="5258594"/>
            <a:ext cx="484188" cy="12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27"/>
          <p:cNvGrpSpPr>
            <a:grpSpLocks/>
          </p:cNvGrpSpPr>
          <p:nvPr/>
        </p:nvGrpSpPr>
        <p:grpSpPr bwMode="auto">
          <a:xfrm>
            <a:off x="0" y="76200"/>
            <a:ext cx="9144000" cy="457200"/>
            <a:chOff x="0" y="152400"/>
            <a:chExt cx="9144000" cy="609600"/>
          </a:xfrm>
        </p:grpSpPr>
        <p:sp>
          <p:nvSpPr>
            <p:cNvPr id="29" name="Rectangle 2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30" name="Rectangle 2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31" name="Rectangle 3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32" name="Rectangle 3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33" name="Rectangle 3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39" name="Rectangle 3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40" name="Slide Number Placeholder 3"/>
          <p:cNvSpPr>
            <a:spLocks noGrp="1"/>
          </p:cNvSpPr>
          <p:nvPr>
            <p:ph type="sldNum" sz="quarter" idx="12"/>
          </p:nvPr>
        </p:nvSpPr>
        <p:spPr>
          <a:xfrm>
            <a:off x="6659563" y="6345238"/>
            <a:ext cx="2133600" cy="365125"/>
          </a:xfrm>
        </p:spPr>
        <p:txBody>
          <a:bodyPr/>
          <a:lstStyle/>
          <a:p>
            <a:pPr>
              <a:defRPr/>
            </a:pPr>
            <a:fld id="{350C4C16-06DD-4A9C-91CD-CBEECE4B1A8D}" type="slidenum">
              <a:rPr lang="en-US"/>
              <a:pPr>
                <a:defRPr/>
              </a:pPr>
              <a:t>61</a:t>
            </a:fld>
            <a:endParaRPr lang="en-US" dirty="0"/>
          </a:p>
        </p:txBody>
      </p:sp>
      <p:sp>
        <p:nvSpPr>
          <p:cNvPr id="62" name="TextBox 61"/>
          <p:cNvSpPr txBox="1"/>
          <p:nvPr/>
        </p:nvSpPr>
        <p:spPr>
          <a:xfrm>
            <a:off x="5805488" y="2517775"/>
            <a:ext cx="2578100" cy="460375"/>
          </a:xfrm>
          <a:prstGeom prst="rect">
            <a:avLst/>
          </a:prstGeom>
          <a:noFill/>
        </p:spPr>
        <p:txBody>
          <a:bodyPr>
            <a:spAutoFit/>
          </a:bodyPr>
          <a:lstStyle/>
          <a:p>
            <a:pPr>
              <a:defRPr/>
            </a:pPr>
            <a:r>
              <a:rPr lang="en-US" sz="2400" b="1" u="sng" dirty="0">
                <a:latin typeface="+mj-lt"/>
                <a:ea typeface="ＭＳ Ｐゴシック" pitchFamily="-60" charset="-128"/>
                <a:cs typeface="ＭＳ Ｐゴシック" pitchFamily="-60" charset="-128"/>
              </a:rPr>
              <a:t>Direct Benefit</a:t>
            </a:r>
          </a:p>
        </p:txBody>
      </p:sp>
      <p:grpSp>
        <p:nvGrpSpPr>
          <p:cNvPr id="38" name="Group 37"/>
          <p:cNvGrpSpPr/>
          <p:nvPr/>
        </p:nvGrpSpPr>
        <p:grpSpPr>
          <a:xfrm>
            <a:off x="4501192" y="3084613"/>
            <a:ext cx="3053602" cy="751114"/>
            <a:chOff x="5379942" y="3060853"/>
            <a:chExt cx="3053602" cy="751114"/>
          </a:xfrm>
        </p:grpSpPr>
        <p:sp>
          <p:nvSpPr>
            <p:cNvPr id="41" name="TextBox 40"/>
            <p:cNvSpPr txBox="1"/>
            <p:nvPr/>
          </p:nvSpPr>
          <p:spPr>
            <a:xfrm>
              <a:off x="5379942" y="3100541"/>
              <a:ext cx="3053602" cy="646331"/>
            </a:xfrm>
            <a:prstGeom prst="rect">
              <a:avLst/>
            </a:prstGeom>
            <a:noFill/>
            <a:ln>
              <a:noFill/>
            </a:ln>
          </p:spPr>
          <p:txBody>
            <a:bodyPr wrap="square">
              <a:spAutoFit/>
            </a:bodyPr>
            <a:lstStyle/>
            <a:p>
              <a:pPr algn="ctr">
                <a:defRPr/>
              </a:pPr>
              <a:r>
                <a:rPr lang="en-US" i="1" dirty="0">
                  <a:latin typeface="+mj-lt"/>
                  <a:ea typeface="ＭＳ Ｐゴシック" pitchFamily="-60" charset="-128"/>
                  <a:cs typeface="ＭＳ Ｐゴシック" pitchFamily="-60" charset="-128"/>
                </a:rPr>
                <a:t>FHEO </a:t>
              </a:r>
              <a:r>
                <a:rPr lang="en-US" i="1" dirty="0" smtClean="0">
                  <a:latin typeface="+mj-lt"/>
                  <a:ea typeface="ＭＳ Ｐゴシック" pitchFamily="-60" charset="-128"/>
                  <a:cs typeface="ＭＳ Ｐゴシック" pitchFamily="-60" charset="-128"/>
                </a:rPr>
                <a:t>Screens </a:t>
              </a:r>
            </a:p>
            <a:p>
              <a:pPr algn="ctr">
                <a:defRPr/>
              </a:pPr>
              <a:r>
                <a:rPr lang="en-US" i="1" dirty="0" smtClean="0">
                  <a:latin typeface="+mj-lt"/>
                </a:rPr>
                <a:t>(Households and/or Persons)</a:t>
              </a:r>
              <a:endParaRPr lang="en-US" i="1" dirty="0">
                <a:latin typeface="+mj-lt"/>
                <a:ea typeface="ＭＳ Ｐゴシック" pitchFamily="-60" charset="-128"/>
                <a:cs typeface="ＭＳ Ｐゴシック" pitchFamily="-60" charset="-128"/>
              </a:endParaRPr>
            </a:p>
          </p:txBody>
        </p:sp>
        <p:sp>
          <p:nvSpPr>
            <p:cNvPr id="42" name="Rectangle 41"/>
            <p:cNvSpPr/>
            <p:nvPr/>
          </p:nvSpPr>
          <p:spPr>
            <a:xfrm>
              <a:off x="5498274" y="3060853"/>
              <a:ext cx="2826329" cy="7511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72116"/>
            <a:ext cx="2133600" cy="365125"/>
          </a:xfrm>
        </p:spPr>
        <p:txBody>
          <a:bodyPr/>
          <a:lstStyle/>
          <a:p>
            <a:pPr>
              <a:defRPr/>
            </a:pPr>
            <a:fld id="{6B5794E8-3CA3-4AE7-B741-BC197949CE19}" type="slidenum">
              <a:rPr lang="en-US"/>
              <a:pPr>
                <a:defRPr/>
              </a:pPr>
              <a:t>62</a:t>
            </a:fld>
            <a:endParaRPr lang="en-US" dirty="0"/>
          </a:p>
        </p:txBody>
      </p:sp>
      <p:sp>
        <p:nvSpPr>
          <p:cNvPr id="10" name="Title 7"/>
          <p:cNvSpPr>
            <a:spLocks noGrp="1"/>
          </p:cNvSpPr>
          <p:nvPr>
            <p:ph type="title"/>
          </p:nvPr>
        </p:nvSpPr>
        <p:spPr>
          <a:xfrm>
            <a:off x="441433" y="373219"/>
            <a:ext cx="8513379" cy="960438"/>
          </a:xfrm>
        </p:spPr>
        <p:txBody>
          <a:bodyPr rtlCol="0">
            <a:normAutofit/>
          </a:bodyPr>
          <a:lstStyle/>
          <a:p>
            <a:pPr algn="l" eaLnBrk="1" fontAlgn="auto" hangingPunct="1">
              <a:spcAft>
                <a:spcPts val="0"/>
              </a:spcAft>
              <a:defRPr/>
            </a:pPr>
            <a:r>
              <a:rPr lang="en-US" sz="3600" dirty="0" smtClean="0"/>
              <a:t>Activity Type: Area Benefit v Direct Benefit</a:t>
            </a:r>
            <a:endParaRPr lang="en-US" sz="3600" dirty="0"/>
          </a:p>
        </p:txBody>
      </p:sp>
      <p:grpSp>
        <p:nvGrpSpPr>
          <p:cNvPr id="2" name="Group 5"/>
          <p:cNvGrpSpPr>
            <a:grpSpLocks/>
          </p:cNvGrpSpPr>
          <p:nvPr/>
        </p:nvGrpSpPr>
        <p:grpSpPr bwMode="auto">
          <a:xfrm>
            <a:off x="0" y="91966"/>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4" name="Table 13"/>
          <p:cNvGraphicFramePr>
            <a:graphicFrameLocks noGrp="1"/>
          </p:cNvGraphicFramePr>
          <p:nvPr>
            <p:extLst>
              <p:ext uri="{D42A27DB-BD31-4B8C-83A1-F6EECF244321}">
                <p14:modId xmlns:p14="http://schemas.microsoft.com/office/powerpoint/2010/main" val="1617048486"/>
              </p:ext>
            </p:extLst>
          </p:nvPr>
        </p:nvGraphicFramePr>
        <p:xfrm>
          <a:off x="160285" y="1150877"/>
          <a:ext cx="8810294" cy="5693141"/>
        </p:xfrm>
        <a:graphic>
          <a:graphicData uri="http://schemas.openxmlformats.org/drawingml/2006/table">
            <a:tbl>
              <a:tblPr firstRow="1" firstCol="1" bandRow="1">
                <a:tableStyleId>{5C22544A-7EE6-4342-B048-85BDC9FD1C3A}</a:tableStyleId>
              </a:tblPr>
              <a:tblGrid>
                <a:gridCol w="4427481"/>
                <a:gridCol w="709448"/>
                <a:gridCol w="709448"/>
                <a:gridCol w="740979"/>
                <a:gridCol w="630621"/>
                <a:gridCol w="898635"/>
                <a:gridCol w="693682"/>
              </a:tblGrid>
              <a:tr h="239007">
                <a:tc rowSpan="2">
                  <a:txBody>
                    <a:bodyPr/>
                    <a:lstStyle/>
                    <a:p>
                      <a:pPr marL="0" marR="0" algn="ctr">
                        <a:spcBef>
                          <a:spcPts val="200"/>
                        </a:spcBef>
                        <a:spcAft>
                          <a:spcPts val="200"/>
                        </a:spcAft>
                      </a:pPr>
                      <a:r>
                        <a:rPr lang="en-US" sz="1400" dirty="0">
                          <a:effectLst/>
                        </a:rPr>
                        <a:t>Activity Type</a:t>
                      </a:r>
                      <a:endParaRPr lang="en-US" sz="1400" b="1" dirty="0">
                        <a:solidFill>
                          <a:srgbClr val="FFFFFF"/>
                        </a:solidFill>
                        <a:effectLst/>
                        <a:latin typeface="Calibri"/>
                        <a:ea typeface="Times New Roman"/>
                        <a:cs typeface="Times New Roman"/>
                      </a:endParaRPr>
                    </a:p>
                  </a:txBody>
                  <a:tcPr marL="67386" marR="67386" marT="25196" marB="0" anchor="ctr"/>
                </a:tc>
                <a:tc gridSpan="2">
                  <a:txBody>
                    <a:bodyPr/>
                    <a:lstStyle/>
                    <a:p>
                      <a:pPr marL="0" marR="0" algn="ctr">
                        <a:spcBef>
                          <a:spcPts val="200"/>
                        </a:spcBef>
                        <a:spcAft>
                          <a:spcPts val="200"/>
                        </a:spcAft>
                      </a:pPr>
                      <a:r>
                        <a:rPr lang="en-US" sz="1400" dirty="0">
                          <a:effectLst/>
                        </a:rPr>
                        <a:t>Benefit Type</a:t>
                      </a:r>
                      <a:endParaRPr lang="en-US" sz="1400" b="1" dirty="0">
                        <a:solidFill>
                          <a:srgbClr val="FFFFFF"/>
                        </a:solidFill>
                        <a:effectLst/>
                        <a:latin typeface="Calibri"/>
                        <a:ea typeface="Times New Roman"/>
                        <a:cs typeface="Times New Roman"/>
                      </a:endParaRPr>
                    </a:p>
                  </a:txBody>
                  <a:tcPr marL="67386" marR="67386" marT="25196" marB="0"/>
                </a:tc>
                <a:tc hMerge="1">
                  <a:txBody>
                    <a:bodyPr/>
                    <a:lstStyle/>
                    <a:p>
                      <a:endParaRPr lang="en-US"/>
                    </a:p>
                  </a:txBody>
                  <a:tcPr/>
                </a:tc>
                <a:tc gridSpan="2">
                  <a:txBody>
                    <a:bodyPr/>
                    <a:lstStyle/>
                    <a:p>
                      <a:pPr marL="0" marR="0" algn="ctr">
                        <a:spcBef>
                          <a:spcPts val="200"/>
                        </a:spcBef>
                        <a:spcAft>
                          <a:spcPts val="200"/>
                        </a:spcAft>
                      </a:pPr>
                      <a:r>
                        <a:rPr lang="en-US" sz="1400" dirty="0">
                          <a:effectLst/>
                        </a:rPr>
                        <a:t>Tenure</a:t>
                      </a:r>
                      <a:endParaRPr lang="en-US" sz="1400" b="1" dirty="0">
                        <a:solidFill>
                          <a:srgbClr val="FFFFFF"/>
                        </a:solidFill>
                        <a:effectLst/>
                        <a:latin typeface="Calibri"/>
                        <a:ea typeface="Times New Roman"/>
                        <a:cs typeface="Times New Roman"/>
                      </a:endParaRPr>
                    </a:p>
                  </a:txBody>
                  <a:tcPr marL="67386" marR="67386" marT="25196" marB="0"/>
                </a:tc>
                <a:tc hMerge="1">
                  <a:txBody>
                    <a:bodyPr/>
                    <a:lstStyle/>
                    <a:p>
                      <a:endParaRPr lang="en-US"/>
                    </a:p>
                  </a:txBody>
                  <a:tcPr/>
                </a:tc>
                <a:tc gridSpan="2">
                  <a:txBody>
                    <a:bodyPr/>
                    <a:lstStyle/>
                    <a:p>
                      <a:pPr marL="0" marR="0" algn="ctr">
                        <a:spcBef>
                          <a:spcPts val="200"/>
                        </a:spcBef>
                        <a:spcAft>
                          <a:spcPts val="200"/>
                        </a:spcAft>
                      </a:pPr>
                      <a:r>
                        <a:rPr lang="en-US" sz="1400" dirty="0">
                          <a:effectLst/>
                        </a:rPr>
                        <a:t>Property Type</a:t>
                      </a:r>
                      <a:endParaRPr lang="en-US" sz="1400" b="1" dirty="0">
                        <a:solidFill>
                          <a:srgbClr val="FFFFFF"/>
                        </a:solidFill>
                        <a:effectLst/>
                        <a:latin typeface="Calibri"/>
                        <a:ea typeface="Times New Roman"/>
                        <a:cs typeface="Times New Roman"/>
                      </a:endParaRPr>
                    </a:p>
                  </a:txBody>
                  <a:tcPr marL="67386" marR="67386" marT="25196" marB="0"/>
                </a:tc>
                <a:tc hMerge="1">
                  <a:txBody>
                    <a:bodyPr/>
                    <a:lstStyle/>
                    <a:p>
                      <a:endParaRPr lang="en-US"/>
                    </a:p>
                  </a:txBody>
                  <a:tcPr/>
                </a:tc>
              </a:tr>
              <a:tr h="391695">
                <a:tc vMerge="1">
                  <a:txBody>
                    <a:bodyPr/>
                    <a:lstStyle/>
                    <a:p>
                      <a:endParaRPr lang="en-US"/>
                    </a:p>
                  </a:txBody>
                  <a:tcPr/>
                </a:tc>
                <a:tc>
                  <a:txBody>
                    <a:bodyPr/>
                    <a:lstStyle/>
                    <a:p>
                      <a:pPr marL="0" marR="0" algn="ctr">
                        <a:spcBef>
                          <a:spcPts val="200"/>
                        </a:spcBef>
                        <a:spcAft>
                          <a:spcPts val="200"/>
                        </a:spcAft>
                      </a:pPr>
                      <a:r>
                        <a:rPr lang="en-US" sz="1400" dirty="0">
                          <a:effectLst/>
                        </a:rPr>
                        <a:t>Area</a:t>
                      </a:r>
                      <a:endParaRPr lang="en-US" sz="1400" b="1" dirty="0">
                        <a:solidFill>
                          <a:srgbClr val="FFFFFF"/>
                        </a:solidFill>
                        <a:effectLst/>
                        <a:latin typeface="Calibri"/>
                        <a:ea typeface="Times New Roman"/>
                        <a:cs typeface="Times New Roman"/>
                      </a:endParaRPr>
                    </a:p>
                  </a:txBody>
                  <a:tcPr marL="67386" marR="67386" marT="25196" marB="0"/>
                </a:tc>
                <a:tc>
                  <a:txBody>
                    <a:bodyPr/>
                    <a:lstStyle/>
                    <a:p>
                      <a:pPr marL="0" marR="0" algn="ctr">
                        <a:spcBef>
                          <a:spcPts val="200"/>
                        </a:spcBef>
                        <a:spcAft>
                          <a:spcPts val="200"/>
                        </a:spcAft>
                      </a:pPr>
                      <a:r>
                        <a:rPr lang="en-US" sz="1400" dirty="0">
                          <a:effectLst/>
                        </a:rPr>
                        <a:t>Direct</a:t>
                      </a:r>
                      <a:endParaRPr lang="en-US" sz="1400" b="1" dirty="0">
                        <a:solidFill>
                          <a:srgbClr val="FFFFFF"/>
                        </a:solidFill>
                        <a:effectLst/>
                        <a:latin typeface="Calibri"/>
                        <a:ea typeface="Times New Roman"/>
                        <a:cs typeface="Times New Roman"/>
                      </a:endParaRPr>
                    </a:p>
                  </a:txBody>
                  <a:tcPr marL="67386" marR="67386" marT="25196" marB="0"/>
                </a:tc>
                <a:tc>
                  <a:txBody>
                    <a:bodyPr/>
                    <a:lstStyle/>
                    <a:p>
                      <a:pPr marL="0" marR="0" algn="ctr">
                        <a:spcBef>
                          <a:spcPts val="200"/>
                        </a:spcBef>
                        <a:spcAft>
                          <a:spcPts val="200"/>
                        </a:spcAft>
                      </a:pPr>
                      <a:r>
                        <a:rPr lang="en-US" sz="1400" dirty="0">
                          <a:effectLst/>
                        </a:rPr>
                        <a:t>Rent</a:t>
                      </a:r>
                      <a:endParaRPr lang="en-US" sz="1400" b="1" dirty="0">
                        <a:solidFill>
                          <a:srgbClr val="FFFFFF"/>
                        </a:solidFill>
                        <a:effectLst/>
                        <a:latin typeface="Calibri"/>
                        <a:ea typeface="Times New Roman"/>
                        <a:cs typeface="Times New Roman"/>
                      </a:endParaRPr>
                    </a:p>
                  </a:txBody>
                  <a:tcPr marL="67386" marR="67386" marT="25196" marB="0"/>
                </a:tc>
                <a:tc>
                  <a:txBody>
                    <a:bodyPr/>
                    <a:lstStyle/>
                    <a:p>
                      <a:pPr marL="0" marR="0" algn="ctr">
                        <a:spcBef>
                          <a:spcPts val="200"/>
                        </a:spcBef>
                        <a:spcAft>
                          <a:spcPts val="200"/>
                        </a:spcAft>
                      </a:pPr>
                      <a:r>
                        <a:rPr lang="en-US" sz="1400" dirty="0">
                          <a:effectLst/>
                        </a:rPr>
                        <a:t>Own</a:t>
                      </a:r>
                      <a:endParaRPr lang="en-US" sz="1400" b="1" dirty="0">
                        <a:solidFill>
                          <a:srgbClr val="FFFFFF"/>
                        </a:solidFill>
                        <a:effectLst/>
                        <a:latin typeface="Calibri"/>
                        <a:ea typeface="Times New Roman"/>
                        <a:cs typeface="Times New Roman"/>
                      </a:endParaRPr>
                    </a:p>
                  </a:txBody>
                  <a:tcPr marL="67386" marR="67386" marT="25196" marB="0"/>
                </a:tc>
                <a:tc>
                  <a:txBody>
                    <a:bodyPr/>
                    <a:lstStyle/>
                    <a:p>
                      <a:pPr marL="0" marR="0" algn="ctr">
                        <a:spcBef>
                          <a:spcPts val="200"/>
                        </a:spcBef>
                        <a:spcAft>
                          <a:spcPts val="200"/>
                        </a:spcAft>
                      </a:pPr>
                      <a:r>
                        <a:rPr lang="en-US" sz="1400" dirty="0">
                          <a:effectLst/>
                        </a:rPr>
                        <a:t>Single- Family</a:t>
                      </a:r>
                      <a:endParaRPr lang="en-US" sz="1400" b="1" dirty="0">
                        <a:solidFill>
                          <a:srgbClr val="FFFFFF"/>
                        </a:solidFill>
                        <a:effectLst/>
                        <a:latin typeface="Calibri"/>
                        <a:ea typeface="Times New Roman"/>
                        <a:cs typeface="Times New Roman"/>
                      </a:endParaRPr>
                    </a:p>
                  </a:txBody>
                  <a:tcPr marL="67386" marR="67386" marT="25196" marB="0"/>
                </a:tc>
                <a:tc>
                  <a:txBody>
                    <a:bodyPr/>
                    <a:lstStyle/>
                    <a:p>
                      <a:pPr marL="0" marR="0" algn="ctr">
                        <a:spcBef>
                          <a:spcPts val="200"/>
                        </a:spcBef>
                        <a:spcAft>
                          <a:spcPts val="200"/>
                        </a:spcAft>
                      </a:pPr>
                      <a:r>
                        <a:rPr lang="en-US" sz="1400" dirty="0">
                          <a:effectLst/>
                        </a:rPr>
                        <a:t>Multi-Family</a:t>
                      </a:r>
                      <a:endParaRPr lang="en-US" sz="1400" b="1" dirty="0">
                        <a:solidFill>
                          <a:srgbClr val="FFFFFF"/>
                        </a:solidFill>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Acquisition  - general</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Acquisition, construction, reconstruction of public facilities</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Administration</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Capacity building for nonprofit or public entities</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Clearance and Demolition</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Construction of new housing</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Construction/reconstruction of streets</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Disposition</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Homeownership Assistance to low- and moderate-income</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Land Banking - Acquisition (NSP Only)</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Land Banking - Disposition (NSP Only)</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Planning</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Public services </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Rehabilitation/reconstruction of a public improvement</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Rehabilitation/reconstruction of other non-residential</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Rehabilitation/reconstruction of public facilities</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r h="321031">
                <a:tc>
                  <a:txBody>
                    <a:bodyPr/>
                    <a:lstStyle/>
                    <a:p>
                      <a:pPr marL="0" marR="0">
                        <a:spcBef>
                          <a:spcPts val="0"/>
                        </a:spcBef>
                        <a:spcAft>
                          <a:spcPts val="400"/>
                        </a:spcAft>
                      </a:pPr>
                      <a:r>
                        <a:rPr lang="en-US" sz="1400" dirty="0">
                          <a:effectLst/>
                        </a:rPr>
                        <a:t>Rehabilitation/reconstruction of a residential structures</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r>
              <a:tr h="208469">
                <a:tc>
                  <a:txBody>
                    <a:bodyPr/>
                    <a:lstStyle/>
                    <a:p>
                      <a:pPr marL="0" marR="0">
                        <a:spcBef>
                          <a:spcPts val="0"/>
                        </a:spcBef>
                        <a:spcAft>
                          <a:spcPts val="400"/>
                        </a:spcAft>
                      </a:pPr>
                      <a:r>
                        <a:rPr lang="en-US" sz="1400" dirty="0">
                          <a:effectLst/>
                        </a:rPr>
                        <a:t>Relocation payments and assistance</a:t>
                      </a:r>
                      <a:endParaRPr lang="en-US" sz="1400" b="1" dirty="0">
                        <a:solidFill>
                          <a:srgbClr val="244061"/>
                        </a:solidFill>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X</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c>
                  <a:txBody>
                    <a:bodyPr/>
                    <a:lstStyle/>
                    <a:p>
                      <a:pPr marL="0" marR="0" algn="ctr">
                        <a:spcBef>
                          <a:spcPts val="0"/>
                        </a:spcBef>
                        <a:spcAft>
                          <a:spcPts val="400"/>
                        </a:spcAft>
                      </a:pPr>
                      <a:r>
                        <a:rPr lang="en-US" sz="1400" dirty="0">
                          <a:effectLst/>
                        </a:rPr>
                        <a:t> </a:t>
                      </a:r>
                      <a:endParaRPr lang="en-US" sz="1400" dirty="0">
                        <a:effectLst/>
                        <a:latin typeface="Calibri"/>
                        <a:ea typeface="Times New Roman"/>
                        <a:cs typeface="Times New Roman"/>
                      </a:endParaRPr>
                    </a:p>
                  </a:txBody>
                  <a:tcPr marL="67386" marR="67386" marT="25196" marB="0"/>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5"/>
            <a:ext cx="8686800" cy="960438"/>
          </a:xfrm>
        </p:spPr>
        <p:txBody>
          <a:bodyPr rtlCol="0">
            <a:normAutofit fontScale="90000"/>
          </a:bodyPr>
          <a:lstStyle/>
          <a:p>
            <a:pPr algn="l" eaLnBrk="1" fontAlgn="auto" hangingPunct="1">
              <a:spcAft>
                <a:spcPts val="0"/>
              </a:spcAft>
              <a:defRPr/>
            </a:pPr>
            <a:r>
              <a:rPr lang="en-US" dirty="0" smtClean="0"/>
              <a:t>Activity Type: Area Benefit Data/Census</a:t>
            </a:r>
            <a:endParaRPr lang="en-US" dirty="0"/>
          </a:p>
        </p:txBody>
      </p:sp>
      <p:graphicFrame>
        <p:nvGraphicFramePr>
          <p:cNvPr id="5" name="Content Placeholder 4"/>
          <p:cNvGraphicFramePr>
            <a:graphicFrameLocks noGrp="1"/>
          </p:cNvGraphicFramePr>
          <p:nvPr>
            <p:ph idx="1"/>
          </p:nvPr>
        </p:nvGraphicFramePr>
        <p:xfrm>
          <a:off x="0" y="1365659"/>
          <a:ext cx="8752114" cy="561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03712F2F-C63D-4A82-B88B-FDEC1AC86BFD}" type="slidenum">
              <a:rPr lang="en-US"/>
              <a:pPr>
                <a:defRPr/>
              </a:pPr>
              <a:t>63</a:t>
            </a:fld>
            <a:endParaRPr lang="en-US" dirty="0"/>
          </a:p>
        </p:txBody>
      </p:sp>
      <p:sp>
        <p:nvSpPr>
          <p:cNvPr id="6" name="Rounded Rectangle 5"/>
          <p:cNvSpPr/>
          <p:nvPr/>
        </p:nvSpPr>
        <p:spPr>
          <a:xfrm>
            <a:off x="8158163" y="3159125"/>
            <a:ext cx="866775" cy="688975"/>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Census Data is Optional</a:t>
            </a:r>
          </a:p>
        </p:txBody>
      </p:sp>
      <p:cxnSp>
        <p:nvCxnSpPr>
          <p:cNvPr id="8" name="Straight Connector 7"/>
          <p:cNvCxnSpPr>
            <a:endCxn id="6" idx="1"/>
          </p:cNvCxnSpPr>
          <p:nvPr/>
        </p:nvCxnSpPr>
        <p:spPr>
          <a:xfrm>
            <a:off x="7243763" y="3490913"/>
            <a:ext cx="914400" cy="12700"/>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185863" y="1458913"/>
            <a:ext cx="1533525" cy="68897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Arial Narrow" pitchFamily="34" charset="0"/>
              </a:rPr>
              <a:t>Select the Activity Type</a:t>
            </a:r>
          </a:p>
        </p:txBody>
      </p:sp>
      <p:sp>
        <p:nvSpPr>
          <p:cNvPr id="17" name="Right Arrow 16"/>
          <p:cNvSpPr/>
          <p:nvPr/>
        </p:nvSpPr>
        <p:spPr>
          <a:xfrm>
            <a:off x="2944813" y="1638300"/>
            <a:ext cx="1460500" cy="2968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Rectangle 19"/>
          <p:cNvSpPr/>
          <p:nvPr/>
        </p:nvSpPr>
        <p:spPr>
          <a:xfrm>
            <a:off x="0" y="3479800"/>
            <a:ext cx="6543675" cy="337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6626225" y="3622675"/>
            <a:ext cx="1449388" cy="286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428" name="TextBox 21"/>
          <p:cNvSpPr txBox="1">
            <a:spLocks noChangeArrowheads="1"/>
          </p:cNvSpPr>
          <p:nvPr/>
        </p:nvSpPr>
        <p:spPr bwMode="auto">
          <a:xfrm>
            <a:off x="4964113" y="2743200"/>
            <a:ext cx="569912" cy="369888"/>
          </a:xfrm>
          <a:prstGeom prst="rect">
            <a:avLst/>
          </a:prstGeom>
          <a:noFill/>
          <a:ln w="9525">
            <a:noFill/>
            <a:miter lim="800000"/>
            <a:headEnd/>
            <a:tailEnd/>
          </a:ln>
        </p:spPr>
        <p:txBody>
          <a:bodyPr>
            <a:spAutoFit/>
          </a:bodyPr>
          <a:lstStyle/>
          <a:p>
            <a:r>
              <a:rPr lang="en-US" dirty="0"/>
              <a:t>OR</a:t>
            </a:r>
          </a:p>
        </p:txBody>
      </p:sp>
      <p:sp>
        <p:nvSpPr>
          <p:cNvPr id="23" name="Title 1"/>
          <p:cNvSpPr txBox="1">
            <a:spLocks/>
          </p:cNvSpPr>
          <p:nvPr/>
        </p:nvSpPr>
        <p:spPr>
          <a:xfrm>
            <a:off x="71438" y="2441575"/>
            <a:ext cx="2351087" cy="960438"/>
          </a:xfrm>
          <a:prstGeom prst="rect">
            <a:avLst/>
          </a:prstGeom>
        </p:spPr>
        <p:txBody>
          <a:bodyPr anchor="ctr">
            <a:normAutofit fontScale="85000" lnSpcReduction="10000"/>
          </a:bodyPr>
          <a:lstStyle/>
          <a:p>
            <a:pPr fontAlgn="auto">
              <a:spcAft>
                <a:spcPts val="0"/>
              </a:spcAft>
              <a:defRPr/>
            </a:pPr>
            <a:r>
              <a:rPr lang="en-US" sz="2000" u="sng" dirty="0">
                <a:latin typeface="+mj-lt"/>
                <a:ea typeface="+mj-ea"/>
                <a:cs typeface="+mj-cs"/>
              </a:rPr>
              <a:t>Step #1 for Area Benefit </a:t>
            </a:r>
            <a:r>
              <a:rPr lang="en-US" sz="2000" dirty="0">
                <a:latin typeface="+mj-lt"/>
                <a:ea typeface="+mj-ea"/>
                <a:cs typeface="+mj-cs"/>
              </a:rPr>
              <a:t/>
            </a:r>
            <a:br>
              <a:rPr lang="en-US" sz="2000" dirty="0">
                <a:latin typeface="+mj-lt"/>
                <a:ea typeface="+mj-ea"/>
                <a:cs typeface="+mj-cs"/>
              </a:rPr>
            </a:br>
            <a:r>
              <a:rPr lang="en-US" sz="2000" dirty="0">
                <a:latin typeface="+mj-lt"/>
                <a:ea typeface="+mj-ea"/>
                <a:cs typeface="+mj-cs"/>
              </a:rPr>
              <a:t>Determine Census or Survey Method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5"/>
            <a:ext cx="8686800" cy="960438"/>
          </a:xfrm>
        </p:spPr>
        <p:txBody>
          <a:bodyPr rtlCol="0">
            <a:normAutofit fontScale="90000"/>
          </a:bodyPr>
          <a:lstStyle/>
          <a:p>
            <a:pPr algn="l" eaLnBrk="1" fontAlgn="auto" hangingPunct="1">
              <a:spcAft>
                <a:spcPts val="0"/>
              </a:spcAft>
              <a:defRPr/>
            </a:pPr>
            <a:r>
              <a:rPr lang="en-US" dirty="0" smtClean="0"/>
              <a:t>Activity Type: Area Benefit Data/Census</a:t>
            </a:r>
            <a:endParaRPr lang="en-US" dirty="0"/>
          </a:p>
        </p:txBody>
      </p:sp>
      <p:graphicFrame>
        <p:nvGraphicFramePr>
          <p:cNvPr id="5" name="Content Placeholder 4"/>
          <p:cNvGraphicFramePr>
            <a:graphicFrameLocks noGrp="1"/>
          </p:cNvGraphicFramePr>
          <p:nvPr>
            <p:ph idx="1"/>
          </p:nvPr>
        </p:nvGraphicFramePr>
        <p:xfrm>
          <a:off x="0" y="1365659"/>
          <a:ext cx="8752114" cy="561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B2DF3D91-AF37-4DD2-84DC-67E9CAC275BC}" type="slidenum">
              <a:rPr lang="en-US"/>
              <a:pPr>
                <a:defRPr/>
              </a:pPr>
              <a:t>64</a:t>
            </a:fld>
            <a:endParaRPr lang="en-US" dirty="0"/>
          </a:p>
        </p:txBody>
      </p:sp>
      <p:sp>
        <p:nvSpPr>
          <p:cNvPr id="6" name="Rounded Rectangle 5"/>
          <p:cNvSpPr/>
          <p:nvPr/>
        </p:nvSpPr>
        <p:spPr>
          <a:xfrm>
            <a:off x="8158163" y="3159125"/>
            <a:ext cx="866775" cy="688975"/>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Census Data is Optional</a:t>
            </a:r>
          </a:p>
        </p:txBody>
      </p:sp>
      <p:cxnSp>
        <p:nvCxnSpPr>
          <p:cNvPr id="8" name="Straight Connector 7"/>
          <p:cNvCxnSpPr>
            <a:endCxn id="6" idx="1"/>
          </p:cNvCxnSpPr>
          <p:nvPr/>
        </p:nvCxnSpPr>
        <p:spPr>
          <a:xfrm>
            <a:off x="7243763" y="3490913"/>
            <a:ext cx="914400" cy="12700"/>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185863" y="1458913"/>
            <a:ext cx="1533525" cy="68897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Arial Narrow" pitchFamily="34" charset="0"/>
              </a:rPr>
              <a:t>Select the Activity Type</a:t>
            </a:r>
          </a:p>
        </p:txBody>
      </p:sp>
      <p:sp>
        <p:nvSpPr>
          <p:cNvPr id="17" name="Right Arrow 16"/>
          <p:cNvSpPr/>
          <p:nvPr/>
        </p:nvSpPr>
        <p:spPr>
          <a:xfrm>
            <a:off x="2944813" y="1638300"/>
            <a:ext cx="1460500" cy="2968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Rectangle 19"/>
          <p:cNvSpPr/>
          <p:nvPr/>
        </p:nvSpPr>
        <p:spPr>
          <a:xfrm>
            <a:off x="214313" y="4429125"/>
            <a:ext cx="6329362" cy="2428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6626225" y="2481263"/>
            <a:ext cx="2517775" cy="3919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itle 1"/>
          <p:cNvSpPr txBox="1">
            <a:spLocks/>
          </p:cNvSpPr>
          <p:nvPr/>
        </p:nvSpPr>
        <p:spPr>
          <a:xfrm>
            <a:off x="74613" y="2333625"/>
            <a:ext cx="2371725" cy="1016000"/>
          </a:xfrm>
          <a:prstGeom prst="rect">
            <a:avLst/>
          </a:prstGeom>
        </p:spPr>
        <p:txBody>
          <a:bodyPr anchor="ctr">
            <a:normAutofit fontScale="85000" lnSpcReduction="10000"/>
          </a:bodyPr>
          <a:lstStyle/>
          <a:p>
            <a:pPr fontAlgn="auto">
              <a:spcAft>
                <a:spcPts val="0"/>
              </a:spcAft>
              <a:defRPr/>
            </a:pPr>
            <a:r>
              <a:rPr lang="en-US" sz="2000" u="sng" dirty="0">
                <a:latin typeface="+mj-lt"/>
                <a:ea typeface="+mj-ea"/>
                <a:cs typeface="+mj-cs"/>
              </a:rPr>
              <a:t>Step #2 for Area Benefit </a:t>
            </a:r>
            <a:r>
              <a:rPr lang="en-US" sz="2000" dirty="0">
                <a:latin typeface="+mj-lt"/>
                <a:ea typeface="+mj-ea"/>
                <a:cs typeface="+mj-cs"/>
              </a:rPr>
              <a:t/>
            </a:r>
            <a:br>
              <a:rPr lang="en-US" sz="2000" dirty="0">
                <a:latin typeface="+mj-lt"/>
                <a:ea typeface="+mj-ea"/>
                <a:cs typeface="+mj-cs"/>
              </a:rPr>
            </a:br>
            <a:r>
              <a:rPr lang="en-US" sz="2000" dirty="0">
                <a:latin typeface="+mj-lt"/>
                <a:ea typeface="+mj-ea"/>
                <a:cs typeface="+mj-cs"/>
              </a:rPr>
              <a:t>Determine geographic location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5"/>
            <a:ext cx="8686800" cy="960438"/>
          </a:xfrm>
        </p:spPr>
        <p:txBody>
          <a:bodyPr rtlCol="0">
            <a:normAutofit fontScale="90000"/>
          </a:bodyPr>
          <a:lstStyle/>
          <a:p>
            <a:pPr algn="l" eaLnBrk="1" fontAlgn="auto" hangingPunct="1">
              <a:spcAft>
                <a:spcPts val="0"/>
              </a:spcAft>
              <a:defRPr/>
            </a:pPr>
            <a:r>
              <a:rPr lang="en-US" dirty="0" smtClean="0"/>
              <a:t>Activity Type: Area Benefit Data/Census</a:t>
            </a:r>
            <a:endParaRPr lang="en-US" dirty="0"/>
          </a:p>
        </p:txBody>
      </p:sp>
      <p:graphicFrame>
        <p:nvGraphicFramePr>
          <p:cNvPr id="5" name="Content Placeholder 4"/>
          <p:cNvGraphicFramePr>
            <a:graphicFrameLocks noGrp="1"/>
          </p:cNvGraphicFramePr>
          <p:nvPr>
            <p:ph idx="1"/>
          </p:nvPr>
        </p:nvGraphicFramePr>
        <p:xfrm>
          <a:off x="0" y="1365659"/>
          <a:ext cx="8752114" cy="561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EA4F428E-5478-4A80-BAC0-57B02B6B948B}" type="slidenum">
              <a:rPr lang="en-US"/>
              <a:pPr>
                <a:defRPr/>
              </a:pPr>
              <a:t>65</a:t>
            </a:fld>
            <a:endParaRPr lang="en-US" dirty="0"/>
          </a:p>
        </p:txBody>
      </p:sp>
      <p:sp>
        <p:nvSpPr>
          <p:cNvPr id="6" name="Rounded Rectangle 5"/>
          <p:cNvSpPr/>
          <p:nvPr/>
        </p:nvSpPr>
        <p:spPr>
          <a:xfrm>
            <a:off x="8158163" y="3159125"/>
            <a:ext cx="866775" cy="688975"/>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Census Data is Optional</a:t>
            </a:r>
          </a:p>
        </p:txBody>
      </p:sp>
      <p:cxnSp>
        <p:nvCxnSpPr>
          <p:cNvPr id="8" name="Straight Connector 7"/>
          <p:cNvCxnSpPr>
            <a:endCxn id="6" idx="1"/>
          </p:cNvCxnSpPr>
          <p:nvPr/>
        </p:nvCxnSpPr>
        <p:spPr>
          <a:xfrm>
            <a:off x="7243763" y="3490913"/>
            <a:ext cx="914400" cy="12700"/>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185863" y="1458913"/>
            <a:ext cx="1533525" cy="68897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Arial Narrow" pitchFamily="34" charset="0"/>
              </a:rPr>
              <a:t>Select the Activity Type</a:t>
            </a:r>
          </a:p>
        </p:txBody>
      </p:sp>
      <p:sp>
        <p:nvSpPr>
          <p:cNvPr id="17" name="Right Arrow 16"/>
          <p:cNvSpPr/>
          <p:nvPr/>
        </p:nvSpPr>
        <p:spPr>
          <a:xfrm>
            <a:off x="2944813" y="1638300"/>
            <a:ext cx="1460500" cy="2968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Title 1"/>
          <p:cNvSpPr txBox="1">
            <a:spLocks/>
          </p:cNvSpPr>
          <p:nvPr/>
        </p:nvSpPr>
        <p:spPr>
          <a:xfrm>
            <a:off x="50800" y="2274888"/>
            <a:ext cx="2360613" cy="960437"/>
          </a:xfrm>
          <a:prstGeom prst="rect">
            <a:avLst/>
          </a:prstGeom>
        </p:spPr>
        <p:txBody>
          <a:bodyPr anchor="ctr">
            <a:normAutofit fontScale="85000" lnSpcReduction="10000"/>
          </a:bodyPr>
          <a:lstStyle/>
          <a:p>
            <a:pPr fontAlgn="auto">
              <a:spcAft>
                <a:spcPts val="0"/>
              </a:spcAft>
              <a:defRPr/>
            </a:pPr>
            <a:r>
              <a:rPr lang="en-US" sz="2000" u="sng" dirty="0">
                <a:latin typeface="+mj-lt"/>
                <a:ea typeface="+mj-ea"/>
                <a:cs typeface="+mj-cs"/>
              </a:rPr>
              <a:t>Step #3 for Area Benefit </a:t>
            </a:r>
            <a:r>
              <a:rPr lang="en-US" sz="2000" dirty="0">
                <a:latin typeface="+mj-lt"/>
                <a:ea typeface="+mj-ea"/>
                <a:cs typeface="+mj-cs"/>
              </a:rPr>
              <a:t/>
            </a:r>
            <a:br>
              <a:rPr lang="en-US" sz="2000" dirty="0">
                <a:latin typeface="+mj-lt"/>
                <a:ea typeface="+mj-ea"/>
                <a:cs typeface="+mj-cs"/>
              </a:rPr>
            </a:br>
            <a:r>
              <a:rPr lang="en-US" sz="2000" dirty="0">
                <a:latin typeface="+mj-lt"/>
                <a:ea typeface="+mj-ea"/>
                <a:cs typeface="+mj-cs"/>
              </a:rPr>
              <a:t>Input fields as needed.</a:t>
            </a:r>
          </a:p>
        </p:txBody>
      </p:sp>
      <p:sp>
        <p:nvSpPr>
          <p:cNvPr id="21" name="Rectangle 20"/>
          <p:cNvSpPr/>
          <p:nvPr/>
        </p:nvSpPr>
        <p:spPr>
          <a:xfrm>
            <a:off x="6626225" y="2481263"/>
            <a:ext cx="2517775" cy="390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6"/>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Area Benefit: Census - Duplicate Activity</a:t>
            </a:r>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2" name="Slide Number Placeholder 3"/>
          <p:cNvSpPr>
            <a:spLocks noGrp="1"/>
          </p:cNvSpPr>
          <p:nvPr>
            <p:ph type="sldNum" sz="quarter" idx="12"/>
          </p:nvPr>
        </p:nvSpPr>
        <p:spPr/>
        <p:txBody>
          <a:bodyPr/>
          <a:lstStyle/>
          <a:p>
            <a:pPr>
              <a:defRPr/>
            </a:pPr>
            <a:fld id="{35A90414-E6AF-4E7A-BEA7-42D1C49E7544}" type="slidenum">
              <a:rPr lang="en-US"/>
              <a:pPr>
                <a:defRPr/>
              </a:pPr>
              <a:t>66</a:t>
            </a:fld>
            <a:endParaRPr lang="en-US" dirty="0"/>
          </a:p>
        </p:txBody>
      </p:sp>
      <p:pic>
        <p:nvPicPr>
          <p:cNvPr id="1198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39" y="2169834"/>
            <a:ext cx="885825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6"/>
          <p:cNvSpPr>
            <a:spLocks noGrp="1"/>
          </p:cNvSpPr>
          <p:nvPr>
            <p:ph type="title"/>
          </p:nvPr>
        </p:nvSpPr>
        <p:spPr>
          <a:xfrm>
            <a:off x="457200" y="671513"/>
            <a:ext cx="8686800" cy="914400"/>
          </a:xfrm>
        </p:spPr>
        <p:txBody>
          <a:bodyPr rtlCol="0">
            <a:normAutofit fontScale="90000"/>
          </a:bodyPr>
          <a:lstStyle/>
          <a:p>
            <a:pPr algn="l" eaLnBrk="1" fontAlgn="auto" hangingPunct="1">
              <a:spcAft>
                <a:spcPts val="0"/>
              </a:spcAft>
              <a:defRPr/>
            </a:pPr>
            <a:r>
              <a:rPr lang="en-US" dirty="0" smtClean="0"/>
              <a:t>Area Benefit: Census - Jurisdiction-Wide</a:t>
            </a:r>
          </a:p>
        </p:txBody>
      </p:sp>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a:spLocks noGrp="1"/>
          </p:cNvSpPr>
          <p:nvPr>
            <p:ph type="sldNum" sz="quarter" idx="12"/>
          </p:nvPr>
        </p:nvSpPr>
        <p:spPr/>
        <p:txBody>
          <a:bodyPr/>
          <a:lstStyle/>
          <a:p>
            <a:pPr>
              <a:defRPr/>
            </a:pPr>
            <a:fld id="{50519D39-5DE8-49DA-87C5-BABADE34775A}" type="slidenum">
              <a:rPr lang="en-US"/>
              <a:pPr>
                <a:defRPr/>
              </a:pPr>
              <a:t>67</a:t>
            </a:fld>
            <a:endParaRPr lang="en-US" dirty="0"/>
          </a:p>
        </p:txBody>
      </p:sp>
      <p:grpSp>
        <p:nvGrpSpPr>
          <p:cNvPr id="16" name="Group 15"/>
          <p:cNvGrpSpPr/>
          <p:nvPr/>
        </p:nvGrpSpPr>
        <p:grpSpPr>
          <a:xfrm>
            <a:off x="1612735" y="1699514"/>
            <a:ext cx="5273721" cy="5022314"/>
            <a:chOff x="1612735" y="1699514"/>
            <a:chExt cx="5273721" cy="5022314"/>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41042"/>
            <a:stretch/>
          </p:blipFill>
          <p:spPr>
            <a:xfrm>
              <a:off x="1624111" y="1699514"/>
              <a:ext cx="5254385" cy="2892345"/>
            </a:xfrm>
            <a:prstGeom prst="rect">
              <a:avLst/>
            </a:prstGeom>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2735" y="4591859"/>
              <a:ext cx="5273721" cy="212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8"/>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Area Benefit: Census Place/Tract/Block Groups</a:t>
            </a:r>
          </a:p>
        </p:txBody>
      </p:sp>
      <p:grpSp>
        <p:nvGrpSpPr>
          <p:cNvPr id="3" name="Group 8"/>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7" name="Slide Number Placeholder 3"/>
          <p:cNvSpPr>
            <a:spLocks noGrp="1"/>
          </p:cNvSpPr>
          <p:nvPr>
            <p:ph type="sldNum" sz="quarter" idx="12"/>
          </p:nvPr>
        </p:nvSpPr>
        <p:spPr/>
        <p:txBody>
          <a:bodyPr/>
          <a:lstStyle/>
          <a:p>
            <a:pPr>
              <a:defRPr/>
            </a:pPr>
            <a:fld id="{C04E7E72-D3E6-43BA-A5FA-5383DE210D9D}" type="slidenum">
              <a:rPr lang="en-US"/>
              <a:pPr>
                <a:defRPr/>
              </a:pPr>
              <a:t>68</a:t>
            </a:fld>
            <a:endParaRPr lang="en-US" dirty="0"/>
          </a:p>
        </p:txBody>
      </p:sp>
      <p:pic>
        <p:nvPicPr>
          <p:cNvPr id="1218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52" y="2418365"/>
            <a:ext cx="8086396" cy="337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6"/>
          <p:cNvSpPr>
            <a:spLocks noGrp="1"/>
          </p:cNvSpPr>
          <p:nvPr>
            <p:ph type="title"/>
          </p:nvPr>
        </p:nvSpPr>
        <p:spPr>
          <a:xfrm>
            <a:off x="457200" y="666750"/>
            <a:ext cx="8229600" cy="914400"/>
          </a:xfrm>
        </p:spPr>
        <p:txBody>
          <a:bodyPr/>
          <a:lstStyle/>
          <a:p>
            <a:pPr algn="l" eaLnBrk="1" hangingPunct="1"/>
            <a:r>
              <a:rPr lang="en-US" dirty="0" smtClean="0"/>
              <a:t>Area Benefit: Census Place/Tract</a:t>
            </a:r>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Slide Number Placeholder 3"/>
          <p:cNvSpPr>
            <a:spLocks noGrp="1"/>
          </p:cNvSpPr>
          <p:nvPr>
            <p:ph type="sldNum" sz="quarter" idx="12"/>
          </p:nvPr>
        </p:nvSpPr>
        <p:spPr>
          <a:xfrm>
            <a:off x="6553200" y="6356350"/>
            <a:ext cx="2133600" cy="365125"/>
          </a:xfrm>
        </p:spPr>
        <p:txBody>
          <a:bodyPr/>
          <a:lstStyle/>
          <a:p>
            <a:pPr>
              <a:defRPr/>
            </a:pPr>
            <a:fld id="{76B2277E-1CF2-496B-905E-2145F7970CCC}" type="slidenum">
              <a:rPr lang="en-US"/>
              <a:pPr>
                <a:defRPr/>
              </a:pPr>
              <a:t>69</a:t>
            </a:fld>
            <a:endParaRPr lang="en-US"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710" y="1451347"/>
            <a:ext cx="3756190" cy="540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387151" y="1760562"/>
            <a:ext cx="2374711" cy="14932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To select the geography boundary by delineating Place/Tract/ Block Area Benefit by Census, User has two options. </a:t>
            </a:r>
          </a:p>
        </p:txBody>
      </p:sp>
      <p:sp>
        <p:nvSpPr>
          <p:cNvPr id="17" name="Rectangle 16"/>
          <p:cNvSpPr/>
          <p:nvPr/>
        </p:nvSpPr>
        <p:spPr>
          <a:xfrm>
            <a:off x="6385171" y="3669471"/>
            <a:ext cx="2374711" cy="9852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smtClean="0"/>
              <a:t>Option #1</a:t>
            </a:r>
            <a:r>
              <a:rPr lang="en-US" sz="1600" b="1" dirty="0" smtClean="0"/>
              <a:t> </a:t>
            </a:r>
          </a:p>
          <a:p>
            <a:pPr algn="ctr"/>
            <a:r>
              <a:rPr lang="en-US" sz="1600" b="1" dirty="0" smtClean="0"/>
              <a:t>Select Place </a:t>
            </a:r>
            <a:r>
              <a:rPr lang="en-US" sz="1600" b="1" dirty="0"/>
              <a:t>and Tract and calculate % of low/mod</a:t>
            </a:r>
            <a:r>
              <a:rPr lang="en-US" sz="1600" b="1" dirty="0" smtClean="0"/>
              <a:t>.</a:t>
            </a:r>
            <a:endParaRPr lang="en-US" sz="1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642938"/>
            <a:ext cx="8229600" cy="947737"/>
          </a:xfrm>
        </p:spPr>
        <p:txBody>
          <a:bodyPr/>
          <a:lstStyle/>
          <a:p>
            <a:pPr algn="l" eaLnBrk="1" hangingPunct="1"/>
            <a:r>
              <a:rPr lang="en-US" dirty="0" smtClean="0"/>
              <a:t>The Basics: DRGR Modules</a:t>
            </a:r>
          </a:p>
        </p:txBody>
      </p:sp>
      <p:sp>
        <p:nvSpPr>
          <p:cNvPr id="4" name="Slide Number Placeholder 3"/>
          <p:cNvSpPr>
            <a:spLocks noGrp="1"/>
          </p:cNvSpPr>
          <p:nvPr>
            <p:ph type="sldNum" sz="quarter" idx="12"/>
          </p:nvPr>
        </p:nvSpPr>
        <p:spPr/>
        <p:txBody>
          <a:bodyPr/>
          <a:lstStyle/>
          <a:p>
            <a:pPr>
              <a:defRPr/>
            </a:pPr>
            <a:fld id="{C0084CA0-1279-4B64-A098-E7E66BE24E31}" type="slidenum">
              <a:rPr lang="en-US"/>
              <a:pPr>
                <a:defRPr/>
              </a:pPr>
              <a:t>7</a:t>
            </a:fld>
            <a:endParaRPr lang="en-US" dirty="0"/>
          </a:p>
        </p:txBody>
      </p:sp>
      <p:grpSp>
        <p:nvGrpSpPr>
          <p:cNvPr id="1024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4" name="Content Placeholder 4"/>
          <p:cNvGraphicFramePr>
            <a:graphicFrameLocks/>
          </p:cNvGraphicFramePr>
          <p:nvPr>
            <p:extLst>
              <p:ext uri="{D42A27DB-BD31-4B8C-83A1-F6EECF244321}">
                <p14:modId xmlns:p14="http://schemas.microsoft.com/office/powerpoint/2010/main" val="1134624833"/>
              </p:ext>
            </p:extLst>
          </p:nvPr>
        </p:nvGraphicFramePr>
        <p:xfrm>
          <a:off x="111713" y="1669516"/>
          <a:ext cx="8855311" cy="479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BD3D7E7-2CAE-4095-BD95-C982C7B4B140}" type="slidenum">
              <a:rPr lang="en-US"/>
              <a:pPr>
                <a:defRPr/>
              </a:pPr>
              <a:t>70</a:t>
            </a:fld>
            <a:endParaRPr lang="en-US" dirty="0"/>
          </a:p>
        </p:txBody>
      </p:sp>
      <p:sp>
        <p:nvSpPr>
          <p:cNvPr id="67588" name="Title 6"/>
          <p:cNvSpPr>
            <a:spLocks noGrp="1"/>
          </p:cNvSpPr>
          <p:nvPr>
            <p:ph type="title"/>
          </p:nvPr>
        </p:nvSpPr>
        <p:spPr>
          <a:xfrm>
            <a:off x="457200" y="666750"/>
            <a:ext cx="8229600" cy="914400"/>
          </a:xfrm>
        </p:spPr>
        <p:txBody>
          <a:bodyPr/>
          <a:lstStyle/>
          <a:p>
            <a:pPr algn="l" eaLnBrk="1" hangingPunct="1"/>
            <a:r>
              <a:rPr lang="en-US" dirty="0" smtClean="0"/>
              <a:t>Area Benefit: Census Block Groups</a:t>
            </a:r>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70" y="1413288"/>
            <a:ext cx="7754587" cy="5348732"/>
          </a:xfrm>
          <a:prstGeom prst="rect">
            <a:avLst/>
          </a:prstGeom>
        </p:spPr>
      </p:pic>
      <p:sp>
        <p:nvSpPr>
          <p:cNvPr id="16" name="TextBox 15"/>
          <p:cNvSpPr txBox="1"/>
          <p:nvPr/>
        </p:nvSpPr>
        <p:spPr>
          <a:xfrm>
            <a:off x="7013527" y="1501663"/>
            <a:ext cx="2034939" cy="1323439"/>
          </a:xfrm>
          <a:prstGeom prst="rect">
            <a:avLst/>
          </a:prstGeom>
          <a:solidFill>
            <a:srgbClr val="C00000"/>
          </a:solidFill>
        </p:spPr>
        <p:txBody>
          <a:bodyPr wrap="square" rtlCol="0">
            <a:spAutoFit/>
          </a:bodyPr>
          <a:lstStyle/>
          <a:p>
            <a:pPr algn="ctr"/>
            <a:r>
              <a:rPr lang="en-US" sz="1600" b="1" u="sng" dirty="0">
                <a:solidFill>
                  <a:schemeClr val="bg1"/>
                </a:solidFill>
                <a:latin typeface="+mn-lt"/>
              </a:rPr>
              <a:t>Option #</a:t>
            </a:r>
            <a:r>
              <a:rPr lang="en-US" sz="1600" b="1" u="sng" dirty="0" smtClean="0">
                <a:solidFill>
                  <a:schemeClr val="bg1"/>
                </a:solidFill>
                <a:latin typeface="+mn-lt"/>
              </a:rPr>
              <a:t>2</a:t>
            </a:r>
            <a:endParaRPr lang="en-US" sz="1600" b="1" dirty="0" smtClean="0">
              <a:solidFill>
                <a:schemeClr val="bg1"/>
              </a:solidFill>
              <a:latin typeface="+mn-lt"/>
            </a:endParaRPr>
          </a:p>
          <a:p>
            <a:pPr algn="ctr"/>
            <a:r>
              <a:rPr lang="en-US" sz="1600" b="1" dirty="0" smtClean="0">
                <a:solidFill>
                  <a:schemeClr val="bg1"/>
                </a:solidFill>
                <a:latin typeface="+mn-lt"/>
              </a:rPr>
              <a:t>Select Place</a:t>
            </a:r>
            <a:r>
              <a:rPr lang="en-US" sz="1600" b="1" dirty="0">
                <a:solidFill>
                  <a:schemeClr val="bg1"/>
                </a:solidFill>
                <a:latin typeface="+mn-lt"/>
              </a:rPr>
              <a:t>, Tract AND Block group and calculate % of low/mod.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5"/>
            <a:ext cx="8686800" cy="960438"/>
          </a:xfrm>
        </p:spPr>
        <p:txBody>
          <a:bodyPr rtlCol="0">
            <a:normAutofit fontScale="90000"/>
          </a:bodyPr>
          <a:lstStyle/>
          <a:p>
            <a:pPr algn="l" eaLnBrk="1" fontAlgn="auto" hangingPunct="1">
              <a:spcAft>
                <a:spcPts val="0"/>
              </a:spcAft>
              <a:defRPr/>
            </a:pPr>
            <a:r>
              <a:rPr lang="en-US" dirty="0" smtClean="0"/>
              <a:t>Activity Type: Area Benefit Data/Survey</a:t>
            </a:r>
            <a:endParaRPr lang="en-US" dirty="0"/>
          </a:p>
        </p:txBody>
      </p:sp>
      <p:graphicFrame>
        <p:nvGraphicFramePr>
          <p:cNvPr id="5" name="Content Placeholder 4"/>
          <p:cNvGraphicFramePr>
            <a:graphicFrameLocks noGrp="1"/>
          </p:cNvGraphicFramePr>
          <p:nvPr>
            <p:ph idx="1"/>
          </p:nvPr>
        </p:nvGraphicFramePr>
        <p:xfrm>
          <a:off x="0" y="1365659"/>
          <a:ext cx="8752114" cy="5611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45AD7C18-7F17-4AD8-8004-9975AA46CACA}" type="slidenum">
              <a:rPr lang="en-US"/>
              <a:pPr>
                <a:defRPr/>
              </a:pPr>
              <a:t>71</a:t>
            </a:fld>
            <a:endParaRPr lang="en-US" dirty="0"/>
          </a:p>
        </p:txBody>
      </p:sp>
      <p:sp>
        <p:nvSpPr>
          <p:cNvPr id="6" name="Rounded Rectangle 5"/>
          <p:cNvSpPr/>
          <p:nvPr/>
        </p:nvSpPr>
        <p:spPr>
          <a:xfrm>
            <a:off x="8158163" y="3159125"/>
            <a:ext cx="866775" cy="688975"/>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Census Data is Optional</a:t>
            </a:r>
          </a:p>
        </p:txBody>
      </p:sp>
      <p:cxnSp>
        <p:nvCxnSpPr>
          <p:cNvPr id="8" name="Straight Connector 7"/>
          <p:cNvCxnSpPr>
            <a:endCxn id="6" idx="1"/>
          </p:cNvCxnSpPr>
          <p:nvPr/>
        </p:nvCxnSpPr>
        <p:spPr>
          <a:xfrm>
            <a:off x="7243763" y="3490913"/>
            <a:ext cx="914400" cy="12700"/>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185863" y="1458913"/>
            <a:ext cx="1533525" cy="68897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Arial Narrow" pitchFamily="34" charset="0"/>
              </a:rPr>
              <a:t>Select the Activity Type</a:t>
            </a:r>
          </a:p>
        </p:txBody>
      </p:sp>
      <p:sp>
        <p:nvSpPr>
          <p:cNvPr id="17" name="Right Arrow 16"/>
          <p:cNvSpPr/>
          <p:nvPr/>
        </p:nvSpPr>
        <p:spPr>
          <a:xfrm>
            <a:off x="2944813" y="1638300"/>
            <a:ext cx="1460500" cy="2968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Rectangle 19"/>
          <p:cNvSpPr/>
          <p:nvPr/>
        </p:nvSpPr>
        <p:spPr>
          <a:xfrm>
            <a:off x="0" y="2470150"/>
            <a:ext cx="6543675" cy="4387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itle 1"/>
          <p:cNvSpPr txBox="1">
            <a:spLocks/>
          </p:cNvSpPr>
          <p:nvPr/>
        </p:nvSpPr>
        <p:spPr>
          <a:xfrm>
            <a:off x="169863" y="2274888"/>
            <a:ext cx="1171575" cy="960437"/>
          </a:xfrm>
          <a:prstGeom prst="rect">
            <a:avLst/>
          </a:prstGeom>
        </p:spPr>
        <p:txBody>
          <a:bodyPr anchor="ctr">
            <a:normAutofit/>
          </a:bodyPr>
          <a:lstStyle/>
          <a:p>
            <a:pPr fontAlgn="auto">
              <a:spcAft>
                <a:spcPts val="0"/>
              </a:spcAft>
              <a:defRPr/>
            </a:pPr>
            <a:endParaRPr lang="en-US" sz="2000" dirty="0">
              <a:latin typeface="+mj-lt"/>
              <a:ea typeface="+mj-ea"/>
              <a:cs typeface="+mj-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6"/>
          <p:cNvSpPr>
            <a:spLocks noGrp="1"/>
          </p:cNvSpPr>
          <p:nvPr>
            <p:ph type="title"/>
          </p:nvPr>
        </p:nvSpPr>
        <p:spPr>
          <a:xfrm>
            <a:off x="457200" y="441325"/>
            <a:ext cx="8229600" cy="1143000"/>
          </a:xfrm>
        </p:spPr>
        <p:txBody>
          <a:bodyPr/>
          <a:lstStyle/>
          <a:p>
            <a:pPr algn="l" eaLnBrk="1" hangingPunct="1"/>
            <a:r>
              <a:rPr lang="en-US" dirty="0" smtClean="0"/>
              <a:t>Area Benefit: Survey Method</a:t>
            </a:r>
          </a:p>
        </p:txBody>
      </p:sp>
      <p:grpSp>
        <p:nvGrpSpPr>
          <p:cNvPr id="71683"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Slide Number Placeholder 2"/>
          <p:cNvSpPr>
            <a:spLocks noGrp="1"/>
          </p:cNvSpPr>
          <p:nvPr>
            <p:ph type="sldNum" sz="quarter" idx="12"/>
          </p:nvPr>
        </p:nvSpPr>
        <p:spPr/>
        <p:txBody>
          <a:bodyPr/>
          <a:lstStyle/>
          <a:p>
            <a:pPr>
              <a:defRPr/>
            </a:pPr>
            <a:fld id="{B205E5CA-1630-475D-A52D-95C59519F10B}" type="slidenum">
              <a:rPr lang="en-US"/>
              <a:pPr>
                <a:defRPr/>
              </a:pPr>
              <a:t>72</a:t>
            </a:fld>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157" y="1263534"/>
            <a:ext cx="4677071" cy="559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8006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6"/>
          <p:cNvSpPr>
            <a:spLocks noGrp="1"/>
          </p:cNvSpPr>
          <p:nvPr>
            <p:ph type="title"/>
          </p:nvPr>
        </p:nvSpPr>
        <p:spPr>
          <a:xfrm>
            <a:off x="457200" y="441325"/>
            <a:ext cx="8229600" cy="1143000"/>
          </a:xfrm>
        </p:spPr>
        <p:txBody>
          <a:bodyPr/>
          <a:lstStyle/>
          <a:p>
            <a:pPr algn="l" eaLnBrk="1" hangingPunct="1"/>
            <a:r>
              <a:rPr lang="en-US" dirty="0" smtClean="0"/>
              <a:t>Area Benefit: Survey Method</a:t>
            </a:r>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Slide Number Placeholder 2"/>
          <p:cNvSpPr>
            <a:spLocks noGrp="1"/>
          </p:cNvSpPr>
          <p:nvPr>
            <p:ph type="sldNum" sz="quarter" idx="12"/>
          </p:nvPr>
        </p:nvSpPr>
        <p:spPr/>
        <p:txBody>
          <a:bodyPr/>
          <a:lstStyle/>
          <a:p>
            <a:pPr>
              <a:defRPr/>
            </a:pPr>
            <a:fld id="{CFFE9CD8-7385-47A8-9C9F-EFFF9A93C143}" type="slidenum">
              <a:rPr lang="en-US"/>
              <a:pPr>
                <a:defRPr/>
              </a:pPr>
              <a:t>73</a:t>
            </a:fld>
            <a:endParaRPr lang="en-US" dirty="0"/>
          </a:p>
        </p:txBody>
      </p:sp>
      <p:pic>
        <p:nvPicPr>
          <p:cNvPr id="1249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768092"/>
            <a:ext cx="868680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7"/>
          <p:cNvSpPr>
            <a:spLocks noGrp="1"/>
          </p:cNvSpPr>
          <p:nvPr>
            <p:ph type="title"/>
          </p:nvPr>
        </p:nvSpPr>
        <p:spPr>
          <a:xfrm>
            <a:off x="457200" y="690563"/>
            <a:ext cx="8229600" cy="1143000"/>
          </a:xfrm>
        </p:spPr>
        <p:txBody>
          <a:bodyPr/>
          <a:lstStyle/>
          <a:p>
            <a:pPr algn="l" eaLnBrk="1" hangingPunct="1"/>
            <a:r>
              <a:rPr lang="en-US" dirty="0" smtClean="0"/>
              <a:t>Activity Type: Direct Benefit</a:t>
            </a:r>
          </a:p>
        </p:txBody>
      </p:sp>
      <p:sp>
        <p:nvSpPr>
          <p:cNvPr id="4" name="Slide Number Placeholder 3"/>
          <p:cNvSpPr>
            <a:spLocks noGrp="1"/>
          </p:cNvSpPr>
          <p:nvPr>
            <p:ph type="sldNum" sz="quarter" idx="12"/>
          </p:nvPr>
        </p:nvSpPr>
        <p:spPr/>
        <p:txBody>
          <a:bodyPr/>
          <a:lstStyle/>
          <a:p>
            <a:pPr>
              <a:defRPr/>
            </a:pPr>
            <a:fld id="{EF62C5B9-1DCC-49DB-8065-E4054FEAE245}" type="slidenum">
              <a:rPr lang="en-US"/>
              <a:pPr>
                <a:defRPr/>
              </a:pPr>
              <a:t>74</a:t>
            </a:fld>
            <a:endParaRPr lang="en-US" dirty="0"/>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0987" r="12103"/>
          <a:stretch/>
        </p:blipFill>
        <p:spPr>
          <a:xfrm>
            <a:off x="371954" y="2806262"/>
            <a:ext cx="8247692" cy="2112579"/>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442913"/>
            <a:ext cx="8305800" cy="1143000"/>
          </a:xfrm>
        </p:spPr>
        <p:txBody>
          <a:bodyPr/>
          <a:lstStyle/>
          <a:p>
            <a:pPr algn="l" eaLnBrk="1" hangingPunct="1"/>
            <a:r>
              <a:rPr lang="en-US" dirty="0" smtClean="0"/>
              <a:t>Adding Direct Benefit Data</a:t>
            </a:r>
          </a:p>
        </p:txBody>
      </p:sp>
      <p:sp>
        <p:nvSpPr>
          <p:cNvPr id="3" name="Slide Number Placeholder 2"/>
          <p:cNvSpPr>
            <a:spLocks noGrp="1"/>
          </p:cNvSpPr>
          <p:nvPr>
            <p:ph type="sldNum" sz="quarter" idx="12"/>
          </p:nvPr>
        </p:nvSpPr>
        <p:spPr/>
        <p:txBody>
          <a:bodyPr/>
          <a:lstStyle/>
          <a:p>
            <a:pPr>
              <a:defRPr/>
            </a:pPr>
            <a:fld id="{CAE3F205-BDAA-4428-961F-34AC16E60197}" type="slidenum">
              <a:rPr lang="en-US"/>
              <a:pPr>
                <a:defRPr/>
              </a:pPr>
              <a:t>75</a:t>
            </a:fld>
            <a:endParaRPr lang="en-US" dirty="0"/>
          </a:p>
        </p:txBody>
      </p:sp>
      <p:graphicFrame>
        <p:nvGraphicFramePr>
          <p:cNvPr id="5" name="Diagram 4"/>
          <p:cNvGraphicFramePr/>
          <p:nvPr/>
        </p:nvGraphicFramePr>
        <p:xfrm>
          <a:off x="2238859" y="1715804"/>
          <a:ext cx="5088215" cy="4975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425450" y="1814513"/>
            <a:ext cx="1533525" cy="68897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Arial Narrow" pitchFamily="34" charset="0"/>
              </a:rPr>
              <a:t>Select the Activity Type</a:t>
            </a:r>
          </a:p>
        </p:txBody>
      </p:sp>
      <p:sp>
        <p:nvSpPr>
          <p:cNvPr id="7" name="Right Arrow 6"/>
          <p:cNvSpPr/>
          <p:nvPr/>
        </p:nvSpPr>
        <p:spPr>
          <a:xfrm>
            <a:off x="2184400" y="2030413"/>
            <a:ext cx="1462088" cy="29686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53988" y="625475"/>
            <a:ext cx="8966200" cy="960438"/>
          </a:xfrm>
        </p:spPr>
        <p:txBody>
          <a:bodyPr/>
          <a:lstStyle/>
          <a:p>
            <a:pPr algn="l" eaLnBrk="1" hangingPunct="1"/>
            <a:r>
              <a:rPr lang="en-US" dirty="0" smtClean="0"/>
              <a:t>Direct Benefit: Example</a:t>
            </a:r>
          </a:p>
        </p:txBody>
      </p:sp>
      <p:sp>
        <p:nvSpPr>
          <p:cNvPr id="51203" name="Slide Number Placeholder 3"/>
          <p:cNvSpPr>
            <a:spLocks noGrp="1"/>
          </p:cNvSpPr>
          <p:nvPr>
            <p:ph type="sldNum" sz="quarter" idx="12"/>
          </p:nvPr>
        </p:nvSpPr>
        <p:spPr bwMode="auto">
          <a:xfrm>
            <a:off x="457200" y="6356350"/>
            <a:ext cx="2133600" cy="365125"/>
          </a:xfrm>
          <a:ln>
            <a:miter lim="800000"/>
            <a:headEnd/>
            <a:tailEnd/>
          </a:ln>
        </p:spPr>
        <p:txBody>
          <a:bodyPr wrap="square" numCol="1" anchorCtr="0" compatLnSpc="1">
            <a:prstTxWarp prst="textNoShape">
              <a:avLst/>
            </a:prstTxWarp>
          </a:bodyPr>
          <a:lstStyle/>
          <a:p>
            <a:pPr>
              <a:defRPr/>
            </a:pPr>
            <a:fld id="{10CD89D4-7013-471A-8BAC-801D9E0FE64D}" type="slidenum">
              <a:rPr lang="en-US"/>
              <a:pPr>
                <a:defRPr/>
              </a:pPr>
              <a:t>76</a:t>
            </a:fld>
            <a:endParaRPr lang="en-US" dirty="0"/>
          </a:p>
        </p:txBody>
      </p:sp>
      <p:cxnSp>
        <p:nvCxnSpPr>
          <p:cNvPr id="9" name="Straight Connector 8"/>
          <p:cNvCxnSpPr/>
          <p:nvPr/>
        </p:nvCxnSpPr>
        <p:spPr>
          <a:xfrm>
            <a:off x="0" y="4267200"/>
            <a:ext cx="9144000" cy="0"/>
          </a:xfrm>
          <a:prstGeom prst="line">
            <a:avLst/>
          </a:prstGeom>
          <a:ln w="133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971800"/>
            <a:ext cx="9144000" cy="0"/>
          </a:xfrm>
          <a:prstGeom prst="line">
            <a:avLst/>
          </a:prstGeom>
          <a:ln w="174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419600"/>
            <a:ext cx="9144000" cy="0"/>
          </a:xfrm>
          <a:prstGeom prst="line">
            <a:avLst/>
          </a:prstGeom>
          <a:ln w="174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5" name="Rectangle 14"/>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6" name="Rectangle 1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7" name="Rectangle 1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8506"/>
          <a:stretch/>
        </p:blipFill>
        <p:spPr>
          <a:xfrm>
            <a:off x="1371600" y="1523683"/>
            <a:ext cx="6085490" cy="516349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p:cNvSpPr>
            <a:spLocks noGrp="1"/>
          </p:cNvSpPr>
          <p:nvPr>
            <p:ph type="title"/>
          </p:nvPr>
        </p:nvSpPr>
        <p:spPr>
          <a:xfrm>
            <a:off x="153988" y="625475"/>
            <a:ext cx="8966200" cy="960438"/>
          </a:xfrm>
        </p:spPr>
        <p:txBody>
          <a:bodyPr/>
          <a:lstStyle/>
          <a:p>
            <a:pPr algn="l" eaLnBrk="1" hangingPunct="1"/>
            <a:r>
              <a:rPr lang="en-US" dirty="0" smtClean="0"/>
              <a:t>Direct Benefit: Example</a:t>
            </a:r>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a:spLocks noGrp="1"/>
          </p:cNvSpPr>
          <p:nvPr>
            <p:ph type="sldNum" sz="quarter" idx="12"/>
          </p:nvPr>
        </p:nvSpPr>
        <p:spPr/>
        <p:txBody>
          <a:bodyPr/>
          <a:lstStyle/>
          <a:p>
            <a:pPr>
              <a:defRPr/>
            </a:pPr>
            <a:fld id="{61AC458A-7A0E-4A60-948B-D2AE9D9B8237}" type="slidenum">
              <a:rPr lang="en-US"/>
              <a:pPr>
                <a:defRPr/>
              </a:pPr>
              <a:t>77</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8046"/>
          <a:stretch/>
        </p:blipFill>
        <p:spPr>
          <a:xfrm>
            <a:off x="1311166" y="1502276"/>
            <a:ext cx="5616209" cy="529266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441325"/>
            <a:ext cx="8229600" cy="1143000"/>
          </a:xfrm>
        </p:spPr>
        <p:txBody>
          <a:bodyPr/>
          <a:lstStyle/>
          <a:p>
            <a:pPr algn="l" eaLnBrk="1" hangingPunct="1"/>
            <a:r>
              <a:rPr lang="en-US" dirty="0" smtClean="0"/>
              <a:t>Direct Benefit: Middle Income</a:t>
            </a:r>
          </a:p>
        </p:txBody>
      </p:sp>
      <p:sp>
        <p:nvSpPr>
          <p:cNvPr id="3" name="Content Placeholder 2"/>
          <p:cNvSpPr>
            <a:spLocks noGrp="1"/>
          </p:cNvSpPr>
          <p:nvPr>
            <p:ph idx="1"/>
          </p:nvPr>
        </p:nvSpPr>
        <p:spPr>
          <a:xfrm>
            <a:off x="457200" y="1365250"/>
            <a:ext cx="8509000" cy="4389438"/>
          </a:xfrm>
        </p:spPr>
        <p:txBody>
          <a:bodyPr rtlCol="0">
            <a:normAutofit lnSpcReduction="10000"/>
          </a:bodyPr>
          <a:lstStyle/>
          <a:p>
            <a:pPr eaLnBrk="1" fontAlgn="auto" hangingPunct="1">
              <a:spcAft>
                <a:spcPts val="0"/>
              </a:spcAft>
              <a:defRPr/>
            </a:pPr>
            <a:r>
              <a:rPr lang="en-US" dirty="0" smtClean="0"/>
              <a:t>Eligible households may be </a:t>
            </a:r>
          </a:p>
          <a:p>
            <a:pPr lvl="1" eaLnBrk="1" fontAlgn="auto" hangingPunct="1">
              <a:spcAft>
                <a:spcPts val="0"/>
              </a:spcAft>
              <a:defRPr/>
            </a:pPr>
            <a:r>
              <a:rPr lang="en-US" dirty="0" smtClean="0"/>
              <a:t>low income (≤ 50% of the area median income)</a:t>
            </a:r>
          </a:p>
          <a:p>
            <a:pPr lvl="1" eaLnBrk="1" fontAlgn="auto" hangingPunct="1">
              <a:spcAft>
                <a:spcPts val="0"/>
              </a:spcAft>
              <a:defRPr/>
            </a:pPr>
            <a:r>
              <a:rPr lang="en-US" dirty="0" smtClean="0"/>
              <a:t>moderate income (51%-80% of the area median income)</a:t>
            </a:r>
          </a:p>
          <a:p>
            <a:pPr lvl="1" eaLnBrk="1" fontAlgn="auto" hangingPunct="1">
              <a:spcAft>
                <a:spcPts val="0"/>
              </a:spcAft>
              <a:defRPr/>
            </a:pPr>
            <a:r>
              <a:rPr lang="en-US" dirty="0" smtClean="0"/>
              <a:t>middle income (81%-120% of the area median income).</a:t>
            </a:r>
          </a:p>
          <a:p>
            <a:pPr eaLnBrk="1" fontAlgn="auto" hangingPunct="1">
              <a:spcAft>
                <a:spcPts val="0"/>
              </a:spcAft>
              <a:defRPr/>
            </a:pPr>
            <a:r>
              <a:rPr lang="en-US" dirty="0" smtClean="0"/>
              <a:t>In DRGR, there is NO data field in which to enter middle income data; instead, it must be incorporated into the Proposed Total.</a:t>
            </a:r>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A16B87EA-5E2F-45DB-BB21-57A5F8CA4E5B}" type="slidenum">
              <a:rPr lang="en-US"/>
              <a:pPr>
                <a:defRPr/>
              </a:pPr>
              <a:t>78</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4" name="Table 13"/>
          <p:cNvGraphicFramePr>
            <a:graphicFrameLocks noGrp="1"/>
          </p:cNvGraphicFramePr>
          <p:nvPr/>
        </p:nvGraphicFramePr>
        <p:xfrm>
          <a:off x="1423460" y="5479562"/>
          <a:ext cx="5359476" cy="1207842"/>
        </p:xfrm>
        <a:graphic>
          <a:graphicData uri="http://schemas.openxmlformats.org/drawingml/2006/table">
            <a:tbl>
              <a:tblPr/>
              <a:tblGrid>
                <a:gridCol w="2488328"/>
                <a:gridCol w="1435574"/>
                <a:gridCol w="717787"/>
                <a:gridCol w="717787"/>
              </a:tblGrid>
              <a:tr h="402614">
                <a:tc>
                  <a:txBody>
                    <a:bodyPr/>
                    <a:lstStyle/>
                    <a:p>
                      <a:pPr marL="0" marR="0" algn="ctr">
                        <a:spcBef>
                          <a:spcPts val="200"/>
                        </a:spcBef>
                        <a:spcAft>
                          <a:spcPts val="200"/>
                        </a:spcAft>
                      </a:pPr>
                      <a:r>
                        <a:rPr lang="en-US" sz="1600" b="0" dirty="0">
                          <a:solidFill>
                            <a:srgbClr val="FFFFFF"/>
                          </a:solidFill>
                          <a:latin typeface="Calibri"/>
                          <a:ea typeface="Times New Roman"/>
                          <a:cs typeface="Times New Roman"/>
                        </a:rPr>
                        <a:t> </a:t>
                      </a:r>
                      <a:r>
                        <a:rPr lang="en-US" sz="1600" b="1" dirty="0">
                          <a:solidFill>
                            <a:srgbClr val="FFFFFF"/>
                          </a:solidFill>
                          <a:latin typeface="Calibri"/>
                          <a:ea typeface="Times New Roman"/>
                          <a:cs typeface="Times New Roman"/>
                        </a:rPr>
                        <a:t>Performance Measure </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c>
                  <a:txBody>
                    <a:bodyPr/>
                    <a:lstStyle/>
                    <a:p>
                      <a:pPr marL="0" marR="0" algn="ctr">
                        <a:spcBef>
                          <a:spcPts val="200"/>
                        </a:spcBef>
                        <a:spcAft>
                          <a:spcPts val="200"/>
                        </a:spcAft>
                      </a:pPr>
                      <a:r>
                        <a:rPr lang="en-US" sz="1600" b="1" dirty="0">
                          <a:solidFill>
                            <a:srgbClr val="FFFFFF"/>
                          </a:solidFill>
                          <a:latin typeface="Calibri"/>
                          <a:ea typeface="Times New Roman"/>
                          <a:cs typeface="Times New Roman"/>
                        </a:rPr>
                        <a:t>Projected Total</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c>
                  <a:txBody>
                    <a:bodyPr/>
                    <a:lstStyle/>
                    <a:p>
                      <a:pPr marL="0" marR="0" algn="ctr">
                        <a:spcBef>
                          <a:spcPts val="200"/>
                        </a:spcBef>
                        <a:spcAft>
                          <a:spcPts val="200"/>
                        </a:spcAft>
                      </a:pPr>
                      <a:r>
                        <a:rPr lang="en-US" sz="1600" b="1" dirty="0">
                          <a:solidFill>
                            <a:srgbClr val="FFFFFF"/>
                          </a:solidFill>
                          <a:latin typeface="Calibri"/>
                          <a:ea typeface="Times New Roman"/>
                          <a:cs typeface="Times New Roman"/>
                        </a:rPr>
                        <a:t>Low</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c>
                  <a:txBody>
                    <a:bodyPr/>
                    <a:lstStyle/>
                    <a:p>
                      <a:pPr marL="0" marR="0" algn="ctr">
                        <a:spcBef>
                          <a:spcPts val="200"/>
                        </a:spcBef>
                        <a:spcAft>
                          <a:spcPts val="200"/>
                        </a:spcAft>
                      </a:pPr>
                      <a:r>
                        <a:rPr lang="en-US" sz="1600" b="1" dirty="0">
                          <a:solidFill>
                            <a:srgbClr val="FFFFFF"/>
                          </a:solidFill>
                          <a:latin typeface="Calibri"/>
                          <a:ea typeface="Times New Roman"/>
                          <a:cs typeface="Times New Roman"/>
                        </a:rPr>
                        <a:t>Mod</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5F84AA"/>
                    </a:solidFill>
                  </a:tcPr>
                </a:tc>
              </a:tr>
              <a:tr h="402614">
                <a:tc>
                  <a:txBody>
                    <a:bodyPr/>
                    <a:lstStyle/>
                    <a:p>
                      <a:pPr marL="0" marR="0">
                        <a:spcBef>
                          <a:spcPts val="0"/>
                        </a:spcBef>
                        <a:spcAft>
                          <a:spcPts val="400"/>
                        </a:spcAft>
                      </a:pPr>
                      <a:r>
                        <a:rPr lang="en-US" sz="1600" b="1" dirty="0">
                          <a:solidFill>
                            <a:srgbClr val="244061"/>
                          </a:solidFill>
                          <a:latin typeface="Calibri"/>
                          <a:ea typeface="Times New Roman"/>
                          <a:cs typeface="Times New Roman"/>
                        </a:rPr>
                        <a:t># of Renter </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E6E6E6"/>
                    </a:solidFill>
                  </a:tcPr>
                </a:tc>
                <a:tc>
                  <a:txBody>
                    <a:bodyPr/>
                    <a:lstStyle/>
                    <a:p>
                      <a:pPr marL="0" marR="0" algn="ctr">
                        <a:spcBef>
                          <a:spcPts val="0"/>
                        </a:spcBef>
                        <a:spcAft>
                          <a:spcPts val="400"/>
                        </a:spcAft>
                      </a:pPr>
                      <a:r>
                        <a:rPr lang="en-US" sz="1600" dirty="0">
                          <a:latin typeface="Calibri"/>
                          <a:ea typeface="Times New Roman"/>
                          <a:cs typeface="Times New Roman"/>
                        </a:rPr>
                        <a:t>15</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c>
                  <a:txBody>
                    <a:bodyPr/>
                    <a:lstStyle/>
                    <a:p>
                      <a:pPr marL="0" marR="0" algn="ctr">
                        <a:spcBef>
                          <a:spcPts val="0"/>
                        </a:spcBef>
                        <a:spcAft>
                          <a:spcPts val="400"/>
                        </a:spcAft>
                      </a:pPr>
                      <a:r>
                        <a:rPr lang="en-US" sz="1600" dirty="0">
                          <a:latin typeface="Calibri"/>
                          <a:ea typeface="Times New Roman"/>
                          <a:cs typeface="Times New Roman"/>
                        </a:rPr>
                        <a:t>4</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c>
                  <a:txBody>
                    <a:bodyPr/>
                    <a:lstStyle/>
                    <a:p>
                      <a:pPr marL="0" marR="0" algn="ctr">
                        <a:spcBef>
                          <a:spcPts val="0"/>
                        </a:spcBef>
                        <a:spcAft>
                          <a:spcPts val="400"/>
                        </a:spcAft>
                      </a:pPr>
                      <a:r>
                        <a:rPr lang="en-US" sz="1600" dirty="0">
                          <a:latin typeface="Calibri"/>
                          <a:ea typeface="Times New Roman"/>
                          <a:cs typeface="Times New Roman"/>
                        </a:rPr>
                        <a:t>6</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r>
              <a:tr h="402614">
                <a:tc>
                  <a:txBody>
                    <a:bodyPr/>
                    <a:lstStyle/>
                    <a:p>
                      <a:pPr marL="0" marR="0">
                        <a:spcBef>
                          <a:spcPts val="0"/>
                        </a:spcBef>
                        <a:spcAft>
                          <a:spcPts val="400"/>
                        </a:spcAft>
                      </a:pPr>
                      <a:r>
                        <a:rPr lang="en-US" sz="1600" b="1" dirty="0">
                          <a:solidFill>
                            <a:srgbClr val="244061"/>
                          </a:solidFill>
                          <a:latin typeface="Calibri"/>
                          <a:ea typeface="Times New Roman"/>
                          <a:cs typeface="Times New Roman"/>
                        </a:rPr>
                        <a:t># of Households benefitting</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E6E6E6"/>
                    </a:solidFill>
                  </a:tcPr>
                </a:tc>
                <a:tc>
                  <a:txBody>
                    <a:bodyPr/>
                    <a:lstStyle/>
                    <a:p>
                      <a:pPr marL="0" marR="0" algn="ctr">
                        <a:spcBef>
                          <a:spcPts val="0"/>
                        </a:spcBef>
                        <a:spcAft>
                          <a:spcPts val="400"/>
                        </a:spcAft>
                      </a:pPr>
                      <a:r>
                        <a:rPr lang="en-US" sz="1600" dirty="0">
                          <a:latin typeface="Calibri"/>
                          <a:ea typeface="Times New Roman"/>
                          <a:cs typeface="Times New Roman"/>
                        </a:rPr>
                        <a:t>15</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c>
                  <a:txBody>
                    <a:bodyPr/>
                    <a:lstStyle/>
                    <a:p>
                      <a:pPr marL="0" marR="0" algn="ctr">
                        <a:spcBef>
                          <a:spcPts val="0"/>
                        </a:spcBef>
                        <a:spcAft>
                          <a:spcPts val="400"/>
                        </a:spcAft>
                      </a:pPr>
                      <a:r>
                        <a:rPr lang="en-US" sz="1600" dirty="0">
                          <a:latin typeface="Calibri"/>
                          <a:ea typeface="Times New Roman"/>
                          <a:cs typeface="Times New Roman"/>
                        </a:rPr>
                        <a:t>4</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c>
                  <a:txBody>
                    <a:bodyPr/>
                    <a:lstStyle/>
                    <a:p>
                      <a:pPr marL="0" marR="0" algn="ctr">
                        <a:spcBef>
                          <a:spcPts val="0"/>
                        </a:spcBef>
                        <a:spcAft>
                          <a:spcPts val="400"/>
                        </a:spcAft>
                      </a:pPr>
                      <a:r>
                        <a:rPr lang="en-US" sz="1600" dirty="0">
                          <a:latin typeface="Calibri"/>
                          <a:ea typeface="Times New Roman"/>
                          <a:cs typeface="Times New Roman"/>
                        </a:rPr>
                        <a:t>6</a:t>
                      </a:r>
                    </a:p>
                  </a:txBody>
                  <a:tcPr marL="73025" marR="73025" marT="27305" marB="0">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441325"/>
            <a:ext cx="8229600" cy="1143000"/>
          </a:xfrm>
        </p:spPr>
        <p:txBody>
          <a:bodyPr/>
          <a:lstStyle/>
          <a:p>
            <a:pPr algn="l" eaLnBrk="1" hangingPunct="1"/>
            <a:r>
              <a:rPr lang="en-US" dirty="0" smtClean="0"/>
              <a:t>Adding Proposed Accomplishments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a:t>Activity Types determine proposed accomplishments. Administration activity does not have accomplishment fields.</a:t>
            </a:r>
          </a:p>
          <a:p>
            <a:pPr eaLnBrk="1" fontAlgn="auto" hangingPunct="1">
              <a:spcAft>
                <a:spcPts val="0"/>
              </a:spcAft>
              <a:defRPr/>
            </a:pPr>
            <a:r>
              <a:rPr lang="en-US" dirty="0"/>
              <a:t>All grantees are encouraged to enter data in the fields as applicable. </a:t>
            </a:r>
          </a:p>
          <a:p>
            <a:pPr eaLnBrk="1" fontAlgn="auto" hangingPunct="1">
              <a:spcAft>
                <a:spcPts val="0"/>
              </a:spcAft>
              <a:defRPr/>
            </a:pPr>
            <a:r>
              <a:rPr lang="en-US" dirty="0"/>
              <a:t>NSP2 &amp; NSP3 grantees are required to identify and report on certain green features. HUD is requiring all ‘gut rehab’ and new construction must be designed to meet the standard for Energy Star Qualified New Homes.</a:t>
            </a:r>
          </a:p>
        </p:txBody>
      </p:sp>
      <p:sp>
        <p:nvSpPr>
          <p:cNvPr id="4" name="Slide Number Placeholder 3"/>
          <p:cNvSpPr>
            <a:spLocks noGrp="1"/>
          </p:cNvSpPr>
          <p:nvPr>
            <p:ph type="sldNum" sz="quarter" idx="12"/>
          </p:nvPr>
        </p:nvSpPr>
        <p:spPr/>
        <p:txBody>
          <a:bodyPr/>
          <a:lstStyle/>
          <a:p>
            <a:pPr>
              <a:defRPr/>
            </a:pPr>
            <a:fld id="{0CBFB312-525E-40AD-9B91-70CD129A604D}" type="slidenum">
              <a:rPr lang="en-US"/>
              <a:pPr>
                <a:defRPr/>
              </a:pPr>
              <a:t>79</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642938"/>
            <a:ext cx="8229600" cy="947737"/>
          </a:xfrm>
        </p:spPr>
        <p:txBody>
          <a:bodyPr/>
          <a:lstStyle/>
          <a:p>
            <a:pPr algn="l" eaLnBrk="1" hangingPunct="1"/>
            <a:r>
              <a:rPr lang="en-US" dirty="0" smtClean="0"/>
              <a:t>Telling Your Story</a:t>
            </a:r>
          </a:p>
        </p:txBody>
      </p:sp>
      <p:sp>
        <p:nvSpPr>
          <p:cNvPr id="4" name="Slide Number Placeholder 3"/>
          <p:cNvSpPr>
            <a:spLocks noGrp="1"/>
          </p:cNvSpPr>
          <p:nvPr>
            <p:ph type="sldNum" sz="quarter" idx="12"/>
          </p:nvPr>
        </p:nvSpPr>
        <p:spPr/>
        <p:txBody>
          <a:bodyPr/>
          <a:lstStyle/>
          <a:p>
            <a:pPr>
              <a:defRPr/>
            </a:pPr>
            <a:fld id="{4E871B63-F4C7-4055-9688-DAE6382BBAEF}" type="slidenum">
              <a:rPr lang="en-US"/>
              <a:pPr>
                <a:defRPr/>
              </a:pPr>
              <a:t>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Content Placeholder 2"/>
          <p:cNvSpPr>
            <a:spLocks noGrp="1"/>
          </p:cNvSpPr>
          <p:nvPr>
            <p:ph idx="1"/>
          </p:nvPr>
        </p:nvSpPr>
        <p:spPr>
          <a:xfrm>
            <a:off x="457200" y="1635125"/>
            <a:ext cx="8229600" cy="4525963"/>
          </a:xfrm>
        </p:spPr>
        <p:txBody>
          <a:bodyPr rtlCol="0">
            <a:normAutofit/>
          </a:bodyPr>
          <a:lstStyle/>
          <a:p>
            <a:pPr eaLnBrk="1" fontAlgn="auto" hangingPunct="1">
              <a:spcAft>
                <a:spcPts val="0"/>
              </a:spcAft>
              <a:defRPr/>
            </a:pPr>
            <a:r>
              <a:rPr lang="en-US" dirty="0" smtClean="0"/>
              <a:t>DRGR is </a:t>
            </a:r>
            <a:r>
              <a:rPr lang="en-US" u="sng" dirty="0" smtClean="0"/>
              <a:t>THE</a:t>
            </a:r>
            <a:r>
              <a:rPr lang="en-US" dirty="0" smtClean="0"/>
              <a:t> place to tell your story to:</a:t>
            </a:r>
          </a:p>
          <a:p>
            <a:pPr lvl="1" eaLnBrk="1" fontAlgn="auto" hangingPunct="1">
              <a:spcAft>
                <a:spcPts val="0"/>
              </a:spcAft>
              <a:defRPr/>
            </a:pPr>
            <a:r>
              <a:rPr lang="en-US" dirty="0" smtClean="0"/>
              <a:t>Your CPD Representative</a:t>
            </a:r>
          </a:p>
          <a:p>
            <a:pPr lvl="1" eaLnBrk="1" fontAlgn="auto" hangingPunct="1">
              <a:spcAft>
                <a:spcPts val="0"/>
              </a:spcAft>
              <a:defRPr/>
            </a:pPr>
            <a:r>
              <a:rPr lang="en-US" dirty="0" smtClean="0"/>
              <a:t>HUD Headquarters</a:t>
            </a:r>
          </a:p>
          <a:p>
            <a:pPr lvl="1" eaLnBrk="1" fontAlgn="auto" hangingPunct="1">
              <a:spcAft>
                <a:spcPts val="0"/>
              </a:spcAft>
              <a:defRPr/>
            </a:pPr>
            <a:r>
              <a:rPr lang="en-US" dirty="0" smtClean="0"/>
              <a:t>Your Citizens</a:t>
            </a:r>
          </a:p>
          <a:p>
            <a:pPr lvl="1" eaLnBrk="1" fontAlgn="auto" hangingPunct="1">
              <a:spcAft>
                <a:spcPts val="0"/>
              </a:spcAft>
              <a:defRPr/>
            </a:pPr>
            <a:r>
              <a:rPr lang="en-US" dirty="0" smtClean="0"/>
              <a:t>The wider public</a:t>
            </a:r>
          </a:p>
          <a:p>
            <a:pPr lvl="1" eaLnBrk="1" fontAlgn="auto" hangingPunct="1">
              <a:spcAft>
                <a:spcPts val="0"/>
              </a:spcAft>
              <a:defRPr/>
            </a:pPr>
            <a:r>
              <a:rPr lang="en-US" dirty="0" smtClean="0"/>
              <a:t>Organizations and the media who request information on the program’s progress</a:t>
            </a:r>
          </a:p>
          <a:p>
            <a:pPr lvl="1" eaLnBrk="1" fontAlgn="auto" hangingPunct="1">
              <a:spcAft>
                <a:spcPts val="0"/>
              </a:spcAft>
              <a:defRPr/>
            </a:pPr>
            <a:endParaRPr lang="en-US" dirty="0" smtClean="0"/>
          </a:p>
          <a:p>
            <a:pPr lvl="1" eaLnBrk="1" fontAlgn="auto" hangingPunct="1">
              <a:spcAft>
                <a:spcPts val="0"/>
              </a:spcAft>
              <a:defRPr/>
            </a:pPr>
            <a:endParaRPr lang="en-US" dirty="0"/>
          </a:p>
        </p:txBody>
      </p:sp>
    </p:spTree>
    <p:extLst>
      <p:ext uri="{BB962C8B-B14F-4D97-AF65-F5344CB8AC3E}">
        <p14:creationId xmlns:p14="http://schemas.microsoft.com/office/powerpoint/2010/main" val="8710788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Proposed Accomplishments: Area Benefit Example</a:t>
            </a:r>
            <a:endParaRPr lang="en-US" dirty="0"/>
          </a:p>
        </p:txBody>
      </p:sp>
      <p:sp>
        <p:nvSpPr>
          <p:cNvPr id="3" name="Slide Number Placeholder 2"/>
          <p:cNvSpPr>
            <a:spLocks noGrp="1"/>
          </p:cNvSpPr>
          <p:nvPr>
            <p:ph type="sldNum" sz="quarter" idx="12"/>
          </p:nvPr>
        </p:nvSpPr>
        <p:spPr/>
        <p:txBody>
          <a:bodyPr/>
          <a:lstStyle/>
          <a:p>
            <a:pPr>
              <a:defRPr/>
            </a:pPr>
            <a:fld id="{0E9BBEB7-91B1-4388-8718-F9FCCD320AFD}" type="slidenum">
              <a:rPr lang="en-US"/>
              <a:pPr>
                <a:defRPr/>
              </a:pPr>
              <a:t>80</a:t>
            </a:fld>
            <a:endParaRPr lang="en-US" dirty="0"/>
          </a:p>
        </p:txBody>
      </p:sp>
      <p:grpSp>
        <p:nvGrpSpPr>
          <p:cNvPr id="5"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132" y="1860747"/>
            <a:ext cx="5259933" cy="493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Proposed Accomplishments: Direct Benefit Example</a:t>
            </a:r>
            <a:endParaRPr lang="en-US" dirty="0"/>
          </a:p>
        </p:txBody>
      </p:sp>
      <p:sp>
        <p:nvSpPr>
          <p:cNvPr id="3" name="Slide Number Placeholder 2"/>
          <p:cNvSpPr>
            <a:spLocks noGrp="1"/>
          </p:cNvSpPr>
          <p:nvPr>
            <p:ph type="sldNum" sz="quarter" idx="12"/>
          </p:nvPr>
        </p:nvSpPr>
        <p:spPr/>
        <p:txBody>
          <a:bodyPr/>
          <a:lstStyle/>
          <a:p>
            <a:pPr>
              <a:defRPr/>
            </a:pPr>
            <a:fld id="{79641C78-FF76-4BC8-BEF7-3DEF2848614B}" type="slidenum">
              <a:rPr lang="en-US"/>
              <a:pPr>
                <a:defRPr/>
              </a:pPr>
              <a:t>81</a:t>
            </a:fld>
            <a:endParaRPr lang="en-US" dirty="0"/>
          </a:p>
        </p:txBody>
      </p:sp>
      <p:sp>
        <p:nvSpPr>
          <p:cNvPr id="7" name="Content Placeholder 2"/>
          <p:cNvSpPr txBox="1">
            <a:spLocks/>
          </p:cNvSpPr>
          <p:nvPr/>
        </p:nvSpPr>
        <p:spPr>
          <a:xfrm>
            <a:off x="457200" y="1935163"/>
            <a:ext cx="8229600" cy="4389437"/>
          </a:xfrm>
          <a:prstGeom prst="rect">
            <a:avLst/>
          </a:prstGeom>
        </p:spPr>
        <p:txBody>
          <a:bodyPr/>
          <a:lstStyle/>
          <a:p>
            <a:pPr marL="273050" indent="-273050">
              <a:spcBef>
                <a:spcPct val="20000"/>
              </a:spcBef>
              <a:buSzPct val="95000"/>
              <a:defRPr/>
            </a:pPr>
            <a:endParaRPr lang="en-US" sz="2600" dirty="0">
              <a:latin typeface="+mn-lt"/>
              <a:ea typeface="ＭＳ Ｐゴシック" pitchFamily="-60" charset="-128"/>
              <a:cs typeface="ＭＳ Ｐゴシック" pitchFamily="-60" charset="-128"/>
            </a:endParaRPr>
          </a:p>
        </p:txBody>
      </p:sp>
      <p:grpSp>
        <p:nvGrpSpPr>
          <p:cNvPr id="4"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513"/>
          <a:stretch/>
        </p:blipFill>
        <p:spPr bwMode="auto">
          <a:xfrm>
            <a:off x="2172470" y="1801504"/>
            <a:ext cx="4933463" cy="49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Performance Measures: Required v Optional</a:t>
            </a:r>
            <a:endParaRPr lang="en-US" dirty="0"/>
          </a:p>
        </p:txBody>
      </p:sp>
      <p:sp>
        <p:nvSpPr>
          <p:cNvPr id="4" name="Slide Number Placeholder 3"/>
          <p:cNvSpPr>
            <a:spLocks noGrp="1"/>
          </p:cNvSpPr>
          <p:nvPr>
            <p:ph type="sldNum" sz="quarter" idx="12"/>
          </p:nvPr>
        </p:nvSpPr>
        <p:spPr/>
        <p:txBody>
          <a:bodyPr/>
          <a:lstStyle/>
          <a:p>
            <a:pPr>
              <a:defRPr/>
            </a:pPr>
            <a:fld id="{2907C9D5-B83D-469F-AA93-990477D49823}" type="slidenum">
              <a:rPr lang="en-US"/>
              <a:pPr>
                <a:defRPr/>
              </a:pPr>
              <a:t>82</a:t>
            </a:fld>
            <a:endParaRPr lang="en-US" dirty="0"/>
          </a:p>
        </p:txBody>
      </p:sp>
      <p:grpSp>
        <p:nvGrpSpPr>
          <p:cNvPr id="3"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3" name="Content Placeholder 4"/>
          <p:cNvGraphicFramePr>
            <a:graphicFrameLocks noGrp="1"/>
          </p:cNvGraphicFramePr>
          <p:nvPr>
            <p:ph idx="1"/>
            <p:extLst>
              <p:ext uri="{D42A27DB-BD31-4B8C-83A1-F6EECF244321}">
                <p14:modId xmlns:p14="http://schemas.microsoft.com/office/powerpoint/2010/main" val="419884646"/>
              </p:ext>
            </p:extLst>
          </p:nvPr>
        </p:nvGraphicFramePr>
        <p:xfrm>
          <a:off x="547903" y="1860795"/>
          <a:ext cx="7902809" cy="3505200"/>
        </p:xfrm>
        <a:graphic>
          <a:graphicData uri="http://schemas.openxmlformats.org/drawingml/2006/table">
            <a:tbl>
              <a:tblPr firstRow="1" firstCol="1" bandRow="1">
                <a:tableStyleId>{5FD0F851-EC5A-4D38-B0AD-8093EC10F338}</a:tableStyleId>
              </a:tblPr>
              <a:tblGrid>
                <a:gridCol w="2996980"/>
                <a:gridCol w="1669143"/>
                <a:gridCol w="1640114"/>
                <a:gridCol w="1596572"/>
              </a:tblGrid>
              <a:tr h="190500">
                <a:tc>
                  <a:txBody>
                    <a:bodyPr/>
                    <a:lstStyle/>
                    <a:p>
                      <a:pPr marL="0" marR="0" indent="0" algn="just">
                        <a:lnSpc>
                          <a:spcPct val="115000"/>
                        </a:lnSpc>
                        <a:spcBef>
                          <a:spcPts val="0"/>
                        </a:spcBef>
                        <a:spcAft>
                          <a:spcPts val="0"/>
                        </a:spcAft>
                      </a:pPr>
                      <a:r>
                        <a:rPr lang="en-US" sz="2000" u="sng" dirty="0">
                          <a:effectLst/>
                        </a:rPr>
                        <a:t>Performance Measure </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NSP1</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NSP2</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NSP3</a:t>
                      </a:r>
                      <a:endParaRPr lang="en-US" sz="2000" u="sng" dirty="0">
                        <a:solidFill>
                          <a:srgbClr val="76923C"/>
                        </a:solidFill>
                        <a:effectLst/>
                        <a:latin typeface="Calibri"/>
                        <a:ea typeface="Calibri"/>
                        <a:cs typeface="Times New Roman"/>
                      </a:endParaRPr>
                    </a:p>
                  </a:txBody>
                  <a:tcPr marL="68580" marR="68580" marT="0" marB="0"/>
                </a:tc>
              </a:tr>
              <a:tr h="190500">
                <a:tc>
                  <a:txBody>
                    <a:bodyPr/>
                    <a:lstStyle/>
                    <a:p>
                      <a:pPr marL="0" marR="0" indent="0">
                        <a:lnSpc>
                          <a:spcPct val="115000"/>
                        </a:lnSpc>
                        <a:spcBef>
                          <a:spcPts val="0"/>
                        </a:spcBef>
                        <a:spcAft>
                          <a:spcPts val="0"/>
                        </a:spcAft>
                      </a:pPr>
                      <a:r>
                        <a:rPr lang="en-US" sz="2000" dirty="0">
                          <a:effectLst/>
                        </a:rPr>
                        <a:t>Households </a:t>
                      </a:r>
                      <a:r>
                        <a:rPr lang="en-US" sz="2000" dirty="0" smtClean="0">
                          <a:effectLst/>
                        </a:rPr>
                        <a:t>Benefitting</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Housing </a:t>
                      </a:r>
                      <a:r>
                        <a:rPr lang="en-US" sz="2000" dirty="0" smtClean="0">
                          <a:effectLst/>
                        </a:rPr>
                        <a:t>Units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Income Levels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Renter/Owner</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Single/Multi Family</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Race/Ethnicity</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 </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smtClean="0">
                          <a:effectLst/>
                        </a:rPr>
                        <a:t>Female-Headed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7620">
                        <a:lnSpc>
                          <a:spcPct val="115000"/>
                        </a:lnSpc>
                        <a:spcBef>
                          <a:spcPts val="0"/>
                        </a:spcBef>
                        <a:spcAft>
                          <a:spcPts val="0"/>
                        </a:spcAft>
                      </a:pPr>
                      <a:r>
                        <a:rPr lang="en-US" sz="2000" dirty="0">
                          <a:effectLst/>
                        </a:rPr>
                        <a:t>Number of Properties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r>
              <a:tr h="190500">
                <a:tc>
                  <a:txBody>
                    <a:bodyPr/>
                    <a:lstStyle/>
                    <a:p>
                      <a:pPr marL="0" marR="0" indent="0">
                        <a:lnSpc>
                          <a:spcPct val="115000"/>
                        </a:lnSpc>
                        <a:spcBef>
                          <a:spcPts val="0"/>
                        </a:spcBef>
                        <a:spcAft>
                          <a:spcPts val="0"/>
                        </a:spcAft>
                      </a:pPr>
                      <a:r>
                        <a:rPr lang="en-US" sz="2000" dirty="0">
                          <a:effectLst/>
                        </a:rPr>
                        <a:t>Green Measures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smtClean="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smtClean="0">
                          <a:effectLst/>
                        </a:rPr>
                        <a:t>Required*</a:t>
                      </a:r>
                      <a:endParaRPr lang="en-US" sz="2000" dirty="0">
                        <a:solidFill>
                          <a:srgbClr val="76923C"/>
                        </a:solidFill>
                        <a:effectLst/>
                        <a:latin typeface="Calibri"/>
                        <a:ea typeface="Calibri"/>
                        <a:cs typeface="Times New Roman"/>
                      </a:endParaRPr>
                    </a:p>
                  </a:txBody>
                  <a:tcPr marL="68580" marR="68580" marT="0" marB="0"/>
                </a:tc>
              </a:tr>
            </a:tbl>
          </a:graphicData>
        </a:graphic>
      </p:graphicFrame>
      <p:sp>
        <p:nvSpPr>
          <p:cNvPr id="1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CD859FB4-CF91-4259-A5EB-D5B6E540FFA3}" type="slidenum">
              <a:rPr lang="en-US" smtClean="0"/>
              <a:pPr>
                <a:defRPr/>
              </a:pPr>
              <a:t>82</a:t>
            </a:fld>
            <a:endParaRPr lang="en-US" dirty="0"/>
          </a:p>
        </p:txBody>
      </p:sp>
      <p:sp>
        <p:nvSpPr>
          <p:cNvPr id="16" name="Content Placeholder 2"/>
          <p:cNvSpPr txBox="1">
            <a:spLocks/>
          </p:cNvSpPr>
          <p:nvPr/>
        </p:nvSpPr>
        <p:spPr bwMode="auto">
          <a:xfrm>
            <a:off x="290946" y="5466212"/>
            <a:ext cx="8603671" cy="103315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fontAlgn="auto">
              <a:spcBef>
                <a:spcPct val="20000"/>
              </a:spcBef>
              <a:spcAft>
                <a:spcPts val="0"/>
              </a:spcAft>
              <a:defRPr/>
            </a:pPr>
            <a:r>
              <a:rPr kumimoji="0" lang="en-US" sz="1600" b="0" i="0" u="none" strike="noStrike" kern="1200" cap="none" spc="0" normalizeH="0" baseline="0" noProof="0" dirty="0" smtClean="0">
                <a:ln>
                  <a:noFill/>
                </a:ln>
                <a:effectLst/>
                <a:uLnTx/>
                <a:uFillTx/>
                <a:latin typeface="+mn-lt"/>
                <a:ea typeface="+mn-ea"/>
                <a:cs typeface="+mn-cs"/>
              </a:rPr>
              <a:t>NSP2 &amp; NSP3 grantees are required to identify and report on certain green features. HUD is requiring all ‘gut rehab’ and new construction must be designed to meet, at a minimum, the standard for Energy Star Qualified New Homes.</a:t>
            </a:r>
            <a:r>
              <a:rPr lang="en-US" sz="1600" dirty="0" smtClean="0">
                <a:latin typeface="+mn-lt"/>
                <a:ea typeface="ＭＳ Ｐゴシック" pitchFamily="-60" charset="-128"/>
                <a:cs typeface="ＭＳ Ｐゴシック" pitchFamily="-60" charset="-128"/>
              </a:rPr>
              <a:t> Those grantees who chose to include higher green measures (like Enterprise Green Communities or LEED) in their application and/or substantial amendment should be reporting on that. </a:t>
            </a:r>
            <a:endParaRPr kumimoji="0" lang="en-US" sz="1600" b="0"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42875" y="677863"/>
            <a:ext cx="8763000" cy="758825"/>
          </a:xfrm>
        </p:spPr>
        <p:txBody>
          <a:bodyPr/>
          <a:lstStyle/>
          <a:p>
            <a:pPr algn="l" eaLnBrk="1" hangingPunct="1"/>
            <a:r>
              <a:rPr lang="en-US" dirty="0" smtClean="0"/>
              <a:t>Performance Measures (Perf Rept01)</a:t>
            </a:r>
          </a:p>
        </p:txBody>
      </p:sp>
      <p:sp>
        <p:nvSpPr>
          <p:cNvPr id="3" name="Slide Number Placeholder 2"/>
          <p:cNvSpPr>
            <a:spLocks noGrp="1"/>
          </p:cNvSpPr>
          <p:nvPr>
            <p:ph type="sldNum" sz="quarter" idx="12"/>
          </p:nvPr>
        </p:nvSpPr>
        <p:spPr/>
        <p:txBody>
          <a:bodyPr/>
          <a:lstStyle/>
          <a:p>
            <a:pPr>
              <a:defRPr/>
            </a:pPr>
            <a:fld id="{10B6D13F-DC77-42BB-9891-7D57AA36120C}" type="slidenum">
              <a:rPr lang="en-US"/>
              <a:pPr>
                <a:defRPr/>
              </a:pPr>
              <a:t>83</a:t>
            </a:fld>
            <a:endParaRPr lang="en-US" dirty="0"/>
          </a:p>
        </p:txBody>
      </p:sp>
      <p:grpSp>
        <p:nvGrpSpPr>
          <p:cNvPr id="2"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81925" name="Picture 2"/>
          <p:cNvPicPr>
            <a:picLocks noChangeAspect="1" noChangeArrowheads="1"/>
          </p:cNvPicPr>
          <p:nvPr/>
        </p:nvPicPr>
        <p:blipFill>
          <a:blip r:embed="rId3" cstate="print"/>
          <a:srcRect l="352" t="32001" r="57568" b="5913"/>
          <a:stretch>
            <a:fillRect/>
          </a:stretch>
        </p:blipFill>
        <p:spPr bwMode="auto">
          <a:xfrm>
            <a:off x="152400" y="1725613"/>
            <a:ext cx="8880475" cy="46482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887413"/>
            <a:ext cx="8229600" cy="1735137"/>
          </a:xfrm>
        </p:spPr>
        <p:txBody>
          <a:bodyPr/>
          <a:lstStyle/>
          <a:p>
            <a:pPr eaLnBrk="1" hangingPunct="1"/>
            <a:r>
              <a:rPr lang="en-US" dirty="0" smtClean="0"/>
              <a:t>Adding Activities</a:t>
            </a:r>
          </a:p>
        </p:txBody>
      </p:sp>
      <p:sp>
        <p:nvSpPr>
          <p:cNvPr id="4" name="Slide Number Placeholder 3"/>
          <p:cNvSpPr>
            <a:spLocks noGrp="1"/>
          </p:cNvSpPr>
          <p:nvPr>
            <p:ph type="sldNum" sz="quarter" idx="12"/>
          </p:nvPr>
        </p:nvSpPr>
        <p:spPr/>
        <p:txBody>
          <a:bodyPr/>
          <a:lstStyle/>
          <a:p>
            <a:pPr>
              <a:defRPr/>
            </a:pPr>
            <a:fld id="{7F2AA961-0BCA-432B-B926-FEE0F3267E95}" type="slidenum">
              <a:rPr lang="en-US"/>
              <a:pPr>
                <a:defRPr/>
              </a:pPr>
              <a:t>84</a:t>
            </a:fld>
            <a:endParaRPr lang="en-US" dirty="0"/>
          </a:p>
        </p:txBody>
      </p:sp>
      <p:pic>
        <p:nvPicPr>
          <p:cNvPr id="83972"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5</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013"/>
            <a:ext cx="8229600" cy="1143000"/>
          </a:xfrm>
        </p:spPr>
        <p:txBody>
          <a:bodyPr rtlCol="0">
            <a:normAutofit/>
          </a:bodyPr>
          <a:lstStyle/>
          <a:p>
            <a:pPr algn="l"/>
            <a:r>
              <a:rPr lang="en-US" dirty="0"/>
              <a:t>Edit Projects and/or Activities</a:t>
            </a:r>
          </a:p>
        </p:txBody>
      </p:sp>
      <p:sp>
        <p:nvSpPr>
          <p:cNvPr id="5" name="Content Placeholder 4"/>
          <p:cNvSpPr>
            <a:spLocks noGrp="1"/>
          </p:cNvSpPr>
          <p:nvPr>
            <p:ph idx="1"/>
          </p:nvPr>
        </p:nvSpPr>
        <p:spPr>
          <a:xfrm>
            <a:off x="457200" y="1718950"/>
            <a:ext cx="8229600" cy="4525963"/>
          </a:xfrm>
        </p:spPr>
        <p:txBody>
          <a:bodyPr/>
          <a:lstStyle/>
          <a:p>
            <a:r>
              <a:rPr lang="en-US" dirty="0" smtClean="0"/>
              <a:t>Delete</a:t>
            </a:r>
            <a:endParaRPr lang="en-US" dirty="0"/>
          </a:p>
          <a:p>
            <a:r>
              <a:rPr lang="en-US" dirty="0" smtClean="0"/>
              <a:t>Combine/Collapse </a:t>
            </a:r>
            <a:r>
              <a:rPr lang="en-US" dirty="0"/>
              <a:t>Activities</a:t>
            </a:r>
          </a:p>
          <a:p>
            <a:r>
              <a:rPr lang="en-US" dirty="0" smtClean="0"/>
              <a:t>Move/Reassign</a:t>
            </a:r>
            <a:endParaRPr lang="en-US" dirty="0"/>
          </a:p>
          <a:p>
            <a:endParaRPr lang="en-US" dirty="0" smtClean="0"/>
          </a:p>
          <a:p>
            <a:pPr marL="0" indent="0">
              <a:buNone/>
            </a:pPr>
            <a:r>
              <a:rPr lang="en-US" sz="2400" dirty="0" smtClean="0"/>
              <a:t>*Each </a:t>
            </a:r>
            <a:r>
              <a:rPr lang="en-US" sz="2400" dirty="0"/>
              <a:t>AP edit to budget or goals will </a:t>
            </a:r>
            <a:r>
              <a:rPr lang="en-US" sz="2400" u="sng" dirty="0"/>
              <a:t>change only the QPRS going forward </a:t>
            </a:r>
            <a:r>
              <a:rPr lang="en-US" sz="2400" dirty="0"/>
              <a:t>rather than changing past QPRs.</a:t>
            </a:r>
          </a:p>
          <a:p>
            <a:pPr marL="0" indent="0">
              <a:buNone/>
            </a:pPr>
            <a:r>
              <a:rPr lang="en-US" sz="2400" dirty="0"/>
              <a:t>*History of Activity budget changes will be maintained along with the User ID and time each change was made. Reports will be available to show these changes.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7837DA9-7591-46DC-BB80-0DE64E646B4E}" type="slidenum">
              <a:rPr lang="en-US"/>
              <a:pPr>
                <a:defRPr/>
              </a:pPr>
              <a:t>85</a:t>
            </a:fld>
            <a:endParaRPr lang="en-US" dirty="0"/>
          </a:p>
        </p:txBody>
      </p:sp>
      <p:grpSp>
        <p:nvGrpSpPr>
          <p:cNvPr id="3"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860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sp>
        <p:nvSpPr>
          <p:cNvPr id="8602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spTree>
    <p:extLst>
      <p:ext uri="{BB962C8B-B14F-4D97-AF65-F5344CB8AC3E}">
        <p14:creationId xmlns:p14="http://schemas.microsoft.com/office/powerpoint/2010/main" val="40461614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Editing Projects and Activities: Delete</a:t>
            </a:r>
          </a:p>
        </p:txBody>
      </p:sp>
      <p:sp>
        <p:nvSpPr>
          <p:cNvPr id="4" name="Slide Number Placeholder 3"/>
          <p:cNvSpPr>
            <a:spLocks noGrp="1"/>
          </p:cNvSpPr>
          <p:nvPr>
            <p:ph type="sldNum" sz="quarter" idx="12"/>
          </p:nvPr>
        </p:nvSpPr>
        <p:spPr/>
        <p:txBody>
          <a:bodyPr/>
          <a:lstStyle/>
          <a:p>
            <a:pPr>
              <a:defRPr/>
            </a:pPr>
            <a:fld id="{47837DA9-7591-46DC-BB80-0DE64E646B4E}" type="slidenum">
              <a:rPr lang="en-US"/>
              <a:pPr>
                <a:defRPr/>
              </a:pPr>
              <a:t>86</a:t>
            </a:fld>
            <a:endParaRPr lang="en-US" dirty="0"/>
          </a:p>
        </p:txBody>
      </p:sp>
      <p:grpSp>
        <p:nvGrpSpPr>
          <p:cNvPr id="3"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860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sp>
        <p:nvSpPr>
          <p:cNvPr id="8602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b="13123"/>
          <a:stretch>
            <a:fillRect/>
          </a:stretch>
        </p:blipFill>
        <p:spPr>
          <a:xfrm>
            <a:off x="274493" y="1395866"/>
            <a:ext cx="8472095" cy="524244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Editing Activities: Combining/Collapsing</a:t>
            </a:r>
            <a:endParaRPr lang="en-US" dirty="0"/>
          </a:p>
        </p:txBody>
      </p:sp>
      <p:sp>
        <p:nvSpPr>
          <p:cNvPr id="3" name="Content Placeholder 2"/>
          <p:cNvSpPr>
            <a:spLocks noGrp="1"/>
          </p:cNvSpPr>
          <p:nvPr>
            <p:ph idx="1"/>
          </p:nvPr>
        </p:nvSpPr>
        <p:spPr>
          <a:xfrm>
            <a:off x="457200" y="1935163"/>
            <a:ext cx="8229600" cy="5237162"/>
          </a:xfrm>
        </p:spPr>
        <p:txBody>
          <a:bodyPr rtlCol="0">
            <a:normAutofit fontScale="92500" lnSpcReduction="10000"/>
          </a:bodyPr>
          <a:lstStyle/>
          <a:p>
            <a:pPr eaLnBrk="1" fontAlgn="auto" hangingPunct="1">
              <a:spcAft>
                <a:spcPts val="0"/>
              </a:spcAft>
              <a:defRPr/>
            </a:pPr>
            <a:r>
              <a:rPr lang="en-US" dirty="0" smtClean="0"/>
              <a:t>Some properties reported under multiple activities: </a:t>
            </a:r>
          </a:p>
          <a:p>
            <a:pPr lvl="1" eaLnBrk="1" fontAlgn="auto" hangingPunct="1">
              <a:spcAft>
                <a:spcPts val="0"/>
              </a:spcAft>
              <a:defRPr/>
            </a:pPr>
            <a:r>
              <a:rPr lang="en-US" dirty="0" smtClean="0"/>
              <a:t>Acquisition</a:t>
            </a:r>
          </a:p>
          <a:p>
            <a:pPr lvl="1" eaLnBrk="1" fontAlgn="auto" hangingPunct="1">
              <a:spcAft>
                <a:spcPts val="0"/>
              </a:spcAft>
              <a:defRPr/>
            </a:pPr>
            <a:r>
              <a:rPr lang="en-US" dirty="0" smtClean="0"/>
              <a:t>Rehabilitation</a:t>
            </a:r>
          </a:p>
          <a:p>
            <a:pPr lvl="1" eaLnBrk="1" fontAlgn="auto" hangingPunct="1">
              <a:spcAft>
                <a:spcPts val="0"/>
              </a:spcAft>
              <a:defRPr/>
            </a:pPr>
            <a:r>
              <a:rPr lang="en-US" dirty="0" smtClean="0"/>
              <a:t>Disposition</a:t>
            </a:r>
          </a:p>
          <a:p>
            <a:pPr eaLnBrk="1" fontAlgn="auto" hangingPunct="1">
              <a:spcAft>
                <a:spcPts val="0"/>
              </a:spcAft>
              <a:defRPr/>
            </a:pPr>
            <a:r>
              <a:rPr lang="en-US" dirty="0" smtClean="0"/>
              <a:t>Options</a:t>
            </a:r>
          </a:p>
          <a:p>
            <a:pPr lvl="1" eaLnBrk="1" fontAlgn="auto" hangingPunct="1">
              <a:spcAft>
                <a:spcPts val="0"/>
              </a:spcAft>
              <a:defRPr/>
            </a:pPr>
            <a:r>
              <a:rPr lang="en-US" dirty="0" smtClean="0"/>
              <a:t>Combine two activities into one</a:t>
            </a:r>
          </a:p>
          <a:p>
            <a:pPr lvl="1" eaLnBrk="1" fontAlgn="auto" hangingPunct="1">
              <a:spcAft>
                <a:spcPts val="0"/>
              </a:spcAft>
              <a:defRPr/>
            </a:pPr>
            <a:r>
              <a:rPr lang="en-US" dirty="0" smtClean="0"/>
              <a:t>Keep existing setup and report performance measures under “end use” activity</a:t>
            </a:r>
          </a:p>
          <a:p>
            <a:pPr eaLnBrk="1" fontAlgn="auto" hangingPunct="1">
              <a:spcAft>
                <a:spcPts val="0"/>
              </a:spcAft>
              <a:defRPr/>
            </a:pPr>
            <a:r>
              <a:rPr lang="en-US" dirty="0" smtClean="0"/>
              <a:t>Additional Guidance: March 2011 Troubleshooting Webinar. </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pPr>
              <a:defRPr/>
            </a:pPr>
            <a:fld id="{F9247A0A-F06D-4847-B9D5-13DDE352F4D4}" type="slidenum">
              <a:rPr lang="en-US"/>
              <a:pPr>
                <a:defRPr/>
              </a:pPr>
              <a:t>87</a:t>
            </a:fld>
            <a:endParaRPr lang="en-US" dirty="0"/>
          </a:p>
        </p:txBody>
      </p:sp>
      <p:grpSp>
        <p:nvGrpSpPr>
          <p:cNvPr id="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1"/>
          <p:cNvSpPr>
            <a:spLocks noGrp="1"/>
          </p:cNvSpPr>
          <p:nvPr>
            <p:ph type="title"/>
          </p:nvPr>
        </p:nvSpPr>
        <p:spPr>
          <a:xfrm>
            <a:off x="457200" y="441325"/>
            <a:ext cx="8229600" cy="1143000"/>
          </a:xfrm>
        </p:spPr>
        <p:txBody>
          <a:bodyPr/>
          <a:lstStyle/>
          <a:p>
            <a:pPr algn="l" eaLnBrk="1" hangingPunct="1"/>
            <a:r>
              <a:rPr lang="en-US" dirty="0" smtClean="0"/>
              <a:t>Edit Activities: Moving/Reassigning</a:t>
            </a:r>
          </a:p>
        </p:txBody>
      </p:sp>
      <p:sp>
        <p:nvSpPr>
          <p:cNvPr id="4" name="Slide Number Placeholder 3"/>
          <p:cNvSpPr>
            <a:spLocks noGrp="1"/>
          </p:cNvSpPr>
          <p:nvPr>
            <p:ph type="sldNum" sz="quarter" idx="12"/>
          </p:nvPr>
        </p:nvSpPr>
        <p:spPr/>
        <p:txBody>
          <a:bodyPr/>
          <a:lstStyle/>
          <a:p>
            <a:pPr>
              <a:defRPr/>
            </a:pPr>
            <a:fld id="{B0E7093B-6437-4BA3-83B0-7DD849BC0570}" type="slidenum">
              <a:rPr lang="en-US"/>
              <a:pPr>
                <a:defRPr/>
              </a:pPr>
              <a:t>88</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13"/>
          <a:stretch/>
        </p:blipFill>
        <p:spPr bwMode="auto">
          <a:xfrm>
            <a:off x="1267052" y="1282534"/>
            <a:ext cx="6218595" cy="554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19063" y="690563"/>
            <a:ext cx="8870950" cy="912812"/>
          </a:xfrm>
        </p:spPr>
        <p:txBody>
          <a:bodyPr/>
          <a:lstStyle/>
          <a:p>
            <a:pPr algn="l" eaLnBrk="1" hangingPunct="1"/>
            <a:r>
              <a:rPr lang="en-US" sz="4000" dirty="0"/>
              <a:t>Editing Activities: Review (FinRept07b)</a:t>
            </a:r>
            <a:endParaRPr lang="en-US" sz="4000" dirty="0" smtClean="0"/>
          </a:p>
        </p:txBody>
      </p:sp>
      <p:grpSp>
        <p:nvGrpSpPr>
          <p:cNvPr id="2"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11" name="Group 10"/>
          <p:cNvGrpSpPr/>
          <p:nvPr/>
        </p:nvGrpSpPr>
        <p:grpSpPr>
          <a:xfrm>
            <a:off x="76200" y="1862138"/>
            <a:ext cx="8934450" cy="4495800"/>
            <a:chOff x="76200" y="1862138"/>
            <a:chExt cx="8934450" cy="4495800"/>
          </a:xfrm>
        </p:grpSpPr>
        <p:pic>
          <p:nvPicPr>
            <p:cNvPr id="12" name="Picture 2"/>
            <p:cNvPicPr>
              <a:picLocks noChangeAspect="1" noChangeArrowheads="1"/>
            </p:cNvPicPr>
            <p:nvPr/>
          </p:nvPicPr>
          <p:blipFill>
            <a:blip r:embed="rId3" cstate="print"/>
            <a:srcRect t="32001" r="57567" b="7809"/>
            <a:stretch>
              <a:fillRect/>
            </a:stretch>
          </p:blipFill>
          <p:spPr bwMode="auto">
            <a:xfrm>
              <a:off x="76200" y="1862138"/>
              <a:ext cx="8934450" cy="4495800"/>
            </a:xfrm>
            <a:prstGeom prst="rect">
              <a:avLst/>
            </a:prstGeom>
            <a:noFill/>
            <a:ln w="9525">
              <a:noFill/>
              <a:miter lim="800000"/>
              <a:headEnd/>
              <a:tailEnd/>
            </a:ln>
          </p:spPr>
        </p:pic>
        <p:sp>
          <p:nvSpPr>
            <p:cNvPr id="13" name="Rectangle 12"/>
            <p:cNvSpPr/>
            <p:nvPr/>
          </p:nvSpPr>
          <p:spPr>
            <a:xfrm>
              <a:off x="1078173" y="3466531"/>
              <a:ext cx="1419367" cy="28914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2513" y="2634018"/>
              <a:ext cx="1828800" cy="13647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ctrTitle"/>
          </p:nvPr>
        </p:nvSpPr>
        <p:spPr/>
        <p:txBody>
          <a:bodyPr/>
          <a:lstStyle/>
          <a:p>
            <a:pPr eaLnBrk="1" hangingPunct="1"/>
            <a:r>
              <a:rPr lang="en-US" dirty="0" smtClean="0"/>
              <a:t>Getting Started</a:t>
            </a:r>
          </a:p>
        </p:txBody>
      </p:sp>
      <p:sp>
        <p:nvSpPr>
          <p:cNvPr id="6" name="Subtitle 5"/>
          <p:cNvSpPr>
            <a:spLocks noGrp="1"/>
          </p:cNvSpPr>
          <p:nvPr>
            <p:ph type="subTitle" idx="1"/>
          </p:nvPr>
        </p:nvSpPr>
        <p:spPr>
          <a:xfrm>
            <a:off x="681038" y="3489325"/>
            <a:ext cx="7854950" cy="1752600"/>
          </a:xfrm>
        </p:spPr>
        <p:txBody>
          <a:bodyPr rtlCol="0">
            <a:normAutofit fontScale="85000" lnSpcReduction="20000"/>
          </a:bodyPr>
          <a:lstStyle/>
          <a:p>
            <a:pPr marL="339725" indent="-339725" eaLnBrk="1" fontAlgn="auto" hangingPunct="1">
              <a:spcAft>
                <a:spcPts val="0"/>
              </a:spcAft>
              <a:defRPr/>
            </a:pPr>
            <a:r>
              <a:rPr lang="en-US" dirty="0" smtClean="0">
                <a:solidFill>
                  <a:schemeClr val="tx1">
                    <a:lumMod val="75000"/>
                    <a:lumOff val="25000"/>
                  </a:schemeClr>
                </a:solidFill>
              </a:rPr>
              <a:t>Grantee Access to DRGR</a:t>
            </a:r>
          </a:p>
          <a:p>
            <a:pPr marL="339725" indent="-339725" eaLnBrk="1" fontAlgn="auto" hangingPunct="1">
              <a:spcAft>
                <a:spcPts val="0"/>
              </a:spcAft>
              <a:defRPr/>
            </a:pPr>
            <a:r>
              <a:rPr lang="en-US" dirty="0" smtClean="0">
                <a:solidFill>
                  <a:schemeClr val="tx1">
                    <a:lumMod val="75000"/>
                    <a:lumOff val="25000"/>
                  </a:schemeClr>
                </a:solidFill>
              </a:rPr>
              <a:t>DRGR Roles</a:t>
            </a:r>
          </a:p>
          <a:p>
            <a:pPr marL="339725" indent="-339725" eaLnBrk="1" fontAlgn="auto" hangingPunct="1">
              <a:spcAft>
                <a:spcPts val="0"/>
              </a:spcAft>
              <a:defRPr/>
            </a:pPr>
            <a:r>
              <a:rPr lang="en-US" dirty="0" smtClean="0">
                <a:solidFill>
                  <a:schemeClr val="tx1">
                    <a:lumMod val="75000"/>
                    <a:lumOff val="25000"/>
                  </a:schemeClr>
                </a:solidFill>
              </a:rPr>
              <a:t>Testing out the System</a:t>
            </a:r>
          </a:p>
          <a:p>
            <a:pPr marL="339725" indent="-339725" eaLnBrk="1" fontAlgn="auto" hangingPunct="1">
              <a:spcAft>
                <a:spcPts val="0"/>
              </a:spcAft>
              <a:defRPr/>
            </a:pPr>
            <a:r>
              <a:rPr lang="en-US" dirty="0" smtClean="0">
                <a:solidFill>
                  <a:schemeClr val="tx1">
                    <a:lumMod val="75000"/>
                    <a:lumOff val="25000"/>
                  </a:schemeClr>
                </a:solidFill>
              </a:rPr>
              <a:t>DRGR Navigation</a:t>
            </a:r>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a:defRPr/>
            </a:pPr>
            <a:fld id="{647B58F2-F71F-4E79-9E02-1174C8FFEAB5}" type="slidenum">
              <a:rPr lang="en-US"/>
              <a:pPr>
                <a:defRPr/>
              </a:pPr>
              <a:t>9</a:t>
            </a:fld>
            <a:endParaRPr lang="en-US" dirty="0"/>
          </a:p>
        </p:txBody>
      </p:sp>
      <p:sp>
        <p:nvSpPr>
          <p:cNvPr id="16" name="Slide Number Placeholder 3"/>
          <p:cNvSpPr txBox="1">
            <a:spLocks/>
          </p:cNvSpPr>
          <p:nvPr/>
        </p:nvSpPr>
        <p:spPr>
          <a:xfrm>
            <a:off x="6553200" y="6356350"/>
            <a:ext cx="2133600" cy="365125"/>
          </a:xfrm>
          <a:prstGeom prst="rect">
            <a:avLst/>
          </a:prstGeom>
        </p:spPr>
        <p:txBody>
          <a:bodyPr anchor="ctr"/>
          <a:lstStyle/>
          <a:p>
            <a:pPr algn="r">
              <a:defRPr/>
            </a:pPr>
            <a:fld id="{47EEFFDA-63C8-4A2F-8DE6-DAAADBCCF3A7}"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9</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11270" name="Group 16"/>
          <p:cNvGrpSpPr>
            <a:grpSpLocks/>
          </p:cNvGrpSpPr>
          <p:nvPr/>
        </p:nvGrpSpPr>
        <p:grpSpPr bwMode="auto">
          <a:xfrm>
            <a:off x="0" y="681038"/>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4" name="Plaque 23"/>
          <p:cNvSpPr/>
          <p:nvPr/>
        </p:nvSpPr>
        <p:spPr>
          <a:xfrm>
            <a:off x="1817688" y="2435225"/>
            <a:ext cx="5486400" cy="949325"/>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272" name="Picture 24"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441325"/>
            <a:ext cx="8229600" cy="1143000"/>
          </a:xfrm>
        </p:spPr>
        <p:txBody>
          <a:bodyPr/>
          <a:lstStyle/>
          <a:p>
            <a:pPr algn="l" eaLnBrk="1" hangingPunct="1"/>
            <a:r>
              <a:rPr lang="en-US" dirty="0" smtClean="0"/>
              <a:t>Edit Activities: Action Plan Status</a:t>
            </a:r>
          </a:p>
        </p:txBody>
      </p:sp>
      <p:sp>
        <p:nvSpPr>
          <p:cNvPr id="7" name="Content Placeholder 2"/>
          <p:cNvSpPr>
            <a:spLocks noGrp="1"/>
          </p:cNvSpPr>
          <p:nvPr>
            <p:ph idx="1"/>
          </p:nvPr>
        </p:nvSpPr>
        <p:spPr>
          <a:xfrm>
            <a:off x="457200" y="1600200"/>
            <a:ext cx="8229600" cy="5097463"/>
          </a:xfrm>
        </p:spPr>
        <p:txBody>
          <a:bodyPr rtlCol="0">
            <a:normAutofit fontScale="92500" lnSpcReduction="20000"/>
          </a:bodyPr>
          <a:lstStyle/>
          <a:p>
            <a:pPr eaLnBrk="1" fontAlgn="auto" hangingPunct="1">
              <a:spcAft>
                <a:spcPts val="0"/>
              </a:spcAft>
              <a:defRPr/>
            </a:pPr>
            <a:r>
              <a:rPr lang="en-US" dirty="0" smtClean="0"/>
              <a:t>Any change can trigger ‘Modified’ status.</a:t>
            </a:r>
          </a:p>
          <a:p>
            <a:pPr eaLnBrk="1" fontAlgn="auto" hangingPunct="1">
              <a:spcAft>
                <a:spcPts val="0"/>
              </a:spcAft>
              <a:defRPr/>
            </a:pPr>
            <a:endParaRPr lang="en-US" dirty="0" smtClean="0"/>
          </a:p>
          <a:p>
            <a:pPr eaLnBrk="1" fontAlgn="auto" hangingPunct="1">
              <a:spcAft>
                <a:spcPts val="0"/>
              </a:spcAft>
              <a:defRPr/>
            </a:pPr>
            <a:r>
              <a:rPr lang="en-US" dirty="0" smtClean="0"/>
              <a:t>Check on the status of your AP to ensure QPR submission won’t be delayed</a:t>
            </a:r>
          </a:p>
          <a:p>
            <a:pPr eaLnBrk="1" fontAlgn="auto" hangingPunct="1">
              <a:spcAft>
                <a:spcPts val="0"/>
              </a:spcAft>
              <a:defRPr/>
            </a:pPr>
            <a:endParaRPr lang="en-US" dirty="0" smtClean="0"/>
          </a:p>
          <a:p>
            <a:pPr eaLnBrk="1" fontAlgn="auto" hangingPunct="1">
              <a:spcAft>
                <a:spcPts val="0"/>
              </a:spcAft>
              <a:defRPr/>
            </a:pPr>
            <a:r>
              <a:rPr lang="en-US" dirty="0" smtClean="0"/>
              <a:t>Communicate with HUD Rep to expedite the review process; Courtesy call/email to highlight the specific changes you’ve made. </a:t>
            </a:r>
          </a:p>
          <a:p>
            <a:pPr eaLnBrk="1" fontAlgn="auto" hangingPunct="1">
              <a:spcAft>
                <a:spcPts val="0"/>
              </a:spcAft>
              <a:defRPr/>
            </a:pPr>
            <a:endParaRPr lang="en-US" dirty="0" smtClean="0"/>
          </a:p>
          <a:p>
            <a:pPr eaLnBrk="1" fontAlgn="auto" hangingPunct="1">
              <a:spcAft>
                <a:spcPts val="0"/>
              </a:spcAft>
              <a:defRPr/>
            </a:pPr>
            <a:r>
              <a:rPr lang="en-US" dirty="0" smtClean="0"/>
              <a:t>Field Office staff should regularly check on Action </a:t>
            </a:r>
            <a:r>
              <a:rPr lang="en-US" dirty="0"/>
              <a:t>Plan </a:t>
            </a:r>
            <a:r>
              <a:rPr lang="en-US" dirty="0" smtClean="0"/>
              <a:t>status: grantees may not be aware </a:t>
            </a:r>
            <a:r>
              <a:rPr lang="en-US" dirty="0"/>
              <a:t>that they need to resubmit/still need to be approved.</a:t>
            </a:r>
          </a:p>
          <a:p>
            <a:pPr eaLnBrk="1" fontAlgn="auto" hangingPunct="1">
              <a:spcAft>
                <a:spcPts val="0"/>
              </a:spcAft>
              <a:defRPr/>
            </a:pPr>
            <a:endParaRPr lang="en-US" dirty="0" smtClean="0"/>
          </a:p>
        </p:txBody>
      </p:sp>
      <p:sp>
        <p:nvSpPr>
          <p:cNvPr id="4" name="Slide Number Placeholder 3"/>
          <p:cNvSpPr>
            <a:spLocks noGrp="1"/>
          </p:cNvSpPr>
          <p:nvPr>
            <p:ph type="sldNum" sz="quarter" idx="12"/>
          </p:nvPr>
        </p:nvSpPr>
        <p:spPr/>
        <p:txBody>
          <a:bodyPr/>
          <a:lstStyle/>
          <a:p>
            <a:pPr>
              <a:defRPr/>
            </a:pPr>
            <a:fld id="{CBD9A98D-DC62-488A-8DB8-72B4A00B188F}" type="slidenum">
              <a:rPr lang="en-US"/>
              <a:pPr>
                <a:defRPr/>
              </a:pPr>
              <a:t>90</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887413"/>
            <a:ext cx="8229600" cy="1784350"/>
          </a:xfrm>
        </p:spPr>
        <p:txBody>
          <a:bodyPr/>
          <a:lstStyle/>
          <a:p>
            <a:pPr eaLnBrk="1" hangingPunct="1"/>
            <a:r>
              <a:rPr lang="en-US" dirty="0" smtClean="0"/>
              <a:t>Editing Activities</a:t>
            </a:r>
          </a:p>
        </p:txBody>
      </p:sp>
      <p:sp>
        <p:nvSpPr>
          <p:cNvPr id="4" name="Slide Number Placeholder 3"/>
          <p:cNvSpPr>
            <a:spLocks noGrp="1"/>
          </p:cNvSpPr>
          <p:nvPr>
            <p:ph type="sldNum" sz="quarter" idx="12"/>
          </p:nvPr>
        </p:nvSpPr>
        <p:spPr/>
        <p:txBody>
          <a:bodyPr/>
          <a:lstStyle/>
          <a:p>
            <a:pPr>
              <a:defRPr/>
            </a:pPr>
            <a:fld id="{F5B9A410-8F11-4B88-B61D-5FBAA7148607}" type="slidenum">
              <a:rPr lang="en-US"/>
              <a:pPr>
                <a:defRPr/>
              </a:pPr>
              <a:t>91</a:t>
            </a:fld>
            <a:endParaRPr lang="en-US" dirty="0"/>
          </a:p>
        </p:txBody>
      </p:sp>
      <p:pic>
        <p:nvPicPr>
          <p:cNvPr id="90116"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6</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441325"/>
            <a:ext cx="8229600" cy="1143000"/>
          </a:xfrm>
        </p:spPr>
        <p:txBody>
          <a:bodyPr/>
          <a:lstStyle/>
          <a:p>
            <a:pPr eaLnBrk="1" hangingPunct="1"/>
            <a:r>
              <a:rPr lang="en-US" dirty="0" smtClean="0"/>
              <a:t>Action Plan Module Review</a:t>
            </a:r>
          </a:p>
        </p:txBody>
      </p:sp>
      <p:sp>
        <p:nvSpPr>
          <p:cNvPr id="7" name="Content Placeholder 2"/>
          <p:cNvSpPr>
            <a:spLocks noGrp="1"/>
          </p:cNvSpPr>
          <p:nvPr>
            <p:ph idx="1"/>
          </p:nvPr>
        </p:nvSpPr>
        <p:spPr>
          <a:xfrm>
            <a:off x="457200" y="1709738"/>
            <a:ext cx="8229600" cy="4714875"/>
          </a:xfrm>
        </p:spPr>
        <p:txBody>
          <a:bodyPr rtlCol="0">
            <a:normAutofit fontScale="92500" lnSpcReduction="20000"/>
          </a:bodyPr>
          <a:lstStyle/>
          <a:p>
            <a:pPr eaLnBrk="1" fontAlgn="auto" hangingPunct="1">
              <a:spcAft>
                <a:spcPts val="0"/>
              </a:spcAft>
              <a:defRPr/>
            </a:pPr>
            <a:r>
              <a:rPr lang="en-US" dirty="0" smtClean="0"/>
              <a:t>Adding the Action Plan</a:t>
            </a:r>
          </a:p>
          <a:p>
            <a:pPr eaLnBrk="1" fontAlgn="auto" hangingPunct="1">
              <a:spcAft>
                <a:spcPts val="0"/>
              </a:spcAft>
              <a:defRPr/>
            </a:pPr>
            <a:r>
              <a:rPr lang="en-US" dirty="0" smtClean="0"/>
              <a:t>Projects</a:t>
            </a:r>
          </a:p>
          <a:p>
            <a:pPr eaLnBrk="1" fontAlgn="auto" hangingPunct="1">
              <a:spcAft>
                <a:spcPts val="0"/>
              </a:spcAft>
              <a:defRPr/>
            </a:pPr>
            <a:r>
              <a:rPr lang="en-US" dirty="0" smtClean="0"/>
              <a:t>Responsible Organizations</a:t>
            </a:r>
          </a:p>
          <a:p>
            <a:pPr eaLnBrk="1" fontAlgn="auto" hangingPunct="1">
              <a:spcAft>
                <a:spcPts val="0"/>
              </a:spcAft>
              <a:defRPr/>
            </a:pPr>
            <a:r>
              <a:rPr lang="en-US" dirty="0" smtClean="0"/>
              <a:t>Activities</a:t>
            </a:r>
          </a:p>
          <a:p>
            <a:pPr lvl="1" eaLnBrk="1" fontAlgn="auto" hangingPunct="1">
              <a:spcAft>
                <a:spcPts val="0"/>
              </a:spcAft>
              <a:defRPr/>
            </a:pPr>
            <a:r>
              <a:rPr lang="en-US" dirty="0" smtClean="0"/>
              <a:t>Adding</a:t>
            </a:r>
          </a:p>
          <a:p>
            <a:pPr lvl="2" eaLnBrk="1" fontAlgn="auto" hangingPunct="1">
              <a:spcAft>
                <a:spcPts val="0"/>
              </a:spcAft>
              <a:defRPr/>
            </a:pPr>
            <a:r>
              <a:rPr lang="en-US" dirty="0" smtClean="0"/>
              <a:t>Basics</a:t>
            </a:r>
          </a:p>
          <a:p>
            <a:pPr lvl="2" eaLnBrk="1" fontAlgn="auto" hangingPunct="1">
              <a:spcAft>
                <a:spcPts val="0"/>
              </a:spcAft>
              <a:defRPr/>
            </a:pPr>
            <a:r>
              <a:rPr lang="en-US" dirty="0" smtClean="0"/>
              <a:t>Beneficiary Data</a:t>
            </a:r>
          </a:p>
          <a:p>
            <a:pPr lvl="2" eaLnBrk="1" fontAlgn="auto" hangingPunct="1">
              <a:spcAft>
                <a:spcPts val="0"/>
              </a:spcAft>
              <a:defRPr/>
            </a:pPr>
            <a:r>
              <a:rPr lang="en-US" dirty="0" smtClean="0"/>
              <a:t>Proposed Accomplishments</a:t>
            </a:r>
          </a:p>
          <a:p>
            <a:pPr lvl="1" eaLnBrk="1" fontAlgn="auto" hangingPunct="1">
              <a:spcAft>
                <a:spcPts val="0"/>
              </a:spcAft>
              <a:defRPr/>
            </a:pPr>
            <a:r>
              <a:rPr lang="en-US" dirty="0" smtClean="0"/>
              <a:t>Moving / Re-assigning Activities</a:t>
            </a:r>
          </a:p>
          <a:p>
            <a:pPr lvl="1" eaLnBrk="1" fontAlgn="auto" hangingPunct="1">
              <a:spcAft>
                <a:spcPts val="0"/>
              </a:spcAft>
              <a:defRPr/>
            </a:pPr>
            <a:r>
              <a:rPr lang="en-US" dirty="0" smtClean="0"/>
              <a:t>Combining Activities</a:t>
            </a:r>
            <a:endParaRPr lang="en-US" dirty="0"/>
          </a:p>
          <a:p>
            <a:pPr eaLnBrk="1" fontAlgn="auto" hangingPunct="1">
              <a:spcAft>
                <a:spcPts val="0"/>
              </a:spcAft>
              <a:defRPr/>
            </a:pPr>
            <a:r>
              <a:rPr lang="en-US" dirty="0" smtClean="0"/>
              <a:t>Submitting the Action Plan</a:t>
            </a:r>
          </a:p>
        </p:txBody>
      </p:sp>
      <p:sp>
        <p:nvSpPr>
          <p:cNvPr id="4" name="Slide Number Placeholder 3"/>
          <p:cNvSpPr>
            <a:spLocks noGrp="1"/>
          </p:cNvSpPr>
          <p:nvPr>
            <p:ph type="sldNum" sz="quarter" idx="12"/>
          </p:nvPr>
        </p:nvSpPr>
        <p:spPr/>
        <p:txBody>
          <a:bodyPr/>
          <a:lstStyle/>
          <a:p>
            <a:pPr>
              <a:defRPr/>
            </a:pPr>
            <a:fld id="{616E7D5B-3DE7-463E-B10F-0741729217B4}" type="slidenum">
              <a:rPr lang="en-US"/>
              <a:pPr>
                <a:defRPr/>
              </a:pPr>
              <a:t>92</a:t>
            </a:fld>
            <a:endParaRPr lang="en-US" dirty="0"/>
          </a:p>
        </p:txBody>
      </p:sp>
      <p:sp>
        <p:nvSpPr>
          <p:cNvPr id="13" name="Pentagon 12"/>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p:nvPr>
        </p:nvSpPr>
        <p:spPr/>
        <p:txBody>
          <a:bodyPr/>
          <a:lstStyle/>
          <a:p>
            <a:pPr eaLnBrk="1" hangingPunct="1"/>
            <a:r>
              <a:rPr lang="en-US" dirty="0" smtClean="0"/>
              <a:t>QPR Module</a:t>
            </a:r>
          </a:p>
        </p:txBody>
      </p:sp>
      <p:sp>
        <p:nvSpPr>
          <p:cNvPr id="4" name="Slide Number Placeholder 3"/>
          <p:cNvSpPr>
            <a:spLocks noGrp="1"/>
          </p:cNvSpPr>
          <p:nvPr>
            <p:ph type="sldNum" sz="quarter" idx="12"/>
          </p:nvPr>
        </p:nvSpPr>
        <p:spPr/>
        <p:txBody>
          <a:bodyPr/>
          <a:lstStyle/>
          <a:p>
            <a:pPr>
              <a:defRPr/>
            </a:pPr>
            <a:fld id="{4372EFCE-59D2-42EB-AC6C-9DBA73214FC2}" type="slidenum">
              <a:rPr lang="en-US"/>
              <a:pPr>
                <a:defRPr/>
              </a:pPr>
              <a:t>93</a:t>
            </a:fld>
            <a:endParaRPr lang="en-US" dirty="0"/>
          </a:p>
        </p:txBody>
      </p:sp>
      <p:sp>
        <p:nvSpPr>
          <p:cNvPr id="6" name="Slide Number Placeholder 3"/>
          <p:cNvSpPr txBox="1">
            <a:spLocks/>
          </p:cNvSpPr>
          <p:nvPr/>
        </p:nvSpPr>
        <p:spPr>
          <a:xfrm>
            <a:off x="6553200" y="6356350"/>
            <a:ext cx="2133600" cy="365125"/>
          </a:xfrm>
          <a:prstGeom prst="rect">
            <a:avLst/>
          </a:prstGeom>
        </p:spPr>
        <p:txBody>
          <a:bodyPr anchor="ctr"/>
          <a:lstStyle/>
          <a:p>
            <a:pPr algn="r">
              <a:defRPr/>
            </a:pPr>
            <a:fld id="{DE67E6B5-E104-491D-A6C2-FFB79E9EBB77}"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93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7" name="Slide Number Placeholder 3"/>
          <p:cNvSpPr txBox="1">
            <a:spLocks/>
          </p:cNvSpPr>
          <p:nvPr/>
        </p:nvSpPr>
        <p:spPr>
          <a:xfrm>
            <a:off x="6553200" y="6356350"/>
            <a:ext cx="2133600" cy="365125"/>
          </a:xfrm>
          <a:prstGeom prst="rect">
            <a:avLst/>
          </a:prstGeom>
        </p:spPr>
        <p:txBody>
          <a:bodyPr anchor="ctr"/>
          <a:lstStyle/>
          <a:p>
            <a:pPr algn="r">
              <a:defRPr/>
            </a:pPr>
            <a:fld id="{6B8794F6-A745-4304-94A9-E4A6EB5CE4F6}"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93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8" name="Slide Number Placeholder 3"/>
          <p:cNvSpPr txBox="1">
            <a:spLocks/>
          </p:cNvSpPr>
          <p:nvPr/>
        </p:nvSpPr>
        <p:spPr>
          <a:xfrm>
            <a:off x="6553200" y="6356350"/>
            <a:ext cx="2133600" cy="365125"/>
          </a:xfrm>
          <a:prstGeom prst="rect">
            <a:avLst/>
          </a:prstGeom>
        </p:spPr>
        <p:txBody>
          <a:bodyPr anchor="ctr"/>
          <a:lstStyle/>
          <a:p>
            <a:pPr algn="r">
              <a:defRPr/>
            </a:pPr>
            <a:fld id="{28D54246-A5C4-48E0-ABC9-2D2833BBB572}"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93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8"/>
          <p:cNvGrpSpPr>
            <a:grpSpLocks/>
          </p:cNvGrpSpPr>
          <p:nvPr/>
        </p:nvGrpSpPr>
        <p:grpSpPr bwMode="auto">
          <a:xfrm>
            <a:off x="0" y="681038"/>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Plaque 15"/>
          <p:cNvSpPr/>
          <p:nvPr/>
        </p:nvSpPr>
        <p:spPr>
          <a:xfrm>
            <a:off x="1971675" y="2351088"/>
            <a:ext cx="5118100" cy="1068387"/>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6681" name="Picture 16"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18" name="TextBox 17"/>
          <p:cNvSpPr txBox="1"/>
          <p:nvPr/>
        </p:nvSpPr>
        <p:spPr>
          <a:xfrm>
            <a:off x="1817688" y="3800475"/>
            <a:ext cx="5462587" cy="2363788"/>
          </a:xfrm>
          <a:prstGeom prst="rect">
            <a:avLst/>
          </a:prstGeom>
          <a:noFill/>
        </p:spPr>
        <p:txBody>
          <a:bodyPr>
            <a:spAutoFit/>
          </a:bodyPr>
          <a:lstStyle/>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Purpose of QPRs</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Show Progress: Grant Level</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Show Progress: Activity Level</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Prior Period Adjustments</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Submission &amp; Deadlines</a:t>
            </a:r>
          </a:p>
          <a:p>
            <a:pPr>
              <a:defRPr/>
            </a:pPr>
            <a:endParaRPr lang="en-US" dirty="0">
              <a:latin typeface="Arial" pitchFamily="-60" charset="0"/>
              <a:ea typeface="ＭＳ Ｐゴシック" pitchFamily="-60" charset="-128"/>
              <a:cs typeface="ＭＳ Ｐゴシック" pitchFamily="-60" charset="-12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441325"/>
            <a:ext cx="8229600" cy="1143000"/>
          </a:xfrm>
        </p:spPr>
        <p:txBody>
          <a:bodyPr/>
          <a:lstStyle/>
          <a:p>
            <a:pPr algn="l" eaLnBrk="1" hangingPunct="1"/>
            <a:r>
              <a:rPr lang="en-US" dirty="0" smtClean="0"/>
              <a:t>QPR Overview</a:t>
            </a:r>
          </a:p>
        </p:txBody>
      </p:sp>
      <p:sp>
        <p:nvSpPr>
          <p:cNvPr id="5"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a:t>Purpose</a:t>
            </a:r>
          </a:p>
          <a:p>
            <a:pPr lvl="1" eaLnBrk="1" fontAlgn="auto" hangingPunct="1">
              <a:spcAft>
                <a:spcPts val="0"/>
              </a:spcAft>
              <a:defRPr/>
            </a:pPr>
            <a:r>
              <a:rPr lang="en-US" dirty="0" smtClean="0"/>
              <a:t>Report progress </a:t>
            </a:r>
            <a:r>
              <a:rPr lang="en-US" dirty="0"/>
              <a:t>for quarter and </a:t>
            </a:r>
            <a:r>
              <a:rPr lang="en-US" dirty="0" smtClean="0"/>
              <a:t>cumulative </a:t>
            </a:r>
            <a:r>
              <a:rPr lang="en-US" dirty="0"/>
              <a:t>basis by:</a:t>
            </a:r>
          </a:p>
          <a:p>
            <a:pPr lvl="2">
              <a:defRPr/>
            </a:pPr>
            <a:r>
              <a:rPr lang="en-US" dirty="0"/>
              <a:t>Identifying </a:t>
            </a:r>
            <a:r>
              <a:rPr lang="en-US" u="sng" dirty="0"/>
              <a:t>accomplishments</a:t>
            </a:r>
            <a:r>
              <a:rPr lang="en-US" dirty="0"/>
              <a:t> once a national objective has been met</a:t>
            </a:r>
          </a:p>
          <a:p>
            <a:pPr lvl="2" eaLnBrk="1" fontAlgn="auto" hangingPunct="1">
              <a:spcAft>
                <a:spcPts val="0"/>
              </a:spcAft>
              <a:defRPr/>
            </a:pPr>
            <a:r>
              <a:rPr lang="en-US" dirty="0"/>
              <a:t>Pulling </a:t>
            </a:r>
            <a:r>
              <a:rPr lang="en-US" u="sng" dirty="0"/>
              <a:t>financial</a:t>
            </a:r>
            <a:r>
              <a:rPr lang="en-US" dirty="0"/>
              <a:t> data as entered in the Drawdown Module</a:t>
            </a:r>
          </a:p>
          <a:p>
            <a:pPr lvl="2" eaLnBrk="1" fontAlgn="auto" hangingPunct="1">
              <a:spcAft>
                <a:spcPts val="0"/>
              </a:spcAft>
              <a:defRPr/>
            </a:pPr>
            <a:r>
              <a:rPr lang="en-US" dirty="0"/>
              <a:t>Detail, in </a:t>
            </a:r>
            <a:r>
              <a:rPr lang="en-US" u="sng" dirty="0"/>
              <a:t>narrative</a:t>
            </a:r>
            <a:r>
              <a:rPr lang="en-US" dirty="0"/>
              <a:t> format, progress of the grant as a whole and per activity</a:t>
            </a:r>
          </a:p>
          <a:p>
            <a:pPr eaLnBrk="1" fontAlgn="auto" hangingPunct="1">
              <a:spcAft>
                <a:spcPts val="0"/>
              </a:spcAft>
              <a:defRPr/>
            </a:pPr>
            <a:r>
              <a:rPr lang="en-US" dirty="0"/>
              <a:t>HUD FO role</a:t>
            </a:r>
          </a:p>
          <a:p>
            <a:pPr lvl="1" eaLnBrk="1" fontAlgn="auto" hangingPunct="1">
              <a:spcAft>
                <a:spcPts val="0"/>
              </a:spcAft>
              <a:defRPr/>
            </a:pPr>
            <a:r>
              <a:rPr lang="en-US" dirty="0"/>
              <a:t>Approval or rejection of the QPR in a timely manner</a:t>
            </a:r>
          </a:p>
          <a:p>
            <a:pPr lvl="1" eaLnBrk="1" fontAlgn="auto" hangingPunct="1">
              <a:spcAft>
                <a:spcPts val="0"/>
              </a:spcAft>
              <a:defRPr/>
            </a:pPr>
            <a:r>
              <a:rPr lang="en-US" dirty="0"/>
              <a:t>Provide and share comments with grantees (if desired)</a:t>
            </a:r>
          </a:p>
          <a:p>
            <a:pPr eaLnBrk="1" fontAlgn="auto" hangingPunct="1">
              <a:spcAft>
                <a:spcPts val="0"/>
              </a:spcAft>
              <a:defRPr/>
            </a:pPr>
            <a:endParaRPr lang="en-US" dirty="0"/>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AE191CA5-B756-49BA-8BB3-9E255CA3238B}" type="slidenum">
              <a:rPr lang="en-US"/>
              <a:pPr>
                <a:defRPr/>
              </a:pPr>
              <a:t>94</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457200" y="441325"/>
            <a:ext cx="8229600" cy="1143000"/>
          </a:xfrm>
        </p:spPr>
        <p:txBody>
          <a:bodyPr/>
          <a:lstStyle/>
          <a:p>
            <a:pPr algn="l" eaLnBrk="1" hangingPunct="1"/>
            <a:r>
              <a:rPr lang="en-US" dirty="0" smtClean="0"/>
              <a:t>QPR-Action Plan Relationship</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defRPr/>
            </a:pPr>
            <a:r>
              <a:rPr lang="en-US" dirty="0" smtClean="0"/>
              <a:t>QPRs cannot </a:t>
            </a:r>
            <a:r>
              <a:rPr lang="en-US" dirty="0"/>
              <a:t>be submitted if changes have been made to the Action Plan such as </a:t>
            </a:r>
            <a:endParaRPr lang="en-US" dirty="0" smtClean="0"/>
          </a:p>
          <a:p>
            <a:pPr lvl="1" eaLnBrk="1" fontAlgn="auto" hangingPunct="1">
              <a:spcAft>
                <a:spcPts val="0"/>
              </a:spcAft>
              <a:defRPr/>
            </a:pPr>
            <a:r>
              <a:rPr lang="en-US" dirty="0" smtClean="0"/>
              <a:t>Projects added</a:t>
            </a:r>
          </a:p>
          <a:p>
            <a:pPr lvl="1" eaLnBrk="1" fontAlgn="auto" hangingPunct="1">
              <a:spcAft>
                <a:spcPts val="0"/>
              </a:spcAft>
              <a:defRPr/>
            </a:pPr>
            <a:r>
              <a:rPr lang="en-US" dirty="0" smtClean="0"/>
              <a:t>Activities added</a:t>
            </a:r>
          </a:p>
          <a:p>
            <a:pPr lvl="1" eaLnBrk="1" fontAlgn="auto" hangingPunct="1">
              <a:spcAft>
                <a:spcPts val="0"/>
              </a:spcAft>
              <a:defRPr/>
            </a:pPr>
            <a:r>
              <a:rPr lang="en-US" dirty="0" smtClean="0"/>
              <a:t>Budgets changed</a:t>
            </a:r>
          </a:p>
          <a:p>
            <a:pPr eaLnBrk="1" fontAlgn="auto" hangingPunct="1">
              <a:spcAft>
                <a:spcPts val="0"/>
              </a:spcAft>
              <a:defRPr/>
            </a:pPr>
            <a:endParaRPr lang="en-US" dirty="0" smtClean="0"/>
          </a:p>
          <a:p>
            <a:pPr eaLnBrk="1" fontAlgn="auto" hangingPunct="1">
              <a:spcAft>
                <a:spcPts val="0"/>
              </a:spcAft>
              <a:defRPr/>
            </a:pPr>
            <a:r>
              <a:rPr lang="en-US" dirty="0" smtClean="0"/>
              <a:t>Submit </a:t>
            </a:r>
            <a:r>
              <a:rPr lang="en-US" dirty="0"/>
              <a:t>changes to Action Plan in advance of QPR due dates to allow time for review</a:t>
            </a:r>
          </a:p>
          <a:p>
            <a:pPr eaLnBrk="1" fontAlgn="auto" hangingPunct="1">
              <a:spcAft>
                <a:spcPts val="0"/>
              </a:spcAft>
              <a:defRPr/>
            </a:pPr>
            <a:endParaRPr lang="en-US" dirty="0" smtClean="0"/>
          </a:p>
          <a:p>
            <a:pPr eaLnBrk="1" fontAlgn="auto" hangingPunct="1">
              <a:spcAft>
                <a:spcPts val="0"/>
              </a:spcAft>
              <a:defRPr/>
            </a:pPr>
            <a:r>
              <a:rPr lang="en-US" dirty="0" smtClean="0"/>
              <a:t>Performance goals changed Action </a:t>
            </a:r>
            <a:r>
              <a:rPr lang="en-US" dirty="0"/>
              <a:t>Plan locked when QPRs is submitted</a:t>
            </a:r>
          </a:p>
          <a:p>
            <a:pPr lvl="1" eaLnBrk="1" fontAlgn="auto" hangingPunct="1">
              <a:spcAft>
                <a:spcPts val="0"/>
              </a:spcAft>
              <a:defRPr/>
            </a:pPr>
            <a:endParaRPr lang="en-US" dirty="0" smtClean="0"/>
          </a:p>
        </p:txBody>
      </p:sp>
      <p:sp>
        <p:nvSpPr>
          <p:cNvPr id="4" name="Slide Number Placeholder 3"/>
          <p:cNvSpPr>
            <a:spLocks noGrp="1"/>
          </p:cNvSpPr>
          <p:nvPr>
            <p:ph type="sldNum" sz="quarter" idx="12"/>
          </p:nvPr>
        </p:nvSpPr>
        <p:spPr/>
        <p:txBody>
          <a:bodyPr/>
          <a:lstStyle/>
          <a:p>
            <a:pPr>
              <a:defRPr/>
            </a:pPr>
            <a:fld id="{41E160B2-652D-4228-BFE6-C861DDF8C3C4}" type="slidenum">
              <a:rPr lang="en-US"/>
              <a:pPr>
                <a:defRPr/>
              </a:pPr>
              <a:t>95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ChangeArrowheads="1"/>
          </p:cNvSpPr>
          <p:nvPr/>
        </p:nvSpPr>
        <p:spPr bwMode="auto">
          <a:xfrm>
            <a:off x="1270000" y="2014538"/>
            <a:ext cx="7078663" cy="4659312"/>
          </a:xfrm>
          <a:prstGeom prst="rect">
            <a:avLst/>
          </a:prstGeom>
          <a:noFill/>
          <a:ln w="19050">
            <a:solidFill>
              <a:schemeClr val="tx1"/>
            </a:solidFill>
            <a:miter lim="800000"/>
            <a:headEnd/>
            <a:tailEnd/>
          </a:ln>
        </p:spPr>
        <p:txBody>
          <a:bodyPr wrap="none" anchor="ctr"/>
          <a:lstStyle/>
          <a:p>
            <a:endParaRPr lang="en-US" dirty="0">
              <a:latin typeface="Calibri" pitchFamily="34" charset="0"/>
            </a:endParaRPr>
          </a:p>
        </p:txBody>
      </p:sp>
      <p:sp>
        <p:nvSpPr>
          <p:cNvPr id="31747" name="Line 10"/>
          <p:cNvSpPr>
            <a:spLocks noChangeShapeType="1"/>
          </p:cNvSpPr>
          <p:nvPr/>
        </p:nvSpPr>
        <p:spPr bwMode="auto">
          <a:xfrm flipV="1">
            <a:off x="4762500" y="2014538"/>
            <a:ext cx="0" cy="4659312"/>
          </a:xfrm>
          <a:prstGeom prst="line">
            <a:avLst/>
          </a:prstGeom>
          <a:noFill/>
          <a:ln w="9525">
            <a:solidFill>
              <a:schemeClr val="tx1"/>
            </a:solidFill>
            <a:round/>
            <a:headEnd/>
            <a:tailEnd/>
          </a:ln>
        </p:spPr>
        <p:txBody>
          <a:bodyPr/>
          <a:lstStyle/>
          <a:p>
            <a:endParaRPr lang="en-US" dirty="0"/>
          </a:p>
        </p:txBody>
      </p:sp>
      <p:sp>
        <p:nvSpPr>
          <p:cNvPr id="31748" name="Line 11"/>
          <p:cNvSpPr>
            <a:spLocks noChangeShapeType="1"/>
          </p:cNvSpPr>
          <p:nvPr/>
        </p:nvSpPr>
        <p:spPr bwMode="auto">
          <a:xfrm>
            <a:off x="1270000" y="4535488"/>
            <a:ext cx="7078663" cy="0"/>
          </a:xfrm>
          <a:prstGeom prst="line">
            <a:avLst/>
          </a:prstGeom>
          <a:noFill/>
          <a:ln w="9525">
            <a:solidFill>
              <a:schemeClr val="tx1"/>
            </a:solidFill>
            <a:prstDash val="dash"/>
            <a:round/>
            <a:headEnd/>
            <a:tailEnd/>
          </a:ln>
        </p:spPr>
        <p:txBody>
          <a:bodyPr/>
          <a:lstStyle/>
          <a:p>
            <a:endParaRPr lang="en-US" dirty="0"/>
          </a:p>
        </p:txBody>
      </p:sp>
      <p:sp>
        <p:nvSpPr>
          <p:cNvPr id="31749" name="WordArt 7"/>
          <p:cNvSpPr>
            <a:spLocks noChangeArrowheads="1" noChangeShapeType="1" noTextEdit="1"/>
          </p:cNvSpPr>
          <p:nvPr/>
        </p:nvSpPr>
        <p:spPr bwMode="auto">
          <a:xfrm>
            <a:off x="685800" y="2743200"/>
            <a:ext cx="1200150" cy="1143000"/>
          </a:xfrm>
          <a:prstGeom prst="rect">
            <a:avLst/>
          </a:prstGeom>
        </p:spPr>
        <p:txBody>
          <a:bodyPr wrap="none" fromWordArt="1">
            <a:prstTxWarp prst="textPlain">
              <a:avLst>
                <a:gd name="adj" fmla="val 50000"/>
              </a:avLst>
            </a:prstTxWarp>
          </a:bodyPr>
          <a:lstStyle/>
          <a:p>
            <a:pPr algn="ctr"/>
            <a:endParaRPr lang="en-US" sz="3600" kern="10" dirty="0">
              <a:ln w="9525">
                <a:noFill/>
                <a:round/>
                <a:headEnd/>
                <a:tailEnd/>
              </a:ln>
              <a:solidFill>
                <a:srgbClr val="35436A"/>
              </a:solidFill>
              <a:effectLst>
                <a:outerShdw dist="35921" dir="2700000" algn="ctr" rotWithShape="0">
                  <a:srgbClr val="C0C0C0"/>
                </a:outerShdw>
              </a:effectLst>
              <a:latin typeface="Impact"/>
            </a:endParaRPr>
          </a:p>
        </p:txBody>
      </p:sp>
      <p:sp>
        <p:nvSpPr>
          <p:cNvPr id="31750" name="TextBox 9"/>
          <p:cNvSpPr txBox="1">
            <a:spLocks noChangeArrowheads="1"/>
          </p:cNvSpPr>
          <p:nvPr/>
        </p:nvSpPr>
        <p:spPr bwMode="auto">
          <a:xfrm>
            <a:off x="1371600" y="1455738"/>
            <a:ext cx="3589338" cy="584200"/>
          </a:xfrm>
          <a:prstGeom prst="rect">
            <a:avLst/>
          </a:prstGeom>
          <a:noFill/>
          <a:ln w="9525">
            <a:noFill/>
            <a:miter lim="800000"/>
            <a:headEnd/>
            <a:tailEnd/>
          </a:ln>
        </p:spPr>
        <p:txBody>
          <a:bodyPr>
            <a:spAutoFit/>
          </a:bodyPr>
          <a:lstStyle/>
          <a:p>
            <a:pPr algn="ctr"/>
            <a:r>
              <a:rPr lang="en-US" sz="3200" dirty="0">
                <a:solidFill>
                  <a:srgbClr val="35436A"/>
                </a:solidFill>
                <a:latin typeface="Impact" pitchFamily="34" charset="0"/>
              </a:rPr>
              <a:t>Grantee</a:t>
            </a:r>
          </a:p>
        </p:txBody>
      </p:sp>
      <p:sp>
        <p:nvSpPr>
          <p:cNvPr id="31751" name="TextBox 10"/>
          <p:cNvSpPr txBox="1">
            <a:spLocks noChangeArrowheads="1"/>
          </p:cNvSpPr>
          <p:nvPr/>
        </p:nvSpPr>
        <p:spPr bwMode="auto">
          <a:xfrm>
            <a:off x="4978400" y="1438275"/>
            <a:ext cx="3675063" cy="584200"/>
          </a:xfrm>
          <a:prstGeom prst="rect">
            <a:avLst/>
          </a:prstGeom>
          <a:noFill/>
          <a:ln w="9525">
            <a:noFill/>
            <a:miter lim="800000"/>
            <a:headEnd/>
            <a:tailEnd/>
          </a:ln>
        </p:spPr>
        <p:txBody>
          <a:bodyPr>
            <a:spAutoFit/>
          </a:bodyPr>
          <a:lstStyle/>
          <a:p>
            <a:pPr algn="ctr"/>
            <a:r>
              <a:rPr lang="en-US" sz="3200" dirty="0">
                <a:solidFill>
                  <a:srgbClr val="35436A"/>
                </a:solidFill>
                <a:latin typeface="Impact" pitchFamily="34" charset="0"/>
              </a:rPr>
              <a:t>HUD</a:t>
            </a:r>
          </a:p>
        </p:txBody>
      </p:sp>
      <p:sp>
        <p:nvSpPr>
          <p:cNvPr id="58376" name="TextBox 11"/>
          <p:cNvSpPr txBox="1">
            <a:spLocks noChangeArrowheads="1"/>
          </p:cNvSpPr>
          <p:nvPr/>
        </p:nvSpPr>
        <p:spPr bwMode="auto">
          <a:xfrm>
            <a:off x="-3175" y="2517775"/>
            <a:ext cx="1320800" cy="1077913"/>
          </a:xfrm>
          <a:prstGeom prst="rect">
            <a:avLst/>
          </a:prstGeom>
          <a:noFill/>
          <a:ln w="9525">
            <a:noFill/>
            <a:miter lim="800000"/>
            <a:headEnd/>
            <a:tailEnd/>
          </a:ln>
        </p:spPr>
        <p:txBody>
          <a:bodyPr>
            <a:spAutoFit/>
          </a:bodyPr>
          <a:lstStyle/>
          <a:p>
            <a:pPr algn="ctr">
              <a:defRPr/>
            </a:pP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Action </a:t>
            </a:r>
            <a:b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b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Plan</a:t>
            </a:r>
          </a:p>
        </p:txBody>
      </p:sp>
      <p:sp>
        <p:nvSpPr>
          <p:cNvPr id="58377" name="TextBox 12"/>
          <p:cNvSpPr txBox="1">
            <a:spLocks noChangeArrowheads="1"/>
          </p:cNvSpPr>
          <p:nvPr/>
        </p:nvSpPr>
        <p:spPr bwMode="auto">
          <a:xfrm>
            <a:off x="-34925" y="4859338"/>
            <a:ext cx="1287463" cy="585787"/>
          </a:xfrm>
          <a:prstGeom prst="rect">
            <a:avLst/>
          </a:prstGeom>
          <a:noFill/>
          <a:ln w="9525">
            <a:noFill/>
            <a:miter lim="800000"/>
            <a:headEnd/>
            <a:tailEnd/>
          </a:ln>
        </p:spPr>
        <p:txBody>
          <a:bodyPr>
            <a:spAutoFit/>
          </a:bodyPr>
          <a:lstStyle/>
          <a:p>
            <a:pPr algn="ctr">
              <a:defRPr/>
            </a:pPr>
            <a:r>
              <a:rPr lang="en-US" sz="3200" dirty="0">
                <a:solidFill>
                  <a:schemeClr val="tx2">
                    <a:lumMod val="60000"/>
                    <a:lumOff val="40000"/>
                  </a:schemeClr>
                </a:solidFill>
                <a:latin typeface="Impact" pitchFamily="34" charset="0"/>
                <a:ea typeface="ＭＳ Ｐゴシック" pitchFamily="-60" charset="-128"/>
                <a:cs typeface="ＭＳ Ｐゴシック" pitchFamily="-60" charset="-128"/>
              </a:rPr>
              <a:t>QPR</a:t>
            </a:r>
          </a:p>
        </p:txBody>
      </p:sp>
      <p:sp>
        <p:nvSpPr>
          <p:cNvPr id="14" name="TextBox 13"/>
          <p:cNvSpPr txBox="1">
            <a:spLocks noChangeArrowheads="1"/>
          </p:cNvSpPr>
          <p:nvPr/>
        </p:nvSpPr>
        <p:spPr bwMode="auto">
          <a:xfrm>
            <a:off x="1547813" y="2047875"/>
            <a:ext cx="2520950" cy="2368550"/>
          </a:xfrm>
          <a:prstGeom prst="rect">
            <a:avLst/>
          </a:prstGeom>
          <a:noFill/>
          <a:ln w="9525">
            <a:noFill/>
            <a:miter lim="800000"/>
            <a:headEnd/>
            <a:tailEnd/>
          </a:ln>
        </p:spPr>
        <p:txBody>
          <a:bodyPr>
            <a:spAutoFit/>
          </a:bodyPr>
          <a:lstStyle/>
          <a:p>
            <a:pPr algn="ctr">
              <a:spcAft>
                <a:spcPts val="1200"/>
              </a:spcAft>
            </a:pPr>
            <a:r>
              <a:rPr lang="en-US" b="1" dirty="0">
                <a:latin typeface="Calibri" pitchFamily="34" charset="0"/>
              </a:rPr>
              <a:t>DRAFT</a:t>
            </a:r>
          </a:p>
          <a:p>
            <a:pPr algn="ctr">
              <a:spcAft>
                <a:spcPts val="1200"/>
              </a:spcAft>
            </a:pPr>
            <a:r>
              <a:rPr lang="en-US" b="1" i="1" dirty="0">
                <a:solidFill>
                  <a:srgbClr val="AF0712"/>
                </a:solidFill>
                <a:latin typeface="Calibri" pitchFamily="34" charset="0"/>
              </a:rPr>
              <a:t>Original in Progress</a:t>
            </a:r>
          </a:p>
          <a:p>
            <a:pPr algn="ctr">
              <a:spcAft>
                <a:spcPts val="1200"/>
              </a:spcAft>
            </a:pPr>
            <a:endParaRPr lang="en-US" b="1" dirty="0">
              <a:latin typeface="Calibri" pitchFamily="34" charset="0"/>
            </a:endParaRPr>
          </a:p>
          <a:p>
            <a:pPr algn="ctr">
              <a:spcAft>
                <a:spcPts val="1200"/>
              </a:spcAft>
            </a:pPr>
            <a:r>
              <a:rPr lang="en-US" b="1" dirty="0">
                <a:latin typeface="Calibri" pitchFamily="34" charset="0"/>
              </a:rPr>
              <a:t>EDIT</a:t>
            </a:r>
          </a:p>
          <a:p>
            <a:pPr algn="ctr">
              <a:spcAft>
                <a:spcPts val="1200"/>
              </a:spcAft>
            </a:pPr>
            <a:r>
              <a:rPr lang="en-US" b="1" i="1" dirty="0">
                <a:solidFill>
                  <a:srgbClr val="AF0712"/>
                </a:solidFill>
                <a:latin typeface="Calibri" pitchFamily="34" charset="0"/>
              </a:rPr>
              <a:t>Modified-Resubmit</a:t>
            </a:r>
            <a:br>
              <a:rPr lang="en-US" b="1" i="1" dirty="0">
                <a:solidFill>
                  <a:srgbClr val="AF0712"/>
                </a:solidFill>
                <a:latin typeface="Calibri" pitchFamily="34" charset="0"/>
              </a:rPr>
            </a:br>
            <a:r>
              <a:rPr lang="en-US" b="1" i="1" dirty="0">
                <a:solidFill>
                  <a:srgbClr val="AF0712"/>
                </a:solidFill>
                <a:latin typeface="Calibri" pitchFamily="34" charset="0"/>
              </a:rPr>
              <a:t>When Ready</a:t>
            </a:r>
          </a:p>
        </p:txBody>
      </p:sp>
      <p:sp>
        <p:nvSpPr>
          <p:cNvPr id="15" name="TextBox 14"/>
          <p:cNvSpPr txBox="1">
            <a:spLocks noChangeArrowheads="1"/>
          </p:cNvSpPr>
          <p:nvPr/>
        </p:nvSpPr>
        <p:spPr bwMode="auto">
          <a:xfrm>
            <a:off x="5600700" y="2041525"/>
            <a:ext cx="2506663" cy="2338388"/>
          </a:xfrm>
          <a:prstGeom prst="rect">
            <a:avLst/>
          </a:prstGeom>
          <a:noFill/>
          <a:ln w="9525">
            <a:noFill/>
            <a:miter lim="800000"/>
            <a:headEnd/>
            <a:tailEnd/>
          </a:ln>
        </p:spPr>
        <p:txBody>
          <a:bodyPr>
            <a:spAutoFit/>
          </a:bodyPr>
          <a:lstStyle/>
          <a:p>
            <a:pPr algn="ctr">
              <a:spcAft>
                <a:spcPts val="600"/>
              </a:spcAft>
            </a:pPr>
            <a:r>
              <a:rPr lang="en-US" b="1" dirty="0">
                <a:latin typeface="Calibri" pitchFamily="34" charset="0"/>
              </a:rPr>
              <a:t>REJECT</a:t>
            </a:r>
          </a:p>
          <a:p>
            <a:pPr algn="ctr">
              <a:spcAft>
                <a:spcPts val="600"/>
              </a:spcAft>
            </a:pPr>
            <a:r>
              <a:rPr lang="en-US" b="1" i="1" dirty="0">
                <a:solidFill>
                  <a:srgbClr val="AF0712"/>
                </a:solidFill>
                <a:latin typeface="Calibri" pitchFamily="34" charset="0"/>
              </a:rPr>
              <a:t>Rejected – Await for Modification</a:t>
            </a:r>
          </a:p>
          <a:p>
            <a:pPr algn="ctr">
              <a:spcAft>
                <a:spcPts val="600"/>
              </a:spcAft>
            </a:pPr>
            <a:endParaRPr lang="en-US" b="1" i="1" dirty="0">
              <a:solidFill>
                <a:srgbClr val="AF0712"/>
              </a:solidFill>
              <a:latin typeface="Calibri" pitchFamily="34" charset="0"/>
            </a:endParaRPr>
          </a:p>
          <a:p>
            <a:pPr algn="ctr">
              <a:spcAft>
                <a:spcPts val="600"/>
              </a:spcAft>
            </a:pPr>
            <a:r>
              <a:rPr lang="en-US" b="1" dirty="0">
                <a:latin typeface="Calibri" pitchFamily="34" charset="0"/>
              </a:rPr>
              <a:t>APPROVE</a:t>
            </a:r>
          </a:p>
          <a:p>
            <a:pPr algn="ctr">
              <a:spcAft>
                <a:spcPts val="600"/>
              </a:spcAft>
            </a:pPr>
            <a:r>
              <a:rPr lang="en-US" b="1" i="1" dirty="0">
                <a:solidFill>
                  <a:srgbClr val="AF0712"/>
                </a:solidFill>
                <a:latin typeface="Calibri" pitchFamily="34" charset="0"/>
              </a:rPr>
              <a:t>Reviewed and</a:t>
            </a:r>
            <a:br>
              <a:rPr lang="en-US" b="1" i="1" dirty="0">
                <a:solidFill>
                  <a:srgbClr val="AF0712"/>
                </a:solidFill>
                <a:latin typeface="Calibri" pitchFamily="34" charset="0"/>
              </a:rPr>
            </a:br>
            <a:r>
              <a:rPr lang="en-US" b="1" i="1" dirty="0">
                <a:solidFill>
                  <a:srgbClr val="AF0712"/>
                </a:solidFill>
                <a:latin typeface="Calibri" pitchFamily="34" charset="0"/>
              </a:rPr>
              <a:t>Approved</a:t>
            </a:r>
          </a:p>
        </p:txBody>
      </p:sp>
      <p:sp>
        <p:nvSpPr>
          <p:cNvPr id="16" name="TextBox 15"/>
          <p:cNvSpPr txBox="1">
            <a:spLocks noChangeArrowheads="1"/>
          </p:cNvSpPr>
          <p:nvPr/>
        </p:nvSpPr>
        <p:spPr bwMode="auto">
          <a:xfrm>
            <a:off x="1717675" y="4543425"/>
            <a:ext cx="2506663" cy="2138363"/>
          </a:xfrm>
          <a:prstGeom prst="rect">
            <a:avLst/>
          </a:prstGeom>
          <a:noFill/>
          <a:ln w="9525">
            <a:noFill/>
            <a:miter lim="800000"/>
            <a:headEnd/>
            <a:tailEnd/>
          </a:ln>
        </p:spPr>
        <p:txBody>
          <a:bodyPr>
            <a:spAutoFit/>
          </a:bodyPr>
          <a:lstStyle/>
          <a:p>
            <a:pPr algn="ctr">
              <a:spcAft>
                <a:spcPts val="1200"/>
              </a:spcAft>
            </a:pPr>
            <a:r>
              <a:rPr lang="en-US" b="1" dirty="0">
                <a:latin typeface="Calibri" pitchFamily="34" charset="0"/>
              </a:rPr>
              <a:t>DRAFT</a:t>
            </a:r>
          </a:p>
          <a:p>
            <a:pPr algn="ctr">
              <a:spcAft>
                <a:spcPts val="600"/>
              </a:spcAft>
            </a:pPr>
            <a:r>
              <a:rPr lang="en-US" b="1" i="1" dirty="0">
                <a:solidFill>
                  <a:srgbClr val="AF0712"/>
                </a:solidFill>
                <a:latin typeface="Calibri" pitchFamily="34" charset="0"/>
              </a:rPr>
              <a:t>Original in Progress</a:t>
            </a:r>
          </a:p>
          <a:p>
            <a:pPr algn="ctr">
              <a:spcAft>
                <a:spcPts val="600"/>
              </a:spcAft>
            </a:pPr>
            <a:endParaRPr lang="en-US" b="1" dirty="0">
              <a:latin typeface="Calibri" pitchFamily="34" charset="0"/>
            </a:endParaRPr>
          </a:p>
          <a:p>
            <a:pPr algn="ctr">
              <a:spcAft>
                <a:spcPts val="600"/>
              </a:spcAft>
            </a:pPr>
            <a:r>
              <a:rPr lang="en-US" b="1" dirty="0">
                <a:latin typeface="Calibri" pitchFamily="34" charset="0"/>
              </a:rPr>
              <a:t>EDIT</a:t>
            </a:r>
          </a:p>
          <a:p>
            <a:pPr algn="ctr">
              <a:spcAft>
                <a:spcPts val="1200"/>
              </a:spcAft>
            </a:pPr>
            <a:r>
              <a:rPr lang="en-US" b="1" i="1" dirty="0">
                <a:solidFill>
                  <a:srgbClr val="AF0712"/>
                </a:solidFill>
                <a:latin typeface="Calibri" pitchFamily="34" charset="0"/>
              </a:rPr>
              <a:t>Modified-Resubmit</a:t>
            </a:r>
            <a:br>
              <a:rPr lang="en-US" b="1" i="1" dirty="0">
                <a:solidFill>
                  <a:srgbClr val="AF0712"/>
                </a:solidFill>
                <a:latin typeface="Calibri" pitchFamily="34" charset="0"/>
              </a:rPr>
            </a:br>
            <a:r>
              <a:rPr lang="en-US" b="1" i="1" dirty="0">
                <a:solidFill>
                  <a:srgbClr val="AF0712"/>
                </a:solidFill>
                <a:latin typeface="Calibri" pitchFamily="34" charset="0"/>
              </a:rPr>
              <a:t>When Ready</a:t>
            </a:r>
          </a:p>
        </p:txBody>
      </p:sp>
      <p:sp>
        <p:nvSpPr>
          <p:cNvPr id="17" name="AutoShape 33"/>
          <p:cNvSpPr>
            <a:spLocks noChangeArrowheads="1"/>
          </p:cNvSpPr>
          <p:nvPr/>
        </p:nvSpPr>
        <p:spPr bwMode="auto">
          <a:xfrm rot="9698039">
            <a:off x="3760788" y="3092450"/>
            <a:ext cx="2262187" cy="149225"/>
          </a:xfrm>
          <a:prstGeom prst="rightArrow">
            <a:avLst>
              <a:gd name="adj1" fmla="val 50000"/>
              <a:gd name="adj2" fmla="val 57480"/>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18" name="TextBox 17"/>
          <p:cNvSpPr txBox="1">
            <a:spLocks noChangeArrowheads="1"/>
          </p:cNvSpPr>
          <p:nvPr/>
        </p:nvSpPr>
        <p:spPr bwMode="auto">
          <a:xfrm>
            <a:off x="5740400" y="4541838"/>
            <a:ext cx="2557463" cy="2184400"/>
          </a:xfrm>
          <a:prstGeom prst="rect">
            <a:avLst/>
          </a:prstGeom>
          <a:noFill/>
          <a:ln w="9525">
            <a:noFill/>
            <a:miter lim="800000"/>
            <a:headEnd/>
            <a:tailEnd/>
          </a:ln>
        </p:spPr>
        <p:txBody>
          <a:bodyPr>
            <a:spAutoFit/>
          </a:bodyPr>
          <a:lstStyle/>
          <a:p>
            <a:pPr algn="ctr">
              <a:spcAft>
                <a:spcPts val="600"/>
              </a:spcAft>
            </a:pPr>
            <a:r>
              <a:rPr lang="en-US" b="1" dirty="0">
                <a:latin typeface="Calibri" pitchFamily="34" charset="0"/>
              </a:rPr>
              <a:t>REJECT</a:t>
            </a:r>
          </a:p>
          <a:p>
            <a:pPr algn="ctr">
              <a:spcAft>
                <a:spcPts val="600"/>
              </a:spcAft>
            </a:pPr>
            <a:r>
              <a:rPr lang="en-US" b="1" i="1" dirty="0">
                <a:solidFill>
                  <a:srgbClr val="AF0712"/>
                </a:solidFill>
                <a:latin typeface="Calibri" pitchFamily="34" charset="0"/>
              </a:rPr>
              <a:t>Rejected – Await for Modification</a:t>
            </a:r>
          </a:p>
          <a:p>
            <a:pPr algn="ctr">
              <a:spcAft>
                <a:spcPts val="600"/>
              </a:spcAft>
            </a:pPr>
            <a:endParaRPr lang="en-US" sz="800" b="1" dirty="0">
              <a:latin typeface="Calibri" pitchFamily="34" charset="0"/>
            </a:endParaRPr>
          </a:p>
          <a:p>
            <a:pPr algn="ctr">
              <a:spcAft>
                <a:spcPts val="600"/>
              </a:spcAft>
            </a:pPr>
            <a:r>
              <a:rPr lang="en-US" b="1" dirty="0">
                <a:latin typeface="Calibri" pitchFamily="34" charset="0"/>
              </a:rPr>
              <a:t>APPROVE</a:t>
            </a:r>
          </a:p>
          <a:p>
            <a:pPr algn="ctr">
              <a:spcAft>
                <a:spcPts val="600"/>
              </a:spcAft>
            </a:pPr>
            <a:r>
              <a:rPr lang="en-US" b="1" i="1" dirty="0">
                <a:solidFill>
                  <a:srgbClr val="AF0712"/>
                </a:solidFill>
                <a:latin typeface="Calibri" pitchFamily="34" charset="0"/>
              </a:rPr>
              <a:t>Reviewed and</a:t>
            </a:r>
            <a:br>
              <a:rPr lang="en-US" b="1" i="1" dirty="0">
                <a:solidFill>
                  <a:srgbClr val="AF0712"/>
                </a:solidFill>
                <a:latin typeface="Calibri" pitchFamily="34" charset="0"/>
              </a:rPr>
            </a:br>
            <a:r>
              <a:rPr lang="en-US" b="1" i="1" dirty="0">
                <a:solidFill>
                  <a:srgbClr val="AF0712"/>
                </a:solidFill>
                <a:latin typeface="Calibri" pitchFamily="34" charset="0"/>
              </a:rPr>
              <a:t>Approved</a:t>
            </a:r>
          </a:p>
        </p:txBody>
      </p:sp>
      <p:grpSp>
        <p:nvGrpSpPr>
          <p:cNvPr id="2" name="Group 27"/>
          <p:cNvGrpSpPr>
            <a:grpSpLocks/>
          </p:cNvGrpSpPr>
          <p:nvPr/>
        </p:nvGrpSpPr>
        <p:grpSpPr bwMode="auto">
          <a:xfrm>
            <a:off x="3467100" y="2016125"/>
            <a:ext cx="2530475" cy="809625"/>
            <a:chOff x="4049486" y="1447800"/>
            <a:chExt cx="1894114" cy="838200"/>
          </a:xfrm>
        </p:grpSpPr>
        <p:sp>
          <p:nvSpPr>
            <p:cNvPr id="31786"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87" name="TextBox 21"/>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sp>
        <p:nvSpPr>
          <p:cNvPr id="35" name="TextBox 8"/>
          <p:cNvSpPr txBox="1">
            <a:spLocks noChangeArrowheads="1"/>
          </p:cNvSpPr>
          <p:nvPr/>
        </p:nvSpPr>
        <p:spPr bwMode="auto">
          <a:xfrm>
            <a:off x="7918450" y="2740025"/>
            <a:ext cx="1225550" cy="1016000"/>
          </a:xfrm>
          <a:prstGeom prst="rect">
            <a:avLst/>
          </a:prstGeom>
          <a:solidFill>
            <a:srgbClr val="AF0712"/>
          </a:solidFill>
          <a:ln w="25400">
            <a:noFill/>
            <a:miter lim="800000"/>
            <a:headEnd/>
            <a:tailEnd/>
          </a:ln>
        </p:spPr>
        <p:txBody>
          <a:bodyPr>
            <a:spAutoFit/>
          </a:bodyPr>
          <a:lstStyle/>
          <a:p>
            <a:r>
              <a:rPr lang="en-US" sz="1200" b="1" dirty="0">
                <a:solidFill>
                  <a:schemeClr val="bg1"/>
                </a:solidFill>
              </a:rPr>
              <a:t>AP MUST be in ‘Reviewed and Approved’ status for QPR submission</a:t>
            </a:r>
          </a:p>
        </p:txBody>
      </p:sp>
      <p:sp>
        <p:nvSpPr>
          <p:cNvPr id="46" name="TextBox 8"/>
          <p:cNvSpPr txBox="1">
            <a:spLocks noChangeArrowheads="1"/>
          </p:cNvSpPr>
          <p:nvPr/>
        </p:nvSpPr>
        <p:spPr bwMode="auto">
          <a:xfrm>
            <a:off x="7918450" y="5189538"/>
            <a:ext cx="1225550" cy="1016000"/>
          </a:xfrm>
          <a:prstGeom prst="rect">
            <a:avLst/>
          </a:prstGeom>
          <a:solidFill>
            <a:srgbClr val="AF0712"/>
          </a:solidFill>
          <a:ln w="25400">
            <a:noFill/>
            <a:miter lim="800000"/>
            <a:headEnd/>
            <a:tailEnd/>
          </a:ln>
        </p:spPr>
        <p:txBody>
          <a:bodyPr>
            <a:spAutoFit/>
          </a:bodyPr>
          <a:lstStyle/>
          <a:p>
            <a:r>
              <a:rPr lang="en-US" sz="1200" b="1" dirty="0">
                <a:solidFill>
                  <a:schemeClr val="bg1"/>
                </a:solidFill>
              </a:rPr>
              <a:t>QPR MUST be in ‘Reviewed and Approved’ status for  </a:t>
            </a:r>
            <a:r>
              <a:rPr lang="en-US" sz="1200" b="1" dirty="0" smtClean="0">
                <a:solidFill>
                  <a:schemeClr val="bg1"/>
                </a:solidFill>
              </a:rPr>
              <a:t>AP </a:t>
            </a:r>
            <a:r>
              <a:rPr lang="en-US" sz="1200" b="1" dirty="0">
                <a:solidFill>
                  <a:schemeClr val="bg1"/>
                </a:solidFill>
              </a:rPr>
              <a:t>submission</a:t>
            </a:r>
          </a:p>
        </p:txBody>
      </p:sp>
      <p:sp>
        <p:nvSpPr>
          <p:cNvPr id="36" name="Title 1"/>
          <p:cNvSpPr txBox="1">
            <a:spLocks/>
          </p:cNvSpPr>
          <p:nvPr/>
        </p:nvSpPr>
        <p:spPr bwMode="auto">
          <a:xfrm>
            <a:off x="457200" y="620713"/>
            <a:ext cx="8229600" cy="960437"/>
          </a:xfrm>
          <a:prstGeom prst="rect">
            <a:avLst/>
          </a:prstGeom>
          <a:noFill/>
          <a:ln w="9525">
            <a:noFill/>
            <a:miter lim="800000"/>
            <a:headEnd/>
            <a:tailEnd/>
          </a:ln>
        </p:spPr>
        <p:txBody>
          <a:bodyPr lIns="0" rIns="0" bIns="0" anchor="ctr"/>
          <a:lstStyle/>
          <a:p>
            <a:pPr>
              <a:defRPr/>
            </a:pPr>
            <a:r>
              <a:rPr lang="en-US" sz="3600" dirty="0">
                <a:latin typeface="+mj-lt"/>
                <a:ea typeface="ＭＳ Ｐゴシック" pitchFamily="-60" charset="-128"/>
                <a:cs typeface="ＭＳ Ｐゴシック" pitchFamily="-60" charset="-128"/>
              </a:rPr>
              <a:t>Action Plan and QPR Review Process</a:t>
            </a:r>
          </a:p>
        </p:txBody>
      </p:sp>
      <p:grpSp>
        <p:nvGrpSpPr>
          <p:cNvPr id="3" name="Group 36"/>
          <p:cNvGrpSpPr>
            <a:grpSpLocks/>
          </p:cNvGrpSpPr>
          <p:nvPr/>
        </p:nvGrpSpPr>
        <p:grpSpPr bwMode="auto">
          <a:xfrm>
            <a:off x="0" y="76200"/>
            <a:ext cx="9144000" cy="457200"/>
            <a:chOff x="0" y="152400"/>
            <a:chExt cx="9144000" cy="609600"/>
          </a:xfrm>
        </p:grpSpPr>
        <p:sp>
          <p:nvSpPr>
            <p:cNvPr id="38" name="Rectangle 3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40" name="Rectangle 3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41" name="Rectangle 4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43" name="Rectangle 4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44" name="Rectangle 4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48" name="Rectangle 4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4" name="Group 27"/>
          <p:cNvGrpSpPr>
            <a:grpSpLocks/>
          </p:cNvGrpSpPr>
          <p:nvPr/>
        </p:nvGrpSpPr>
        <p:grpSpPr bwMode="auto">
          <a:xfrm>
            <a:off x="3536950" y="3416300"/>
            <a:ext cx="2528888" cy="809625"/>
            <a:chOff x="4049486" y="1447800"/>
            <a:chExt cx="1894114" cy="838200"/>
          </a:xfrm>
        </p:grpSpPr>
        <p:sp>
          <p:nvSpPr>
            <p:cNvPr id="31778"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9" name="TextBox 50"/>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grpSp>
        <p:nvGrpSpPr>
          <p:cNvPr id="5" name="Group 27"/>
          <p:cNvGrpSpPr>
            <a:grpSpLocks/>
          </p:cNvGrpSpPr>
          <p:nvPr/>
        </p:nvGrpSpPr>
        <p:grpSpPr bwMode="auto">
          <a:xfrm>
            <a:off x="3570288" y="4602163"/>
            <a:ext cx="2528887" cy="809625"/>
            <a:chOff x="4049486" y="1447800"/>
            <a:chExt cx="1894114" cy="838200"/>
          </a:xfrm>
        </p:grpSpPr>
        <p:sp>
          <p:nvSpPr>
            <p:cNvPr id="31776"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7" name="TextBox 54"/>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grpSp>
        <p:nvGrpSpPr>
          <p:cNvPr id="6" name="Group 27"/>
          <p:cNvGrpSpPr>
            <a:grpSpLocks/>
          </p:cNvGrpSpPr>
          <p:nvPr/>
        </p:nvGrpSpPr>
        <p:grpSpPr bwMode="auto">
          <a:xfrm>
            <a:off x="3570288" y="5861050"/>
            <a:ext cx="2528887" cy="808038"/>
            <a:chOff x="4049486" y="1447800"/>
            <a:chExt cx="1894114" cy="838200"/>
          </a:xfrm>
        </p:grpSpPr>
        <p:sp>
          <p:nvSpPr>
            <p:cNvPr id="31774" name="AutoShape 33"/>
            <p:cNvSpPr>
              <a:spLocks noChangeArrowheads="1"/>
            </p:cNvSpPr>
            <p:nvPr/>
          </p:nvSpPr>
          <p:spPr bwMode="auto">
            <a:xfrm>
              <a:off x="4343400" y="1447800"/>
              <a:ext cx="1447800" cy="838200"/>
            </a:xfrm>
            <a:prstGeom prst="rightArrow">
              <a:avLst>
                <a:gd name="adj1" fmla="val 50000"/>
                <a:gd name="adj2" fmla="val 57584"/>
              </a:avLst>
            </a:prstGeom>
            <a:solidFill>
              <a:srgbClr val="AF0712"/>
            </a:solidFill>
            <a:ln w="9525">
              <a:solidFill>
                <a:schemeClr val="tx1"/>
              </a:solidFill>
              <a:miter lim="800000"/>
              <a:headEnd/>
              <a:tailEnd/>
            </a:ln>
          </p:spPr>
          <p:txBody>
            <a:bodyPr wrap="none" anchor="ctr"/>
            <a:lstStyle/>
            <a:p>
              <a:endParaRPr lang="en-US" dirty="0">
                <a:latin typeface="Calibri" pitchFamily="34" charset="0"/>
              </a:endParaRPr>
            </a:p>
          </p:txBody>
        </p:sp>
        <p:sp>
          <p:nvSpPr>
            <p:cNvPr id="31775" name="TextBox 57"/>
            <p:cNvSpPr txBox="1">
              <a:spLocks noChangeArrowheads="1"/>
            </p:cNvSpPr>
            <p:nvPr/>
          </p:nvSpPr>
          <p:spPr bwMode="auto">
            <a:xfrm>
              <a:off x="4049486" y="1600201"/>
              <a:ext cx="1894114" cy="541770"/>
            </a:xfrm>
            <a:prstGeom prst="rect">
              <a:avLst/>
            </a:prstGeom>
            <a:solidFill>
              <a:schemeClr val="bg1">
                <a:alpha val="0"/>
              </a:schemeClr>
            </a:solidFill>
            <a:ln w="9525">
              <a:noFill/>
              <a:miter lim="800000"/>
              <a:headEnd/>
              <a:tailEnd/>
            </a:ln>
          </p:spPr>
          <p:txBody>
            <a:bodyPr>
              <a:spAutoFit/>
            </a:bodyPr>
            <a:lstStyle/>
            <a:p>
              <a:pPr algn="ctr"/>
              <a:r>
                <a:rPr lang="en-US" sz="1400" b="1" i="1" dirty="0">
                  <a:solidFill>
                    <a:schemeClr val="bg1"/>
                  </a:solidFill>
                  <a:latin typeface="Calibri" pitchFamily="34" charset="0"/>
                </a:rPr>
                <a:t>Submitted-</a:t>
              </a:r>
              <a:br>
                <a:rPr lang="en-US" sz="1400" b="1" i="1" dirty="0">
                  <a:solidFill>
                    <a:schemeClr val="bg1"/>
                  </a:solidFill>
                  <a:latin typeface="Calibri" pitchFamily="34" charset="0"/>
                </a:rPr>
              </a:br>
              <a:r>
                <a:rPr lang="en-US" sz="1400" b="1" i="1" dirty="0">
                  <a:solidFill>
                    <a:schemeClr val="bg1"/>
                  </a:solidFill>
                  <a:latin typeface="Calibri" pitchFamily="34" charset="0"/>
                </a:rPr>
                <a:t>Await for Review</a:t>
              </a:r>
            </a:p>
          </p:txBody>
        </p:sp>
      </p:grpSp>
      <p:sp>
        <p:nvSpPr>
          <p:cNvPr id="59" name="AutoShape 33"/>
          <p:cNvSpPr>
            <a:spLocks noChangeArrowheads="1"/>
          </p:cNvSpPr>
          <p:nvPr/>
        </p:nvSpPr>
        <p:spPr bwMode="auto">
          <a:xfrm rot="9698039">
            <a:off x="3878263" y="5537200"/>
            <a:ext cx="2262187" cy="147638"/>
          </a:xfrm>
          <a:prstGeom prst="rightArrow">
            <a:avLst>
              <a:gd name="adj1" fmla="val 50000"/>
              <a:gd name="adj2" fmla="val 58098"/>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31768" name="Line 11"/>
          <p:cNvSpPr>
            <a:spLocks noChangeShapeType="1"/>
          </p:cNvSpPr>
          <p:nvPr/>
        </p:nvSpPr>
        <p:spPr bwMode="auto">
          <a:xfrm>
            <a:off x="1263650" y="4337050"/>
            <a:ext cx="7077075" cy="0"/>
          </a:xfrm>
          <a:prstGeom prst="line">
            <a:avLst/>
          </a:prstGeom>
          <a:noFill/>
          <a:ln w="9525">
            <a:solidFill>
              <a:schemeClr val="tx1"/>
            </a:solidFill>
            <a:prstDash val="dash"/>
            <a:round/>
            <a:headEnd/>
            <a:tailEnd/>
          </a:ln>
        </p:spPr>
        <p:txBody>
          <a:bodyPr/>
          <a:lstStyle/>
          <a:p>
            <a:endParaRPr lang="en-US" dirty="0"/>
          </a:p>
        </p:txBody>
      </p:sp>
      <p:sp>
        <p:nvSpPr>
          <p:cNvPr id="61" name="Rectangle 60"/>
          <p:cNvSpPr/>
          <p:nvPr/>
        </p:nvSpPr>
        <p:spPr>
          <a:xfrm>
            <a:off x="1020763" y="4352925"/>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8247063" y="4351338"/>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Rectangle 62"/>
          <p:cNvSpPr/>
          <p:nvPr/>
        </p:nvSpPr>
        <p:spPr>
          <a:xfrm>
            <a:off x="4646613" y="4349750"/>
            <a:ext cx="339725"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hape 46"/>
          <p:cNvCxnSpPr/>
          <p:nvPr/>
        </p:nvCxnSpPr>
        <p:spPr>
          <a:xfrm rot="10800000" flipV="1">
            <a:off x="2978150" y="4438650"/>
            <a:ext cx="3895725" cy="198438"/>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V="1">
            <a:off x="6781800" y="4352925"/>
            <a:ext cx="190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57200" y="441325"/>
            <a:ext cx="8229600" cy="1143000"/>
          </a:xfrm>
        </p:spPr>
        <p:txBody>
          <a:bodyPr/>
          <a:lstStyle/>
          <a:p>
            <a:pPr algn="l" eaLnBrk="1" hangingPunct="1"/>
            <a:r>
              <a:rPr lang="en-US" dirty="0" smtClean="0"/>
              <a:t>QPR Data: Sources</a:t>
            </a:r>
          </a:p>
        </p:txBody>
      </p:sp>
      <p:sp>
        <p:nvSpPr>
          <p:cNvPr id="4" name="Slide Number Placeholder 3"/>
          <p:cNvSpPr>
            <a:spLocks noGrp="1"/>
          </p:cNvSpPr>
          <p:nvPr>
            <p:ph type="sldNum" sz="quarter" idx="12"/>
          </p:nvPr>
        </p:nvSpPr>
        <p:spPr/>
        <p:txBody>
          <a:bodyPr/>
          <a:lstStyle/>
          <a:p>
            <a:pPr>
              <a:defRPr/>
            </a:pPr>
            <a:fld id="{4F4B802C-4B12-4BD3-B7DB-EEEE5FCCAF82}" type="slidenum">
              <a:rPr lang="en-US"/>
              <a:pPr>
                <a:defRPr/>
              </a:pPr>
              <a:t>97</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4" name="Content Placeholder 4"/>
          <p:cNvGraphicFramePr>
            <a:graphicFrameLocks noGrp="1"/>
          </p:cNvGraphicFramePr>
          <p:nvPr>
            <p:ph idx="1"/>
            <p:extLst>
              <p:ext uri="{D42A27DB-BD31-4B8C-83A1-F6EECF244321}">
                <p14:modId xmlns:p14="http://schemas.microsoft.com/office/powerpoint/2010/main" val="2327254151"/>
              </p:ext>
            </p:extLst>
          </p:nvPr>
        </p:nvGraphicFramePr>
        <p:xfrm>
          <a:off x="574675" y="1676401"/>
          <a:ext cx="7731125" cy="5015450"/>
        </p:xfrm>
        <a:graphic>
          <a:graphicData uri="http://schemas.openxmlformats.org/drawingml/2006/table">
            <a:tbl>
              <a:tblPr firstCol="1" bandRow="1">
                <a:tableStyleId>{5C22544A-7EE6-4342-B048-85BDC9FD1C3A}</a:tableStyleId>
              </a:tblPr>
              <a:tblGrid>
                <a:gridCol w="1958641"/>
                <a:gridCol w="5772484"/>
              </a:tblGrid>
              <a:tr h="1733583">
                <a:tc>
                  <a:txBody>
                    <a:bodyPr/>
                    <a:lstStyle/>
                    <a:p>
                      <a:pPr marL="0" marR="0" hangingPunct="0">
                        <a:spcBef>
                          <a:spcPts val="0"/>
                        </a:spcBef>
                        <a:spcAft>
                          <a:spcPts val="0"/>
                        </a:spcAft>
                      </a:pPr>
                      <a:r>
                        <a:rPr lang="en-US" sz="2000" dirty="0" smtClean="0">
                          <a:effectLst/>
                        </a:rPr>
                        <a:t>ACTION PLAN</a:t>
                      </a:r>
                      <a:endParaRPr lang="en-US" sz="2000" b="0" dirty="0">
                        <a:effectLst/>
                        <a:latin typeface="+mn-lt"/>
                        <a:ea typeface="Times New Roman"/>
                        <a:cs typeface="Angsana New"/>
                      </a:endParaRPr>
                    </a:p>
                  </a:txBody>
                  <a:tcPr marL="68580" marR="68580" marT="0" marB="0"/>
                </a:tc>
                <a:tc>
                  <a:txBody>
                    <a:bodyPr/>
                    <a:lstStyle/>
                    <a:p>
                      <a:pPr marL="0" marR="0" hangingPunct="0">
                        <a:spcBef>
                          <a:spcPts val="0"/>
                        </a:spcBef>
                        <a:spcAft>
                          <a:spcPts val="0"/>
                        </a:spcAft>
                      </a:pPr>
                      <a:r>
                        <a:rPr lang="en-US" sz="2000" dirty="0">
                          <a:effectLst/>
                        </a:rPr>
                        <a:t>Project Number and Title</a:t>
                      </a:r>
                    </a:p>
                    <a:p>
                      <a:pPr marL="0" marR="0" hangingPunct="0">
                        <a:spcBef>
                          <a:spcPts val="0"/>
                        </a:spcBef>
                        <a:spcAft>
                          <a:spcPts val="0"/>
                        </a:spcAft>
                      </a:pPr>
                      <a:r>
                        <a:rPr lang="en-US" sz="2000" dirty="0">
                          <a:effectLst/>
                        </a:rPr>
                        <a:t>Activity Number and Title</a:t>
                      </a:r>
                    </a:p>
                    <a:p>
                      <a:pPr marL="0" marR="0" hangingPunct="0">
                        <a:spcBef>
                          <a:spcPts val="0"/>
                        </a:spcBef>
                        <a:spcAft>
                          <a:spcPts val="0"/>
                        </a:spcAft>
                      </a:pPr>
                      <a:r>
                        <a:rPr lang="en-US" sz="2000" dirty="0">
                          <a:effectLst/>
                        </a:rPr>
                        <a:t>Activity Budget</a:t>
                      </a:r>
                    </a:p>
                    <a:p>
                      <a:pPr marL="0" marR="0" hangingPunct="0">
                        <a:spcBef>
                          <a:spcPts val="0"/>
                        </a:spcBef>
                        <a:spcAft>
                          <a:spcPts val="0"/>
                        </a:spcAft>
                      </a:pPr>
                      <a:r>
                        <a:rPr lang="en-US" sz="2000" dirty="0">
                          <a:effectLst/>
                        </a:rPr>
                        <a:t>Activity Description and Location</a:t>
                      </a:r>
                    </a:p>
                    <a:p>
                      <a:pPr marL="0" marR="0" hangingPunct="0">
                        <a:spcBef>
                          <a:spcPts val="0"/>
                        </a:spcBef>
                        <a:spcAft>
                          <a:spcPts val="0"/>
                        </a:spcAft>
                      </a:pPr>
                      <a:r>
                        <a:rPr lang="en-US" sz="2000" dirty="0">
                          <a:effectLst/>
                        </a:rPr>
                        <a:t>Activity Type and National Objective</a:t>
                      </a:r>
                    </a:p>
                    <a:p>
                      <a:pPr marL="0" marR="0" hangingPunct="0">
                        <a:spcBef>
                          <a:spcPts val="0"/>
                        </a:spcBef>
                        <a:spcAft>
                          <a:spcPts val="0"/>
                        </a:spcAft>
                      </a:pPr>
                      <a:r>
                        <a:rPr lang="en-US" sz="2000" dirty="0">
                          <a:effectLst/>
                        </a:rPr>
                        <a:t>Performance goals</a:t>
                      </a:r>
                      <a:endParaRPr lang="en-US" sz="2000" b="0" dirty="0">
                        <a:effectLst/>
                        <a:latin typeface="+mn-lt"/>
                        <a:ea typeface="Times New Roman"/>
                        <a:cs typeface="Angsana New"/>
                      </a:endParaRPr>
                    </a:p>
                  </a:txBody>
                  <a:tcPr marL="68580" marR="68580" marT="0" marB="0"/>
                </a:tc>
              </a:tr>
              <a:tr h="661384">
                <a:tc>
                  <a:txBody>
                    <a:bodyPr/>
                    <a:lstStyle/>
                    <a:p>
                      <a:pPr marL="0" marR="0" hangingPunct="0">
                        <a:spcBef>
                          <a:spcPts val="0"/>
                        </a:spcBef>
                        <a:spcAft>
                          <a:spcPts val="0"/>
                        </a:spcAft>
                      </a:pPr>
                      <a:r>
                        <a:rPr lang="en-US" sz="2000" dirty="0" smtClean="0">
                          <a:effectLst/>
                        </a:rPr>
                        <a:t>DRAWDOWN</a:t>
                      </a:r>
                      <a:endParaRPr lang="en-US" sz="2000" b="0" dirty="0">
                        <a:effectLst/>
                        <a:latin typeface="+mn-lt"/>
                        <a:ea typeface="Times New Roman"/>
                        <a:cs typeface="Angsana New"/>
                      </a:endParaRPr>
                    </a:p>
                  </a:txBody>
                  <a:tcPr marL="68580" marR="68580" marT="0" marB="0"/>
                </a:tc>
                <a:tc>
                  <a:txBody>
                    <a:bodyPr/>
                    <a:lstStyle/>
                    <a:p>
                      <a:pPr marL="0" marR="0" hangingPunct="0">
                        <a:spcBef>
                          <a:spcPts val="0"/>
                        </a:spcBef>
                        <a:spcAft>
                          <a:spcPts val="0"/>
                        </a:spcAft>
                      </a:pPr>
                      <a:r>
                        <a:rPr lang="en-US" sz="2000" dirty="0">
                          <a:effectLst/>
                        </a:rPr>
                        <a:t>Grant Fund </a:t>
                      </a:r>
                      <a:r>
                        <a:rPr lang="en-US" sz="2000" dirty="0" smtClean="0">
                          <a:effectLst/>
                        </a:rPr>
                        <a:t>obligations </a:t>
                      </a:r>
                      <a:endParaRPr lang="en-US" sz="2000" dirty="0">
                        <a:effectLst/>
                      </a:endParaRPr>
                    </a:p>
                    <a:p>
                      <a:pPr marL="0" marR="0" hangingPunct="0">
                        <a:spcBef>
                          <a:spcPts val="0"/>
                        </a:spcBef>
                        <a:spcAft>
                          <a:spcPts val="0"/>
                        </a:spcAft>
                      </a:pPr>
                      <a:r>
                        <a:rPr lang="en-US" sz="2000" dirty="0">
                          <a:effectLst/>
                        </a:rPr>
                        <a:t>Grant Fund and Program Income (PI) draws </a:t>
                      </a:r>
                      <a:r>
                        <a:rPr lang="en-US" sz="2000" dirty="0" smtClean="0">
                          <a:effectLst/>
                        </a:rPr>
                        <a:t>completed</a:t>
                      </a:r>
                    </a:p>
                    <a:p>
                      <a:pPr marL="0" marR="0" indent="0" algn="l" defTabSz="914400" rtl="0" eaLnBrk="1" fontAlgn="auto" latinLnBrk="0" hangingPunct="0">
                        <a:lnSpc>
                          <a:spcPct val="100000"/>
                        </a:lnSpc>
                        <a:spcBef>
                          <a:spcPts val="0"/>
                        </a:spcBef>
                        <a:spcAft>
                          <a:spcPts val="0"/>
                        </a:spcAft>
                        <a:buClrTx/>
                        <a:buSzTx/>
                        <a:buFontTx/>
                        <a:buNone/>
                        <a:tabLst/>
                        <a:defRPr/>
                      </a:pPr>
                      <a:r>
                        <a:rPr lang="en-US" sz="2000" b="0" dirty="0" smtClean="0">
                          <a:effectLst/>
                          <a:latin typeface="+mn-lt"/>
                          <a:ea typeface="Times New Roman"/>
                          <a:cs typeface="Angsana New"/>
                        </a:rPr>
                        <a:t>Program Income Received</a:t>
                      </a:r>
                    </a:p>
                  </a:txBody>
                  <a:tcPr marL="68580" marR="68580" marT="0" marB="0"/>
                </a:tc>
              </a:tr>
              <a:tr h="1600199">
                <a:tc>
                  <a:txBody>
                    <a:bodyPr/>
                    <a:lstStyle/>
                    <a:p>
                      <a:pPr marL="0" marR="0" hangingPunct="0">
                        <a:spcBef>
                          <a:spcPts val="0"/>
                        </a:spcBef>
                        <a:spcAft>
                          <a:spcPts val="0"/>
                        </a:spcAft>
                      </a:pPr>
                      <a:r>
                        <a:rPr lang="en-US" sz="2000" dirty="0">
                          <a:effectLst/>
                        </a:rPr>
                        <a:t>QPR</a:t>
                      </a:r>
                      <a:endParaRPr lang="en-US" sz="2000" b="0" dirty="0">
                        <a:effectLst/>
                        <a:latin typeface="+mn-lt"/>
                        <a:ea typeface="Times New Roman"/>
                        <a:cs typeface="Angsana New"/>
                      </a:endParaRPr>
                    </a:p>
                  </a:txBody>
                  <a:tcPr marL="68580" marR="68580" marT="0" marB="0"/>
                </a:tc>
                <a:tc>
                  <a:txBody>
                    <a:bodyPr/>
                    <a:lstStyle/>
                    <a:p>
                      <a:pPr marL="0" marR="0" hangingPunct="0">
                        <a:spcBef>
                          <a:spcPts val="0"/>
                        </a:spcBef>
                        <a:spcAft>
                          <a:spcPts val="0"/>
                        </a:spcAft>
                      </a:pPr>
                      <a:r>
                        <a:rPr lang="en-US" sz="2000" dirty="0">
                          <a:effectLst/>
                        </a:rPr>
                        <a:t>Activity Beneficiaries </a:t>
                      </a:r>
                      <a:r>
                        <a:rPr lang="en-US" sz="2000" dirty="0" smtClean="0">
                          <a:effectLst/>
                        </a:rPr>
                        <a:t>Assisted</a:t>
                      </a:r>
                    </a:p>
                    <a:p>
                      <a:pPr marL="0" marR="0" hangingPunct="0">
                        <a:spcBef>
                          <a:spcPts val="0"/>
                        </a:spcBef>
                        <a:spcAft>
                          <a:spcPts val="0"/>
                        </a:spcAft>
                      </a:pPr>
                      <a:r>
                        <a:rPr lang="en-US" sz="2000" dirty="0" smtClean="0">
                          <a:effectLst/>
                        </a:rPr>
                        <a:t>Activity Addresses Assisted</a:t>
                      </a:r>
                      <a:endParaRPr lang="en-US" sz="2000" dirty="0">
                        <a:effectLst/>
                      </a:endParaRPr>
                    </a:p>
                    <a:p>
                      <a:pPr marL="0" marR="0" hangingPunct="0">
                        <a:spcBef>
                          <a:spcPts val="0"/>
                        </a:spcBef>
                        <a:spcAft>
                          <a:spcPts val="0"/>
                        </a:spcAft>
                      </a:pPr>
                      <a:r>
                        <a:rPr lang="en-US" sz="2000" dirty="0">
                          <a:effectLst/>
                        </a:rPr>
                        <a:t>Performance Accomplishments</a:t>
                      </a:r>
                    </a:p>
                    <a:p>
                      <a:pPr marL="0" marR="0" hangingPunct="0">
                        <a:spcBef>
                          <a:spcPts val="0"/>
                        </a:spcBef>
                        <a:spcAft>
                          <a:spcPts val="0"/>
                        </a:spcAft>
                      </a:pPr>
                      <a:r>
                        <a:rPr lang="en-US" sz="2000" dirty="0" smtClean="0">
                          <a:effectLst/>
                        </a:rPr>
                        <a:t>Expenditures</a:t>
                      </a:r>
                    </a:p>
                    <a:p>
                      <a:pPr marL="0" marR="0" hangingPunct="0">
                        <a:spcBef>
                          <a:spcPts val="0"/>
                        </a:spcBef>
                        <a:spcAft>
                          <a:spcPts val="0"/>
                        </a:spcAft>
                      </a:pPr>
                      <a:r>
                        <a:rPr lang="en-US" sz="2000" b="0" dirty="0" smtClean="0">
                          <a:effectLst/>
                          <a:latin typeface="+mn-lt"/>
                          <a:ea typeface="Times New Roman"/>
                          <a:cs typeface="Angsana New"/>
                        </a:rPr>
                        <a:t>Match Contribution</a:t>
                      </a:r>
                      <a:endParaRPr lang="en-US" sz="2000" b="0" dirty="0">
                        <a:effectLst/>
                        <a:latin typeface="+mn-lt"/>
                        <a:ea typeface="Times New Roman"/>
                        <a:cs typeface="Angsana New"/>
                      </a:endParaRPr>
                    </a:p>
                  </a:txBody>
                  <a:tcPr marL="68580" marR="68580" marT="0" marB="0"/>
                </a:tc>
              </a:tr>
              <a:tr h="672051">
                <a:tc>
                  <a:txBody>
                    <a:bodyPr/>
                    <a:lstStyle/>
                    <a:p>
                      <a:pPr marL="0" marR="0" hangingPunct="0">
                        <a:spcBef>
                          <a:spcPts val="0"/>
                        </a:spcBef>
                        <a:spcAft>
                          <a:spcPts val="0"/>
                        </a:spcAft>
                      </a:pPr>
                      <a:r>
                        <a:rPr lang="en-US" sz="2000" dirty="0" smtClean="0">
                          <a:effectLst/>
                        </a:rPr>
                        <a:t>ADMIN</a:t>
                      </a:r>
                      <a:endParaRPr lang="en-US" sz="2000" b="0" dirty="0">
                        <a:effectLst/>
                        <a:latin typeface="+mn-lt"/>
                        <a:ea typeface="Times New Roman"/>
                        <a:cs typeface="Angsana New"/>
                      </a:endParaRPr>
                    </a:p>
                  </a:txBody>
                  <a:tcPr marL="68580" marR="68580" marT="0" marB="0"/>
                </a:tc>
                <a:tc>
                  <a:txBody>
                    <a:bodyPr/>
                    <a:lstStyle/>
                    <a:p>
                      <a:pPr marL="0" marR="0" hangingPunct="0">
                        <a:spcBef>
                          <a:spcPts val="0"/>
                        </a:spcBef>
                        <a:spcAft>
                          <a:spcPts val="0"/>
                        </a:spcAft>
                      </a:pPr>
                      <a:r>
                        <a:rPr lang="en-US" sz="2000" dirty="0" smtClean="0">
                          <a:effectLst/>
                        </a:rPr>
                        <a:t>Visit count</a:t>
                      </a:r>
                    </a:p>
                    <a:p>
                      <a:pPr marL="0" marR="0" hangingPunct="0">
                        <a:spcBef>
                          <a:spcPts val="0"/>
                        </a:spcBef>
                        <a:spcAft>
                          <a:spcPts val="0"/>
                        </a:spcAft>
                      </a:pPr>
                      <a:r>
                        <a:rPr lang="en-US" sz="2000" dirty="0" smtClean="0">
                          <a:effectLst/>
                        </a:rPr>
                        <a:t>Report count</a:t>
                      </a:r>
                      <a:endParaRPr lang="en-US" sz="2000" b="0" dirty="0">
                        <a:effectLst/>
                        <a:latin typeface="+mn-lt"/>
                        <a:ea typeface="Times New Roman"/>
                        <a:cs typeface="Angsana New"/>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457200" y="441325"/>
            <a:ext cx="8229600" cy="1143000"/>
          </a:xfrm>
        </p:spPr>
        <p:txBody>
          <a:bodyPr/>
          <a:lstStyle/>
          <a:p>
            <a:pPr algn="l" eaLnBrk="1" hangingPunct="1"/>
            <a:r>
              <a:rPr lang="en-US" dirty="0" smtClean="0"/>
              <a:t>Show Progress: Grant Level</a:t>
            </a:r>
          </a:p>
        </p:txBody>
      </p:sp>
      <p:sp>
        <p:nvSpPr>
          <p:cNvPr id="3" name="Content Placeholder 2"/>
          <p:cNvSpPr>
            <a:spLocks noGrp="1"/>
          </p:cNvSpPr>
          <p:nvPr>
            <p:ph idx="1"/>
          </p:nvPr>
        </p:nvSpPr>
        <p:spPr>
          <a:xfrm>
            <a:off x="457200" y="1600200"/>
            <a:ext cx="8229600" cy="5097463"/>
          </a:xfrm>
        </p:spPr>
        <p:txBody>
          <a:bodyPr rtlCol="0">
            <a:normAutofit fontScale="92500" lnSpcReduction="10000"/>
          </a:bodyPr>
          <a:lstStyle/>
          <a:p>
            <a:pPr marL="0" indent="0" eaLnBrk="1" fontAlgn="auto" hangingPunct="1">
              <a:spcAft>
                <a:spcPts val="0"/>
              </a:spcAft>
              <a:buFont typeface="Arial" pitchFamily="34" charset="0"/>
              <a:buNone/>
              <a:defRPr/>
            </a:pPr>
            <a:r>
              <a:rPr lang="en-US" dirty="0" smtClean="0"/>
              <a:t>Report on BOTH the overall grant progress and per Activity</a:t>
            </a:r>
          </a:p>
          <a:p>
            <a:pPr marL="514350" indent="-514350" eaLnBrk="1" fontAlgn="auto" hangingPunct="1">
              <a:spcAft>
                <a:spcPts val="0"/>
              </a:spcAft>
              <a:buFont typeface="Arial" pitchFamily="34" charset="0"/>
              <a:buNone/>
              <a:defRPr/>
            </a:pPr>
            <a:endParaRPr lang="en-US" dirty="0" smtClean="0"/>
          </a:p>
          <a:p>
            <a:pPr marL="514350" indent="-514350" eaLnBrk="1" fontAlgn="auto" hangingPunct="1">
              <a:spcAft>
                <a:spcPts val="0"/>
              </a:spcAft>
              <a:buFont typeface="Arial" pitchFamily="34" charset="0"/>
              <a:buNone/>
              <a:defRPr/>
            </a:pPr>
            <a:r>
              <a:rPr lang="en-US" dirty="0" smtClean="0"/>
              <a:t>Grant Level</a:t>
            </a:r>
          </a:p>
          <a:p>
            <a:pPr lvl="1" eaLnBrk="1" fontAlgn="auto" hangingPunct="1">
              <a:spcAft>
                <a:spcPts val="0"/>
              </a:spcAft>
              <a:buFont typeface="Arial" pitchFamily="34" charset="0"/>
              <a:buChar char="•"/>
              <a:defRPr/>
            </a:pPr>
            <a:r>
              <a:rPr lang="en-US" dirty="0" smtClean="0"/>
              <a:t>Overall Progress Narrative</a:t>
            </a:r>
          </a:p>
          <a:p>
            <a:pPr lvl="1" eaLnBrk="1" fontAlgn="auto" hangingPunct="1">
              <a:spcAft>
                <a:spcPts val="0"/>
              </a:spcAft>
              <a:buFont typeface="Arial" pitchFamily="34" charset="0"/>
              <a:buChar char="•"/>
              <a:defRPr/>
            </a:pPr>
            <a:r>
              <a:rPr lang="en-US" dirty="0" smtClean="0"/>
              <a:t>Matching Funds</a:t>
            </a:r>
          </a:p>
          <a:p>
            <a:pPr lvl="1" eaLnBrk="1" fontAlgn="auto" hangingPunct="1">
              <a:spcAft>
                <a:spcPts val="0"/>
              </a:spcAft>
              <a:buFont typeface="Arial" pitchFamily="34" charset="0"/>
              <a:buChar char="•"/>
              <a:defRPr/>
            </a:pPr>
            <a:r>
              <a:rPr lang="en-US" i="1" dirty="0" smtClean="0"/>
              <a:t>Overall Financial Data (pulled from each Activity)</a:t>
            </a:r>
          </a:p>
          <a:p>
            <a:pPr lvl="1" eaLnBrk="1" fontAlgn="auto" hangingPunct="1">
              <a:spcAft>
                <a:spcPts val="0"/>
              </a:spcAft>
              <a:buFont typeface="Arial" pitchFamily="34" charset="0"/>
              <a:buChar char="•"/>
              <a:defRPr/>
            </a:pPr>
            <a:endParaRPr lang="en-US" i="1" dirty="0"/>
          </a:p>
          <a:p>
            <a:pPr marL="4763" lvl="1" indent="0">
              <a:buNone/>
              <a:defRPr/>
            </a:pPr>
            <a:r>
              <a:rPr lang="en-US" dirty="0"/>
              <a:t>QPRs will track and display all Action Plan changes that occurred within that quarter, not after the end of the quarter</a:t>
            </a:r>
          </a:p>
          <a:p>
            <a:pPr marL="457200" lvl="1" indent="0" eaLnBrk="1" fontAlgn="auto" hangingPunct="1">
              <a:spcAft>
                <a:spcPts val="0"/>
              </a:spcAft>
              <a:buNone/>
              <a:defRPr/>
            </a:pPr>
            <a:endParaRPr lang="en-US" i="1" dirty="0"/>
          </a:p>
        </p:txBody>
      </p:sp>
      <p:sp>
        <p:nvSpPr>
          <p:cNvPr id="4" name="Slide Number Placeholder 3"/>
          <p:cNvSpPr>
            <a:spLocks noGrp="1"/>
          </p:cNvSpPr>
          <p:nvPr>
            <p:ph type="sldNum" sz="quarter" idx="12"/>
          </p:nvPr>
        </p:nvSpPr>
        <p:spPr>
          <a:xfrm>
            <a:off x="6648450" y="6350000"/>
            <a:ext cx="2133600" cy="365125"/>
          </a:xfrm>
        </p:spPr>
        <p:txBody>
          <a:bodyPr/>
          <a:lstStyle/>
          <a:p>
            <a:pPr>
              <a:defRPr/>
            </a:pPr>
            <a:fld id="{B3503FA3-2DDE-42BA-B4BD-36D92D308D9B}" type="slidenum">
              <a:rPr lang="en-US"/>
              <a:pPr>
                <a:defRPr/>
              </a:pPr>
              <a:t>98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457200" y="569913"/>
            <a:ext cx="8229600" cy="919162"/>
          </a:xfrm>
        </p:spPr>
        <p:txBody>
          <a:bodyPr/>
          <a:lstStyle/>
          <a:p>
            <a:pPr algn="l" eaLnBrk="1" hangingPunct="1"/>
            <a:r>
              <a:rPr lang="en-US" dirty="0" smtClean="0"/>
              <a:t>Show Progress: Grant Level</a:t>
            </a:r>
          </a:p>
        </p:txBody>
      </p:sp>
      <p:sp>
        <p:nvSpPr>
          <p:cNvPr id="161795" name="Content Placeholder 2"/>
          <p:cNvSpPr>
            <a:spLocks noGrp="1"/>
          </p:cNvSpPr>
          <p:nvPr>
            <p:ph idx="1"/>
          </p:nvPr>
        </p:nvSpPr>
        <p:spPr>
          <a:xfrm>
            <a:off x="480887" y="1489892"/>
            <a:ext cx="8386679" cy="1859368"/>
          </a:xfrm>
        </p:spPr>
        <p:txBody>
          <a:bodyPr/>
          <a:lstStyle/>
          <a:p>
            <a:pPr eaLnBrk="1" hangingPunct="1">
              <a:buFont typeface="Arial" pitchFamily="34" charset="0"/>
              <a:buNone/>
            </a:pPr>
            <a:r>
              <a:rPr lang="en-US" sz="2800" dirty="0" smtClean="0"/>
              <a:t>Financial Data at the Grant Level:</a:t>
            </a:r>
          </a:p>
          <a:p>
            <a:pPr marL="517525" lvl="1" indent="-284163" eaLnBrk="1" hangingPunct="1">
              <a:spcBef>
                <a:spcPts val="200"/>
              </a:spcBef>
            </a:pPr>
            <a:r>
              <a:rPr lang="en-US" sz="2400" dirty="0" smtClean="0"/>
              <a:t>Aggregate financial information that has been entered at the Activity to provide a grant level analysis (except Match)</a:t>
            </a:r>
          </a:p>
          <a:p>
            <a:pPr marL="517525" lvl="1" indent="-284163" eaLnBrk="1" hangingPunct="1"/>
            <a:r>
              <a:rPr lang="en-US" sz="2400" dirty="0" smtClean="0"/>
              <a:t>Only view this info once the QPR is ‘downloaded’ or ‘view’. </a:t>
            </a:r>
          </a:p>
        </p:txBody>
      </p:sp>
      <p:sp>
        <p:nvSpPr>
          <p:cNvPr id="4" name="Slide Number Placeholder 3"/>
          <p:cNvSpPr>
            <a:spLocks noGrp="1"/>
          </p:cNvSpPr>
          <p:nvPr>
            <p:ph type="sldNum" sz="quarter" idx="12"/>
          </p:nvPr>
        </p:nvSpPr>
        <p:spPr/>
        <p:txBody>
          <a:bodyPr/>
          <a:lstStyle/>
          <a:p>
            <a:pPr>
              <a:defRPr/>
            </a:pPr>
            <a:fld id="{31F34DF3-0214-45E8-9605-398D41A82642}" type="slidenum">
              <a:rPr lang="en-US"/>
              <a:pPr>
                <a:defRPr/>
              </a:pPr>
              <a:t>99</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53" y="3352800"/>
            <a:ext cx="790784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690987CF8219664A886C8A8E6436B92C" ma:contentTypeVersion="2" ma:contentTypeDescription="Create a new document." ma:contentTypeScope="" ma:versionID="96bdf2ccc07857767b939ee943477ef3">
  <xsd:schema xmlns:xsd="http://www.w3.org/2001/XMLSchema" xmlns:xs="http://www.w3.org/2001/XMLSchema" xmlns:p="http://schemas.microsoft.com/office/2006/metadata/properties" xmlns:ns2="7bff38ae-c586-488a-b0ab-6cd0b93f9e9e" targetNamespace="http://schemas.microsoft.com/office/2006/metadata/properties" ma:root="true" ma:fieldsID="542281668ba523e2d308e8ad12ad8e8f" ns2:_="">
    <xsd:import namespace="7bff38ae-c586-488a-b0ab-6cd0b93f9e9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f38ae-c586-488a-b0ab-6cd0b93f9e9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_dlc_DocId xmlns="7bff38ae-c586-488a-b0ab-6cd0b93f9e9e">HUDHUDDRT-5-3157</_dlc_DocId>
    <_dlc_DocIdUrl xmlns="7bff38ae-c586-488a-b0ab-6cd0b93f9e9e">
      <Url>http://hudsharepoint.hud.gov/sites/HUD_DRT/_layouts/DocIdRedir.aspx?ID=HUDHUDDRT-5-3157</Url>
      <Description>HUDHUDDRT-5-3157</Description>
    </_dlc_DocIdUrl>
  </documentManagement>
</p:properties>
</file>

<file path=customXml/itemProps1.xml><?xml version="1.0" encoding="utf-8"?>
<ds:datastoreItem xmlns:ds="http://schemas.openxmlformats.org/officeDocument/2006/customXml" ds:itemID="{E079B6C6-07B1-49CA-B771-22B0A90473B2}">
  <ds:schemaRefs>
    <ds:schemaRef ds:uri="http://schemas.microsoft.com/sharepoint/v3/contenttype/forms"/>
  </ds:schemaRefs>
</ds:datastoreItem>
</file>

<file path=customXml/itemProps2.xml><?xml version="1.0" encoding="utf-8"?>
<ds:datastoreItem xmlns:ds="http://schemas.openxmlformats.org/officeDocument/2006/customXml" ds:itemID="{9F6EC050-2B72-48E9-8154-6C72F1E04C6C}">
  <ds:schemaRefs>
    <ds:schemaRef ds:uri="http://schemas.microsoft.com/sharepoint/events"/>
  </ds:schemaRefs>
</ds:datastoreItem>
</file>

<file path=customXml/itemProps3.xml><?xml version="1.0" encoding="utf-8"?>
<ds:datastoreItem xmlns:ds="http://schemas.openxmlformats.org/officeDocument/2006/customXml" ds:itemID="{1E364CAD-1D29-4988-B7A8-2F59CA091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ff38ae-c586-488a-b0ab-6cd0b93f9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F5C4F06-7E11-41E2-872C-87046C70F397}">
  <ds:schemaRefs>
    <ds:schemaRef ds:uri="http://purl.org/dc/term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7bff38ae-c586-488a-b0ab-6cd0b93f9e9e"/>
  </ds:schemaRefs>
</ds:datastoreItem>
</file>

<file path=docProps/app.xml><?xml version="1.0" encoding="utf-8"?>
<Properties xmlns="http://schemas.openxmlformats.org/officeDocument/2006/extended-properties" xmlns:vt="http://schemas.openxmlformats.org/officeDocument/2006/docPropsVTypes">
  <Template/>
  <TotalTime>24382</TotalTime>
  <Words>25548</Words>
  <Application>Microsoft Office PowerPoint</Application>
  <PresentationFormat>On-screen Show (4:3)</PresentationFormat>
  <Paragraphs>2787</Paragraphs>
  <Slides>134</Slides>
  <Notes>134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Office Theme</vt:lpstr>
      <vt:lpstr>Worksheet</vt:lpstr>
      <vt:lpstr>Disaster Recovery Grant Reporting System Training for NSP Users</vt:lpstr>
      <vt:lpstr>Session Rules</vt:lpstr>
      <vt:lpstr>Training Objectives</vt:lpstr>
      <vt:lpstr>Training Schedule</vt:lpstr>
      <vt:lpstr>NSP &amp; DRGR</vt:lpstr>
      <vt:lpstr>NSP &amp; DRGR: Updates</vt:lpstr>
      <vt:lpstr>The Basics: DRGR Modules</vt:lpstr>
      <vt:lpstr>Telling Your Story</vt:lpstr>
      <vt:lpstr>Getting Started</vt:lpstr>
      <vt:lpstr>Access to DRGR</vt:lpstr>
      <vt:lpstr>DRGR Roles: Grantee</vt:lpstr>
      <vt:lpstr>DRGR Roles: Grantee</vt:lpstr>
      <vt:lpstr>DRGR Roles: Grantee Administrator</vt:lpstr>
      <vt:lpstr>DRGR Roles: Grantee Administrator</vt:lpstr>
      <vt:lpstr>Hierarchy of User Certification</vt:lpstr>
      <vt:lpstr>Grantee Administrator Role: Certifying Grantee Users</vt:lpstr>
      <vt:lpstr>PowerPoint Presentation</vt:lpstr>
      <vt:lpstr>DRGR Roles: HUD</vt:lpstr>
      <vt:lpstr>DRGR Roles: HUD</vt:lpstr>
      <vt:lpstr>PowerPoint Presentation</vt:lpstr>
      <vt:lpstr>Assigning Users to a Grant</vt:lpstr>
      <vt:lpstr>PowerPoint Presentation</vt:lpstr>
      <vt:lpstr>DRGR Navigation Rules</vt:lpstr>
      <vt:lpstr>Getting Started Review</vt:lpstr>
      <vt:lpstr>Action Plan Module</vt:lpstr>
      <vt:lpstr>Action Plan</vt:lpstr>
      <vt:lpstr>Action Plan: Key Steps</vt:lpstr>
      <vt:lpstr>PowerPoint Presentation</vt:lpstr>
      <vt:lpstr>Cannot edit Action Plan if …</vt:lpstr>
      <vt:lpstr>Action Plan status examples</vt:lpstr>
      <vt:lpstr>Adding an AP to a Grant</vt:lpstr>
      <vt:lpstr>Adding an AP to a Grant</vt:lpstr>
      <vt:lpstr>Adding an Action Plan: ‘Overall Narrative’ data</vt:lpstr>
      <vt:lpstr>PowerPoint Presentation</vt:lpstr>
      <vt:lpstr>Adding ‘Projects’</vt:lpstr>
      <vt:lpstr>Adding ‘Projects’</vt:lpstr>
      <vt:lpstr>Adding Projects: Examples</vt:lpstr>
      <vt:lpstr>Adding Projects: Revolving Loan Funds</vt:lpstr>
      <vt:lpstr>Special Project: Restricted Balance</vt:lpstr>
      <vt:lpstr>PowerPoint Presentation</vt:lpstr>
      <vt:lpstr>DRGR Navigation</vt:lpstr>
      <vt:lpstr>DRGR Navigation: Search</vt:lpstr>
      <vt:lpstr>PowerPoint Presentation</vt:lpstr>
      <vt:lpstr>Adding Activities: Overview</vt:lpstr>
      <vt:lpstr>Adding ‘Activities’: Responsible Organizations</vt:lpstr>
      <vt:lpstr>Adding ‘Activities’: Responsible Organizations</vt:lpstr>
      <vt:lpstr>Adding Activities: Select Responsible Organization (Page 2)</vt:lpstr>
      <vt:lpstr>Adding Responsible Organization: Subordinate Organizations (optional)</vt:lpstr>
      <vt:lpstr>Adding Responsible Organizations (Admin Rept05a) </vt:lpstr>
      <vt:lpstr>Incomplete Responsible Organizations</vt:lpstr>
      <vt:lpstr>Adding Activities: Selecting an NSP Activity Type</vt:lpstr>
      <vt:lpstr>Determining Activities:  City of Zorro Example</vt:lpstr>
      <vt:lpstr>Determining Activities:  City of Zorro Example - Activity Structure</vt:lpstr>
      <vt:lpstr>Example: Zorro Budget</vt:lpstr>
      <vt:lpstr>Adding Activities</vt:lpstr>
      <vt:lpstr>Adding Activities (Page 1)</vt:lpstr>
      <vt:lpstr>Adding Activities: Select Project Screen</vt:lpstr>
      <vt:lpstr>Adding Activities: Example of Naming Conventions</vt:lpstr>
      <vt:lpstr>Adding Activities: Proposed Beneficiary Measures (Page 2)</vt:lpstr>
      <vt:lpstr>Activity Benefit Type: Area Benefit v Direct Benefit</vt:lpstr>
      <vt:lpstr>Proposed vs Actual: Beneficiary Measures</vt:lpstr>
      <vt:lpstr>Activity Type: Area Benefit v Direct Benefit</vt:lpstr>
      <vt:lpstr>Activity Type: Area Benefit Data/Census</vt:lpstr>
      <vt:lpstr>Activity Type: Area Benefit Data/Census</vt:lpstr>
      <vt:lpstr>Activity Type: Area Benefit Data/Census</vt:lpstr>
      <vt:lpstr>Area Benefit: Census - Duplicate Activity</vt:lpstr>
      <vt:lpstr>Area Benefit: Census - Jurisdiction-Wide</vt:lpstr>
      <vt:lpstr>Area Benefit: Census Place/Tract/Block Groups</vt:lpstr>
      <vt:lpstr>Area Benefit: Census Place/Tract</vt:lpstr>
      <vt:lpstr>Area Benefit: Census Block Groups</vt:lpstr>
      <vt:lpstr>Activity Type: Area Benefit Data/Survey</vt:lpstr>
      <vt:lpstr>Area Benefit: Survey Method</vt:lpstr>
      <vt:lpstr>Area Benefit: Survey Method</vt:lpstr>
      <vt:lpstr>Activity Type: Direct Benefit</vt:lpstr>
      <vt:lpstr>Adding Direct Benefit Data</vt:lpstr>
      <vt:lpstr>Direct Benefit: Example</vt:lpstr>
      <vt:lpstr>Direct Benefit: Example</vt:lpstr>
      <vt:lpstr>Direct Benefit: Middle Income</vt:lpstr>
      <vt:lpstr>Adding Proposed Accomplishments</vt:lpstr>
      <vt:lpstr>Proposed Accomplishments: Area Benefit Example</vt:lpstr>
      <vt:lpstr>Proposed Accomplishments: Direct Benefit Example</vt:lpstr>
      <vt:lpstr>Performance Measures: Required v Optional</vt:lpstr>
      <vt:lpstr>Performance Measures (Perf Rept01)</vt:lpstr>
      <vt:lpstr>Adding Activities</vt:lpstr>
      <vt:lpstr>Edit Projects and/or Activities</vt:lpstr>
      <vt:lpstr>Editing Projects and Activities: Delete</vt:lpstr>
      <vt:lpstr>Editing Activities: Combining/Collapsing</vt:lpstr>
      <vt:lpstr>Edit Activities: Moving/Reassigning</vt:lpstr>
      <vt:lpstr>Editing Activities: Review (FinRept07b)</vt:lpstr>
      <vt:lpstr>Edit Activities: Action Plan Status</vt:lpstr>
      <vt:lpstr>Editing Activities</vt:lpstr>
      <vt:lpstr>Action Plan Module Review</vt:lpstr>
      <vt:lpstr>QPR Module</vt:lpstr>
      <vt:lpstr>QPR Overview</vt:lpstr>
      <vt:lpstr>QPR-Action Plan Relationship</vt:lpstr>
      <vt:lpstr>PowerPoint Presentation</vt:lpstr>
      <vt:lpstr>QPR Data: Sources</vt:lpstr>
      <vt:lpstr>Show Progress: Grant Level</vt:lpstr>
      <vt:lpstr>Show Progress: Grant Level</vt:lpstr>
      <vt:lpstr>Show Progress: Add/Edit a QPR</vt:lpstr>
      <vt:lpstr>Show Progress: Add/Edit a QPR</vt:lpstr>
      <vt:lpstr>Show Progress: Grant Level</vt:lpstr>
      <vt:lpstr>Show Progress: Activity Level</vt:lpstr>
      <vt:lpstr>Show Progress: Activity Level</vt:lpstr>
      <vt:lpstr>Show Progress: Activity Level – Beneficiary Data</vt:lpstr>
      <vt:lpstr>Show Progress: Activity Level- Addresses</vt:lpstr>
      <vt:lpstr>Show Progress: Activity Level- Addresses</vt:lpstr>
      <vt:lpstr>Show Progress: Activity Level- Addresses</vt:lpstr>
      <vt:lpstr>Show Progress: Activity Level- Addresses</vt:lpstr>
      <vt:lpstr>Show Progress: Activity Level– Accomplishments</vt:lpstr>
      <vt:lpstr>Show Progress: Activity Level- Accomplishments</vt:lpstr>
      <vt:lpstr>Show Progress: Activity Level - Financial</vt:lpstr>
      <vt:lpstr>PowerPoint Presentation</vt:lpstr>
      <vt:lpstr>Showing Progress: Activity Example</vt:lpstr>
      <vt:lpstr>PowerPoint Presentation</vt:lpstr>
      <vt:lpstr>Showing Progress: Activity Example</vt:lpstr>
      <vt:lpstr>Prior Period Adjustments (Direct Benefit Activity)</vt:lpstr>
      <vt:lpstr>Prior Period Adjustments (Direct Benefit Activity)</vt:lpstr>
      <vt:lpstr>Prior Period Adjustments</vt:lpstr>
      <vt:lpstr>Prior Period Adjustments</vt:lpstr>
      <vt:lpstr>Prior Period Adjustments</vt:lpstr>
      <vt:lpstr>Prior Period Adjustments</vt:lpstr>
      <vt:lpstr>Prior Period Adjustments</vt:lpstr>
      <vt:lpstr>Prior Period Adjustments: Example</vt:lpstr>
      <vt:lpstr>Submission</vt:lpstr>
      <vt:lpstr>Deadlines </vt:lpstr>
      <vt:lpstr>Add/Edit/Save a QPR</vt:lpstr>
      <vt:lpstr>QPR Review</vt:lpstr>
      <vt:lpstr>Key Basics </vt:lpstr>
      <vt:lpstr>Pop Quiz</vt:lpstr>
      <vt:lpstr>Q&amp;A: Who do I to talk to if…</vt:lpstr>
      <vt:lpstr>Q&amp;A: Who do I to talk to if…</vt:lpstr>
      <vt:lpstr>Additional Resources</vt:lpstr>
      <vt:lpstr>End of 1st Day Session</vt:lpstr>
    </vt:vector>
  </TitlesOfParts>
  <Company>LM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Kubal</dc:creator>
  <cp:lastModifiedBy>H45596</cp:lastModifiedBy>
  <cp:revision>1924</cp:revision>
  <cp:lastPrinted>2011-05-03T12:12:15Z</cp:lastPrinted>
  <dcterms:created xsi:type="dcterms:W3CDTF">2010-02-01T14:03:08Z</dcterms:created>
  <dcterms:modified xsi:type="dcterms:W3CDTF">2013-03-08T16:21:11Z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ACCT04\drousewa</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lpwstr>0</vt:lpwstr>
  </property>
  <property fmtid="{D5CDD505-2E9C-101B-9397-08002B2CF9AE}" pid="8" name="Allow Footer Overwrite">
    <vt:lpwstr>0</vt:lpwstr>
  </property>
  <property fmtid="{D5CDD505-2E9C-101B-9397-08002B2CF9AE}" pid="9" name="Multiple Selected">
    <vt:lpwstr>-1</vt:lpwstr>
  </property>
  <property fmtid="{D5CDD505-2E9C-101B-9397-08002B2CF9AE}" pid="10" name="ContentTypeId">
    <vt:lpwstr>0x010100690987CF8219664A886C8A8E6436B92C</vt:lpwstr>
  </property>
  <property fmtid="{D5CDD505-2E9C-101B-9397-08002B2CF9AE}" pid="11" name="_dlc_DocIdItemGuid">
    <vt:lpwstr>3164126f-94f6-4f90-89b2-9f2d10299963</vt:lpwstr>
  </property>
  <property fmtid="{D5CDD505-2E9C-101B-9397-08002B2CF9AE}" pid="12" name="_AdHocReviewCycleID">
    <vt:i4>1449292324</vt:i4>
  </property>
  <property fmtid="{D5CDD505-2E9C-101B-9397-08002B2CF9AE}" pid="13" name="_NewReviewCycle">
    <vt:lpwstr/>
  </property>
  <property fmtid="{D5CDD505-2E9C-101B-9397-08002B2CF9AE}" pid="14" name="_EmailSubject">
    <vt:lpwstr>training slides for the disaster recovery</vt:lpwstr>
  </property>
  <property fmtid="{D5CDD505-2E9C-101B-9397-08002B2CF9AE}" pid="15" name="_AuthorEmail">
    <vt:lpwstr>Urnell.Johnson@hud.gov</vt:lpwstr>
  </property>
  <property fmtid="{D5CDD505-2E9C-101B-9397-08002B2CF9AE}" pid="16" name="_AuthorEmailDisplayName">
    <vt:lpwstr>Johnson, Urnell</vt:lpwstr>
  </property>
</Properties>
</file>