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804" autoAdjust="0"/>
  </p:normalViewPr>
  <p:slideViewPr>
    <p:cSldViewPr>
      <p:cViewPr varScale="1">
        <p:scale>
          <a:sx n="101" d="100"/>
          <a:sy n="101" d="100"/>
        </p:scale>
        <p:origin x="-18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949B46-6A6C-4B4C-B7BA-D1EF419058CF}"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953491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49B46-6A6C-4B4C-B7BA-D1EF419058CF}"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39049476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49B46-6A6C-4B4C-B7BA-D1EF419058CF}"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1072650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49B46-6A6C-4B4C-B7BA-D1EF419058CF}"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78395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49B46-6A6C-4B4C-B7BA-D1EF419058CF}" type="datetimeFigureOut">
              <a:rPr lang="en-US" smtClean="0"/>
              <a:pPr/>
              <a:t>7/16/2013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318465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949B46-6A6C-4B4C-B7BA-D1EF419058CF}"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535822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949B46-6A6C-4B4C-B7BA-D1EF419058CF}" type="datetimeFigureOut">
              <a:rPr lang="en-US" smtClean="0"/>
              <a:pPr/>
              <a:t>7/16/2013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830178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949B46-6A6C-4B4C-B7BA-D1EF419058CF}" type="datetimeFigureOut">
              <a:rPr lang="en-US" smtClean="0"/>
              <a:pPr/>
              <a:t>7/16/2013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1971727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49B46-6A6C-4B4C-B7BA-D1EF419058CF}" type="datetimeFigureOut">
              <a:rPr lang="en-US" smtClean="0"/>
              <a:pPr/>
              <a:t>7/16/2013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78596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49B46-6A6C-4B4C-B7BA-D1EF419058CF}"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354906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49B46-6A6C-4B4C-B7BA-D1EF419058CF}" type="datetimeFigureOut">
              <a:rPr lang="en-US" smtClean="0"/>
              <a:pPr/>
              <a:t>7/16/2013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CD3662-2BC3-49F3-A623-8AD4751A6AD8}" type="slidenum">
              <a:rPr lang="en-US" smtClean="0"/>
              <a:pPr/>
              <a:t>‹#›</a:t>
            </a:fld>
            <a:endParaRPr lang="en-US"/>
          </a:p>
        </p:txBody>
      </p:sp>
    </p:spTree>
    <p:extLst>
      <p:ext uri="{BB962C8B-B14F-4D97-AF65-F5344CB8AC3E}">
        <p14:creationId xmlns:p14="http://schemas.microsoft.com/office/powerpoint/2010/main" val="1473986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949B46-6A6C-4B4C-B7BA-D1EF419058CF}" type="datetimeFigureOut">
              <a:rPr lang="en-US" smtClean="0"/>
              <a:pPr/>
              <a:t>7/16/2013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CD3662-2BC3-49F3-A623-8AD4751A6AD8}" type="slidenum">
              <a:rPr lang="en-US" smtClean="0"/>
              <a:pPr/>
              <a:t>‹#›</a:t>
            </a:fld>
            <a:endParaRPr lang="en-US"/>
          </a:p>
        </p:txBody>
      </p:sp>
    </p:spTree>
    <p:extLst>
      <p:ext uri="{BB962C8B-B14F-4D97-AF65-F5344CB8AC3E}">
        <p14:creationId xmlns:p14="http://schemas.microsoft.com/office/powerpoint/2010/main" val="474783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cstate="print">
            <a:extLst>
              <a:ext uri="{28A0092B-C50C-407E-A947-70E740481C1C}">
                <a14:useLocalDpi xmlns:a14="http://schemas.microsoft.com/office/drawing/2010/main"/>
              </a:ext>
            </a:extLst>
          </a:blip>
          <a:srcRect/>
          <a:stretch/>
        </p:blipFill>
        <p:spPr bwMode="auto">
          <a:xfrm>
            <a:off x="228601" y="304801"/>
            <a:ext cx="4571999" cy="3809999"/>
          </a:xfrm>
          <a:prstGeom prst="rect">
            <a:avLst/>
          </a:prstGeom>
          <a:ln>
            <a:noFill/>
          </a:ln>
          <a:extLst>
            <a:ext uri="{53640926-AAD7-44D8-BBD7-CCE9431645EC}">
              <a14:shadowObscured xmlns:a14="http://schemas.microsoft.com/office/drawing/2010/main"/>
            </a:ext>
          </a:extLst>
        </p:spPr>
      </p:pic>
      <p:pic>
        <p:nvPicPr>
          <p:cNvPr id="5" name="Picture 4"/>
          <p:cNvPicPr/>
          <p:nvPr/>
        </p:nvPicPr>
        <p:blipFill>
          <a:blip r:embed="rId3" cstate="print">
            <a:extLst>
              <a:ext uri="{28A0092B-C50C-407E-A947-70E740481C1C}">
                <a14:useLocalDpi xmlns:a14="http://schemas.microsoft.com/office/drawing/2010/main"/>
              </a:ext>
            </a:extLst>
          </a:blip>
          <a:stretch>
            <a:fillRect/>
          </a:stretch>
        </p:blipFill>
        <p:spPr>
          <a:xfrm>
            <a:off x="228601" y="4114801"/>
            <a:ext cx="4724399" cy="2362200"/>
          </a:xfrm>
          <a:prstGeom prst="rect">
            <a:avLst/>
          </a:prstGeom>
        </p:spPr>
      </p:pic>
      <p:sp>
        <p:nvSpPr>
          <p:cNvPr id="6" name="TextBox 5"/>
          <p:cNvSpPr txBox="1"/>
          <p:nvPr/>
        </p:nvSpPr>
        <p:spPr>
          <a:xfrm>
            <a:off x="2286000" y="990600"/>
            <a:ext cx="2971800" cy="215444"/>
          </a:xfrm>
          <a:prstGeom prst="rect">
            <a:avLst/>
          </a:prstGeom>
          <a:noFill/>
        </p:spPr>
        <p:txBody>
          <a:bodyPr wrap="square" rtlCol="0">
            <a:spAutoFit/>
          </a:bodyPr>
          <a:lstStyle/>
          <a:p>
            <a:r>
              <a:rPr lang="en-US" sz="700" dirty="0">
                <a:latin typeface="Arial" pitchFamily="34" charset="0"/>
                <a:cs typeface="Arial" pitchFamily="34" charset="0"/>
              </a:rPr>
              <a:t>OMB Control No. 0648-0620, Expires on: </a:t>
            </a:r>
            <a:r>
              <a:rPr lang="en-US" sz="800" dirty="0"/>
              <a:t>11/30/2014 </a:t>
            </a:r>
            <a:endParaRPr lang="en-US" sz="700" dirty="0">
              <a:solidFill>
                <a:srgbClr val="FF0000"/>
              </a:solidFill>
              <a:latin typeface="Arial" pitchFamily="34" charset="0"/>
              <a:cs typeface="Arial" pitchFamily="34" charset="0"/>
            </a:endParaRPr>
          </a:p>
        </p:txBody>
      </p:sp>
    </p:spTree>
    <p:extLst>
      <p:ext uri="{BB962C8B-B14F-4D97-AF65-F5344CB8AC3E}">
        <p14:creationId xmlns:p14="http://schemas.microsoft.com/office/powerpoint/2010/main" val="3408473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print">
            <a:extLst>
              <a:ext uri="{28A0092B-C50C-407E-A947-70E740481C1C}">
                <a14:useLocalDpi xmlns:a14="http://schemas.microsoft.com/office/drawing/2010/main"/>
              </a:ext>
            </a:extLst>
          </a:blip>
          <a:srcRect/>
          <a:stretch/>
        </p:blipFill>
        <p:spPr bwMode="auto">
          <a:xfrm>
            <a:off x="381000" y="228600"/>
            <a:ext cx="4876800" cy="3200400"/>
          </a:xfrm>
          <a:prstGeom prst="rect">
            <a:avLst/>
          </a:prstGeom>
          <a:ln>
            <a:noFill/>
          </a:ln>
          <a:extLst>
            <a:ext uri="{53640926-AAD7-44D8-BBD7-CCE9431645EC}">
              <a14:shadowObscured xmlns:a14="http://schemas.microsoft.com/office/drawing/2010/main"/>
            </a:ext>
          </a:extLst>
        </p:spPr>
      </p:pic>
      <p:pic>
        <p:nvPicPr>
          <p:cNvPr id="3" name="Picture 2"/>
          <p:cNvPicPr/>
          <p:nvPr/>
        </p:nvPicPr>
        <p:blipFill rotWithShape="1">
          <a:blip r:embed="rId3" cstate="print">
            <a:extLst>
              <a:ext uri="{28A0092B-C50C-407E-A947-70E740481C1C}">
                <a14:useLocalDpi xmlns:a14="http://schemas.microsoft.com/office/drawing/2010/main"/>
              </a:ext>
            </a:extLst>
          </a:blip>
          <a:srcRect/>
          <a:stretch/>
        </p:blipFill>
        <p:spPr bwMode="auto">
          <a:xfrm>
            <a:off x="408432" y="3429000"/>
            <a:ext cx="4861560" cy="1676400"/>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3124200" y="470356"/>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dirty="0"/>
          </a:p>
        </p:txBody>
      </p:sp>
    </p:spTree>
    <p:extLst>
      <p:ext uri="{BB962C8B-B14F-4D97-AF65-F5344CB8AC3E}">
        <p14:creationId xmlns:p14="http://schemas.microsoft.com/office/powerpoint/2010/main" val="954216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print">
            <a:extLst>
              <a:ext uri="{28A0092B-C50C-407E-A947-70E740481C1C}">
                <a14:useLocalDpi xmlns:a14="http://schemas.microsoft.com/office/drawing/2010/main"/>
              </a:ext>
            </a:extLst>
          </a:blip>
          <a:srcRect/>
          <a:stretch/>
        </p:blipFill>
        <p:spPr bwMode="auto">
          <a:xfrm>
            <a:off x="457200" y="381000"/>
            <a:ext cx="5334000" cy="2895600"/>
          </a:xfrm>
          <a:prstGeom prst="rect">
            <a:avLst/>
          </a:prstGeom>
          <a:ln>
            <a:noFill/>
          </a:ln>
          <a:extLst>
            <a:ext uri="{53640926-AAD7-44D8-BBD7-CCE9431645EC}">
              <a14:shadowObscured xmlns:a14="http://schemas.microsoft.com/office/drawing/2010/main"/>
            </a:ext>
          </a:extLst>
        </p:spPr>
      </p:pic>
      <p:pic>
        <p:nvPicPr>
          <p:cNvPr id="3" name="Picture 2"/>
          <p:cNvPicPr/>
          <p:nvPr/>
        </p:nvPicPr>
        <p:blipFill rotWithShape="1">
          <a:blip r:embed="rId3" cstate="print">
            <a:extLst>
              <a:ext uri="{28A0092B-C50C-407E-A947-70E740481C1C}">
                <a14:useLocalDpi xmlns:a14="http://schemas.microsoft.com/office/drawing/2010/main"/>
              </a:ext>
            </a:extLst>
          </a:blip>
          <a:srcRect/>
          <a:stretch/>
        </p:blipFill>
        <p:spPr bwMode="auto">
          <a:xfrm>
            <a:off x="481584" y="3278632"/>
            <a:ext cx="5297424" cy="1674368"/>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3429000" y="582090"/>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dirty="0"/>
          </a:p>
        </p:txBody>
      </p:sp>
      <p:sp>
        <p:nvSpPr>
          <p:cNvPr id="5" name="TextBox 4"/>
          <p:cNvSpPr txBox="1"/>
          <p:nvPr/>
        </p:nvSpPr>
        <p:spPr>
          <a:xfrm>
            <a:off x="685800" y="150238"/>
            <a:ext cx="4800600" cy="230832"/>
          </a:xfrm>
          <a:prstGeom prst="rect">
            <a:avLst/>
          </a:prstGeom>
          <a:solidFill>
            <a:schemeClr val="bg1"/>
          </a:solidFill>
        </p:spPr>
        <p:txBody>
          <a:bodyPr wrap="square" rtlCol="0">
            <a:spAutoFit/>
          </a:bodyPr>
          <a:lstStyle/>
          <a:p>
            <a:r>
              <a:rPr lang="en-US" sz="900" i="1" dirty="0" smtClean="0">
                <a:latin typeface="Arial" pitchFamily="34" charset="0"/>
                <a:cs typeface="Arial" pitchFamily="34" charset="0"/>
              </a:rPr>
              <a:t>Trawl Identification of Ownership Interest Form – Listed Separately</a:t>
            </a:r>
            <a:endParaRPr lang="en-US" sz="900" i="1" dirty="0"/>
          </a:p>
        </p:txBody>
      </p:sp>
    </p:spTree>
    <p:extLst>
      <p:ext uri="{BB962C8B-B14F-4D97-AF65-F5344CB8AC3E}">
        <p14:creationId xmlns:p14="http://schemas.microsoft.com/office/powerpoint/2010/main" val="3923257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rotWithShape="1">
          <a:blip r:embed="rId2" cstate="print">
            <a:extLst>
              <a:ext uri="{28A0092B-C50C-407E-A947-70E740481C1C}">
                <a14:useLocalDpi xmlns:a14="http://schemas.microsoft.com/office/drawing/2010/main"/>
              </a:ext>
            </a:extLst>
          </a:blip>
          <a:srcRect/>
          <a:stretch/>
        </p:blipFill>
        <p:spPr bwMode="auto">
          <a:xfrm>
            <a:off x="304800" y="381000"/>
            <a:ext cx="5943600" cy="3276600"/>
          </a:xfrm>
          <a:prstGeom prst="rect">
            <a:avLst/>
          </a:prstGeom>
          <a:ln>
            <a:noFill/>
          </a:ln>
          <a:extLst>
            <a:ext uri="{53640926-AAD7-44D8-BBD7-CCE9431645EC}">
              <a14:shadowObscured xmlns:a14="http://schemas.microsoft.com/office/drawing/2010/main"/>
            </a:ext>
          </a:extLst>
        </p:spPr>
      </p:pic>
      <p:pic>
        <p:nvPicPr>
          <p:cNvPr id="3" name="Picture 2"/>
          <p:cNvPicPr/>
          <p:nvPr/>
        </p:nvPicPr>
        <p:blipFill rotWithShape="1">
          <a:blip r:embed="rId3" cstate="print">
            <a:extLst>
              <a:ext uri="{28A0092B-C50C-407E-A947-70E740481C1C}">
                <a14:useLocalDpi xmlns:a14="http://schemas.microsoft.com/office/drawing/2010/main"/>
              </a:ext>
            </a:extLst>
          </a:blip>
          <a:srcRect/>
          <a:stretch/>
        </p:blipFill>
        <p:spPr bwMode="auto">
          <a:xfrm>
            <a:off x="326136" y="3886200"/>
            <a:ext cx="5486400" cy="2133600"/>
          </a:xfrm>
          <a:prstGeom prst="rect">
            <a:avLst/>
          </a:prstGeom>
          <a:ln>
            <a:noFill/>
          </a:ln>
          <a:extLst>
            <a:ext uri="{53640926-AAD7-44D8-BBD7-CCE9431645EC}">
              <a14:shadowObscured xmlns:a14="http://schemas.microsoft.com/office/drawing/2010/main"/>
            </a:ext>
          </a:extLst>
        </p:spPr>
      </p:pic>
      <p:sp>
        <p:nvSpPr>
          <p:cNvPr id="4" name="TextBox 3"/>
          <p:cNvSpPr txBox="1"/>
          <p:nvPr/>
        </p:nvSpPr>
        <p:spPr>
          <a:xfrm>
            <a:off x="3581400" y="582090"/>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dirty="0"/>
          </a:p>
        </p:txBody>
      </p:sp>
      <p:sp>
        <p:nvSpPr>
          <p:cNvPr id="5" name="Rectangle 4"/>
          <p:cNvSpPr/>
          <p:nvPr/>
        </p:nvSpPr>
        <p:spPr>
          <a:xfrm>
            <a:off x="326136" y="43481"/>
            <a:ext cx="4572000" cy="230832"/>
          </a:xfrm>
          <a:prstGeom prst="rect">
            <a:avLst/>
          </a:prstGeom>
        </p:spPr>
        <p:txBody>
          <a:bodyPr>
            <a:spAutoFit/>
          </a:bodyPr>
          <a:lstStyle/>
          <a:p>
            <a:r>
              <a:rPr lang="en-US" sz="900" i="1" dirty="0" smtClean="0">
                <a:latin typeface="Arial" pitchFamily="34" charset="0"/>
                <a:cs typeface="Arial" pitchFamily="34" charset="0"/>
              </a:rPr>
              <a:t>Part of the Trawl Identification of Ownership Interest Form – Listed Separately</a:t>
            </a:r>
            <a:endParaRPr lang="en-US" sz="900" i="1" dirty="0"/>
          </a:p>
        </p:txBody>
      </p:sp>
      <p:sp>
        <p:nvSpPr>
          <p:cNvPr id="6" name="TextBox 5"/>
          <p:cNvSpPr txBox="1"/>
          <p:nvPr/>
        </p:nvSpPr>
        <p:spPr>
          <a:xfrm>
            <a:off x="518922" y="1676400"/>
            <a:ext cx="6124956" cy="3416320"/>
          </a:xfrm>
          <a:prstGeom prst="rect">
            <a:avLst/>
          </a:prstGeom>
          <a:solidFill>
            <a:schemeClr val="bg1"/>
          </a:solidFill>
        </p:spPr>
        <p:txBody>
          <a:bodyPr wrap="square" rtlCol="0">
            <a:spAutoFit/>
          </a:bodyPr>
          <a:lstStyle/>
          <a:p>
            <a:r>
              <a:rPr lang="en-US" sz="800" dirty="0">
                <a:latin typeface="Arial" pitchFamily="34" charset="0"/>
                <a:cs typeface="Arial" pitchFamily="34" charset="0"/>
              </a:rPr>
              <a:t>As part of various rulemakings related to the Pacific Coast groundfish fishery, the National Marine Fisheries Service (NMFS) is required to analyze the effect of such regulations. To assist with these Regulatory Impact Reviews (RIR)/Initial Regulatory Flexibility Analysis (IRFA), NMFS must determine if permit and license owners participating in the fishery are big businesses or small businesses as defined by the Small Business Administration. </a:t>
            </a:r>
          </a:p>
          <a:p>
            <a:r>
              <a:rPr lang="en-US" sz="800" dirty="0">
                <a:latin typeface="Arial" pitchFamily="34" charset="0"/>
                <a:cs typeface="Arial" pitchFamily="34" charset="0"/>
              </a:rPr>
              <a:t> </a:t>
            </a:r>
          </a:p>
          <a:p>
            <a:r>
              <a:rPr lang="en-US" sz="800" u="sng" dirty="0">
                <a:latin typeface="Arial" pitchFamily="34" charset="0"/>
                <a:cs typeface="Arial" pitchFamily="34" charset="0"/>
              </a:rPr>
              <a:t>Small businesses</a:t>
            </a:r>
            <a:r>
              <a:rPr lang="en-US" sz="800" dirty="0">
                <a:latin typeface="Arial" pitchFamily="34" charset="0"/>
                <a:cs typeface="Arial" pitchFamily="34" charset="0"/>
              </a:rPr>
              <a:t>. The Small Business Administration has established size criteria for all major</a:t>
            </a:r>
          </a:p>
          <a:p>
            <a:r>
              <a:rPr lang="en-US" sz="800" dirty="0">
                <a:latin typeface="Arial" pitchFamily="34" charset="0"/>
                <a:cs typeface="Arial" pitchFamily="34" charset="0"/>
              </a:rPr>
              <a:t>industry sectors in the US, including fish harvesting and fish processing businesses. </a:t>
            </a:r>
          </a:p>
          <a:p>
            <a:pPr marL="171450" lvl="0" indent="-171450">
              <a:buFont typeface="Arial" pitchFamily="34" charset="0"/>
              <a:buChar char="•"/>
            </a:pPr>
            <a:r>
              <a:rPr lang="en-US" sz="800" b="1" dirty="0">
                <a:latin typeface="Arial" pitchFamily="34" charset="0"/>
                <a:cs typeface="Arial" pitchFamily="34" charset="0"/>
              </a:rPr>
              <a:t>A business involved in fish harvesting </a:t>
            </a:r>
            <a:r>
              <a:rPr lang="en-US" sz="800" dirty="0">
                <a:latin typeface="Arial" pitchFamily="34" charset="0"/>
                <a:cs typeface="Arial" pitchFamily="34" charset="0"/>
              </a:rPr>
              <a:t>is a small business if it is independently owned and operated and not dominant in its field of operation (including its affiliates) and if it has combined annual receipts not in excess of $4.0 million for all its affiliated operations worldwide.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A seafood processor </a:t>
            </a:r>
            <a:r>
              <a:rPr lang="en-US" sz="800" dirty="0">
                <a:latin typeface="Arial" pitchFamily="34" charset="0"/>
                <a:cs typeface="Arial" pitchFamily="34" charset="0"/>
              </a:rPr>
              <a:t>is a small business if it is independently owned and operated, not dominant in its field of operation, and employs 500 or fewer persons on a full time, part time, temporary, or other basis, at all its affiliated operations worldwide.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A business involved in both the harvesting and processing of seafood products </a:t>
            </a:r>
            <a:r>
              <a:rPr lang="en-US" sz="800" dirty="0">
                <a:latin typeface="Arial" pitchFamily="34" charset="0"/>
                <a:cs typeface="Arial" pitchFamily="34" charset="0"/>
              </a:rPr>
              <a:t>is a small business if it meets the $4.0 million criterion for fish harvesting operations.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A wholesale business servicing the fishing industry </a:t>
            </a:r>
            <a:r>
              <a:rPr lang="en-US" sz="800" dirty="0">
                <a:latin typeface="Arial" pitchFamily="34" charset="0"/>
                <a:cs typeface="Arial" pitchFamily="34" charset="0"/>
              </a:rPr>
              <a:t>is a small business if it employs 100 or fewer persons on a full time, part time, temporary, or other basis, at all its affiliated operations worldwide. </a:t>
            </a:r>
            <a:endParaRPr lang="en-US" sz="800" dirty="0" smtClean="0">
              <a:effectLst/>
              <a:latin typeface="Arial" pitchFamily="34" charset="0"/>
              <a:cs typeface="Arial" pitchFamily="34" charset="0"/>
            </a:endParaRPr>
          </a:p>
          <a:p>
            <a:pPr marL="171450" lvl="0" indent="-171450">
              <a:buFont typeface="Arial" pitchFamily="34" charset="0"/>
              <a:buChar char="•"/>
            </a:pPr>
            <a:r>
              <a:rPr lang="en-US" sz="800" b="1" dirty="0">
                <a:latin typeface="Arial" pitchFamily="34" charset="0"/>
                <a:cs typeface="Arial" pitchFamily="34" charset="0"/>
              </a:rPr>
              <a:t>For marinas and charter/party boats, </a:t>
            </a:r>
            <a:r>
              <a:rPr lang="en-US" sz="800" dirty="0">
                <a:latin typeface="Arial" pitchFamily="34" charset="0"/>
                <a:cs typeface="Arial" pitchFamily="34" charset="0"/>
              </a:rPr>
              <a:t>a small business is one with annual receipts not in excess of $7.0 million.</a:t>
            </a:r>
            <a:endParaRPr lang="en-US" sz="800" dirty="0" smtClean="0">
              <a:effectLst/>
              <a:latin typeface="Arial" pitchFamily="34" charset="0"/>
              <a:cs typeface="Arial" pitchFamily="34" charset="0"/>
            </a:endParaRPr>
          </a:p>
          <a:p>
            <a:r>
              <a:rPr lang="en-US" sz="800" dirty="0">
                <a:latin typeface="Arial" pitchFamily="34" charset="0"/>
                <a:cs typeface="Arial" pitchFamily="34" charset="0"/>
              </a:rPr>
              <a:t> </a:t>
            </a:r>
          </a:p>
          <a:p>
            <a:r>
              <a:rPr lang="en-US" sz="800" u="sng" dirty="0">
                <a:latin typeface="Arial" pitchFamily="34" charset="0"/>
                <a:cs typeface="Arial" pitchFamily="34" charset="0"/>
              </a:rPr>
              <a:t>Small organizations</a:t>
            </a:r>
            <a:r>
              <a:rPr lang="en-US" sz="800" dirty="0">
                <a:latin typeface="Arial" pitchFamily="34" charset="0"/>
                <a:cs typeface="Arial" pitchFamily="34" charset="0"/>
              </a:rPr>
              <a:t>. The Regulatory Flexibility Act defines </a:t>
            </a:r>
            <a:r>
              <a:rPr lang="en-US" sz="800" b="1" dirty="0">
                <a:latin typeface="Arial" pitchFamily="34" charset="0"/>
                <a:cs typeface="Arial" pitchFamily="34" charset="0"/>
              </a:rPr>
              <a:t>small organizations</a:t>
            </a:r>
            <a:r>
              <a:rPr lang="en-US" sz="800" dirty="0">
                <a:latin typeface="Arial" pitchFamily="34" charset="0"/>
                <a:cs typeface="Arial" pitchFamily="34" charset="0"/>
              </a:rPr>
              <a:t> as any nonprofit enterprise that is independently owned and operated and is not dominant in its field.</a:t>
            </a:r>
          </a:p>
          <a:p>
            <a:r>
              <a:rPr lang="en-US" sz="800" dirty="0">
                <a:latin typeface="Arial" pitchFamily="34" charset="0"/>
                <a:cs typeface="Arial" pitchFamily="34" charset="0"/>
              </a:rPr>
              <a:t> </a:t>
            </a:r>
          </a:p>
          <a:p>
            <a:r>
              <a:rPr lang="en-US" sz="800" u="sng" dirty="0">
                <a:latin typeface="Arial" pitchFamily="34" charset="0"/>
                <a:cs typeface="Arial" pitchFamily="34" charset="0"/>
              </a:rPr>
              <a:t>Small governmental jurisdictions</a:t>
            </a:r>
            <a:r>
              <a:rPr lang="en-US" sz="800" dirty="0">
                <a:latin typeface="Arial" pitchFamily="34" charset="0"/>
                <a:cs typeface="Arial" pitchFamily="34" charset="0"/>
              </a:rPr>
              <a:t>. The Regulatory Flexibility Act defines </a:t>
            </a:r>
            <a:r>
              <a:rPr lang="en-US" sz="800" b="1" dirty="0">
                <a:latin typeface="Arial" pitchFamily="34" charset="0"/>
                <a:cs typeface="Arial" pitchFamily="34" charset="0"/>
              </a:rPr>
              <a:t>small governmental jurisdictions</a:t>
            </a:r>
            <a:r>
              <a:rPr lang="en-US" sz="800" dirty="0">
                <a:latin typeface="Arial" pitchFamily="34" charset="0"/>
                <a:cs typeface="Arial" pitchFamily="34" charset="0"/>
              </a:rPr>
              <a:t> as governments of cities, counties, towns, townships, villages, school districts, or special districts with populations of less than 50,000.</a:t>
            </a:r>
          </a:p>
          <a:p>
            <a:r>
              <a:rPr lang="en-US" sz="800" dirty="0">
                <a:latin typeface="Arial" pitchFamily="34" charset="0"/>
                <a:cs typeface="Arial" pitchFamily="34" charset="0"/>
              </a:rPr>
              <a:t> </a:t>
            </a:r>
          </a:p>
          <a:p>
            <a:r>
              <a:rPr lang="en-US" sz="800" dirty="0">
                <a:latin typeface="Arial" pitchFamily="34" charset="0"/>
                <a:cs typeface="Arial" pitchFamily="34" charset="0"/>
              </a:rPr>
              <a:t>Are you a small business, small organization, or small governmental jurisdiction according to the standards outlined above?</a:t>
            </a:r>
            <a:r>
              <a:rPr lang="en-US" sz="800" b="1" dirty="0">
                <a:latin typeface="Arial" pitchFamily="34" charset="0"/>
                <a:cs typeface="Arial" pitchFamily="34" charset="0"/>
              </a:rPr>
              <a:t>  Please </a:t>
            </a:r>
            <a:r>
              <a:rPr lang="en-US" sz="800" b="1" dirty="0" smtClean="0">
                <a:latin typeface="Arial" pitchFamily="34" charset="0"/>
                <a:cs typeface="Arial" pitchFamily="34" charset="0"/>
              </a:rPr>
              <a:t>indicate below.     </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312300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304800"/>
            <a:ext cx="5010150" cy="1019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859" y="3609975"/>
            <a:ext cx="4524375" cy="361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048000" y="470356"/>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dirty="0"/>
          </a:p>
        </p:txBody>
      </p:sp>
      <p:sp>
        <p:nvSpPr>
          <p:cNvPr id="6" name="Rectangle 4"/>
          <p:cNvSpPr>
            <a:spLocks noChangeArrowheads="1"/>
          </p:cNvSpPr>
          <p:nvPr/>
        </p:nvSpPr>
        <p:spPr bwMode="auto">
          <a:xfrm>
            <a:off x="426961" y="1234589"/>
            <a:ext cx="58674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r"/>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WARNING STATEMENT:</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false statement on this form is punishable by permit sanctions (revocation, suspension, or modification) under 15 CFR Part 904, a civil penalty up to $100,000 under 16 USC 1858,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and/or criminal penalties including, but not limited to, fines or imprisonment or both under 18 USC 1001.</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r"/>
              </a:tabLst>
            </a:pPr>
            <a:endPar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r"/>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PRIVACY ACT STATEMENT: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Some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of the information collection described above is confidential under section 402(b) of the Magnuson-Stevens Act and under NOAA Administrative Order 216-100, Protection of Confidential Fisheries Statistics. Business phone number, fax number, and email are not released to the public. 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a:t>
            </a:r>
            <a:r>
              <a:rPr kumimoji="0" lang="en-US" sz="900" b="0" i="0" u="none" strike="noStrike" cap="none" normalizeH="0" baseline="0" dirty="0" smtClean="0">
                <a:ln>
                  <a:noFill/>
                </a:ln>
                <a:effectLst/>
                <a:latin typeface="Arial" pitchFamily="34" charset="0"/>
                <a:cs typeface="Arial" pitchFamily="34" charset="0"/>
              </a:rPr>
              <a:t> </a:t>
            </a:r>
            <a:endParaRPr kumimoji="0" lang="en-US" sz="1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r"/>
              </a:tabLst>
            </a:pPr>
            <a:endParaRPr kumimoji="0" lang="en-US" sz="800" b="1"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r"/>
              </a:tabLst>
            </a:pPr>
            <a:r>
              <a:rPr kumimoji="0" lang="en-US" sz="800" b="1" i="0" u="none" strike="noStrike" cap="none" normalizeH="0" baseline="0" dirty="0" smtClean="0">
                <a:ln>
                  <a:noFill/>
                </a:ln>
                <a:effectLst/>
                <a:latin typeface="Arial" pitchFamily="34" charset="0"/>
                <a:ea typeface="Times New Roman" pitchFamily="18" charset="0"/>
                <a:cs typeface="Arial" pitchFamily="34" charset="0"/>
              </a:rPr>
              <a:t>PRA STATEMENT: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Public reporting burden for this collection of information is estimated to average 10 minutes per response,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including the time for reviewing the instructions, searching existing data sources, gathering and maintaining the data 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r>
              <a:rPr kumimoji="0" lang="en-US" sz="9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TextBox 1"/>
          <p:cNvSpPr txBox="1"/>
          <p:nvPr/>
        </p:nvSpPr>
        <p:spPr>
          <a:xfrm>
            <a:off x="395859" y="3886200"/>
            <a:ext cx="6614541" cy="369332"/>
          </a:xfrm>
          <a:prstGeom prst="rect">
            <a:avLst/>
          </a:prstGeom>
          <a:noFill/>
        </p:spPr>
        <p:txBody>
          <a:bodyPr wrap="square" rtlCol="0">
            <a:spAutoFit/>
          </a:bodyPr>
          <a:lstStyle/>
          <a:p>
            <a:endParaRPr lang="en-US" dirty="0"/>
          </a:p>
        </p:txBody>
      </p:sp>
      <p:sp>
        <p:nvSpPr>
          <p:cNvPr id="3" name="Rectangle 1"/>
          <p:cNvSpPr>
            <a:spLocks noChangeArrowheads="1"/>
          </p:cNvSpPr>
          <p:nvPr/>
        </p:nvSpPr>
        <p:spPr bwMode="auto">
          <a:xfrm>
            <a:off x="406247" y="3886200"/>
            <a:ext cx="5912498" cy="2508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WARNING STATEMENT:</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 false statement on this form is punishable by permit sanctions (revocation, suspension, or modification) under 15 CFR Part 904, a civil penalty up to $100,000 under 16 USC 1858,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and/or criminal penalties including, but not limited to, fines or imprisonment or both under 18 USC 1001.</a:t>
            </a:r>
          </a:p>
          <a:p>
            <a:pPr marL="0" marR="0" lvl="0" indent="0" algn="just" defTabSz="914400" rtl="0" eaLnBrk="1" fontAlgn="base" latinLnBrk="0" hangingPunct="1">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PRIVACY ACT STATEMENT: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Some of the information collection described above is confidential under section 402(b) of the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Magnuson-Stevens Act and under NOAA Administrative Order 216-100, Protection of Confidential Fisheries Statistics. TIN or DOB, business phone number, fax number, and email are not released to the public. </a:t>
            </a:r>
            <a:r>
              <a:rPr kumimoji="0" lang="en-US" sz="800" b="0" i="0" u="none" strike="noStrike" cap="none" normalizeH="0" baseline="0" dirty="0" smtClean="0">
                <a:ln>
                  <a:noFill/>
                </a:ln>
                <a:effectLst/>
                <a:latin typeface="Arial" pitchFamily="34" charset="0"/>
                <a:ea typeface="Times New Roman" pitchFamily="18" charset="0"/>
                <a:cs typeface="Times New Roman" pitchFamily="18" charset="0"/>
              </a:rPr>
              <a:t>The names of individuals who have an ownership interest in an entity that owns a permit, vessel or processing plant and the actual percentage of ownership are considered business confidential and are not released to the public.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The information collected is part of a Privacy Act System of Records, COMMERCE/NOAA #19, Permits and Registrations for United States Federally Regulated Fisheries. A notice was published in the Federal Register on April 17, 2008 (73 FR 20914) and became effective on June 11, 2008 (73 FR 33065).</a:t>
            </a: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endParaRPr kumimoji="0" lang="en-US" sz="900" b="0" i="0" u="none" strike="noStrike" cap="none" normalizeH="0" baseline="0" dirty="0" smtClean="0">
              <a:ln>
                <a:noFill/>
              </a:ln>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 pos="-457200" algn="l"/>
                <a:tab pos="0" algn="l"/>
                <a:tab pos="152400" algn="l"/>
                <a:tab pos="5943600" algn="r"/>
                <a:tab pos="6400800" algn="l"/>
                <a:tab pos="6858000" algn="l"/>
                <a:tab pos="7315200" algn="l"/>
                <a:tab pos="7772400" algn="l"/>
                <a:tab pos="8229600" algn="l"/>
                <a:tab pos="8686800" algn="l"/>
                <a:tab pos="9144000" algn="l"/>
                <a:tab pos="9601200" algn="l"/>
                <a:tab pos="10058400" algn="l"/>
                <a:tab pos="10515600" algn="l"/>
                <a:tab pos="10972800" algn="l"/>
                <a:tab pos="11430000" algn="l"/>
                <a:tab pos="11887200" algn="l"/>
              </a:tabLst>
            </a:pPr>
            <a:r>
              <a:rPr kumimoji="0" lang="en-US" sz="800" b="1" i="0" u="none" strike="noStrike" cap="none" normalizeH="0" baseline="0" dirty="0" smtClean="0">
                <a:ln>
                  <a:noFill/>
                </a:ln>
                <a:effectLst/>
                <a:latin typeface="Arial" pitchFamily="34" charset="0"/>
                <a:ea typeface="Times New Roman" pitchFamily="18" charset="0"/>
                <a:cs typeface="Arial" pitchFamily="34" charset="0"/>
              </a:rPr>
              <a:t>PRA STATEMENT: </a:t>
            </a:r>
            <a:r>
              <a:rPr kumimoji="0" lang="en-US" sz="800" b="0" i="0" u="none" strike="noStrike" cap="none" normalizeH="0" baseline="0" dirty="0" smtClean="0">
                <a:ln>
                  <a:noFill/>
                </a:ln>
                <a:effectLst/>
                <a:latin typeface="Arial" pitchFamily="34" charset="0"/>
                <a:ea typeface="Times New Roman" pitchFamily="18" charset="0"/>
                <a:cs typeface="Arial" pitchFamily="34" charset="0"/>
              </a:rPr>
              <a:t>Public reporting burden for this collection of information is estimated to average 0.75 hours per response for new entrants, and is estimated to average 5 minutes when pre-filled for renewing entities, including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time for reviewing the instructions, searching existing data sources, gathering and maintaining the data needed, and completing and reviewing the collection of information.  Send comments regarding this burden estimate or any other suggestions for reducing this burden to NOAA/National Marine Fisheries Service, Northwest Region, Attn: Assistant Regional Administrator, Sustainable Fisheries Division, 7600 Sand Point Way NE, Seattle, WA 98115. Notwithstanding any other provisions of the law, no person is required to respond to, nor shall any person be subjected to a penalty for failure to comply with, a collection of information subject to the requirements of the Paperwork Reduction Act, unless that collection of information displays a currently valid OMB Control Number.</a:t>
            </a:r>
            <a:r>
              <a:rPr kumimoji="0" lang="en-US" sz="900" b="0" i="0" u="none" strike="noStrike" cap="none" normalizeH="0" baseline="0" dirty="0" smtClean="0">
                <a:ln>
                  <a:noFill/>
                </a:ln>
                <a:solidFill>
                  <a:schemeClr val="tx1"/>
                </a:solidFill>
                <a:effectLst/>
                <a:latin typeface="Arial" pitchFamily="34"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2677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a:xfrm>
            <a:off x="762000" y="573404"/>
            <a:ext cx="5562600" cy="4455796"/>
          </a:xfrm>
          <a:prstGeom prst="rect">
            <a:avLst/>
          </a:prstGeom>
        </p:spPr>
      </p:pic>
      <p:sp>
        <p:nvSpPr>
          <p:cNvPr id="3" name="TextBox 2"/>
          <p:cNvSpPr txBox="1"/>
          <p:nvPr/>
        </p:nvSpPr>
        <p:spPr>
          <a:xfrm>
            <a:off x="3886200" y="838200"/>
            <a:ext cx="1752600" cy="215444"/>
          </a:xfrm>
          <a:prstGeom prst="rect">
            <a:avLst/>
          </a:prstGeom>
          <a:solidFill>
            <a:schemeClr val="bg1"/>
          </a:solidFill>
        </p:spPr>
        <p:txBody>
          <a:bodyPr wrap="square" rtlCol="0">
            <a:spAutoFit/>
          </a:bodyPr>
          <a:lstStyle/>
          <a:p>
            <a:r>
              <a:rPr lang="en-US" sz="800" dirty="0" smtClean="0">
                <a:latin typeface="Arial" pitchFamily="34" charset="0"/>
                <a:cs typeface="Arial" pitchFamily="34" charset="0"/>
              </a:rPr>
              <a:t>Expires on: </a:t>
            </a:r>
            <a:r>
              <a:rPr lang="en-US" sz="800" dirty="0"/>
              <a:t>11/30/2014</a:t>
            </a:r>
            <a:endParaRPr lang="en-US" dirty="0"/>
          </a:p>
        </p:txBody>
      </p:sp>
    </p:spTree>
    <p:extLst>
      <p:ext uri="{BB962C8B-B14F-4D97-AF65-F5344CB8AC3E}">
        <p14:creationId xmlns:p14="http://schemas.microsoft.com/office/powerpoint/2010/main" val="204880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a:xfrm>
            <a:off x="2372677" y="1410970"/>
            <a:ext cx="4398645" cy="4036060"/>
          </a:xfrm>
          <a:prstGeom prst="rect">
            <a:avLst/>
          </a:prstGeom>
        </p:spPr>
      </p:pic>
    </p:spTree>
    <p:extLst>
      <p:ext uri="{BB962C8B-B14F-4D97-AF65-F5344CB8AC3E}">
        <p14:creationId xmlns:p14="http://schemas.microsoft.com/office/powerpoint/2010/main" val="3730406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cstate="print">
            <a:extLst>
              <a:ext uri="{28A0092B-C50C-407E-A947-70E740481C1C}">
                <a14:useLocalDpi xmlns:a14="http://schemas.microsoft.com/office/drawing/2010/main"/>
              </a:ext>
            </a:extLst>
          </a:blip>
          <a:stretch>
            <a:fillRect/>
          </a:stretch>
        </p:blipFill>
        <p:spPr>
          <a:xfrm>
            <a:off x="304800" y="152400"/>
            <a:ext cx="4709160" cy="3112135"/>
          </a:xfrm>
          <a:prstGeom prst="rect">
            <a:avLst/>
          </a:prstGeom>
        </p:spPr>
      </p:pic>
      <p:pic>
        <p:nvPicPr>
          <p:cNvPr id="3" name="Picture 2"/>
          <p:cNvPicPr/>
          <p:nvPr/>
        </p:nvPicPr>
        <p:blipFill>
          <a:blip r:embed="rId3" cstate="print">
            <a:extLst>
              <a:ext uri="{28A0092B-C50C-407E-A947-70E740481C1C}">
                <a14:useLocalDpi xmlns:a14="http://schemas.microsoft.com/office/drawing/2010/main"/>
              </a:ext>
            </a:extLst>
          </a:blip>
          <a:stretch>
            <a:fillRect/>
          </a:stretch>
        </p:blipFill>
        <p:spPr>
          <a:xfrm>
            <a:off x="310896" y="3264535"/>
            <a:ext cx="4772660" cy="3082925"/>
          </a:xfrm>
          <a:prstGeom prst="rect">
            <a:avLst/>
          </a:prstGeom>
        </p:spPr>
      </p:pic>
    </p:spTree>
    <p:extLst>
      <p:ext uri="{BB962C8B-B14F-4D97-AF65-F5344CB8AC3E}">
        <p14:creationId xmlns:p14="http://schemas.microsoft.com/office/powerpoint/2010/main" val="10630121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822</Words>
  <Application>Microsoft Office PowerPoint</Application>
  <PresentationFormat>On-screen Show (4:3)</PresentationFormat>
  <Paragraphs>33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Sarah.Towne</dc:creator>
  <cp:lastModifiedBy>Sarah.Towne</cp:lastModifiedBy>
  <cp:revision>9</cp:revision>
  <dcterms:created xsi:type="dcterms:W3CDTF">2013-05-30T15:40:42Z</dcterms:created>
  <dcterms:modified xsi:type="dcterms:W3CDTF">2013-07-16T23:20:43Z</dcterms:modified>
</cp:coreProperties>
</file>