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bookmarkIdSeed="2">
  <p:sldMasterIdLst>
    <p:sldMasterId id="2147483648" r:id="rId4"/>
  </p:sldMasterIdLst>
  <p:notesMasterIdLst>
    <p:notesMasterId r:id="rId68"/>
  </p:notesMasterIdLst>
  <p:sldIdLst>
    <p:sldId id="256" r:id="rId5"/>
    <p:sldId id="261" r:id="rId6"/>
    <p:sldId id="257" r:id="rId7"/>
    <p:sldId id="260" r:id="rId8"/>
    <p:sldId id="258" r:id="rId9"/>
    <p:sldId id="259" r:id="rId10"/>
    <p:sldId id="327" r:id="rId11"/>
    <p:sldId id="326" r:id="rId12"/>
    <p:sldId id="265" r:id="rId13"/>
    <p:sldId id="262" r:id="rId14"/>
    <p:sldId id="263" r:id="rId15"/>
    <p:sldId id="264"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306" r:id="rId31"/>
    <p:sldId id="280" r:id="rId32"/>
    <p:sldId id="281" r:id="rId33"/>
    <p:sldId id="282" r:id="rId34"/>
    <p:sldId id="283" r:id="rId35"/>
    <p:sldId id="284" r:id="rId36"/>
    <p:sldId id="285" r:id="rId37"/>
    <p:sldId id="287" r:id="rId38"/>
    <p:sldId id="288" r:id="rId39"/>
    <p:sldId id="289" r:id="rId40"/>
    <p:sldId id="291" r:id="rId41"/>
    <p:sldId id="292" r:id="rId42"/>
    <p:sldId id="293" r:id="rId43"/>
    <p:sldId id="294" r:id="rId44"/>
    <p:sldId id="296" r:id="rId45"/>
    <p:sldId id="297" r:id="rId46"/>
    <p:sldId id="298" r:id="rId47"/>
    <p:sldId id="300" r:id="rId48"/>
    <p:sldId id="301" r:id="rId49"/>
    <p:sldId id="303" r:id="rId50"/>
    <p:sldId id="304" r:id="rId51"/>
    <p:sldId id="307" r:id="rId52"/>
    <p:sldId id="308" r:id="rId53"/>
    <p:sldId id="310" r:id="rId54"/>
    <p:sldId id="311" r:id="rId55"/>
    <p:sldId id="313" r:id="rId56"/>
    <p:sldId id="314" r:id="rId57"/>
    <p:sldId id="324" r:id="rId58"/>
    <p:sldId id="325" r:id="rId59"/>
    <p:sldId id="316" r:id="rId60"/>
    <p:sldId id="317" r:id="rId61"/>
    <p:sldId id="318" r:id="rId62"/>
    <p:sldId id="319" r:id="rId63"/>
    <p:sldId id="320" r:id="rId64"/>
    <p:sldId id="321" r:id="rId65"/>
    <p:sldId id="322" r:id="rId66"/>
    <p:sldId id="323" r:id="rId67"/>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itchFamily="34" charset="0"/>
        <a:ea typeface="ＭＳ Ｐゴシック" charset="-128"/>
        <a:cs typeface="+mn-cs"/>
      </a:defRPr>
    </a:lvl1pPr>
    <a:lvl2pPr marL="457200" algn="l" rtl="0" eaLnBrk="0" fontAlgn="base" hangingPunct="0">
      <a:spcBef>
        <a:spcPct val="0"/>
      </a:spcBef>
      <a:spcAft>
        <a:spcPct val="0"/>
      </a:spcAft>
      <a:defRPr sz="2400" kern="1200">
        <a:solidFill>
          <a:schemeClr val="tx1"/>
        </a:solidFill>
        <a:latin typeface="Arial" pitchFamily="34" charset="0"/>
        <a:ea typeface="ＭＳ Ｐゴシック" charset="-128"/>
        <a:cs typeface="+mn-cs"/>
      </a:defRPr>
    </a:lvl2pPr>
    <a:lvl3pPr marL="914400" algn="l" rtl="0" eaLnBrk="0" fontAlgn="base" hangingPunct="0">
      <a:spcBef>
        <a:spcPct val="0"/>
      </a:spcBef>
      <a:spcAft>
        <a:spcPct val="0"/>
      </a:spcAft>
      <a:defRPr sz="2400" kern="1200">
        <a:solidFill>
          <a:schemeClr val="tx1"/>
        </a:solidFill>
        <a:latin typeface="Arial" pitchFamily="34" charset="0"/>
        <a:ea typeface="ＭＳ Ｐゴシック" charset="-128"/>
        <a:cs typeface="+mn-cs"/>
      </a:defRPr>
    </a:lvl3pPr>
    <a:lvl4pPr marL="1371600" algn="l" rtl="0" eaLnBrk="0" fontAlgn="base" hangingPunct="0">
      <a:spcBef>
        <a:spcPct val="0"/>
      </a:spcBef>
      <a:spcAft>
        <a:spcPct val="0"/>
      </a:spcAft>
      <a:defRPr sz="2400" kern="1200">
        <a:solidFill>
          <a:schemeClr val="tx1"/>
        </a:solidFill>
        <a:latin typeface="Arial" pitchFamily="34" charset="0"/>
        <a:ea typeface="ＭＳ Ｐゴシック" charset="-128"/>
        <a:cs typeface="+mn-cs"/>
      </a:defRPr>
    </a:lvl4pPr>
    <a:lvl5pPr marL="1828800" algn="l" rtl="0" eaLnBrk="0" fontAlgn="base" hangingPunct="0">
      <a:spcBef>
        <a:spcPct val="0"/>
      </a:spcBef>
      <a:spcAft>
        <a:spcPct val="0"/>
      </a:spcAft>
      <a:defRPr sz="2400" kern="1200">
        <a:solidFill>
          <a:schemeClr val="tx1"/>
        </a:solidFill>
        <a:latin typeface="Arial" pitchFamily="34" charset="0"/>
        <a:ea typeface="ＭＳ Ｐゴシック" charset="-128"/>
        <a:cs typeface="+mn-cs"/>
      </a:defRPr>
    </a:lvl5pPr>
    <a:lvl6pPr marL="2286000" algn="l" defTabSz="914400" rtl="0" eaLnBrk="1" latinLnBrk="0" hangingPunct="1">
      <a:defRPr sz="2400" kern="1200">
        <a:solidFill>
          <a:schemeClr val="tx1"/>
        </a:solidFill>
        <a:latin typeface="Arial" pitchFamily="34" charset="0"/>
        <a:ea typeface="ＭＳ Ｐゴシック" charset="-128"/>
        <a:cs typeface="+mn-cs"/>
      </a:defRPr>
    </a:lvl6pPr>
    <a:lvl7pPr marL="2743200" algn="l" defTabSz="914400" rtl="0" eaLnBrk="1" latinLnBrk="0" hangingPunct="1">
      <a:defRPr sz="2400" kern="1200">
        <a:solidFill>
          <a:schemeClr val="tx1"/>
        </a:solidFill>
        <a:latin typeface="Arial" pitchFamily="34" charset="0"/>
        <a:ea typeface="ＭＳ Ｐゴシック" charset="-128"/>
        <a:cs typeface="+mn-cs"/>
      </a:defRPr>
    </a:lvl7pPr>
    <a:lvl8pPr marL="3200400" algn="l" defTabSz="914400" rtl="0" eaLnBrk="1" latinLnBrk="0" hangingPunct="1">
      <a:defRPr sz="2400" kern="1200">
        <a:solidFill>
          <a:schemeClr val="tx1"/>
        </a:solidFill>
        <a:latin typeface="Arial" pitchFamily="34" charset="0"/>
        <a:ea typeface="ＭＳ Ｐゴシック" charset="-128"/>
        <a:cs typeface="+mn-cs"/>
      </a:defRPr>
    </a:lvl8pPr>
    <a:lvl9pPr marL="3657600" algn="l" defTabSz="914400" rtl="0" eaLnBrk="1" latinLnBrk="0" hangingPunct="1">
      <a:defRPr sz="2400" kern="1200">
        <a:solidFill>
          <a:schemeClr val="tx1"/>
        </a:solidFill>
        <a:latin typeface="Arial" pitchFamily="34"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62" autoAdjust="0"/>
    <p:restoredTop sz="94660"/>
  </p:normalViewPr>
  <p:slideViewPr>
    <p:cSldViewPr>
      <p:cViewPr>
        <p:scale>
          <a:sx n="74" d="100"/>
          <a:sy n="74" d="100"/>
        </p:scale>
        <p:origin x="-1170" y="1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slide" Target="slides/slide59.xml"/><Relationship Id="rId68" Type="http://schemas.openxmlformats.org/officeDocument/2006/relationships/notesMaster" Target="notesMasters/notesMaster1.xml"/><Relationship Id="rId7" Type="http://schemas.openxmlformats.org/officeDocument/2006/relationships/slide" Target="slides/slide3.xml"/><Relationship Id="rId71"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61" Type="http://schemas.openxmlformats.org/officeDocument/2006/relationships/slide" Target="slides/slide57.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990021C-D732-4FD9-8E58-2FC1F95721E4}" type="datetimeFigureOut">
              <a:rPr lang="en-US" smtClean="0"/>
              <a:pPr/>
              <a:t>6/21/2012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49C3A21-9D7B-47BF-838D-2F4C41F95892}" type="slidenum">
              <a:rPr lang="en-US" smtClean="0"/>
              <a:pPr/>
              <a:t>‹#›</a:t>
            </a:fld>
            <a:endParaRPr lang="en-US"/>
          </a:p>
        </p:txBody>
      </p:sp>
    </p:spTree>
    <p:extLst>
      <p:ext uri="{BB962C8B-B14F-4D97-AF65-F5344CB8AC3E}">
        <p14:creationId xmlns:p14="http://schemas.microsoft.com/office/powerpoint/2010/main" val="19163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49C3A21-9D7B-47BF-838D-2F4C41F95892}" type="slidenum">
              <a:rPr lang="en-US" smtClean="0"/>
              <a:pPr/>
              <a:t>40</a:t>
            </a:fld>
            <a:endParaRPr lang="en-US"/>
          </a:p>
        </p:txBody>
      </p:sp>
    </p:spTree>
    <p:extLst>
      <p:ext uri="{BB962C8B-B14F-4D97-AF65-F5344CB8AC3E}">
        <p14:creationId xmlns:p14="http://schemas.microsoft.com/office/powerpoint/2010/main" val="142725423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7.png"/><Relationship Id="rId4" Type="http://schemas.openxmlformats.org/officeDocument/2006/relationships/image" Target="../media/image6.jpeg"/></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5" name="Rectangle 1032"/>
          <p:cNvSpPr>
            <a:spLocks noChangeArrowheads="1"/>
          </p:cNvSpPr>
          <p:nvPr userDrawn="1"/>
        </p:nvSpPr>
        <p:spPr bwMode="auto">
          <a:xfrm>
            <a:off x="381000" y="381000"/>
            <a:ext cx="4953000" cy="4521200"/>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pic>
        <p:nvPicPr>
          <p:cNvPr id="6" name="Picture 11"/>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953000" y="5470525"/>
            <a:ext cx="3270250" cy="79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0" descr="_MG_2238-adj_72dpi.jpg"/>
          <p:cNvPicPr>
            <a:picLocks noChangeAspect="1"/>
          </p:cNvPicPr>
          <p:nvPr userDrawn="1"/>
        </p:nvPicPr>
        <p:blipFill>
          <a:blip r:embed="rId3" cstate="print">
            <a:extLst>
              <a:ext uri="{28A0092B-C50C-407E-A947-70E740481C1C}">
                <a14:useLocalDpi xmlns:a14="http://schemas.microsoft.com/office/drawing/2010/main" val="0"/>
              </a:ext>
            </a:extLst>
          </a:blip>
          <a:srcRect l="28651" r="23409"/>
          <a:stretch>
            <a:fillRect/>
          </a:stretch>
        </p:blipFill>
        <p:spPr bwMode="auto">
          <a:xfrm>
            <a:off x="5486400" y="381000"/>
            <a:ext cx="3251200" cy="452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Subtitle 2"/>
          <p:cNvSpPr>
            <a:spLocks noGrp="1"/>
          </p:cNvSpPr>
          <p:nvPr>
            <p:ph type="subTitle" idx="1"/>
          </p:nvPr>
        </p:nvSpPr>
        <p:spPr>
          <a:xfrm>
            <a:off x="609600" y="3505200"/>
            <a:ext cx="4343400" cy="1295400"/>
          </a:xfrm>
        </p:spPr>
        <p:txBody>
          <a:bodyPr/>
          <a:lstStyle>
            <a:lvl1pPr marL="0" indent="0" algn="l">
              <a:buNone/>
              <a:defRPr sz="240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dirty="0"/>
          </a:p>
        </p:txBody>
      </p:sp>
      <p:sp>
        <p:nvSpPr>
          <p:cNvPr id="17" name="Text Placeholder 9"/>
          <p:cNvSpPr>
            <a:spLocks noGrp="1"/>
          </p:cNvSpPr>
          <p:nvPr>
            <p:ph type="body" sz="quarter" idx="11"/>
          </p:nvPr>
        </p:nvSpPr>
        <p:spPr>
          <a:xfrm>
            <a:off x="609600" y="5105400"/>
            <a:ext cx="4038600" cy="1524000"/>
          </a:xfrm>
        </p:spPr>
        <p:txBody>
          <a:bodyPr anchor="ctr"/>
          <a:lstStyle>
            <a:lvl1pPr marL="0" indent="0">
              <a:spcBef>
                <a:spcPts val="0"/>
              </a:spcBef>
              <a:buFontTx/>
              <a:buNone/>
              <a:defRPr sz="1400">
                <a:solidFill>
                  <a:srgbClr val="F3901D"/>
                </a:solidFill>
              </a:defRPr>
            </a:lvl1pPr>
            <a:lvl2pPr marL="0" indent="0">
              <a:spcBef>
                <a:spcPts val="0"/>
              </a:spcBef>
              <a:buFontTx/>
              <a:buNone/>
              <a:defRPr sz="1400">
                <a:solidFill>
                  <a:srgbClr val="F3901D"/>
                </a:solidFill>
              </a:defRPr>
            </a:lvl2pPr>
          </a:lstStyle>
          <a:p>
            <a:pPr lvl="0"/>
            <a:r>
              <a:rPr lang="en-US" smtClean="0"/>
              <a:t>Click to edit Master text styles</a:t>
            </a:r>
          </a:p>
        </p:txBody>
      </p:sp>
      <p:sp>
        <p:nvSpPr>
          <p:cNvPr id="18" name="Text Placeholder 14"/>
          <p:cNvSpPr>
            <a:spLocks noGrp="1"/>
          </p:cNvSpPr>
          <p:nvPr>
            <p:ph type="body" sz="quarter" idx="12"/>
          </p:nvPr>
        </p:nvSpPr>
        <p:spPr>
          <a:xfrm>
            <a:off x="609600" y="533400"/>
            <a:ext cx="4343400" cy="2819400"/>
          </a:xfrm>
        </p:spPr>
        <p:txBody>
          <a:bodyPr anchor="ctr"/>
          <a:lstStyle>
            <a:lvl1pPr marL="0" indent="0">
              <a:lnSpc>
                <a:spcPts val="3600"/>
              </a:lnSpc>
              <a:buFontTx/>
              <a:buNone/>
              <a:defRPr sz="3200">
                <a:solidFill>
                  <a:schemeClr val="tx2"/>
                </a:solidFill>
              </a:defRPr>
            </a:lvl1pPr>
            <a:lvl2pPr marL="457200" indent="0">
              <a:buNone/>
              <a:defRPr/>
            </a:lvl2pPr>
          </a:lstStyle>
          <a:p>
            <a:pPr lvl="0"/>
            <a:r>
              <a:rPr lang="en-US" smtClean="0"/>
              <a:t>Click to edit Master text styles</a:t>
            </a:r>
          </a:p>
        </p:txBody>
      </p:sp>
    </p:spTree>
    <p:extLst>
      <p:ext uri="{BB962C8B-B14F-4D97-AF65-F5344CB8AC3E}">
        <p14:creationId xmlns:p14="http://schemas.microsoft.com/office/powerpoint/2010/main" val="37699116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Picture no Caption">
    <p:spTree>
      <p:nvGrpSpPr>
        <p:cNvPr id="1" name=""/>
        <p:cNvGrpSpPr/>
        <p:nvPr/>
      </p:nvGrpSpPr>
      <p:grpSpPr>
        <a:xfrm>
          <a:off x="0" y="0"/>
          <a:ext cx="0" cy="0"/>
          <a:chOff x="0" y="0"/>
          <a:chExt cx="0" cy="0"/>
        </a:xfrm>
      </p:grpSpPr>
      <p:pic>
        <p:nvPicPr>
          <p:cNvPr id="4" name="Picture 13"/>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781800" y="414338"/>
            <a:ext cx="2057400" cy="500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Line 9"/>
          <p:cNvSpPr>
            <a:spLocks noChangeShapeType="1"/>
          </p:cNvSpPr>
          <p:nvPr userDrawn="1"/>
        </p:nvSpPr>
        <p:spPr bwMode="auto">
          <a:xfrm>
            <a:off x="0" y="6477000"/>
            <a:ext cx="8915400" cy="0"/>
          </a:xfrm>
          <a:prstGeom prst="line">
            <a:avLst/>
          </a:prstGeom>
          <a:noFill/>
          <a:ln w="76200">
            <a:solidFill>
              <a:srgbClr val="CCCCCC"/>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7" name="Text Box 10"/>
          <p:cNvSpPr txBox="1">
            <a:spLocks noChangeArrowheads="1"/>
          </p:cNvSpPr>
          <p:nvPr userDrawn="1"/>
        </p:nvSpPr>
        <p:spPr bwMode="auto">
          <a:xfrm>
            <a:off x="7239000" y="6502400"/>
            <a:ext cx="1752600" cy="276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defRPr sz="2400">
                <a:solidFill>
                  <a:schemeClr val="tx1"/>
                </a:solidFill>
                <a:latin typeface="Arial" pitchFamily="34" charset="0"/>
                <a:ea typeface="ＭＳ Ｐゴシック" charset="-128"/>
              </a:defRPr>
            </a:lvl1pPr>
            <a:lvl2pPr marL="742950" indent="-285750">
              <a:defRPr sz="2400">
                <a:solidFill>
                  <a:schemeClr val="tx1"/>
                </a:solidFill>
                <a:latin typeface="Arial" pitchFamily="34" charset="0"/>
                <a:ea typeface="ＭＳ Ｐゴシック" charset="-128"/>
              </a:defRPr>
            </a:lvl2pPr>
            <a:lvl3pPr marL="1143000" indent="-228600">
              <a:defRPr sz="2400">
                <a:solidFill>
                  <a:schemeClr val="tx1"/>
                </a:solidFill>
                <a:latin typeface="Arial" pitchFamily="34" charset="0"/>
                <a:ea typeface="ＭＳ Ｐゴシック" charset="-128"/>
              </a:defRPr>
            </a:lvl3pPr>
            <a:lvl4pPr marL="1600200" indent="-228600">
              <a:defRPr sz="2400">
                <a:solidFill>
                  <a:schemeClr val="tx1"/>
                </a:solidFill>
                <a:latin typeface="Arial" pitchFamily="34" charset="0"/>
                <a:ea typeface="ＭＳ Ｐゴシック" charset="-128"/>
              </a:defRPr>
            </a:lvl4pPr>
            <a:lvl5pPr marL="2057400" indent="-228600">
              <a:defRPr sz="2400">
                <a:solidFill>
                  <a:schemeClr val="tx1"/>
                </a:solidFill>
                <a:latin typeface="Arial" pitchFamily="34" charset="0"/>
                <a:ea typeface="ＭＳ Ｐゴシック"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charset="-128"/>
              </a:defRPr>
            </a:lvl9pPr>
          </a:lstStyle>
          <a:p>
            <a:pPr algn="r">
              <a:spcBef>
                <a:spcPct val="50000"/>
              </a:spcBef>
              <a:defRPr/>
            </a:pPr>
            <a:fld id="{E177CF48-5121-4EB7-88A4-2DF388C1A5EF}" type="slidenum">
              <a:rPr lang="en-US" sz="1200" smtClean="0">
                <a:solidFill>
                  <a:srgbClr val="F3901D"/>
                </a:solidFill>
              </a:rPr>
              <a:pPr algn="r">
                <a:spcBef>
                  <a:spcPct val="50000"/>
                </a:spcBef>
                <a:defRPr/>
              </a:pPr>
              <a:t>‹#›</a:t>
            </a:fld>
            <a:endParaRPr lang="en-US" sz="1200" smtClean="0">
              <a:solidFill>
                <a:srgbClr val="F3901D"/>
              </a:solidFill>
            </a:endParaRPr>
          </a:p>
        </p:txBody>
      </p:sp>
      <p:sp>
        <p:nvSpPr>
          <p:cNvPr id="8" name="Rectangle 1"/>
          <p:cNvSpPr>
            <a:spLocks noChangeArrowheads="1"/>
          </p:cNvSpPr>
          <p:nvPr userDrawn="1"/>
        </p:nvSpPr>
        <p:spPr bwMode="auto">
          <a:xfrm>
            <a:off x="6248400" y="82550"/>
            <a:ext cx="304800" cy="1143000"/>
          </a:xfrm>
          <a:prstGeom prst="rect">
            <a:avLst/>
          </a:prstGeom>
          <a:solidFill>
            <a:srgbClr val="F3901D"/>
          </a:solidFill>
          <a:ln w="9525">
            <a:solidFill>
              <a:srgbClr val="F3901D"/>
            </a:solidFill>
            <a:round/>
            <a:headEnd/>
            <a:tailEnd/>
          </a:ln>
        </p:spPr>
        <p:txBody>
          <a:bodyPr/>
          <a:lstStyle/>
          <a:p>
            <a:endParaRPr lang="en-US"/>
          </a:p>
        </p:txBody>
      </p:sp>
      <p:sp>
        <p:nvSpPr>
          <p:cNvPr id="5" name="Picture Placeholder 2"/>
          <p:cNvSpPr>
            <a:spLocks noGrp="1"/>
          </p:cNvSpPr>
          <p:nvPr>
            <p:ph type="pic" idx="1"/>
          </p:nvPr>
        </p:nvSpPr>
        <p:spPr>
          <a:xfrm>
            <a:off x="457200" y="1524001"/>
            <a:ext cx="8229600" cy="4419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12" name="Title 1"/>
          <p:cNvSpPr>
            <a:spLocks noGrp="1"/>
          </p:cNvSpPr>
          <p:nvPr>
            <p:ph type="title"/>
          </p:nvPr>
        </p:nvSpPr>
        <p:spPr>
          <a:xfrm>
            <a:off x="0" y="82550"/>
            <a:ext cx="6172200" cy="1143000"/>
          </a:xfrm>
        </p:spPr>
        <p:txBody>
          <a:bodyPr/>
          <a:lstStyle>
            <a:lvl1pPr>
              <a:lnSpc>
                <a:spcPts val="3600"/>
              </a:lnSpc>
              <a:defRPr/>
            </a:lvl1pPr>
          </a:lstStyle>
          <a:p>
            <a:r>
              <a:rPr lang="en-US" smtClean="0"/>
              <a:t>Click to edit Master title style</a:t>
            </a:r>
            <a:endParaRPr lang="en-US" dirty="0"/>
          </a:p>
        </p:txBody>
      </p:sp>
      <p:sp>
        <p:nvSpPr>
          <p:cNvPr id="9" name="Footer Placeholder 2"/>
          <p:cNvSpPr>
            <a:spLocks noGrp="1"/>
          </p:cNvSpPr>
          <p:nvPr>
            <p:ph type="ftr" sz="quarter" idx="10"/>
          </p:nvPr>
        </p:nvSpPr>
        <p:spPr/>
        <p:txBody>
          <a:bodyPr/>
          <a:lstStyle>
            <a:lvl1pPr>
              <a:defRPr/>
            </a:lvl1p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5697979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1"/>
          <p:cNvSpPr>
            <a:spLocks noChangeArrowheads="1"/>
          </p:cNvSpPr>
          <p:nvPr userDrawn="1"/>
        </p:nvSpPr>
        <p:spPr bwMode="auto">
          <a:xfrm>
            <a:off x="6248400" y="76200"/>
            <a:ext cx="304800" cy="1143000"/>
          </a:xfrm>
          <a:prstGeom prst="rect">
            <a:avLst/>
          </a:prstGeom>
          <a:solidFill>
            <a:srgbClr val="F3901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 name="Title 1"/>
          <p:cNvSpPr>
            <a:spLocks noGrp="1"/>
          </p:cNvSpPr>
          <p:nvPr>
            <p:ph type="title"/>
          </p:nvPr>
        </p:nvSpPr>
        <p:spPr>
          <a:xfrm>
            <a:off x="0" y="82550"/>
            <a:ext cx="6172200" cy="1143000"/>
          </a:xfrm>
        </p:spPr>
        <p:txBody>
          <a:bodyPr/>
          <a:lstStyle>
            <a:lvl1pPr>
              <a:lnSpc>
                <a:spcPts val="3600"/>
              </a:lnSpc>
              <a:defRPr/>
            </a:lvl1pPr>
          </a:lstStyle>
          <a:p>
            <a:r>
              <a:rPr lang="en-US" smtClean="0"/>
              <a:t>Click to edit Master title style</a:t>
            </a:r>
            <a:endParaRPr lang="en-US" dirty="0"/>
          </a:p>
        </p:txBody>
      </p:sp>
      <p:sp>
        <p:nvSpPr>
          <p:cNvPr id="4" name="Footer Placeholder 2"/>
          <p:cNvSpPr>
            <a:spLocks noGrp="1"/>
          </p:cNvSpPr>
          <p:nvPr>
            <p:ph type="ftr" sz="quarter" idx="10"/>
          </p:nvPr>
        </p:nvSpPr>
        <p:spPr/>
        <p:txBody>
          <a:bodyPr/>
          <a:lstStyle>
            <a:lvl1pPr>
              <a:defRPr/>
            </a:lvl1p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11635918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hank You/Contact">
    <p:bg>
      <p:bgPr>
        <a:solidFill>
          <a:srgbClr val="F3901D"/>
        </a:solidFill>
        <a:effectLst/>
      </p:bgPr>
    </p:bg>
    <p:spTree>
      <p:nvGrpSpPr>
        <p:cNvPr id="1" name=""/>
        <p:cNvGrpSpPr/>
        <p:nvPr/>
      </p:nvGrpSpPr>
      <p:grpSpPr>
        <a:xfrm>
          <a:off x="0" y="0"/>
          <a:ext cx="0" cy="0"/>
          <a:chOff x="0" y="0"/>
          <a:chExt cx="0" cy="0"/>
        </a:xfrm>
      </p:grpSpPr>
      <p:sp>
        <p:nvSpPr>
          <p:cNvPr id="4" name="Rectangle 9"/>
          <p:cNvSpPr>
            <a:spLocks noChangeArrowheads="1"/>
          </p:cNvSpPr>
          <p:nvPr userDrawn="1"/>
        </p:nvSpPr>
        <p:spPr bwMode="auto">
          <a:xfrm>
            <a:off x="6248400" y="2438400"/>
            <a:ext cx="2895600" cy="1143000"/>
          </a:xfrm>
          <a:prstGeom prst="rect">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pic>
        <p:nvPicPr>
          <p:cNvPr id="5" name="Picture 10"/>
          <p:cNvPicPr>
            <a:picLocks noChangeAspect="1"/>
          </p:cNvPicPr>
          <p:nvPr userDrawn="1"/>
        </p:nvPicPr>
        <p:blipFill>
          <a:blip r:embed="rId2" cstate="print">
            <a:extLst>
              <a:ext uri="{28A0092B-C50C-407E-A947-70E740481C1C}">
                <a14:useLocalDpi xmlns:a14="http://schemas.microsoft.com/office/drawing/2010/main" val="0"/>
              </a:ext>
            </a:extLst>
          </a:blip>
          <a:srcRect l="23235" t="34460" r="16724" b="37500"/>
          <a:stretch>
            <a:fillRect/>
          </a:stretch>
        </p:blipFill>
        <p:spPr bwMode="auto">
          <a:xfrm>
            <a:off x="6724650" y="2628900"/>
            <a:ext cx="2190750"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2"/>
          <p:cNvPicPr>
            <a:picLocks noChangeAspect="1"/>
          </p:cNvPicPr>
          <p:nvPr userDrawn="1"/>
        </p:nvPicPr>
        <p:blipFill>
          <a:blip r:embed="rId3" cstate="print">
            <a:extLst>
              <a:ext uri="{28A0092B-C50C-407E-A947-70E740481C1C}">
                <a14:useLocalDpi xmlns:a14="http://schemas.microsoft.com/office/drawing/2010/main" val="0"/>
              </a:ext>
            </a:extLst>
          </a:blip>
          <a:srcRect l="16628" r="21782" b="40028"/>
          <a:stretch>
            <a:fillRect/>
          </a:stretch>
        </p:blipFill>
        <p:spPr bwMode="auto">
          <a:xfrm>
            <a:off x="5400675" y="2438400"/>
            <a:ext cx="7810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4"/>
          <p:cNvPicPr>
            <a:picLocks noChangeAspect="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4572000" y="2438400"/>
            <a:ext cx="17145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5"/>
          <p:cNvPicPr>
            <a:picLocks noChangeAspect="1"/>
          </p:cNvPicPr>
          <p:nvPr userDrawn="1"/>
        </p:nvPicPr>
        <p:blipFill>
          <a:blip r:embed="rId5" cstate="print">
            <a:extLst>
              <a:ext uri="{28A0092B-C50C-407E-A947-70E740481C1C}">
                <a14:useLocalDpi xmlns:a14="http://schemas.microsoft.com/office/drawing/2010/main" val="0"/>
              </a:ext>
            </a:extLst>
          </a:blip>
          <a:srcRect l="21086" t="40196" r="23738" b="43954"/>
          <a:stretch>
            <a:fillRect/>
          </a:stretch>
        </p:blipFill>
        <p:spPr bwMode="auto">
          <a:xfrm>
            <a:off x="2971800" y="5715000"/>
            <a:ext cx="3400425" cy="754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p:cNvSpPr txBox="1">
            <a:spLocks noChangeArrowheads="1"/>
          </p:cNvSpPr>
          <p:nvPr userDrawn="1"/>
        </p:nvSpPr>
        <p:spPr bwMode="auto">
          <a:xfrm>
            <a:off x="-1371600" y="1676400"/>
            <a:ext cx="184150"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tIns="91440" bIns="0">
            <a:spAutoFit/>
          </a:bodyPr>
          <a:lstStyle>
            <a:lvl1pPr>
              <a:defRPr sz="2400">
                <a:solidFill>
                  <a:schemeClr val="tx1"/>
                </a:solidFill>
                <a:latin typeface="Arial" pitchFamily="34" charset="0"/>
                <a:ea typeface="ＭＳ Ｐゴシック" charset="-128"/>
              </a:defRPr>
            </a:lvl1pPr>
            <a:lvl2pPr marL="742950" indent="-285750">
              <a:defRPr sz="2400">
                <a:solidFill>
                  <a:schemeClr val="tx1"/>
                </a:solidFill>
                <a:latin typeface="Arial" pitchFamily="34" charset="0"/>
                <a:ea typeface="ＭＳ Ｐゴシック" charset="-128"/>
              </a:defRPr>
            </a:lvl2pPr>
            <a:lvl3pPr marL="1143000" indent="-228600">
              <a:defRPr sz="2400">
                <a:solidFill>
                  <a:schemeClr val="tx1"/>
                </a:solidFill>
                <a:latin typeface="Arial" pitchFamily="34" charset="0"/>
                <a:ea typeface="ＭＳ Ｐゴシック" charset="-128"/>
              </a:defRPr>
            </a:lvl3pPr>
            <a:lvl4pPr marL="1600200" indent="-228600">
              <a:defRPr sz="2400">
                <a:solidFill>
                  <a:schemeClr val="tx1"/>
                </a:solidFill>
                <a:latin typeface="Arial" pitchFamily="34" charset="0"/>
                <a:ea typeface="ＭＳ Ｐゴシック" charset="-128"/>
              </a:defRPr>
            </a:lvl4pPr>
            <a:lvl5pPr marL="2057400" indent="-228600">
              <a:defRPr sz="2400">
                <a:solidFill>
                  <a:schemeClr val="tx1"/>
                </a:solidFill>
                <a:latin typeface="Arial" pitchFamily="34" charset="0"/>
                <a:ea typeface="ＭＳ Ｐゴシック"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charset="-128"/>
              </a:defRPr>
            </a:lvl9pPr>
          </a:lstStyle>
          <a:p>
            <a:pPr>
              <a:lnSpc>
                <a:spcPts val="2500"/>
              </a:lnSpc>
              <a:defRPr/>
            </a:pPr>
            <a:endParaRPr lang="en-US" sz="1800" b="1" smtClean="0"/>
          </a:p>
        </p:txBody>
      </p:sp>
      <p:sp>
        <p:nvSpPr>
          <p:cNvPr id="10" name="Rectangle 2"/>
          <p:cNvSpPr txBox="1">
            <a:spLocks noChangeArrowheads="1"/>
          </p:cNvSpPr>
          <p:nvPr userDrawn="1"/>
        </p:nvSpPr>
        <p:spPr bwMode="auto">
          <a:xfrm>
            <a:off x="0" y="2438400"/>
            <a:ext cx="4572000" cy="1143000"/>
          </a:xfrm>
          <a:prstGeom prst="rect">
            <a:avLst/>
          </a:prstGeom>
          <a:solidFill>
            <a:srgbClr val="333333"/>
          </a:solidFill>
          <a:ln>
            <a:noFill/>
          </a:ln>
        </p:spPr>
        <p:txBody>
          <a:bodyPr lIns="457200" tIns="91440" anchor="ctr"/>
          <a:lstStyle>
            <a:lvl1pPr algn="l" rtl="0" fontAlgn="base">
              <a:lnSpc>
                <a:spcPts val="3300"/>
              </a:lnSpc>
              <a:spcBef>
                <a:spcPct val="0"/>
              </a:spcBef>
              <a:spcAft>
                <a:spcPct val="0"/>
              </a:spcAft>
              <a:defRPr sz="3200">
                <a:solidFill>
                  <a:schemeClr val="tx2"/>
                </a:solidFill>
                <a:latin typeface="+mj-lt"/>
                <a:ea typeface="+mj-ea"/>
                <a:cs typeface="+mj-cs"/>
              </a:defRPr>
            </a:lvl1pPr>
            <a:lvl2pPr algn="l" rtl="0" fontAlgn="base">
              <a:spcBef>
                <a:spcPct val="0"/>
              </a:spcBef>
              <a:spcAft>
                <a:spcPct val="0"/>
              </a:spcAft>
              <a:defRPr sz="3200">
                <a:solidFill>
                  <a:schemeClr val="tx2"/>
                </a:solidFill>
                <a:latin typeface="Arial" charset="0"/>
                <a:ea typeface="ＭＳ Ｐゴシック" pitchFamily="-32" charset="-128"/>
              </a:defRPr>
            </a:lvl2pPr>
            <a:lvl3pPr algn="l" rtl="0" fontAlgn="base">
              <a:spcBef>
                <a:spcPct val="0"/>
              </a:spcBef>
              <a:spcAft>
                <a:spcPct val="0"/>
              </a:spcAft>
              <a:defRPr sz="3200">
                <a:solidFill>
                  <a:schemeClr val="tx2"/>
                </a:solidFill>
                <a:latin typeface="Arial" charset="0"/>
                <a:ea typeface="ＭＳ Ｐゴシック" pitchFamily="-32" charset="-128"/>
              </a:defRPr>
            </a:lvl3pPr>
            <a:lvl4pPr algn="l" rtl="0" fontAlgn="base">
              <a:spcBef>
                <a:spcPct val="0"/>
              </a:spcBef>
              <a:spcAft>
                <a:spcPct val="0"/>
              </a:spcAft>
              <a:defRPr sz="3200">
                <a:solidFill>
                  <a:schemeClr val="tx2"/>
                </a:solidFill>
                <a:latin typeface="Arial" charset="0"/>
                <a:ea typeface="ＭＳ Ｐゴシック" pitchFamily="-32" charset="-128"/>
              </a:defRPr>
            </a:lvl4pPr>
            <a:lvl5pPr algn="l" rtl="0" fontAlgn="base">
              <a:spcBef>
                <a:spcPct val="0"/>
              </a:spcBef>
              <a:spcAft>
                <a:spcPct val="0"/>
              </a:spcAft>
              <a:defRPr sz="3200">
                <a:solidFill>
                  <a:schemeClr val="tx2"/>
                </a:solidFill>
                <a:latin typeface="Arial" charset="0"/>
                <a:ea typeface="ＭＳ Ｐゴシック" pitchFamily="-32" charset="-128"/>
              </a:defRPr>
            </a:lvl5pPr>
            <a:lvl6pPr marL="457200" algn="l" rtl="0" fontAlgn="base">
              <a:spcBef>
                <a:spcPct val="0"/>
              </a:spcBef>
              <a:spcAft>
                <a:spcPct val="0"/>
              </a:spcAft>
              <a:defRPr sz="3200">
                <a:solidFill>
                  <a:schemeClr val="tx2"/>
                </a:solidFill>
                <a:latin typeface="Arial" charset="0"/>
                <a:ea typeface="ＭＳ Ｐゴシック" pitchFamily="-32" charset="-128"/>
              </a:defRPr>
            </a:lvl6pPr>
            <a:lvl7pPr marL="914400" algn="l" rtl="0" fontAlgn="base">
              <a:spcBef>
                <a:spcPct val="0"/>
              </a:spcBef>
              <a:spcAft>
                <a:spcPct val="0"/>
              </a:spcAft>
              <a:defRPr sz="3200">
                <a:solidFill>
                  <a:schemeClr val="tx2"/>
                </a:solidFill>
                <a:latin typeface="Arial" charset="0"/>
                <a:ea typeface="ＭＳ Ｐゴシック" pitchFamily="-32" charset="-128"/>
              </a:defRPr>
            </a:lvl7pPr>
            <a:lvl8pPr marL="1371600" algn="l" rtl="0" fontAlgn="base">
              <a:spcBef>
                <a:spcPct val="0"/>
              </a:spcBef>
              <a:spcAft>
                <a:spcPct val="0"/>
              </a:spcAft>
              <a:defRPr sz="3200">
                <a:solidFill>
                  <a:schemeClr val="tx2"/>
                </a:solidFill>
                <a:latin typeface="Arial" charset="0"/>
                <a:ea typeface="ＭＳ Ｐゴシック" pitchFamily="-32" charset="-128"/>
              </a:defRPr>
            </a:lvl8pPr>
            <a:lvl9pPr marL="1828800" algn="l" rtl="0" fontAlgn="base">
              <a:spcBef>
                <a:spcPct val="0"/>
              </a:spcBef>
              <a:spcAft>
                <a:spcPct val="0"/>
              </a:spcAft>
              <a:defRPr sz="3200">
                <a:solidFill>
                  <a:schemeClr val="tx2"/>
                </a:solidFill>
                <a:latin typeface="Arial" charset="0"/>
                <a:ea typeface="ＭＳ Ｐゴシック" pitchFamily="-32" charset="-128"/>
              </a:defRPr>
            </a:lvl9pPr>
          </a:lstStyle>
          <a:p>
            <a:pPr>
              <a:defRPr/>
            </a:pPr>
            <a:r>
              <a:rPr lang="en-US" dirty="0" smtClean="0">
                <a:solidFill>
                  <a:schemeClr val="bg1"/>
                </a:solidFill>
              </a:rPr>
              <a:t>Thank You!</a:t>
            </a:r>
          </a:p>
        </p:txBody>
      </p:sp>
      <p:sp>
        <p:nvSpPr>
          <p:cNvPr id="3" name="Text Placeholder 2"/>
          <p:cNvSpPr>
            <a:spLocks noGrp="1"/>
          </p:cNvSpPr>
          <p:nvPr>
            <p:ph type="body" idx="1"/>
          </p:nvPr>
        </p:nvSpPr>
        <p:spPr>
          <a:xfrm>
            <a:off x="381000" y="381000"/>
            <a:ext cx="7772400" cy="1676400"/>
          </a:xfrm>
        </p:spPr>
        <p:txBody>
          <a:bodyPr anchor="ctr"/>
          <a:lstStyle>
            <a:lvl1pPr marL="0" indent="0">
              <a:buNone/>
              <a:defRPr sz="2000" baseline="0">
                <a:solidFill>
                  <a:schemeClr val="bg1"/>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7707186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Title Slide w/ Custom Pic">
    <p:spTree>
      <p:nvGrpSpPr>
        <p:cNvPr id="1" name=""/>
        <p:cNvGrpSpPr/>
        <p:nvPr/>
      </p:nvGrpSpPr>
      <p:grpSpPr>
        <a:xfrm>
          <a:off x="0" y="0"/>
          <a:ext cx="0" cy="0"/>
          <a:chOff x="0" y="0"/>
          <a:chExt cx="0" cy="0"/>
        </a:xfrm>
      </p:grpSpPr>
      <p:sp>
        <p:nvSpPr>
          <p:cNvPr id="8" name="Picture Placeholder 2"/>
          <p:cNvSpPr>
            <a:spLocks noGrp="1"/>
          </p:cNvSpPr>
          <p:nvPr>
            <p:ph type="pic" idx="13"/>
          </p:nvPr>
        </p:nvSpPr>
        <p:spPr>
          <a:xfrm>
            <a:off x="5486400" y="381001"/>
            <a:ext cx="3251200" cy="452119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5" name="Rectangle 1032"/>
          <p:cNvSpPr>
            <a:spLocks noChangeArrowheads="1"/>
          </p:cNvSpPr>
          <p:nvPr userDrawn="1"/>
        </p:nvSpPr>
        <p:spPr bwMode="auto">
          <a:xfrm>
            <a:off x="381000" y="381000"/>
            <a:ext cx="4953000" cy="4521200"/>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pic>
        <p:nvPicPr>
          <p:cNvPr id="6" name="Picture 11"/>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953000" y="5470525"/>
            <a:ext cx="3270250" cy="79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Subtitle 2"/>
          <p:cNvSpPr>
            <a:spLocks noGrp="1"/>
          </p:cNvSpPr>
          <p:nvPr>
            <p:ph type="subTitle" idx="1"/>
          </p:nvPr>
        </p:nvSpPr>
        <p:spPr>
          <a:xfrm>
            <a:off x="609600" y="3505200"/>
            <a:ext cx="4343400" cy="1295400"/>
          </a:xfrm>
        </p:spPr>
        <p:txBody>
          <a:bodyPr/>
          <a:lstStyle>
            <a:lvl1pPr marL="0" indent="0" algn="l">
              <a:buNone/>
              <a:defRPr sz="240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dirty="0"/>
          </a:p>
        </p:txBody>
      </p:sp>
      <p:sp>
        <p:nvSpPr>
          <p:cNvPr id="17" name="Text Placeholder 9"/>
          <p:cNvSpPr>
            <a:spLocks noGrp="1"/>
          </p:cNvSpPr>
          <p:nvPr>
            <p:ph type="body" sz="quarter" idx="11"/>
          </p:nvPr>
        </p:nvSpPr>
        <p:spPr>
          <a:xfrm>
            <a:off x="609600" y="5105400"/>
            <a:ext cx="4038600" cy="1524000"/>
          </a:xfrm>
        </p:spPr>
        <p:txBody>
          <a:bodyPr anchor="ctr"/>
          <a:lstStyle>
            <a:lvl1pPr marL="0" indent="0">
              <a:spcBef>
                <a:spcPts val="0"/>
              </a:spcBef>
              <a:buFontTx/>
              <a:buNone/>
              <a:defRPr sz="1400">
                <a:solidFill>
                  <a:srgbClr val="F3901D"/>
                </a:solidFill>
              </a:defRPr>
            </a:lvl1pPr>
            <a:lvl2pPr marL="0" indent="0">
              <a:spcBef>
                <a:spcPts val="0"/>
              </a:spcBef>
              <a:buFontTx/>
              <a:buNone/>
              <a:defRPr sz="1400">
                <a:solidFill>
                  <a:srgbClr val="F3901D"/>
                </a:solidFill>
              </a:defRPr>
            </a:lvl2pPr>
          </a:lstStyle>
          <a:p>
            <a:pPr lvl="0"/>
            <a:r>
              <a:rPr lang="en-US" smtClean="0"/>
              <a:t>Click to edit Master text styles</a:t>
            </a:r>
          </a:p>
        </p:txBody>
      </p:sp>
      <p:sp>
        <p:nvSpPr>
          <p:cNvPr id="18" name="Text Placeholder 14"/>
          <p:cNvSpPr>
            <a:spLocks noGrp="1"/>
          </p:cNvSpPr>
          <p:nvPr>
            <p:ph type="body" sz="quarter" idx="12"/>
          </p:nvPr>
        </p:nvSpPr>
        <p:spPr>
          <a:xfrm>
            <a:off x="609600" y="533400"/>
            <a:ext cx="4343400" cy="2819400"/>
          </a:xfrm>
        </p:spPr>
        <p:txBody>
          <a:bodyPr anchor="ctr"/>
          <a:lstStyle>
            <a:lvl1pPr marL="0" indent="0">
              <a:lnSpc>
                <a:spcPts val="3600"/>
              </a:lnSpc>
              <a:buFontTx/>
              <a:buNone/>
              <a:defRPr sz="3200">
                <a:solidFill>
                  <a:schemeClr val="tx2"/>
                </a:solidFill>
              </a:defRPr>
            </a:lvl1pPr>
            <a:lvl2pPr marL="457200" indent="0">
              <a:buNone/>
              <a:defRPr/>
            </a:lvl2pPr>
          </a:lstStyle>
          <a:p>
            <a:pPr lvl="0"/>
            <a:r>
              <a:rPr lang="en-US" smtClean="0"/>
              <a:t>Click to edit Master text styles</a:t>
            </a:r>
          </a:p>
        </p:txBody>
      </p:sp>
    </p:spTree>
    <p:extLst>
      <p:ext uri="{BB962C8B-B14F-4D97-AF65-F5344CB8AC3E}">
        <p14:creationId xmlns:p14="http://schemas.microsoft.com/office/powerpoint/2010/main" val="919235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sz="2800"/>
            </a:lvl1pPr>
            <a:lvl3pPr>
              <a:defRPr b="0">
                <a:solidFill>
                  <a:srgbClr val="F3901D"/>
                </a:solidFill>
              </a:defRPr>
            </a:lvl3pPr>
            <a:lvl4pPr>
              <a:defRPr sz="1400" b="1"/>
            </a:lvl4pPr>
            <a:lvl5pPr>
              <a:defRPr sz="1400">
                <a:solidFill>
                  <a:schemeClr val="bg2">
                    <a:lumMod val="50000"/>
                  </a:schemeClr>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itle 1"/>
          <p:cNvSpPr>
            <a:spLocks noGrp="1"/>
          </p:cNvSpPr>
          <p:nvPr>
            <p:ph type="title"/>
          </p:nvPr>
        </p:nvSpPr>
        <p:spPr>
          <a:xfrm>
            <a:off x="0" y="82550"/>
            <a:ext cx="6172200" cy="1143000"/>
          </a:xfrm>
        </p:spPr>
        <p:txBody>
          <a:bodyPr/>
          <a:lstStyle>
            <a:lvl1pPr>
              <a:lnSpc>
                <a:spcPts val="3600"/>
              </a:lnSpc>
              <a:defRPr/>
            </a:lvl1pPr>
          </a:lstStyle>
          <a:p>
            <a:r>
              <a:rPr lang="en-US" smtClean="0"/>
              <a:t>Click to edit Master title style</a:t>
            </a:r>
            <a:endParaRPr lang="en-US" dirty="0"/>
          </a:p>
        </p:txBody>
      </p:sp>
      <p:sp>
        <p:nvSpPr>
          <p:cNvPr id="4" name="Rectangle 5"/>
          <p:cNvSpPr>
            <a:spLocks noGrp="1" noChangeArrowheads="1"/>
          </p:cNvSpPr>
          <p:nvPr>
            <p:ph type="ftr" sz="quarter" idx="10"/>
          </p:nvPr>
        </p:nvSpPr>
        <p:spPr/>
        <p:txBody>
          <a:bodyPr/>
          <a:lstStyle>
            <a:lvl1pPr>
              <a:defRPr/>
            </a:lvl1p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3843324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w/ Subh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nSpc>
                <a:spcPts val="3600"/>
              </a:lnSpc>
              <a:defRPr baseline="0"/>
            </a:lvl1pPr>
          </a:lstStyle>
          <a:p>
            <a:r>
              <a:rPr lang="en-US" smtClean="0"/>
              <a:t>Click to edit Master title style</a:t>
            </a:r>
            <a:endParaRPr lang="en-US" dirty="0"/>
          </a:p>
        </p:txBody>
      </p:sp>
      <p:sp>
        <p:nvSpPr>
          <p:cNvPr id="3" name="Content Placeholder 2"/>
          <p:cNvSpPr>
            <a:spLocks noGrp="1"/>
          </p:cNvSpPr>
          <p:nvPr>
            <p:ph idx="1"/>
          </p:nvPr>
        </p:nvSpPr>
        <p:spPr>
          <a:xfrm>
            <a:off x="457200" y="2133600"/>
            <a:ext cx="8153400" cy="3886200"/>
          </a:xfrm>
        </p:spPr>
        <p:txBody>
          <a:bodyPr/>
          <a:lstStyle>
            <a:lvl1pPr>
              <a:defRPr sz="2800"/>
            </a:lvl1pPr>
            <a:lvl3pPr>
              <a:defRPr b="0">
                <a:solidFill>
                  <a:srgbClr val="F3901D"/>
                </a:solidFill>
              </a:defRPr>
            </a:lvl3pPr>
            <a:lvl4pPr>
              <a:defRPr sz="1400" b="1"/>
            </a:lvl4pPr>
            <a:lvl5pPr>
              <a:defRPr sz="1400">
                <a:solidFill>
                  <a:schemeClr val="bg2">
                    <a:lumMod val="50000"/>
                  </a:schemeClr>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1"/>
          </p:nvPr>
        </p:nvSpPr>
        <p:spPr>
          <a:xfrm>
            <a:off x="457200" y="1524000"/>
            <a:ext cx="8153400" cy="457200"/>
          </a:xfrm>
        </p:spPr>
        <p:txBody>
          <a:bodyPr/>
          <a:lstStyle>
            <a:lvl1pPr marL="0" indent="0">
              <a:buFontTx/>
              <a:buNone/>
              <a:defRPr sz="2000" b="1">
                <a:solidFill>
                  <a:srgbClr val="F3901D"/>
                </a:solidFill>
              </a:defRPr>
            </a:lvl1pPr>
            <a:lvl2pPr marL="457200" indent="0">
              <a:buFontTx/>
              <a:buNone/>
              <a:defRPr sz="2000" b="1">
                <a:solidFill>
                  <a:srgbClr val="F3901D"/>
                </a:solidFill>
              </a:defRPr>
            </a:lvl2pPr>
            <a:lvl3pPr marL="914400" indent="0">
              <a:buFontTx/>
              <a:buNone/>
              <a:defRPr sz="2000" b="1">
                <a:solidFill>
                  <a:srgbClr val="F3901D"/>
                </a:solidFill>
              </a:defRPr>
            </a:lvl3pPr>
            <a:lvl4pPr marL="1371600" indent="0">
              <a:buFontTx/>
              <a:buNone/>
              <a:defRPr sz="2000" b="1">
                <a:solidFill>
                  <a:srgbClr val="F3901D"/>
                </a:solidFill>
              </a:defRPr>
            </a:lvl4pPr>
            <a:lvl5pPr>
              <a:buFontTx/>
              <a:buNone/>
              <a:defRPr sz="2000" b="1">
                <a:solidFill>
                  <a:srgbClr val="F3901D"/>
                </a:solidFill>
              </a:defRPr>
            </a:lvl5pPr>
          </a:lstStyle>
          <a:p>
            <a:pPr lvl="0"/>
            <a:r>
              <a:rPr lang="en-US" smtClean="0"/>
              <a:t>Click to edit Master text styles</a:t>
            </a:r>
          </a:p>
        </p:txBody>
      </p:sp>
      <p:sp>
        <p:nvSpPr>
          <p:cNvPr id="5" name="Footer Placeholder 3"/>
          <p:cNvSpPr>
            <a:spLocks noGrp="1"/>
          </p:cNvSpPr>
          <p:nvPr>
            <p:ph type="ftr" sz="quarter" idx="12"/>
          </p:nvPr>
        </p:nvSpPr>
        <p:spPr/>
        <p:txBody>
          <a:bodyPr/>
          <a:lstStyle>
            <a:lvl1pPr>
              <a:defRPr/>
            </a:lvl1p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2227134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or 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nSpc>
                <a:spcPts val="3600"/>
              </a:lnSpc>
              <a:defRPr/>
            </a:lvl1pPr>
          </a:lstStyle>
          <a:p>
            <a:r>
              <a:rPr lang="en-US" smtClean="0"/>
              <a:t>Click to edit Master title style</a:t>
            </a:r>
            <a:endParaRPr lang="en-US" dirty="0"/>
          </a:p>
        </p:txBody>
      </p:sp>
      <p:sp>
        <p:nvSpPr>
          <p:cNvPr id="3" name="Content Placeholder 2"/>
          <p:cNvSpPr>
            <a:spLocks noGrp="1"/>
          </p:cNvSpPr>
          <p:nvPr>
            <p:ph sz="half" idx="1"/>
          </p:nvPr>
        </p:nvSpPr>
        <p:spPr>
          <a:xfrm>
            <a:off x="457200" y="1524000"/>
            <a:ext cx="3886200" cy="4419600"/>
          </a:xfrm>
        </p:spPr>
        <p:txBody>
          <a:bodyPr/>
          <a:lstStyle>
            <a:lvl1pPr marL="182880" marR="0" indent="-182880" algn="l" defTabSz="914400" rtl="0" eaLnBrk="1" fontAlgn="base" latinLnBrk="0" hangingPunct="1">
              <a:lnSpc>
                <a:spcPct val="100000"/>
              </a:lnSpc>
              <a:spcBef>
                <a:spcPct val="20000"/>
              </a:spcBef>
              <a:spcAft>
                <a:spcPct val="0"/>
              </a:spcAft>
              <a:buClr>
                <a:srgbClr val="F3901D"/>
              </a:buClr>
              <a:buSzTx/>
              <a:buFont typeface="Arial" pitchFamily="34" charset="0"/>
              <a:buChar char="•"/>
              <a:tabLst/>
              <a:defRPr sz="2800"/>
            </a:lvl1pPr>
            <a:lvl2pPr marL="640080" marR="0" indent="-182880" algn="l" defTabSz="914400" rtl="0" eaLnBrk="1" fontAlgn="base" latinLnBrk="0" hangingPunct="1">
              <a:lnSpc>
                <a:spcPct val="100000"/>
              </a:lnSpc>
              <a:spcBef>
                <a:spcPct val="20000"/>
              </a:spcBef>
              <a:spcAft>
                <a:spcPct val="0"/>
              </a:spcAft>
              <a:buClrTx/>
              <a:buSzTx/>
              <a:buFont typeface="Arial" pitchFamily="34" charset="0"/>
              <a:buChar char="•"/>
              <a:tabLst/>
              <a:defRPr sz="2000"/>
            </a:lvl2pPr>
            <a:lvl3pPr marL="1143000" marR="0" indent="-228600" algn="l" defTabSz="914400" rtl="0" eaLnBrk="1" fontAlgn="base" latinLnBrk="0" hangingPunct="1">
              <a:lnSpc>
                <a:spcPct val="100000"/>
              </a:lnSpc>
              <a:spcBef>
                <a:spcPct val="20000"/>
              </a:spcBef>
              <a:spcAft>
                <a:spcPct val="0"/>
              </a:spcAft>
              <a:buClr>
                <a:srgbClr val="F3901D"/>
              </a:buClr>
              <a:buSzTx/>
              <a:buFont typeface="Arial" pitchFamily="34" charset="0"/>
              <a:buChar char="–"/>
              <a:tabLst/>
              <a:defRPr sz="2000"/>
            </a:lvl3pPr>
            <a:lvl4pPr marL="1600200" marR="0" indent="-228600" algn="l" defTabSz="914400" rtl="0" eaLnBrk="1" fontAlgn="base" latinLnBrk="0" hangingPunct="1">
              <a:lnSpc>
                <a:spcPct val="100000"/>
              </a:lnSpc>
              <a:spcBef>
                <a:spcPct val="20000"/>
              </a:spcBef>
              <a:spcAft>
                <a:spcPct val="0"/>
              </a:spcAft>
              <a:buClrTx/>
              <a:buSzTx/>
              <a:buFontTx/>
              <a:buChar char="–"/>
              <a:tabLst/>
              <a:defRPr sz="1800"/>
            </a:lvl4pPr>
            <a:lvl5pPr marL="1828800" marR="0" indent="0" algn="l" defTabSz="914400" rtl="0" eaLnBrk="1" fontAlgn="base" latinLnBrk="0" hangingPunct="1">
              <a:lnSpc>
                <a:spcPct val="100000"/>
              </a:lnSpc>
              <a:spcBef>
                <a:spcPct val="20000"/>
              </a:spcBef>
              <a:spcAft>
                <a:spcPct val="0"/>
              </a:spcAft>
              <a:buClrTx/>
              <a:buSzTx/>
              <a:buFontTx/>
              <a:buNone/>
              <a:tabLst/>
              <a:defRPr sz="1800"/>
            </a:lvl5pPr>
            <a:lvl6pPr>
              <a:defRPr sz="1800"/>
            </a:lvl6pPr>
            <a:lvl7pPr>
              <a:defRPr sz="1800"/>
            </a:lvl7pPr>
            <a:lvl8pPr>
              <a:defRPr sz="1800"/>
            </a:lvl8pPr>
            <a:lvl9pPr>
              <a:defRPr sz="180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4" name="Content Placeholder 3"/>
          <p:cNvSpPr>
            <a:spLocks noGrp="1"/>
          </p:cNvSpPr>
          <p:nvPr>
            <p:ph sz="half" idx="2"/>
          </p:nvPr>
        </p:nvSpPr>
        <p:spPr>
          <a:xfrm>
            <a:off x="4648200" y="1524000"/>
            <a:ext cx="4038600" cy="4419600"/>
          </a:xfrm>
        </p:spPr>
        <p:txBody>
          <a:bodyPr/>
          <a:lstStyle>
            <a:lvl1pPr marL="182880" marR="0" indent="-182880" algn="l" defTabSz="914400" rtl="0" eaLnBrk="1" fontAlgn="base" latinLnBrk="0" hangingPunct="1">
              <a:lnSpc>
                <a:spcPct val="100000"/>
              </a:lnSpc>
              <a:spcBef>
                <a:spcPct val="20000"/>
              </a:spcBef>
              <a:spcAft>
                <a:spcPct val="0"/>
              </a:spcAft>
              <a:buClr>
                <a:srgbClr val="F3901D"/>
              </a:buClr>
              <a:buSzTx/>
              <a:buFont typeface="Arial" pitchFamily="34" charset="0"/>
              <a:buChar char="•"/>
              <a:tabLst/>
              <a:defRPr sz="2800"/>
            </a:lvl1pPr>
            <a:lvl2pPr marL="640080" marR="0" indent="-182880" algn="l" defTabSz="914400" rtl="0" eaLnBrk="1" fontAlgn="base" latinLnBrk="0" hangingPunct="1">
              <a:lnSpc>
                <a:spcPct val="100000"/>
              </a:lnSpc>
              <a:spcBef>
                <a:spcPct val="20000"/>
              </a:spcBef>
              <a:spcAft>
                <a:spcPct val="0"/>
              </a:spcAft>
              <a:buClrTx/>
              <a:buSzTx/>
              <a:buFont typeface="Arial" pitchFamily="34" charset="0"/>
              <a:buChar char="•"/>
              <a:tabLst/>
              <a:defRPr sz="2400"/>
            </a:lvl2pPr>
            <a:lvl3pPr marL="1143000" marR="0" indent="-228600" algn="l" defTabSz="914400" rtl="0" eaLnBrk="1" fontAlgn="base" latinLnBrk="0" hangingPunct="1">
              <a:lnSpc>
                <a:spcPct val="100000"/>
              </a:lnSpc>
              <a:spcBef>
                <a:spcPct val="20000"/>
              </a:spcBef>
              <a:spcAft>
                <a:spcPct val="0"/>
              </a:spcAft>
              <a:buClr>
                <a:srgbClr val="F3901D"/>
              </a:buClr>
              <a:buSzTx/>
              <a:buFont typeface="Arial" pitchFamily="34" charset="0"/>
              <a:buChar char="–"/>
              <a:tabLst/>
              <a:defRPr sz="2000"/>
            </a:lvl3pPr>
            <a:lvl4pPr marL="1600200" marR="0" indent="-228600" algn="l" defTabSz="914400" rtl="0" eaLnBrk="1" fontAlgn="base" latinLnBrk="0" hangingPunct="1">
              <a:lnSpc>
                <a:spcPct val="100000"/>
              </a:lnSpc>
              <a:spcBef>
                <a:spcPct val="20000"/>
              </a:spcBef>
              <a:spcAft>
                <a:spcPct val="0"/>
              </a:spcAft>
              <a:buClrTx/>
              <a:buSzTx/>
              <a:buFontTx/>
              <a:buChar char="–"/>
              <a:tabLst/>
              <a:defRPr sz="1800"/>
            </a:lvl4pPr>
            <a:lvl5pPr marL="1828800" marR="0" indent="0" algn="l" defTabSz="914400" rtl="0" eaLnBrk="1" fontAlgn="base" latinLnBrk="0" hangingPunct="1">
              <a:lnSpc>
                <a:spcPct val="100000"/>
              </a:lnSpc>
              <a:spcBef>
                <a:spcPct val="20000"/>
              </a:spcBef>
              <a:spcAft>
                <a:spcPct val="0"/>
              </a:spcAft>
              <a:buClrTx/>
              <a:buSzTx/>
              <a:buFontTx/>
              <a:buNone/>
              <a:tabLst/>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4"/>
          <p:cNvSpPr>
            <a:spLocks noGrp="1"/>
          </p:cNvSpPr>
          <p:nvPr>
            <p:ph type="ftr" sz="quarter" idx="10"/>
          </p:nvPr>
        </p:nvSpPr>
        <p:spPr/>
        <p:txBody>
          <a:bodyPr/>
          <a:lstStyle>
            <a:lvl1pPr>
              <a:defRPr/>
            </a:lvl1p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984115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Paragraph">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0" indent="0">
              <a:buFontTx/>
              <a:buNone/>
              <a:defRPr sz="2800"/>
            </a:lvl1pPr>
            <a:lvl2pPr marL="457200" indent="0">
              <a:buFontTx/>
              <a:buNone/>
              <a:defRPr/>
            </a:lvl2pPr>
            <a:lvl3pPr marL="914400" indent="0">
              <a:buFontTx/>
              <a:buNone/>
              <a:defRPr b="0">
                <a:solidFill>
                  <a:srgbClr val="F3901D"/>
                </a:solidFill>
              </a:defRPr>
            </a:lvl3pPr>
            <a:lvl4pPr marL="1371600" indent="0">
              <a:buFontTx/>
              <a:buNone/>
              <a:defRPr sz="1400" b="1"/>
            </a:lvl4pPr>
            <a:lvl5pPr>
              <a:buFontTx/>
              <a:buNone/>
              <a:defRPr sz="1400">
                <a:solidFill>
                  <a:schemeClr val="bg2">
                    <a:lumMod val="50000"/>
                  </a:schemeClr>
                </a:solidFill>
              </a:defRPr>
            </a:lvl5pPr>
          </a:lstStyle>
          <a:p>
            <a:pPr lvl="0"/>
            <a:r>
              <a:rPr lang="en-US" smtClean="0"/>
              <a:t>Click to edit Master text styles</a:t>
            </a:r>
          </a:p>
          <a:p>
            <a:pPr lvl="1"/>
            <a:r>
              <a:rPr lang="en-US" smtClean="0"/>
              <a:t>Second level</a:t>
            </a:r>
          </a:p>
        </p:txBody>
      </p:sp>
      <p:sp>
        <p:nvSpPr>
          <p:cNvPr id="7" name="Title 1"/>
          <p:cNvSpPr>
            <a:spLocks noGrp="1"/>
          </p:cNvSpPr>
          <p:nvPr>
            <p:ph type="title"/>
          </p:nvPr>
        </p:nvSpPr>
        <p:spPr>
          <a:xfrm>
            <a:off x="0" y="82550"/>
            <a:ext cx="6172200" cy="1143000"/>
          </a:xfrm>
        </p:spPr>
        <p:txBody>
          <a:bodyPr/>
          <a:lstStyle>
            <a:lvl1pPr>
              <a:lnSpc>
                <a:spcPts val="3600"/>
              </a:lnSpc>
              <a:defRPr baseline="0"/>
            </a:lvl1pPr>
          </a:lstStyle>
          <a:p>
            <a:r>
              <a:rPr lang="en-US" smtClean="0"/>
              <a:t>Click to edit Master title style</a:t>
            </a:r>
            <a:endParaRPr lang="en-US" dirty="0"/>
          </a:p>
        </p:txBody>
      </p:sp>
      <p:sp>
        <p:nvSpPr>
          <p:cNvPr id="4" name="Rectangle 5"/>
          <p:cNvSpPr>
            <a:spLocks noGrp="1" noChangeArrowheads="1"/>
          </p:cNvSpPr>
          <p:nvPr>
            <p:ph type="ftr" sz="quarter" idx="10"/>
          </p:nvPr>
        </p:nvSpPr>
        <p:spPr/>
        <p:txBody>
          <a:bodyPr/>
          <a:lstStyle>
            <a:lvl1pPr>
              <a:defRPr/>
            </a:lvl1p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5432328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Section Header">
    <p:spTree>
      <p:nvGrpSpPr>
        <p:cNvPr id="1" name=""/>
        <p:cNvGrpSpPr/>
        <p:nvPr/>
      </p:nvGrpSpPr>
      <p:grpSpPr>
        <a:xfrm>
          <a:off x="0" y="0"/>
          <a:ext cx="0" cy="0"/>
          <a:chOff x="0" y="0"/>
          <a:chExt cx="0" cy="0"/>
        </a:xfrm>
      </p:grpSpPr>
      <p:pic>
        <p:nvPicPr>
          <p:cNvPr id="4" name="Picture 8" descr="NORC_ppt_logo"/>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858000" y="2781300"/>
            <a:ext cx="2057400"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12"/>
          <p:cNvSpPr>
            <a:spLocks noChangeArrowheads="1"/>
          </p:cNvSpPr>
          <p:nvPr userDrawn="1"/>
        </p:nvSpPr>
        <p:spPr bwMode="auto">
          <a:xfrm>
            <a:off x="6248400" y="2438400"/>
            <a:ext cx="304800" cy="1143000"/>
          </a:xfrm>
          <a:prstGeom prst="rect">
            <a:avLst/>
          </a:prstGeom>
          <a:solidFill>
            <a:srgbClr val="F3901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 name="Title 1"/>
          <p:cNvSpPr>
            <a:spLocks noGrp="1"/>
          </p:cNvSpPr>
          <p:nvPr>
            <p:ph type="title"/>
          </p:nvPr>
        </p:nvSpPr>
        <p:spPr>
          <a:xfrm>
            <a:off x="0" y="2438400"/>
            <a:ext cx="6180138" cy="1143000"/>
          </a:xfrm>
        </p:spPr>
        <p:txBody>
          <a:bodyPr tIns="0" rIns="274320" bIns="0"/>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3810000"/>
            <a:ext cx="7772400" cy="1066800"/>
          </a:xfrm>
        </p:spPr>
        <p:txBody>
          <a:bodyPr anchor="ctr"/>
          <a:lstStyle>
            <a:lvl1pPr marL="0" indent="0">
              <a:buNone/>
              <a:defRPr sz="2000" b="1" baseline="0">
                <a:solidFill>
                  <a:srgbClr val="F3901D"/>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508412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w/ Sidebar">
    <p:spTree>
      <p:nvGrpSpPr>
        <p:cNvPr id="1" name=""/>
        <p:cNvGrpSpPr/>
        <p:nvPr/>
      </p:nvGrpSpPr>
      <p:grpSpPr>
        <a:xfrm>
          <a:off x="0" y="0"/>
          <a:ext cx="0" cy="0"/>
          <a:chOff x="0" y="0"/>
          <a:chExt cx="0" cy="0"/>
        </a:xfrm>
      </p:grpSpPr>
      <p:sp>
        <p:nvSpPr>
          <p:cNvPr id="6" name="Rectangle 1"/>
          <p:cNvSpPr>
            <a:spLocks noChangeArrowheads="1"/>
          </p:cNvSpPr>
          <p:nvPr userDrawn="1"/>
        </p:nvSpPr>
        <p:spPr bwMode="auto">
          <a:xfrm>
            <a:off x="6248400" y="82550"/>
            <a:ext cx="304800" cy="1143000"/>
          </a:xfrm>
          <a:prstGeom prst="rect">
            <a:avLst/>
          </a:prstGeom>
          <a:solidFill>
            <a:srgbClr val="F3901D"/>
          </a:solidFill>
          <a:ln w="9525">
            <a:solidFill>
              <a:srgbClr val="F3901D"/>
            </a:solidFill>
            <a:round/>
            <a:headEnd/>
            <a:tailEnd/>
          </a:ln>
        </p:spPr>
        <p:txBody>
          <a:bodyPr/>
          <a:lstStyle/>
          <a:p>
            <a:endParaRPr lang="en-US"/>
          </a:p>
        </p:txBody>
      </p:sp>
      <p:sp>
        <p:nvSpPr>
          <p:cNvPr id="7" name="Rectangle 1032"/>
          <p:cNvSpPr>
            <a:spLocks noChangeArrowheads="1"/>
          </p:cNvSpPr>
          <p:nvPr userDrawn="1"/>
        </p:nvSpPr>
        <p:spPr bwMode="auto">
          <a:xfrm>
            <a:off x="6251575" y="1524000"/>
            <a:ext cx="301625" cy="4419600"/>
          </a:xfrm>
          <a:prstGeom prst="rect">
            <a:avLst/>
          </a:prstGeom>
          <a:solidFill>
            <a:srgbClr val="F3901D"/>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pic>
        <p:nvPicPr>
          <p:cNvPr id="9" name="Picture 13"/>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781800" y="414338"/>
            <a:ext cx="2057400" cy="500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Line 9"/>
          <p:cNvSpPr>
            <a:spLocks noChangeShapeType="1"/>
          </p:cNvSpPr>
          <p:nvPr userDrawn="1"/>
        </p:nvSpPr>
        <p:spPr bwMode="auto">
          <a:xfrm>
            <a:off x="0" y="6477000"/>
            <a:ext cx="8915400" cy="0"/>
          </a:xfrm>
          <a:prstGeom prst="line">
            <a:avLst/>
          </a:prstGeom>
          <a:noFill/>
          <a:ln w="76200">
            <a:solidFill>
              <a:srgbClr val="CCCCCC"/>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 name="Text Box 10"/>
          <p:cNvSpPr txBox="1">
            <a:spLocks noChangeArrowheads="1"/>
          </p:cNvSpPr>
          <p:nvPr userDrawn="1"/>
        </p:nvSpPr>
        <p:spPr bwMode="auto">
          <a:xfrm>
            <a:off x="7239000" y="6502400"/>
            <a:ext cx="1752600" cy="276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defRPr sz="2400">
                <a:solidFill>
                  <a:schemeClr val="tx1"/>
                </a:solidFill>
                <a:latin typeface="Arial" pitchFamily="34" charset="0"/>
                <a:ea typeface="ＭＳ Ｐゴシック" charset="-128"/>
              </a:defRPr>
            </a:lvl1pPr>
            <a:lvl2pPr marL="742950" indent="-285750">
              <a:defRPr sz="2400">
                <a:solidFill>
                  <a:schemeClr val="tx1"/>
                </a:solidFill>
                <a:latin typeface="Arial" pitchFamily="34" charset="0"/>
                <a:ea typeface="ＭＳ Ｐゴシック" charset="-128"/>
              </a:defRPr>
            </a:lvl2pPr>
            <a:lvl3pPr marL="1143000" indent="-228600">
              <a:defRPr sz="2400">
                <a:solidFill>
                  <a:schemeClr val="tx1"/>
                </a:solidFill>
                <a:latin typeface="Arial" pitchFamily="34" charset="0"/>
                <a:ea typeface="ＭＳ Ｐゴシック" charset="-128"/>
              </a:defRPr>
            </a:lvl3pPr>
            <a:lvl4pPr marL="1600200" indent="-228600">
              <a:defRPr sz="2400">
                <a:solidFill>
                  <a:schemeClr val="tx1"/>
                </a:solidFill>
                <a:latin typeface="Arial" pitchFamily="34" charset="0"/>
                <a:ea typeface="ＭＳ Ｐゴシック" charset="-128"/>
              </a:defRPr>
            </a:lvl4pPr>
            <a:lvl5pPr marL="2057400" indent="-228600">
              <a:defRPr sz="2400">
                <a:solidFill>
                  <a:schemeClr val="tx1"/>
                </a:solidFill>
                <a:latin typeface="Arial" pitchFamily="34" charset="0"/>
                <a:ea typeface="ＭＳ Ｐゴシック"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charset="-128"/>
              </a:defRPr>
            </a:lvl9pPr>
          </a:lstStyle>
          <a:p>
            <a:pPr algn="r">
              <a:spcBef>
                <a:spcPct val="50000"/>
              </a:spcBef>
              <a:defRPr/>
            </a:pPr>
            <a:fld id="{99DF4693-E15C-4FAA-9D01-6679195AF75C}" type="slidenum">
              <a:rPr lang="en-US" sz="1200" smtClean="0">
                <a:solidFill>
                  <a:srgbClr val="F3901D"/>
                </a:solidFill>
              </a:rPr>
              <a:pPr algn="r">
                <a:spcBef>
                  <a:spcPct val="50000"/>
                </a:spcBef>
                <a:defRPr/>
              </a:pPr>
              <a:t>‹#›</a:t>
            </a:fld>
            <a:endParaRPr lang="en-US" sz="1200" smtClean="0">
              <a:solidFill>
                <a:srgbClr val="F3901D"/>
              </a:solidFill>
            </a:endParaRPr>
          </a:p>
        </p:txBody>
      </p:sp>
      <p:sp>
        <p:nvSpPr>
          <p:cNvPr id="8" name="Content Placeholder 2"/>
          <p:cNvSpPr>
            <a:spLocks noGrp="1"/>
          </p:cNvSpPr>
          <p:nvPr>
            <p:ph idx="12"/>
          </p:nvPr>
        </p:nvSpPr>
        <p:spPr>
          <a:xfrm>
            <a:off x="457200" y="1524000"/>
            <a:ext cx="5715000" cy="4419600"/>
          </a:xfrm>
        </p:spPr>
        <p:txBody>
          <a:bodyPr/>
          <a:lstStyle>
            <a:lvl1pPr>
              <a:defRPr sz="2800"/>
            </a:lvl1pPr>
            <a:lvl3pPr>
              <a:defRPr b="0">
                <a:solidFill>
                  <a:srgbClr val="F3901D"/>
                </a:solidFill>
              </a:defRPr>
            </a:lvl3pPr>
            <a:lvl4pPr>
              <a:defRPr sz="1400" b="1"/>
            </a:lvl4pPr>
            <a:lvl5pPr>
              <a:defRPr sz="1400">
                <a:solidFill>
                  <a:schemeClr val="bg2">
                    <a:lumMod val="50000"/>
                  </a:schemeClr>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Subtitle 2"/>
          <p:cNvSpPr>
            <a:spLocks noGrp="1"/>
          </p:cNvSpPr>
          <p:nvPr>
            <p:ph type="subTitle" idx="11"/>
          </p:nvPr>
        </p:nvSpPr>
        <p:spPr>
          <a:xfrm>
            <a:off x="6705600" y="2438400"/>
            <a:ext cx="2133600" cy="3505200"/>
          </a:xfrm>
        </p:spPr>
        <p:txBody>
          <a:bodyPr/>
          <a:lstStyle>
            <a:lvl1pPr marL="0" indent="0" algn="l">
              <a:buNone/>
              <a:defRPr sz="180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dirty="0"/>
          </a:p>
        </p:txBody>
      </p:sp>
      <p:sp>
        <p:nvSpPr>
          <p:cNvPr id="4" name="Text Placeholder 3"/>
          <p:cNvSpPr>
            <a:spLocks noGrp="1"/>
          </p:cNvSpPr>
          <p:nvPr>
            <p:ph type="body" sz="quarter" idx="14"/>
          </p:nvPr>
        </p:nvSpPr>
        <p:spPr>
          <a:xfrm>
            <a:off x="6705600" y="1524000"/>
            <a:ext cx="2133600" cy="838200"/>
          </a:xfrm>
        </p:spPr>
        <p:txBody>
          <a:bodyPr tIns="91440" bIns="0"/>
          <a:lstStyle>
            <a:lvl1pPr marL="0" indent="0">
              <a:lnSpc>
                <a:spcPts val="2500"/>
              </a:lnSpc>
              <a:spcBef>
                <a:spcPts val="0"/>
              </a:spcBef>
              <a:buFontTx/>
              <a:buNone/>
              <a:defRPr sz="1800" b="1" baseline="0">
                <a:solidFill>
                  <a:srgbClr val="F3901D"/>
                </a:solidFill>
              </a:defRPr>
            </a:lvl1pPr>
          </a:lstStyle>
          <a:p>
            <a:pPr lvl="0"/>
            <a:r>
              <a:rPr lang="en-US" smtClean="0"/>
              <a:t>Click to edit Master text styles</a:t>
            </a:r>
          </a:p>
        </p:txBody>
      </p:sp>
      <p:sp>
        <p:nvSpPr>
          <p:cNvPr id="19" name="Title 1"/>
          <p:cNvSpPr>
            <a:spLocks noGrp="1"/>
          </p:cNvSpPr>
          <p:nvPr>
            <p:ph type="title"/>
          </p:nvPr>
        </p:nvSpPr>
        <p:spPr>
          <a:xfrm>
            <a:off x="0" y="82550"/>
            <a:ext cx="6172200" cy="1143000"/>
          </a:xfrm>
        </p:spPr>
        <p:txBody>
          <a:bodyPr/>
          <a:lstStyle>
            <a:lvl1pPr>
              <a:lnSpc>
                <a:spcPts val="3600"/>
              </a:lnSpc>
              <a:defRPr/>
            </a:lvl1pPr>
          </a:lstStyle>
          <a:p>
            <a:r>
              <a:rPr lang="en-US" smtClean="0"/>
              <a:t>Click to edit Master title style</a:t>
            </a:r>
            <a:endParaRPr lang="en-US" dirty="0"/>
          </a:p>
        </p:txBody>
      </p:sp>
      <p:sp>
        <p:nvSpPr>
          <p:cNvPr id="13" name="Footer Placeholder 2"/>
          <p:cNvSpPr>
            <a:spLocks noGrp="1"/>
          </p:cNvSpPr>
          <p:nvPr>
            <p:ph type="ftr" sz="quarter" idx="15"/>
          </p:nvPr>
        </p:nvSpPr>
        <p:spPr/>
        <p:txBody>
          <a:bodyPr/>
          <a:lstStyle>
            <a:lvl1pPr>
              <a:defRPr/>
            </a:lvl1p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35364837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Picture w/ Sidebar">
    <p:spTree>
      <p:nvGrpSpPr>
        <p:cNvPr id="1" name=""/>
        <p:cNvGrpSpPr/>
        <p:nvPr/>
      </p:nvGrpSpPr>
      <p:grpSpPr>
        <a:xfrm>
          <a:off x="0" y="0"/>
          <a:ext cx="0" cy="0"/>
          <a:chOff x="0" y="0"/>
          <a:chExt cx="0" cy="0"/>
        </a:xfrm>
      </p:grpSpPr>
      <p:sp>
        <p:nvSpPr>
          <p:cNvPr id="6" name="Rectangle 1032"/>
          <p:cNvSpPr>
            <a:spLocks noChangeArrowheads="1"/>
          </p:cNvSpPr>
          <p:nvPr userDrawn="1"/>
        </p:nvSpPr>
        <p:spPr bwMode="auto">
          <a:xfrm>
            <a:off x="6251575" y="1524000"/>
            <a:ext cx="301625" cy="4419600"/>
          </a:xfrm>
          <a:prstGeom prst="rect">
            <a:avLst/>
          </a:prstGeom>
          <a:solidFill>
            <a:srgbClr val="F3901D"/>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pic>
        <p:nvPicPr>
          <p:cNvPr id="7" name="Picture 13"/>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781800" y="414338"/>
            <a:ext cx="2057400" cy="500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Line 9"/>
          <p:cNvSpPr>
            <a:spLocks noChangeShapeType="1"/>
          </p:cNvSpPr>
          <p:nvPr userDrawn="1"/>
        </p:nvSpPr>
        <p:spPr bwMode="auto">
          <a:xfrm>
            <a:off x="0" y="6477000"/>
            <a:ext cx="8915400" cy="0"/>
          </a:xfrm>
          <a:prstGeom prst="line">
            <a:avLst/>
          </a:prstGeom>
          <a:noFill/>
          <a:ln w="76200">
            <a:solidFill>
              <a:srgbClr val="CCCCCC"/>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 name="Text Box 10"/>
          <p:cNvSpPr txBox="1">
            <a:spLocks noChangeArrowheads="1"/>
          </p:cNvSpPr>
          <p:nvPr userDrawn="1"/>
        </p:nvSpPr>
        <p:spPr bwMode="auto">
          <a:xfrm>
            <a:off x="7239000" y="6502400"/>
            <a:ext cx="1752600" cy="276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defRPr sz="2400">
                <a:solidFill>
                  <a:schemeClr val="tx1"/>
                </a:solidFill>
                <a:latin typeface="Arial" pitchFamily="34" charset="0"/>
                <a:ea typeface="ＭＳ Ｐゴシック" charset="-128"/>
              </a:defRPr>
            </a:lvl1pPr>
            <a:lvl2pPr marL="742950" indent="-285750">
              <a:defRPr sz="2400">
                <a:solidFill>
                  <a:schemeClr val="tx1"/>
                </a:solidFill>
                <a:latin typeface="Arial" pitchFamily="34" charset="0"/>
                <a:ea typeface="ＭＳ Ｐゴシック" charset="-128"/>
              </a:defRPr>
            </a:lvl2pPr>
            <a:lvl3pPr marL="1143000" indent="-228600">
              <a:defRPr sz="2400">
                <a:solidFill>
                  <a:schemeClr val="tx1"/>
                </a:solidFill>
                <a:latin typeface="Arial" pitchFamily="34" charset="0"/>
                <a:ea typeface="ＭＳ Ｐゴシック" charset="-128"/>
              </a:defRPr>
            </a:lvl3pPr>
            <a:lvl4pPr marL="1600200" indent="-228600">
              <a:defRPr sz="2400">
                <a:solidFill>
                  <a:schemeClr val="tx1"/>
                </a:solidFill>
                <a:latin typeface="Arial" pitchFamily="34" charset="0"/>
                <a:ea typeface="ＭＳ Ｐゴシック" charset="-128"/>
              </a:defRPr>
            </a:lvl4pPr>
            <a:lvl5pPr marL="2057400" indent="-228600">
              <a:defRPr sz="2400">
                <a:solidFill>
                  <a:schemeClr val="tx1"/>
                </a:solidFill>
                <a:latin typeface="Arial" pitchFamily="34" charset="0"/>
                <a:ea typeface="ＭＳ Ｐゴシック"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charset="-128"/>
              </a:defRPr>
            </a:lvl9pPr>
          </a:lstStyle>
          <a:p>
            <a:pPr algn="r">
              <a:spcBef>
                <a:spcPct val="50000"/>
              </a:spcBef>
              <a:defRPr/>
            </a:pPr>
            <a:fld id="{B38252E2-6B71-4F11-82E5-C2DF66E1770F}" type="slidenum">
              <a:rPr lang="en-US" sz="1200" smtClean="0">
                <a:solidFill>
                  <a:srgbClr val="F3901D"/>
                </a:solidFill>
              </a:rPr>
              <a:pPr algn="r">
                <a:spcBef>
                  <a:spcPct val="50000"/>
                </a:spcBef>
                <a:defRPr/>
              </a:pPr>
              <a:t>‹#›</a:t>
            </a:fld>
            <a:endParaRPr lang="en-US" sz="1200" smtClean="0">
              <a:solidFill>
                <a:srgbClr val="F3901D"/>
              </a:solidFill>
            </a:endParaRPr>
          </a:p>
        </p:txBody>
      </p:sp>
      <p:sp>
        <p:nvSpPr>
          <p:cNvPr id="13" name="Rectangle 1"/>
          <p:cNvSpPr>
            <a:spLocks noChangeArrowheads="1"/>
          </p:cNvSpPr>
          <p:nvPr userDrawn="1"/>
        </p:nvSpPr>
        <p:spPr bwMode="auto">
          <a:xfrm>
            <a:off x="6248400" y="82550"/>
            <a:ext cx="304800" cy="1143000"/>
          </a:xfrm>
          <a:prstGeom prst="rect">
            <a:avLst/>
          </a:prstGeom>
          <a:solidFill>
            <a:srgbClr val="F3901D"/>
          </a:solidFill>
          <a:ln w="9525">
            <a:solidFill>
              <a:srgbClr val="F3901D"/>
            </a:solidFill>
            <a:round/>
            <a:headEnd/>
            <a:tailEnd/>
          </a:ln>
        </p:spPr>
        <p:txBody>
          <a:bodyPr/>
          <a:lstStyle/>
          <a:p>
            <a:endParaRPr lang="en-US"/>
          </a:p>
        </p:txBody>
      </p:sp>
      <p:sp>
        <p:nvSpPr>
          <p:cNvPr id="5" name="Picture Placeholder 2"/>
          <p:cNvSpPr>
            <a:spLocks noGrp="1"/>
          </p:cNvSpPr>
          <p:nvPr>
            <p:ph type="pic" idx="1"/>
          </p:nvPr>
        </p:nvSpPr>
        <p:spPr>
          <a:xfrm>
            <a:off x="457200" y="1524001"/>
            <a:ext cx="5715000" cy="441959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12" name="Subtitle 2"/>
          <p:cNvSpPr>
            <a:spLocks noGrp="1"/>
          </p:cNvSpPr>
          <p:nvPr>
            <p:ph type="subTitle" idx="11"/>
          </p:nvPr>
        </p:nvSpPr>
        <p:spPr>
          <a:xfrm>
            <a:off x="6705600" y="2438400"/>
            <a:ext cx="2133600" cy="3505200"/>
          </a:xfrm>
        </p:spPr>
        <p:txBody>
          <a:bodyPr/>
          <a:lstStyle>
            <a:lvl1pPr marL="0" indent="0" algn="l">
              <a:buNone/>
              <a:defRPr sz="180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dirty="0"/>
          </a:p>
        </p:txBody>
      </p:sp>
      <p:sp>
        <p:nvSpPr>
          <p:cNvPr id="9" name="Text Placeholder 3"/>
          <p:cNvSpPr>
            <a:spLocks noGrp="1"/>
          </p:cNvSpPr>
          <p:nvPr>
            <p:ph type="body" sz="quarter" idx="14"/>
          </p:nvPr>
        </p:nvSpPr>
        <p:spPr>
          <a:xfrm>
            <a:off x="6705600" y="1524000"/>
            <a:ext cx="2133600" cy="838200"/>
          </a:xfrm>
        </p:spPr>
        <p:txBody>
          <a:bodyPr tIns="91440" bIns="0"/>
          <a:lstStyle>
            <a:lvl1pPr marL="0" indent="0">
              <a:lnSpc>
                <a:spcPts val="2500"/>
              </a:lnSpc>
              <a:spcBef>
                <a:spcPts val="0"/>
              </a:spcBef>
              <a:buFontTx/>
              <a:buNone/>
              <a:defRPr sz="1800" b="1">
                <a:solidFill>
                  <a:srgbClr val="F3901D"/>
                </a:solidFill>
              </a:defRPr>
            </a:lvl1pPr>
          </a:lstStyle>
          <a:p>
            <a:pPr lvl="0"/>
            <a:r>
              <a:rPr lang="en-US" smtClean="0"/>
              <a:t>Click to edit Master text styles</a:t>
            </a:r>
          </a:p>
        </p:txBody>
      </p:sp>
      <p:sp>
        <p:nvSpPr>
          <p:cNvPr id="10" name="Title 1"/>
          <p:cNvSpPr>
            <a:spLocks noGrp="1"/>
          </p:cNvSpPr>
          <p:nvPr>
            <p:ph type="title"/>
          </p:nvPr>
        </p:nvSpPr>
        <p:spPr>
          <a:xfrm>
            <a:off x="0" y="82550"/>
            <a:ext cx="6172200" cy="1143000"/>
          </a:xfrm>
        </p:spPr>
        <p:txBody>
          <a:bodyPr/>
          <a:lstStyle>
            <a:lvl1pPr>
              <a:lnSpc>
                <a:spcPts val="3600"/>
              </a:lnSpc>
              <a:defRPr/>
            </a:lvl1pPr>
          </a:lstStyle>
          <a:p>
            <a:r>
              <a:rPr lang="en-US" smtClean="0"/>
              <a:t>Click to edit Master title style</a:t>
            </a:r>
            <a:endParaRPr lang="en-US" dirty="0"/>
          </a:p>
        </p:txBody>
      </p:sp>
      <p:sp>
        <p:nvSpPr>
          <p:cNvPr id="14" name="Footer Placeholder 2"/>
          <p:cNvSpPr>
            <a:spLocks noGrp="1"/>
          </p:cNvSpPr>
          <p:nvPr>
            <p:ph type="ftr" sz="quarter" idx="15"/>
          </p:nvPr>
        </p:nvSpPr>
        <p:spPr/>
        <p:txBody>
          <a:bodyPr/>
          <a:lstStyle>
            <a:lvl1pPr>
              <a:defRPr/>
            </a:lvl1p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24253135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w/ Picture">
    <p:spTree>
      <p:nvGrpSpPr>
        <p:cNvPr id="1" name=""/>
        <p:cNvGrpSpPr/>
        <p:nvPr/>
      </p:nvGrpSpPr>
      <p:grpSpPr>
        <a:xfrm>
          <a:off x="0" y="0"/>
          <a:ext cx="0" cy="0"/>
          <a:chOff x="0" y="0"/>
          <a:chExt cx="0" cy="0"/>
        </a:xfrm>
      </p:grpSpPr>
      <p:pic>
        <p:nvPicPr>
          <p:cNvPr id="6" name="Picture 13"/>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781800" y="414338"/>
            <a:ext cx="2057400" cy="500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Line 9"/>
          <p:cNvSpPr>
            <a:spLocks noChangeShapeType="1"/>
          </p:cNvSpPr>
          <p:nvPr userDrawn="1"/>
        </p:nvSpPr>
        <p:spPr bwMode="auto">
          <a:xfrm>
            <a:off x="0" y="6477000"/>
            <a:ext cx="8915400" cy="0"/>
          </a:xfrm>
          <a:prstGeom prst="line">
            <a:avLst/>
          </a:prstGeom>
          <a:noFill/>
          <a:ln w="76200">
            <a:solidFill>
              <a:srgbClr val="CCCCCC"/>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 name="Text Box 10"/>
          <p:cNvSpPr txBox="1">
            <a:spLocks noChangeArrowheads="1"/>
          </p:cNvSpPr>
          <p:nvPr userDrawn="1"/>
        </p:nvSpPr>
        <p:spPr bwMode="auto">
          <a:xfrm>
            <a:off x="7239000" y="6502400"/>
            <a:ext cx="1752600" cy="276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defRPr sz="2400">
                <a:solidFill>
                  <a:schemeClr val="tx1"/>
                </a:solidFill>
                <a:latin typeface="Arial" pitchFamily="34" charset="0"/>
                <a:ea typeface="ＭＳ Ｐゴシック" charset="-128"/>
              </a:defRPr>
            </a:lvl1pPr>
            <a:lvl2pPr marL="742950" indent="-285750">
              <a:defRPr sz="2400">
                <a:solidFill>
                  <a:schemeClr val="tx1"/>
                </a:solidFill>
                <a:latin typeface="Arial" pitchFamily="34" charset="0"/>
                <a:ea typeface="ＭＳ Ｐゴシック" charset="-128"/>
              </a:defRPr>
            </a:lvl2pPr>
            <a:lvl3pPr marL="1143000" indent="-228600">
              <a:defRPr sz="2400">
                <a:solidFill>
                  <a:schemeClr val="tx1"/>
                </a:solidFill>
                <a:latin typeface="Arial" pitchFamily="34" charset="0"/>
                <a:ea typeface="ＭＳ Ｐゴシック" charset="-128"/>
              </a:defRPr>
            </a:lvl3pPr>
            <a:lvl4pPr marL="1600200" indent="-228600">
              <a:defRPr sz="2400">
                <a:solidFill>
                  <a:schemeClr val="tx1"/>
                </a:solidFill>
                <a:latin typeface="Arial" pitchFamily="34" charset="0"/>
                <a:ea typeface="ＭＳ Ｐゴシック" charset="-128"/>
              </a:defRPr>
            </a:lvl4pPr>
            <a:lvl5pPr marL="2057400" indent="-228600">
              <a:defRPr sz="2400">
                <a:solidFill>
                  <a:schemeClr val="tx1"/>
                </a:solidFill>
                <a:latin typeface="Arial" pitchFamily="34" charset="0"/>
                <a:ea typeface="ＭＳ Ｐゴシック"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charset="-128"/>
              </a:defRPr>
            </a:lvl9pPr>
          </a:lstStyle>
          <a:p>
            <a:pPr algn="r">
              <a:spcBef>
                <a:spcPct val="50000"/>
              </a:spcBef>
              <a:defRPr/>
            </a:pPr>
            <a:fld id="{CBDCF46B-5E98-4224-AE22-BD925964A391}" type="slidenum">
              <a:rPr lang="en-US" sz="1200" smtClean="0">
                <a:solidFill>
                  <a:srgbClr val="F3901D"/>
                </a:solidFill>
              </a:rPr>
              <a:pPr algn="r">
                <a:spcBef>
                  <a:spcPct val="50000"/>
                </a:spcBef>
                <a:defRPr/>
              </a:pPr>
              <a:t>‹#›</a:t>
            </a:fld>
            <a:endParaRPr lang="en-US" sz="1200" smtClean="0">
              <a:solidFill>
                <a:srgbClr val="F3901D"/>
              </a:solidFill>
            </a:endParaRPr>
          </a:p>
        </p:txBody>
      </p:sp>
      <p:sp>
        <p:nvSpPr>
          <p:cNvPr id="9" name="Rectangle 1"/>
          <p:cNvSpPr>
            <a:spLocks noChangeArrowheads="1"/>
          </p:cNvSpPr>
          <p:nvPr userDrawn="1"/>
        </p:nvSpPr>
        <p:spPr bwMode="auto">
          <a:xfrm>
            <a:off x="6248400" y="82550"/>
            <a:ext cx="304800" cy="1143000"/>
          </a:xfrm>
          <a:prstGeom prst="rect">
            <a:avLst/>
          </a:prstGeom>
          <a:solidFill>
            <a:srgbClr val="F3901D"/>
          </a:solidFill>
          <a:ln w="9525">
            <a:solidFill>
              <a:srgbClr val="F3901D"/>
            </a:solidFill>
            <a:round/>
            <a:headEnd/>
            <a:tailEnd/>
          </a:ln>
        </p:spPr>
        <p:txBody>
          <a:bodyPr/>
          <a:lstStyle/>
          <a:p>
            <a:endParaRPr lang="en-US"/>
          </a:p>
        </p:txBody>
      </p:sp>
      <p:sp>
        <p:nvSpPr>
          <p:cNvPr id="5" name="Picture Placeholder 2"/>
          <p:cNvSpPr>
            <a:spLocks noGrp="1"/>
          </p:cNvSpPr>
          <p:nvPr>
            <p:ph type="pic" idx="1"/>
          </p:nvPr>
        </p:nvSpPr>
        <p:spPr>
          <a:xfrm>
            <a:off x="6238876" y="1524001"/>
            <a:ext cx="2447924" cy="441959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13" name="Content Placeholder 2"/>
          <p:cNvSpPr>
            <a:spLocks noGrp="1"/>
          </p:cNvSpPr>
          <p:nvPr>
            <p:ph idx="13"/>
          </p:nvPr>
        </p:nvSpPr>
        <p:spPr>
          <a:xfrm>
            <a:off x="457200" y="1524000"/>
            <a:ext cx="5715000" cy="4419600"/>
          </a:xfrm>
        </p:spPr>
        <p:txBody>
          <a:bodyPr/>
          <a:lstStyle>
            <a:lvl1pPr>
              <a:defRPr sz="2800"/>
            </a:lvl1pPr>
            <a:lvl3pPr>
              <a:defRPr b="0">
                <a:solidFill>
                  <a:srgbClr val="F3901D"/>
                </a:solidFill>
              </a:defRPr>
            </a:lvl3pPr>
            <a:lvl4pPr>
              <a:defRPr sz="1400" b="1"/>
            </a:lvl4pPr>
            <a:lvl5pPr>
              <a:defRPr sz="1400">
                <a:solidFill>
                  <a:schemeClr val="bg2">
                    <a:lumMod val="50000"/>
                  </a:schemeClr>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4" name="Title 1"/>
          <p:cNvSpPr>
            <a:spLocks noGrp="1"/>
          </p:cNvSpPr>
          <p:nvPr>
            <p:ph type="title"/>
          </p:nvPr>
        </p:nvSpPr>
        <p:spPr>
          <a:xfrm>
            <a:off x="0" y="82550"/>
            <a:ext cx="6172200" cy="1143000"/>
          </a:xfrm>
        </p:spPr>
        <p:txBody>
          <a:bodyPr/>
          <a:lstStyle>
            <a:lvl1pPr>
              <a:lnSpc>
                <a:spcPts val="3600"/>
              </a:lnSpc>
              <a:defRPr/>
            </a:lvl1pPr>
          </a:lstStyle>
          <a:p>
            <a:r>
              <a:rPr lang="en-US" smtClean="0"/>
              <a:t>Click to edit Master title style</a:t>
            </a:r>
            <a:endParaRPr lang="en-US" dirty="0"/>
          </a:p>
        </p:txBody>
      </p:sp>
      <p:sp>
        <p:nvSpPr>
          <p:cNvPr id="10" name="Footer Placeholder 2"/>
          <p:cNvSpPr>
            <a:spLocks noGrp="1"/>
          </p:cNvSpPr>
          <p:nvPr>
            <p:ph type="ftr" sz="quarter" idx="14"/>
          </p:nvPr>
        </p:nvSpPr>
        <p:spPr/>
        <p:txBody>
          <a:bodyPr/>
          <a:lstStyle>
            <a:lvl1pPr>
              <a:defRPr/>
            </a:lvl1p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1699358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3"/>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6781800" y="414338"/>
            <a:ext cx="2057400" cy="500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0" y="82550"/>
            <a:ext cx="6184900" cy="1143000"/>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0" tIns="91440" rIns="91440" bIns="45720" numCol="1" anchor="ctr" anchorCtr="0" compatLnSpc="1">
            <a:prstTxWarp prst="textNoShape">
              <a:avLst/>
            </a:prstTxWarp>
          </a:bodyPr>
          <a:lstStyle/>
          <a:p>
            <a:pPr lvl="0"/>
            <a:r>
              <a:rPr lang="en-US" smtClean="0"/>
              <a:t>Click to Add Title</a:t>
            </a:r>
          </a:p>
        </p:txBody>
      </p:sp>
      <p:sp>
        <p:nvSpPr>
          <p:cNvPr id="1028" name="Rectangle 3"/>
          <p:cNvSpPr>
            <a:spLocks noGrp="1" noChangeArrowheads="1"/>
          </p:cNvSpPr>
          <p:nvPr>
            <p:ph type="body" idx="1"/>
          </p:nvPr>
        </p:nvSpPr>
        <p:spPr bwMode="auto">
          <a:xfrm>
            <a:off x="457200" y="1524000"/>
            <a:ext cx="8229600" cy="4419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5"/>
          <p:cNvSpPr>
            <a:spLocks noGrp="1" noChangeArrowheads="1"/>
          </p:cNvSpPr>
          <p:nvPr>
            <p:ph type="ftr" sz="quarter" idx="3"/>
          </p:nvPr>
        </p:nvSpPr>
        <p:spPr bwMode="auto">
          <a:xfrm>
            <a:off x="457200" y="6578600"/>
            <a:ext cx="7353300"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none" lIns="91440" tIns="0" rIns="91440" bIns="45720" numCol="1" anchor="t" anchorCtr="0" compatLnSpc="1">
            <a:prstTxWarp prst="textNoShape">
              <a:avLst/>
            </a:prstTxWarp>
          </a:bodyPr>
          <a:lstStyle>
            <a:lvl1pPr>
              <a:defRPr sz="1000" b="0" i="0" baseline="0">
                <a:solidFill>
                  <a:srgbClr val="BEB5AB"/>
                </a:solidFill>
                <a:latin typeface="+mn-lt"/>
                <a:ea typeface="ＭＳ Ｐゴシック" pitchFamily="-32" charset="-128"/>
                <a:cs typeface="+mn-cs"/>
              </a:defRPr>
            </a:lvl1pPr>
          </a:lstStyle>
          <a:p>
            <a:pPr>
              <a:defRPr/>
            </a:pPr>
            <a:r>
              <a:rPr lang="en-US" smtClean="0"/>
              <a:t>DRAFT: Findings and Recommendations from Cognitive Testing Interviews</a:t>
            </a:r>
            <a:endParaRPr lang="en-US"/>
          </a:p>
        </p:txBody>
      </p:sp>
      <p:sp>
        <p:nvSpPr>
          <p:cNvPr id="1030" name="Line 9"/>
          <p:cNvSpPr>
            <a:spLocks noChangeShapeType="1"/>
          </p:cNvSpPr>
          <p:nvPr/>
        </p:nvSpPr>
        <p:spPr bwMode="auto">
          <a:xfrm>
            <a:off x="0" y="6477000"/>
            <a:ext cx="8915400" cy="0"/>
          </a:xfrm>
          <a:prstGeom prst="line">
            <a:avLst/>
          </a:prstGeom>
          <a:noFill/>
          <a:ln w="76200">
            <a:solidFill>
              <a:srgbClr val="CCCCCC"/>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31" name="Text Box 10"/>
          <p:cNvSpPr txBox="1">
            <a:spLocks noChangeArrowheads="1"/>
          </p:cNvSpPr>
          <p:nvPr/>
        </p:nvSpPr>
        <p:spPr bwMode="auto">
          <a:xfrm>
            <a:off x="7239000" y="6502400"/>
            <a:ext cx="1752600" cy="276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defRPr sz="2400">
                <a:solidFill>
                  <a:schemeClr val="tx1"/>
                </a:solidFill>
                <a:latin typeface="Arial" pitchFamily="34" charset="0"/>
                <a:ea typeface="ＭＳ Ｐゴシック" charset="-128"/>
              </a:defRPr>
            </a:lvl1pPr>
            <a:lvl2pPr marL="742950" indent="-285750">
              <a:defRPr sz="2400">
                <a:solidFill>
                  <a:schemeClr val="tx1"/>
                </a:solidFill>
                <a:latin typeface="Arial" pitchFamily="34" charset="0"/>
                <a:ea typeface="ＭＳ Ｐゴシック" charset="-128"/>
              </a:defRPr>
            </a:lvl2pPr>
            <a:lvl3pPr marL="1143000" indent="-228600">
              <a:defRPr sz="2400">
                <a:solidFill>
                  <a:schemeClr val="tx1"/>
                </a:solidFill>
                <a:latin typeface="Arial" pitchFamily="34" charset="0"/>
                <a:ea typeface="ＭＳ Ｐゴシック" charset="-128"/>
              </a:defRPr>
            </a:lvl3pPr>
            <a:lvl4pPr marL="1600200" indent="-228600">
              <a:defRPr sz="2400">
                <a:solidFill>
                  <a:schemeClr val="tx1"/>
                </a:solidFill>
                <a:latin typeface="Arial" pitchFamily="34" charset="0"/>
                <a:ea typeface="ＭＳ Ｐゴシック" charset="-128"/>
              </a:defRPr>
            </a:lvl4pPr>
            <a:lvl5pPr marL="2057400" indent="-228600">
              <a:defRPr sz="2400">
                <a:solidFill>
                  <a:schemeClr val="tx1"/>
                </a:solidFill>
                <a:latin typeface="Arial" pitchFamily="34" charset="0"/>
                <a:ea typeface="ＭＳ Ｐゴシック"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charset="-128"/>
              </a:defRPr>
            </a:lvl9pPr>
          </a:lstStyle>
          <a:p>
            <a:pPr algn="r">
              <a:spcBef>
                <a:spcPct val="50000"/>
              </a:spcBef>
              <a:defRPr/>
            </a:pPr>
            <a:fld id="{55A2B6FE-016A-4C15-8F97-A10BEAFB16E9}" type="slidenum">
              <a:rPr lang="en-US" sz="1200" smtClean="0">
                <a:solidFill>
                  <a:srgbClr val="F3901D"/>
                </a:solidFill>
              </a:rPr>
              <a:pPr algn="r">
                <a:spcBef>
                  <a:spcPct val="50000"/>
                </a:spcBef>
                <a:defRPr/>
              </a:pPr>
              <a:t>‹#›</a:t>
            </a:fld>
            <a:endParaRPr lang="en-US" sz="1200" smtClean="0">
              <a:solidFill>
                <a:srgbClr val="F3901D"/>
              </a:solidFill>
            </a:endParaRPr>
          </a:p>
        </p:txBody>
      </p:sp>
      <p:sp>
        <p:nvSpPr>
          <p:cNvPr id="1032" name="Rectangle 1"/>
          <p:cNvSpPr>
            <a:spLocks noChangeArrowheads="1"/>
          </p:cNvSpPr>
          <p:nvPr/>
        </p:nvSpPr>
        <p:spPr bwMode="auto">
          <a:xfrm>
            <a:off x="6248400" y="82550"/>
            <a:ext cx="304800" cy="1143000"/>
          </a:xfrm>
          <a:prstGeom prst="rect">
            <a:avLst/>
          </a:prstGeom>
          <a:solidFill>
            <a:srgbClr val="F3901D"/>
          </a:solidFill>
          <a:ln w="9525">
            <a:solidFill>
              <a:srgbClr val="F3901D"/>
            </a:solidFill>
            <a:round/>
            <a:headEnd/>
            <a:tailEnd/>
          </a:ln>
        </p:spPr>
        <p:txBody>
          <a:bodyPr/>
          <a:lstStyle/>
          <a:p>
            <a:endParaRPr lang="en-US"/>
          </a:p>
        </p:txBody>
      </p:sp>
    </p:spTree>
  </p:cSld>
  <p:clrMap bg1="lt1" tx1="dk1" bg2="lt2" tx2="dk2" accent1="accent1" accent2="accent2" accent3="accent3" accent4="accent4" accent5="accent5" accent6="accent6" hlink="hlink" folHlink="folHlink"/>
  <p:sldLayoutIdLst>
    <p:sldLayoutId id="2147483887" r:id="rId1"/>
    <p:sldLayoutId id="2147483888" r:id="rId2"/>
    <p:sldLayoutId id="2147483889" r:id="rId3"/>
    <p:sldLayoutId id="2147483890" r:id="rId4"/>
    <p:sldLayoutId id="2147483891" r:id="rId5"/>
    <p:sldLayoutId id="2147483892" r:id="rId6"/>
    <p:sldLayoutId id="2147483893" r:id="rId7"/>
    <p:sldLayoutId id="2147483894" r:id="rId8"/>
    <p:sldLayoutId id="2147483895" r:id="rId9"/>
    <p:sldLayoutId id="2147483896" r:id="rId10"/>
    <p:sldLayoutId id="2147483897" r:id="rId11"/>
    <p:sldLayoutId id="2147483898" r:id="rId12"/>
    <p:sldLayoutId id="2147483899" r:id="rId13"/>
  </p:sldLayoutIdLst>
  <p:timing>
    <p:tnLst>
      <p:par>
        <p:cTn id="1" dur="indefinite" restart="never" nodeType="tmRoot"/>
      </p:par>
    </p:tnLst>
  </p:timing>
  <p:hf sldNum="0" hdr="0" dt="0"/>
  <p:txStyles>
    <p:titleStyle>
      <a:lvl1pPr algn="l" rtl="0" eaLnBrk="1" fontAlgn="base" hangingPunct="1">
        <a:lnSpc>
          <a:spcPts val="3600"/>
        </a:lnSpc>
        <a:spcBef>
          <a:spcPct val="0"/>
        </a:spcBef>
        <a:spcAft>
          <a:spcPct val="0"/>
        </a:spcAft>
        <a:defRPr sz="3200">
          <a:solidFill>
            <a:schemeClr val="tx2"/>
          </a:solidFill>
          <a:latin typeface="+mj-lt"/>
          <a:ea typeface="+mj-ea"/>
          <a:cs typeface="ＭＳ Ｐゴシック" charset="0"/>
        </a:defRPr>
      </a:lvl1pPr>
      <a:lvl2pPr algn="l" rtl="0" eaLnBrk="1" fontAlgn="base" hangingPunct="1">
        <a:lnSpc>
          <a:spcPts val="3600"/>
        </a:lnSpc>
        <a:spcBef>
          <a:spcPct val="0"/>
        </a:spcBef>
        <a:spcAft>
          <a:spcPct val="0"/>
        </a:spcAft>
        <a:defRPr sz="3200">
          <a:solidFill>
            <a:schemeClr val="tx2"/>
          </a:solidFill>
          <a:latin typeface="Arial" charset="0"/>
          <a:ea typeface="ＭＳ Ｐゴシック" pitchFamily="-32" charset="-128"/>
          <a:cs typeface="ＭＳ Ｐゴシック" charset="0"/>
        </a:defRPr>
      </a:lvl2pPr>
      <a:lvl3pPr algn="l" rtl="0" eaLnBrk="1" fontAlgn="base" hangingPunct="1">
        <a:lnSpc>
          <a:spcPts val="3600"/>
        </a:lnSpc>
        <a:spcBef>
          <a:spcPct val="0"/>
        </a:spcBef>
        <a:spcAft>
          <a:spcPct val="0"/>
        </a:spcAft>
        <a:defRPr sz="3200">
          <a:solidFill>
            <a:schemeClr val="tx2"/>
          </a:solidFill>
          <a:latin typeface="Arial" charset="0"/>
          <a:ea typeface="ＭＳ Ｐゴシック" pitchFamily="-32" charset="-128"/>
          <a:cs typeface="ＭＳ Ｐゴシック" charset="0"/>
        </a:defRPr>
      </a:lvl3pPr>
      <a:lvl4pPr algn="l" rtl="0" eaLnBrk="1" fontAlgn="base" hangingPunct="1">
        <a:lnSpc>
          <a:spcPts val="3600"/>
        </a:lnSpc>
        <a:spcBef>
          <a:spcPct val="0"/>
        </a:spcBef>
        <a:spcAft>
          <a:spcPct val="0"/>
        </a:spcAft>
        <a:defRPr sz="3200">
          <a:solidFill>
            <a:schemeClr val="tx2"/>
          </a:solidFill>
          <a:latin typeface="Arial" charset="0"/>
          <a:ea typeface="ＭＳ Ｐゴシック" pitchFamily="-32" charset="-128"/>
          <a:cs typeface="ＭＳ Ｐゴシック" charset="0"/>
        </a:defRPr>
      </a:lvl4pPr>
      <a:lvl5pPr algn="l" rtl="0" eaLnBrk="1" fontAlgn="base" hangingPunct="1">
        <a:lnSpc>
          <a:spcPts val="3600"/>
        </a:lnSpc>
        <a:spcBef>
          <a:spcPct val="0"/>
        </a:spcBef>
        <a:spcAft>
          <a:spcPct val="0"/>
        </a:spcAft>
        <a:defRPr sz="3200">
          <a:solidFill>
            <a:schemeClr val="tx2"/>
          </a:solidFill>
          <a:latin typeface="Arial" charset="0"/>
          <a:ea typeface="ＭＳ Ｐゴシック" pitchFamily="-32" charset="-128"/>
          <a:cs typeface="ＭＳ Ｐゴシック" charset="0"/>
        </a:defRPr>
      </a:lvl5pPr>
      <a:lvl6pPr marL="457200" algn="l" rtl="0" eaLnBrk="1" fontAlgn="base" hangingPunct="1">
        <a:spcBef>
          <a:spcPct val="0"/>
        </a:spcBef>
        <a:spcAft>
          <a:spcPct val="0"/>
        </a:spcAft>
        <a:defRPr sz="3200">
          <a:solidFill>
            <a:schemeClr val="tx2"/>
          </a:solidFill>
          <a:latin typeface="Arial" charset="0"/>
          <a:ea typeface="ＭＳ Ｐゴシック" pitchFamily="-32" charset="-128"/>
        </a:defRPr>
      </a:lvl6pPr>
      <a:lvl7pPr marL="914400" algn="l" rtl="0" eaLnBrk="1" fontAlgn="base" hangingPunct="1">
        <a:spcBef>
          <a:spcPct val="0"/>
        </a:spcBef>
        <a:spcAft>
          <a:spcPct val="0"/>
        </a:spcAft>
        <a:defRPr sz="3200">
          <a:solidFill>
            <a:schemeClr val="tx2"/>
          </a:solidFill>
          <a:latin typeface="Arial" charset="0"/>
          <a:ea typeface="ＭＳ Ｐゴシック" pitchFamily="-32" charset="-128"/>
        </a:defRPr>
      </a:lvl7pPr>
      <a:lvl8pPr marL="1371600" algn="l" rtl="0" eaLnBrk="1" fontAlgn="base" hangingPunct="1">
        <a:spcBef>
          <a:spcPct val="0"/>
        </a:spcBef>
        <a:spcAft>
          <a:spcPct val="0"/>
        </a:spcAft>
        <a:defRPr sz="3200">
          <a:solidFill>
            <a:schemeClr val="tx2"/>
          </a:solidFill>
          <a:latin typeface="Arial" charset="0"/>
          <a:ea typeface="ＭＳ Ｐゴシック" pitchFamily="-32" charset="-128"/>
        </a:defRPr>
      </a:lvl8pPr>
      <a:lvl9pPr marL="1828800" algn="l" rtl="0" eaLnBrk="1" fontAlgn="base" hangingPunct="1">
        <a:spcBef>
          <a:spcPct val="0"/>
        </a:spcBef>
        <a:spcAft>
          <a:spcPct val="0"/>
        </a:spcAft>
        <a:defRPr sz="3200">
          <a:solidFill>
            <a:schemeClr val="tx2"/>
          </a:solidFill>
          <a:latin typeface="Arial" charset="0"/>
          <a:ea typeface="ＭＳ Ｐゴシック" pitchFamily="-32" charset="-128"/>
        </a:defRPr>
      </a:lvl9pPr>
    </p:titleStyle>
    <p:bodyStyle>
      <a:lvl1pPr marL="182563" indent="-182563" algn="l" rtl="0" eaLnBrk="1" fontAlgn="base" hangingPunct="1">
        <a:spcBef>
          <a:spcPct val="20000"/>
        </a:spcBef>
        <a:spcAft>
          <a:spcPct val="0"/>
        </a:spcAft>
        <a:buClr>
          <a:srgbClr val="F3901D"/>
        </a:buClr>
        <a:buFont typeface="Arial" pitchFamily="34" charset="0"/>
        <a:buChar char="•"/>
        <a:defRPr sz="2800">
          <a:solidFill>
            <a:srgbClr val="666666"/>
          </a:solidFill>
          <a:latin typeface="+mn-lt"/>
          <a:ea typeface="+mn-ea"/>
          <a:cs typeface="ＭＳ Ｐゴシック" charset="0"/>
        </a:defRPr>
      </a:lvl1pPr>
      <a:lvl2pPr marL="639763" indent="-182563" algn="l" rtl="0" eaLnBrk="1" fontAlgn="base" hangingPunct="1">
        <a:spcBef>
          <a:spcPct val="20000"/>
        </a:spcBef>
        <a:spcAft>
          <a:spcPct val="0"/>
        </a:spcAft>
        <a:buFont typeface="Arial" pitchFamily="34" charset="0"/>
        <a:buChar char="•"/>
        <a:defRPr sz="2400">
          <a:solidFill>
            <a:srgbClr val="666666"/>
          </a:solidFill>
          <a:latin typeface="+mn-lt"/>
          <a:ea typeface="+mn-ea"/>
        </a:defRPr>
      </a:lvl2pPr>
      <a:lvl3pPr marL="1143000" indent="-228600" algn="l" rtl="0" eaLnBrk="1" fontAlgn="base" hangingPunct="1">
        <a:spcBef>
          <a:spcPct val="20000"/>
        </a:spcBef>
        <a:spcAft>
          <a:spcPct val="0"/>
        </a:spcAft>
        <a:buClr>
          <a:srgbClr val="F3901D"/>
        </a:buClr>
        <a:buFont typeface="Arial" pitchFamily="34" charset="0"/>
        <a:buChar char="–"/>
        <a:defRPr>
          <a:solidFill>
            <a:srgbClr val="F3901D"/>
          </a:solidFill>
          <a:latin typeface="+mn-lt"/>
          <a:ea typeface="+mn-ea"/>
        </a:defRPr>
      </a:lvl3pPr>
      <a:lvl4pPr marL="1600200" indent="-228600" algn="l" rtl="0" eaLnBrk="1" fontAlgn="base" hangingPunct="1">
        <a:spcBef>
          <a:spcPct val="20000"/>
        </a:spcBef>
        <a:spcAft>
          <a:spcPct val="0"/>
        </a:spcAft>
        <a:buChar char="–"/>
        <a:defRPr sz="1400" b="1">
          <a:solidFill>
            <a:srgbClr val="666666"/>
          </a:solidFill>
          <a:latin typeface="+mn-lt"/>
          <a:ea typeface="+mn-ea"/>
        </a:defRPr>
      </a:lvl4pPr>
      <a:lvl5pPr marL="1828800" algn="l" rtl="0" eaLnBrk="1" fontAlgn="base" hangingPunct="1">
        <a:spcBef>
          <a:spcPct val="20000"/>
        </a:spcBef>
        <a:spcAft>
          <a:spcPct val="0"/>
        </a:spcAft>
        <a:defRPr sz="1400">
          <a:solidFill>
            <a:srgbClr val="666666"/>
          </a:solidFill>
          <a:latin typeface="+mn-lt"/>
          <a:ea typeface="+mn-ea"/>
        </a:defRPr>
      </a:lvl5pPr>
      <a:lvl6pPr marL="2514600" indent="-228600" algn="l" rtl="0" eaLnBrk="1" fontAlgn="base" hangingPunct="1">
        <a:spcBef>
          <a:spcPct val="20000"/>
        </a:spcBef>
        <a:spcAft>
          <a:spcPct val="0"/>
        </a:spcAft>
        <a:buChar char="»"/>
        <a:defRPr sz="2200">
          <a:solidFill>
            <a:srgbClr val="333333"/>
          </a:solidFill>
          <a:latin typeface="+mn-lt"/>
          <a:ea typeface="+mn-ea"/>
        </a:defRPr>
      </a:lvl6pPr>
      <a:lvl7pPr marL="2971800" indent="-228600" algn="l" rtl="0" eaLnBrk="1" fontAlgn="base" hangingPunct="1">
        <a:spcBef>
          <a:spcPct val="20000"/>
        </a:spcBef>
        <a:spcAft>
          <a:spcPct val="0"/>
        </a:spcAft>
        <a:buChar char="»"/>
        <a:defRPr sz="2200">
          <a:solidFill>
            <a:srgbClr val="333333"/>
          </a:solidFill>
          <a:latin typeface="+mn-lt"/>
          <a:ea typeface="+mn-ea"/>
        </a:defRPr>
      </a:lvl7pPr>
      <a:lvl8pPr marL="3429000" indent="-228600" algn="l" rtl="0" eaLnBrk="1" fontAlgn="base" hangingPunct="1">
        <a:spcBef>
          <a:spcPct val="20000"/>
        </a:spcBef>
        <a:spcAft>
          <a:spcPct val="0"/>
        </a:spcAft>
        <a:buChar char="»"/>
        <a:defRPr sz="2200">
          <a:solidFill>
            <a:srgbClr val="333333"/>
          </a:solidFill>
          <a:latin typeface="+mn-lt"/>
          <a:ea typeface="+mn-ea"/>
        </a:defRPr>
      </a:lvl8pPr>
      <a:lvl9pPr marL="3886200" indent="-228600" algn="l" rtl="0" eaLnBrk="1" fontAlgn="base" hangingPunct="1">
        <a:spcBef>
          <a:spcPct val="20000"/>
        </a:spcBef>
        <a:spcAft>
          <a:spcPct val="0"/>
        </a:spcAft>
        <a:buChar char="»"/>
        <a:defRPr sz="2200">
          <a:solidFill>
            <a:srgbClr val="333333"/>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pPr algn="ctr"/>
            <a:r>
              <a:rPr lang="en-US" sz="1800" dirty="0"/>
              <a:t>Findings and Recommendations from Cognitive Testing Interviews</a:t>
            </a:r>
          </a:p>
          <a:p>
            <a:endParaRPr lang="en-US" dirty="0"/>
          </a:p>
        </p:txBody>
      </p:sp>
      <p:sp>
        <p:nvSpPr>
          <p:cNvPr id="3" name="Text Placeholder 2"/>
          <p:cNvSpPr>
            <a:spLocks noGrp="1"/>
          </p:cNvSpPr>
          <p:nvPr>
            <p:ph type="body" sz="quarter" idx="11"/>
          </p:nvPr>
        </p:nvSpPr>
        <p:spPr/>
        <p:txBody>
          <a:bodyPr/>
          <a:lstStyle/>
          <a:p>
            <a:r>
              <a:rPr lang="en-US" dirty="0" smtClean="0"/>
              <a:t>Lisa Lee, Sr. Survey Methodologist</a:t>
            </a:r>
          </a:p>
          <a:p>
            <a:r>
              <a:rPr lang="en-US" dirty="0" smtClean="0"/>
              <a:t>Laurie Imhof, Sr. Survey Director</a:t>
            </a:r>
          </a:p>
          <a:p>
            <a:endParaRPr lang="en-US" dirty="0"/>
          </a:p>
          <a:p>
            <a:endParaRPr lang="en-US" dirty="0" smtClean="0"/>
          </a:p>
          <a:p>
            <a:r>
              <a:rPr lang="en-US" dirty="0" smtClean="0"/>
              <a:t>February 29, 2012</a:t>
            </a:r>
          </a:p>
        </p:txBody>
      </p:sp>
      <p:sp>
        <p:nvSpPr>
          <p:cNvPr id="4" name="Text Placeholder 3"/>
          <p:cNvSpPr>
            <a:spLocks noGrp="1"/>
          </p:cNvSpPr>
          <p:nvPr>
            <p:ph type="body" sz="quarter" idx="12"/>
          </p:nvPr>
        </p:nvSpPr>
        <p:spPr/>
        <p:txBody>
          <a:bodyPr/>
          <a:lstStyle/>
          <a:p>
            <a:pPr algn="ctr">
              <a:lnSpc>
                <a:spcPct val="100000"/>
              </a:lnSpc>
            </a:pPr>
            <a:endParaRPr lang="en-US" sz="1800" b="1" dirty="0" smtClean="0"/>
          </a:p>
          <a:p>
            <a:pPr algn="ctr">
              <a:lnSpc>
                <a:spcPct val="100000"/>
              </a:lnSpc>
            </a:pPr>
            <a:endParaRPr lang="en-US" sz="1800" b="1" dirty="0"/>
          </a:p>
          <a:p>
            <a:pPr algn="ctr">
              <a:lnSpc>
                <a:spcPct val="100000"/>
              </a:lnSpc>
            </a:pPr>
            <a:r>
              <a:rPr lang="en-US" sz="1800" b="1" dirty="0" smtClean="0"/>
              <a:t>Consumer </a:t>
            </a:r>
            <a:r>
              <a:rPr lang="en-US" sz="1800" b="1" dirty="0"/>
              <a:t>Survey of Attitudes Toward the Privacy and Security Aspects of Electronic Health Records and Electronic Health Information </a:t>
            </a:r>
            <a:r>
              <a:rPr lang="en-US" sz="1800" b="1" dirty="0" smtClean="0"/>
              <a:t>Exchange</a:t>
            </a:r>
          </a:p>
          <a:p>
            <a:pPr algn="ctr">
              <a:lnSpc>
                <a:spcPct val="100000"/>
              </a:lnSpc>
            </a:pPr>
            <a:endParaRPr lang="en-US" sz="1800" b="1" dirty="0" smtClean="0"/>
          </a:p>
          <a:p>
            <a:pPr algn="ctr">
              <a:lnSpc>
                <a:spcPct val="100000"/>
              </a:lnSpc>
            </a:pPr>
            <a:r>
              <a:rPr lang="en-US" sz="1800" b="1" dirty="0"/>
              <a:t>Office of the National Coordinator for Health Information Technology (ONC)</a:t>
            </a:r>
          </a:p>
          <a:p>
            <a:endParaRPr lang="en-US" sz="2000" b="1" dirty="0"/>
          </a:p>
          <a:p>
            <a:endParaRPr lang="en-US" dirty="0"/>
          </a:p>
        </p:txBody>
      </p:sp>
    </p:spTree>
    <p:extLst>
      <p:ext uri="{BB962C8B-B14F-4D97-AF65-F5344CB8AC3E}">
        <p14:creationId xmlns:p14="http://schemas.microsoft.com/office/powerpoint/2010/main" val="16552581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sz="1600" dirty="0">
                <a:solidFill>
                  <a:schemeClr val="tx1">
                    <a:lumMod val="75000"/>
                  </a:schemeClr>
                </a:solidFill>
              </a:rPr>
              <a:t>First, let’s talk about your visits to a doctor or other health care provider.</a:t>
            </a:r>
          </a:p>
          <a:p>
            <a:pPr marL="0" indent="0">
              <a:buNone/>
            </a:pPr>
            <a:r>
              <a:rPr lang="en-US" sz="1600" dirty="0">
                <a:solidFill>
                  <a:schemeClr val="tx1">
                    <a:lumMod val="75000"/>
                  </a:schemeClr>
                </a:solidFill>
              </a:rPr>
              <a:t> </a:t>
            </a:r>
          </a:p>
          <a:p>
            <a:pPr marL="0" lvl="0" indent="0">
              <a:buNone/>
            </a:pPr>
            <a:r>
              <a:rPr lang="en-US" sz="1600" dirty="0" smtClean="0">
                <a:solidFill>
                  <a:schemeClr val="tx1">
                    <a:lumMod val="75000"/>
                  </a:schemeClr>
                </a:solidFill>
              </a:rPr>
              <a:t>I</a:t>
            </a:r>
            <a:r>
              <a:rPr lang="en-US" sz="1600" dirty="0">
                <a:solidFill>
                  <a:schemeClr val="tx1">
                    <a:lumMod val="75000"/>
                  </a:schemeClr>
                </a:solidFill>
              </a:rPr>
              <a:t> </a:t>
            </a:r>
            <a:r>
              <a:rPr lang="en-US" sz="1600" dirty="0" smtClean="0">
                <a:solidFill>
                  <a:schemeClr val="tx1">
                    <a:lumMod val="75000"/>
                  </a:schemeClr>
                </a:solidFill>
              </a:rPr>
              <a:t>am </a:t>
            </a:r>
            <a:r>
              <a:rPr lang="en-US" sz="1600" dirty="0">
                <a:solidFill>
                  <a:schemeClr val="tx1">
                    <a:lumMod val="75000"/>
                  </a:schemeClr>
                </a:solidFill>
              </a:rPr>
              <a:t>interested in the visits you made to a doctor or other health care provider within the last 12 months.  I want to know both the number of different doctors or other health care providers you visited and then the total number of visits.  </a:t>
            </a:r>
          </a:p>
          <a:p>
            <a:pPr marL="0" indent="0">
              <a:buNone/>
            </a:pPr>
            <a:r>
              <a:rPr lang="en-US" sz="1600" dirty="0">
                <a:solidFill>
                  <a:schemeClr val="tx1">
                    <a:lumMod val="75000"/>
                  </a:schemeClr>
                </a:solidFill>
              </a:rPr>
              <a:t> </a:t>
            </a:r>
          </a:p>
          <a:p>
            <a:pPr marL="0" indent="0">
              <a:buNone/>
            </a:pPr>
            <a:r>
              <a:rPr lang="en-US" sz="1600" dirty="0">
                <a:solidFill>
                  <a:schemeClr val="tx1">
                    <a:lumMod val="75000"/>
                  </a:schemeClr>
                </a:solidFill>
              </a:rPr>
              <a:t>First, how many different doctors and health care providers have you visited in the last 12 months?  Please include primary care physicians, specialists, mental health professionals, physician assistants, nurses, clinics, and hospitals.  </a:t>
            </a:r>
          </a:p>
          <a:p>
            <a:pPr marL="0" indent="0">
              <a:buNone/>
            </a:pPr>
            <a:r>
              <a:rPr lang="en-US" sz="1600" dirty="0">
                <a:solidFill>
                  <a:schemeClr val="tx1">
                    <a:lumMod val="75000"/>
                  </a:schemeClr>
                </a:solidFill>
              </a:rPr>
              <a:t> </a:t>
            </a:r>
          </a:p>
          <a:p>
            <a:pPr lvl="1"/>
            <a:r>
              <a:rPr lang="en-US" sz="1600" dirty="0">
                <a:solidFill>
                  <a:schemeClr val="tx1">
                    <a:lumMod val="75000"/>
                  </a:schemeClr>
                </a:solidFill>
              </a:rPr>
              <a:t>1 to 2</a:t>
            </a:r>
          </a:p>
          <a:p>
            <a:pPr lvl="1"/>
            <a:r>
              <a:rPr lang="en-US" sz="1600" dirty="0">
                <a:solidFill>
                  <a:schemeClr val="tx1">
                    <a:lumMod val="75000"/>
                  </a:schemeClr>
                </a:solidFill>
              </a:rPr>
              <a:t>3 to 5</a:t>
            </a:r>
          </a:p>
          <a:p>
            <a:pPr lvl="1"/>
            <a:r>
              <a:rPr lang="en-US" sz="1600" dirty="0">
                <a:solidFill>
                  <a:schemeClr val="tx1">
                    <a:lumMod val="75000"/>
                  </a:schemeClr>
                </a:solidFill>
              </a:rPr>
              <a:t>6 to 9</a:t>
            </a:r>
          </a:p>
          <a:p>
            <a:pPr lvl="1"/>
            <a:r>
              <a:rPr lang="en-US" sz="1600" dirty="0">
                <a:solidFill>
                  <a:schemeClr val="tx1">
                    <a:lumMod val="75000"/>
                  </a:schemeClr>
                </a:solidFill>
              </a:rPr>
              <a:t>10 or more</a:t>
            </a:r>
          </a:p>
          <a:p>
            <a:pPr lvl="1"/>
            <a:r>
              <a:rPr lang="en-US" sz="1600" dirty="0">
                <a:solidFill>
                  <a:schemeClr val="tx1">
                    <a:lumMod val="75000"/>
                  </a:schemeClr>
                </a:solidFill>
              </a:rPr>
              <a:t>None</a:t>
            </a:r>
          </a:p>
          <a:p>
            <a:pPr marL="0" indent="0">
              <a:buNone/>
            </a:pPr>
            <a:endParaRPr lang="en-US" dirty="0">
              <a:solidFill>
                <a:schemeClr val="tx1">
                  <a:lumMod val="75000"/>
                </a:schemeClr>
              </a:solidFill>
            </a:endParaRPr>
          </a:p>
        </p:txBody>
      </p:sp>
      <p:sp>
        <p:nvSpPr>
          <p:cNvPr id="3" name="Title 2"/>
          <p:cNvSpPr>
            <a:spLocks noGrp="1"/>
          </p:cNvSpPr>
          <p:nvPr>
            <p:ph type="title"/>
          </p:nvPr>
        </p:nvSpPr>
        <p:spPr/>
        <p:txBody>
          <a:bodyPr/>
          <a:lstStyle/>
          <a:p>
            <a:r>
              <a:rPr lang="en-US" sz="2800" dirty="0" smtClean="0"/>
              <a:t>Question 1 – </a:t>
            </a:r>
            <a:br>
              <a:rPr lang="en-US" sz="2800" dirty="0" smtClean="0"/>
            </a:br>
            <a:r>
              <a:rPr lang="en-US" sz="2800" dirty="0" smtClean="0"/>
              <a:t>Original Wording</a:t>
            </a:r>
            <a:endParaRPr lang="en-US" sz="28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1289169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1600" dirty="0" smtClean="0"/>
              <a:t>Question is lengthy due to the preamble.  </a:t>
            </a:r>
          </a:p>
          <a:p>
            <a:pPr lvl="1"/>
            <a:r>
              <a:rPr lang="en-US" sz="1600" dirty="0" smtClean="0"/>
              <a:t>Suggest deleting preamble (paragraph beginning with “I am interested in the visits…”)</a:t>
            </a:r>
          </a:p>
          <a:p>
            <a:pPr marL="0" indent="0">
              <a:buNone/>
            </a:pPr>
            <a:endParaRPr lang="en-US" sz="1600" dirty="0" smtClean="0"/>
          </a:p>
          <a:p>
            <a:r>
              <a:rPr lang="en-US" sz="1600" dirty="0" smtClean="0"/>
              <a:t>Phrase “doctor or other health care provider” is awkward and lengthy to read over the telephone.  </a:t>
            </a:r>
          </a:p>
          <a:p>
            <a:pPr lvl="1"/>
            <a:r>
              <a:rPr lang="en-US" sz="1600" dirty="0" smtClean="0"/>
              <a:t>Suggest shortening to “health care provider” throughout questionnaire and providing definition before first question.  </a:t>
            </a:r>
            <a:endParaRPr lang="en-US" sz="1600" dirty="0"/>
          </a:p>
        </p:txBody>
      </p:sp>
      <p:sp>
        <p:nvSpPr>
          <p:cNvPr id="3" name="Title 2"/>
          <p:cNvSpPr>
            <a:spLocks noGrp="1"/>
          </p:cNvSpPr>
          <p:nvPr>
            <p:ph type="title"/>
          </p:nvPr>
        </p:nvSpPr>
        <p:spPr/>
        <p:txBody>
          <a:bodyPr/>
          <a:lstStyle/>
          <a:p>
            <a:r>
              <a:rPr lang="en-US" sz="2800" dirty="0"/>
              <a:t>Question 1 – </a:t>
            </a:r>
            <a:br>
              <a:rPr lang="en-US" sz="2800" dirty="0"/>
            </a:br>
            <a:r>
              <a:rPr lang="en-US" sz="2800" dirty="0" smtClean="0"/>
              <a:t>Findings</a:t>
            </a:r>
            <a:endParaRPr lang="en-US" sz="28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24293325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sz="1600" dirty="0" smtClean="0">
                <a:solidFill>
                  <a:srgbClr val="FF0000"/>
                </a:solidFill>
              </a:rPr>
              <a:t>Reword question to:</a:t>
            </a:r>
          </a:p>
          <a:p>
            <a:pPr marL="0" indent="0">
              <a:buNone/>
            </a:pPr>
            <a:endParaRPr lang="en-US" sz="1600" dirty="0">
              <a:solidFill>
                <a:srgbClr val="FF0000"/>
              </a:solidFill>
            </a:endParaRPr>
          </a:p>
          <a:p>
            <a:pPr marL="0" indent="0">
              <a:buNone/>
            </a:pPr>
            <a:r>
              <a:rPr lang="en-US" sz="1600" dirty="0" smtClean="0"/>
              <a:t>First</a:t>
            </a:r>
            <a:r>
              <a:rPr lang="en-US" sz="1600" dirty="0"/>
              <a:t>, let’s talk about your visits to </a:t>
            </a:r>
            <a:r>
              <a:rPr lang="en-US" sz="1600" dirty="0" smtClean="0"/>
              <a:t>health </a:t>
            </a:r>
            <a:r>
              <a:rPr lang="en-US" sz="1600" dirty="0"/>
              <a:t>care </a:t>
            </a:r>
            <a:r>
              <a:rPr lang="en-US" sz="1600" dirty="0" smtClean="0"/>
              <a:t>providers.  By health care providers, we mean </a:t>
            </a:r>
            <a:r>
              <a:rPr lang="en-US" sz="1600" dirty="0"/>
              <a:t>primary care physicians, specialists, mental health professionals, physician assistants, nurses, clinics, and </a:t>
            </a:r>
            <a:r>
              <a:rPr lang="en-US" sz="1600" dirty="0" smtClean="0"/>
              <a:t>hospitals.  </a:t>
            </a:r>
          </a:p>
          <a:p>
            <a:pPr marL="0" indent="0">
              <a:buNone/>
            </a:pPr>
            <a:endParaRPr lang="en-US" sz="1600" dirty="0"/>
          </a:p>
          <a:p>
            <a:pPr marL="0" indent="0">
              <a:buNone/>
            </a:pPr>
            <a:r>
              <a:rPr lang="en-US" sz="1600" dirty="0"/>
              <a:t> </a:t>
            </a:r>
            <a:r>
              <a:rPr lang="en-US" sz="1600" dirty="0" smtClean="0"/>
              <a:t>How </a:t>
            </a:r>
            <a:r>
              <a:rPr lang="en-US" sz="1600" dirty="0"/>
              <a:t>many different </a:t>
            </a:r>
            <a:r>
              <a:rPr lang="en-US" sz="1600" dirty="0" smtClean="0"/>
              <a:t>health </a:t>
            </a:r>
            <a:r>
              <a:rPr lang="en-US" sz="1600" dirty="0"/>
              <a:t>care providers have you visited in the last 12 months?  </a:t>
            </a:r>
          </a:p>
          <a:p>
            <a:pPr marL="0" indent="0">
              <a:buNone/>
            </a:pPr>
            <a:endParaRPr lang="en-US" sz="1600" dirty="0"/>
          </a:p>
          <a:p>
            <a:pPr lvl="1"/>
            <a:r>
              <a:rPr lang="en-US" sz="1600" dirty="0"/>
              <a:t>1 to 2</a:t>
            </a:r>
          </a:p>
          <a:p>
            <a:pPr lvl="1"/>
            <a:r>
              <a:rPr lang="en-US" sz="1600" dirty="0"/>
              <a:t>3 to 5</a:t>
            </a:r>
          </a:p>
          <a:p>
            <a:pPr lvl="1"/>
            <a:r>
              <a:rPr lang="en-US" sz="1600" dirty="0"/>
              <a:t>6 to 9</a:t>
            </a:r>
          </a:p>
          <a:p>
            <a:pPr lvl="1"/>
            <a:r>
              <a:rPr lang="en-US" sz="1600" dirty="0"/>
              <a:t>10 or more</a:t>
            </a:r>
          </a:p>
          <a:p>
            <a:pPr lvl="1"/>
            <a:r>
              <a:rPr lang="en-US" sz="1600" dirty="0"/>
              <a:t>None</a:t>
            </a:r>
          </a:p>
          <a:p>
            <a:pPr marL="457200" lvl="1" indent="0">
              <a:buNone/>
            </a:pPr>
            <a:r>
              <a:rPr lang="en-US" sz="1600" dirty="0"/>
              <a:t> </a:t>
            </a:r>
          </a:p>
          <a:p>
            <a:pPr marL="0" indent="0">
              <a:buNone/>
            </a:pPr>
            <a:endParaRPr lang="en-US" dirty="0"/>
          </a:p>
        </p:txBody>
      </p:sp>
      <p:sp>
        <p:nvSpPr>
          <p:cNvPr id="3" name="Title 2"/>
          <p:cNvSpPr>
            <a:spLocks noGrp="1"/>
          </p:cNvSpPr>
          <p:nvPr>
            <p:ph type="title"/>
          </p:nvPr>
        </p:nvSpPr>
        <p:spPr/>
        <p:txBody>
          <a:bodyPr/>
          <a:lstStyle/>
          <a:p>
            <a:r>
              <a:rPr lang="en-US" sz="2800" dirty="0"/>
              <a:t>Question 1 – </a:t>
            </a:r>
            <a:br>
              <a:rPr lang="en-US" sz="2800" dirty="0"/>
            </a:br>
            <a:r>
              <a:rPr lang="en-US" sz="2800" dirty="0" smtClean="0"/>
              <a:t>Recommendations</a:t>
            </a:r>
            <a:endParaRPr lang="en-US" sz="28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26899814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lvl="0" indent="0">
              <a:buNone/>
            </a:pPr>
            <a:r>
              <a:rPr lang="en-US" sz="1600" dirty="0" smtClean="0"/>
              <a:t>Are</a:t>
            </a:r>
            <a:r>
              <a:rPr lang="en-US" sz="1600" dirty="0"/>
              <a:t> </a:t>
            </a:r>
            <a:r>
              <a:rPr lang="en-US" sz="1600" dirty="0" smtClean="0"/>
              <a:t>you </a:t>
            </a:r>
            <a:r>
              <a:rPr lang="en-US" sz="1600" dirty="0"/>
              <a:t>being treated for any chronic disease or medical condition such as, but not limited to, </a:t>
            </a:r>
            <a:r>
              <a:rPr lang="en-US" sz="1600" dirty="0" smtClean="0"/>
              <a:t>high </a:t>
            </a:r>
            <a:r>
              <a:rPr lang="en-US" sz="1600" dirty="0"/>
              <a:t>blood pressure, </a:t>
            </a:r>
            <a:r>
              <a:rPr lang="en-US" sz="1600" dirty="0" smtClean="0"/>
              <a:t>diabetes, heart </a:t>
            </a:r>
            <a:r>
              <a:rPr lang="en-US" sz="1600" dirty="0"/>
              <a:t>or lung disease, a mental health problem or arthritis? </a:t>
            </a:r>
            <a:endParaRPr lang="en-US" sz="1600" dirty="0" smtClean="0"/>
          </a:p>
          <a:p>
            <a:pPr marL="0" lvl="0" indent="0">
              <a:buNone/>
            </a:pPr>
            <a:endParaRPr lang="en-US" sz="1600" dirty="0"/>
          </a:p>
          <a:p>
            <a:pPr lvl="1"/>
            <a:r>
              <a:rPr lang="en-US" sz="1600" dirty="0"/>
              <a:t>YES</a:t>
            </a:r>
          </a:p>
          <a:p>
            <a:pPr lvl="1"/>
            <a:r>
              <a:rPr lang="en-US" sz="1600" dirty="0"/>
              <a:t>NO</a:t>
            </a:r>
          </a:p>
          <a:p>
            <a:pPr marL="0" indent="0">
              <a:buNone/>
            </a:pPr>
            <a:r>
              <a:rPr lang="en-US" sz="1600" dirty="0"/>
              <a:t> </a:t>
            </a:r>
          </a:p>
          <a:p>
            <a:pPr marL="0" indent="0">
              <a:buNone/>
            </a:pPr>
            <a:endParaRPr lang="en-US" dirty="0">
              <a:solidFill>
                <a:schemeClr val="tx1">
                  <a:lumMod val="75000"/>
                </a:schemeClr>
              </a:solidFill>
            </a:endParaRPr>
          </a:p>
        </p:txBody>
      </p:sp>
      <p:sp>
        <p:nvSpPr>
          <p:cNvPr id="3" name="Title 2"/>
          <p:cNvSpPr>
            <a:spLocks noGrp="1"/>
          </p:cNvSpPr>
          <p:nvPr>
            <p:ph type="title"/>
          </p:nvPr>
        </p:nvSpPr>
        <p:spPr/>
        <p:txBody>
          <a:bodyPr/>
          <a:lstStyle/>
          <a:p>
            <a:r>
              <a:rPr lang="en-US" sz="2800" dirty="0" smtClean="0"/>
              <a:t>Question 3 – </a:t>
            </a:r>
            <a:br>
              <a:rPr lang="en-US" sz="2800" dirty="0" smtClean="0"/>
            </a:br>
            <a:r>
              <a:rPr lang="en-US" sz="2800" dirty="0" smtClean="0"/>
              <a:t>Original Wording</a:t>
            </a:r>
            <a:endParaRPr lang="en-US" sz="28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2487576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1600" dirty="0" smtClean="0"/>
              <a:t>Inclusion of the phrase “but </a:t>
            </a:r>
            <a:r>
              <a:rPr lang="en-US" sz="1600" dirty="0"/>
              <a:t>not limited to” is not necessary.  “Such as” conveys the point that the conditions listed are examples</a:t>
            </a:r>
            <a:r>
              <a:rPr lang="en-US" sz="1600" dirty="0" smtClean="0"/>
              <a:t>.</a:t>
            </a:r>
          </a:p>
          <a:p>
            <a:pPr lvl="1"/>
            <a:r>
              <a:rPr lang="en-US" sz="1600" dirty="0" smtClean="0"/>
              <a:t>Suggest deleting “but not limited to”.  </a:t>
            </a:r>
          </a:p>
        </p:txBody>
      </p:sp>
      <p:sp>
        <p:nvSpPr>
          <p:cNvPr id="3" name="Title 2"/>
          <p:cNvSpPr>
            <a:spLocks noGrp="1"/>
          </p:cNvSpPr>
          <p:nvPr>
            <p:ph type="title"/>
          </p:nvPr>
        </p:nvSpPr>
        <p:spPr/>
        <p:txBody>
          <a:bodyPr/>
          <a:lstStyle/>
          <a:p>
            <a:r>
              <a:rPr lang="en-US" sz="2800" dirty="0"/>
              <a:t>Question </a:t>
            </a:r>
            <a:r>
              <a:rPr lang="en-US" sz="2800" dirty="0" smtClean="0"/>
              <a:t>3 </a:t>
            </a:r>
            <a:r>
              <a:rPr lang="en-US" sz="2800" dirty="0"/>
              <a:t>– </a:t>
            </a:r>
            <a:br>
              <a:rPr lang="en-US" sz="2800" dirty="0"/>
            </a:br>
            <a:r>
              <a:rPr lang="en-US" sz="2800" dirty="0" smtClean="0"/>
              <a:t>Findings</a:t>
            </a:r>
            <a:endParaRPr lang="en-US" sz="28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8608084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sz="1600" dirty="0" smtClean="0">
                <a:solidFill>
                  <a:srgbClr val="FF0000"/>
                </a:solidFill>
              </a:rPr>
              <a:t>Reword question to:</a:t>
            </a:r>
          </a:p>
          <a:p>
            <a:pPr marL="0" indent="0">
              <a:buNone/>
            </a:pPr>
            <a:endParaRPr lang="en-US" sz="1600" dirty="0">
              <a:solidFill>
                <a:srgbClr val="FF0000"/>
              </a:solidFill>
            </a:endParaRPr>
          </a:p>
          <a:p>
            <a:pPr marL="0" lvl="0" indent="0">
              <a:buNone/>
            </a:pPr>
            <a:r>
              <a:rPr lang="en-US" sz="1600" dirty="0"/>
              <a:t>Are </a:t>
            </a:r>
            <a:r>
              <a:rPr lang="en-US" sz="1600" dirty="0" smtClean="0"/>
              <a:t>you </a:t>
            </a:r>
            <a:r>
              <a:rPr lang="en-US" sz="1600" dirty="0"/>
              <a:t>being treated for any chronic disease or medical condition such </a:t>
            </a:r>
            <a:r>
              <a:rPr lang="en-US" sz="1600" dirty="0" smtClean="0"/>
              <a:t>as</a:t>
            </a:r>
            <a:r>
              <a:rPr lang="en-US" sz="1600" dirty="0"/>
              <a:t> high blood pressure, diabetes, heart or lung disease, a mental health problem or arthritis? </a:t>
            </a:r>
          </a:p>
          <a:p>
            <a:pPr marL="0" lvl="0" indent="0">
              <a:buNone/>
            </a:pPr>
            <a:endParaRPr lang="en-US" sz="1600" dirty="0"/>
          </a:p>
          <a:p>
            <a:pPr lvl="1"/>
            <a:r>
              <a:rPr lang="en-US" sz="1600" dirty="0"/>
              <a:t>YES</a:t>
            </a:r>
          </a:p>
          <a:p>
            <a:pPr lvl="1"/>
            <a:r>
              <a:rPr lang="en-US" sz="1600" dirty="0"/>
              <a:t>NO</a:t>
            </a:r>
          </a:p>
          <a:p>
            <a:pPr marL="0" indent="0">
              <a:buNone/>
            </a:pPr>
            <a:r>
              <a:rPr lang="en-US" sz="1600" dirty="0"/>
              <a:t> </a:t>
            </a:r>
          </a:p>
          <a:p>
            <a:pPr marL="0" indent="0">
              <a:buNone/>
            </a:pPr>
            <a:endParaRPr lang="en-US" dirty="0"/>
          </a:p>
        </p:txBody>
      </p:sp>
      <p:sp>
        <p:nvSpPr>
          <p:cNvPr id="3" name="Title 2"/>
          <p:cNvSpPr>
            <a:spLocks noGrp="1"/>
          </p:cNvSpPr>
          <p:nvPr>
            <p:ph type="title"/>
          </p:nvPr>
        </p:nvSpPr>
        <p:spPr/>
        <p:txBody>
          <a:bodyPr/>
          <a:lstStyle/>
          <a:p>
            <a:r>
              <a:rPr lang="en-US" sz="2800" dirty="0"/>
              <a:t>Question </a:t>
            </a:r>
            <a:r>
              <a:rPr lang="en-US" sz="2800" dirty="0" smtClean="0"/>
              <a:t>3 </a:t>
            </a:r>
            <a:r>
              <a:rPr lang="en-US" sz="2800" dirty="0"/>
              <a:t>– </a:t>
            </a:r>
            <a:br>
              <a:rPr lang="en-US" sz="2800" dirty="0"/>
            </a:br>
            <a:r>
              <a:rPr lang="en-US" sz="2800" dirty="0" smtClean="0"/>
              <a:t>Recommendations</a:t>
            </a:r>
            <a:endParaRPr lang="en-US" sz="28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14472928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lvl="0" indent="0">
              <a:buNone/>
            </a:pPr>
            <a:r>
              <a:rPr lang="en-US" sz="1600" dirty="0" smtClean="0"/>
              <a:t>How</a:t>
            </a:r>
            <a:r>
              <a:rPr lang="en-US" sz="1600" dirty="0"/>
              <a:t>  often do you receive a paper or electronic summary of your visit with a doctor or other health care provider</a:t>
            </a:r>
            <a:r>
              <a:rPr lang="en-US" sz="1600" dirty="0" smtClean="0"/>
              <a:t>?</a:t>
            </a:r>
          </a:p>
          <a:p>
            <a:pPr marL="0" lvl="0" indent="0">
              <a:buNone/>
            </a:pPr>
            <a:endParaRPr lang="en-US" sz="1600" dirty="0"/>
          </a:p>
          <a:p>
            <a:pPr lvl="1"/>
            <a:r>
              <a:rPr lang="en-US" sz="1600" dirty="0"/>
              <a:t>Never </a:t>
            </a:r>
          </a:p>
          <a:p>
            <a:pPr lvl="1"/>
            <a:r>
              <a:rPr lang="en-US" sz="1600" dirty="0"/>
              <a:t>Rarely </a:t>
            </a:r>
          </a:p>
          <a:p>
            <a:pPr lvl="1"/>
            <a:r>
              <a:rPr lang="en-US" sz="1600" dirty="0"/>
              <a:t>Sometimes </a:t>
            </a:r>
          </a:p>
          <a:p>
            <a:pPr lvl="1"/>
            <a:r>
              <a:rPr lang="en-US" sz="1600" dirty="0"/>
              <a:t>Most times  </a:t>
            </a:r>
          </a:p>
          <a:p>
            <a:pPr lvl="1"/>
            <a:r>
              <a:rPr lang="en-US" sz="1600" dirty="0"/>
              <a:t>Every time </a:t>
            </a:r>
          </a:p>
          <a:p>
            <a:pPr marL="0" indent="0">
              <a:buNone/>
            </a:pPr>
            <a:r>
              <a:rPr lang="en-US" sz="1600" dirty="0"/>
              <a:t> </a:t>
            </a:r>
          </a:p>
          <a:p>
            <a:pPr marL="0" indent="0">
              <a:buNone/>
            </a:pPr>
            <a:endParaRPr lang="en-US" dirty="0">
              <a:solidFill>
                <a:schemeClr val="tx1">
                  <a:lumMod val="75000"/>
                </a:schemeClr>
              </a:solidFill>
            </a:endParaRPr>
          </a:p>
        </p:txBody>
      </p:sp>
      <p:sp>
        <p:nvSpPr>
          <p:cNvPr id="3" name="Title 2"/>
          <p:cNvSpPr>
            <a:spLocks noGrp="1"/>
          </p:cNvSpPr>
          <p:nvPr>
            <p:ph type="title"/>
          </p:nvPr>
        </p:nvSpPr>
        <p:spPr/>
        <p:txBody>
          <a:bodyPr/>
          <a:lstStyle/>
          <a:p>
            <a:r>
              <a:rPr lang="en-US" sz="2800" dirty="0" smtClean="0"/>
              <a:t>Question 6 – </a:t>
            </a:r>
            <a:br>
              <a:rPr lang="en-US" sz="2800" dirty="0" smtClean="0"/>
            </a:br>
            <a:r>
              <a:rPr lang="en-US" sz="2800" dirty="0" smtClean="0"/>
              <a:t>Original Wording</a:t>
            </a:r>
            <a:endParaRPr lang="en-US" sz="28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36550381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 </a:t>
            </a:r>
            <a:r>
              <a:rPr lang="en-US" sz="1600" dirty="0" smtClean="0"/>
              <a:t>Some respondents indicated that they would include insurance and billing information as part of the visit summary, not just medical information.  </a:t>
            </a:r>
          </a:p>
          <a:p>
            <a:pPr lvl="1"/>
            <a:r>
              <a:rPr lang="en-US" sz="1600" dirty="0" smtClean="0"/>
              <a:t>Suggest clarifying the question to specifically exclude non-medical information.  </a:t>
            </a:r>
          </a:p>
        </p:txBody>
      </p:sp>
      <p:sp>
        <p:nvSpPr>
          <p:cNvPr id="3" name="Title 2"/>
          <p:cNvSpPr>
            <a:spLocks noGrp="1"/>
          </p:cNvSpPr>
          <p:nvPr>
            <p:ph type="title"/>
          </p:nvPr>
        </p:nvSpPr>
        <p:spPr/>
        <p:txBody>
          <a:bodyPr/>
          <a:lstStyle/>
          <a:p>
            <a:r>
              <a:rPr lang="en-US" sz="2800" dirty="0"/>
              <a:t>Question </a:t>
            </a:r>
            <a:r>
              <a:rPr lang="en-US" sz="2800" dirty="0" smtClean="0"/>
              <a:t>6 </a:t>
            </a:r>
            <a:r>
              <a:rPr lang="en-US" sz="2800" dirty="0"/>
              <a:t>– </a:t>
            </a:r>
            <a:br>
              <a:rPr lang="en-US" sz="2800" dirty="0"/>
            </a:br>
            <a:r>
              <a:rPr lang="en-US" sz="2800" dirty="0" smtClean="0"/>
              <a:t>Findings</a:t>
            </a:r>
            <a:endParaRPr lang="en-US" sz="28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4440212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sz="1600" dirty="0" smtClean="0">
                <a:solidFill>
                  <a:srgbClr val="FF0000"/>
                </a:solidFill>
              </a:rPr>
              <a:t>Reword question to:</a:t>
            </a:r>
          </a:p>
          <a:p>
            <a:pPr marL="0" indent="0">
              <a:buNone/>
            </a:pPr>
            <a:endParaRPr lang="en-US" sz="1600" dirty="0">
              <a:solidFill>
                <a:srgbClr val="FF0000"/>
              </a:solidFill>
            </a:endParaRPr>
          </a:p>
          <a:p>
            <a:pPr marL="0" lvl="0" indent="0">
              <a:buNone/>
            </a:pPr>
            <a:r>
              <a:rPr lang="en-US" sz="1600" dirty="0"/>
              <a:t>How  often do you receive a paper or electronic </a:t>
            </a:r>
            <a:r>
              <a:rPr lang="en-US" sz="1600" dirty="0" smtClean="0"/>
              <a:t>medical summary </a:t>
            </a:r>
            <a:r>
              <a:rPr lang="en-US" sz="1600" dirty="0"/>
              <a:t>of </a:t>
            </a:r>
            <a:r>
              <a:rPr lang="en-US" sz="1600" dirty="0" smtClean="0"/>
              <a:t>your </a:t>
            </a:r>
            <a:r>
              <a:rPr lang="en-US" sz="1600" dirty="0"/>
              <a:t>visit with a doctor or other health care provider</a:t>
            </a:r>
            <a:r>
              <a:rPr lang="en-US" sz="1600" dirty="0" smtClean="0"/>
              <a:t>?  </a:t>
            </a:r>
          </a:p>
          <a:p>
            <a:pPr marL="0" lvl="0" indent="0">
              <a:buNone/>
            </a:pPr>
            <a:endParaRPr lang="en-US" sz="1600" dirty="0"/>
          </a:p>
          <a:p>
            <a:pPr lvl="1"/>
            <a:r>
              <a:rPr lang="en-US" sz="1600" dirty="0"/>
              <a:t>Never </a:t>
            </a:r>
          </a:p>
          <a:p>
            <a:pPr lvl="1"/>
            <a:r>
              <a:rPr lang="en-US" sz="1600" dirty="0"/>
              <a:t>Rarely </a:t>
            </a:r>
          </a:p>
          <a:p>
            <a:pPr lvl="1"/>
            <a:r>
              <a:rPr lang="en-US" sz="1600" dirty="0"/>
              <a:t>Sometimes </a:t>
            </a:r>
          </a:p>
          <a:p>
            <a:pPr lvl="1"/>
            <a:r>
              <a:rPr lang="en-US" sz="1600" dirty="0"/>
              <a:t>Most times  </a:t>
            </a:r>
          </a:p>
          <a:p>
            <a:pPr lvl="1"/>
            <a:r>
              <a:rPr lang="en-US" sz="1600" dirty="0"/>
              <a:t>Every time </a:t>
            </a:r>
          </a:p>
          <a:p>
            <a:pPr marL="0" indent="0">
              <a:buNone/>
            </a:pPr>
            <a:endParaRPr lang="en-US" dirty="0"/>
          </a:p>
        </p:txBody>
      </p:sp>
      <p:sp>
        <p:nvSpPr>
          <p:cNvPr id="3" name="Title 2"/>
          <p:cNvSpPr>
            <a:spLocks noGrp="1"/>
          </p:cNvSpPr>
          <p:nvPr>
            <p:ph type="title"/>
          </p:nvPr>
        </p:nvSpPr>
        <p:spPr/>
        <p:txBody>
          <a:bodyPr/>
          <a:lstStyle/>
          <a:p>
            <a:r>
              <a:rPr lang="en-US" sz="2800" dirty="0"/>
              <a:t>Question </a:t>
            </a:r>
            <a:r>
              <a:rPr lang="en-US" sz="2800" dirty="0" smtClean="0"/>
              <a:t>6 </a:t>
            </a:r>
            <a:r>
              <a:rPr lang="en-US" sz="2800" dirty="0"/>
              <a:t>– </a:t>
            </a:r>
            <a:br>
              <a:rPr lang="en-US" sz="2800" dirty="0"/>
            </a:br>
            <a:r>
              <a:rPr lang="en-US" sz="2800" dirty="0" smtClean="0"/>
              <a:t>Recommendations</a:t>
            </a:r>
            <a:endParaRPr lang="en-US" sz="28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5068081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524000"/>
            <a:ext cx="8229600" cy="4419600"/>
          </a:xfrm>
        </p:spPr>
        <p:txBody>
          <a:bodyPr/>
          <a:lstStyle/>
          <a:p>
            <a:pPr marL="0" lvl="0" indent="0">
              <a:buNone/>
            </a:pPr>
            <a:endParaRPr lang="en-US" sz="1600" dirty="0" smtClean="0"/>
          </a:p>
          <a:p>
            <a:pPr marL="0" lvl="0" indent="0">
              <a:buNone/>
            </a:pPr>
            <a:r>
              <a:rPr lang="en-US" sz="1600" dirty="0" smtClean="0"/>
              <a:t>How</a:t>
            </a:r>
            <a:r>
              <a:rPr lang="en-US" sz="1600" dirty="0"/>
              <a:t> </a:t>
            </a:r>
            <a:r>
              <a:rPr lang="en-US" sz="1600" dirty="0" smtClean="0"/>
              <a:t>comfortable </a:t>
            </a:r>
            <a:r>
              <a:rPr lang="en-US" sz="1600" dirty="0"/>
              <a:t>would you feel asking for a copy of your medical information from your doctor or other health care </a:t>
            </a:r>
            <a:r>
              <a:rPr lang="en-US" sz="1600" dirty="0" smtClean="0"/>
              <a:t>provider?</a:t>
            </a:r>
          </a:p>
          <a:p>
            <a:pPr marL="0" lvl="0" indent="0">
              <a:buNone/>
            </a:pPr>
            <a:endParaRPr lang="en-US" sz="1600" dirty="0" smtClean="0"/>
          </a:p>
          <a:p>
            <a:pPr lvl="1"/>
            <a:r>
              <a:rPr lang="en-US" sz="1600" dirty="0" smtClean="0"/>
              <a:t>Very comfortable</a:t>
            </a:r>
          </a:p>
          <a:p>
            <a:pPr lvl="1"/>
            <a:r>
              <a:rPr lang="en-US" sz="1600" dirty="0" smtClean="0"/>
              <a:t>Somewhat comfortable</a:t>
            </a:r>
          </a:p>
          <a:p>
            <a:pPr lvl="1"/>
            <a:r>
              <a:rPr lang="en-US" sz="1600" dirty="0" smtClean="0"/>
              <a:t>Slightly </a:t>
            </a:r>
            <a:r>
              <a:rPr lang="en-US" sz="1600" dirty="0"/>
              <a:t>comfortable  </a:t>
            </a:r>
            <a:endParaRPr lang="en-US" sz="1600" dirty="0" smtClean="0"/>
          </a:p>
          <a:p>
            <a:pPr lvl="1"/>
            <a:r>
              <a:rPr lang="en-US" sz="1600" dirty="0" smtClean="0"/>
              <a:t>Slightly </a:t>
            </a:r>
            <a:r>
              <a:rPr lang="en-US" sz="1600" dirty="0"/>
              <a:t>uncomfortable </a:t>
            </a:r>
            <a:endParaRPr lang="en-US" sz="1600" dirty="0" smtClean="0"/>
          </a:p>
          <a:p>
            <a:pPr lvl="1"/>
            <a:r>
              <a:rPr lang="en-US" sz="1600" dirty="0" smtClean="0"/>
              <a:t>Uncomfortable</a:t>
            </a:r>
          </a:p>
          <a:p>
            <a:pPr lvl="1"/>
            <a:r>
              <a:rPr lang="en-US" sz="1600" dirty="0" smtClean="0"/>
              <a:t>Very </a:t>
            </a:r>
            <a:r>
              <a:rPr lang="en-US" sz="1600" dirty="0"/>
              <a:t>uncomfortable</a:t>
            </a:r>
          </a:p>
          <a:p>
            <a:pPr marL="0" indent="0">
              <a:buNone/>
            </a:pPr>
            <a:r>
              <a:rPr lang="en-US" sz="1600" dirty="0"/>
              <a:t>  </a:t>
            </a:r>
          </a:p>
          <a:p>
            <a:pPr marL="0" indent="0">
              <a:buNone/>
            </a:pPr>
            <a:endParaRPr lang="en-US" dirty="0">
              <a:solidFill>
                <a:schemeClr val="tx1">
                  <a:lumMod val="75000"/>
                </a:schemeClr>
              </a:solidFill>
            </a:endParaRPr>
          </a:p>
        </p:txBody>
      </p:sp>
      <p:sp>
        <p:nvSpPr>
          <p:cNvPr id="3" name="Title 2"/>
          <p:cNvSpPr>
            <a:spLocks noGrp="1"/>
          </p:cNvSpPr>
          <p:nvPr>
            <p:ph type="title"/>
          </p:nvPr>
        </p:nvSpPr>
        <p:spPr/>
        <p:txBody>
          <a:bodyPr/>
          <a:lstStyle/>
          <a:p>
            <a:r>
              <a:rPr lang="en-US" sz="2800" dirty="0" smtClean="0"/>
              <a:t>Question </a:t>
            </a:r>
            <a:r>
              <a:rPr lang="en-US" sz="2800" dirty="0"/>
              <a:t>7</a:t>
            </a:r>
            <a:r>
              <a:rPr lang="en-US" sz="2800" dirty="0" smtClean="0"/>
              <a:t> – </a:t>
            </a:r>
            <a:br>
              <a:rPr lang="en-US" sz="2800" dirty="0" smtClean="0"/>
            </a:br>
            <a:r>
              <a:rPr lang="en-US" sz="2800" dirty="0" smtClean="0"/>
              <a:t>Original Wording</a:t>
            </a:r>
            <a:endParaRPr lang="en-US" sz="28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137748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1800" dirty="0"/>
              <a:t>T</a:t>
            </a:r>
            <a:r>
              <a:rPr lang="en-US" sz="1800" dirty="0" smtClean="0"/>
              <a:t>est draft English and Spanish versions of questionnaires</a:t>
            </a:r>
          </a:p>
          <a:p>
            <a:pPr marL="0" indent="0">
              <a:buNone/>
            </a:pPr>
            <a:endParaRPr lang="en-US" sz="1800" dirty="0" smtClean="0"/>
          </a:p>
          <a:p>
            <a:r>
              <a:rPr lang="en-US" sz="1800" dirty="0"/>
              <a:t>A</a:t>
            </a:r>
            <a:r>
              <a:rPr lang="en-US" sz="1800" dirty="0" smtClean="0"/>
              <a:t>ssess respondents</a:t>
            </a:r>
            <a:r>
              <a:rPr lang="en-US" sz="1800" dirty="0"/>
              <a:t>’ comprehension of the questionnaire items, including question intent and the meaning of specific words and </a:t>
            </a:r>
            <a:r>
              <a:rPr lang="en-US" sz="1800" dirty="0" smtClean="0"/>
              <a:t>phrases</a:t>
            </a:r>
          </a:p>
          <a:p>
            <a:pPr marL="0" indent="0">
              <a:buNone/>
            </a:pPr>
            <a:endParaRPr lang="en-US" sz="1800" dirty="0" smtClean="0"/>
          </a:p>
          <a:p>
            <a:r>
              <a:rPr lang="en-US" sz="1800" dirty="0" smtClean="0"/>
              <a:t>Examine respondents</a:t>
            </a:r>
            <a:r>
              <a:rPr lang="en-US" sz="1800" dirty="0"/>
              <a:t>’ retrieval of relevant information from memory; decision processes involved with answering a question; </a:t>
            </a:r>
            <a:r>
              <a:rPr lang="en-US" sz="1800" dirty="0" smtClean="0"/>
              <a:t>and </a:t>
            </a:r>
            <a:r>
              <a:rPr lang="en-US" sz="1800" dirty="0"/>
              <a:t>appropriateness of response </a:t>
            </a:r>
            <a:r>
              <a:rPr lang="en-US" sz="1800" dirty="0" smtClean="0"/>
              <a:t>categories</a:t>
            </a:r>
          </a:p>
          <a:p>
            <a:pPr marL="0" indent="0">
              <a:buNone/>
            </a:pPr>
            <a:endParaRPr lang="en-US" sz="1800" dirty="0" smtClean="0"/>
          </a:p>
          <a:p>
            <a:r>
              <a:rPr lang="en-US" sz="1800" dirty="0" smtClean="0"/>
              <a:t>Provide information on average administration time of questionnaire</a:t>
            </a:r>
          </a:p>
          <a:p>
            <a:endParaRPr lang="en-US" dirty="0" smtClean="0"/>
          </a:p>
          <a:p>
            <a:endParaRPr lang="en-US" dirty="0"/>
          </a:p>
        </p:txBody>
      </p:sp>
      <p:sp>
        <p:nvSpPr>
          <p:cNvPr id="3" name="Title 2"/>
          <p:cNvSpPr>
            <a:spLocks noGrp="1"/>
          </p:cNvSpPr>
          <p:nvPr>
            <p:ph type="title"/>
          </p:nvPr>
        </p:nvSpPr>
        <p:spPr/>
        <p:txBody>
          <a:bodyPr/>
          <a:lstStyle/>
          <a:p>
            <a:r>
              <a:rPr lang="en-US" dirty="0" smtClean="0"/>
              <a:t>Purpose</a:t>
            </a:r>
            <a:endParaRPr lang="en-US" dirty="0"/>
          </a:p>
        </p:txBody>
      </p:sp>
      <p:sp>
        <p:nvSpPr>
          <p:cNvPr id="4" name="Footer Placeholder 3"/>
          <p:cNvSpPr>
            <a:spLocks noGrp="1"/>
          </p:cNvSpPr>
          <p:nvPr>
            <p:ph type="ftr" sz="quarter" idx="10"/>
          </p:nvPr>
        </p:nvSpPr>
        <p:spPr/>
        <p:txBody>
          <a:bodyPr/>
          <a:lstStyle/>
          <a:p>
            <a:pPr>
              <a:defRPr/>
            </a:pPr>
            <a:r>
              <a:rPr lang="en-US" dirty="0" smtClean="0"/>
              <a:t>DRAFT: Findings and Recommendations from Cognitive Testing Interviews</a:t>
            </a:r>
            <a:endParaRPr lang="en-US" dirty="0"/>
          </a:p>
        </p:txBody>
      </p:sp>
    </p:spTree>
    <p:extLst>
      <p:ext uri="{BB962C8B-B14F-4D97-AF65-F5344CB8AC3E}">
        <p14:creationId xmlns:p14="http://schemas.microsoft.com/office/powerpoint/2010/main" val="9499570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1600" dirty="0" smtClean="0"/>
              <a:t>Too many response categories.  It is difficult to differentiate between “somewhat comfortable” and “slightly comfortable”.  The scale should be revised to match other similar scales in the questionnaire.</a:t>
            </a:r>
          </a:p>
          <a:p>
            <a:pPr lvl="1"/>
            <a:r>
              <a:rPr lang="en-US" sz="1600" dirty="0" smtClean="0"/>
              <a:t>Suggest reducing the number of response categories and matching wording to similar questions.</a:t>
            </a:r>
          </a:p>
          <a:p>
            <a:pPr marL="457200" lvl="1" indent="0">
              <a:buNone/>
            </a:pPr>
            <a:endParaRPr lang="en-US" sz="1600" dirty="0" smtClean="0"/>
          </a:p>
          <a:p>
            <a:r>
              <a:rPr lang="en-US" sz="1600" dirty="0" smtClean="0"/>
              <a:t>We need to clarify what “medical information” is being referenced in Q7.  Is it the same as the “summary of your visit” mentioned in Q6?</a:t>
            </a:r>
          </a:p>
        </p:txBody>
      </p:sp>
      <p:sp>
        <p:nvSpPr>
          <p:cNvPr id="3" name="Title 2"/>
          <p:cNvSpPr>
            <a:spLocks noGrp="1"/>
          </p:cNvSpPr>
          <p:nvPr>
            <p:ph type="title"/>
          </p:nvPr>
        </p:nvSpPr>
        <p:spPr/>
        <p:txBody>
          <a:bodyPr/>
          <a:lstStyle/>
          <a:p>
            <a:r>
              <a:rPr lang="en-US" sz="2800" dirty="0"/>
              <a:t>Question </a:t>
            </a:r>
            <a:r>
              <a:rPr lang="en-US" sz="2800" dirty="0" smtClean="0"/>
              <a:t>7 </a:t>
            </a:r>
            <a:r>
              <a:rPr lang="en-US" sz="2800" dirty="0"/>
              <a:t>– </a:t>
            </a:r>
            <a:br>
              <a:rPr lang="en-US" sz="2800" dirty="0"/>
            </a:br>
            <a:r>
              <a:rPr lang="en-US" sz="2800" dirty="0" smtClean="0"/>
              <a:t>Findings</a:t>
            </a:r>
            <a:endParaRPr lang="en-US" sz="28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27568982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sz="1600" dirty="0" smtClean="0">
                <a:solidFill>
                  <a:srgbClr val="FF0000"/>
                </a:solidFill>
              </a:rPr>
              <a:t>Reword question to:</a:t>
            </a:r>
          </a:p>
          <a:p>
            <a:pPr marL="0" indent="0">
              <a:buNone/>
            </a:pPr>
            <a:endParaRPr lang="en-US" sz="1600" dirty="0">
              <a:solidFill>
                <a:srgbClr val="FF0000"/>
              </a:solidFill>
            </a:endParaRPr>
          </a:p>
          <a:p>
            <a:pPr marL="0" lvl="0" indent="0">
              <a:buNone/>
            </a:pPr>
            <a:r>
              <a:rPr lang="en-US" sz="1600" dirty="0"/>
              <a:t>How  comfortable would you feel asking for a copy of your medical information from your doctor or other health care provider?</a:t>
            </a:r>
          </a:p>
          <a:p>
            <a:pPr marL="0" lvl="0" indent="0">
              <a:buNone/>
            </a:pPr>
            <a:endParaRPr lang="en-US" sz="1600" dirty="0"/>
          </a:p>
          <a:p>
            <a:pPr lvl="1"/>
            <a:r>
              <a:rPr lang="en-US" sz="1600" dirty="0"/>
              <a:t>Very comfortable</a:t>
            </a:r>
          </a:p>
          <a:p>
            <a:pPr lvl="1"/>
            <a:r>
              <a:rPr lang="en-US" sz="1600" dirty="0"/>
              <a:t>Somewhat comfortable</a:t>
            </a:r>
          </a:p>
          <a:p>
            <a:pPr lvl="1"/>
            <a:r>
              <a:rPr lang="en-US" sz="1600" dirty="0" smtClean="0"/>
              <a:t>Not very comfortable</a:t>
            </a:r>
            <a:endParaRPr lang="en-US" sz="1600" dirty="0"/>
          </a:p>
          <a:p>
            <a:pPr lvl="1"/>
            <a:r>
              <a:rPr lang="en-US" sz="1600" dirty="0" smtClean="0"/>
              <a:t>Not at all comfortable</a:t>
            </a:r>
            <a:endParaRPr lang="en-US" sz="1600" dirty="0"/>
          </a:p>
          <a:p>
            <a:pPr marL="0" indent="0">
              <a:buNone/>
            </a:pPr>
            <a:endParaRPr lang="en-US" dirty="0"/>
          </a:p>
        </p:txBody>
      </p:sp>
      <p:sp>
        <p:nvSpPr>
          <p:cNvPr id="3" name="Title 2"/>
          <p:cNvSpPr>
            <a:spLocks noGrp="1"/>
          </p:cNvSpPr>
          <p:nvPr>
            <p:ph type="title"/>
          </p:nvPr>
        </p:nvSpPr>
        <p:spPr/>
        <p:txBody>
          <a:bodyPr/>
          <a:lstStyle/>
          <a:p>
            <a:r>
              <a:rPr lang="en-US" sz="2800" dirty="0"/>
              <a:t>Question </a:t>
            </a:r>
            <a:r>
              <a:rPr lang="en-US" sz="2800" dirty="0" smtClean="0"/>
              <a:t>7 </a:t>
            </a:r>
            <a:r>
              <a:rPr lang="en-US" sz="2800" dirty="0"/>
              <a:t>– </a:t>
            </a:r>
            <a:br>
              <a:rPr lang="en-US" sz="2800" dirty="0"/>
            </a:br>
            <a:r>
              <a:rPr lang="en-US" sz="2800" dirty="0" smtClean="0"/>
              <a:t>Recommendations</a:t>
            </a:r>
            <a:endParaRPr lang="en-US" sz="28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35210993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524000"/>
            <a:ext cx="8229600" cy="4419600"/>
          </a:xfrm>
        </p:spPr>
        <p:txBody>
          <a:bodyPr/>
          <a:lstStyle/>
          <a:p>
            <a:pPr marL="0" lvl="0" indent="0">
              <a:buNone/>
            </a:pPr>
            <a:endParaRPr lang="en-US" sz="1600" dirty="0" smtClean="0"/>
          </a:p>
          <a:p>
            <a:pPr marL="0" lvl="0" indent="0">
              <a:buNone/>
            </a:pPr>
            <a:r>
              <a:rPr lang="en-US" sz="1600" dirty="0"/>
              <a:t>How difficult was it to receive the medical information you requested? If you did not receive the information, please let us know. </a:t>
            </a:r>
            <a:endParaRPr lang="en-US" sz="1600" dirty="0" smtClean="0"/>
          </a:p>
          <a:p>
            <a:pPr marL="0" lvl="0" indent="0">
              <a:buNone/>
            </a:pPr>
            <a:endParaRPr lang="en-US" sz="1600" dirty="0"/>
          </a:p>
          <a:p>
            <a:pPr lvl="1"/>
            <a:r>
              <a:rPr lang="en-US" sz="1600" dirty="0" smtClean="0"/>
              <a:t>Not </a:t>
            </a:r>
            <a:r>
              <a:rPr lang="en-US" sz="1600" dirty="0"/>
              <a:t>difficult at all </a:t>
            </a:r>
            <a:endParaRPr lang="en-US" sz="1600" dirty="0" smtClean="0"/>
          </a:p>
          <a:p>
            <a:pPr lvl="1"/>
            <a:r>
              <a:rPr lang="en-US" sz="1600" dirty="0" smtClean="0"/>
              <a:t>A </a:t>
            </a:r>
            <a:r>
              <a:rPr lang="en-US" sz="1600" dirty="0"/>
              <a:t>little </a:t>
            </a:r>
            <a:r>
              <a:rPr lang="en-US" sz="1600" dirty="0" smtClean="0"/>
              <a:t>difficult</a:t>
            </a:r>
          </a:p>
          <a:p>
            <a:pPr lvl="1"/>
            <a:r>
              <a:rPr lang="en-US" sz="1600" dirty="0" smtClean="0"/>
              <a:t>Somewhat difficult</a:t>
            </a:r>
          </a:p>
          <a:p>
            <a:pPr lvl="1"/>
            <a:r>
              <a:rPr lang="en-US" sz="1600" dirty="0" smtClean="0"/>
              <a:t>Very difficult</a:t>
            </a:r>
          </a:p>
          <a:p>
            <a:pPr lvl="1"/>
            <a:r>
              <a:rPr lang="en-US" sz="1600" dirty="0" smtClean="0"/>
              <a:t>I </a:t>
            </a:r>
            <a:r>
              <a:rPr lang="en-US" sz="1600" dirty="0"/>
              <a:t>was not able to get the information I requested </a:t>
            </a:r>
            <a:endParaRPr lang="en-US" sz="1600" dirty="0" smtClean="0"/>
          </a:p>
          <a:p>
            <a:pPr marL="0" indent="0">
              <a:buNone/>
            </a:pPr>
            <a:endParaRPr lang="en-US" dirty="0">
              <a:solidFill>
                <a:schemeClr val="tx1">
                  <a:lumMod val="75000"/>
                </a:schemeClr>
              </a:solidFill>
            </a:endParaRPr>
          </a:p>
        </p:txBody>
      </p:sp>
      <p:sp>
        <p:nvSpPr>
          <p:cNvPr id="3" name="Title 2"/>
          <p:cNvSpPr>
            <a:spLocks noGrp="1"/>
          </p:cNvSpPr>
          <p:nvPr>
            <p:ph type="title"/>
          </p:nvPr>
        </p:nvSpPr>
        <p:spPr/>
        <p:txBody>
          <a:bodyPr/>
          <a:lstStyle/>
          <a:p>
            <a:r>
              <a:rPr lang="en-US" sz="2800" dirty="0" smtClean="0"/>
              <a:t>Question 9 – </a:t>
            </a:r>
            <a:br>
              <a:rPr lang="en-US" sz="2800" dirty="0" smtClean="0"/>
            </a:br>
            <a:r>
              <a:rPr lang="en-US" sz="2800" dirty="0" smtClean="0"/>
              <a:t>Original Wording</a:t>
            </a:r>
            <a:endParaRPr lang="en-US" sz="28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18952802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1600" dirty="0" smtClean="0"/>
              <a:t>The </a:t>
            </a:r>
            <a:r>
              <a:rPr lang="en-US" sz="1600" dirty="0"/>
              <a:t>part of the question that reads, “If you did not receive the information…” does not need to be  read.  It can simply be included in the response options</a:t>
            </a:r>
            <a:r>
              <a:rPr lang="en-US" sz="1600" dirty="0" smtClean="0"/>
              <a:t>.</a:t>
            </a:r>
          </a:p>
          <a:p>
            <a:pPr lvl="1"/>
            <a:r>
              <a:rPr lang="en-US" sz="1600" dirty="0" smtClean="0"/>
              <a:t>Suggest deleting “</a:t>
            </a:r>
            <a:r>
              <a:rPr lang="en-US" sz="1600" dirty="0"/>
              <a:t>If you did not receive the information, please let us know</a:t>
            </a:r>
            <a:r>
              <a:rPr lang="en-US" sz="1600" dirty="0" smtClean="0"/>
              <a:t>.”</a:t>
            </a:r>
          </a:p>
          <a:p>
            <a:pPr lvl="1"/>
            <a:r>
              <a:rPr lang="en-US" sz="1600" dirty="0" smtClean="0"/>
              <a:t>Change </a:t>
            </a:r>
            <a:r>
              <a:rPr lang="en-US" sz="1600" dirty="0"/>
              <a:t>the last response option to “Or did you not get the information you requested</a:t>
            </a:r>
            <a:r>
              <a:rPr lang="en-US" sz="1600" dirty="0" smtClean="0"/>
              <a:t>?”, which will be read by the telephone interviewer as part of the response options.   </a:t>
            </a:r>
            <a:endParaRPr lang="en-US" sz="1600" dirty="0"/>
          </a:p>
        </p:txBody>
      </p:sp>
      <p:sp>
        <p:nvSpPr>
          <p:cNvPr id="3" name="Title 2"/>
          <p:cNvSpPr>
            <a:spLocks noGrp="1"/>
          </p:cNvSpPr>
          <p:nvPr>
            <p:ph type="title"/>
          </p:nvPr>
        </p:nvSpPr>
        <p:spPr/>
        <p:txBody>
          <a:bodyPr/>
          <a:lstStyle/>
          <a:p>
            <a:r>
              <a:rPr lang="en-US" sz="2800" dirty="0"/>
              <a:t>Question </a:t>
            </a:r>
            <a:r>
              <a:rPr lang="en-US" sz="2800" dirty="0" smtClean="0"/>
              <a:t>9 </a:t>
            </a:r>
            <a:r>
              <a:rPr lang="en-US" sz="2800" dirty="0"/>
              <a:t>– </a:t>
            </a:r>
            <a:br>
              <a:rPr lang="en-US" sz="2800" dirty="0"/>
            </a:br>
            <a:r>
              <a:rPr lang="en-US" sz="2800" dirty="0" smtClean="0"/>
              <a:t>Findings</a:t>
            </a:r>
            <a:endParaRPr lang="en-US" sz="28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3435749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sz="1600" dirty="0" smtClean="0">
                <a:solidFill>
                  <a:srgbClr val="FF0000"/>
                </a:solidFill>
              </a:rPr>
              <a:t>Reword question to:</a:t>
            </a:r>
          </a:p>
          <a:p>
            <a:pPr marL="0" indent="0">
              <a:buNone/>
            </a:pPr>
            <a:endParaRPr lang="en-US" sz="1600" dirty="0">
              <a:solidFill>
                <a:srgbClr val="FF0000"/>
              </a:solidFill>
            </a:endParaRPr>
          </a:p>
          <a:p>
            <a:pPr marL="0" lvl="0" indent="0">
              <a:buNone/>
            </a:pPr>
            <a:r>
              <a:rPr lang="en-US" sz="1600" dirty="0"/>
              <a:t>How difficult was it to receive the medical information you requested? </a:t>
            </a:r>
          </a:p>
          <a:p>
            <a:pPr marL="0" lvl="0" indent="0">
              <a:buNone/>
            </a:pPr>
            <a:endParaRPr lang="en-US" sz="1600" dirty="0"/>
          </a:p>
          <a:p>
            <a:pPr lvl="1"/>
            <a:r>
              <a:rPr lang="en-US" sz="1600" dirty="0"/>
              <a:t>Not difficult at all </a:t>
            </a:r>
          </a:p>
          <a:p>
            <a:pPr lvl="1"/>
            <a:r>
              <a:rPr lang="en-US" sz="1600" dirty="0"/>
              <a:t>A little difficult</a:t>
            </a:r>
          </a:p>
          <a:p>
            <a:pPr lvl="1"/>
            <a:r>
              <a:rPr lang="en-US" sz="1600" dirty="0"/>
              <a:t>Somewhat difficult</a:t>
            </a:r>
          </a:p>
          <a:p>
            <a:pPr lvl="1"/>
            <a:r>
              <a:rPr lang="en-US" sz="1600" dirty="0"/>
              <a:t>Very </a:t>
            </a:r>
            <a:r>
              <a:rPr lang="en-US" sz="1600" dirty="0" smtClean="0"/>
              <a:t>difficult</a:t>
            </a:r>
          </a:p>
          <a:p>
            <a:pPr lvl="1"/>
            <a:r>
              <a:rPr lang="en-US" sz="1600" dirty="0" smtClean="0"/>
              <a:t>Or </a:t>
            </a:r>
            <a:r>
              <a:rPr lang="en-US" sz="1600" dirty="0"/>
              <a:t>did you not get the information you </a:t>
            </a:r>
            <a:r>
              <a:rPr lang="en-US" sz="1600" dirty="0" smtClean="0"/>
              <a:t>requested</a:t>
            </a:r>
            <a:endParaRPr lang="en-US" sz="1600" dirty="0"/>
          </a:p>
          <a:p>
            <a:pPr marL="0" indent="0">
              <a:buNone/>
            </a:pPr>
            <a:endParaRPr lang="en-US" dirty="0"/>
          </a:p>
        </p:txBody>
      </p:sp>
      <p:sp>
        <p:nvSpPr>
          <p:cNvPr id="3" name="Title 2"/>
          <p:cNvSpPr>
            <a:spLocks noGrp="1"/>
          </p:cNvSpPr>
          <p:nvPr>
            <p:ph type="title"/>
          </p:nvPr>
        </p:nvSpPr>
        <p:spPr/>
        <p:txBody>
          <a:bodyPr/>
          <a:lstStyle/>
          <a:p>
            <a:r>
              <a:rPr lang="en-US" sz="2800" dirty="0"/>
              <a:t>Question </a:t>
            </a:r>
            <a:r>
              <a:rPr lang="en-US" sz="2800" dirty="0" smtClean="0"/>
              <a:t>9 </a:t>
            </a:r>
            <a:r>
              <a:rPr lang="en-US" sz="2800" dirty="0"/>
              <a:t>– </a:t>
            </a:r>
            <a:br>
              <a:rPr lang="en-US" sz="2800" dirty="0"/>
            </a:br>
            <a:r>
              <a:rPr lang="en-US" sz="2800" dirty="0" smtClean="0"/>
              <a:t>Recommendations</a:t>
            </a:r>
            <a:endParaRPr lang="en-US" sz="28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39804542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524000"/>
            <a:ext cx="8229600" cy="4419600"/>
          </a:xfrm>
        </p:spPr>
        <p:txBody>
          <a:bodyPr/>
          <a:lstStyle/>
          <a:p>
            <a:pPr marL="0" lvl="0" indent="0">
              <a:buNone/>
            </a:pPr>
            <a:r>
              <a:rPr lang="en-US" sz="1600" dirty="0" smtClean="0"/>
              <a:t>Are </a:t>
            </a:r>
            <a:r>
              <a:rPr lang="en-US" sz="1600" dirty="0"/>
              <a:t>you currently caring for or making health care </a:t>
            </a:r>
            <a:r>
              <a:rPr lang="en-US" sz="1600" dirty="0" smtClean="0"/>
              <a:t>decisions for </a:t>
            </a:r>
            <a:r>
              <a:rPr lang="en-US" sz="1600" dirty="0"/>
              <a:t>a family member</a:t>
            </a:r>
            <a:r>
              <a:rPr lang="en-US" sz="1600" dirty="0" smtClean="0"/>
              <a:t>?</a:t>
            </a:r>
          </a:p>
          <a:p>
            <a:pPr marL="0" lvl="0" indent="0">
              <a:buNone/>
            </a:pPr>
            <a:endParaRPr lang="en-US" sz="1600" dirty="0"/>
          </a:p>
          <a:p>
            <a:pPr lvl="1"/>
            <a:r>
              <a:rPr lang="en-US" sz="1600" dirty="0" smtClean="0"/>
              <a:t>YES</a:t>
            </a:r>
            <a:endParaRPr lang="en-US" sz="1600" dirty="0"/>
          </a:p>
          <a:p>
            <a:pPr lvl="1"/>
            <a:r>
              <a:rPr lang="en-US" sz="1600" dirty="0"/>
              <a:t>NO</a:t>
            </a:r>
          </a:p>
          <a:p>
            <a:pPr marL="0" indent="0">
              <a:buNone/>
            </a:pPr>
            <a:endParaRPr lang="en-US" sz="1600" dirty="0" smtClean="0"/>
          </a:p>
          <a:p>
            <a:pPr marL="0" indent="0">
              <a:buNone/>
            </a:pPr>
            <a:r>
              <a:rPr lang="en-US" sz="1600" dirty="0" smtClean="0"/>
              <a:t>Overall</a:t>
            </a:r>
            <a:r>
              <a:rPr lang="en-US" sz="1600" dirty="0"/>
              <a:t>, how satisfied are you with the quality of the health care </a:t>
            </a:r>
            <a:r>
              <a:rPr lang="en-US" sz="1600" i="1" dirty="0"/>
              <a:t>they</a:t>
            </a:r>
            <a:r>
              <a:rPr lang="en-US" sz="1600" dirty="0"/>
              <a:t> have received from their doctor and other health care provider(s</a:t>
            </a:r>
            <a:r>
              <a:rPr lang="en-US" sz="1600" dirty="0" smtClean="0"/>
              <a:t>)?</a:t>
            </a:r>
          </a:p>
          <a:p>
            <a:pPr marL="0" indent="0">
              <a:buNone/>
            </a:pPr>
            <a:endParaRPr lang="en-US" sz="1600" dirty="0"/>
          </a:p>
          <a:p>
            <a:pPr lvl="1"/>
            <a:r>
              <a:rPr lang="en-US" sz="1600" dirty="0"/>
              <a:t>Very satisfied </a:t>
            </a:r>
          </a:p>
          <a:p>
            <a:pPr lvl="1"/>
            <a:r>
              <a:rPr lang="en-US" sz="1600" dirty="0"/>
              <a:t>Somewhat Satisfied </a:t>
            </a:r>
          </a:p>
          <a:p>
            <a:pPr lvl="1"/>
            <a:r>
              <a:rPr lang="en-US" sz="1600" dirty="0"/>
              <a:t>Dissatisfied </a:t>
            </a:r>
          </a:p>
          <a:p>
            <a:pPr lvl="1"/>
            <a:r>
              <a:rPr lang="en-US" sz="1600" dirty="0"/>
              <a:t>Very dissatisfied</a:t>
            </a:r>
          </a:p>
          <a:p>
            <a:pPr marL="0" lvl="0" indent="0">
              <a:buNone/>
            </a:pPr>
            <a:endParaRPr lang="en-US" sz="1600" dirty="0" smtClean="0"/>
          </a:p>
          <a:p>
            <a:pPr marL="0" lvl="0" indent="0">
              <a:buNone/>
            </a:pPr>
            <a:endParaRPr lang="en-US" sz="1600" dirty="0">
              <a:solidFill>
                <a:schemeClr val="tx1">
                  <a:lumMod val="75000"/>
                </a:schemeClr>
              </a:solidFill>
            </a:endParaRPr>
          </a:p>
        </p:txBody>
      </p:sp>
      <p:sp>
        <p:nvSpPr>
          <p:cNvPr id="3" name="Title 2"/>
          <p:cNvSpPr>
            <a:spLocks noGrp="1"/>
          </p:cNvSpPr>
          <p:nvPr>
            <p:ph type="title"/>
          </p:nvPr>
        </p:nvSpPr>
        <p:spPr/>
        <p:txBody>
          <a:bodyPr/>
          <a:lstStyle/>
          <a:p>
            <a:r>
              <a:rPr lang="en-US" sz="2400" dirty="0" smtClean="0"/>
              <a:t>Section iii (Caregiving) – Q12 to Q17</a:t>
            </a:r>
            <a:br>
              <a:rPr lang="en-US" sz="2400" dirty="0" smtClean="0"/>
            </a:br>
            <a:endParaRPr lang="en-US" sz="24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24353869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lvl="0" indent="0">
              <a:buNone/>
            </a:pPr>
            <a:r>
              <a:rPr lang="en-US" sz="1600" dirty="0"/>
              <a:t>Within the past 12 months have you asked for copies of their medical information from their doctor or other health care provider</a:t>
            </a:r>
            <a:r>
              <a:rPr lang="en-US" sz="1600" dirty="0" smtClean="0"/>
              <a:t>?</a:t>
            </a:r>
          </a:p>
          <a:p>
            <a:pPr marL="0" lvl="0" indent="0">
              <a:buNone/>
            </a:pPr>
            <a:endParaRPr lang="en-US" sz="1600" dirty="0"/>
          </a:p>
          <a:p>
            <a:pPr lvl="1"/>
            <a:r>
              <a:rPr lang="en-US" sz="1600" dirty="0"/>
              <a:t>YES</a:t>
            </a:r>
          </a:p>
          <a:p>
            <a:pPr lvl="1"/>
            <a:r>
              <a:rPr lang="en-US" sz="1600" dirty="0"/>
              <a:t>NO</a:t>
            </a:r>
          </a:p>
          <a:p>
            <a:pPr marL="0" lvl="0" indent="0">
              <a:buNone/>
            </a:pPr>
            <a:endParaRPr lang="en-US" sz="1600" dirty="0" smtClean="0"/>
          </a:p>
          <a:p>
            <a:pPr marL="0" lvl="0" indent="0">
              <a:buNone/>
            </a:pPr>
            <a:r>
              <a:rPr lang="en-US" sz="1600" dirty="0" smtClean="0"/>
              <a:t>How </a:t>
            </a:r>
            <a:r>
              <a:rPr lang="en-US" sz="1600" dirty="0"/>
              <a:t>difficult was it to receive the medical information you requested for your family member? If you didn’t receive the information, please let us know</a:t>
            </a:r>
            <a:r>
              <a:rPr lang="en-US" sz="1600" dirty="0" smtClean="0"/>
              <a:t>.</a:t>
            </a:r>
          </a:p>
          <a:p>
            <a:pPr marL="0" lvl="0" indent="0">
              <a:buNone/>
            </a:pPr>
            <a:endParaRPr lang="en-US" sz="1600" dirty="0"/>
          </a:p>
          <a:p>
            <a:pPr lvl="1"/>
            <a:r>
              <a:rPr lang="en-US" sz="1600" dirty="0"/>
              <a:t>Not difficult at all </a:t>
            </a:r>
          </a:p>
          <a:p>
            <a:pPr lvl="1"/>
            <a:r>
              <a:rPr lang="en-US" sz="1600" dirty="0"/>
              <a:t>A little difficult</a:t>
            </a:r>
          </a:p>
          <a:p>
            <a:pPr lvl="1"/>
            <a:r>
              <a:rPr lang="en-US" sz="1600" dirty="0"/>
              <a:t>Somewhat difficult</a:t>
            </a:r>
          </a:p>
          <a:p>
            <a:pPr lvl="1"/>
            <a:r>
              <a:rPr lang="en-US" sz="1600" dirty="0"/>
              <a:t>Very difficult</a:t>
            </a:r>
          </a:p>
          <a:p>
            <a:pPr lvl="1"/>
            <a:r>
              <a:rPr lang="en-US" sz="1600" dirty="0"/>
              <a:t>I was not able to get the information I </a:t>
            </a:r>
            <a:r>
              <a:rPr lang="en-US" sz="1600" dirty="0" smtClean="0"/>
              <a:t>requested</a:t>
            </a:r>
          </a:p>
          <a:p>
            <a:pPr marL="0" indent="0">
              <a:buNone/>
            </a:pPr>
            <a:endParaRPr lang="en-US" sz="1600" dirty="0"/>
          </a:p>
        </p:txBody>
      </p:sp>
      <p:sp>
        <p:nvSpPr>
          <p:cNvPr id="3" name="Title 2"/>
          <p:cNvSpPr>
            <a:spLocks noGrp="1"/>
          </p:cNvSpPr>
          <p:nvPr>
            <p:ph type="title"/>
          </p:nvPr>
        </p:nvSpPr>
        <p:spPr/>
        <p:txBody>
          <a:bodyPr/>
          <a:lstStyle/>
          <a:p>
            <a:pPr>
              <a:lnSpc>
                <a:spcPct val="100000"/>
              </a:lnSpc>
            </a:pPr>
            <a:r>
              <a:rPr lang="en-US" sz="2400" dirty="0"/>
              <a:t>Section iii (Caregiving) – Q12 to </a:t>
            </a:r>
            <a:r>
              <a:rPr lang="en-US" sz="2400" dirty="0" smtClean="0"/>
              <a:t>Q17, continued</a:t>
            </a:r>
            <a:r>
              <a:rPr lang="en-US" sz="2400" dirty="0"/>
              <a:t/>
            </a:r>
            <a:br>
              <a:rPr lang="en-US" sz="2400" dirty="0"/>
            </a:br>
            <a:endParaRPr lang="en-US" sz="24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13542072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endParaRPr lang="en-US" sz="1600" dirty="0"/>
          </a:p>
          <a:p>
            <a:pPr lvl="0"/>
            <a:r>
              <a:rPr lang="en-US" sz="1600" dirty="0"/>
              <a:t>What was the format of the copy of the medical information you received (paper or electronic)?  </a:t>
            </a:r>
            <a:endParaRPr lang="en-US" sz="1600" dirty="0" smtClean="0"/>
          </a:p>
          <a:p>
            <a:pPr marL="0" lvl="0" indent="0">
              <a:buNone/>
            </a:pPr>
            <a:endParaRPr lang="en-US" sz="1600" dirty="0"/>
          </a:p>
          <a:p>
            <a:pPr lvl="1"/>
            <a:r>
              <a:rPr lang="en-US" sz="1600" dirty="0"/>
              <a:t>RECEIVED AN ELECTRONIC COPY</a:t>
            </a:r>
          </a:p>
          <a:p>
            <a:pPr lvl="1"/>
            <a:r>
              <a:rPr lang="en-US" sz="1600" dirty="0"/>
              <a:t>RECEIVED A PAPER COPY</a:t>
            </a:r>
          </a:p>
          <a:p>
            <a:pPr lvl="1"/>
            <a:r>
              <a:rPr lang="en-US" sz="1600" dirty="0"/>
              <a:t>RECEIVED BOTH</a:t>
            </a:r>
          </a:p>
          <a:p>
            <a:pPr lvl="0"/>
            <a:endParaRPr lang="en-US" sz="1600" dirty="0" smtClean="0"/>
          </a:p>
          <a:p>
            <a:pPr lvl="0"/>
            <a:r>
              <a:rPr lang="en-US" sz="1600" dirty="0" smtClean="0"/>
              <a:t>Have </a:t>
            </a:r>
            <a:r>
              <a:rPr lang="en-US" sz="1600" dirty="0"/>
              <a:t>you accessed or used an electronic personal health record (PHR) on behalf of your family member?  A PHR is an electronic application that allows you to access, enter, and manage medical information</a:t>
            </a:r>
            <a:r>
              <a:rPr lang="en-US" sz="1600" dirty="0" smtClean="0"/>
              <a:t>.</a:t>
            </a:r>
          </a:p>
          <a:p>
            <a:pPr marL="0" lvl="0" indent="0">
              <a:buNone/>
            </a:pPr>
            <a:endParaRPr lang="en-US" sz="1600" dirty="0"/>
          </a:p>
          <a:p>
            <a:pPr lvl="1"/>
            <a:r>
              <a:rPr lang="en-US" sz="1600" dirty="0"/>
              <a:t>YES</a:t>
            </a:r>
          </a:p>
          <a:p>
            <a:pPr lvl="1"/>
            <a:r>
              <a:rPr lang="en-US" sz="1600" dirty="0"/>
              <a:t>NO</a:t>
            </a:r>
          </a:p>
          <a:p>
            <a:pPr marL="0" indent="0">
              <a:buNone/>
            </a:pPr>
            <a:endParaRPr lang="en-US" sz="1600" dirty="0"/>
          </a:p>
        </p:txBody>
      </p:sp>
      <p:sp>
        <p:nvSpPr>
          <p:cNvPr id="3" name="Title 2"/>
          <p:cNvSpPr>
            <a:spLocks noGrp="1"/>
          </p:cNvSpPr>
          <p:nvPr>
            <p:ph type="title"/>
          </p:nvPr>
        </p:nvSpPr>
        <p:spPr/>
        <p:txBody>
          <a:bodyPr/>
          <a:lstStyle/>
          <a:p>
            <a:pPr>
              <a:lnSpc>
                <a:spcPct val="100000"/>
              </a:lnSpc>
            </a:pPr>
            <a:r>
              <a:rPr lang="en-US" sz="2400" dirty="0"/>
              <a:t>Section iii (Caregiving) – Q12 to </a:t>
            </a:r>
            <a:r>
              <a:rPr lang="en-US" sz="2400" dirty="0" smtClean="0"/>
              <a:t>Q17, continued</a:t>
            </a:r>
            <a:r>
              <a:rPr lang="en-US" sz="2400" dirty="0"/>
              <a:t/>
            </a:r>
            <a:br>
              <a:rPr lang="en-US" sz="2400" dirty="0"/>
            </a:br>
            <a:endParaRPr lang="en-US" sz="24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39419057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US" sz="1600" dirty="0" smtClean="0"/>
              <a:t>The caregiving questions will require some respondents to consider more than one family member or more than one doctor when formulating responses to the questions.</a:t>
            </a:r>
          </a:p>
          <a:p>
            <a:pPr lvl="0"/>
            <a:r>
              <a:rPr lang="en-US" sz="1600" dirty="0" smtClean="0"/>
              <a:t>For the constructs being measured (e.g., level of satisfaction with quality of care and difficulty of receiving medical information) the correct response may vary for each family member or provider.  For example, the respondent may be very satisfied with the care one family member received and very dissatisfied with the care another family member received.  The respondent will have to form an answer that summarizes these different responses.</a:t>
            </a:r>
          </a:p>
          <a:p>
            <a:pPr lvl="0"/>
            <a:r>
              <a:rPr lang="en-US" sz="1600" dirty="0" smtClean="0"/>
              <a:t>These issues with the caregiving questions may increase burden on respondents and may make the responses to the questions difficult to interpret.</a:t>
            </a:r>
          </a:p>
          <a:p>
            <a:pPr lvl="0"/>
            <a:r>
              <a:rPr lang="en-US" sz="1600" dirty="0" smtClean="0"/>
              <a:t>Clarify the intent of asking the caregiving questions.</a:t>
            </a:r>
          </a:p>
          <a:p>
            <a:pPr lvl="0"/>
            <a:r>
              <a:rPr lang="en-US" sz="1600" dirty="0" smtClean="0"/>
              <a:t>Consider simplifying or deleting the caregiving questions.</a:t>
            </a:r>
          </a:p>
          <a:p>
            <a:pPr lvl="0"/>
            <a:r>
              <a:rPr lang="en-US" sz="1600" dirty="0" smtClean="0"/>
              <a:t>Relatively few respondents indicated that they were currently caring for/making health care decisions for a family member.  It is possible that some respondents were not including minor children in their household.  It may be necessary to explicitly mention children in the question.</a:t>
            </a:r>
            <a:endParaRPr lang="en-US" sz="1600" dirty="0"/>
          </a:p>
        </p:txBody>
      </p:sp>
      <p:sp>
        <p:nvSpPr>
          <p:cNvPr id="3" name="Title 2"/>
          <p:cNvSpPr>
            <a:spLocks noGrp="1"/>
          </p:cNvSpPr>
          <p:nvPr>
            <p:ph type="title"/>
          </p:nvPr>
        </p:nvSpPr>
        <p:spPr/>
        <p:txBody>
          <a:bodyPr/>
          <a:lstStyle/>
          <a:p>
            <a:r>
              <a:rPr lang="en-US" sz="2800" dirty="0"/>
              <a:t>Section iii (Caregiving</a:t>
            </a:r>
            <a:r>
              <a:rPr lang="en-US" sz="2800" dirty="0" smtClean="0"/>
              <a:t>) –</a:t>
            </a:r>
            <a:br>
              <a:rPr lang="en-US" sz="2800" dirty="0" smtClean="0"/>
            </a:br>
            <a:r>
              <a:rPr lang="en-US" sz="2800" dirty="0" smtClean="0"/>
              <a:t>Findings/Recommendations</a:t>
            </a:r>
            <a:endParaRPr lang="en-US" sz="28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4582643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524000"/>
            <a:ext cx="8229600" cy="4419600"/>
          </a:xfrm>
        </p:spPr>
        <p:txBody>
          <a:bodyPr/>
          <a:lstStyle/>
          <a:p>
            <a:pPr marL="0" lvl="0" indent="0">
              <a:buNone/>
            </a:pPr>
            <a:endParaRPr lang="en-US" sz="1600" dirty="0" smtClean="0"/>
          </a:p>
          <a:p>
            <a:pPr marL="0" lvl="0" indent="0">
              <a:buNone/>
            </a:pPr>
            <a:r>
              <a:rPr lang="en-US" sz="1600" dirty="0"/>
              <a:t>[</a:t>
            </a:r>
            <a:r>
              <a:rPr lang="en-US" sz="1600" dirty="0" smtClean="0"/>
              <a:t>ASKED ONLY IF RESPONDENT REPORTS NEVER ACCESSING THE INTERNET] </a:t>
            </a:r>
          </a:p>
          <a:p>
            <a:pPr marL="0" lvl="0" indent="0">
              <a:buNone/>
            </a:pPr>
            <a:r>
              <a:rPr lang="en-US" sz="1600" dirty="0" smtClean="0"/>
              <a:t>Could </a:t>
            </a:r>
            <a:r>
              <a:rPr lang="en-US" sz="1600" dirty="0"/>
              <a:t>you access the internet easily if you needed to? (for example, at work, school, someone else’s house, a community center or library, etc</a:t>
            </a:r>
            <a:r>
              <a:rPr lang="en-US" sz="1600" dirty="0" smtClean="0"/>
              <a:t>.)</a:t>
            </a:r>
          </a:p>
          <a:p>
            <a:pPr marL="0" lvl="0" indent="0">
              <a:buNone/>
            </a:pPr>
            <a:endParaRPr lang="en-US" sz="1600" dirty="0"/>
          </a:p>
          <a:p>
            <a:pPr lvl="1"/>
            <a:r>
              <a:rPr lang="en-US" sz="1600" dirty="0"/>
              <a:t>YES</a:t>
            </a:r>
          </a:p>
          <a:p>
            <a:pPr lvl="1"/>
            <a:r>
              <a:rPr lang="en-US" sz="1600" dirty="0"/>
              <a:t>NO</a:t>
            </a:r>
          </a:p>
          <a:p>
            <a:pPr marL="0" indent="0">
              <a:buNone/>
            </a:pPr>
            <a:endParaRPr lang="en-US" dirty="0">
              <a:solidFill>
                <a:schemeClr val="tx1">
                  <a:lumMod val="75000"/>
                </a:schemeClr>
              </a:solidFill>
            </a:endParaRPr>
          </a:p>
        </p:txBody>
      </p:sp>
      <p:sp>
        <p:nvSpPr>
          <p:cNvPr id="3" name="Title 2"/>
          <p:cNvSpPr>
            <a:spLocks noGrp="1"/>
          </p:cNvSpPr>
          <p:nvPr>
            <p:ph type="title"/>
          </p:nvPr>
        </p:nvSpPr>
        <p:spPr/>
        <p:txBody>
          <a:bodyPr/>
          <a:lstStyle/>
          <a:p>
            <a:r>
              <a:rPr lang="en-US" sz="2800" dirty="0" smtClean="0"/>
              <a:t>Question 19 – </a:t>
            </a:r>
            <a:br>
              <a:rPr lang="en-US" sz="2800" dirty="0" smtClean="0"/>
            </a:br>
            <a:r>
              <a:rPr lang="en-US" sz="2800" dirty="0" smtClean="0"/>
              <a:t>Original Wording</a:t>
            </a:r>
            <a:endParaRPr lang="en-US" sz="28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17058514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1800" dirty="0" smtClean="0"/>
              <a:t>Participants were recruited from Chicago area by focus group facility</a:t>
            </a:r>
          </a:p>
          <a:p>
            <a:pPr lvl="1"/>
            <a:r>
              <a:rPr lang="en-US" sz="1800" dirty="0" smtClean="0"/>
              <a:t>Match socio-demographic characteristics of target population (oversample African Americans and Hispanics/Latinos)</a:t>
            </a:r>
          </a:p>
          <a:p>
            <a:pPr marL="457200" lvl="1" indent="0">
              <a:buNone/>
            </a:pPr>
            <a:endParaRPr lang="en-US" sz="1800" dirty="0" smtClean="0"/>
          </a:p>
          <a:p>
            <a:r>
              <a:rPr lang="en-US" sz="1800" dirty="0" smtClean="0"/>
              <a:t>Total of 25 completed interviews (15 English; 10 Spanish)</a:t>
            </a:r>
          </a:p>
          <a:p>
            <a:pPr marL="0" indent="0">
              <a:buNone/>
            </a:pPr>
            <a:endParaRPr lang="en-US" sz="1800" dirty="0" smtClean="0"/>
          </a:p>
          <a:p>
            <a:r>
              <a:rPr lang="en-US" sz="1800" dirty="0" smtClean="0"/>
              <a:t>Interviews were conducted at NORC offices by survey methodologists and project staff</a:t>
            </a:r>
          </a:p>
          <a:p>
            <a:pPr marL="0" indent="0">
              <a:buNone/>
            </a:pPr>
            <a:endParaRPr lang="en-US" sz="1800" dirty="0" smtClean="0"/>
          </a:p>
          <a:p>
            <a:r>
              <a:rPr lang="en-US" sz="1800" dirty="0" smtClean="0"/>
              <a:t>Interviews were conducted January 12 – February 9, 2012</a:t>
            </a:r>
          </a:p>
          <a:p>
            <a:pPr marL="0" indent="0">
              <a:buNone/>
            </a:pPr>
            <a:endParaRPr lang="en-US" sz="1800" dirty="0" smtClean="0"/>
          </a:p>
          <a:p>
            <a:r>
              <a:rPr lang="en-US" sz="1800" dirty="0" smtClean="0"/>
              <a:t>Spanish interviews were conducted by native Spanish-speaking NORC survey methodologist</a:t>
            </a:r>
          </a:p>
          <a:p>
            <a:endParaRPr lang="en-US" dirty="0"/>
          </a:p>
        </p:txBody>
      </p:sp>
      <p:sp>
        <p:nvSpPr>
          <p:cNvPr id="3" name="Title 2"/>
          <p:cNvSpPr>
            <a:spLocks noGrp="1"/>
          </p:cNvSpPr>
          <p:nvPr>
            <p:ph type="title"/>
          </p:nvPr>
        </p:nvSpPr>
        <p:spPr/>
        <p:txBody>
          <a:bodyPr/>
          <a:lstStyle/>
          <a:p>
            <a:r>
              <a:rPr lang="en-US" dirty="0" smtClean="0"/>
              <a:t>Methodology</a:t>
            </a:r>
            <a:endParaRPr lang="en-US"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28624696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1600" dirty="0" smtClean="0"/>
              <a:t>The current wording of the question does not capture the reasons why a respondent does not access the internet.  For example, a respondent may have access to the internet but not want to use it. Somebody who does not use the internet may also not know how easily accessible it would be if they wanted to use it.  </a:t>
            </a:r>
          </a:p>
          <a:p>
            <a:pPr lvl="1"/>
            <a:r>
              <a:rPr lang="en-US" sz="1600" dirty="0" smtClean="0"/>
              <a:t>Suggest clarifying the intent of the question.  </a:t>
            </a:r>
            <a:endParaRPr lang="en-US" sz="1600" dirty="0"/>
          </a:p>
        </p:txBody>
      </p:sp>
      <p:sp>
        <p:nvSpPr>
          <p:cNvPr id="3" name="Title 2"/>
          <p:cNvSpPr>
            <a:spLocks noGrp="1"/>
          </p:cNvSpPr>
          <p:nvPr>
            <p:ph type="title"/>
          </p:nvPr>
        </p:nvSpPr>
        <p:spPr/>
        <p:txBody>
          <a:bodyPr/>
          <a:lstStyle/>
          <a:p>
            <a:r>
              <a:rPr lang="en-US" sz="2800" dirty="0"/>
              <a:t>Question </a:t>
            </a:r>
            <a:r>
              <a:rPr lang="en-US" sz="2800" dirty="0" smtClean="0"/>
              <a:t>19 </a:t>
            </a:r>
            <a:r>
              <a:rPr lang="en-US" sz="2800" dirty="0"/>
              <a:t>– </a:t>
            </a:r>
            <a:br>
              <a:rPr lang="en-US" sz="2800" dirty="0"/>
            </a:br>
            <a:r>
              <a:rPr lang="en-US" sz="2800" dirty="0" smtClean="0"/>
              <a:t>Findings</a:t>
            </a:r>
            <a:endParaRPr lang="en-US" sz="28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1591637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sz="1600" dirty="0" smtClean="0">
                <a:solidFill>
                  <a:srgbClr val="FF0000"/>
                </a:solidFill>
              </a:rPr>
              <a:t>Revise to clarify question intent:</a:t>
            </a:r>
          </a:p>
          <a:p>
            <a:pPr marL="0" indent="0">
              <a:buNone/>
            </a:pPr>
            <a:endParaRPr lang="en-US" sz="1600" dirty="0">
              <a:solidFill>
                <a:srgbClr val="FF0000"/>
              </a:solidFill>
            </a:endParaRPr>
          </a:p>
          <a:p>
            <a:pPr marL="0" lvl="0" indent="0">
              <a:buNone/>
            </a:pPr>
            <a:r>
              <a:rPr lang="en-US" sz="1600" dirty="0"/>
              <a:t>[ASKED ONLY IF RESPONDENT REPORTS NEVER ACCESSING THE INTERNET] </a:t>
            </a:r>
          </a:p>
          <a:p>
            <a:pPr marL="0" lvl="0" indent="0">
              <a:buNone/>
            </a:pPr>
            <a:r>
              <a:rPr lang="en-US" sz="1600" dirty="0" smtClean="0"/>
              <a:t>Is that because you do not want to use the internet or because it is difficult for you to access it?</a:t>
            </a:r>
          </a:p>
          <a:p>
            <a:pPr marL="0" lvl="0" indent="0">
              <a:buNone/>
            </a:pPr>
            <a:endParaRPr lang="en-US" sz="1600" dirty="0" smtClean="0"/>
          </a:p>
          <a:p>
            <a:pPr lvl="1"/>
            <a:r>
              <a:rPr lang="en-US" sz="1600" dirty="0" smtClean="0"/>
              <a:t>Do not want to use internet</a:t>
            </a:r>
          </a:p>
          <a:p>
            <a:pPr lvl="1"/>
            <a:r>
              <a:rPr lang="en-US" sz="1600" dirty="0" smtClean="0"/>
              <a:t>Difficult to access internet</a:t>
            </a:r>
          </a:p>
          <a:p>
            <a:pPr marL="0" lvl="0" indent="0">
              <a:buNone/>
            </a:pPr>
            <a:endParaRPr lang="en-US" sz="1600" dirty="0"/>
          </a:p>
          <a:p>
            <a:pPr marL="0" indent="0">
              <a:buNone/>
            </a:pPr>
            <a:endParaRPr lang="en-US" dirty="0"/>
          </a:p>
        </p:txBody>
      </p:sp>
      <p:sp>
        <p:nvSpPr>
          <p:cNvPr id="3" name="Title 2"/>
          <p:cNvSpPr>
            <a:spLocks noGrp="1"/>
          </p:cNvSpPr>
          <p:nvPr>
            <p:ph type="title"/>
          </p:nvPr>
        </p:nvSpPr>
        <p:spPr/>
        <p:txBody>
          <a:bodyPr/>
          <a:lstStyle/>
          <a:p>
            <a:r>
              <a:rPr lang="en-US" sz="2800" dirty="0"/>
              <a:t>Question </a:t>
            </a:r>
            <a:r>
              <a:rPr lang="en-US" sz="2800" dirty="0" smtClean="0"/>
              <a:t>19 </a:t>
            </a:r>
            <a:r>
              <a:rPr lang="en-US" sz="2800" dirty="0"/>
              <a:t>– </a:t>
            </a:r>
            <a:br>
              <a:rPr lang="en-US" sz="2800" dirty="0"/>
            </a:br>
            <a:r>
              <a:rPr lang="en-US" sz="2800" dirty="0" smtClean="0"/>
              <a:t>Recommendations</a:t>
            </a:r>
            <a:endParaRPr lang="en-US" sz="28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383746063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524000"/>
            <a:ext cx="8229600" cy="4419600"/>
          </a:xfrm>
        </p:spPr>
        <p:txBody>
          <a:bodyPr/>
          <a:lstStyle/>
          <a:p>
            <a:pPr marL="0" lvl="0" indent="0">
              <a:buNone/>
            </a:pPr>
            <a:endParaRPr lang="en-US" sz="1600" dirty="0" smtClean="0"/>
          </a:p>
          <a:p>
            <a:pPr marL="0" lvl="0" indent="0">
              <a:buNone/>
            </a:pPr>
            <a:r>
              <a:rPr lang="en-US" sz="1600" dirty="0"/>
              <a:t>Have  you ever kept an electronic personal health record, or PHR, for yourself?  A PHR is an electronic application that allows you to access, enter, and manage some of your medical information</a:t>
            </a:r>
            <a:r>
              <a:rPr lang="en-US" sz="1600" dirty="0" smtClean="0"/>
              <a:t>.</a:t>
            </a:r>
          </a:p>
          <a:p>
            <a:pPr marL="0" lvl="0" indent="0">
              <a:buNone/>
            </a:pPr>
            <a:endParaRPr lang="en-US" sz="1600" dirty="0"/>
          </a:p>
          <a:p>
            <a:pPr lvl="1"/>
            <a:r>
              <a:rPr lang="en-US" sz="1600" dirty="0"/>
              <a:t>YES </a:t>
            </a:r>
          </a:p>
          <a:p>
            <a:pPr lvl="1"/>
            <a:r>
              <a:rPr lang="en-US" sz="1600" dirty="0"/>
              <a:t>NO </a:t>
            </a:r>
          </a:p>
          <a:p>
            <a:pPr marL="0" indent="0">
              <a:buNone/>
            </a:pPr>
            <a:endParaRPr lang="en-US" dirty="0">
              <a:solidFill>
                <a:schemeClr val="tx1">
                  <a:lumMod val="75000"/>
                </a:schemeClr>
              </a:solidFill>
            </a:endParaRPr>
          </a:p>
        </p:txBody>
      </p:sp>
      <p:sp>
        <p:nvSpPr>
          <p:cNvPr id="3" name="Title 2"/>
          <p:cNvSpPr>
            <a:spLocks noGrp="1"/>
          </p:cNvSpPr>
          <p:nvPr>
            <p:ph type="title"/>
          </p:nvPr>
        </p:nvSpPr>
        <p:spPr/>
        <p:txBody>
          <a:bodyPr/>
          <a:lstStyle/>
          <a:p>
            <a:r>
              <a:rPr lang="en-US" sz="2800" dirty="0" smtClean="0"/>
              <a:t>Question 21 – </a:t>
            </a:r>
            <a:br>
              <a:rPr lang="en-US" sz="2800" dirty="0" smtClean="0"/>
            </a:br>
            <a:r>
              <a:rPr lang="en-US" sz="2800" dirty="0" smtClean="0"/>
              <a:t>Original Wording</a:t>
            </a:r>
            <a:endParaRPr lang="en-US" sz="28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26671345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1600" dirty="0" smtClean="0"/>
              <a:t>Respondents were generally unaware of PHRs.  Some respondents thought having a PHR meant being able to look at your medical information or test results online.  </a:t>
            </a:r>
          </a:p>
          <a:p>
            <a:pPr lvl="1"/>
            <a:r>
              <a:rPr lang="en-US" sz="1600" dirty="0" smtClean="0"/>
              <a:t>Suggest including additional information (definition, example) of PHR.  </a:t>
            </a:r>
            <a:endParaRPr lang="en-US" sz="1600" dirty="0"/>
          </a:p>
        </p:txBody>
      </p:sp>
      <p:sp>
        <p:nvSpPr>
          <p:cNvPr id="3" name="Title 2"/>
          <p:cNvSpPr>
            <a:spLocks noGrp="1"/>
          </p:cNvSpPr>
          <p:nvPr>
            <p:ph type="title"/>
          </p:nvPr>
        </p:nvSpPr>
        <p:spPr/>
        <p:txBody>
          <a:bodyPr/>
          <a:lstStyle/>
          <a:p>
            <a:r>
              <a:rPr lang="en-US" sz="2800" dirty="0"/>
              <a:t>Question </a:t>
            </a:r>
            <a:r>
              <a:rPr lang="en-US" sz="2800" dirty="0" smtClean="0"/>
              <a:t>21 </a:t>
            </a:r>
            <a:r>
              <a:rPr lang="en-US" sz="2800" dirty="0"/>
              <a:t>– </a:t>
            </a:r>
            <a:br>
              <a:rPr lang="en-US" sz="2800" dirty="0"/>
            </a:br>
            <a:r>
              <a:rPr lang="en-US" sz="2800" dirty="0" smtClean="0"/>
              <a:t>Findings</a:t>
            </a:r>
            <a:endParaRPr lang="en-US" sz="28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88954669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524000"/>
            <a:ext cx="8229600" cy="4419600"/>
          </a:xfrm>
        </p:spPr>
        <p:txBody>
          <a:bodyPr/>
          <a:lstStyle/>
          <a:p>
            <a:pPr marL="0" lvl="0" indent="0">
              <a:buNone/>
            </a:pPr>
            <a:r>
              <a:rPr lang="en-US" sz="1600" dirty="0" smtClean="0"/>
              <a:t>To </a:t>
            </a:r>
            <a:r>
              <a:rPr lang="en-US" sz="1600" dirty="0"/>
              <a:t>the best of your knowledge, does your doctor or other health care provider</a:t>
            </a:r>
            <a:r>
              <a:rPr lang="en-US" sz="1400" dirty="0"/>
              <a:t>: </a:t>
            </a:r>
          </a:p>
          <a:p>
            <a:pPr marL="0" indent="0">
              <a:buNone/>
            </a:pPr>
            <a:r>
              <a:rPr lang="en-US" sz="1400" dirty="0"/>
              <a:t> </a:t>
            </a:r>
          </a:p>
          <a:p>
            <a:pPr lvl="0"/>
            <a:r>
              <a:rPr lang="en-US" sz="1600" dirty="0"/>
              <a:t>Electronically send prescriptions or refill requests directly to your pharmacy?</a:t>
            </a:r>
            <a:r>
              <a:rPr lang="en-US" sz="1400" dirty="0"/>
              <a:t>		</a:t>
            </a:r>
            <a:r>
              <a:rPr lang="en-US" sz="1000" dirty="0" smtClean="0"/>
              <a:t>YES</a:t>
            </a:r>
            <a:r>
              <a:rPr lang="en-US" sz="1000" dirty="0"/>
              <a:t>		</a:t>
            </a:r>
            <a:r>
              <a:rPr lang="en-US" sz="1000" dirty="0" smtClean="0"/>
              <a:t>NO</a:t>
            </a:r>
          </a:p>
          <a:p>
            <a:pPr lvl="1"/>
            <a:endParaRPr lang="en-US" sz="1000" dirty="0"/>
          </a:p>
          <a:p>
            <a:pPr lvl="1"/>
            <a:r>
              <a:rPr lang="en-US" sz="1600" dirty="0" smtClean="0"/>
              <a:t>IF </a:t>
            </a:r>
            <a:r>
              <a:rPr lang="en-US" sz="1600" dirty="0"/>
              <a:t>NO:  Should they be able to do this?</a:t>
            </a:r>
            <a:r>
              <a:rPr lang="en-US" sz="1400" dirty="0"/>
              <a:t>	</a:t>
            </a:r>
          </a:p>
          <a:p>
            <a:pPr marL="0" lvl="0" indent="0">
              <a:buNone/>
            </a:pPr>
            <a:r>
              <a:rPr lang="en-US" sz="1400" dirty="0"/>
              <a:t>	</a:t>
            </a:r>
            <a:r>
              <a:rPr lang="en-US" sz="1000" dirty="0"/>
              <a:t>YES		NO</a:t>
            </a:r>
          </a:p>
          <a:p>
            <a:pPr marL="457200" lvl="1" indent="0">
              <a:buNone/>
            </a:pPr>
            <a:endParaRPr lang="en-US" sz="1000" dirty="0"/>
          </a:p>
          <a:p>
            <a:pPr lvl="0"/>
            <a:r>
              <a:rPr lang="en-US" sz="1600" dirty="0" smtClean="0"/>
              <a:t>Electronically </a:t>
            </a:r>
            <a:r>
              <a:rPr lang="en-US" sz="1600" dirty="0"/>
              <a:t>send your medical records to other providers that are caring for you</a:t>
            </a:r>
            <a:r>
              <a:rPr lang="en-US" sz="1600" dirty="0" smtClean="0"/>
              <a:t>?</a:t>
            </a:r>
            <a:r>
              <a:rPr lang="en-US" sz="1600" dirty="0"/>
              <a:t> </a:t>
            </a:r>
            <a:r>
              <a:rPr lang="en-US" sz="1600" dirty="0" smtClean="0"/>
              <a:t>	</a:t>
            </a:r>
            <a:r>
              <a:rPr lang="en-US" sz="1000" dirty="0" smtClean="0"/>
              <a:t>YES</a:t>
            </a:r>
            <a:r>
              <a:rPr lang="en-US" sz="1000" dirty="0"/>
              <a:t>		NO</a:t>
            </a:r>
          </a:p>
          <a:p>
            <a:pPr lvl="1"/>
            <a:r>
              <a:rPr lang="en-US" sz="1400" dirty="0"/>
              <a:t> </a:t>
            </a:r>
            <a:r>
              <a:rPr lang="en-US" sz="1400" dirty="0" smtClean="0"/>
              <a:t>	</a:t>
            </a:r>
            <a:r>
              <a:rPr lang="en-US" sz="1600" dirty="0"/>
              <a:t>IF NO:  Should they be able to do this?</a:t>
            </a:r>
            <a:r>
              <a:rPr lang="en-US" sz="1400" dirty="0"/>
              <a:t>	</a:t>
            </a:r>
          </a:p>
          <a:p>
            <a:pPr marL="0" lvl="0" indent="0">
              <a:buNone/>
            </a:pPr>
            <a:r>
              <a:rPr lang="en-US" sz="1400" dirty="0"/>
              <a:t>	</a:t>
            </a:r>
            <a:r>
              <a:rPr lang="en-US" sz="1000" dirty="0"/>
              <a:t>YES		NO</a:t>
            </a:r>
          </a:p>
          <a:p>
            <a:pPr marL="0" indent="0">
              <a:buNone/>
            </a:pPr>
            <a:endParaRPr lang="en-US" sz="1400" dirty="0"/>
          </a:p>
          <a:p>
            <a:r>
              <a:rPr lang="en-US" sz="1400" dirty="0"/>
              <a:t> </a:t>
            </a:r>
            <a:r>
              <a:rPr lang="en-US" sz="1600" dirty="0" smtClean="0"/>
              <a:t>Electronically </a:t>
            </a:r>
            <a:r>
              <a:rPr lang="en-US" sz="1600" dirty="0"/>
              <a:t>obtain your medical records from other providers?</a:t>
            </a:r>
          </a:p>
          <a:p>
            <a:pPr marL="457200" lvl="1" indent="0">
              <a:buNone/>
            </a:pPr>
            <a:r>
              <a:rPr lang="en-US" sz="1000" dirty="0" smtClean="0"/>
              <a:t>	YES</a:t>
            </a:r>
            <a:r>
              <a:rPr lang="en-US" sz="1000" dirty="0"/>
              <a:t>		NO</a:t>
            </a:r>
          </a:p>
          <a:p>
            <a:pPr lvl="1"/>
            <a:r>
              <a:rPr lang="en-US" sz="1400" dirty="0"/>
              <a:t> </a:t>
            </a:r>
            <a:r>
              <a:rPr lang="en-US" sz="1400" dirty="0" smtClean="0"/>
              <a:t>	</a:t>
            </a:r>
            <a:r>
              <a:rPr lang="en-US" sz="1600" dirty="0"/>
              <a:t>IF NO:  Should they be able to do this?</a:t>
            </a:r>
            <a:r>
              <a:rPr lang="en-US" sz="1400" dirty="0"/>
              <a:t>	</a:t>
            </a:r>
          </a:p>
          <a:p>
            <a:pPr marL="0" lvl="0" indent="0">
              <a:buNone/>
            </a:pPr>
            <a:r>
              <a:rPr lang="en-US" sz="1400" dirty="0"/>
              <a:t>	</a:t>
            </a:r>
            <a:r>
              <a:rPr lang="en-US" sz="1000" dirty="0"/>
              <a:t>YES		NO</a:t>
            </a:r>
          </a:p>
          <a:p>
            <a:endParaRPr lang="en-US" dirty="0"/>
          </a:p>
          <a:p>
            <a:pPr marL="0" indent="0">
              <a:buNone/>
            </a:pPr>
            <a:endParaRPr lang="en-US" dirty="0">
              <a:solidFill>
                <a:schemeClr val="tx1">
                  <a:lumMod val="75000"/>
                </a:schemeClr>
              </a:solidFill>
            </a:endParaRPr>
          </a:p>
        </p:txBody>
      </p:sp>
      <p:sp>
        <p:nvSpPr>
          <p:cNvPr id="3" name="Title 2"/>
          <p:cNvSpPr>
            <a:spLocks noGrp="1"/>
          </p:cNvSpPr>
          <p:nvPr>
            <p:ph type="title"/>
          </p:nvPr>
        </p:nvSpPr>
        <p:spPr/>
        <p:txBody>
          <a:bodyPr/>
          <a:lstStyle/>
          <a:p>
            <a:r>
              <a:rPr lang="en-US" sz="2800" dirty="0" smtClean="0"/>
              <a:t>Question 25 – </a:t>
            </a:r>
            <a:br>
              <a:rPr lang="en-US" sz="2800" dirty="0" smtClean="0"/>
            </a:br>
            <a:r>
              <a:rPr lang="en-US" sz="2800" dirty="0" smtClean="0"/>
              <a:t>Original Wording</a:t>
            </a:r>
            <a:endParaRPr lang="en-US" sz="28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188043840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1600" dirty="0" smtClean="0"/>
              <a:t>Some respondents answered these questions based on whether their providers had ever actually done each activity, not whether they had the capability.    </a:t>
            </a:r>
          </a:p>
          <a:p>
            <a:pPr lvl="1"/>
            <a:r>
              <a:rPr lang="en-US" sz="1600" dirty="0" smtClean="0"/>
              <a:t>Suggest clarifying the intent of the question (capability to perform activity, not whether the provider has ever performed each activity for the respondent).  </a:t>
            </a:r>
          </a:p>
          <a:p>
            <a:pPr lvl="1"/>
            <a:r>
              <a:rPr lang="en-US" sz="1600" dirty="0" smtClean="0"/>
              <a:t>Remove reference to “you” so that the questions pertain to the provider’s general capabilities, not what the provider has done for the respondent specifically</a:t>
            </a:r>
          </a:p>
          <a:p>
            <a:pPr lvl="1"/>
            <a:endParaRPr lang="en-US" sz="1600" dirty="0"/>
          </a:p>
          <a:p>
            <a:r>
              <a:rPr lang="en-US" sz="1600" dirty="0" smtClean="0"/>
              <a:t>The follow-up questions for respondents who answer “no” for each activity interrupt the flow of the question and make it more difficult to understand the next question in the series without repeating the stem.  Question 24 should adequately cover the issues regarding whether medical information should be shared or sent electronically.  </a:t>
            </a:r>
          </a:p>
          <a:p>
            <a:pPr lvl="1"/>
            <a:r>
              <a:rPr lang="en-US" sz="1600" dirty="0" smtClean="0"/>
              <a:t>Suggest deleting follow-up questions</a:t>
            </a:r>
            <a:endParaRPr lang="en-US" sz="1600" dirty="0"/>
          </a:p>
        </p:txBody>
      </p:sp>
      <p:sp>
        <p:nvSpPr>
          <p:cNvPr id="3" name="Title 2"/>
          <p:cNvSpPr>
            <a:spLocks noGrp="1"/>
          </p:cNvSpPr>
          <p:nvPr>
            <p:ph type="title"/>
          </p:nvPr>
        </p:nvSpPr>
        <p:spPr/>
        <p:txBody>
          <a:bodyPr/>
          <a:lstStyle/>
          <a:p>
            <a:r>
              <a:rPr lang="en-US" sz="2800" dirty="0"/>
              <a:t>Question </a:t>
            </a:r>
            <a:r>
              <a:rPr lang="en-US" sz="2800" dirty="0" smtClean="0"/>
              <a:t>25 </a:t>
            </a:r>
            <a:r>
              <a:rPr lang="en-US" sz="2800" dirty="0"/>
              <a:t>– </a:t>
            </a:r>
            <a:br>
              <a:rPr lang="en-US" sz="2800" dirty="0"/>
            </a:br>
            <a:r>
              <a:rPr lang="en-US" sz="2800" dirty="0" smtClean="0"/>
              <a:t>Findings</a:t>
            </a:r>
            <a:endParaRPr lang="en-US" sz="28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263209097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sz="1600" dirty="0" smtClean="0">
                <a:solidFill>
                  <a:srgbClr val="FF0000"/>
                </a:solidFill>
              </a:rPr>
              <a:t>Revise wording to:</a:t>
            </a:r>
          </a:p>
          <a:p>
            <a:pPr marL="0" indent="0">
              <a:buNone/>
            </a:pPr>
            <a:endParaRPr lang="en-US" sz="1600" dirty="0" smtClean="0">
              <a:solidFill>
                <a:srgbClr val="FF0000"/>
              </a:solidFill>
            </a:endParaRPr>
          </a:p>
          <a:p>
            <a:pPr marL="0" lvl="0" indent="0">
              <a:buNone/>
            </a:pPr>
            <a:r>
              <a:rPr lang="en-US" sz="1600" dirty="0" smtClean="0"/>
              <a:t>To </a:t>
            </a:r>
            <a:r>
              <a:rPr lang="en-US" sz="1600" dirty="0"/>
              <a:t>the best of your knowledge, </a:t>
            </a:r>
            <a:r>
              <a:rPr lang="en-US" sz="1600" dirty="0" smtClean="0"/>
              <a:t>can </a:t>
            </a:r>
            <a:r>
              <a:rPr lang="en-US" sz="1600" dirty="0"/>
              <a:t>your </a:t>
            </a:r>
            <a:r>
              <a:rPr lang="en-US" sz="1600" dirty="0" smtClean="0"/>
              <a:t>health </a:t>
            </a:r>
            <a:r>
              <a:rPr lang="en-US" sz="1600" dirty="0"/>
              <a:t>care provider</a:t>
            </a:r>
            <a:r>
              <a:rPr lang="en-US" sz="1400" dirty="0"/>
              <a:t>: </a:t>
            </a:r>
          </a:p>
          <a:p>
            <a:pPr marL="0" indent="0">
              <a:buNone/>
            </a:pPr>
            <a:r>
              <a:rPr lang="en-US" sz="1400" dirty="0"/>
              <a:t> </a:t>
            </a:r>
          </a:p>
          <a:p>
            <a:pPr lvl="0"/>
            <a:r>
              <a:rPr lang="en-US" sz="1600" dirty="0"/>
              <a:t>Electronically send </a:t>
            </a:r>
            <a:r>
              <a:rPr lang="en-US" sz="1600" dirty="0" smtClean="0"/>
              <a:t>a patient’s prescriptions </a:t>
            </a:r>
            <a:r>
              <a:rPr lang="en-US" sz="1600" dirty="0"/>
              <a:t>or refill requests directly to </a:t>
            </a:r>
            <a:r>
              <a:rPr lang="en-US" sz="1600" dirty="0" smtClean="0"/>
              <a:t>pharmacies?</a:t>
            </a:r>
            <a:r>
              <a:rPr lang="en-US" sz="1400" dirty="0"/>
              <a:t>	</a:t>
            </a:r>
            <a:r>
              <a:rPr lang="en-US" sz="1000" dirty="0"/>
              <a:t>YES		NO</a:t>
            </a:r>
          </a:p>
          <a:p>
            <a:pPr lvl="1"/>
            <a:endParaRPr lang="en-US" sz="1000" dirty="0" smtClean="0"/>
          </a:p>
          <a:p>
            <a:pPr marL="457200" lvl="1" indent="0">
              <a:buNone/>
            </a:pPr>
            <a:endParaRPr lang="en-US" sz="1000" dirty="0"/>
          </a:p>
          <a:p>
            <a:pPr lvl="0"/>
            <a:r>
              <a:rPr lang="en-US" sz="1600" dirty="0" smtClean="0"/>
              <a:t>Electronically </a:t>
            </a:r>
            <a:r>
              <a:rPr lang="en-US" sz="1600" dirty="0"/>
              <a:t>send </a:t>
            </a:r>
            <a:r>
              <a:rPr lang="en-US" sz="1600" dirty="0" smtClean="0"/>
              <a:t>a patient’s medical </a:t>
            </a:r>
            <a:r>
              <a:rPr lang="en-US" sz="1600" dirty="0"/>
              <a:t>records to other providers that are caring for </a:t>
            </a:r>
            <a:r>
              <a:rPr lang="en-US" sz="1600" dirty="0" smtClean="0"/>
              <a:t>them? </a:t>
            </a:r>
          </a:p>
          <a:p>
            <a:pPr marL="0" lvl="0" indent="0">
              <a:buNone/>
            </a:pPr>
            <a:r>
              <a:rPr lang="en-US" sz="1600" dirty="0"/>
              <a:t>	</a:t>
            </a:r>
            <a:r>
              <a:rPr lang="en-US" sz="1000" dirty="0"/>
              <a:t>YES		NO</a:t>
            </a:r>
          </a:p>
          <a:p>
            <a:pPr marL="0" indent="0">
              <a:buNone/>
            </a:pPr>
            <a:endParaRPr lang="en-US" sz="1400" dirty="0"/>
          </a:p>
          <a:p>
            <a:r>
              <a:rPr lang="en-US" sz="1600" dirty="0"/>
              <a:t> Electronically obtain </a:t>
            </a:r>
            <a:r>
              <a:rPr lang="en-US" sz="1600" dirty="0" smtClean="0"/>
              <a:t>a patient’s </a:t>
            </a:r>
            <a:r>
              <a:rPr lang="en-US" sz="1600" dirty="0"/>
              <a:t>medical records from other providers?</a:t>
            </a:r>
          </a:p>
          <a:p>
            <a:pPr marL="457200" lvl="1" indent="0">
              <a:buNone/>
            </a:pPr>
            <a:r>
              <a:rPr lang="en-US" sz="1000" dirty="0"/>
              <a:t>	YES		NO</a:t>
            </a:r>
          </a:p>
          <a:p>
            <a:pPr marL="0" indent="0">
              <a:buNone/>
            </a:pPr>
            <a:endParaRPr lang="en-US" dirty="0"/>
          </a:p>
        </p:txBody>
      </p:sp>
      <p:sp>
        <p:nvSpPr>
          <p:cNvPr id="3" name="Title 2"/>
          <p:cNvSpPr>
            <a:spLocks noGrp="1"/>
          </p:cNvSpPr>
          <p:nvPr>
            <p:ph type="title"/>
          </p:nvPr>
        </p:nvSpPr>
        <p:spPr/>
        <p:txBody>
          <a:bodyPr/>
          <a:lstStyle/>
          <a:p>
            <a:r>
              <a:rPr lang="en-US" sz="2800" dirty="0"/>
              <a:t>Question </a:t>
            </a:r>
            <a:r>
              <a:rPr lang="en-US" sz="2800" dirty="0" smtClean="0"/>
              <a:t>25 </a:t>
            </a:r>
            <a:r>
              <a:rPr lang="en-US" sz="2800" dirty="0"/>
              <a:t>– </a:t>
            </a:r>
            <a:br>
              <a:rPr lang="en-US" sz="2800" dirty="0"/>
            </a:br>
            <a:r>
              <a:rPr lang="en-US" sz="2800" dirty="0" smtClean="0"/>
              <a:t>Recommendations</a:t>
            </a:r>
            <a:endParaRPr lang="en-US" sz="28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394046860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524000"/>
            <a:ext cx="8229600" cy="4419600"/>
          </a:xfrm>
        </p:spPr>
        <p:txBody>
          <a:bodyPr/>
          <a:lstStyle/>
          <a:p>
            <a:pPr marL="0" lvl="0" indent="0">
              <a:buNone/>
            </a:pPr>
            <a:r>
              <a:rPr lang="en-US" sz="1600" dirty="0" smtClean="0">
                <a:solidFill>
                  <a:schemeClr val="tx1"/>
                </a:solidFill>
              </a:rPr>
              <a:t>If </a:t>
            </a:r>
            <a:r>
              <a:rPr lang="en-US" sz="1600" dirty="0">
                <a:solidFill>
                  <a:schemeClr val="tx1"/>
                </a:solidFill>
              </a:rPr>
              <a:t>your providers were able to share your medical information electronically, do you think it is very likely, somewhat likely, not very likely or not at all likely that each of the following is to occur</a:t>
            </a:r>
            <a:r>
              <a:rPr lang="en-US" sz="1600" dirty="0" smtClean="0">
                <a:solidFill>
                  <a:schemeClr val="tx1"/>
                </a:solidFill>
              </a:rPr>
              <a:t>?</a:t>
            </a:r>
          </a:p>
          <a:p>
            <a:pPr marL="0" lvl="0" indent="0">
              <a:buNone/>
            </a:pPr>
            <a:endParaRPr lang="en-US" sz="1600" dirty="0">
              <a:solidFill>
                <a:schemeClr val="tx1"/>
              </a:solidFill>
            </a:endParaRPr>
          </a:p>
          <a:p>
            <a:pPr marL="0" indent="0">
              <a:buNone/>
            </a:pPr>
            <a:r>
              <a:rPr lang="en-US" sz="1600" dirty="0">
                <a:solidFill>
                  <a:schemeClr val="tx1"/>
                </a:solidFill>
              </a:rPr>
              <a:t>a. The quality of the care that you receive would be improved.</a:t>
            </a:r>
          </a:p>
          <a:p>
            <a:pPr marL="0" indent="0">
              <a:buNone/>
            </a:pPr>
            <a:r>
              <a:rPr lang="en-US" sz="1600" dirty="0">
                <a:solidFill>
                  <a:schemeClr val="tx1"/>
                </a:solidFill>
              </a:rPr>
              <a:t>b. The safety of the care that you receive would be improved </a:t>
            </a:r>
          </a:p>
          <a:p>
            <a:pPr marL="0" indent="0">
              <a:buNone/>
            </a:pPr>
            <a:r>
              <a:rPr lang="en-US" sz="1600" dirty="0" smtClean="0">
                <a:solidFill>
                  <a:schemeClr val="tx1"/>
                </a:solidFill>
              </a:rPr>
              <a:t>c. You </a:t>
            </a:r>
            <a:r>
              <a:rPr lang="en-US" sz="1600" dirty="0">
                <a:solidFill>
                  <a:schemeClr val="tx1"/>
                </a:solidFill>
              </a:rPr>
              <a:t>would have fewer repeated tests because doctors and other health care providers and hospitals could </a:t>
            </a:r>
            <a:r>
              <a:rPr lang="en-US" sz="1600" dirty="0" smtClean="0">
                <a:solidFill>
                  <a:schemeClr val="tx1"/>
                </a:solidFill>
              </a:rPr>
              <a:t>access </a:t>
            </a:r>
            <a:r>
              <a:rPr lang="en-US" sz="1600" dirty="0">
                <a:solidFill>
                  <a:schemeClr val="tx1"/>
                </a:solidFill>
              </a:rPr>
              <a:t>your recent test results</a:t>
            </a:r>
            <a:r>
              <a:rPr lang="en-US" sz="1600" dirty="0" smtClean="0">
                <a:solidFill>
                  <a:schemeClr val="tx1"/>
                </a:solidFill>
              </a:rPr>
              <a:t>.</a:t>
            </a:r>
          </a:p>
          <a:p>
            <a:pPr marL="0" indent="0">
              <a:buNone/>
            </a:pPr>
            <a:r>
              <a:rPr lang="en-US" sz="1600" dirty="0">
                <a:solidFill>
                  <a:schemeClr val="tx1"/>
                </a:solidFill>
              </a:rPr>
              <a:t>d. Your doctors and other health care providers would do a better job coordinating your care with other doctors </a:t>
            </a:r>
            <a:r>
              <a:rPr lang="en-US" sz="1600" dirty="0" smtClean="0">
                <a:solidFill>
                  <a:schemeClr val="tx1"/>
                </a:solidFill>
              </a:rPr>
              <a:t>and </a:t>
            </a:r>
            <a:r>
              <a:rPr lang="en-US" sz="1600" dirty="0">
                <a:solidFill>
                  <a:schemeClr val="tx1"/>
                </a:solidFill>
              </a:rPr>
              <a:t>health care providers</a:t>
            </a:r>
            <a:r>
              <a:rPr lang="en-US" sz="1600" dirty="0" smtClean="0">
                <a:solidFill>
                  <a:schemeClr val="tx1"/>
                </a:solidFill>
              </a:rPr>
              <a:t>.</a:t>
            </a:r>
          </a:p>
          <a:p>
            <a:pPr marL="0" indent="0">
              <a:buNone/>
            </a:pPr>
            <a:endParaRPr lang="en-US" sz="1600" dirty="0">
              <a:solidFill>
                <a:schemeClr val="tx1"/>
              </a:solidFill>
            </a:endParaRPr>
          </a:p>
          <a:p>
            <a:pPr lvl="1"/>
            <a:r>
              <a:rPr lang="en-US" sz="1600" dirty="0" smtClean="0">
                <a:solidFill>
                  <a:schemeClr val="tx1"/>
                </a:solidFill>
              </a:rPr>
              <a:t>	Very likely</a:t>
            </a:r>
          </a:p>
          <a:p>
            <a:pPr lvl="1"/>
            <a:r>
              <a:rPr lang="en-US" sz="1600" dirty="0" smtClean="0">
                <a:solidFill>
                  <a:schemeClr val="tx1"/>
                </a:solidFill>
              </a:rPr>
              <a:t>	Somewhat likely</a:t>
            </a:r>
          </a:p>
          <a:p>
            <a:pPr lvl="1"/>
            <a:r>
              <a:rPr lang="en-US" sz="1600" dirty="0" smtClean="0">
                <a:solidFill>
                  <a:schemeClr val="tx1"/>
                </a:solidFill>
              </a:rPr>
              <a:t>	Not very likely</a:t>
            </a:r>
          </a:p>
          <a:p>
            <a:pPr lvl="1"/>
            <a:r>
              <a:rPr lang="en-US" sz="1600" dirty="0" smtClean="0">
                <a:solidFill>
                  <a:schemeClr val="tx1"/>
                </a:solidFill>
              </a:rPr>
              <a:t>	Not at all likely</a:t>
            </a:r>
            <a:endParaRPr lang="en-US" sz="1600" dirty="0">
              <a:solidFill>
                <a:schemeClr val="tx1"/>
              </a:solidFill>
            </a:endParaRPr>
          </a:p>
        </p:txBody>
      </p:sp>
      <p:sp>
        <p:nvSpPr>
          <p:cNvPr id="3" name="Title 2"/>
          <p:cNvSpPr>
            <a:spLocks noGrp="1"/>
          </p:cNvSpPr>
          <p:nvPr>
            <p:ph type="title"/>
          </p:nvPr>
        </p:nvSpPr>
        <p:spPr/>
        <p:txBody>
          <a:bodyPr/>
          <a:lstStyle/>
          <a:p>
            <a:r>
              <a:rPr lang="en-US" sz="2800" dirty="0" smtClean="0"/>
              <a:t>Question 26 – </a:t>
            </a:r>
            <a:br>
              <a:rPr lang="en-US" sz="2800" dirty="0" smtClean="0"/>
            </a:br>
            <a:r>
              <a:rPr lang="en-US" sz="2800" dirty="0" smtClean="0"/>
              <a:t>Original Wording</a:t>
            </a:r>
            <a:endParaRPr lang="en-US" sz="28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400592097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1600" dirty="0" smtClean="0"/>
              <a:t>These questions are very hypothetical and are fairly lengthy for a telephone interview.  Items “c” and “d” in particular are complex.  If the intent of the questions are to measure perceived benefits of health IT, other questions may already cover this.      </a:t>
            </a:r>
          </a:p>
          <a:p>
            <a:pPr lvl="1"/>
            <a:r>
              <a:rPr lang="en-US" sz="1600" dirty="0" smtClean="0"/>
              <a:t>Suggest deleting questions</a:t>
            </a:r>
          </a:p>
        </p:txBody>
      </p:sp>
      <p:sp>
        <p:nvSpPr>
          <p:cNvPr id="3" name="Title 2"/>
          <p:cNvSpPr>
            <a:spLocks noGrp="1"/>
          </p:cNvSpPr>
          <p:nvPr>
            <p:ph type="title"/>
          </p:nvPr>
        </p:nvSpPr>
        <p:spPr/>
        <p:txBody>
          <a:bodyPr/>
          <a:lstStyle/>
          <a:p>
            <a:r>
              <a:rPr lang="en-US" sz="2800" dirty="0"/>
              <a:t>Question </a:t>
            </a:r>
            <a:r>
              <a:rPr lang="en-US" sz="2800" dirty="0" smtClean="0"/>
              <a:t>26 </a:t>
            </a:r>
            <a:r>
              <a:rPr lang="en-US" sz="2800" dirty="0"/>
              <a:t>– </a:t>
            </a:r>
            <a:br>
              <a:rPr lang="en-US" sz="2800" dirty="0"/>
            </a:br>
            <a:r>
              <a:rPr lang="en-US" sz="2800" dirty="0" smtClean="0"/>
              <a:t>Findings and Recommendations</a:t>
            </a:r>
            <a:endParaRPr lang="en-US" sz="28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158598136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lvl="0" indent="0">
              <a:buNone/>
            </a:pPr>
            <a:r>
              <a:rPr lang="en-US" sz="1600" dirty="0" smtClean="0">
                <a:solidFill>
                  <a:srgbClr val="FF0000"/>
                </a:solidFill>
              </a:rPr>
              <a:t>Core Questions</a:t>
            </a:r>
          </a:p>
          <a:p>
            <a:pPr marL="0" lvl="0" indent="0">
              <a:buNone/>
            </a:pPr>
            <a:r>
              <a:rPr lang="en-US" sz="1600" dirty="0" smtClean="0"/>
              <a:t>How confident </a:t>
            </a:r>
            <a:r>
              <a:rPr lang="en-US" sz="1600" dirty="0"/>
              <a:t>are you that you have some say in who is allowed to collect, use and share your medical information?</a:t>
            </a:r>
          </a:p>
          <a:p>
            <a:pPr marL="0" indent="0">
              <a:buNone/>
            </a:pPr>
            <a:r>
              <a:rPr lang="en-US" sz="1600" i="1" dirty="0" smtClean="0"/>
              <a:t>Having </a:t>
            </a:r>
            <a:r>
              <a:rPr lang="en-US" sz="1600" i="1" dirty="0"/>
              <a:t>a say in who can collect, use and share your medical information has to do with the privacy of your records.</a:t>
            </a:r>
            <a:endParaRPr lang="en-US" sz="1600" dirty="0"/>
          </a:p>
          <a:p>
            <a:pPr marL="0" indent="0">
              <a:buNone/>
            </a:pPr>
            <a:r>
              <a:rPr lang="en-US" sz="1600" dirty="0"/>
              <a:t> </a:t>
            </a:r>
            <a:endParaRPr lang="en-US" sz="1600" dirty="0" smtClean="0"/>
          </a:p>
          <a:p>
            <a:pPr marL="0" lvl="0" indent="0">
              <a:buNone/>
            </a:pPr>
            <a:r>
              <a:rPr lang="en-US" sz="1600" dirty="0" smtClean="0"/>
              <a:t>How confident </a:t>
            </a:r>
            <a:r>
              <a:rPr lang="en-US" sz="1600" dirty="0"/>
              <a:t>are you that safeguards (including the use of technology) are in place to protect your medical records from being seen by people who aren’t permitted to see them</a:t>
            </a:r>
            <a:r>
              <a:rPr lang="en-US" sz="1600" dirty="0" smtClean="0"/>
              <a:t>?</a:t>
            </a:r>
            <a:r>
              <a:rPr lang="en-US" sz="1600" dirty="0"/>
              <a:t> </a:t>
            </a:r>
          </a:p>
          <a:p>
            <a:pPr marL="0" indent="0">
              <a:buNone/>
            </a:pPr>
            <a:r>
              <a:rPr lang="en-US" sz="1600" i="1" dirty="0"/>
              <a:t>Having safeguards (including the use of technology) in place has to do with the security of your medical records.</a:t>
            </a:r>
            <a:endParaRPr lang="en-US" sz="1600" dirty="0"/>
          </a:p>
          <a:p>
            <a:pPr marL="0" indent="0">
              <a:buNone/>
            </a:pPr>
            <a:endParaRPr lang="en-US" sz="1600" dirty="0"/>
          </a:p>
          <a:p>
            <a:pPr lvl="1"/>
            <a:r>
              <a:rPr lang="en-US" sz="1600" dirty="0" smtClean="0"/>
              <a:t>Very </a:t>
            </a:r>
            <a:r>
              <a:rPr lang="en-US" sz="1600" dirty="0"/>
              <a:t>confident</a:t>
            </a:r>
          </a:p>
          <a:p>
            <a:pPr lvl="1"/>
            <a:r>
              <a:rPr lang="en-US" sz="1600" dirty="0" smtClean="0"/>
              <a:t>Somewhat </a:t>
            </a:r>
            <a:r>
              <a:rPr lang="en-US" sz="1600" dirty="0"/>
              <a:t>confident</a:t>
            </a:r>
          </a:p>
          <a:p>
            <a:pPr lvl="1"/>
            <a:r>
              <a:rPr lang="en-US" sz="1600" dirty="0" smtClean="0"/>
              <a:t>Not </a:t>
            </a:r>
            <a:r>
              <a:rPr lang="en-US" sz="1600" dirty="0"/>
              <a:t>confident</a:t>
            </a:r>
          </a:p>
          <a:p>
            <a:endParaRPr lang="en-US" sz="1600" dirty="0"/>
          </a:p>
        </p:txBody>
      </p:sp>
      <p:sp>
        <p:nvSpPr>
          <p:cNvPr id="3" name="Title 2"/>
          <p:cNvSpPr>
            <a:spLocks noGrp="1"/>
          </p:cNvSpPr>
          <p:nvPr>
            <p:ph type="title"/>
          </p:nvPr>
        </p:nvSpPr>
        <p:spPr/>
        <p:txBody>
          <a:bodyPr/>
          <a:lstStyle/>
          <a:p>
            <a:r>
              <a:rPr lang="en-US" sz="2800" dirty="0" smtClean="0"/>
              <a:t>Questions 27 and 28 – </a:t>
            </a:r>
            <a:r>
              <a:rPr lang="en-US" sz="2800" dirty="0"/>
              <a:t/>
            </a:r>
            <a:br>
              <a:rPr lang="en-US" sz="2800" dirty="0"/>
            </a:br>
            <a:r>
              <a:rPr lang="en-US" sz="2800" dirty="0"/>
              <a:t>Original Wording</a:t>
            </a:r>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15846420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1800" dirty="0" smtClean="0"/>
              <a:t>Administered verbal consent form</a:t>
            </a:r>
          </a:p>
          <a:p>
            <a:pPr marL="0" indent="0">
              <a:buNone/>
            </a:pPr>
            <a:endParaRPr lang="en-US" sz="1800" dirty="0" smtClean="0"/>
          </a:p>
          <a:p>
            <a:r>
              <a:rPr lang="en-US" sz="1800" dirty="0" smtClean="0"/>
              <a:t>Administered draft survey questionnaire over the telephone from separate conference room</a:t>
            </a:r>
          </a:p>
          <a:p>
            <a:pPr marL="0" indent="0">
              <a:buNone/>
            </a:pPr>
            <a:endParaRPr lang="en-US" sz="1800" dirty="0" smtClean="0"/>
          </a:p>
          <a:p>
            <a:r>
              <a:rPr lang="en-US" sz="1800" dirty="0" smtClean="0"/>
              <a:t>Administered cognitive interview protocol in-person</a:t>
            </a:r>
          </a:p>
          <a:p>
            <a:pPr marL="0" indent="0">
              <a:buNone/>
            </a:pPr>
            <a:endParaRPr lang="en-US" sz="1800" dirty="0" smtClean="0"/>
          </a:p>
          <a:p>
            <a:r>
              <a:rPr lang="en-US" sz="1800" dirty="0" smtClean="0"/>
              <a:t>Respondents received $40 incentive for their participation</a:t>
            </a:r>
            <a:endParaRPr lang="en-US" sz="1800" dirty="0"/>
          </a:p>
        </p:txBody>
      </p:sp>
      <p:sp>
        <p:nvSpPr>
          <p:cNvPr id="3" name="Title 2"/>
          <p:cNvSpPr>
            <a:spLocks noGrp="1"/>
          </p:cNvSpPr>
          <p:nvPr>
            <p:ph type="title"/>
          </p:nvPr>
        </p:nvSpPr>
        <p:spPr/>
        <p:txBody>
          <a:bodyPr/>
          <a:lstStyle/>
          <a:p>
            <a:r>
              <a:rPr lang="en-US" dirty="0" smtClean="0"/>
              <a:t>Methodology (continued)</a:t>
            </a:r>
            <a:endParaRPr lang="en-US"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79193832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sz="1600" dirty="0">
                <a:solidFill>
                  <a:srgbClr val="FF0000"/>
                </a:solidFill>
              </a:rPr>
              <a:t>Core Questions</a:t>
            </a:r>
            <a:endParaRPr lang="en-US" sz="1600" dirty="0" smtClean="0"/>
          </a:p>
          <a:p>
            <a:r>
              <a:rPr lang="en-US" sz="1600" dirty="0" smtClean="0"/>
              <a:t>The question is presented first, followed by the definitions for privacy and security.  Because the question has already been asked, respondents sometimes attempt to answer before the italicized text is read.  </a:t>
            </a:r>
          </a:p>
          <a:p>
            <a:pPr marL="0" indent="0">
              <a:buNone/>
            </a:pPr>
            <a:endParaRPr lang="en-US" sz="1600" dirty="0" smtClean="0"/>
          </a:p>
          <a:p>
            <a:r>
              <a:rPr lang="en-US" sz="1600" dirty="0" smtClean="0"/>
              <a:t>The questions are a bit long.</a:t>
            </a:r>
          </a:p>
          <a:p>
            <a:pPr marL="0" indent="0">
              <a:buNone/>
            </a:pPr>
            <a:endParaRPr lang="en-US" sz="1600" dirty="0"/>
          </a:p>
          <a:p>
            <a:r>
              <a:rPr lang="en-US" sz="1600" dirty="0" smtClean="0"/>
              <a:t>Italicizing part of the question text may make it unclear to interviewers whether the text should be read to all respondents or only read for clarification as needed.      </a:t>
            </a:r>
          </a:p>
          <a:p>
            <a:pPr lvl="1"/>
            <a:r>
              <a:rPr lang="en-US" sz="1600" dirty="0" smtClean="0"/>
              <a:t>Suggest removing italicization from the question text.</a:t>
            </a:r>
          </a:p>
          <a:p>
            <a:pPr lvl="1"/>
            <a:endParaRPr lang="en-US" sz="1600" dirty="0"/>
          </a:p>
          <a:p>
            <a:r>
              <a:rPr lang="en-US" sz="1600" dirty="0" smtClean="0"/>
              <a:t>The parentheses in the question on safeguards may suggest to interviewers that the parenthetical text should only be presented as needed for clarification.</a:t>
            </a:r>
          </a:p>
          <a:p>
            <a:pPr lvl="1"/>
            <a:r>
              <a:rPr lang="en-US" sz="1600" dirty="0" smtClean="0"/>
              <a:t>Suggest removing parentheses from the question text and replacing with commas.</a:t>
            </a:r>
          </a:p>
        </p:txBody>
      </p:sp>
      <p:sp>
        <p:nvSpPr>
          <p:cNvPr id="3" name="Title 2"/>
          <p:cNvSpPr>
            <a:spLocks noGrp="1"/>
          </p:cNvSpPr>
          <p:nvPr>
            <p:ph type="title"/>
          </p:nvPr>
        </p:nvSpPr>
        <p:spPr/>
        <p:txBody>
          <a:bodyPr/>
          <a:lstStyle/>
          <a:p>
            <a:r>
              <a:rPr lang="en-US" sz="2800" dirty="0" smtClean="0"/>
              <a:t>Questions 27 and 28 </a:t>
            </a:r>
            <a:r>
              <a:rPr lang="en-US" sz="2800" dirty="0"/>
              <a:t>– </a:t>
            </a:r>
            <a:br>
              <a:rPr lang="en-US" sz="2800" dirty="0"/>
            </a:br>
            <a:r>
              <a:rPr lang="en-US" sz="2800" dirty="0" smtClean="0"/>
              <a:t>Findings</a:t>
            </a:r>
            <a:endParaRPr lang="en-US" sz="28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19206753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524000"/>
            <a:ext cx="8229600" cy="4419600"/>
          </a:xfrm>
        </p:spPr>
        <p:txBody>
          <a:bodyPr/>
          <a:lstStyle/>
          <a:p>
            <a:pPr marL="0" lvl="0" indent="0">
              <a:buNone/>
            </a:pPr>
            <a:r>
              <a:rPr lang="en-US" sz="1600" dirty="0" smtClean="0"/>
              <a:t>If you </a:t>
            </a:r>
            <a:r>
              <a:rPr lang="en-US" sz="1600" dirty="0"/>
              <a:t>have looked online at your medical information, like lab tests, how confident do you feel that your medical information was kept safe and private?</a:t>
            </a:r>
          </a:p>
          <a:p>
            <a:pPr marL="0" indent="0">
              <a:buNone/>
            </a:pPr>
            <a:r>
              <a:rPr lang="en-US" sz="1600" dirty="0"/>
              <a:t> </a:t>
            </a:r>
          </a:p>
          <a:p>
            <a:pPr lvl="1"/>
            <a:r>
              <a:rPr lang="en-US" sz="1600" dirty="0" smtClean="0"/>
              <a:t>	Very </a:t>
            </a:r>
            <a:r>
              <a:rPr lang="en-US" sz="1600" dirty="0"/>
              <a:t>confident</a:t>
            </a:r>
          </a:p>
          <a:p>
            <a:pPr lvl="1"/>
            <a:r>
              <a:rPr lang="en-US" sz="1600" dirty="0" smtClean="0"/>
              <a:t>	Somewhat </a:t>
            </a:r>
            <a:r>
              <a:rPr lang="en-US" sz="1600" dirty="0"/>
              <a:t>confident</a:t>
            </a:r>
          </a:p>
          <a:p>
            <a:pPr lvl="1"/>
            <a:r>
              <a:rPr lang="en-US" sz="1600" dirty="0" smtClean="0"/>
              <a:t>	Not </a:t>
            </a:r>
            <a:r>
              <a:rPr lang="en-US" sz="1600" dirty="0"/>
              <a:t>very confident</a:t>
            </a:r>
          </a:p>
          <a:p>
            <a:pPr lvl="1"/>
            <a:r>
              <a:rPr lang="en-US" sz="1600" dirty="0" smtClean="0"/>
              <a:t>	Not </a:t>
            </a:r>
            <a:r>
              <a:rPr lang="en-US" sz="1600" dirty="0"/>
              <a:t>at all confident</a:t>
            </a:r>
          </a:p>
          <a:p>
            <a:pPr lvl="1"/>
            <a:r>
              <a:rPr lang="en-US" sz="1600" dirty="0" smtClean="0"/>
              <a:t>	Not </a:t>
            </a:r>
            <a:r>
              <a:rPr lang="en-US" sz="1600" dirty="0"/>
              <a:t>applicable/I have never looked online at my medical information</a:t>
            </a:r>
          </a:p>
          <a:p>
            <a:pPr marL="0" indent="0">
              <a:buNone/>
            </a:pPr>
            <a:endParaRPr lang="en-US" sz="1600" dirty="0"/>
          </a:p>
          <a:p>
            <a:pPr marL="0" indent="0">
              <a:buNone/>
            </a:pPr>
            <a:endParaRPr lang="en-US" sz="1600" dirty="0">
              <a:solidFill>
                <a:schemeClr val="tx1">
                  <a:lumMod val="75000"/>
                </a:schemeClr>
              </a:solidFill>
            </a:endParaRPr>
          </a:p>
        </p:txBody>
      </p:sp>
      <p:sp>
        <p:nvSpPr>
          <p:cNvPr id="3" name="Title 2"/>
          <p:cNvSpPr>
            <a:spLocks noGrp="1"/>
          </p:cNvSpPr>
          <p:nvPr>
            <p:ph type="title"/>
          </p:nvPr>
        </p:nvSpPr>
        <p:spPr/>
        <p:txBody>
          <a:bodyPr/>
          <a:lstStyle/>
          <a:p>
            <a:r>
              <a:rPr lang="en-US" sz="2800" dirty="0" smtClean="0"/>
              <a:t>Question 29 – </a:t>
            </a:r>
            <a:br>
              <a:rPr lang="en-US" sz="2800" dirty="0" smtClean="0"/>
            </a:br>
            <a:r>
              <a:rPr lang="en-US" sz="2800" dirty="0" smtClean="0"/>
              <a:t>Original Wording</a:t>
            </a:r>
            <a:endParaRPr lang="en-US" sz="28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266136193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1600" dirty="0" smtClean="0">
                <a:solidFill>
                  <a:schemeClr val="accent1"/>
                </a:solidFill>
              </a:rPr>
              <a:t>The question applies only to respondents who have looked at their medical information online.  Suggest adding a skip instruction before Q29 </a:t>
            </a:r>
            <a:r>
              <a:rPr lang="en-US" sz="1600" dirty="0">
                <a:solidFill>
                  <a:schemeClr val="accent1"/>
                </a:solidFill>
              </a:rPr>
              <a:t>based on respondent answers to Q20 </a:t>
            </a:r>
            <a:r>
              <a:rPr lang="en-US" sz="1600" dirty="0" smtClean="0">
                <a:solidFill>
                  <a:schemeClr val="accent1"/>
                </a:solidFill>
              </a:rPr>
              <a:t>to </a:t>
            </a:r>
            <a:r>
              <a:rPr lang="en-US" sz="1600" dirty="0">
                <a:solidFill>
                  <a:schemeClr val="accent1"/>
                </a:solidFill>
              </a:rPr>
              <a:t>allow those respondents who have not viewed their medical information online to skip </a:t>
            </a:r>
            <a:r>
              <a:rPr lang="en-US" sz="1600" dirty="0" smtClean="0">
                <a:solidFill>
                  <a:schemeClr val="accent1"/>
                </a:solidFill>
              </a:rPr>
              <a:t>Q29</a:t>
            </a:r>
          </a:p>
          <a:p>
            <a:pPr lvl="1"/>
            <a:r>
              <a:rPr lang="en-US" sz="1600" dirty="0" smtClean="0">
                <a:solidFill>
                  <a:schemeClr val="accent1"/>
                </a:solidFill>
              </a:rPr>
              <a:t>If Q20 (Have you ever looked at any of your medical test results online) = YES, go to Q30.</a:t>
            </a:r>
            <a:endParaRPr lang="en-US" sz="1600" dirty="0">
              <a:solidFill>
                <a:schemeClr val="accent1"/>
              </a:solidFill>
            </a:endParaRPr>
          </a:p>
          <a:p>
            <a:pPr lvl="1"/>
            <a:r>
              <a:rPr lang="en-US" sz="1600" dirty="0" smtClean="0">
                <a:solidFill>
                  <a:schemeClr val="accent1"/>
                </a:solidFill>
              </a:rPr>
              <a:t>Rephrase “If you have looked online at your medical information, like lab tests” to apply to respondents who are known to have viewed medical information online.</a:t>
            </a:r>
          </a:p>
          <a:p>
            <a:pPr lvl="1"/>
            <a:r>
              <a:rPr lang="en-US" sz="1600" dirty="0" smtClean="0">
                <a:solidFill>
                  <a:schemeClr val="accent1"/>
                </a:solidFill>
              </a:rPr>
              <a:t>Remove the last response option:  Not applicable/I </a:t>
            </a:r>
            <a:r>
              <a:rPr lang="en-US" sz="1600" dirty="0">
                <a:solidFill>
                  <a:schemeClr val="accent1"/>
                </a:solidFill>
              </a:rPr>
              <a:t>have never looked online at my medical information</a:t>
            </a:r>
            <a:endParaRPr lang="en-US" sz="1600" dirty="0" smtClean="0">
              <a:solidFill>
                <a:schemeClr val="accent1"/>
              </a:solidFill>
            </a:endParaRPr>
          </a:p>
        </p:txBody>
      </p:sp>
      <p:sp>
        <p:nvSpPr>
          <p:cNvPr id="3" name="Title 2"/>
          <p:cNvSpPr>
            <a:spLocks noGrp="1"/>
          </p:cNvSpPr>
          <p:nvPr>
            <p:ph type="title"/>
          </p:nvPr>
        </p:nvSpPr>
        <p:spPr/>
        <p:txBody>
          <a:bodyPr/>
          <a:lstStyle/>
          <a:p>
            <a:r>
              <a:rPr lang="en-US" sz="2800" dirty="0"/>
              <a:t>Question </a:t>
            </a:r>
            <a:r>
              <a:rPr lang="en-US" sz="2800" dirty="0" smtClean="0"/>
              <a:t>29 </a:t>
            </a:r>
            <a:r>
              <a:rPr lang="en-US" sz="2800" dirty="0"/>
              <a:t>– </a:t>
            </a:r>
            <a:br>
              <a:rPr lang="en-US" sz="2800" dirty="0"/>
            </a:br>
            <a:r>
              <a:rPr lang="en-US" sz="2800" dirty="0" smtClean="0"/>
              <a:t>Findings</a:t>
            </a:r>
            <a:endParaRPr lang="en-US" sz="28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27265102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sz="1600" dirty="0" smtClean="0">
                <a:solidFill>
                  <a:srgbClr val="FF0000"/>
                </a:solidFill>
              </a:rPr>
              <a:t>Revise wording to:</a:t>
            </a:r>
          </a:p>
          <a:p>
            <a:pPr marL="0" indent="0">
              <a:buNone/>
            </a:pPr>
            <a:endParaRPr lang="en-US" sz="1600" dirty="0">
              <a:solidFill>
                <a:srgbClr val="FF0000"/>
              </a:solidFill>
            </a:endParaRPr>
          </a:p>
          <a:p>
            <a:pPr marL="0" lvl="0" indent="0">
              <a:buNone/>
            </a:pPr>
            <a:r>
              <a:rPr lang="en-US" sz="1600" dirty="0"/>
              <a:t>H</a:t>
            </a:r>
            <a:r>
              <a:rPr lang="en-US" sz="1600" dirty="0" smtClean="0"/>
              <a:t>ow </a:t>
            </a:r>
            <a:r>
              <a:rPr lang="en-US" sz="1600" dirty="0"/>
              <a:t>confident do you feel that </a:t>
            </a:r>
            <a:r>
              <a:rPr lang="en-US" sz="1600" dirty="0" smtClean="0"/>
              <a:t>your online </a:t>
            </a:r>
            <a:r>
              <a:rPr lang="en-US" sz="1600" dirty="0"/>
              <a:t>medical </a:t>
            </a:r>
            <a:r>
              <a:rPr lang="en-US" sz="1600" dirty="0" smtClean="0"/>
              <a:t>information, like lab tests, </a:t>
            </a:r>
            <a:r>
              <a:rPr lang="en-US" sz="1600" dirty="0"/>
              <a:t>was kept safe and private?</a:t>
            </a:r>
          </a:p>
          <a:p>
            <a:pPr marL="0" indent="0">
              <a:buNone/>
            </a:pPr>
            <a:r>
              <a:rPr lang="en-US" sz="1600" dirty="0"/>
              <a:t> </a:t>
            </a:r>
          </a:p>
          <a:p>
            <a:pPr lvl="1"/>
            <a:r>
              <a:rPr lang="en-US" sz="1600" dirty="0"/>
              <a:t>	Very confident</a:t>
            </a:r>
          </a:p>
          <a:p>
            <a:pPr lvl="1"/>
            <a:r>
              <a:rPr lang="en-US" sz="1600" dirty="0"/>
              <a:t>	Somewhat confident</a:t>
            </a:r>
          </a:p>
          <a:p>
            <a:pPr lvl="1"/>
            <a:r>
              <a:rPr lang="en-US" sz="1600" dirty="0"/>
              <a:t>	Not very confident</a:t>
            </a:r>
          </a:p>
          <a:p>
            <a:pPr lvl="1"/>
            <a:r>
              <a:rPr lang="en-US" sz="1600" dirty="0"/>
              <a:t>	Not at all </a:t>
            </a:r>
            <a:r>
              <a:rPr lang="en-US" sz="1600" dirty="0" smtClean="0"/>
              <a:t>confident</a:t>
            </a:r>
            <a:endParaRPr lang="en-US" sz="1600" dirty="0"/>
          </a:p>
          <a:p>
            <a:pPr marL="0" indent="0">
              <a:buNone/>
            </a:pPr>
            <a:endParaRPr lang="en-US" sz="1600" dirty="0" smtClean="0">
              <a:solidFill>
                <a:srgbClr val="FF0000"/>
              </a:solidFill>
            </a:endParaRPr>
          </a:p>
          <a:p>
            <a:pPr marL="0" indent="0">
              <a:buNone/>
            </a:pPr>
            <a:endParaRPr lang="en-US" sz="1600" dirty="0" smtClean="0">
              <a:solidFill>
                <a:srgbClr val="FF0000"/>
              </a:solidFill>
            </a:endParaRPr>
          </a:p>
        </p:txBody>
      </p:sp>
      <p:sp>
        <p:nvSpPr>
          <p:cNvPr id="3" name="Title 2"/>
          <p:cNvSpPr>
            <a:spLocks noGrp="1"/>
          </p:cNvSpPr>
          <p:nvPr>
            <p:ph type="title"/>
          </p:nvPr>
        </p:nvSpPr>
        <p:spPr/>
        <p:txBody>
          <a:bodyPr/>
          <a:lstStyle/>
          <a:p>
            <a:r>
              <a:rPr lang="en-US" sz="2800" dirty="0"/>
              <a:t>Question </a:t>
            </a:r>
            <a:r>
              <a:rPr lang="en-US" sz="2800" dirty="0" smtClean="0"/>
              <a:t>29 </a:t>
            </a:r>
            <a:r>
              <a:rPr lang="en-US" sz="2800" dirty="0"/>
              <a:t>– </a:t>
            </a:r>
            <a:br>
              <a:rPr lang="en-US" sz="2800" dirty="0"/>
            </a:br>
            <a:r>
              <a:rPr lang="en-US" sz="2800" dirty="0" smtClean="0"/>
              <a:t>Recommendations</a:t>
            </a:r>
            <a:endParaRPr lang="en-US" sz="28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428833568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524000"/>
            <a:ext cx="8229600" cy="4419600"/>
          </a:xfrm>
        </p:spPr>
        <p:txBody>
          <a:bodyPr/>
          <a:lstStyle/>
          <a:p>
            <a:pPr marL="0" lvl="0" indent="0">
              <a:buNone/>
            </a:pPr>
            <a:r>
              <a:rPr lang="en-US" sz="1600" dirty="0">
                <a:solidFill>
                  <a:srgbClr val="FF0000"/>
                </a:solidFill>
              </a:rPr>
              <a:t>Core Questions</a:t>
            </a:r>
            <a:endParaRPr lang="en-US" sz="1600" dirty="0" smtClean="0"/>
          </a:p>
          <a:p>
            <a:pPr marL="0" lvl="0" indent="0">
              <a:buNone/>
            </a:pPr>
            <a:r>
              <a:rPr lang="en-US" sz="1600" dirty="0" smtClean="0"/>
              <a:t>If your </a:t>
            </a:r>
            <a:r>
              <a:rPr lang="en-US" sz="1600" dirty="0"/>
              <a:t>medical information is sent by fax from one health care provider to another, how concerned are you that an unauthorized person would see </a:t>
            </a:r>
            <a:r>
              <a:rPr lang="en-US" sz="1600" dirty="0" smtClean="0"/>
              <a:t>it?	</a:t>
            </a:r>
          </a:p>
          <a:p>
            <a:pPr marL="0" lvl="0" indent="0">
              <a:buNone/>
            </a:pPr>
            <a:r>
              <a:rPr lang="en-US" sz="1600" dirty="0"/>
              <a:t>	</a:t>
            </a:r>
            <a:endParaRPr lang="en-US" sz="1600" dirty="0" smtClean="0"/>
          </a:p>
          <a:p>
            <a:pPr marL="0" lvl="0" indent="0">
              <a:buNone/>
            </a:pPr>
            <a:r>
              <a:rPr lang="en-US" sz="1600" dirty="0" smtClean="0"/>
              <a:t>If your </a:t>
            </a:r>
            <a:r>
              <a:rPr lang="en-US" sz="1600" dirty="0"/>
              <a:t>medical information is sent </a:t>
            </a:r>
            <a:r>
              <a:rPr lang="en-US" sz="1600" u="sng" dirty="0"/>
              <a:t>electronically</a:t>
            </a:r>
            <a:r>
              <a:rPr lang="en-US" sz="1600" dirty="0"/>
              <a:t> from one health care provider to another, how concerned are you that an unauthorized person would see it? (Electronically means from computer to computer, instead of by telephone, mail, or fax machine</a:t>
            </a:r>
            <a:r>
              <a:rPr lang="en-US" sz="1600" dirty="0" smtClean="0"/>
              <a:t>.)</a:t>
            </a:r>
            <a:endParaRPr lang="en-US" sz="1600" dirty="0"/>
          </a:p>
          <a:p>
            <a:pPr marL="0" lvl="0" indent="0">
              <a:buNone/>
            </a:pPr>
            <a:endParaRPr lang="en-US" sz="1600" dirty="0">
              <a:solidFill>
                <a:schemeClr val="tx1">
                  <a:lumMod val="75000"/>
                </a:schemeClr>
              </a:solidFill>
            </a:endParaRPr>
          </a:p>
          <a:p>
            <a:pPr lvl="1"/>
            <a:r>
              <a:rPr lang="en-US" sz="1600" dirty="0"/>
              <a:t>	Very concerned 	</a:t>
            </a:r>
          </a:p>
          <a:p>
            <a:pPr lvl="1"/>
            <a:r>
              <a:rPr lang="en-US" sz="1600" dirty="0"/>
              <a:t>	Somewhat concerned </a:t>
            </a:r>
          </a:p>
          <a:p>
            <a:pPr lvl="1"/>
            <a:r>
              <a:rPr lang="en-US" sz="1600" dirty="0"/>
              <a:t>	Not concerned </a:t>
            </a:r>
          </a:p>
          <a:p>
            <a:pPr marL="0" lvl="0" indent="0">
              <a:buNone/>
            </a:pPr>
            <a:endParaRPr lang="en-US" sz="1600" dirty="0">
              <a:solidFill>
                <a:schemeClr val="tx1">
                  <a:lumMod val="75000"/>
                </a:schemeClr>
              </a:solidFill>
            </a:endParaRPr>
          </a:p>
        </p:txBody>
      </p:sp>
      <p:sp>
        <p:nvSpPr>
          <p:cNvPr id="3" name="Title 2"/>
          <p:cNvSpPr>
            <a:spLocks noGrp="1"/>
          </p:cNvSpPr>
          <p:nvPr>
            <p:ph type="title"/>
          </p:nvPr>
        </p:nvSpPr>
        <p:spPr/>
        <p:txBody>
          <a:bodyPr/>
          <a:lstStyle/>
          <a:p>
            <a:r>
              <a:rPr lang="en-US" sz="2800" dirty="0" smtClean="0"/>
              <a:t>Questions 31 and 32 – </a:t>
            </a:r>
            <a:br>
              <a:rPr lang="en-US" sz="2800" dirty="0" smtClean="0"/>
            </a:br>
            <a:r>
              <a:rPr lang="en-US" sz="2800" dirty="0" smtClean="0"/>
              <a:t>Original Wording</a:t>
            </a:r>
            <a:endParaRPr lang="en-US" sz="28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253939283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sz="1600" dirty="0">
                <a:solidFill>
                  <a:srgbClr val="FF0000"/>
                </a:solidFill>
              </a:rPr>
              <a:t>Core Questions</a:t>
            </a:r>
            <a:endParaRPr lang="en-US" sz="1600" dirty="0" smtClean="0"/>
          </a:p>
          <a:p>
            <a:r>
              <a:rPr lang="en-US" sz="1600" dirty="0" smtClean="0"/>
              <a:t>Q31 question is confusing because faxes can be electronic.  The distinction between this question and Q32, on sending medical information electronically, is unclear for those respondents who are aware that faxes can be sent electronically.</a:t>
            </a:r>
          </a:p>
          <a:p>
            <a:pPr lvl="1"/>
            <a:r>
              <a:rPr lang="en-US" sz="1600" dirty="0" smtClean="0"/>
              <a:t>Clarify question intent.  What is the distinction being made between faxed and electronic transmittal of medical information?</a:t>
            </a:r>
          </a:p>
          <a:p>
            <a:pPr lvl="1"/>
            <a:r>
              <a:rPr lang="en-US" sz="1600" dirty="0" smtClean="0"/>
              <a:t>If the intent of the questions is to compare the security of paper records vs. electronic records, change Q31 to refer to “paper” records or sending records “by mail.”</a:t>
            </a:r>
          </a:p>
          <a:p>
            <a:r>
              <a:rPr lang="en-US" sz="1600" dirty="0" smtClean="0"/>
              <a:t>Q32 includes a definition for the term “electronically” in parentheses after the question is presented</a:t>
            </a:r>
            <a:r>
              <a:rPr lang="en-US" sz="1600" dirty="0"/>
              <a:t>. T</a:t>
            </a:r>
            <a:r>
              <a:rPr lang="en-US" sz="1600" dirty="0" smtClean="0"/>
              <a:t>he definition contrasts computers to telephone, mail and fax.  However, Q31 and Q32 are contrasting fax and electronic/computer. Also, because </a:t>
            </a:r>
            <a:r>
              <a:rPr lang="en-US" sz="1600" dirty="0"/>
              <a:t>the question has already been asked, respondents </a:t>
            </a:r>
            <a:r>
              <a:rPr lang="en-US" sz="1600" dirty="0" smtClean="0"/>
              <a:t>may </a:t>
            </a:r>
            <a:r>
              <a:rPr lang="en-US" sz="1600" dirty="0"/>
              <a:t>attempt to answer before the </a:t>
            </a:r>
            <a:r>
              <a:rPr lang="en-US" sz="1600" dirty="0" smtClean="0"/>
              <a:t>definition  of “electronically” is read. </a:t>
            </a:r>
          </a:p>
          <a:p>
            <a:pPr lvl="1"/>
            <a:r>
              <a:rPr lang="en-US" sz="1600" dirty="0" smtClean="0"/>
              <a:t>Suggest clarifying the definition of “electronically” in Q32 and including the definition within the question. </a:t>
            </a:r>
          </a:p>
        </p:txBody>
      </p:sp>
      <p:sp>
        <p:nvSpPr>
          <p:cNvPr id="3" name="Title 2"/>
          <p:cNvSpPr>
            <a:spLocks noGrp="1"/>
          </p:cNvSpPr>
          <p:nvPr>
            <p:ph type="title"/>
          </p:nvPr>
        </p:nvSpPr>
        <p:spPr/>
        <p:txBody>
          <a:bodyPr/>
          <a:lstStyle/>
          <a:p>
            <a:r>
              <a:rPr lang="en-US" sz="2800" dirty="0" smtClean="0"/>
              <a:t>Questions 31 and 32 </a:t>
            </a:r>
            <a:r>
              <a:rPr lang="en-US" sz="2800" dirty="0"/>
              <a:t>– </a:t>
            </a:r>
            <a:br>
              <a:rPr lang="en-US" sz="2800" dirty="0"/>
            </a:br>
            <a:r>
              <a:rPr lang="en-US" sz="2800" dirty="0" smtClean="0"/>
              <a:t>Findings</a:t>
            </a:r>
            <a:endParaRPr lang="en-US" sz="28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177246182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524000"/>
            <a:ext cx="8229600" cy="4419600"/>
          </a:xfrm>
        </p:spPr>
        <p:txBody>
          <a:bodyPr/>
          <a:lstStyle/>
          <a:p>
            <a:pPr marL="0" lvl="0" indent="0">
              <a:buNone/>
            </a:pPr>
            <a:r>
              <a:rPr lang="en-US" sz="1600" dirty="0" smtClean="0"/>
              <a:t>If </a:t>
            </a:r>
            <a:r>
              <a:rPr lang="en-US" sz="1600" dirty="0"/>
              <a:t>your health information were accessed by someone who did not have permission, how likely do you think it is that any of the following would happen?  Respond with very likely, somewhat likely, not very likely or not at all likely. </a:t>
            </a:r>
            <a:endParaRPr lang="en-US" sz="1600" dirty="0" smtClean="0"/>
          </a:p>
          <a:p>
            <a:pPr marL="0" lvl="0" indent="0">
              <a:buNone/>
            </a:pPr>
            <a:endParaRPr lang="en-US" sz="1600" dirty="0" smtClean="0"/>
          </a:p>
          <a:p>
            <a:pPr marL="0" indent="0">
              <a:buNone/>
            </a:pPr>
            <a:r>
              <a:rPr lang="en-US" sz="1600" dirty="0" smtClean="0"/>
              <a:t>a.  You </a:t>
            </a:r>
            <a:r>
              <a:rPr lang="en-US" sz="1600" dirty="0"/>
              <a:t>would be discriminated against</a:t>
            </a:r>
          </a:p>
          <a:p>
            <a:pPr marL="0" lvl="0" indent="0">
              <a:buNone/>
            </a:pPr>
            <a:r>
              <a:rPr lang="en-US" sz="1600" dirty="0"/>
              <a:t>b. You would experience personal or professional </a:t>
            </a:r>
            <a:r>
              <a:rPr lang="en-US" sz="1600" dirty="0" smtClean="0"/>
              <a:t>embarrassment</a:t>
            </a:r>
          </a:p>
          <a:p>
            <a:pPr marL="0" lvl="0" indent="0">
              <a:buNone/>
            </a:pPr>
            <a:r>
              <a:rPr lang="en-US" sz="1600" dirty="0" smtClean="0"/>
              <a:t>c.  The </a:t>
            </a:r>
            <a:r>
              <a:rPr lang="en-US" sz="1600" dirty="0"/>
              <a:t>information would be used to steal your </a:t>
            </a:r>
            <a:r>
              <a:rPr lang="en-US" sz="1600" dirty="0" smtClean="0"/>
              <a:t>identity</a:t>
            </a:r>
          </a:p>
          <a:p>
            <a:pPr marL="0" lvl="0" indent="0">
              <a:buNone/>
            </a:pPr>
            <a:r>
              <a:rPr lang="en-US" sz="1600" dirty="0"/>
              <a:t>d. The </a:t>
            </a:r>
            <a:r>
              <a:rPr lang="en-US" sz="1600" dirty="0" smtClean="0"/>
              <a:t>information </a:t>
            </a:r>
            <a:r>
              <a:rPr lang="en-US" sz="1600" dirty="0"/>
              <a:t>would be used to commit </a:t>
            </a:r>
            <a:r>
              <a:rPr lang="en-US" sz="1600" dirty="0" smtClean="0"/>
              <a:t>fraud</a:t>
            </a:r>
          </a:p>
          <a:p>
            <a:pPr marL="0" indent="0">
              <a:buNone/>
            </a:pPr>
            <a:endParaRPr lang="en-US" sz="1600" dirty="0" smtClean="0"/>
          </a:p>
          <a:p>
            <a:pPr lvl="1"/>
            <a:r>
              <a:rPr lang="en-US" sz="1600" dirty="0" smtClean="0"/>
              <a:t>	Very likely</a:t>
            </a:r>
          </a:p>
          <a:p>
            <a:pPr lvl="1"/>
            <a:r>
              <a:rPr lang="en-US" sz="1600" dirty="0"/>
              <a:t>	</a:t>
            </a:r>
            <a:r>
              <a:rPr lang="en-US" sz="1600" dirty="0" smtClean="0"/>
              <a:t>Somewhat likely</a:t>
            </a:r>
          </a:p>
          <a:p>
            <a:pPr lvl="1"/>
            <a:r>
              <a:rPr lang="en-US" sz="1600" dirty="0"/>
              <a:t>	</a:t>
            </a:r>
            <a:r>
              <a:rPr lang="en-US" sz="1600" dirty="0" smtClean="0"/>
              <a:t>Not </a:t>
            </a:r>
            <a:r>
              <a:rPr lang="en-US" sz="1600" dirty="0"/>
              <a:t>very </a:t>
            </a:r>
            <a:r>
              <a:rPr lang="en-US" sz="1600" dirty="0" smtClean="0"/>
              <a:t>likely</a:t>
            </a:r>
          </a:p>
          <a:p>
            <a:pPr lvl="1"/>
            <a:r>
              <a:rPr lang="en-US" sz="1600" dirty="0"/>
              <a:t>	</a:t>
            </a:r>
            <a:r>
              <a:rPr lang="en-US" sz="1600" dirty="0" smtClean="0"/>
              <a:t>Not </a:t>
            </a:r>
            <a:r>
              <a:rPr lang="en-US" sz="1600" dirty="0"/>
              <a:t>at all </a:t>
            </a:r>
            <a:r>
              <a:rPr lang="en-US" sz="1600" dirty="0" smtClean="0"/>
              <a:t>likely </a:t>
            </a:r>
            <a:endParaRPr lang="en-US" sz="1600" dirty="0"/>
          </a:p>
          <a:p>
            <a:pPr marL="0" lvl="0" indent="0">
              <a:buNone/>
            </a:pPr>
            <a:endParaRPr lang="en-US" sz="1600" dirty="0">
              <a:solidFill>
                <a:schemeClr val="tx1">
                  <a:lumMod val="75000"/>
                </a:schemeClr>
              </a:solidFill>
            </a:endParaRPr>
          </a:p>
        </p:txBody>
      </p:sp>
      <p:sp>
        <p:nvSpPr>
          <p:cNvPr id="3" name="Title 2"/>
          <p:cNvSpPr>
            <a:spLocks noGrp="1"/>
          </p:cNvSpPr>
          <p:nvPr>
            <p:ph type="title"/>
          </p:nvPr>
        </p:nvSpPr>
        <p:spPr/>
        <p:txBody>
          <a:bodyPr/>
          <a:lstStyle/>
          <a:p>
            <a:r>
              <a:rPr lang="en-US" sz="2800" dirty="0" smtClean="0"/>
              <a:t>Question 33 – </a:t>
            </a:r>
            <a:br>
              <a:rPr lang="en-US" sz="2800" dirty="0" smtClean="0"/>
            </a:br>
            <a:r>
              <a:rPr lang="en-US" sz="2800" dirty="0" smtClean="0"/>
              <a:t>Original Wording</a:t>
            </a:r>
            <a:endParaRPr lang="en-US" sz="28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242531375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1600" dirty="0" smtClean="0"/>
              <a:t>The question is hypothetical for respondents who have not had their health information accessed by someone without permission.</a:t>
            </a:r>
          </a:p>
          <a:p>
            <a:r>
              <a:rPr lang="en-US" sz="1600" dirty="0" smtClean="0"/>
              <a:t> Having health information accessed by “someone who does not have permission” is very general. </a:t>
            </a:r>
            <a:r>
              <a:rPr lang="en-US" sz="1600" dirty="0"/>
              <a:t>Respondent answers to the question may vary greatly depending on </a:t>
            </a:r>
            <a:r>
              <a:rPr lang="en-US" sz="1600" dirty="0" smtClean="0"/>
              <a:t>how they interpret the phrase.  The “someone” could be a personal acquaintance or a hacker, for example, and each of these persons would pose different risks to the respondent.</a:t>
            </a:r>
          </a:p>
          <a:p>
            <a:r>
              <a:rPr lang="en-US" sz="1600" dirty="0" smtClean="0"/>
              <a:t>It is unclear what items “c” and “d” mean. Identity theft and fraud seem very similar.</a:t>
            </a:r>
          </a:p>
          <a:p>
            <a:r>
              <a:rPr lang="en-US" sz="1600" dirty="0" smtClean="0"/>
              <a:t>Clarify </a:t>
            </a:r>
            <a:r>
              <a:rPr lang="en-US" sz="1600" dirty="0"/>
              <a:t>intent of the question.</a:t>
            </a:r>
          </a:p>
          <a:p>
            <a:r>
              <a:rPr lang="en-US" sz="1600" dirty="0"/>
              <a:t>Make the question more specific</a:t>
            </a:r>
            <a:r>
              <a:rPr lang="en-US" sz="1600" dirty="0">
                <a:solidFill>
                  <a:srgbClr val="FF0000"/>
                </a:solidFill>
              </a:rPr>
              <a:t>.</a:t>
            </a:r>
          </a:p>
          <a:p>
            <a:pPr lvl="1"/>
            <a:r>
              <a:rPr lang="en-US" sz="1200" dirty="0">
                <a:solidFill>
                  <a:schemeClr val="tx2"/>
                </a:solidFill>
              </a:rPr>
              <a:t>Who is the “someone” that respondents should consider?</a:t>
            </a:r>
          </a:p>
          <a:p>
            <a:pPr lvl="1"/>
            <a:r>
              <a:rPr lang="en-US" sz="1200" dirty="0">
                <a:solidFill>
                  <a:schemeClr val="tx2"/>
                </a:solidFill>
              </a:rPr>
              <a:t>What scenario would result in discrimination or personal/professional embarrassment?</a:t>
            </a:r>
          </a:p>
          <a:p>
            <a:pPr lvl="1"/>
            <a:r>
              <a:rPr lang="en-US" sz="1200" dirty="0">
                <a:solidFill>
                  <a:schemeClr val="tx2"/>
                </a:solidFill>
              </a:rPr>
              <a:t>What is the distinction between stealing identity and fraud?</a:t>
            </a:r>
          </a:p>
          <a:p>
            <a:r>
              <a:rPr lang="en-US" sz="1600" dirty="0"/>
              <a:t>Questions 27 through 32 also capture concerns about negative consequences from unauthorized access to medical records. Consider deleting Q33 if it cannot be clarified.</a:t>
            </a:r>
            <a:endParaRPr lang="en-US" sz="1600" dirty="0" smtClean="0"/>
          </a:p>
        </p:txBody>
      </p:sp>
      <p:sp>
        <p:nvSpPr>
          <p:cNvPr id="3" name="Title 2"/>
          <p:cNvSpPr>
            <a:spLocks noGrp="1"/>
          </p:cNvSpPr>
          <p:nvPr>
            <p:ph type="title"/>
          </p:nvPr>
        </p:nvSpPr>
        <p:spPr/>
        <p:txBody>
          <a:bodyPr/>
          <a:lstStyle/>
          <a:p>
            <a:r>
              <a:rPr lang="en-US" sz="2800" dirty="0" smtClean="0"/>
              <a:t>Question 33 – </a:t>
            </a:r>
            <a:r>
              <a:rPr lang="en-US" sz="2800" dirty="0"/>
              <a:t/>
            </a:r>
            <a:br>
              <a:rPr lang="en-US" sz="2800" dirty="0"/>
            </a:br>
            <a:r>
              <a:rPr lang="en-US" sz="2800" dirty="0" smtClean="0"/>
              <a:t>Findings</a:t>
            </a:r>
            <a:endParaRPr lang="en-US" sz="28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335949514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524000"/>
            <a:ext cx="8229600" cy="4419600"/>
          </a:xfrm>
        </p:spPr>
        <p:txBody>
          <a:bodyPr/>
          <a:lstStyle/>
          <a:p>
            <a:pPr marL="0" lvl="0" indent="0">
              <a:buNone/>
            </a:pPr>
            <a:r>
              <a:rPr lang="en-US" sz="1600" dirty="0"/>
              <a:t>I </a:t>
            </a:r>
            <a:r>
              <a:rPr lang="en-US" sz="1600" dirty="0" smtClean="0"/>
              <a:t>am </a:t>
            </a:r>
            <a:r>
              <a:rPr lang="en-US" sz="1600" dirty="0"/>
              <a:t>going to read to you some safeguards that could be taken to protect your computerized medical record.  If doctors and other health care providers followed these safeguards, on a scale of 1 to 5, how much safer do you think your medical information would be?  With 5 being much safer, and 1 being not any safer.    </a:t>
            </a:r>
          </a:p>
          <a:p>
            <a:pPr marL="0" indent="0">
              <a:buNone/>
            </a:pPr>
            <a:endParaRPr lang="en-US" sz="1600" dirty="0" smtClean="0"/>
          </a:p>
          <a:p>
            <a:pPr marL="0" indent="0">
              <a:buNone/>
            </a:pPr>
            <a:r>
              <a:rPr lang="en-US" sz="1600" dirty="0" smtClean="0"/>
              <a:t>a. Train </a:t>
            </a:r>
            <a:r>
              <a:rPr lang="en-US" sz="1600" dirty="0"/>
              <a:t>employees on privacy and </a:t>
            </a:r>
            <a:r>
              <a:rPr lang="en-US" sz="1600" dirty="0" smtClean="0"/>
              <a:t>security</a:t>
            </a:r>
          </a:p>
          <a:p>
            <a:pPr marL="0" indent="0">
              <a:buNone/>
            </a:pPr>
            <a:r>
              <a:rPr lang="en-US" sz="1600" dirty="0" smtClean="0"/>
              <a:t>b. Notify </a:t>
            </a:r>
            <a:r>
              <a:rPr lang="en-US" sz="1600" dirty="0"/>
              <a:t>you if your medical information falls into unauthorized hands</a:t>
            </a:r>
            <a:endParaRPr lang="en-US" sz="1600" dirty="0" smtClean="0"/>
          </a:p>
          <a:p>
            <a:pPr marL="0" lvl="0" indent="0">
              <a:buNone/>
            </a:pPr>
            <a:r>
              <a:rPr lang="en-US" sz="1600" dirty="0" smtClean="0"/>
              <a:t>c. Allow you to review who has accessed your medical information</a:t>
            </a:r>
          </a:p>
          <a:p>
            <a:pPr marL="0" lvl="0" indent="0">
              <a:buNone/>
            </a:pPr>
            <a:r>
              <a:rPr lang="en-US" sz="1600" dirty="0"/>
              <a:t>d. Allow you to make informed choices about how your medical information is collected and </a:t>
            </a:r>
            <a:r>
              <a:rPr lang="en-US" sz="1600" dirty="0" smtClean="0"/>
              <a:t>used</a:t>
            </a:r>
          </a:p>
          <a:p>
            <a:pPr marL="0" indent="0">
              <a:buNone/>
            </a:pPr>
            <a:r>
              <a:rPr lang="en-US" sz="1600" dirty="0"/>
              <a:t>e. Prosecute and penalize those who violate privacy and security laws</a:t>
            </a:r>
          </a:p>
          <a:p>
            <a:pPr marL="0" lvl="0" indent="0">
              <a:buNone/>
            </a:pPr>
            <a:endParaRPr lang="en-US" sz="1600" dirty="0" smtClean="0">
              <a:solidFill>
                <a:schemeClr val="tx1">
                  <a:lumMod val="75000"/>
                </a:schemeClr>
              </a:solidFill>
            </a:endParaRPr>
          </a:p>
          <a:p>
            <a:pPr marL="0" lvl="0" indent="0">
              <a:buNone/>
            </a:pPr>
            <a:endParaRPr lang="en-US" sz="1600" dirty="0">
              <a:solidFill>
                <a:schemeClr val="tx1">
                  <a:lumMod val="75000"/>
                </a:schemeClr>
              </a:solidFill>
            </a:endParaRPr>
          </a:p>
        </p:txBody>
      </p:sp>
      <p:sp>
        <p:nvSpPr>
          <p:cNvPr id="3" name="Title 2"/>
          <p:cNvSpPr>
            <a:spLocks noGrp="1"/>
          </p:cNvSpPr>
          <p:nvPr>
            <p:ph type="title"/>
          </p:nvPr>
        </p:nvSpPr>
        <p:spPr/>
        <p:txBody>
          <a:bodyPr/>
          <a:lstStyle/>
          <a:p>
            <a:r>
              <a:rPr lang="en-US" sz="2800" dirty="0" smtClean="0"/>
              <a:t>Question 34 – </a:t>
            </a:r>
            <a:br>
              <a:rPr lang="en-US" sz="2800" dirty="0" smtClean="0"/>
            </a:br>
            <a:r>
              <a:rPr lang="en-US" sz="2800" dirty="0" smtClean="0"/>
              <a:t>Original Wording</a:t>
            </a:r>
            <a:endParaRPr lang="en-US" sz="28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7102922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1600" dirty="0" smtClean="0"/>
              <a:t>The scale used in this question is different from others used in the instrument.  The question required repetition because respondents had difficulty with the scale.  </a:t>
            </a:r>
          </a:p>
          <a:p>
            <a:r>
              <a:rPr lang="en-US" sz="1600" dirty="0" smtClean="0"/>
              <a:t>Statements a through e are complex and difficult for some respondents to understand.</a:t>
            </a:r>
          </a:p>
          <a:p>
            <a:r>
              <a:rPr lang="en-US" sz="1600" dirty="0"/>
              <a:t>Discuss complex elements of the question.</a:t>
            </a:r>
          </a:p>
          <a:p>
            <a:r>
              <a:rPr lang="en-US" sz="1600" dirty="0"/>
              <a:t>Simplify the question by revising the scale and/or the statements.</a:t>
            </a:r>
          </a:p>
          <a:p>
            <a:r>
              <a:rPr lang="en-US" sz="1600" dirty="0"/>
              <a:t>Consider deleting Q34 if it cannot be simplified.  </a:t>
            </a:r>
          </a:p>
          <a:p>
            <a:pPr marL="0" indent="0">
              <a:buNone/>
            </a:pPr>
            <a:endParaRPr lang="en-US" sz="1600" dirty="0" smtClean="0"/>
          </a:p>
        </p:txBody>
      </p:sp>
      <p:sp>
        <p:nvSpPr>
          <p:cNvPr id="3" name="Title 2"/>
          <p:cNvSpPr>
            <a:spLocks noGrp="1"/>
          </p:cNvSpPr>
          <p:nvPr>
            <p:ph type="title"/>
          </p:nvPr>
        </p:nvSpPr>
        <p:spPr/>
        <p:txBody>
          <a:bodyPr/>
          <a:lstStyle/>
          <a:p>
            <a:r>
              <a:rPr lang="en-US" sz="2800" dirty="0" smtClean="0"/>
              <a:t>Question 34 – </a:t>
            </a:r>
            <a:r>
              <a:rPr lang="en-US" sz="2800" dirty="0"/>
              <a:t/>
            </a:r>
            <a:br>
              <a:rPr lang="en-US" sz="2800" dirty="0"/>
            </a:br>
            <a:r>
              <a:rPr lang="en-US" sz="2800" dirty="0" smtClean="0"/>
              <a:t>Findings</a:t>
            </a:r>
            <a:endParaRPr lang="en-US" sz="28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18267905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Respondent Demographics</a:t>
            </a:r>
            <a:endParaRPr lang="en-US" dirty="0"/>
          </a:p>
        </p:txBody>
      </p:sp>
      <p:sp>
        <p:nvSpPr>
          <p:cNvPr id="3" name="Content Placeholder 2"/>
          <p:cNvSpPr>
            <a:spLocks noGrp="1"/>
          </p:cNvSpPr>
          <p:nvPr>
            <p:ph sz="half" idx="1"/>
          </p:nvPr>
        </p:nvSpPr>
        <p:spPr/>
        <p:txBody>
          <a:bodyPr/>
          <a:lstStyle/>
          <a:p>
            <a:r>
              <a:rPr lang="en-US" i="1" dirty="0" smtClean="0"/>
              <a:t>Gender</a:t>
            </a:r>
          </a:p>
          <a:p>
            <a:pPr lvl="1"/>
            <a:r>
              <a:rPr lang="en-US" dirty="0" smtClean="0"/>
              <a:t>Male:	11</a:t>
            </a:r>
          </a:p>
          <a:p>
            <a:pPr lvl="1"/>
            <a:r>
              <a:rPr lang="en-US" dirty="0" smtClean="0"/>
              <a:t>Female:	14</a:t>
            </a:r>
          </a:p>
          <a:p>
            <a:endParaRPr lang="en-US" i="1" dirty="0" smtClean="0"/>
          </a:p>
          <a:p>
            <a:r>
              <a:rPr lang="en-US" i="1" dirty="0" smtClean="0"/>
              <a:t>Age</a:t>
            </a:r>
          </a:p>
          <a:p>
            <a:pPr lvl="1"/>
            <a:r>
              <a:rPr lang="en-US" dirty="0" smtClean="0"/>
              <a:t>18-25:	5</a:t>
            </a:r>
          </a:p>
          <a:p>
            <a:pPr lvl="1"/>
            <a:r>
              <a:rPr lang="en-US" dirty="0" smtClean="0"/>
              <a:t>26-35:	4</a:t>
            </a:r>
          </a:p>
          <a:p>
            <a:pPr lvl="1"/>
            <a:r>
              <a:rPr lang="en-US" dirty="0" smtClean="0"/>
              <a:t>36-45:	5</a:t>
            </a:r>
          </a:p>
          <a:p>
            <a:pPr lvl="1"/>
            <a:r>
              <a:rPr lang="en-US" dirty="0" smtClean="0"/>
              <a:t>46-55:	7</a:t>
            </a:r>
          </a:p>
          <a:p>
            <a:pPr lvl="1"/>
            <a:r>
              <a:rPr lang="en-US" dirty="0" smtClean="0"/>
              <a:t>56+:  	4</a:t>
            </a:r>
            <a:endParaRPr lang="en-US" dirty="0"/>
          </a:p>
        </p:txBody>
      </p:sp>
      <p:sp>
        <p:nvSpPr>
          <p:cNvPr id="7" name="Content Placeholder 6"/>
          <p:cNvSpPr>
            <a:spLocks noGrp="1"/>
          </p:cNvSpPr>
          <p:nvPr>
            <p:ph sz="half" idx="2"/>
          </p:nvPr>
        </p:nvSpPr>
        <p:spPr>
          <a:xfrm>
            <a:off x="3657600" y="1524000"/>
            <a:ext cx="5181600" cy="4419600"/>
          </a:xfrm>
        </p:spPr>
        <p:txBody>
          <a:bodyPr/>
          <a:lstStyle/>
          <a:p>
            <a:r>
              <a:rPr lang="en-US" i="1" dirty="0" smtClean="0"/>
              <a:t>Race/Ethnicity</a:t>
            </a:r>
          </a:p>
          <a:p>
            <a:pPr lvl="1"/>
            <a:r>
              <a:rPr lang="en-US" sz="2000" dirty="0" smtClean="0"/>
              <a:t>White/Caucasian:		7</a:t>
            </a:r>
          </a:p>
          <a:p>
            <a:pPr lvl="1"/>
            <a:r>
              <a:rPr lang="en-US" sz="2000" dirty="0" smtClean="0"/>
              <a:t>Black/African American:	6</a:t>
            </a:r>
          </a:p>
          <a:p>
            <a:pPr lvl="1"/>
            <a:r>
              <a:rPr lang="en-US" sz="2000" dirty="0" smtClean="0"/>
              <a:t>Asian:			2</a:t>
            </a:r>
          </a:p>
          <a:p>
            <a:pPr lvl="1"/>
            <a:r>
              <a:rPr lang="en-US" sz="2000" dirty="0" smtClean="0"/>
              <a:t>Hispanic/Latino:		10</a:t>
            </a:r>
          </a:p>
          <a:p>
            <a:pPr lvl="2"/>
            <a:r>
              <a:rPr lang="en-US" sz="1600" dirty="0" smtClean="0"/>
              <a:t>All Spanish interviews</a:t>
            </a:r>
          </a:p>
          <a:p>
            <a:pPr lvl="2"/>
            <a:endParaRPr lang="en-US" sz="1600" dirty="0"/>
          </a:p>
          <a:p>
            <a:pPr lvl="2"/>
            <a:endParaRPr lang="en-US" sz="1600" dirty="0" smtClean="0"/>
          </a:p>
          <a:p>
            <a:pPr lvl="2"/>
            <a:endParaRPr lang="en-US" sz="1600" dirty="0"/>
          </a:p>
          <a:p>
            <a:pPr lvl="2"/>
            <a:endParaRPr lang="en-US" sz="1600" dirty="0" smtClean="0"/>
          </a:p>
          <a:p>
            <a:pPr marL="914400" lvl="2" indent="0">
              <a:buNone/>
            </a:pPr>
            <a:r>
              <a:rPr lang="en-US" sz="1600" dirty="0" smtClean="0"/>
              <a:t>Note:  Hispanic/Latino respondents were included in Spanish interview group only</a:t>
            </a:r>
            <a:endParaRPr lang="en-US" sz="1600" dirty="0"/>
          </a:p>
        </p:txBody>
      </p:sp>
      <p:sp>
        <p:nvSpPr>
          <p:cNvPr id="5" name="Footer Placeholder 4"/>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62628101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524000"/>
            <a:ext cx="8229600" cy="4419600"/>
          </a:xfrm>
        </p:spPr>
        <p:txBody>
          <a:bodyPr/>
          <a:lstStyle/>
          <a:p>
            <a:pPr marL="0" lvl="0" indent="0">
              <a:buNone/>
            </a:pPr>
            <a:r>
              <a:rPr lang="en-US" sz="1600" dirty="0"/>
              <a:t>I’m  going to read a list of some of the types of information that may be in your medical record. I’d like you to tell me if you prefer this information be kept separate from the rest of your medical record when it is being shared.</a:t>
            </a:r>
          </a:p>
          <a:p>
            <a:pPr marL="0" indent="0">
              <a:buNone/>
            </a:pPr>
            <a:endParaRPr lang="en-US" sz="1600" dirty="0"/>
          </a:p>
          <a:p>
            <a:pPr marL="0" indent="0">
              <a:buNone/>
            </a:pPr>
            <a:r>
              <a:rPr lang="en-US" sz="1600" dirty="0" smtClean="0"/>
              <a:t>a. The medications you’ve been prescribed</a:t>
            </a:r>
          </a:p>
          <a:p>
            <a:pPr marL="457200" lvl="1" indent="0">
              <a:buNone/>
            </a:pPr>
            <a:r>
              <a:rPr lang="en-US" sz="1600" dirty="0" smtClean="0"/>
              <a:t>	Yes		No</a:t>
            </a:r>
          </a:p>
          <a:p>
            <a:pPr marL="0" indent="0">
              <a:buNone/>
            </a:pPr>
            <a:r>
              <a:rPr lang="en-US" sz="1600" dirty="0" smtClean="0"/>
              <a:t>b. Results of genetic tests</a:t>
            </a:r>
            <a:endParaRPr lang="en-US" sz="1600" dirty="0"/>
          </a:p>
          <a:p>
            <a:pPr marL="457200" lvl="1" indent="0">
              <a:buNone/>
            </a:pPr>
            <a:r>
              <a:rPr lang="en-US" sz="1600" dirty="0"/>
              <a:t>	Yes		</a:t>
            </a:r>
            <a:r>
              <a:rPr lang="en-US" sz="1600" dirty="0" smtClean="0"/>
              <a:t>No</a:t>
            </a:r>
          </a:p>
          <a:p>
            <a:pPr marL="0" indent="0">
              <a:buNone/>
            </a:pPr>
            <a:r>
              <a:rPr lang="en-US" sz="1600" dirty="0" smtClean="0"/>
              <a:t>c. Results of HIV tests</a:t>
            </a:r>
            <a:endParaRPr lang="en-US" sz="1600" dirty="0"/>
          </a:p>
          <a:p>
            <a:pPr marL="457200" lvl="1" indent="0">
              <a:buNone/>
            </a:pPr>
            <a:r>
              <a:rPr lang="en-US" sz="1600" dirty="0"/>
              <a:t>	Yes		</a:t>
            </a:r>
            <a:r>
              <a:rPr lang="en-US" sz="1600" dirty="0" smtClean="0"/>
              <a:t>No</a:t>
            </a:r>
          </a:p>
          <a:p>
            <a:pPr marL="0" indent="0">
              <a:buNone/>
            </a:pPr>
            <a:r>
              <a:rPr lang="en-US" sz="1600" dirty="0" smtClean="0"/>
              <a:t>d. Results of test for sexually transmitted diseases</a:t>
            </a:r>
            <a:endParaRPr lang="en-US" sz="1600" dirty="0"/>
          </a:p>
          <a:p>
            <a:pPr marL="457200" lvl="1" indent="0">
              <a:buNone/>
            </a:pPr>
            <a:r>
              <a:rPr lang="en-US" sz="1600" dirty="0"/>
              <a:t>	Yes		</a:t>
            </a:r>
            <a:r>
              <a:rPr lang="en-US" sz="1600" dirty="0" smtClean="0"/>
              <a:t>No</a:t>
            </a:r>
          </a:p>
          <a:p>
            <a:pPr marL="0" indent="0">
              <a:buNone/>
            </a:pPr>
            <a:r>
              <a:rPr lang="en-US" sz="1600" dirty="0" smtClean="0"/>
              <a:t>e. Mental health diagnoses and treatment</a:t>
            </a:r>
            <a:endParaRPr lang="en-US" sz="1600" dirty="0"/>
          </a:p>
          <a:p>
            <a:pPr marL="457200" lvl="1" indent="0">
              <a:buNone/>
            </a:pPr>
            <a:r>
              <a:rPr lang="en-US" sz="1600" dirty="0"/>
              <a:t>	Yes		No</a:t>
            </a:r>
          </a:p>
          <a:p>
            <a:pPr marL="457200" lvl="1" indent="0">
              <a:buNone/>
            </a:pPr>
            <a:endParaRPr lang="en-US" sz="1600" dirty="0"/>
          </a:p>
          <a:p>
            <a:pPr marL="457200" lvl="1" indent="0">
              <a:buNone/>
            </a:pPr>
            <a:endParaRPr lang="en-US" sz="1600" dirty="0"/>
          </a:p>
          <a:p>
            <a:pPr marL="457200" lvl="1" indent="0">
              <a:buNone/>
            </a:pPr>
            <a:endParaRPr lang="en-US" sz="1600" dirty="0"/>
          </a:p>
          <a:p>
            <a:pPr marL="0" lvl="0" indent="0">
              <a:buNone/>
            </a:pPr>
            <a:endParaRPr lang="en-US" sz="1600" dirty="0">
              <a:solidFill>
                <a:schemeClr val="tx1">
                  <a:lumMod val="75000"/>
                </a:schemeClr>
              </a:solidFill>
            </a:endParaRPr>
          </a:p>
        </p:txBody>
      </p:sp>
      <p:sp>
        <p:nvSpPr>
          <p:cNvPr id="3" name="Title 2"/>
          <p:cNvSpPr>
            <a:spLocks noGrp="1"/>
          </p:cNvSpPr>
          <p:nvPr>
            <p:ph type="title"/>
          </p:nvPr>
        </p:nvSpPr>
        <p:spPr/>
        <p:txBody>
          <a:bodyPr/>
          <a:lstStyle/>
          <a:p>
            <a:r>
              <a:rPr lang="en-US" sz="2800" dirty="0" smtClean="0"/>
              <a:t>Question 35 – </a:t>
            </a:r>
            <a:br>
              <a:rPr lang="en-US" sz="2800" dirty="0" smtClean="0"/>
            </a:br>
            <a:r>
              <a:rPr lang="en-US" sz="2800" dirty="0" smtClean="0"/>
              <a:t>Original Wording</a:t>
            </a:r>
            <a:endParaRPr lang="en-US" sz="28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125018595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1600" dirty="0" smtClean="0"/>
              <a:t>Since </a:t>
            </a:r>
            <a:r>
              <a:rPr lang="en-US" sz="1600" dirty="0"/>
              <a:t>the question does not explain what the context is in which records are to be shared, it is hard to interpret respondent answers.  </a:t>
            </a:r>
            <a:r>
              <a:rPr lang="en-US" sz="1600" dirty="0" smtClean="0"/>
              <a:t>The nature and scope of how the medical information is shared needs to be clarified. </a:t>
            </a:r>
          </a:p>
          <a:p>
            <a:r>
              <a:rPr lang="en-US" sz="1600" dirty="0" smtClean="0"/>
              <a:t>Clarify the intent of the question or consider deleting it.</a:t>
            </a:r>
          </a:p>
          <a:p>
            <a:pPr marL="0" indent="0">
              <a:buNone/>
            </a:pPr>
            <a:endParaRPr lang="en-US" sz="1600" dirty="0"/>
          </a:p>
          <a:p>
            <a:endParaRPr lang="en-US" sz="1600" dirty="0"/>
          </a:p>
        </p:txBody>
      </p:sp>
      <p:sp>
        <p:nvSpPr>
          <p:cNvPr id="3" name="Title 2"/>
          <p:cNvSpPr>
            <a:spLocks noGrp="1"/>
          </p:cNvSpPr>
          <p:nvPr>
            <p:ph type="title"/>
          </p:nvPr>
        </p:nvSpPr>
        <p:spPr/>
        <p:txBody>
          <a:bodyPr/>
          <a:lstStyle/>
          <a:p>
            <a:r>
              <a:rPr lang="en-US" sz="2800" dirty="0" smtClean="0"/>
              <a:t>Question 35 – </a:t>
            </a:r>
            <a:r>
              <a:rPr lang="en-US" sz="2800" dirty="0"/>
              <a:t/>
            </a:r>
            <a:br>
              <a:rPr lang="en-US" sz="2800" dirty="0"/>
            </a:br>
            <a:r>
              <a:rPr lang="en-US" sz="2800" dirty="0" smtClean="0"/>
              <a:t>Findings</a:t>
            </a:r>
            <a:endParaRPr lang="en-US" sz="28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47392260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524000"/>
            <a:ext cx="8229600" cy="4419600"/>
          </a:xfrm>
        </p:spPr>
        <p:txBody>
          <a:bodyPr/>
          <a:lstStyle/>
          <a:p>
            <a:pPr marL="0" lvl="0" indent="0">
              <a:buNone/>
            </a:pPr>
            <a:r>
              <a:rPr lang="en-US" sz="1600" dirty="0"/>
              <a:t>For  each of the following types of information, please indicate whether you would want to limit sharing to: a) only the provider treating you for that condition, b) specific providers of your choice, or c) all providers treating you</a:t>
            </a:r>
            <a:r>
              <a:rPr lang="en-US" sz="1600" dirty="0" smtClean="0"/>
              <a:t>?</a:t>
            </a:r>
            <a:endParaRPr lang="en-US" sz="1600" dirty="0"/>
          </a:p>
          <a:p>
            <a:pPr marL="0" indent="0">
              <a:buNone/>
            </a:pPr>
            <a:endParaRPr lang="en-US" sz="1600" dirty="0" smtClean="0"/>
          </a:p>
          <a:p>
            <a:pPr marL="0" indent="0">
              <a:buNone/>
            </a:pPr>
            <a:r>
              <a:rPr lang="en-US" sz="1600" dirty="0" smtClean="0"/>
              <a:t>a. The medications you’ve been prescribed</a:t>
            </a:r>
          </a:p>
          <a:p>
            <a:pPr marL="0" indent="0">
              <a:buNone/>
            </a:pPr>
            <a:r>
              <a:rPr lang="en-US" sz="1600" dirty="0" smtClean="0"/>
              <a:t>b. Results of genetic tests</a:t>
            </a:r>
            <a:endParaRPr lang="en-US" sz="1600" dirty="0"/>
          </a:p>
          <a:p>
            <a:pPr marL="0" indent="0">
              <a:buNone/>
            </a:pPr>
            <a:r>
              <a:rPr lang="en-US" sz="1600" dirty="0" smtClean="0"/>
              <a:t>c. Results of HIV tests</a:t>
            </a:r>
            <a:endParaRPr lang="en-US" sz="1600" dirty="0"/>
          </a:p>
          <a:p>
            <a:pPr marL="0" indent="0">
              <a:buNone/>
            </a:pPr>
            <a:r>
              <a:rPr lang="en-US" sz="1600" dirty="0" smtClean="0"/>
              <a:t>d. Results of test for sexually transmitted diseases</a:t>
            </a:r>
            <a:endParaRPr lang="en-US" sz="1600" dirty="0"/>
          </a:p>
          <a:p>
            <a:pPr marL="0" indent="0">
              <a:buNone/>
            </a:pPr>
            <a:r>
              <a:rPr lang="en-US" sz="1600" dirty="0" smtClean="0"/>
              <a:t>e. Mental health diagnoses and treatment</a:t>
            </a:r>
            <a:endParaRPr lang="en-US" sz="1600" dirty="0"/>
          </a:p>
          <a:p>
            <a:pPr marL="457200" lvl="1" indent="0">
              <a:buNone/>
            </a:pPr>
            <a:r>
              <a:rPr lang="en-US" sz="1600" dirty="0" smtClean="0"/>
              <a:t>	</a:t>
            </a:r>
          </a:p>
          <a:p>
            <a:pPr lvl="1"/>
            <a:r>
              <a:rPr lang="en-US" sz="1600" dirty="0" smtClean="0"/>
              <a:t>	Only the provider treating you</a:t>
            </a:r>
          </a:p>
          <a:p>
            <a:pPr lvl="1"/>
            <a:r>
              <a:rPr lang="en-US" sz="1600" dirty="0"/>
              <a:t>	</a:t>
            </a:r>
            <a:r>
              <a:rPr lang="en-US" sz="1600" dirty="0" smtClean="0"/>
              <a:t>Specific providers of your </a:t>
            </a:r>
            <a:r>
              <a:rPr lang="en-US" sz="1600" dirty="0"/>
              <a:t>c</a:t>
            </a:r>
            <a:r>
              <a:rPr lang="en-US" sz="1600" dirty="0" smtClean="0"/>
              <a:t>hoice</a:t>
            </a:r>
          </a:p>
          <a:p>
            <a:pPr lvl="1"/>
            <a:r>
              <a:rPr lang="en-US" sz="1600" dirty="0" smtClean="0"/>
              <a:t>	All providers treating you</a:t>
            </a:r>
            <a:endParaRPr lang="en-US" sz="1600" dirty="0"/>
          </a:p>
          <a:p>
            <a:pPr marL="457200" lvl="1" indent="0">
              <a:buNone/>
            </a:pPr>
            <a:endParaRPr lang="en-US" sz="1600" dirty="0"/>
          </a:p>
          <a:p>
            <a:pPr marL="457200" lvl="1" indent="0">
              <a:buNone/>
            </a:pPr>
            <a:endParaRPr lang="en-US" sz="1600" dirty="0"/>
          </a:p>
          <a:p>
            <a:pPr marL="457200" lvl="1" indent="0">
              <a:buNone/>
            </a:pPr>
            <a:endParaRPr lang="en-US" sz="1600" dirty="0"/>
          </a:p>
          <a:p>
            <a:pPr marL="0" lvl="0" indent="0">
              <a:buNone/>
            </a:pPr>
            <a:endParaRPr lang="en-US" sz="1600" dirty="0">
              <a:solidFill>
                <a:schemeClr val="tx1">
                  <a:lumMod val="75000"/>
                </a:schemeClr>
              </a:solidFill>
            </a:endParaRPr>
          </a:p>
        </p:txBody>
      </p:sp>
      <p:sp>
        <p:nvSpPr>
          <p:cNvPr id="3" name="Title 2"/>
          <p:cNvSpPr>
            <a:spLocks noGrp="1"/>
          </p:cNvSpPr>
          <p:nvPr>
            <p:ph type="title"/>
          </p:nvPr>
        </p:nvSpPr>
        <p:spPr/>
        <p:txBody>
          <a:bodyPr/>
          <a:lstStyle/>
          <a:p>
            <a:r>
              <a:rPr lang="en-US" sz="2800" dirty="0" smtClean="0"/>
              <a:t>Question 36 – </a:t>
            </a:r>
            <a:br>
              <a:rPr lang="en-US" sz="2800" dirty="0" smtClean="0"/>
            </a:br>
            <a:r>
              <a:rPr lang="en-US" sz="2800" dirty="0" smtClean="0"/>
              <a:t>Original Wording</a:t>
            </a:r>
            <a:endParaRPr lang="en-US" sz="28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46494205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1600" dirty="0" smtClean="0"/>
              <a:t>Respondents had difficulty making </a:t>
            </a:r>
            <a:r>
              <a:rPr lang="en-US" sz="1600" dirty="0"/>
              <a:t>making the distinction between the different response options.  They </a:t>
            </a:r>
            <a:r>
              <a:rPr lang="en-US" sz="1600" dirty="0" smtClean="0"/>
              <a:t>frequently forgot </a:t>
            </a:r>
            <a:r>
              <a:rPr lang="en-US" sz="1600" dirty="0"/>
              <a:t>about the “for that condition” </a:t>
            </a:r>
            <a:r>
              <a:rPr lang="en-US" sz="1600" dirty="0" smtClean="0"/>
              <a:t>phrase. </a:t>
            </a:r>
          </a:p>
          <a:p>
            <a:r>
              <a:rPr lang="en-US" sz="1600" dirty="0" smtClean="0"/>
              <a:t>There </a:t>
            </a:r>
            <a:r>
              <a:rPr lang="en-US" sz="1600" dirty="0"/>
              <a:t>is </a:t>
            </a:r>
            <a:r>
              <a:rPr lang="en-US" sz="1600" dirty="0" smtClean="0"/>
              <a:t>also the </a:t>
            </a:r>
            <a:r>
              <a:rPr lang="en-US" sz="1600" dirty="0"/>
              <a:t>potential that respondents will give inconsistent answers across Q35 and Q36.  Respondents could say in Q35, for example, that they would not want medications to be part of the record that is shared.  They could then indicate in Q36 that all providers treating you should have information on medications.  </a:t>
            </a:r>
          </a:p>
          <a:p>
            <a:r>
              <a:rPr lang="en-US" sz="1600" dirty="0" smtClean="0"/>
              <a:t>As </a:t>
            </a:r>
            <a:r>
              <a:rPr lang="en-US" sz="1600" dirty="0"/>
              <a:t>with Q35, </a:t>
            </a:r>
            <a:r>
              <a:rPr lang="en-US" sz="1600" dirty="0" smtClean="0"/>
              <a:t>the nature and scope of how medical information is being shared is not clear. </a:t>
            </a:r>
          </a:p>
          <a:p>
            <a:r>
              <a:rPr lang="en-US" sz="1600" dirty="0" smtClean="0"/>
              <a:t>As it is currently worded, the question does not adequately get at the concept of differential consent.  </a:t>
            </a:r>
          </a:p>
          <a:p>
            <a:r>
              <a:rPr lang="en-US" sz="1600" dirty="0" smtClean="0"/>
              <a:t>Clarify </a:t>
            </a:r>
            <a:r>
              <a:rPr lang="en-US" sz="1600" dirty="0"/>
              <a:t>the intent of the </a:t>
            </a:r>
            <a:r>
              <a:rPr lang="en-US" sz="1600" dirty="0" smtClean="0"/>
              <a:t>question </a:t>
            </a:r>
            <a:r>
              <a:rPr lang="en-US" sz="1600" dirty="0"/>
              <a:t>or consider deleting the item.</a:t>
            </a:r>
          </a:p>
          <a:p>
            <a:endParaRPr lang="en-US" sz="1600" dirty="0" smtClean="0"/>
          </a:p>
          <a:p>
            <a:endParaRPr lang="en-US" sz="1600" dirty="0"/>
          </a:p>
          <a:p>
            <a:endParaRPr lang="en-US" sz="1600" dirty="0"/>
          </a:p>
        </p:txBody>
      </p:sp>
      <p:sp>
        <p:nvSpPr>
          <p:cNvPr id="3" name="Title 2"/>
          <p:cNvSpPr>
            <a:spLocks noGrp="1"/>
          </p:cNvSpPr>
          <p:nvPr>
            <p:ph type="title"/>
          </p:nvPr>
        </p:nvSpPr>
        <p:spPr/>
        <p:txBody>
          <a:bodyPr/>
          <a:lstStyle/>
          <a:p>
            <a:r>
              <a:rPr lang="en-US" sz="2800" dirty="0" smtClean="0"/>
              <a:t>Question 36 – </a:t>
            </a:r>
            <a:r>
              <a:rPr lang="en-US" sz="2800" dirty="0"/>
              <a:t/>
            </a:r>
            <a:br>
              <a:rPr lang="en-US" sz="2800" dirty="0"/>
            </a:br>
            <a:r>
              <a:rPr lang="en-US" sz="2800" dirty="0" smtClean="0"/>
              <a:t>Findings</a:t>
            </a:r>
            <a:endParaRPr lang="en-US" sz="28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102747779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524000"/>
            <a:ext cx="8229600" cy="4419600"/>
          </a:xfrm>
        </p:spPr>
        <p:txBody>
          <a:bodyPr/>
          <a:lstStyle/>
          <a:p>
            <a:pPr marL="0" indent="0">
              <a:buNone/>
            </a:pPr>
            <a:r>
              <a:rPr lang="en-US" sz="1600" dirty="0" smtClean="0"/>
              <a:t>Existing </a:t>
            </a:r>
            <a:r>
              <a:rPr lang="en-US" sz="1600" dirty="0"/>
              <a:t>laws provide a reasonable level of protection for computerized medical records and medical information </a:t>
            </a:r>
            <a:r>
              <a:rPr lang="en-US" sz="1600" dirty="0" smtClean="0"/>
              <a:t>today.</a:t>
            </a:r>
          </a:p>
          <a:p>
            <a:pPr marL="0" indent="0">
              <a:buNone/>
            </a:pPr>
            <a:endParaRPr lang="en-US" sz="1600" dirty="0"/>
          </a:p>
          <a:p>
            <a:pPr marL="0" indent="0">
              <a:buNone/>
            </a:pPr>
            <a:r>
              <a:rPr lang="en-US" sz="1600" dirty="0" smtClean="0"/>
              <a:t>Doctors</a:t>
            </a:r>
            <a:r>
              <a:rPr lang="en-US" sz="1600" dirty="0"/>
              <a:t>  and other health care providers have measures in place that provide a reasonable level of protection for computerized medical records and medical information </a:t>
            </a:r>
            <a:r>
              <a:rPr lang="en-US" sz="1600" dirty="0" smtClean="0"/>
              <a:t>today.</a:t>
            </a:r>
          </a:p>
          <a:p>
            <a:pPr marL="0" indent="0">
              <a:buNone/>
            </a:pPr>
            <a:endParaRPr lang="en-US" sz="1600" dirty="0"/>
          </a:p>
          <a:p>
            <a:pPr lvl="1"/>
            <a:r>
              <a:rPr lang="en-US" sz="1600" dirty="0"/>
              <a:t>Strongly agree</a:t>
            </a:r>
          </a:p>
          <a:p>
            <a:pPr lvl="1"/>
            <a:r>
              <a:rPr lang="en-US" sz="1600" dirty="0"/>
              <a:t>Agree</a:t>
            </a:r>
          </a:p>
          <a:p>
            <a:pPr lvl="1"/>
            <a:r>
              <a:rPr lang="en-US" sz="1600" dirty="0"/>
              <a:t>Disagree</a:t>
            </a:r>
          </a:p>
          <a:p>
            <a:pPr lvl="1"/>
            <a:r>
              <a:rPr lang="en-US" sz="1600" dirty="0"/>
              <a:t>Strongly disagree</a:t>
            </a:r>
          </a:p>
          <a:p>
            <a:pPr lvl="1"/>
            <a:r>
              <a:rPr lang="en-US" sz="1600" dirty="0"/>
              <a:t>Don’t know</a:t>
            </a:r>
          </a:p>
          <a:p>
            <a:pPr marL="0" indent="0">
              <a:buNone/>
            </a:pPr>
            <a:endParaRPr lang="en-US" sz="1600" dirty="0"/>
          </a:p>
          <a:p>
            <a:pPr marL="0" indent="0">
              <a:buNone/>
            </a:pPr>
            <a:endParaRPr lang="en-US" sz="1600" dirty="0"/>
          </a:p>
          <a:p>
            <a:pPr marL="0" lvl="0" indent="0">
              <a:buNone/>
            </a:pPr>
            <a:endParaRPr lang="en-US" sz="1600" dirty="0" smtClean="0">
              <a:solidFill>
                <a:schemeClr val="tx1">
                  <a:lumMod val="75000"/>
                </a:schemeClr>
              </a:solidFill>
            </a:endParaRPr>
          </a:p>
          <a:p>
            <a:pPr marL="0" lvl="0" indent="0">
              <a:buNone/>
            </a:pPr>
            <a:endParaRPr lang="en-US" sz="1600" dirty="0">
              <a:solidFill>
                <a:schemeClr val="tx1">
                  <a:lumMod val="75000"/>
                </a:schemeClr>
              </a:solidFill>
            </a:endParaRPr>
          </a:p>
        </p:txBody>
      </p:sp>
      <p:sp>
        <p:nvSpPr>
          <p:cNvPr id="3" name="Title 2"/>
          <p:cNvSpPr>
            <a:spLocks noGrp="1"/>
          </p:cNvSpPr>
          <p:nvPr>
            <p:ph type="title"/>
          </p:nvPr>
        </p:nvSpPr>
        <p:spPr/>
        <p:txBody>
          <a:bodyPr/>
          <a:lstStyle/>
          <a:p>
            <a:r>
              <a:rPr lang="en-US" sz="2800" dirty="0" smtClean="0"/>
              <a:t>Questions 37 and 38 – </a:t>
            </a:r>
            <a:br>
              <a:rPr lang="en-US" sz="2800" dirty="0" smtClean="0"/>
            </a:br>
            <a:r>
              <a:rPr lang="en-US" sz="2800" dirty="0" smtClean="0"/>
              <a:t>Original Wording</a:t>
            </a:r>
            <a:endParaRPr lang="en-US" sz="28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218177040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524000"/>
            <a:ext cx="8229600" cy="4419600"/>
          </a:xfrm>
        </p:spPr>
        <p:txBody>
          <a:bodyPr/>
          <a:lstStyle/>
          <a:p>
            <a:r>
              <a:rPr lang="en-US" sz="1600" dirty="0" smtClean="0"/>
              <a:t>Respondents know very little about existing laws.  Some mention the HIPAA law.  Others say they have no particular law in mind when answering Q37.</a:t>
            </a:r>
          </a:p>
          <a:p>
            <a:r>
              <a:rPr lang="en-US" sz="1600" dirty="0" smtClean="0"/>
              <a:t>Respondents also know little about the security measures in place at their doctor’s office.  </a:t>
            </a:r>
          </a:p>
          <a:p>
            <a:r>
              <a:rPr lang="en-US" sz="1600" dirty="0" smtClean="0"/>
              <a:t>Although respondents had little difficulty answering the questions, it is important to note that their responses are not based on knowledge of laws or their doctor’s practices.</a:t>
            </a:r>
          </a:p>
          <a:p>
            <a:pPr marL="0" indent="0">
              <a:buNone/>
            </a:pPr>
            <a:endParaRPr lang="en-US" sz="1600" dirty="0"/>
          </a:p>
          <a:p>
            <a:pPr marL="0" indent="0">
              <a:buNone/>
            </a:pPr>
            <a:endParaRPr lang="en-US" sz="1600" dirty="0"/>
          </a:p>
          <a:p>
            <a:pPr marL="0" lvl="0" indent="0">
              <a:buNone/>
            </a:pPr>
            <a:endParaRPr lang="en-US" sz="1600" dirty="0" smtClean="0">
              <a:solidFill>
                <a:schemeClr val="tx1">
                  <a:lumMod val="75000"/>
                </a:schemeClr>
              </a:solidFill>
            </a:endParaRPr>
          </a:p>
          <a:p>
            <a:pPr marL="0" lvl="0" indent="0">
              <a:buNone/>
            </a:pPr>
            <a:endParaRPr lang="en-US" sz="1600" dirty="0">
              <a:solidFill>
                <a:schemeClr val="tx1">
                  <a:lumMod val="75000"/>
                </a:schemeClr>
              </a:solidFill>
            </a:endParaRPr>
          </a:p>
        </p:txBody>
      </p:sp>
      <p:sp>
        <p:nvSpPr>
          <p:cNvPr id="3" name="Title 2"/>
          <p:cNvSpPr>
            <a:spLocks noGrp="1"/>
          </p:cNvSpPr>
          <p:nvPr>
            <p:ph type="title"/>
          </p:nvPr>
        </p:nvSpPr>
        <p:spPr/>
        <p:txBody>
          <a:bodyPr/>
          <a:lstStyle/>
          <a:p>
            <a:r>
              <a:rPr lang="en-US" sz="2800" dirty="0" smtClean="0"/>
              <a:t>Questions 37 and 38 – </a:t>
            </a:r>
            <a:br>
              <a:rPr lang="en-US" sz="2800" dirty="0" smtClean="0"/>
            </a:br>
            <a:r>
              <a:rPr lang="en-US" sz="2800" dirty="0" smtClean="0"/>
              <a:t>Findings</a:t>
            </a:r>
            <a:endParaRPr lang="en-US" sz="28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341899535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524000"/>
            <a:ext cx="8229600" cy="4419600"/>
          </a:xfrm>
        </p:spPr>
        <p:txBody>
          <a:bodyPr/>
          <a:lstStyle/>
          <a:p>
            <a:pPr marL="0" indent="0">
              <a:buNone/>
            </a:pPr>
            <a:r>
              <a:rPr lang="en-US" sz="1600" dirty="0">
                <a:solidFill>
                  <a:srgbClr val="FF0000"/>
                </a:solidFill>
              </a:rPr>
              <a:t>Core </a:t>
            </a:r>
            <a:r>
              <a:rPr lang="en-US" sz="1600" dirty="0" smtClean="0">
                <a:solidFill>
                  <a:srgbClr val="FF0000"/>
                </a:solidFill>
              </a:rPr>
              <a:t>Question</a:t>
            </a:r>
            <a:endParaRPr lang="en-US" sz="1600" dirty="0" smtClean="0"/>
          </a:p>
          <a:p>
            <a:pPr marL="0" indent="0">
              <a:buNone/>
            </a:pPr>
            <a:r>
              <a:rPr lang="en-US" sz="1600" dirty="0" smtClean="0"/>
              <a:t>Now </a:t>
            </a:r>
            <a:r>
              <a:rPr lang="en-US" sz="1600" dirty="0"/>
              <a:t>how much do you agree with these statements about support for the use of computerized medical records?</a:t>
            </a:r>
          </a:p>
          <a:p>
            <a:pPr marL="0" indent="0">
              <a:buNone/>
            </a:pPr>
            <a:r>
              <a:rPr lang="en-US" sz="1600" dirty="0"/>
              <a:t> </a:t>
            </a:r>
          </a:p>
          <a:p>
            <a:pPr marL="0" lvl="0" indent="0">
              <a:buNone/>
            </a:pPr>
            <a:r>
              <a:rPr lang="en-US" sz="1600" dirty="0"/>
              <a:t>I </a:t>
            </a:r>
            <a:r>
              <a:rPr lang="en-US" sz="1600" dirty="0" smtClean="0"/>
              <a:t>want </a:t>
            </a:r>
            <a:r>
              <a:rPr lang="en-US" sz="1600" dirty="0"/>
              <a:t>my doctors or other health care providers to use a computerized medical record to store and manage my health information despite any concerns I might have about privacy and security. </a:t>
            </a:r>
            <a:endParaRPr lang="en-US" sz="1600" dirty="0" smtClean="0"/>
          </a:p>
          <a:p>
            <a:pPr marL="0" lvl="0" indent="0">
              <a:buNone/>
            </a:pPr>
            <a:r>
              <a:rPr lang="en-US" sz="1600" dirty="0"/>
              <a:t>	</a:t>
            </a:r>
            <a:endParaRPr lang="en-US" sz="1600" dirty="0" smtClean="0"/>
          </a:p>
          <a:p>
            <a:pPr lvl="1"/>
            <a:r>
              <a:rPr lang="en-US" sz="1600" dirty="0" smtClean="0"/>
              <a:t>Strongly </a:t>
            </a:r>
            <a:r>
              <a:rPr lang="en-US" sz="1600" dirty="0"/>
              <a:t>agree</a:t>
            </a:r>
          </a:p>
          <a:p>
            <a:pPr lvl="1"/>
            <a:r>
              <a:rPr lang="en-US" sz="1600" dirty="0"/>
              <a:t>Agree</a:t>
            </a:r>
          </a:p>
          <a:p>
            <a:pPr lvl="1"/>
            <a:r>
              <a:rPr lang="en-US" sz="1600" dirty="0"/>
              <a:t>Disagree</a:t>
            </a:r>
          </a:p>
          <a:p>
            <a:pPr lvl="1"/>
            <a:r>
              <a:rPr lang="en-US" sz="1600" dirty="0"/>
              <a:t>Strongly disagree</a:t>
            </a:r>
          </a:p>
          <a:p>
            <a:pPr marL="0" indent="0">
              <a:buNone/>
            </a:pPr>
            <a:r>
              <a:rPr lang="en-US" sz="1600" dirty="0"/>
              <a:t> </a:t>
            </a:r>
          </a:p>
          <a:p>
            <a:pPr marL="457200" lvl="1" indent="0">
              <a:buNone/>
            </a:pPr>
            <a:endParaRPr lang="en-US" sz="1600" dirty="0"/>
          </a:p>
          <a:p>
            <a:pPr marL="457200" lvl="1" indent="0">
              <a:buNone/>
            </a:pPr>
            <a:endParaRPr lang="en-US" sz="1600" dirty="0"/>
          </a:p>
          <a:p>
            <a:pPr marL="457200" lvl="1" indent="0">
              <a:buNone/>
            </a:pPr>
            <a:endParaRPr lang="en-US" sz="1600" dirty="0"/>
          </a:p>
          <a:p>
            <a:pPr marL="0" lvl="0" indent="0">
              <a:buNone/>
            </a:pPr>
            <a:endParaRPr lang="en-US" sz="1600" dirty="0">
              <a:solidFill>
                <a:schemeClr val="tx1">
                  <a:lumMod val="75000"/>
                </a:schemeClr>
              </a:solidFill>
            </a:endParaRPr>
          </a:p>
        </p:txBody>
      </p:sp>
      <p:sp>
        <p:nvSpPr>
          <p:cNvPr id="3" name="Title 2"/>
          <p:cNvSpPr>
            <a:spLocks noGrp="1"/>
          </p:cNvSpPr>
          <p:nvPr>
            <p:ph type="title"/>
          </p:nvPr>
        </p:nvSpPr>
        <p:spPr/>
        <p:txBody>
          <a:bodyPr/>
          <a:lstStyle/>
          <a:p>
            <a:r>
              <a:rPr lang="en-US" sz="2800" dirty="0" smtClean="0"/>
              <a:t>Question 39 – </a:t>
            </a:r>
            <a:br>
              <a:rPr lang="en-US" sz="2800" dirty="0" smtClean="0"/>
            </a:br>
            <a:r>
              <a:rPr lang="en-US" sz="2800" dirty="0" smtClean="0"/>
              <a:t>Original Wording</a:t>
            </a:r>
            <a:endParaRPr lang="en-US" sz="28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323145044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sz="1600" dirty="0">
                <a:solidFill>
                  <a:srgbClr val="FF0000"/>
                </a:solidFill>
              </a:rPr>
              <a:t>Core </a:t>
            </a:r>
            <a:r>
              <a:rPr lang="en-US" sz="1600" dirty="0" smtClean="0">
                <a:solidFill>
                  <a:srgbClr val="FF0000"/>
                </a:solidFill>
              </a:rPr>
              <a:t>Question</a:t>
            </a:r>
            <a:endParaRPr lang="en-US" sz="1600" dirty="0" smtClean="0"/>
          </a:p>
          <a:p>
            <a:r>
              <a:rPr lang="en-US" sz="1600" dirty="0" smtClean="0"/>
              <a:t>The Spanish </a:t>
            </a:r>
            <a:r>
              <a:rPr lang="en-US" sz="1600" dirty="0"/>
              <a:t>language version </a:t>
            </a:r>
            <a:r>
              <a:rPr lang="en-US" sz="1600" dirty="0" smtClean="0"/>
              <a:t>of this question is very long and difficult  for respondents to understand</a:t>
            </a:r>
            <a:r>
              <a:rPr lang="en-US" sz="1600" dirty="0"/>
              <a:t>.  </a:t>
            </a:r>
          </a:p>
          <a:p>
            <a:r>
              <a:rPr lang="en-US" sz="1600" dirty="0"/>
              <a:t> </a:t>
            </a:r>
            <a:r>
              <a:rPr lang="en-US" sz="1600" dirty="0" smtClean="0"/>
              <a:t>Consider </a:t>
            </a:r>
            <a:r>
              <a:rPr lang="en-US" sz="1600" dirty="0"/>
              <a:t>simplifying the </a:t>
            </a:r>
            <a:r>
              <a:rPr lang="en-US" sz="1600" dirty="0" smtClean="0"/>
              <a:t>question.  </a:t>
            </a:r>
            <a:endParaRPr lang="en-US" sz="1600" dirty="0"/>
          </a:p>
          <a:p>
            <a:endParaRPr lang="en-US" sz="1600" dirty="0"/>
          </a:p>
          <a:p>
            <a:endParaRPr lang="en-US" sz="1600" dirty="0"/>
          </a:p>
          <a:p>
            <a:endParaRPr lang="en-US" sz="1600" dirty="0"/>
          </a:p>
        </p:txBody>
      </p:sp>
      <p:sp>
        <p:nvSpPr>
          <p:cNvPr id="3" name="Title 2"/>
          <p:cNvSpPr>
            <a:spLocks noGrp="1"/>
          </p:cNvSpPr>
          <p:nvPr>
            <p:ph type="title"/>
          </p:nvPr>
        </p:nvSpPr>
        <p:spPr/>
        <p:txBody>
          <a:bodyPr/>
          <a:lstStyle/>
          <a:p>
            <a:r>
              <a:rPr lang="en-US" sz="2800" dirty="0" smtClean="0"/>
              <a:t>Question 39 – </a:t>
            </a:r>
            <a:r>
              <a:rPr lang="en-US" sz="2800" dirty="0"/>
              <a:t/>
            </a:r>
            <a:br>
              <a:rPr lang="en-US" sz="2800" dirty="0"/>
            </a:br>
            <a:r>
              <a:rPr lang="en-US" sz="2800" dirty="0" smtClean="0"/>
              <a:t>Findings</a:t>
            </a:r>
            <a:endParaRPr lang="en-US" sz="28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18175191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sz="1600" dirty="0">
                <a:solidFill>
                  <a:srgbClr val="FF0000"/>
                </a:solidFill>
              </a:rPr>
              <a:t>Core </a:t>
            </a:r>
            <a:r>
              <a:rPr lang="en-US" sz="1600" dirty="0" smtClean="0">
                <a:solidFill>
                  <a:srgbClr val="FF0000"/>
                </a:solidFill>
              </a:rPr>
              <a:t>Question</a:t>
            </a:r>
          </a:p>
          <a:p>
            <a:pPr marL="0" indent="0">
              <a:buNone/>
            </a:pPr>
            <a:endParaRPr lang="en-US" sz="1600" dirty="0">
              <a:solidFill>
                <a:srgbClr val="FF0000"/>
              </a:solidFill>
            </a:endParaRPr>
          </a:p>
          <a:p>
            <a:pPr marL="0" indent="0">
              <a:buNone/>
            </a:pPr>
            <a:r>
              <a:rPr lang="en-US" sz="1600" dirty="0" smtClean="0">
                <a:solidFill>
                  <a:srgbClr val="FF0000"/>
                </a:solidFill>
              </a:rPr>
              <a:t>Revise </a:t>
            </a:r>
            <a:r>
              <a:rPr lang="en-US" sz="1600" dirty="0">
                <a:solidFill>
                  <a:srgbClr val="FF0000"/>
                </a:solidFill>
              </a:rPr>
              <a:t>wording to:</a:t>
            </a:r>
          </a:p>
          <a:p>
            <a:pPr marL="0" lvl="0" indent="0">
              <a:buNone/>
            </a:pPr>
            <a:endParaRPr lang="en-US" sz="1600" dirty="0"/>
          </a:p>
          <a:p>
            <a:pPr marL="0" indent="0">
              <a:buNone/>
            </a:pPr>
            <a:r>
              <a:rPr lang="en-US" sz="1600" dirty="0"/>
              <a:t>Now how much do you agree with these statements about support for the use of computerized medical records?</a:t>
            </a:r>
          </a:p>
          <a:p>
            <a:pPr marL="0" indent="0">
              <a:buNone/>
            </a:pPr>
            <a:endParaRPr lang="en-US" sz="1600" dirty="0" smtClean="0"/>
          </a:p>
          <a:p>
            <a:pPr marL="0" indent="0">
              <a:buNone/>
            </a:pPr>
            <a:r>
              <a:rPr lang="en-US" sz="1600" dirty="0" smtClean="0"/>
              <a:t>Even </a:t>
            </a:r>
            <a:r>
              <a:rPr lang="en-US" sz="1600" dirty="0"/>
              <a:t>though there may be privacy and security issues, doctors should store and manage patient information electronically</a:t>
            </a:r>
            <a:r>
              <a:rPr lang="en-US" sz="1600" dirty="0" smtClean="0"/>
              <a:t>.</a:t>
            </a:r>
          </a:p>
          <a:p>
            <a:pPr marL="0" indent="0">
              <a:buNone/>
            </a:pPr>
            <a:endParaRPr lang="en-US" sz="1600" dirty="0"/>
          </a:p>
          <a:p>
            <a:pPr lvl="1"/>
            <a:r>
              <a:rPr lang="en-US" sz="1600" dirty="0"/>
              <a:t>Strongly agree</a:t>
            </a:r>
          </a:p>
          <a:p>
            <a:pPr lvl="1"/>
            <a:r>
              <a:rPr lang="en-US" sz="1600" dirty="0"/>
              <a:t>Agree</a:t>
            </a:r>
          </a:p>
          <a:p>
            <a:pPr lvl="1"/>
            <a:r>
              <a:rPr lang="en-US" sz="1600" dirty="0"/>
              <a:t>Disagree</a:t>
            </a:r>
          </a:p>
          <a:p>
            <a:pPr lvl="1"/>
            <a:r>
              <a:rPr lang="en-US" sz="1600" dirty="0"/>
              <a:t>Strongly disagree</a:t>
            </a:r>
          </a:p>
          <a:p>
            <a:pPr marL="0" indent="0">
              <a:buNone/>
            </a:pPr>
            <a:r>
              <a:rPr lang="en-US" sz="1600" dirty="0"/>
              <a:t> </a:t>
            </a:r>
          </a:p>
          <a:p>
            <a:pPr marL="0" indent="0">
              <a:buNone/>
            </a:pPr>
            <a:endParaRPr lang="en-US" sz="1600" dirty="0"/>
          </a:p>
        </p:txBody>
      </p:sp>
      <p:sp>
        <p:nvSpPr>
          <p:cNvPr id="3" name="Title 2"/>
          <p:cNvSpPr>
            <a:spLocks noGrp="1"/>
          </p:cNvSpPr>
          <p:nvPr>
            <p:ph type="title"/>
          </p:nvPr>
        </p:nvSpPr>
        <p:spPr/>
        <p:txBody>
          <a:bodyPr/>
          <a:lstStyle/>
          <a:p>
            <a:r>
              <a:rPr lang="en-US" sz="2800" dirty="0" smtClean="0"/>
              <a:t>Question 39 </a:t>
            </a:r>
            <a:r>
              <a:rPr lang="en-US" sz="2800" dirty="0"/>
              <a:t>– </a:t>
            </a:r>
            <a:br>
              <a:rPr lang="en-US" sz="2800" dirty="0"/>
            </a:br>
            <a:r>
              <a:rPr lang="en-US" sz="2800" dirty="0" smtClean="0"/>
              <a:t>Recommendations</a:t>
            </a:r>
            <a:endParaRPr lang="en-US" sz="28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65420577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524000"/>
            <a:ext cx="8229600" cy="4419600"/>
          </a:xfrm>
        </p:spPr>
        <p:txBody>
          <a:bodyPr/>
          <a:lstStyle/>
          <a:p>
            <a:pPr marL="0" indent="0">
              <a:buNone/>
            </a:pPr>
            <a:r>
              <a:rPr lang="en-US" sz="1600" dirty="0">
                <a:solidFill>
                  <a:srgbClr val="FF0000"/>
                </a:solidFill>
              </a:rPr>
              <a:t>Core </a:t>
            </a:r>
            <a:r>
              <a:rPr lang="en-US" sz="1600" dirty="0" smtClean="0">
                <a:solidFill>
                  <a:srgbClr val="FF0000"/>
                </a:solidFill>
              </a:rPr>
              <a:t>Question</a:t>
            </a:r>
            <a:endParaRPr lang="en-US" sz="1600" dirty="0" smtClean="0"/>
          </a:p>
          <a:p>
            <a:pPr marL="0" indent="0">
              <a:buNone/>
            </a:pPr>
            <a:r>
              <a:rPr lang="en-US" sz="1600" dirty="0" smtClean="0"/>
              <a:t>Now </a:t>
            </a:r>
            <a:r>
              <a:rPr lang="en-US" sz="1600" dirty="0"/>
              <a:t>how much do you agree with these statements about support for the use of computerized medical records?</a:t>
            </a:r>
          </a:p>
          <a:p>
            <a:pPr marL="0" indent="0">
              <a:buNone/>
            </a:pPr>
            <a:r>
              <a:rPr lang="en-US" sz="1600" dirty="0"/>
              <a:t> </a:t>
            </a:r>
          </a:p>
          <a:p>
            <a:pPr marL="0" lvl="0" indent="0">
              <a:buNone/>
            </a:pPr>
            <a:r>
              <a:rPr lang="en-US" sz="1600" dirty="0" smtClean="0"/>
              <a:t>I </a:t>
            </a:r>
            <a:r>
              <a:rPr lang="en-US" sz="1600" dirty="0"/>
              <a:t>want my doctors or other health care providers to use a computer to share my health information with other providers treating me despite any concerns I might have about privacy and security.</a:t>
            </a:r>
          </a:p>
          <a:p>
            <a:pPr marL="0" lvl="0" indent="0">
              <a:buNone/>
            </a:pPr>
            <a:r>
              <a:rPr lang="en-US" sz="1600" dirty="0"/>
              <a:t>	</a:t>
            </a:r>
            <a:endParaRPr lang="en-US" sz="1600" dirty="0" smtClean="0"/>
          </a:p>
          <a:p>
            <a:pPr lvl="1"/>
            <a:r>
              <a:rPr lang="en-US" sz="1600" dirty="0" smtClean="0"/>
              <a:t>Strongly </a:t>
            </a:r>
            <a:r>
              <a:rPr lang="en-US" sz="1600" dirty="0"/>
              <a:t>agree</a:t>
            </a:r>
          </a:p>
          <a:p>
            <a:pPr lvl="1"/>
            <a:r>
              <a:rPr lang="en-US" sz="1600" dirty="0"/>
              <a:t>Agree</a:t>
            </a:r>
          </a:p>
          <a:p>
            <a:pPr lvl="1"/>
            <a:r>
              <a:rPr lang="en-US" sz="1600" dirty="0"/>
              <a:t>Disagree</a:t>
            </a:r>
          </a:p>
          <a:p>
            <a:pPr lvl="1"/>
            <a:r>
              <a:rPr lang="en-US" sz="1600" dirty="0"/>
              <a:t>Strongly disagree</a:t>
            </a:r>
          </a:p>
          <a:p>
            <a:pPr marL="0" indent="0">
              <a:buNone/>
            </a:pPr>
            <a:r>
              <a:rPr lang="en-US" sz="1600" dirty="0"/>
              <a:t> </a:t>
            </a:r>
          </a:p>
          <a:p>
            <a:pPr marL="457200" lvl="1" indent="0">
              <a:buNone/>
            </a:pPr>
            <a:endParaRPr lang="en-US" sz="1600" dirty="0"/>
          </a:p>
          <a:p>
            <a:pPr marL="457200" lvl="1" indent="0">
              <a:buNone/>
            </a:pPr>
            <a:endParaRPr lang="en-US" sz="1600" dirty="0"/>
          </a:p>
          <a:p>
            <a:pPr marL="457200" lvl="1" indent="0">
              <a:buNone/>
            </a:pPr>
            <a:endParaRPr lang="en-US" sz="1600" dirty="0"/>
          </a:p>
          <a:p>
            <a:pPr marL="0" lvl="0" indent="0">
              <a:buNone/>
            </a:pPr>
            <a:endParaRPr lang="en-US" sz="1600" dirty="0">
              <a:solidFill>
                <a:schemeClr val="tx1">
                  <a:lumMod val="75000"/>
                </a:schemeClr>
              </a:solidFill>
            </a:endParaRPr>
          </a:p>
        </p:txBody>
      </p:sp>
      <p:sp>
        <p:nvSpPr>
          <p:cNvPr id="3" name="Title 2"/>
          <p:cNvSpPr>
            <a:spLocks noGrp="1"/>
          </p:cNvSpPr>
          <p:nvPr>
            <p:ph type="title"/>
          </p:nvPr>
        </p:nvSpPr>
        <p:spPr/>
        <p:txBody>
          <a:bodyPr/>
          <a:lstStyle/>
          <a:p>
            <a:r>
              <a:rPr lang="en-US" sz="2800" dirty="0" smtClean="0"/>
              <a:t>Question 40 – </a:t>
            </a:r>
            <a:br>
              <a:rPr lang="en-US" sz="2800" dirty="0" smtClean="0"/>
            </a:br>
            <a:r>
              <a:rPr lang="en-US" sz="2800" dirty="0" smtClean="0"/>
              <a:t>Original Wording</a:t>
            </a:r>
            <a:endParaRPr lang="en-US" sz="28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25213719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p:txBody>
          <a:bodyPr/>
          <a:lstStyle/>
          <a:p>
            <a:r>
              <a:rPr lang="en-US" sz="1800" dirty="0" smtClean="0"/>
              <a:t>All interviews (25)</a:t>
            </a:r>
          </a:p>
          <a:p>
            <a:pPr lvl="1"/>
            <a:r>
              <a:rPr lang="en-US" sz="1800" dirty="0" smtClean="0"/>
              <a:t>Average administration time: 19 min</a:t>
            </a:r>
          </a:p>
          <a:p>
            <a:pPr marL="457200" lvl="1" indent="0">
              <a:buNone/>
            </a:pPr>
            <a:endParaRPr lang="en-US" sz="1800" dirty="0" smtClean="0"/>
          </a:p>
          <a:p>
            <a:r>
              <a:rPr lang="en-US" sz="1800" dirty="0" smtClean="0"/>
              <a:t>English interviews (15)</a:t>
            </a:r>
          </a:p>
          <a:p>
            <a:pPr lvl="1"/>
            <a:r>
              <a:rPr lang="en-US" sz="1800" dirty="0" smtClean="0"/>
              <a:t>Average administration time:	19 min</a:t>
            </a:r>
          </a:p>
          <a:p>
            <a:pPr marL="457200" lvl="1" indent="0">
              <a:buNone/>
            </a:pPr>
            <a:endParaRPr lang="en-US" sz="1800" dirty="0" smtClean="0"/>
          </a:p>
          <a:p>
            <a:r>
              <a:rPr lang="en-US" sz="1800" dirty="0" smtClean="0"/>
              <a:t>Spanish interviews (10)</a:t>
            </a:r>
          </a:p>
          <a:p>
            <a:pPr lvl="1"/>
            <a:r>
              <a:rPr lang="en-US" sz="1800" dirty="0" smtClean="0"/>
              <a:t>Average administration time:	20 min</a:t>
            </a:r>
          </a:p>
          <a:p>
            <a:pPr marL="457200" lvl="1" indent="0">
              <a:buNone/>
            </a:pPr>
            <a:endParaRPr lang="en-US" dirty="0" smtClean="0"/>
          </a:p>
          <a:p>
            <a:pPr lvl="2"/>
            <a:r>
              <a:rPr lang="en-US" dirty="0" smtClean="0"/>
              <a:t>Note:  </a:t>
            </a:r>
            <a:r>
              <a:rPr lang="en-US" dirty="0"/>
              <a:t>Timings </a:t>
            </a:r>
            <a:r>
              <a:rPr lang="en-US" dirty="0" smtClean="0"/>
              <a:t>do </a:t>
            </a:r>
            <a:r>
              <a:rPr lang="en-US" dirty="0"/>
              <a:t>not include </a:t>
            </a:r>
            <a:r>
              <a:rPr lang="en-US" dirty="0" smtClean="0"/>
              <a:t>introductory script or administration of verbal consent, which required an additional 3-6 minutes</a:t>
            </a:r>
            <a:endParaRPr lang="en-US" dirty="0"/>
          </a:p>
          <a:p>
            <a:pPr marL="914400" lvl="2" indent="0">
              <a:buNone/>
            </a:pPr>
            <a:endParaRPr lang="en-US" dirty="0" smtClean="0"/>
          </a:p>
        </p:txBody>
      </p:sp>
      <p:sp>
        <p:nvSpPr>
          <p:cNvPr id="2" name="Title 1"/>
          <p:cNvSpPr>
            <a:spLocks noGrp="1"/>
          </p:cNvSpPr>
          <p:nvPr>
            <p:ph type="title"/>
          </p:nvPr>
        </p:nvSpPr>
        <p:spPr>
          <a:xfrm>
            <a:off x="0" y="76200"/>
            <a:ext cx="6172200" cy="1143000"/>
          </a:xfrm>
        </p:spPr>
        <p:txBody>
          <a:bodyPr/>
          <a:lstStyle/>
          <a:p>
            <a:r>
              <a:rPr lang="en-US" dirty="0" smtClean="0"/>
              <a:t>Questionnaire Timings </a:t>
            </a:r>
            <a:endParaRPr lang="en-US" dirty="0"/>
          </a:p>
        </p:txBody>
      </p:sp>
      <p:sp>
        <p:nvSpPr>
          <p:cNvPr id="5" name="Footer Placeholder 4"/>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120905453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sz="1600" dirty="0">
                <a:solidFill>
                  <a:srgbClr val="FF0000"/>
                </a:solidFill>
              </a:rPr>
              <a:t>Core </a:t>
            </a:r>
            <a:r>
              <a:rPr lang="en-US" sz="1600" dirty="0" smtClean="0">
                <a:solidFill>
                  <a:srgbClr val="FF0000"/>
                </a:solidFill>
              </a:rPr>
              <a:t>Question</a:t>
            </a:r>
            <a:endParaRPr lang="en-US" sz="1600" dirty="0" smtClean="0"/>
          </a:p>
          <a:p>
            <a:r>
              <a:rPr lang="en-US" sz="1600" dirty="0" smtClean="0"/>
              <a:t>The Spanish </a:t>
            </a:r>
            <a:r>
              <a:rPr lang="en-US" sz="1600" dirty="0"/>
              <a:t>language version </a:t>
            </a:r>
            <a:r>
              <a:rPr lang="en-US" sz="1600" dirty="0" smtClean="0"/>
              <a:t>of this question is very long and difficult  for respondents to understand</a:t>
            </a:r>
            <a:r>
              <a:rPr lang="en-US" sz="1600" dirty="0"/>
              <a:t>.  </a:t>
            </a:r>
          </a:p>
          <a:p>
            <a:r>
              <a:rPr lang="en-US" sz="1600" dirty="0"/>
              <a:t> </a:t>
            </a:r>
            <a:r>
              <a:rPr lang="en-US" sz="1600" dirty="0" smtClean="0"/>
              <a:t>Consider </a:t>
            </a:r>
            <a:r>
              <a:rPr lang="en-US" sz="1600" dirty="0"/>
              <a:t>simplifying the </a:t>
            </a:r>
            <a:r>
              <a:rPr lang="en-US" sz="1600" dirty="0" smtClean="0"/>
              <a:t>question.  </a:t>
            </a:r>
            <a:endParaRPr lang="en-US" sz="1600" dirty="0"/>
          </a:p>
          <a:p>
            <a:endParaRPr lang="en-US" sz="1600" dirty="0"/>
          </a:p>
          <a:p>
            <a:endParaRPr lang="en-US" sz="1600" dirty="0"/>
          </a:p>
          <a:p>
            <a:endParaRPr lang="en-US" sz="1600" dirty="0"/>
          </a:p>
        </p:txBody>
      </p:sp>
      <p:sp>
        <p:nvSpPr>
          <p:cNvPr id="3" name="Title 2"/>
          <p:cNvSpPr>
            <a:spLocks noGrp="1"/>
          </p:cNvSpPr>
          <p:nvPr>
            <p:ph type="title"/>
          </p:nvPr>
        </p:nvSpPr>
        <p:spPr/>
        <p:txBody>
          <a:bodyPr/>
          <a:lstStyle/>
          <a:p>
            <a:r>
              <a:rPr lang="en-US" sz="2800" dirty="0" smtClean="0"/>
              <a:t>Question 40 – </a:t>
            </a:r>
            <a:r>
              <a:rPr lang="en-US" sz="2800" dirty="0"/>
              <a:t/>
            </a:r>
            <a:br>
              <a:rPr lang="en-US" sz="2800" dirty="0"/>
            </a:br>
            <a:r>
              <a:rPr lang="en-US" sz="2800" dirty="0" smtClean="0"/>
              <a:t>Findings</a:t>
            </a:r>
            <a:endParaRPr lang="en-US" sz="28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112735491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sz="1600" dirty="0">
                <a:solidFill>
                  <a:srgbClr val="FF0000"/>
                </a:solidFill>
              </a:rPr>
              <a:t>Core </a:t>
            </a:r>
            <a:r>
              <a:rPr lang="en-US" sz="1600" dirty="0" smtClean="0">
                <a:solidFill>
                  <a:srgbClr val="FF0000"/>
                </a:solidFill>
              </a:rPr>
              <a:t>Question</a:t>
            </a:r>
          </a:p>
          <a:p>
            <a:pPr marL="0" indent="0">
              <a:buNone/>
            </a:pPr>
            <a:endParaRPr lang="en-US" sz="1600" dirty="0">
              <a:solidFill>
                <a:srgbClr val="FF0000"/>
              </a:solidFill>
            </a:endParaRPr>
          </a:p>
          <a:p>
            <a:pPr marL="0" indent="0">
              <a:buNone/>
            </a:pPr>
            <a:r>
              <a:rPr lang="en-US" sz="1600" dirty="0" smtClean="0">
                <a:solidFill>
                  <a:srgbClr val="FF0000"/>
                </a:solidFill>
              </a:rPr>
              <a:t>Revise </a:t>
            </a:r>
            <a:r>
              <a:rPr lang="en-US" sz="1600" dirty="0">
                <a:solidFill>
                  <a:srgbClr val="FF0000"/>
                </a:solidFill>
              </a:rPr>
              <a:t>wording to:</a:t>
            </a:r>
          </a:p>
          <a:p>
            <a:pPr marL="0" lvl="0" indent="0">
              <a:buNone/>
            </a:pPr>
            <a:endParaRPr lang="en-US" sz="1600" dirty="0"/>
          </a:p>
          <a:p>
            <a:pPr marL="0" indent="0">
              <a:buNone/>
            </a:pPr>
            <a:r>
              <a:rPr lang="en-US" sz="1600" dirty="0"/>
              <a:t>Now how much do you agree with these statements about support for the use of computerized medical records?</a:t>
            </a:r>
          </a:p>
          <a:p>
            <a:pPr marL="0" indent="0">
              <a:buNone/>
            </a:pPr>
            <a:endParaRPr lang="en-US" sz="1600" dirty="0" smtClean="0"/>
          </a:p>
          <a:p>
            <a:pPr marL="0" indent="0">
              <a:buNone/>
            </a:pPr>
            <a:r>
              <a:rPr lang="en-US" sz="1600" dirty="0"/>
              <a:t>Even though there may be privacy and security issues, doctors should share patient health information with each other electronically.</a:t>
            </a:r>
          </a:p>
          <a:p>
            <a:pPr marL="0" indent="0">
              <a:buNone/>
            </a:pPr>
            <a:endParaRPr lang="en-US" sz="1600" dirty="0"/>
          </a:p>
          <a:p>
            <a:pPr lvl="1"/>
            <a:r>
              <a:rPr lang="en-US" sz="1600" dirty="0"/>
              <a:t>Strongly agree</a:t>
            </a:r>
          </a:p>
          <a:p>
            <a:pPr lvl="1"/>
            <a:r>
              <a:rPr lang="en-US" sz="1600" dirty="0"/>
              <a:t>Agree</a:t>
            </a:r>
          </a:p>
          <a:p>
            <a:pPr lvl="1"/>
            <a:r>
              <a:rPr lang="en-US" sz="1600" dirty="0"/>
              <a:t>Disagree</a:t>
            </a:r>
          </a:p>
          <a:p>
            <a:pPr lvl="1"/>
            <a:r>
              <a:rPr lang="en-US" sz="1600" dirty="0"/>
              <a:t>Strongly disagree</a:t>
            </a:r>
          </a:p>
          <a:p>
            <a:pPr marL="0" indent="0">
              <a:buNone/>
            </a:pPr>
            <a:r>
              <a:rPr lang="en-US" sz="1600" dirty="0"/>
              <a:t> </a:t>
            </a:r>
          </a:p>
          <a:p>
            <a:pPr marL="0" indent="0">
              <a:buNone/>
            </a:pPr>
            <a:endParaRPr lang="en-US" sz="1600" dirty="0"/>
          </a:p>
        </p:txBody>
      </p:sp>
      <p:sp>
        <p:nvSpPr>
          <p:cNvPr id="3" name="Title 2"/>
          <p:cNvSpPr>
            <a:spLocks noGrp="1"/>
          </p:cNvSpPr>
          <p:nvPr>
            <p:ph type="title"/>
          </p:nvPr>
        </p:nvSpPr>
        <p:spPr/>
        <p:txBody>
          <a:bodyPr/>
          <a:lstStyle/>
          <a:p>
            <a:r>
              <a:rPr lang="en-US" sz="2800" dirty="0" smtClean="0"/>
              <a:t>Question 40 </a:t>
            </a:r>
            <a:r>
              <a:rPr lang="en-US" sz="2800" dirty="0"/>
              <a:t>– </a:t>
            </a:r>
            <a:br>
              <a:rPr lang="en-US" sz="2800" dirty="0"/>
            </a:br>
            <a:r>
              <a:rPr lang="en-US" sz="2800" dirty="0" smtClean="0"/>
              <a:t>Recommendations</a:t>
            </a:r>
            <a:endParaRPr lang="en-US" sz="28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325534735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524000"/>
            <a:ext cx="8229600" cy="4419600"/>
          </a:xfrm>
        </p:spPr>
        <p:txBody>
          <a:bodyPr/>
          <a:lstStyle/>
          <a:p>
            <a:pPr marL="0" lvl="0" indent="0">
              <a:buNone/>
            </a:pPr>
            <a:r>
              <a:rPr lang="en-US" sz="1600" dirty="0"/>
              <a:t>Do you live in an urban, rural or suburban area</a:t>
            </a:r>
            <a:r>
              <a:rPr lang="en-US" sz="1600" dirty="0" smtClean="0"/>
              <a:t>?</a:t>
            </a:r>
          </a:p>
          <a:p>
            <a:pPr marL="0" lvl="0" indent="0">
              <a:buNone/>
            </a:pPr>
            <a:endParaRPr lang="en-US" sz="1600" dirty="0"/>
          </a:p>
          <a:p>
            <a:pPr lvl="1"/>
            <a:r>
              <a:rPr lang="en-US" sz="1600" dirty="0"/>
              <a:t>URBAN</a:t>
            </a:r>
          </a:p>
          <a:p>
            <a:pPr lvl="1"/>
            <a:r>
              <a:rPr lang="en-US" sz="1600" dirty="0"/>
              <a:t>RURAL</a:t>
            </a:r>
          </a:p>
          <a:p>
            <a:pPr lvl="1"/>
            <a:r>
              <a:rPr lang="en-US" sz="1600" dirty="0"/>
              <a:t>SUBURBAN  </a:t>
            </a:r>
          </a:p>
          <a:p>
            <a:endParaRPr lang="en-US" sz="1600" dirty="0" smtClean="0"/>
          </a:p>
          <a:p>
            <a:pPr marL="457200" lvl="1" indent="0">
              <a:buNone/>
            </a:pPr>
            <a:endParaRPr lang="en-US" sz="1600" dirty="0"/>
          </a:p>
          <a:p>
            <a:pPr marL="457200" lvl="1" indent="0">
              <a:buNone/>
            </a:pPr>
            <a:endParaRPr lang="en-US" sz="1600" dirty="0"/>
          </a:p>
          <a:p>
            <a:pPr marL="457200" lvl="1" indent="0">
              <a:buNone/>
            </a:pPr>
            <a:endParaRPr lang="en-US" sz="1600" dirty="0"/>
          </a:p>
          <a:p>
            <a:pPr marL="0" lvl="0" indent="0">
              <a:buNone/>
            </a:pPr>
            <a:endParaRPr lang="en-US" sz="1600" dirty="0">
              <a:solidFill>
                <a:schemeClr val="tx1">
                  <a:lumMod val="75000"/>
                </a:schemeClr>
              </a:solidFill>
            </a:endParaRPr>
          </a:p>
        </p:txBody>
      </p:sp>
      <p:sp>
        <p:nvSpPr>
          <p:cNvPr id="3" name="Title 2"/>
          <p:cNvSpPr>
            <a:spLocks noGrp="1"/>
          </p:cNvSpPr>
          <p:nvPr>
            <p:ph type="title"/>
          </p:nvPr>
        </p:nvSpPr>
        <p:spPr/>
        <p:txBody>
          <a:bodyPr/>
          <a:lstStyle/>
          <a:p>
            <a:r>
              <a:rPr lang="en-US" sz="2800" dirty="0" smtClean="0"/>
              <a:t>Question 42 – </a:t>
            </a:r>
            <a:br>
              <a:rPr lang="en-US" sz="2800" dirty="0" smtClean="0"/>
            </a:br>
            <a:r>
              <a:rPr lang="en-US" sz="2800" dirty="0" smtClean="0"/>
              <a:t>Original Wording</a:t>
            </a:r>
            <a:endParaRPr lang="en-US" sz="28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dirty="0"/>
          </a:p>
        </p:txBody>
      </p:sp>
    </p:spTree>
    <p:extLst>
      <p:ext uri="{BB962C8B-B14F-4D97-AF65-F5344CB8AC3E}">
        <p14:creationId xmlns:p14="http://schemas.microsoft.com/office/powerpoint/2010/main" val="269135086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sz="1600" dirty="0" smtClean="0"/>
          </a:p>
          <a:p>
            <a:r>
              <a:rPr lang="en-US" sz="1600" dirty="0" smtClean="0"/>
              <a:t>Whether </a:t>
            </a:r>
            <a:r>
              <a:rPr lang="en-US" sz="1600" dirty="0"/>
              <a:t>the respondent lives in an urban, rural or suburban area can be determined from the ZIP </a:t>
            </a:r>
            <a:r>
              <a:rPr lang="en-US" sz="1600" dirty="0" smtClean="0"/>
              <a:t>code, which is collected in Q41.  </a:t>
            </a:r>
            <a:r>
              <a:rPr lang="en-US" sz="1600" dirty="0"/>
              <a:t>One respondent had difficulty determining which response to pick.  She lived in the city and did not know that the city would be considered an urban area.</a:t>
            </a:r>
          </a:p>
          <a:p>
            <a:r>
              <a:rPr lang="en-US" sz="1600" dirty="0" smtClean="0"/>
              <a:t>Also</a:t>
            </a:r>
            <a:r>
              <a:rPr lang="en-US" sz="1600" dirty="0"/>
              <a:t>, some respondents who live outside the city limits, in “inner ring” suburbs, live in environments that seem quite urban.  </a:t>
            </a:r>
            <a:endParaRPr lang="en-US" sz="1600" dirty="0" smtClean="0"/>
          </a:p>
          <a:p>
            <a:r>
              <a:rPr lang="en-US" sz="1600" dirty="0" smtClean="0"/>
              <a:t>Recommend deleting question.  </a:t>
            </a:r>
            <a:endParaRPr lang="en-US" sz="1600" dirty="0"/>
          </a:p>
          <a:p>
            <a:endParaRPr lang="en-US" sz="1600" dirty="0"/>
          </a:p>
          <a:p>
            <a:endParaRPr lang="en-US" sz="1600" dirty="0"/>
          </a:p>
        </p:txBody>
      </p:sp>
      <p:sp>
        <p:nvSpPr>
          <p:cNvPr id="3" name="Title 2"/>
          <p:cNvSpPr>
            <a:spLocks noGrp="1"/>
          </p:cNvSpPr>
          <p:nvPr>
            <p:ph type="title"/>
          </p:nvPr>
        </p:nvSpPr>
        <p:spPr/>
        <p:txBody>
          <a:bodyPr/>
          <a:lstStyle/>
          <a:p>
            <a:r>
              <a:rPr lang="en-US" sz="2800" dirty="0" smtClean="0"/>
              <a:t>Question 42 – </a:t>
            </a:r>
            <a:r>
              <a:rPr lang="en-US" sz="2800" dirty="0"/>
              <a:t/>
            </a:r>
            <a:br>
              <a:rPr lang="en-US" sz="2800" dirty="0"/>
            </a:br>
            <a:r>
              <a:rPr lang="en-US" sz="2800" dirty="0" smtClean="0"/>
              <a:t>Findings and Recommendations</a:t>
            </a:r>
            <a:endParaRPr lang="en-US" sz="2800"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1702087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371600"/>
            <a:ext cx="8229600" cy="4953000"/>
          </a:xfrm>
        </p:spPr>
        <p:txBody>
          <a:bodyPr/>
          <a:lstStyle/>
          <a:p>
            <a:r>
              <a:rPr lang="en-US" sz="2400" dirty="0" smtClean="0"/>
              <a:t>Current questionnaire is 5-10 minutes too long</a:t>
            </a:r>
          </a:p>
          <a:p>
            <a:r>
              <a:rPr lang="en-US" sz="2400" dirty="0" smtClean="0"/>
              <a:t>5-minute increase in administration time = 3% drop in the CASRO response rate and 13% increase in interviewer hours</a:t>
            </a:r>
          </a:p>
          <a:p>
            <a:r>
              <a:rPr lang="en-US" sz="2400" dirty="0" smtClean="0"/>
              <a:t>10-minute increase in administration time = 5% drop in the CASRO response rate and 33% increase in interviewer hours</a:t>
            </a:r>
          </a:p>
          <a:p>
            <a:pPr marL="0" indent="0">
              <a:buNone/>
            </a:pPr>
            <a:endParaRPr lang="en-US" sz="1800" dirty="0" smtClean="0"/>
          </a:p>
          <a:p>
            <a:pPr lvl="1">
              <a:buFontTx/>
              <a:buChar char="-"/>
            </a:pPr>
            <a:r>
              <a:rPr lang="en-US" sz="1400" dirty="0" smtClean="0">
                <a:solidFill>
                  <a:schemeClr val="tx1"/>
                </a:solidFill>
              </a:rPr>
              <a:t>CASRO (</a:t>
            </a:r>
            <a:r>
              <a:rPr lang="en-US" sz="1400" dirty="0">
                <a:solidFill>
                  <a:schemeClr val="tx1"/>
                </a:solidFill>
              </a:rPr>
              <a:t>Council of American Survey Research </a:t>
            </a:r>
            <a:r>
              <a:rPr lang="en-US" sz="1400" dirty="0" smtClean="0">
                <a:solidFill>
                  <a:schemeClr val="tx1"/>
                </a:solidFill>
              </a:rPr>
              <a:t>Organizations) response rate = Working </a:t>
            </a:r>
            <a:r>
              <a:rPr lang="en-US" sz="1400" dirty="0">
                <a:solidFill>
                  <a:schemeClr val="tx1"/>
                </a:solidFill>
              </a:rPr>
              <a:t>residential number resolution rate * Household screening completion rate </a:t>
            </a:r>
            <a:r>
              <a:rPr lang="en-US" sz="1400" dirty="0" smtClean="0">
                <a:solidFill>
                  <a:schemeClr val="tx1"/>
                </a:solidFill>
              </a:rPr>
              <a:t>* </a:t>
            </a:r>
            <a:r>
              <a:rPr lang="en-US" sz="1400" dirty="0">
                <a:solidFill>
                  <a:schemeClr val="tx1"/>
                </a:solidFill>
              </a:rPr>
              <a:t>Survey interview completion rate</a:t>
            </a:r>
            <a:r>
              <a:rPr lang="en-US" sz="1400" dirty="0" smtClean="0">
                <a:solidFill>
                  <a:schemeClr val="tx1"/>
                </a:solidFill>
              </a:rPr>
              <a:t>.</a:t>
            </a:r>
          </a:p>
          <a:p>
            <a:pPr lvl="1">
              <a:buFontTx/>
              <a:buChar char="-"/>
            </a:pPr>
            <a:endParaRPr lang="en-US" sz="1400" dirty="0" smtClean="0">
              <a:solidFill>
                <a:schemeClr val="tx1"/>
              </a:solidFill>
            </a:endParaRPr>
          </a:p>
          <a:p>
            <a:pPr lvl="1">
              <a:buFontTx/>
              <a:buChar char="-"/>
            </a:pPr>
            <a:r>
              <a:rPr lang="en-US" sz="1400" dirty="0" smtClean="0">
                <a:solidFill>
                  <a:schemeClr val="tx1"/>
                </a:solidFill>
              </a:rPr>
              <a:t>Based on NORC findings from the </a:t>
            </a:r>
            <a:r>
              <a:rPr lang="en-US" sz="1400" i="1" dirty="0" smtClean="0">
                <a:solidFill>
                  <a:schemeClr val="tx1"/>
                </a:solidFill>
              </a:rPr>
              <a:t>2011 National Immunization Survey, </a:t>
            </a:r>
            <a:r>
              <a:rPr lang="en-US" sz="1400" dirty="0" smtClean="0">
                <a:solidFill>
                  <a:schemeClr val="tx1"/>
                </a:solidFill>
              </a:rPr>
              <a:t>one of the largest national RDD landline and cell telephone surveys. </a:t>
            </a:r>
            <a:r>
              <a:rPr lang="en-US" sz="1400" i="1" dirty="0" smtClean="0">
                <a:solidFill>
                  <a:schemeClr val="tx1"/>
                </a:solidFill>
              </a:rPr>
              <a:t> </a:t>
            </a:r>
            <a:r>
              <a:rPr lang="en-US" sz="1400" dirty="0" smtClean="0">
                <a:solidFill>
                  <a:schemeClr val="tx1"/>
                </a:solidFill>
              </a:rPr>
              <a:t>Results are from questionnaire re-design experiments and the inclusion/exclusion of 5-minute modules.   </a:t>
            </a:r>
            <a:endParaRPr lang="en-US" sz="1400" dirty="0">
              <a:solidFill>
                <a:schemeClr val="tx1"/>
              </a:solidFill>
            </a:endParaRPr>
          </a:p>
        </p:txBody>
      </p:sp>
      <p:sp>
        <p:nvSpPr>
          <p:cNvPr id="3" name="Title 2"/>
          <p:cNvSpPr>
            <a:spLocks noGrp="1"/>
          </p:cNvSpPr>
          <p:nvPr>
            <p:ph type="title"/>
          </p:nvPr>
        </p:nvSpPr>
        <p:spPr/>
        <p:txBody>
          <a:bodyPr/>
          <a:lstStyle/>
          <a:p>
            <a:r>
              <a:rPr lang="en-US" dirty="0" smtClean="0"/>
              <a:t>Questionnaire Timings – Effect on Response Rates and Costs</a:t>
            </a:r>
            <a:endParaRPr lang="en-US"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30972148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000" dirty="0" smtClean="0"/>
              <a:t>Goal is 10-15 minute questionnaire</a:t>
            </a:r>
          </a:p>
          <a:p>
            <a:pPr lvl="1"/>
            <a:r>
              <a:rPr lang="en-US" sz="2000" dirty="0" smtClean="0"/>
              <a:t>Average time for introductory script, selection of HH respondent and consent = 5 minutes</a:t>
            </a:r>
          </a:p>
          <a:p>
            <a:pPr lvl="1"/>
            <a:r>
              <a:rPr lang="en-US" sz="2000" dirty="0" smtClean="0"/>
              <a:t>Average time for questionnaire = 10-15 minutes </a:t>
            </a:r>
          </a:p>
          <a:p>
            <a:pPr lvl="1"/>
            <a:r>
              <a:rPr lang="en-US" sz="2000" dirty="0" smtClean="0"/>
              <a:t>Total survey administration time = 15-20 minutes </a:t>
            </a:r>
          </a:p>
          <a:p>
            <a:pPr marL="457200" lvl="1" indent="0">
              <a:buNone/>
            </a:pPr>
            <a:endParaRPr lang="en-US" sz="2000" dirty="0" smtClean="0"/>
          </a:p>
          <a:p>
            <a:r>
              <a:rPr lang="en-US" sz="2000" dirty="0" smtClean="0"/>
              <a:t>Goal is to cut 5 to 10 minutes from questionnaire</a:t>
            </a:r>
          </a:p>
          <a:p>
            <a:pPr lvl="1"/>
            <a:r>
              <a:rPr lang="en-US" sz="2000" dirty="0" smtClean="0"/>
              <a:t>Average administration time is 2-3 questions per minute </a:t>
            </a:r>
          </a:p>
          <a:p>
            <a:pPr lvl="1"/>
            <a:r>
              <a:rPr lang="en-US" sz="2000" dirty="0" smtClean="0"/>
              <a:t>5 minutes = approx</a:t>
            </a:r>
            <a:r>
              <a:rPr lang="en-US" sz="2000" dirty="0"/>
              <a:t>.</a:t>
            </a:r>
            <a:r>
              <a:rPr lang="en-US" sz="2000" dirty="0" smtClean="0"/>
              <a:t> 10-15 items </a:t>
            </a:r>
          </a:p>
          <a:p>
            <a:pPr lvl="1"/>
            <a:r>
              <a:rPr lang="en-US" sz="2000" dirty="0" smtClean="0"/>
              <a:t>10 minutes = approx. 20-30 items</a:t>
            </a:r>
          </a:p>
          <a:p>
            <a:pPr lvl="1"/>
            <a:endParaRPr lang="en-US" sz="2000" dirty="0" smtClean="0"/>
          </a:p>
          <a:p>
            <a:r>
              <a:rPr lang="en-US" sz="2000" dirty="0" smtClean="0"/>
              <a:t>Goal = cut 20 items</a:t>
            </a:r>
            <a:endParaRPr lang="en-US" sz="2000" dirty="0"/>
          </a:p>
        </p:txBody>
      </p:sp>
      <p:sp>
        <p:nvSpPr>
          <p:cNvPr id="3" name="Title 2"/>
          <p:cNvSpPr>
            <a:spLocks noGrp="1"/>
          </p:cNvSpPr>
          <p:nvPr>
            <p:ph type="title"/>
          </p:nvPr>
        </p:nvSpPr>
        <p:spPr/>
        <p:txBody>
          <a:bodyPr/>
          <a:lstStyle/>
          <a:p>
            <a:r>
              <a:rPr lang="en-US" dirty="0" smtClean="0"/>
              <a:t>Questionnaire Timings - Goals</a:t>
            </a:r>
            <a:endParaRPr lang="en-US" dirty="0"/>
          </a:p>
        </p:txBody>
      </p:sp>
      <p:sp>
        <p:nvSpPr>
          <p:cNvPr id="4" name="Footer Placeholder 3"/>
          <p:cNvSpPr>
            <a:spLocks noGrp="1"/>
          </p:cNvSpPr>
          <p:nvPr>
            <p:ph type="ftr" sz="quarter" idx="10"/>
          </p:nvPr>
        </p:nvSpPr>
        <p:spPr/>
        <p:txBody>
          <a:bodyPr/>
          <a:lstStyle/>
          <a:p>
            <a:pPr>
              <a:defRPr/>
            </a:pPr>
            <a:r>
              <a:rPr lang="en-US" smtClean="0"/>
              <a:t>DRAFT: Findings and Recommendations from Cognitive Testing Interviews</a:t>
            </a:r>
            <a:endParaRPr lang="en-US"/>
          </a:p>
        </p:txBody>
      </p:sp>
    </p:spTree>
    <p:extLst>
      <p:ext uri="{BB962C8B-B14F-4D97-AF65-F5344CB8AC3E}">
        <p14:creationId xmlns:p14="http://schemas.microsoft.com/office/powerpoint/2010/main" val="24876959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Cognitive Interviews	</a:t>
            </a:r>
            <a:endParaRPr lang="en-US" dirty="0"/>
          </a:p>
        </p:txBody>
      </p:sp>
      <p:sp>
        <p:nvSpPr>
          <p:cNvPr id="3" name="Text Placeholder 2"/>
          <p:cNvSpPr>
            <a:spLocks noGrp="1"/>
          </p:cNvSpPr>
          <p:nvPr>
            <p:ph type="body" idx="1"/>
          </p:nvPr>
        </p:nvSpPr>
        <p:spPr/>
        <p:txBody>
          <a:bodyPr/>
          <a:lstStyle/>
          <a:p>
            <a:r>
              <a:rPr lang="en-US" dirty="0" smtClean="0"/>
              <a:t>Questionnaire Finding and Recommendations</a:t>
            </a:r>
            <a:endParaRPr lang="en-US" dirty="0"/>
          </a:p>
        </p:txBody>
      </p:sp>
    </p:spTree>
    <p:extLst>
      <p:ext uri="{BB962C8B-B14F-4D97-AF65-F5344CB8AC3E}">
        <p14:creationId xmlns:p14="http://schemas.microsoft.com/office/powerpoint/2010/main" val="4072291537"/>
      </p:ext>
    </p:extLst>
  </p:cSld>
  <p:clrMapOvr>
    <a:masterClrMapping/>
  </p:clrMapOvr>
</p:sld>
</file>

<file path=ppt/theme/theme1.xml><?xml version="1.0" encoding="utf-8"?>
<a:theme xmlns:a="http://schemas.openxmlformats.org/drawingml/2006/main" name="Briefing Slides Cognitive Interviews_021312">
  <a:themeElements>
    <a:clrScheme name="NORC Color Scheme">
      <a:dk1>
        <a:srgbClr val="404040"/>
      </a:dk1>
      <a:lt1>
        <a:srgbClr val="FFFFFF"/>
      </a:lt1>
      <a:dk2>
        <a:srgbClr val="404040"/>
      </a:dk2>
      <a:lt2>
        <a:srgbClr val="CCCCCC"/>
      </a:lt2>
      <a:accent1>
        <a:srgbClr val="717074"/>
      </a:accent1>
      <a:accent2>
        <a:srgbClr val="F3901D"/>
      </a:accent2>
      <a:accent3>
        <a:srgbClr val="5C7F92"/>
      </a:accent3>
      <a:accent4>
        <a:srgbClr val="C6BF70"/>
      </a:accent4>
      <a:accent5>
        <a:srgbClr val="98002E"/>
      </a:accent5>
      <a:accent6>
        <a:srgbClr val="69923A"/>
      </a:accent6>
      <a:hlink>
        <a:srgbClr val="F3901D"/>
      </a:hlink>
      <a:folHlink>
        <a:srgbClr val="717074"/>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32"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32" charset="-128"/>
          </a:defRPr>
        </a:defPPr>
      </a:lstStyle>
    </a:lnDef>
    <a:txDef>
      <a:spPr bwMode="auto">
        <a:noFill/>
        <a:ln>
          <a:noFill/>
        </a:ln>
      </a:spPr>
      <a:bodyPr vert="horz" wrap="square" lIns="91440" tIns="91440" rIns="91440" bIns="0" numCol="1" anchor="t" anchorCtr="0" compatLnSpc="1">
        <a:prstTxWarp prst="textNoShape">
          <a:avLst/>
        </a:prstTxWarp>
      </a:bodyPr>
      <a:lstStyle>
        <a:defPPr>
          <a:lnSpc>
            <a:spcPts val="2500"/>
          </a:lnSpc>
          <a:defRPr sz="1800" b="1" dirty="0" smtClean="0"/>
        </a:defPPr>
      </a:lstStyle>
    </a:tx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B78E575E95FE341B5954C427979F220" ma:contentTypeVersion="5" ma:contentTypeDescription="Create a new document." ma:contentTypeScope="" ma:versionID="94db8f5e4a904c252199f146abc08d84">
  <xsd:schema xmlns:xsd="http://www.w3.org/2001/XMLSchema" xmlns:p="http://schemas.microsoft.com/office/2006/metadata/properties" targetNamespace="http://schemas.microsoft.com/office/2006/metadata/properties" ma:root="true" ma:fieldsID="daff7a8922ca223246d6f9669ee62a9b">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p:properties xmlns:p="http://schemas.microsoft.com/office/2006/metadata/properties" xmlns:xsi="http://www.w3.org/2001/XMLSchema-instanc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0417B1A-21B8-4368-B3C7-F9BA5A5FE54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C817E4F9-3169-43FA-8308-ED8B1F75B215}">
  <ds:schemaRefs>
    <ds:schemaRef ds:uri="http://www.w3.org/XML/1998/namespace"/>
    <ds:schemaRef ds:uri="http://schemas.microsoft.com/office/2006/documentManagement/types"/>
    <ds:schemaRef ds:uri="http://schemas.microsoft.com/office/2006/metadata/properties"/>
    <ds:schemaRef ds:uri="http://purl.org/dc/elements/1.1/"/>
    <ds:schemaRef ds:uri="http://purl.org/dc/dcmitype/"/>
    <ds:schemaRef ds:uri="http://schemas.openxmlformats.org/package/2006/metadata/core-properties"/>
    <ds:schemaRef ds:uri="http://purl.org/dc/terms/"/>
  </ds:schemaRefs>
</ds:datastoreItem>
</file>

<file path=customXml/itemProps3.xml><?xml version="1.0" encoding="utf-8"?>
<ds:datastoreItem xmlns:ds="http://schemas.openxmlformats.org/officeDocument/2006/customXml" ds:itemID="{42E3AF6F-6100-499F-A281-86A9CA21E3A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Briefing Slides Cognitive Interviews_021312</Template>
  <TotalTime>1012</TotalTime>
  <Words>3965</Words>
  <Application>Microsoft Office PowerPoint</Application>
  <PresentationFormat>On-screen Show (4:3)</PresentationFormat>
  <Paragraphs>626</Paragraphs>
  <Slides>63</Slides>
  <Notes>1</Notes>
  <HiddenSlides>0</HiddenSlides>
  <MMClips>0</MMClips>
  <ScaleCrop>false</ScaleCrop>
  <HeadingPairs>
    <vt:vector size="4" baseType="variant">
      <vt:variant>
        <vt:lpstr>Theme</vt:lpstr>
      </vt:variant>
      <vt:variant>
        <vt:i4>1</vt:i4>
      </vt:variant>
      <vt:variant>
        <vt:lpstr>Slide Titles</vt:lpstr>
      </vt:variant>
      <vt:variant>
        <vt:i4>63</vt:i4>
      </vt:variant>
    </vt:vector>
  </HeadingPairs>
  <TitlesOfParts>
    <vt:vector size="64" baseType="lpstr">
      <vt:lpstr>Briefing Slides Cognitive Interviews_021312</vt:lpstr>
      <vt:lpstr>PowerPoint Presentation</vt:lpstr>
      <vt:lpstr>Purpose</vt:lpstr>
      <vt:lpstr>Methodology</vt:lpstr>
      <vt:lpstr>Methodology (continued)</vt:lpstr>
      <vt:lpstr>Respondent Demographics</vt:lpstr>
      <vt:lpstr>Questionnaire Timings </vt:lpstr>
      <vt:lpstr>Questionnaire Timings – Effect on Response Rates and Costs</vt:lpstr>
      <vt:lpstr>Questionnaire Timings - Goals</vt:lpstr>
      <vt:lpstr>Cognitive Interviews </vt:lpstr>
      <vt:lpstr>Question 1 –  Original Wording</vt:lpstr>
      <vt:lpstr>Question 1 –  Findings</vt:lpstr>
      <vt:lpstr>Question 1 –  Recommendations</vt:lpstr>
      <vt:lpstr>Question 3 –  Original Wording</vt:lpstr>
      <vt:lpstr>Question 3 –  Findings</vt:lpstr>
      <vt:lpstr>Question 3 –  Recommendations</vt:lpstr>
      <vt:lpstr>Question 6 –  Original Wording</vt:lpstr>
      <vt:lpstr>Question 6 –  Findings</vt:lpstr>
      <vt:lpstr>Question 6 –  Recommendations</vt:lpstr>
      <vt:lpstr>Question 7 –  Original Wording</vt:lpstr>
      <vt:lpstr>Question 7 –  Findings</vt:lpstr>
      <vt:lpstr>Question 7 –  Recommendations</vt:lpstr>
      <vt:lpstr>Question 9 –  Original Wording</vt:lpstr>
      <vt:lpstr>Question 9 –  Findings</vt:lpstr>
      <vt:lpstr>Question 9 –  Recommendations</vt:lpstr>
      <vt:lpstr>Section iii (Caregiving) – Q12 to Q17 </vt:lpstr>
      <vt:lpstr>Section iii (Caregiving) – Q12 to Q17, continued </vt:lpstr>
      <vt:lpstr>Section iii (Caregiving) – Q12 to Q17, continued </vt:lpstr>
      <vt:lpstr>Section iii (Caregiving) – Findings/Recommendations</vt:lpstr>
      <vt:lpstr>Question 19 –  Original Wording</vt:lpstr>
      <vt:lpstr>Question 19 –  Findings</vt:lpstr>
      <vt:lpstr>Question 19 –  Recommendations</vt:lpstr>
      <vt:lpstr>Question 21 –  Original Wording</vt:lpstr>
      <vt:lpstr>Question 21 –  Findings</vt:lpstr>
      <vt:lpstr>Question 25 –  Original Wording</vt:lpstr>
      <vt:lpstr>Question 25 –  Findings</vt:lpstr>
      <vt:lpstr>Question 25 –  Recommendations</vt:lpstr>
      <vt:lpstr>Question 26 –  Original Wording</vt:lpstr>
      <vt:lpstr>Question 26 –  Findings and Recommendations</vt:lpstr>
      <vt:lpstr>Questions 27 and 28 –  Original Wording</vt:lpstr>
      <vt:lpstr>Questions 27 and 28 –  Findings</vt:lpstr>
      <vt:lpstr>Question 29 –  Original Wording</vt:lpstr>
      <vt:lpstr>Question 29 –  Findings</vt:lpstr>
      <vt:lpstr>Question 29 –  Recommendations</vt:lpstr>
      <vt:lpstr>Questions 31 and 32 –  Original Wording</vt:lpstr>
      <vt:lpstr>Questions 31 and 32 –  Findings</vt:lpstr>
      <vt:lpstr>Question 33 –  Original Wording</vt:lpstr>
      <vt:lpstr>Question 33 –  Findings</vt:lpstr>
      <vt:lpstr>Question 34 –  Original Wording</vt:lpstr>
      <vt:lpstr>Question 34 –  Findings</vt:lpstr>
      <vt:lpstr>Question 35 –  Original Wording</vt:lpstr>
      <vt:lpstr>Question 35 –  Findings</vt:lpstr>
      <vt:lpstr>Question 36 –  Original Wording</vt:lpstr>
      <vt:lpstr>Question 36 –  Findings</vt:lpstr>
      <vt:lpstr>Questions 37 and 38 –  Original Wording</vt:lpstr>
      <vt:lpstr>Questions 37 and 38 –  Findings</vt:lpstr>
      <vt:lpstr>Question 39 –  Original Wording</vt:lpstr>
      <vt:lpstr>Question 39 –  Findings</vt:lpstr>
      <vt:lpstr>Question 39 –  Recommendations</vt:lpstr>
      <vt:lpstr>Question 40 –  Original Wording</vt:lpstr>
      <vt:lpstr>Question 40 –  Findings</vt:lpstr>
      <vt:lpstr>Question 40 –  Recommendations</vt:lpstr>
      <vt:lpstr>Question 42 –  Original Wording</vt:lpstr>
      <vt:lpstr>Question 42 –  Findings and Recommendations</vt:lpstr>
    </vt:vector>
  </TitlesOfParts>
  <Company>NORC at the Univeristy of Chicago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Laurie Imhof</dc:creator>
  <cp:lastModifiedBy>CTAC</cp:lastModifiedBy>
  <cp:revision>96</cp:revision>
  <dcterms:created xsi:type="dcterms:W3CDTF">2012-02-14T16:42:39Z</dcterms:created>
  <dcterms:modified xsi:type="dcterms:W3CDTF">2012-06-21T19:22:49Z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0x0101001B78E575E95FE341B5954C427979F220</vt:lpwstr>
  </property>
</Properties>
</file>