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309" r:id="rId2"/>
    <p:sldId id="311" r:id="rId3"/>
    <p:sldId id="312" r:id="rId4"/>
    <p:sldId id="313" r:id="rId5"/>
    <p:sldId id="314" r:id="rId6"/>
    <p:sldId id="316" r:id="rId7"/>
    <p:sldId id="317" r:id="rId8"/>
    <p:sldId id="318" r:id="rId9"/>
    <p:sldId id="319" r:id="rId10"/>
    <p:sldId id="350" r:id="rId11"/>
    <p:sldId id="321" r:id="rId12"/>
    <p:sldId id="322" r:id="rId13"/>
    <p:sldId id="323" r:id="rId14"/>
    <p:sldId id="324" r:id="rId15"/>
    <p:sldId id="345" r:id="rId16"/>
    <p:sldId id="325" r:id="rId17"/>
    <p:sldId id="326" r:id="rId18"/>
    <p:sldId id="327" r:id="rId19"/>
    <p:sldId id="328" r:id="rId20"/>
    <p:sldId id="329" r:id="rId21"/>
    <p:sldId id="330" r:id="rId22"/>
    <p:sldId id="346" r:id="rId23"/>
    <p:sldId id="331" r:id="rId24"/>
    <p:sldId id="332" r:id="rId25"/>
    <p:sldId id="333" r:id="rId26"/>
    <p:sldId id="334" r:id="rId27"/>
    <p:sldId id="335" r:id="rId28"/>
    <p:sldId id="348" r:id="rId29"/>
    <p:sldId id="349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</p:sldIdLst>
  <p:sldSz cx="9134475" cy="12179300" type="ledger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landPM" initials="PM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0" autoAdjust="0"/>
    <p:restoredTop sz="94595" autoAdjust="0"/>
  </p:normalViewPr>
  <p:slideViewPr>
    <p:cSldViewPr snapToGrid="0">
      <p:cViewPr>
        <p:scale>
          <a:sx n="50" d="100"/>
          <a:sy n="50" d="100"/>
        </p:scale>
        <p:origin x="-1380" y="72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D2168FA-6444-4D80-890B-094FEEF9369A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934EDFF-7290-4A94-9F7E-14C44492D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1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3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7930" y="6901603"/>
            <a:ext cx="6850856" cy="1759232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7930" y="9100644"/>
            <a:ext cx="6850856" cy="94727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394132" y="11286151"/>
            <a:ext cx="2283619" cy="6495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5628" y="11286151"/>
            <a:ext cx="3471101" cy="6495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4885" y="11286151"/>
            <a:ext cx="1217930" cy="649563"/>
          </a:xfrm>
        </p:spPr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3932" y="6478711"/>
            <a:ext cx="7307580" cy="227346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3448" y="8965318"/>
            <a:ext cx="7307580" cy="121793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3932" y="6478711"/>
            <a:ext cx="228362" cy="227346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3447" y="8965318"/>
            <a:ext cx="228362" cy="121793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494" y="487738"/>
            <a:ext cx="2055257" cy="1039187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24" y="487738"/>
            <a:ext cx="6013529" cy="1039187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1352357" y="5686430"/>
            <a:ext cx="1039300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6724" y="2165209"/>
            <a:ext cx="822102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0" y="5277697"/>
            <a:ext cx="6850856" cy="1894558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050" y="7578231"/>
            <a:ext cx="6774736" cy="2029883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6151"/>
            <a:ext cx="2283619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28" y="11286151"/>
            <a:ext cx="3471101" cy="6495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733" y="11286151"/>
            <a:ext cx="1519368" cy="649563"/>
          </a:xfrm>
        </p:spPr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448" y="5007046"/>
            <a:ext cx="7307580" cy="227346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3447" y="5007046"/>
            <a:ext cx="228362" cy="227346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162390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4637" y="11288407"/>
            <a:ext cx="3501549" cy="6495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6724" y="2165209"/>
            <a:ext cx="403743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7373" y="2159796"/>
            <a:ext cx="403743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73067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1289050"/>
            <a:ext cx="4035979" cy="121793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359" y="1305965"/>
            <a:ext cx="4037565" cy="121793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0373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4637" y="11288407"/>
            <a:ext cx="3501549" cy="649563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4637" y="11288407"/>
            <a:ext cx="1979136" cy="649563"/>
          </a:xfrm>
        </p:spPr>
        <p:txBody>
          <a:bodyPr/>
          <a:lstStyle/>
          <a:p>
            <a:pPr algn="r"/>
            <a:fld id="{CD44DB2C-E698-4C58-9DF6-A31177595C0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6724" y="2794546"/>
            <a:ext cx="4034393" cy="841979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3358" y="2794546"/>
            <a:ext cx="4034393" cy="8419794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730673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6701" y="11288407"/>
            <a:ext cx="1979136" cy="649563"/>
          </a:xfrm>
        </p:spPr>
        <p:txBody>
          <a:bodyPr/>
          <a:lstStyle>
            <a:lvl1pPr algn="r">
              <a:defRPr/>
            </a:lvl1pPr>
          </a:lstStyle>
          <a:p>
            <a:fld id="{F655808F-558A-404C-ADE5-B61B01BBFF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MMXHITSS_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39" y="11297103"/>
            <a:ext cx="172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012" y="541302"/>
            <a:ext cx="2511981" cy="1488581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18012" y="2165210"/>
            <a:ext cx="2511981" cy="8601632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812837" y="5903577"/>
            <a:ext cx="1071778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482" y="541302"/>
            <a:ext cx="5709047" cy="1014941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889483"/>
            <a:ext cx="8221028" cy="119819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724" y="3383139"/>
            <a:ext cx="8221028" cy="758364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4" y="2165209"/>
            <a:ext cx="8221028" cy="947279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6724" y="889483"/>
            <a:ext cx="182690" cy="121793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6724" y="270651"/>
            <a:ext cx="8221028" cy="73152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6724" y="1365251"/>
            <a:ext cx="8221028" cy="9520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28" y="11288407"/>
            <a:ext cx="3501549" cy="6495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91778" y="11288407"/>
            <a:ext cx="1979136" cy="6495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6724" y="1125766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 descr="MMXHITSS_Logo_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5760" y="11306838"/>
            <a:ext cx="1506583" cy="4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 Visa Waiver Online</a:t>
            </a:r>
            <a:br>
              <a:rPr lang="en-US" dirty="0" smtClean="0"/>
            </a:br>
            <a:r>
              <a:rPr lang="en-US" dirty="0" smtClean="0"/>
              <a:t>(JWOL)</a:t>
            </a:r>
            <a:br>
              <a:rPr lang="en-US" dirty="0" smtClean="0"/>
            </a:br>
            <a:r>
              <a:rPr lang="en-US" dirty="0" smtClean="0"/>
              <a:t>02.00.00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User Interface Design</a:t>
            </a:r>
          </a:p>
          <a:p>
            <a:r>
              <a:rPr lang="en-US" dirty="0" smtClean="0"/>
              <a:t>as of September 18, 20013</a:t>
            </a:r>
            <a:endParaRPr lang="en-US" dirty="0"/>
          </a:p>
        </p:txBody>
      </p:sp>
      <p:pic>
        <p:nvPicPr>
          <p:cNvPr id="4" name="Picture 8" descr="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76" y="666192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Page</a:t>
            </a:r>
            <a:br>
              <a:rPr lang="en-US" dirty="0" smtClean="0"/>
            </a:br>
            <a:r>
              <a:rPr lang="en-US" sz="1800" dirty="0" smtClean="0"/>
              <a:t>For Attorneys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257301"/>
            <a:ext cx="4905410" cy="9889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638291" y="4526280"/>
            <a:ext cx="3785369" cy="3892549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099" y="1295577"/>
            <a:ext cx="5445495" cy="982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Visitor Information Page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02411" y="8331114"/>
            <a:ext cx="23474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CHANGED FROM A/ISS/DIR, Room 2400 SA-22 US Department of State, Washington D.C 20522-2202 to PRA_BurdenComments@state.gov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32381" y="9233686"/>
            <a:ext cx="5126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0344" y="7866993"/>
            <a:ext cx="3894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Please provide for OMB Purpose an expanded view of the drop down list showing these changes. Regarding Taiwan and China.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35062" y="7693572"/>
            <a:ext cx="1891862" cy="204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92717" y="8008883"/>
            <a:ext cx="1734207" cy="12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50828" y="8261131"/>
            <a:ext cx="1923393" cy="9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238" y="9520555"/>
            <a:ext cx="3657600" cy="1962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68389" y="3310890"/>
            <a:ext cx="2699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Changed the labels on the following fields: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Country of Birth changed to Place of Birth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Citizenship Country changed to Country/Region of Origin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Country of Legal Permanent Residence changed to Country/Region of Legal Permanent Residence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49" y="396452"/>
            <a:ext cx="8221028" cy="7306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Exchange Visitor Information Page</a:t>
            </a:r>
            <a:br>
              <a:rPr lang="en-US" dirty="0" smtClean="0"/>
            </a:br>
            <a:r>
              <a:rPr lang="en-US" sz="1800" dirty="0" smtClean="0"/>
              <a:t>Displays if user indicates other names were used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10956" y="8874131"/>
            <a:ext cx="31658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CHANGED FROM A/ISS/DIR, Room 2400 SA-22 US Department of State, Washington D.C 20522-2202 to PRA_BurdenComments@state.gov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155140" y="9280478"/>
            <a:ext cx="873457" cy="13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358" y="1257300"/>
            <a:ext cx="4950054" cy="98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Attorney Information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115" y="1306195"/>
            <a:ext cx="7246938" cy="7599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Attorney Information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700" dirty="0" smtClean="0"/>
              <a:t>Displayed if user indicates they are represented by an attorney or other organization</a:t>
            </a:r>
            <a:endParaRPr lang="en-US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020" y="1280161"/>
            <a:ext cx="6617284" cy="90525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Attorney Information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G-28 question displayed after user selects an attorney/representative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395" y="1330960"/>
            <a:ext cx="7246938" cy="8875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and Phone Page</a:t>
            </a:r>
            <a:r>
              <a:rPr lang="en-US" sz="22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110" y="1303020"/>
            <a:ext cx="5989122" cy="9806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 and Phone Page </a:t>
            </a:r>
            <a:r>
              <a:rPr lang="en-US" sz="2200" dirty="0" smtClean="0"/>
              <a:t>(cont.)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800" dirty="0" smtClean="0"/>
              <a:t>Displays if current address is not in U.S.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451" y="1257301"/>
            <a:ext cx="5344605" cy="98755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51697"/>
            <a:ext cx="8221028" cy="7306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 and Phone Page </a:t>
            </a:r>
            <a:r>
              <a:rPr lang="en-US" sz="2200" dirty="0" smtClean="0"/>
              <a:t>(cont.)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>Displays if another mailing address for correspondence is selected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727" y="1394460"/>
            <a:ext cx="4343478" cy="971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Displayed for all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1370013"/>
            <a:ext cx="7246938" cy="7608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256462" cy="7561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Account</a:t>
            </a:r>
            <a:endParaRPr lang="en-US" dirty="0"/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655311" y="2162628"/>
            <a:ext cx="5834062" cy="4930321"/>
          </a:xfrm>
          <a:prstGeom prst="rect">
            <a:avLst/>
          </a:prstGeom>
          <a:ln>
            <a:noFill/>
          </a:ln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No objection from home government 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1519555"/>
            <a:ext cx="7246938" cy="6076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Request by State Health Agency 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" y="1320484"/>
            <a:ext cx="7092633" cy="85468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Exceptional Hardship selected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395" y="1333818"/>
            <a:ext cx="7246938" cy="8961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Persecution selected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856" y="10504609"/>
            <a:ext cx="7865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user must enter an explanation.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" y="1310958"/>
            <a:ext cx="7246938" cy="8961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Program/Non-Program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220" y="1304600"/>
            <a:ext cx="5557172" cy="76023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Program/Non-Program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Answers Yes to “Is there any period of time in the U.S. that is not covered by a DS-2019 or IAP-66 form?”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325880"/>
            <a:ext cx="6245450" cy="90610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Information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374775"/>
            <a:ext cx="7246938" cy="7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Dependent Information Page</a:t>
            </a:r>
            <a:br>
              <a:rPr lang="en-US" dirty="0" smtClean="0"/>
            </a:br>
            <a:r>
              <a:rPr lang="en-US" sz="1800" dirty="0" smtClean="0"/>
              <a:t>Spouse in J-1 Status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115" y="1509078"/>
            <a:ext cx="7246938" cy="8199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Dependent Information Page</a:t>
            </a:r>
            <a:br>
              <a:rPr lang="en-US" dirty="0" smtClean="0"/>
            </a:br>
            <a:r>
              <a:rPr lang="en-US" sz="1800" dirty="0" smtClean="0"/>
              <a:t>Spouse in J-1 status and applied for a waiver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115" y="1400493"/>
            <a:ext cx="7246938" cy="8599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Dependent Information Page</a:t>
            </a:r>
            <a:br>
              <a:rPr lang="en-US" dirty="0" smtClean="0"/>
            </a:br>
            <a:r>
              <a:rPr lang="en-US" sz="1800" dirty="0" smtClean="0"/>
              <a:t>There are J-2 dependents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115" y="1404303"/>
            <a:ext cx="7246938" cy="8180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371600"/>
            <a:ext cx="7256462" cy="6086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Visa History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317625"/>
            <a:ext cx="7246938" cy="6076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J Visa History Page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(cont.)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Answers Yes to all 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232" y="9748855"/>
            <a:ext cx="704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user must enter the date of entry, select Port of Entry from the </a:t>
            </a:r>
            <a:br>
              <a:rPr lang="en-US" dirty="0" smtClean="0"/>
            </a:br>
            <a:r>
              <a:rPr lang="en-US" dirty="0" smtClean="0"/>
              <a:t>drop-down list and select the Issuing Post from the drop-down list.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user must enter the Alien Registration Number and I-94 Number.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1" y="1303020"/>
            <a:ext cx="7138854" cy="98223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J Visa History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(cont.)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Answers No to all questions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83688" y="10554505"/>
            <a:ext cx="8310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user must enter the Date of Status Change, Original Visa Type, New I-94 Number, Control Number, Issuing Post of the Visa and explain why their status changed.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69" y="1257619"/>
            <a:ext cx="5946464" cy="91665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084" y="1257618"/>
            <a:ext cx="6548820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223260" y="2560320"/>
            <a:ext cx="4091940" cy="334518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Submit Page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157" y="1257300"/>
            <a:ext cx="4062730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 and Submit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Answers Yes to “Did someone assist you in filling out this application?”</a:t>
            </a:r>
            <a:endParaRPr lang="en-US" sz="1800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680051" y="1996440"/>
            <a:ext cx="2705509" cy="2436946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Page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56462" cy="4391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 Page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19841"/>
            <a:ext cx="7263234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68108"/>
            <a:ext cx="7151688" cy="5876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Paperwork Reduction Act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13379" y="3144008"/>
            <a:ext cx="2869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CHANGED: </a:t>
            </a:r>
            <a:r>
              <a:rPr lang="en-US" sz="1400" b="1" dirty="0" smtClean="0">
                <a:solidFill>
                  <a:srgbClr val="FF0000"/>
                </a:solidFill>
              </a:rPr>
              <a:t>A/ISS/DIR, Room 2400 SA-22 US Department of State, Washington D.C 20522-2202 to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74677" y="4035972"/>
            <a:ext cx="2159875" cy="6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90897" y="2017986"/>
            <a:ext cx="129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Changed from 75 minutes to 60 minutes 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44055" y="2522483"/>
            <a:ext cx="189186" cy="551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344295"/>
            <a:ext cx="7246938" cy="706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255" y="1396683"/>
            <a:ext cx="7246938" cy="7189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Applicant Profile</a:t>
            </a:r>
            <a:br>
              <a:rPr lang="en-US" dirty="0" smtClean="0"/>
            </a:br>
            <a:r>
              <a:rPr lang="en-US" sz="1800" dirty="0" smtClean="0"/>
              <a:t>If Account Type is Waiver Applicant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454" y="1316673"/>
            <a:ext cx="6342227" cy="9793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Applicant Profile </a:t>
            </a:r>
            <a:r>
              <a:rPr lang="en-US" sz="2000" dirty="0" smtClean="0"/>
              <a:t>(cont.)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800" dirty="0" smtClean="0"/>
              <a:t>Address and Phone Profile Information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304" y="1303020"/>
            <a:ext cx="5001378" cy="9852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Attorney Profile</a:t>
            </a:r>
            <a:br>
              <a:rPr lang="en-US" dirty="0" smtClean="0"/>
            </a:br>
            <a:r>
              <a:rPr lang="en-US" sz="1800" dirty="0" smtClean="0"/>
              <a:t>If Account Type is Attorney/Representative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747" y="1348740"/>
            <a:ext cx="6070367" cy="9692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406208"/>
            <a:ext cx="7199312" cy="6942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Page</a:t>
            </a:r>
            <a:br>
              <a:rPr lang="en-US" dirty="0" smtClean="0"/>
            </a:br>
            <a:r>
              <a:rPr lang="en-US" sz="1800" dirty="0" smtClean="0"/>
              <a:t>For Waiver Applicants</a:t>
            </a:r>
            <a:endParaRPr lang="en-US" sz="1800" dirty="0"/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655311" y="2848428"/>
            <a:ext cx="5834062" cy="4930321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5419</TotalTime>
  <Words>368</Words>
  <Application>Microsoft Office PowerPoint</Application>
  <PresentationFormat>Ledger Paper (11x17 in)</PresentationFormat>
  <Paragraphs>102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Origin</vt:lpstr>
      <vt:lpstr>J Visa Waiver Online (JWOL) 02.00.00</vt:lpstr>
      <vt:lpstr>Login to Account</vt:lpstr>
      <vt:lpstr>Forgot Password</vt:lpstr>
      <vt:lpstr>Change Password</vt:lpstr>
      <vt:lpstr>Create New Account</vt:lpstr>
      <vt:lpstr>Create Applicant Profile If Account Type is Waiver Applicant</vt:lpstr>
      <vt:lpstr>Create Applicant Profile (cont.)  Address and Phone Profile Information</vt:lpstr>
      <vt:lpstr>Create Attorney Profile If Account Type is Attorney/Representative</vt:lpstr>
      <vt:lpstr>Summary Page For Waiver Applicants</vt:lpstr>
      <vt:lpstr>Summary Page For Attorneys</vt:lpstr>
      <vt:lpstr>Exchange Visitor Information Page</vt:lpstr>
      <vt:lpstr>Exchange Visitor Information Page Displays if user indicates other names were used</vt:lpstr>
      <vt:lpstr>Attorney Information Page</vt:lpstr>
      <vt:lpstr>Attorney Information Page (cont.) Displayed if user indicates they are represented by an attorney or other organization</vt:lpstr>
      <vt:lpstr>Attorney Information Page (cont.) G-28 question displayed after user selects an attorney/representative</vt:lpstr>
      <vt:lpstr>Address and Phone Page </vt:lpstr>
      <vt:lpstr>Address and Phone Page (cont.)  Displays if current address is not in U.S.</vt:lpstr>
      <vt:lpstr>Address and Phone Page (cont.)  Displays if another mailing address for correspondence is selected</vt:lpstr>
      <vt:lpstr>Waiver Basis Page Displayed for all users</vt:lpstr>
      <vt:lpstr>Waiver Basis Page Displays if No objection from home government selected</vt:lpstr>
      <vt:lpstr>Waiver Basis Page  Displays if Request by State Health Agency selected</vt:lpstr>
      <vt:lpstr>Waiver Basis Page Displays if Exceptional Hardship selected</vt:lpstr>
      <vt:lpstr>Waiver Basis Page Displays if Persecution selected</vt:lpstr>
      <vt:lpstr>Program/Non-Program Page</vt:lpstr>
      <vt:lpstr>Program/Non-Program Page (cont.) Answers Yes to “Is there any period of time in the U.S. that is not covered by a DS-2019 or IAP-66 form?”</vt:lpstr>
      <vt:lpstr>Dependent Information Page</vt:lpstr>
      <vt:lpstr>Dependent Information Page Spouse in J-1 Status</vt:lpstr>
      <vt:lpstr>Dependent Information Page Spouse in J-1 status and applied for a waiver</vt:lpstr>
      <vt:lpstr>Dependent Information Page There are J-2 dependents</vt:lpstr>
      <vt:lpstr>J Visa History Page</vt:lpstr>
      <vt:lpstr>J Visa History Page (cont.) Answers Yes to all questions</vt:lpstr>
      <vt:lpstr>J Visa History (cont.) Answers No to all questions</vt:lpstr>
      <vt:lpstr>Sign and Submit Page</vt:lpstr>
      <vt:lpstr>Sign and Submit Page (cont.) Answers Yes to “Did someone assist you in filling out this application?”</vt:lpstr>
      <vt:lpstr>Copyright Page</vt:lpstr>
      <vt:lpstr>Disclaimer Page</vt:lpstr>
      <vt:lpstr>Paperwork Reduction Act Page</vt:lpstr>
    </vt:vector>
  </TitlesOfParts>
  <Company>U.S.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IrelandPM</dc:creator>
  <cp:lastModifiedBy>"%username%"</cp:lastModifiedBy>
  <cp:revision>464</cp:revision>
  <dcterms:created xsi:type="dcterms:W3CDTF">2011-02-11T17:52:24Z</dcterms:created>
  <dcterms:modified xsi:type="dcterms:W3CDTF">2013-09-18T15:30:14Z</dcterms:modified>
</cp:coreProperties>
</file>