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56" r:id="rId5"/>
    <p:sldId id="260" r:id="rId6"/>
    <p:sldId id="261" r:id="rId7"/>
    <p:sldId id="259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94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7CB9-E11D-491B-B2E8-6CB9BDAAD6B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1941-43A3-4D6E-AF60-66F64A5AE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5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7CB9-E11D-491B-B2E8-6CB9BDAAD6B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1941-43A3-4D6E-AF60-66F64A5AE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017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7CB9-E11D-491B-B2E8-6CB9BDAAD6B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1941-43A3-4D6E-AF60-66F64A5AE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88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7CB9-E11D-491B-B2E8-6CB9BDAAD6B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1941-43A3-4D6E-AF60-66F64A5AE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248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7CB9-E11D-491B-B2E8-6CB9BDAAD6B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1941-43A3-4D6E-AF60-66F64A5AE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7CB9-E11D-491B-B2E8-6CB9BDAAD6B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1941-43A3-4D6E-AF60-66F64A5AE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56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7CB9-E11D-491B-B2E8-6CB9BDAAD6B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1941-43A3-4D6E-AF60-66F64A5AE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475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7CB9-E11D-491B-B2E8-6CB9BDAAD6B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1941-43A3-4D6E-AF60-66F64A5AE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59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7CB9-E11D-491B-B2E8-6CB9BDAAD6B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1941-43A3-4D6E-AF60-66F64A5AE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99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7CB9-E11D-491B-B2E8-6CB9BDAAD6B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1941-43A3-4D6E-AF60-66F64A5AE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299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27CB9-E11D-491B-B2E8-6CB9BDAAD6B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A1941-43A3-4D6E-AF60-66F64A5AE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68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27CB9-E11D-491B-B2E8-6CB9BDAAD6B4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A1941-43A3-4D6E-AF60-66F64A5AE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60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Center Director Structural Information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Data Collection Process &amp; Materials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605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"/>
            <a:ext cx="9144000" cy="51608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00600" y="5331209"/>
            <a:ext cx="43434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Additional columns available to enter information on a site-by-site basis.  See next slide for additional demographic information collected for each personnel category listed in the table above.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5" y="5455424"/>
            <a:ext cx="3600953" cy="1228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77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3581900" cy="5906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152400"/>
            <a:ext cx="3620005" cy="11050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296" y="1447800"/>
            <a:ext cx="2715004" cy="5906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799" y="1447800"/>
            <a:ext cx="3620005" cy="5525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928" y="2438400"/>
            <a:ext cx="2667372" cy="78115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4326" y="2438400"/>
            <a:ext cx="3610479" cy="18957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296" y="4572000"/>
            <a:ext cx="2695951" cy="128605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799" y="4572000"/>
            <a:ext cx="3591426" cy="1381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693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6" y="0"/>
            <a:ext cx="8169887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781" y="3017683"/>
            <a:ext cx="2772162" cy="87642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10000" y="990599"/>
            <a:ext cx="44196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Additional columns available to enter information on a site-by-site basis.  See next slide for additional notes on race and ethnicity.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058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381000"/>
            <a:ext cx="3340542" cy="4267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074671"/>
            <a:ext cx="3276600" cy="5393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700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410200"/>
          </a:xfrm>
        </p:spPr>
        <p:txBody>
          <a:bodyPr>
            <a:noAutofit/>
          </a:bodyPr>
          <a:lstStyle/>
          <a:p>
            <a:r>
              <a:rPr lang="en-US" sz="1800" dirty="0" smtClean="0"/>
              <a:t>Data are collected in the Fall on an annual basis from each center with and active I/UCRC grant during the most recently completed fiscal year</a:t>
            </a:r>
          </a:p>
          <a:p>
            <a:r>
              <a:rPr lang="en-US" sz="1800" dirty="0" smtClean="0"/>
              <a:t>The 8-tab Excel workbook detailed in the following slides is sent to the Center Director of each eligible I/UCRC</a:t>
            </a:r>
          </a:p>
          <a:p>
            <a:r>
              <a:rPr lang="en-US" sz="1800" dirty="0" smtClean="0"/>
              <a:t>The Center Director is responsible for getting data from their partner sites (we provide a Partner Site Information Sheet to facilitate that process) and compiling the report for the center as a whole</a:t>
            </a:r>
          </a:p>
          <a:p>
            <a:r>
              <a:rPr lang="en-US" sz="1800" dirty="0" smtClean="0"/>
              <a:t>Data that does not typically change from one year to the next is pre-populated into the Excel workbook for Centers who have completed the report in the previous data collection year</a:t>
            </a:r>
          </a:p>
          <a:p>
            <a:r>
              <a:rPr lang="en-US" sz="1800" dirty="0"/>
              <a:t>Centers are given 1 month to complete the report, with extensions available to those with a scheduling </a:t>
            </a:r>
            <a:r>
              <a:rPr lang="en-US" sz="1800" dirty="0" smtClean="0"/>
              <a:t>conflict</a:t>
            </a:r>
          </a:p>
          <a:p>
            <a:r>
              <a:rPr lang="en-US" sz="1800" dirty="0" smtClean="0"/>
              <a:t>When data are submitted, the NCSU Evaluation team checks the data for completeness, accuracy, and consistency</a:t>
            </a:r>
          </a:p>
          <a:p>
            <a:r>
              <a:rPr lang="en-US" sz="1800" dirty="0" smtClean="0"/>
              <a:t>Data are aggregated at the Center level and used to create an annual report for the I/UCRC program nation-wide</a:t>
            </a:r>
          </a:p>
          <a:p>
            <a:r>
              <a:rPr lang="en-US" sz="1800" dirty="0" smtClean="0"/>
              <a:t>The emailed letter accompanying the Excel workbook is available on slide 3 and screen captures from each tab of the Excel workbook are available on slides 4-13.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16194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"/>
            <a:ext cx="4834193" cy="6858000"/>
          </a:xfrm>
        </p:spPr>
      </p:pic>
    </p:spTree>
    <p:extLst>
      <p:ext uri="{BB962C8B-B14F-4D97-AF65-F5344CB8AC3E}">
        <p14:creationId xmlns:p14="http://schemas.microsoft.com/office/powerpoint/2010/main" val="383619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819" y="228600"/>
            <a:ext cx="6449326" cy="6296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108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6800"/>
            <a:ext cx="9144000" cy="4515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590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609600"/>
            <a:ext cx="9144000" cy="5543920"/>
            <a:chOff x="0" y="1219200"/>
            <a:chExt cx="9144000" cy="554392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219200"/>
              <a:ext cx="6639852" cy="404869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9988" y="4114800"/>
              <a:ext cx="7964012" cy="2648320"/>
            </a:xfrm>
            <a:prstGeom prst="rect">
              <a:avLst/>
            </a:prstGeom>
          </p:spPr>
        </p:pic>
        <p:cxnSp>
          <p:nvCxnSpPr>
            <p:cNvPr id="6" name="Curved Connector 5"/>
            <p:cNvCxnSpPr/>
            <p:nvPr/>
          </p:nvCxnSpPr>
          <p:spPr>
            <a:xfrm>
              <a:off x="6639852" y="3048000"/>
              <a:ext cx="1437348" cy="1066800"/>
            </a:xfrm>
            <a:prstGeom prst="curvedConnector3">
              <a:avLst>
                <a:gd name="adj1" fmla="val 99584"/>
              </a:avLst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91371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152400" y="609600"/>
            <a:ext cx="8839200" cy="6019800"/>
            <a:chOff x="26895" y="0"/>
            <a:chExt cx="7715916" cy="5729608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895" y="0"/>
              <a:ext cx="7715916" cy="3657600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529" y="4195869"/>
              <a:ext cx="2400635" cy="1533739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4853" y="4195869"/>
              <a:ext cx="1438476" cy="876422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86400" y="4209703"/>
              <a:ext cx="1562318" cy="704948"/>
            </a:xfrm>
            <a:prstGeom prst="rect">
              <a:avLst/>
            </a:prstGeom>
          </p:spPr>
        </p:pic>
        <p:cxnSp>
          <p:nvCxnSpPr>
            <p:cNvPr id="9" name="Straight Arrow Connector 8"/>
            <p:cNvCxnSpPr/>
            <p:nvPr/>
          </p:nvCxnSpPr>
          <p:spPr>
            <a:xfrm flipH="1">
              <a:off x="2667000" y="3657600"/>
              <a:ext cx="228600" cy="53826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4604091" y="3657600"/>
              <a:ext cx="0" cy="53826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5715000" y="3657600"/>
              <a:ext cx="381000" cy="53826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86561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894"/>
            <a:ext cx="7160305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152" y="732570"/>
            <a:ext cx="4143954" cy="61254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76800" y="0"/>
            <a:ext cx="3962400" cy="64633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Additional columns available to enter this information on a site-by-site basis</a:t>
            </a:r>
            <a:endParaRPr lang="en-US" dirty="0"/>
          </a:p>
        </p:txBody>
      </p:sp>
      <p:cxnSp>
        <p:nvCxnSpPr>
          <p:cNvPr id="7" name="Curved Connector 6"/>
          <p:cNvCxnSpPr/>
          <p:nvPr/>
        </p:nvCxnSpPr>
        <p:spPr>
          <a:xfrm rot="5400000">
            <a:off x="3895383" y="771182"/>
            <a:ext cx="1429435" cy="533400"/>
          </a:xfrm>
          <a:prstGeom prst="curvedConnector3">
            <a:avLst>
              <a:gd name="adj1" fmla="val 141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466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0806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327" y="2286000"/>
            <a:ext cx="4210638" cy="31055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38918" y="5409513"/>
            <a:ext cx="914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/>
          </a:p>
          <a:p>
            <a:r>
              <a:rPr lang="en-US" sz="1400" dirty="0" smtClean="0"/>
              <a:t>Yes/No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6461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269</Words>
  <Application>Microsoft Office PowerPoint</Application>
  <PresentationFormat>On-screen Show (4:3)</PresentationFormat>
  <Paragraphs>16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Center Director Structural Information Report</vt:lpstr>
      <vt:lpstr>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C. McGowen</dc:creator>
  <cp:lastModifiedBy>Plimpton, Suzanne H.</cp:lastModifiedBy>
  <cp:revision>10</cp:revision>
  <dcterms:created xsi:type="dcterms:W3CDTF">2013-09-19T19:07:53Z</dcterms:created>
  <dcterms:modified xsi:type="dcterms:W3CDTF">2013-11-18T15:48:55Z</dcterms:modified>
</cp:coreProperties>
</file>