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sldIdLst>
    <p:sldId id="281" r:id="rId2"/>
    <p:sldId id="403" r:id="rId3"/>
    <p:sldId id="404" r:id="rId4"/>
    <p:sldId id="405" r:id="rId5"/>
    <p:sldId id="258" r:id="rId6"/>
    <p:sldId id="406" r:id="rId7"/>
    <p:sldId id="408" r:id="rId8"/>
    <p:sldId id="287" r:id="rId9"/>
    <p:sldId id="375" r:id="rId10"/>
    <p:sldId id="392" r:id="rId11"/>
    <p:sldId id="393" r:id="rId12"/>
    <p:sldId id="291" r:id="rId13"/>
    <p:sldId id="293" r:id="rId14"/>
    <p:sldId id="368" r:id="rId15"/>
    <p:sldId id="409" r:id="rId16"/>
    <p:sldId id="307" r:id="rId17"/>
    <p:sldId id="379" r:id="rId18"/>
    <p:sldId id="311" r:id="rId19"/>
    <p:sldId id="410" r:id="rId20"/>
    <p:sldId id="411" r:id="rId21"/>
    <p:sldId id="412" r:id="rId22"/>
    <p:sldId id="319" r:id="rId23"/>
    <p:sldId id="390" r:id="rId24"/>
    <p:sldId id="321" r:id="rId25"/>
    <p:sldId id="402" r:id="rId26"/>
    <p:sldId id="401" r:id="rId27"/>
    <p:sldId id="413" r:id="rId28"/>
    <p:sldId id="414" r:id="rId29"/>
    <p:sldId id="415" r:id="rId30"/>
    <p:sldId id="417" r:id="rId31"/>
    <p:sldId id="416" r:id="rId32"/>
    <p:sldId id="364" r:id="rId33"/>
    <p:sldId id="418" r:id="rId34"/>
    <p:sldId id="419" r:id="rId35"/>
    <p:sldId id="420" r:id="rId36"/>
    <p:sldId id="421" r:id="rId37"/>
    <p:sldId id="422" r:id="rId38"/>
    <p:sldId id="423" r:id="rId39"/>
    <p:sldId id="349" r:id="rId40"/>
    <p:sldId id="398" r:id="rId41"/>
    <p:sldId id="355" r:id="rId42"/>
    <p:sldId id="424" r:id="rId4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inimized">
    <p:restoredLeft sz="15824" autoAdjust="0"/>
    <p:restoredTop sz="40719" autoAdjust="0"/>
  </p:normalViewPr>
  <p:slideViewPr>
    <p:cSldViewPr>
      <p:cViewPr>
        <p:scale>
          <a:sx n="84" d="100"/>
          <a:sy n="84" d="100"/>
        </p:scale>
        <p:origin x="-84" y="1260"/>
      </p:cViewPr>
      <p:guideLst>
        <p:guide orient="horz" pos="2160"/>
        <p:guide pos="2880"/>
      </p:guideLst>
    </p:cSldViewPr>
  </p:slideViewPr>
  <p:notesTextViewPr>
    <p:cViewPr>
      <p:scale>
        <a:sx n="1" d="1"/>
        <a:sy n="1" d="1"/>
      </p:scale>
      <p:origin x="0" y="0"/>
    </p:cViewPr>
  </p:notesTextViewPr>
  <p:sorterViewPr>
    <p:cViewPr>
      <p:scale>
        <a:sx n="100" d="100"/>
        <a:sy n="100" d="100"/>
      </p:scale>
      <p:origin x="0" y="2568"/>
    </p:cViewPr>
  </p:sorterViewPr>
  <p:notesViewPr>
    <p:cSldViewPr>
      <p:cViewPr>
        <p:scale>
          <a:sx n="90" d="100"/>
          <a:sy n="90" d="100"/>
        </p:scale>
        <p:origin x="-3780" y="-5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C5AE2BF2-DB43-4DAB-82A7-E03357A25829}" type="datetimeFigureOut">
              <a:rPr lang="en-US" smtClean="0"/>
              <a:t>12/2/2015</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3B999FF9-ABE6-406A-B491-D13B506D0567}" type="slidenum">
              <a:rPr lang="en-US" smtClean="0"/>
              <a:t>‹#›</a:t>
            </a:fld>
            <a:endParaRPr lang="en-US"/>
          </a:p>
        </p:txBody>
      </p:sp>
    </p:spTree>
    <p:extLst>
      <p:ext uri="{BB962C8B-B14F-4D97-AF65-F5344CB8AC3E}">
        <p14:creationId xmlns:p14="http://schemas.microsoft.com/office/powerpoint/2010/main" val="23063263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Show respondents the screen they saw.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Do you</a:t>
            </a:r>
            <a:r>
              <a:rPr lang="en-US" baseline="0" dirty="0" smtClean="0"/>
              <a:t> have any comments on this screen?  </a:t>
            </a:r>
            <a:endParaRPr lang="en-US" dirty="0" smtClean="0"/>
          </a:p>
          <a:p>
            <a:r>
              <a:rPr lang="en-US" dirty="0" smtClean="0"/>
              <a:t>Did you read the message at the bottom</a:t>
            </a:r>
            <a:r>
              <a:rPr lang="en-US" baseline="0" dirty="0" smtClean="0"/>
              <a:t> of the screen?  Y/N</a:t>
            </a:r>
          </a:p>
          <a:p>
            <a:r>
              <a:rPr lang="en-US" baseline="0" dirty="0" smtClean="0"/>
              <a:t>If Y:  </a:t>
            </a:r>
            <a:r>
              <a:rPr lang="en-US" dirty="0" smtClean="0"/>
              <a:t>What did you think this message is about?</a:t>
            </a:r>
          </a:p>
          <a:p>
            <a:pPr marL="0" indent="0">
              <a:buNone/>
            </a:pPr>
            <a:r>
              <a:rPr lang="en-US" b="0" dirty="0" smtClean="0">
                <a:solidFill>
                  <a:srgbClr val="FF0000"/>
                </a:solidFill>
              </a:rPr>
              <a:t>If</a:t>
            </a:r>
            <a:r>
              <a:rPr lang="en-US" b="0" baseline="0" dirty="0" smtClean="0">
                <a:solidFill>
                  <a:srgbClr val="FF0000"/>
                </a:solidFill>
              </a:rPr>
              <a:t> N: Please take a moment and read it now.  What do you think this message is about?</a:t>
            </a:r>
            <a:endParaRPr lang="en-US" b="0" dirty="0" smtClean="0"/>
          </a:p>
          <a:p>
            <a:endParaRPr lang="en-US" dirty="0"/>
          </a:p>
          <a:p>
            <a:r>
              <a:rPr lang="en-US" b="1" dirty="0"/>
              <a:t> </a:t>
            </a:r>
            <a:endParaRPr lang="en-US" dirty="0"/>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1</a:t>
            </a:fld>
            <a:endParaRPr lang="en-US"/>
          </a:p>
        </p:txBody>
      </p:sp>
    </p:spTree>
    <p:extLst>
      <p:ext uri="{BB962C8B-B14F-4D97-AF65-F5344CB8AC3E}">
        <p14:creationId xmlns:p14="http://schemas.microsoft.com/office/powerpoint/2010/main" val="161795488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they received this screen:  Do you have any comments on this screen?</a:t>
            </a:r>
          </a:p>
          <a:p>
            <a:endParaRPr lang="en-US" dirty="0" smtClean="0"/>
          </a:p>
          <a:p>
            <a:r>
              <a:rPr lang="en-US" b="0" dirty="0" smtClean="0"/>
              <a:t>If they</a:t>
            </a:r>
            <a:r>
              <a:rPr lang="en-US" b="0" baseline="0" dirty="0" smtClean="0"/>
              <a:t> added people later in the interview ask</a:t>
            </a:r>
          </a:p>
          <a:p>
            <a:r>
              <a:rPr lang="en-US" b="0" baseline="0" dirty="0" smtClean="0"/>
              <a:t>I believe you entered x people at this question, can you tell me a little more about why you did not include y or z at this question but you added them later?</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they didn’t get this screen:  </a:t>
            </a:r>
            <a:r>
              <a:rPr lang="en-US" baseline="0" dirty="0" smtClean="0"/>
              <a:t>T</a:t>
            </a:r>
            <a:r>
              <a:rPr lang="en-US" dirty="0" smtClean="0"/>
              <a:t>his is</a:t>
            </a:r>
            <a:r>
              <a:rPr lang="en-US" baseline="0" dirty="0" smtClean="0"/>
              <a:t> a screen you could have received.  </a:t>
            </a:r>
            <a:r>
              <a:rPr lang="en-US" dirty="0" smtClean="0"/>
              <a:t>Do you have any comments on this screen?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dirty="0" smtClean="0"/>
              <a:t>Based</a:t>
            </a:r>
            <a:r>
              <a:rPr lang="en-US" baseline="0" dirty="0" smtClean="0"/>
              <a:t> on these instructions, w</a:t>
            </a:r>
            <a:r>
              <a:rPr lang="en-US" dirty="0" smtClean="0"/>
              <a:t>here</a:t>
            </a:r>
            <a:r>
              <a:rPr lang="en-US" baseline="0" dirty="0" smtClean="0"/>
              <a:t> should college students be included?  </a:t>
            </a:r>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10</a:t>
            </a:fld>
            <a:endParaRPr lang="en-US"/>
          </a:p>
        </p:txBody>
      </p:sp>
    </p:spTree>
    <p:extLst>
      <p:ext uri="{BB962C8B-B14F-4D97-AF65-F5344CB8AC3E}">
        <p14:creationId xmlns:p14="http://schemas.microsoft.com/office/powerpoint/2010/main" val="34713944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 they received this screen.</a:t>
            </a:r>
            <a:r>
              <a:rPr lang="en-US" baseline="0" dirty="0" smtClean="0"/>
              <a:t>  </a:t>
            </a:r>
            <a:r>
              <a:rPr lang="en-US" dirty="0" smtClean="0"/>
              <a:t>Do</a:t>
            </a:r>
            <a:r>
              <a:rPr lang="en-US" baseline="0" dirty="0" smtClean="0"/>
              <a:t> you have any comments on this screen?</a:t>
            </a:r>
          </a:p>
          <a:p>
            <a:endParaRPr lang="en-US" baseline="0" dirty="0" smtClean="0"/>
          </a:p>
          <a:p>
            <a:r>
              <a:rPr lang="en-US" b="0" dirty="0" smtClean="0"/>
              <a:t>If they</a:t>
            </a:r>
            <a:r>
              <a:rPr lang="en-US" b="0" baseline="0" dirty="0" smtClean="0"/>
              <a:t> added people later in the interview ask</a:t>
            </a:r>
          </a:p>
          <a:p>
            <a:r>
              <a:rPr lang="en-US" b="0" baseline="0" dirty="0" smtClean="0"/>
              <a:t>I believe you entered x people at this question, can you tell me a little more about why you did not include y or z at this question but you added them later?</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If they didn’t get this screen:  </a:t>
            </a:r>
            <a:r>
              <a:rPr lang="en-US" baseline="0" dirty="0" smtClean="0"/>
              <a:t>T</a:t>
            </a:r>
            <a:r>
              <a:rPr lang="en-US" dirty="0" smtClean="0"/>
              <a:t>his is</a:t>
            </a:r>
            <a:r>
              <a:rPr lang="en-US" baseline="0" dirty="0" smtClean="0"/>
              <a:t> a screen you could have received.  </a:t>
            </a:r>
            <a:r>
              <a:rPr lang="en-US" dirty="0" smtClean="0"/>
              <a:t>Do you have any comments on this screen?</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Where</a:t>
            </a:r>
            <a:r>
              <a:rPr lang="en-US" baseline="0" dirty="0" smtClean="0"/>
              <a:t> should college students be included?  </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11</a:t>
            </a:fld>
            <a:endParaRPr lang="en-US"/>
          </a:p>
        </p:txBody>
      </p:sp>
    </p:spTree>
    <p:extLst>
      <p:ext uri="{BB962C8B-B14F-4D97-AF65-F5344CB8AC3E}">
        <p14:creationId xmlns:p14="http://schemas.microsoft.com/office/powerpoint/2010/main" val="12755125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Do you have any comments on this screen?</a:t>
            </a:r>
          </a:p>
          <a:p>
            <a:endParaRPr lang="en-US" dirty="0" smtClean="0"/>
          </a:p>
          <a:p>
            <a:r>
              <a:rPr lang="en-US" b="0" dirty="0" smtClean="0"/>
              <a:t>SPANISH ONLY: What does “</a:t>
            </a:r>
            <a:r>
              <a:rPr lang="en-US" b="0" dirty="0" err="1" smtClean="0"/>
              <a:t>editar</a:t>
            </a:r>
            <a:r>
              <a:rPr lang="en-US" b="0" dirty="0" smtClean="0"/>
              <a:t>” mean to you in this question?</a:t>
            </a:r>
            <a:endParaRPr lang="en-US" b="0" dirty="0"/>
          </a:p>
        </p:txBody>
      </p:sp>
      <p:sp>
        <p:nvSpPr>
          <p:cNvPr id="4" name="Slide Number Placeholder 3"/>
          <p:cNvSpPr>
            <a:spLocks noGrp="1"/>
          </p:cNvSpPr>
          <p:nvPr>
            <p:ph type="sldNum" sz="quarter" idx="10"/>
          </p:nvPr>
        </p:nvSpPr>
        <p:spPr/>
        <p:txBody>
          <a:bodyPr/>
          <a:lstStyle/>
          <a:p>
            <a:fld id="{3B999FF9-ABE6-406A-B491-D13B506D0567}" type="slidenum">
              <a:rPr lang="en-US" smtClean="0"/>
              <a:t>12</a:t>
            </a:fld>
            <a:endParaRPr lang="en-US"/>
          </a:p>
        </p:txBody>
      </p:sp>
    </p:spTree>
    <p:extLst>
      <p:ext uri="{BB962C8B-B14F-4D97-AF65-F5344CB8AC3E}">
        <p14:creationId xmlns:p14="http://schemas.microsoft.com/office/powerpoint/2010/main" val="17373141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You</a:t>
            </a:r>
            <a:r>
              <a:rPr lang="en-US" baseline="0" dirty="0" smtClean="0"/>
              <a:t> received this screen and the next one:  </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Probe only if there were issues.  Such as</a:t>
            </a:r>
            <a:r>
              <a:rPr lang="en-US" baseline="0" dirty="0" smtClean="0"/>
              <a:t> “</a:t>
            </a:r>
            <a:r>
              <a:rPr lang="en-US" dirty="0" smtClean="0"/>
              <a:t>Do you have any comments on this screen?”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SPANISH:</a:t>
            </a:r>
            <a:r>
              <a:rPr lang="en-US" baseline="0" dirty="0" smtClean="0"/>
              <a:t> what does the term roommate mean to you here? </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13</a:t>
            </a:fld>
            <a:endParaRPr lang="en-US"/>
          </a:p>
        </p:txBody>
      </p:sp>
    </p:spTree>
    <p:extLst>
      <p:ext uri="{BB962C8B-B14F-4D97-AF65-F5344CB8AC3E}">
        <p14:creationId xmlns:p14="http://schemas.microsoft.com/office/powerpoint/2010/main" val="20720471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Probe only if there were issues.  Such as</a:t>
            </a:r>
            <a:r>
              <a:rPr lang="en-US" baseline="0" dirty="0" smtClean="0"/>
              <a:t> “</a:t>
            </a:r>
            <a:r>
              <a:rPr lang="en-US" dirty="0" smtClean="0"/>
              <a:t>Do you have any comments on this screen?”</a:t>
            </a:r>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14</a:t>
            </a:fld>
            <a:endParaRPr lang="en-US"/>
          </a:p>
        </p:txBody>
      </p:sp>
    </p:spTree>
    <p:extLst>
      <p:ext uri="{BB962C8B-B14F-4D97-AF65-F5344CB8AC3E}">
        <p14:creationId xmlns:p14="http://schemas.microsoft.com/office/powerpoint/2010/main" val="20720471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Here is a different version of the last two screens.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You saw this/you did not see this.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a:t>
            </a:r>
            <a:r>
              <a:rPr lang="en-US" dirty="0" smtClean="0"/>
              <a:t>Do you have any comments on this screen?”</a:t>
            </a:r>
          </a:p>
          <a:p>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SPANISH:</a:t>
            </a:r>
            <a:r>
              <a:rPr lang="en-US" baseline="0" dirty="0" smtClean="0"/>
              <a:t> what does the term roommate mean to you here? </a:t>
            </a:r>
            <a:endParaRPr lang="en-US" dirty="0" smtClean="0"/>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15</a:t>
            </a:fld>
            <a:endParaRPr lang="en-US"/>
          </a:p>
        </p:txBody>
      </p:sp>
    </p:spTree>
    <p:extLst>
      <p:ext uri="{BB962C8B-B14F-4D97-AF65-F5344CB8AC3E}">
        <p14:creationId xmlns:p14="http://schemas.microsoft.com/office/powerpoint/2010/main" val="207204717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Tell me</a:t>
            </a:r>
            <a:r>
              <a:rPr lang="en-US" baseline="0" dirty="0" smtClean="0"/>
              <a:t> more about why you chose [their answer].  </a:t>
            </a:r>
          </a:p>
          <a:p>
            <a:endParaRPr lang="en-US" strike="sngStrike" baseline="0" dirty="0" smtClean="0"/>
          </a:p>
          <a:p>
            <a:endParaRPr lang="en-US" b="0" baseline="0" dirty="0" smtClean="0"/>
          </a:p>
          <a:p>
            <a:r>
              <a:rPr lang="en-US" sz="1200" i="1" kern="1200" dirty="0" smtClean="0">
                <a:solidFill>
                  <a:schemeClr val="tx1"/>
                </a:solidFill>
                <a:effectLst/>
                <a:latin typeface="+mn-lt"/>
                <a:ea typeface="+mn-ea"/>
                <a:cs typeface="+mn-cs"/>
              </a:rPr>
              <a:t>SPANISH ONLY: Here where it says '</a:t>
            </a:r>
            <a:r>
              <a:rPr lang="en-US" sz="1200" i="1" kern="1200" dirty="0" err="1" smtClean="0">
                <a:solidFill>
                  <a:schemeClr val="tx1"/>
                </a:solidFill>
                <a:effectLst/>
                <a:latin typeface="+mn-lt"/>
                <a:ea typeface="+mn-ea"/>
                <a:cs typeface="+mn-cs"/>
              </a:rPr>
              <a:t>préstamo</a:t>
            </a:r>
            <a:r>
              <a:rPr lang="en-US" sz="1200" i="1" kern="1200" dirty="0" smtClean="0">
                <a:solidFill>
                  <a:schemeClr val="tx1"/>
                </a:solidFill>
                <a:effectLst/>
                <a:latin typeface="+mn-lt"/>
                <a:ea typeface="+mn-ea"/>
                <a:cs typeface="+mn-cs"/>
              </a:rPr>
              <a:t> </a:t>
            </a:r>
            <a:r>
              <a:rPr lang="en-US" sz="1200" i="1" kern="1200" dirty="0" err="1" smtClean="0">
                <a:solidFill>
                  <a:schemeClr val="tx1"/>
                </a:solidFill>
                <a:effectLst/>
                <a:latin typeface="+mn-lt"/>
                <a:ea typeface="+mn-ea"/>
                <a:cs typeface="+mn-cs"/>
              </a:rPr>
              <a:t>sobre</a:t>
            </a:r>
            <a:r>
              <a:rPr lang="en-US" sz="1200" i="1" kern="1200" dirty="0" smtClean="0">
                <a:solidFill>
                  <a:schemeClr val="tx1"/>
                </a:solidFill>
                <a:effectLst/>
                <a:latin typeface="+mn-lt"/>
                <a:ea typeface="+mn-ea"/>
                <a:cs typeface="+mn-cs"/>
              </a:rPr>
              <a:t> el valor </a:t>
            </a:r>
            <a:r>
              <a:rPr lang="en-US" sz="1200" i="1" kern="1200" dirty="0" err="1" smtClean="0">
                <a:solidFill>
                  <a:schemeClr val="tx1"/>
                </a:solidFill>
                <a:effectLst/>
                <a:latin typeface="+mn-lt"/>
                <a:ea typeface="+mn-ea"/>
                <a:cs typeface="+mn-cs"/>
              </a:rPr>
              <a:t>líquido</a:t>
            </a:r>
            <a:r>
              <a:rPr lang="en-US" sz="1200" i="1" kern="1200" dirty="0" smtClean="0">
                <a:solidFill>
                  <a:schemeClr val="tx1"/>
                </a:solidFill>
                <a:effectLst/>
                <a:latin typeface="+mn-lt"/>
                <a:ea typeface="+mn-ea"/>
                <a:cs typeface="+mn-cs"/>
              </a:rPr>
              <a:t> de la casa', what do you think they are referring to, what does that mean here?  //  Now, here ’s another phrase in Spanish that I want to show you. [Show alternate translation for ‘home equity loan.’]  What does the phrase ‘home equity loan’ mean to you here?   IF R HAD UNDERSTOOD THE PHRASE IN THE FORM AS INTENDED, ASK:  Is it the same or different as ‘</a:t>
            </a:r>
            <a:r>
              <a:rPr lang="en-US" sz="1200" i="1" kern="1200" dirty="0" err="1" smtClean="0">
                <a:solidFill>
                  <a:schemeClr val="tx1"/>
                </a:solidFill>
                <a:effectLst/>
                <a:latin typeface="+mn-lt"/>
                <a:ea typeface="+mn-ea"/>
                <a:cs typeface="+mn-cs"/>
              </a:rPr>
              <a:t>préstamo</a:t>
            </a:r>
            <a:r>
              <a:rPr lang="en-US" sz="1200" i="1" kern="1200" dirty="0" smtClean="0">
                <a:solidFill>
                  <a:schemeClr val="tx1"/>
                </a:solidFill>
                <a:effectLst/>
                <a:latin typeface="+mn-lt"/>
                <a:ea typeface="+mn-ea"/>
                <a:cs typeface="+mn-cs"/>
              </a:rPr>
              <a:t> </a:t>
            </a:r>
            <a:r>
              <a:rPr lang="en-US" sz="1200" i="1" kern="1200" dirty="0" err="1" smtClean="0">
                <a:solidFill>
                  <a:schemeClr val="tx1"/>
                </a:solidFill>
                <a:effectLst/>
                <a:latin typeface="+mn-lt"/>
                <a:ea typeface="+mn-ea"/>
                <a:cs typeface="+mn-cs"/>
              </a:rPr>
              <a:t>sobre</a:t>
            </a:r>
            <a:r>
              <a:rPr lang="en-US" sz="1200" i="1" kern="1200" dirty="0" smtClean="0">
                <a:solidFill>
                  <a:schemeClr val="tx1"/>
                </a:solidFill>
                <a:effectLst/>
                <a:latin typeface="+mn-lt"/>
                <a:ea typeface="+mn-ea"/>
                <a:cs typeface="+mn-cs"/>
              </a:rPr>
              <a:t> el valor </a:t>
            </a:r>
            <a:r>
              <a:rPr lang="en-US" sz="1200" i="1" kern="1200" dirty="0" err="1" smtClean="0">
                <a:solidFill>
                  <a:schemeClr val="tx1"/>
                </a:solidFill>
                <a:effectLst/>
                <a:latin typeface="+mn-lt"/>
                <a:ea typeface="+mn-ea"/>
                <a:cs typeface="+mn-cs"/>
              </a:rPr>
              <a:t>líquido</a:t>
            </a:r>
            <a:r>
              <a:rPr lang="en-US" sz="1200" i="1" kern="1200" dirty="0" smtClean="0">
                <a:solidFill>
                  <a:schemeClr val="tx1"/>
                </a:solidFill>
                <a:effectLst/>
                <a:latin typeface="+mn-lt"/>
                <a:ea typeface="+mn-ea"/>
                <a:cs typeface="+mn-cs"/>
              </a:rPr>
              <a:t> de la casa?’  Which version is easier to understand?” </a:t>
            </a:r>
            <a:endParaRPr lang="en-US" b="0" baseline="0"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16</a:t>
            </a:fld>
            <a:endParaRPr lang="en-US"/>
          </a:p>
        </p:txBody>
      </p:sp>
    </p:spTree>
    <p:extLst>
      <p:ext uri="{BB962C8B-B14F-4D97-AF65-F5344CB8AC3E}">
        <p14:creationId xmlns:p14="http://schemas.microsoft.com/office/powerpoint/2010/main" val="15659797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 included this screen in case there were any issues.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Probe only if there were issues.  Such as</a:t>
            </a:r>
            <a:r>
              <a:rPr lang="en-US" baseline="0" dirty="0" smtClean="0"/>
              <a:t> “</a:t>
            </a:r>
            <a:r>
              <a:rPr lang="en-US" dirty="0" smtClean="0"/>
              <a:t>Do you have any comments on this screen?”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dirty="0" smtClean="0"/>
              <a:t>SPANISH ONLY: How did you</a:t>
            </a:r>
            <a:r>
              <a:rPr lang="en-US" b="0" baseline="0" dirty="0" smtClean="0"/>
              <a:t> come up with your answer to this question?</a:t>
            </a:r>
            <a:endParaRPr lang="en-US" b="0" dirty="0"/>
          </a:p>
        </p:txBody>
      </p:sp>
      <p:sp>
        <p:nvSpPr>
          <p:cNvPr id="4" name="Slide Number Placeholder 3"/>
          <p:cNvSpPr>
            <a:spLocks noGrp="1"/>
          </p:cNvSpPr>
          <p:nvPr>
            <p:ph type="sldNum" sz="quarter" idx="10"/>
          </p:nvPr>
        </p:nvSpPr>
        <p:spPr/>
        <p:txBody>
          <a:bodyPr/>
          <a:lstStyle/>
          <a:p>
            <a:fld id="{3B999FF9-ABE6-406A-B491-D13B506D0567}" type="slidenum">
              <a:rPr lang="en-US" smtClean="0"/>
              <a:t>17</a:t>
            </a:fld>
            <a:endParaRPr lang="en-US"/>
          </a:p>
        </p:txBody>
      </p:sp>
    </p:spTree>
    <p:extLst>
      <p:ext uri="{BB962C8B-B14F-4D97-AF65-F5344CB8AC3E}">
        <p14:creationId xmlns:p14="http://schemas.microsoft.com/office/powerpoint/2010/main" val="64179327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100" dirty="0" smtClean="0"/>
              <a:t>You received</a:t>
            </a:r>
            <a:r>
              <a:rPr lang="en-US" sz="1100" baseline="0" dirty="0" smtClean="0"/>
              <a:t> this screen.  OR</a:t>
            </a:r>
            <a:br>
              <a:rPr lang="en-US" sz="1100" baseline="0" dirty="0" smtClean="0"/>
            </a:br>
            <a:r>
              <a:rPr lang="en-US" sz="1100" baseline="0" dirty="0" smtClean="0"/>
              <a:t>You did not receive this screen.</a:t>
            </a:r>
          </a:p>
          <a:p>
            <a:endParaRPr lang="en-US" sz="1100" baseline="0" dirty="0" smtClean="0"/>
          </a:p>
          <a:p>
            <a:r>
              <a:rPr lang="en-US" sz="1100" dirty="0" smtClean="0"/>
              <a:t>Do </a:t>
            </a:r>
            <a:r>
              <a:rPr lang="en-US" sz="1100" dirty="0"/>
              <a:t>you have any comments on this screen.</a:t>
            </a:r>
          </a:p>
          <a:p>
            <a:r>
              <a:rPr lang="en-US" sz="1100" dirty="0"/>
              <a:t>Did you have any difficulty finding the correct relationship.</a:t>
            </a:r>
          </a:p>
          <a:p>
            <a:endParaRPr lang="en-US" sz="1100" b="1" dirty="0"/>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SPANISH ONLY: What does</a:t>
            </a:r>
            <a:r>
              <a:rPr lang="en-US" sz="1100" baseline="0" dirty="0" smtClean="0"/>
              <a:t> the term </a:t>
            </a:r>
            <a:r>
              <a:rPr lang="en-US" sz="1100" baseline="0" dirty="0" err="1" smtClean="0"/>
              <a:t>hijo</a:t>
            </a:r>
            <a:r>
              <a:rPr lang="en-US" sz="1100" baseline="0" dirty="0" smtClean="0"/>
              <a:t>/a foster mean to you here? </a:t>
            </a:r>
            <a:endParaRPr lang="en-US" sz="1100" dirty="0" smtClean="0"/>
          </a:p>
          <a:p>
            <a:endParaRPr lang="en-US" sz="1100" dirty="0" smtClean="0"/>
          </a:p>
          <a:p>
            <a:r>
              <a:rPr lang="en-US" sz="1100" b="1" dirty="0" smtClean="0"/>
              <a:t>RETROSPECTIVE VIGNETTE</a:t>
            </a:r>
            <a:endParaRPr lang="en-US" sz="1100" dirty="0" smtClean="0"/>
          </a:p>
          <a:p>
            <a:r>
              <a:rPr lang="en-US" sz="1100" dirty="0" smtClean="0"/>
              <a:t> </a:t>
            </a:r>
          </a:p>
          <a:p>
            <a:r>
              <a:rPr lang="en-US" sz="1100" dirty="0" smtClean="0"/>
              <a:t>Now, I have a situation I would like to run past you, to see how you think someone in this situation might answer this question. </a:t>
            </a:r>
          </a:p>
          <a:p>
            <a:r>
              <a:rPr lang="en-US" sz="1100" dirty="0" smtClean="0"/>
              <a:t> </a:t>
            </a:r>
          </a:p>
          <a:p>
            <a:r>
              <a:rPr lang="en-US" sz="1100" b="1" dirty="0" smtClean="0"/>
              <a:t>INTERVIEWER:</a:t>
            </a:r>
            <a:r>
              <a:rPr lang="en-US" sz="1100" dirty="0" smtClean="0"/>
              <a:t> </a:t>
            </a:r>
            <a:r>
              <a:rPr lang="en-US" sz="1100" b="1" dirty="0" smtClean="0"/>
              <a:t>Hand the description to R. Read aloud with R.  </a:t>
            </a:r>
            <a:endParaRPr lang="en-US" sz="1100" dirty="0" smtClean="0"/>
          </a:p>
          <a:p>
            <a:r>
              <a:rPr lang="en-US" sz="1100" dirty="0" smtClean="0"/>
              <a:t> </a:t>
            </a:r>
          </a:p>
          <a:p>
            <a:pPr rtl="0"/>
            <a:r>
              <a:rPr lang="en-US" sz="1100" b="1" dirty="0" smtClean="0"/>
              <a:t>Vignette 1 for Smartphones.</a:t>
            </a:r>
            <a:r>
              <a:rPr lang="en-US" sz="1100" dirty="0" smtClean="0"/>
              <a:t> </a:t>
            </a:r>
            <a:r>
              <a:rPr lang="en-US" sz="1100" kern="1200" dirty="0" smtClean="0">
                <a:solidFill>
                  <a:schemeClr val="tx1"/>
                </a:solidFill>
                <a:effectLst/>
                <a:latin typeface="+mn-lt"/>
                <a:ea typeface="+mn-ea"/>
                <a:cs typeface="+mn-cs"/>
              </a:rPr>
              <a:t>Anna and Mary are friends who share a 2 bedroom apartment.  They both contribute to the rent and they each have their own bedroom.  </a:t>
            </a:r>
            <a:r>
              <a:rPr lang="en-US" sz="1100" dirty="0" smtClean="0"/>
              <a:t>Based on this situation, h</a:t>
            </a:r>
            <a:r>
              <a:rPr lang="en-US" sz="1100" kern="1200" dirty="0" smtClean="0">
                <a:solidFill>
                  <a:schemeClr val="tx1"/>
                </a:solidFill>
                <a:effectLst/>
                <a:latin typeface="+mn-lt"/>
                <a:ea typeface="+mn-ea"/>
                <a:cs typeface="+mn-cs"/>
              </a:rPr>
              <a:t>ow is Mary related to Anna? </a:t>
            </a:r>
          </a:p>
          <a:p>
            <a:pPr lvl="0"/>
            <a:r>
              <a:rPr lang="en-US" sz="1100" b="0" dirty="0" smtClean="0"/>
              <a:t>Using</a:t>
            </a:r>
            <a:r>
              <a:rPr lang="en-US" sz="1100" b="0" baseline="0" dirty="0" smtClean="0"/>
              <a:t> this list, w</a:t>
            </a:r>
            <a:r>
              <a:rPr lang="en-US" sz="1100" b="0" dirty="0" smtClean="0"/>
              <a:t>hich category would you choose and why?</a:t>
            </a:r>
          </a:p>
          <a:p>
            <a:pPr rtl="0"/>
            <a:r>
              <a:rPr lang="en-US" sz="1100" kern="1200" dirty="0" smtClean="0">
                <a:solidFill>
                  <a:schemeClr val="tx1"/>
                </a:solidFill>
                <a:effectLst/>
                <a:latin typeface="+mn-lt"/>
                <a:ea typeface="+mn-ea"/>
                <a:cs typeface="+mn-cs"/>
              </a:rPr>
              <a:t> </a:t>
            </a:r>
          </a:p>
          <a:p>
            <a:pPr rtl="0"/>
            <a:r>
              <a:rPr lang="en-US" sz="1100" kern="1200" dirty="0" smtClean="0">
                <a:solidFill>
                  <a:schemeClr val="tx1"/>
                </a:solidFill>
                <a:effectLst/>
                <a:latin typeface="+mn-lt"/>
                <a:ea typeface="+mn-ea"/>
                <a:cs typeface="+mn-cs"/>
              </a:rPr>
              <a:t>If participant says </a:t>
            </a:r>
            <a:r>
              <a:rPr lang="en-US" sz="1100" b="1" kern="1200" dirty="0" smtClean="0">
                <a:solidFill>
                  <a:schemeClr val="tx1"/>
                </a:solidFill>
                <a:effectLst/>
                <a:latin typeface="+mn-lt"/>
                <a:ea typeface="+mn-ea"/>
                <a:cs typeface="+mn-cs"/>
              </a:rPr>
              <a:t>same-sex</a:t>
            </a:r>
            <a:r>
              <a:rPr lang="en-US" sz="1100" b="1" kern="1200" baseline="0" dirty="0" smtClean="0">
                <a:solidFill>
                  <a:schemeClr val="tx1"/>
                </a:solidFill>
                <a:effectLst/>
                <a:latin typeface="+mn-lt"/>
                <a:ea typeface="+mn-ea"/>
                <a:cs typeface="+mn-cs"/>
              </a:rPr>
              <a:t> </a:t>
            </a:r>
            <a:r>
              <a:rPr lang="en-US" sz="1100" b="1" kern="1200" dirty="0" smtClean="0">
                <a:solidFill>
                  <a:schemeClr val="tx1"/>
                </a:solidFill>
                <a:effectLst/>
                <a:latin typeface="+mn-lt"/>
                <a:ea typeface="+mn-ea"/>
                <a:cs typeface="+mn-cs"/>
              </a:rPr>
              <a:t>unmarried partner </a:t>
            </a:r>
            <a:r>
              <a:rPr lang="en-US" sz="1100" kern="1200" dirty="0" smtClean="0">
                <a:solidFill>
                  <a:schemeClr val="tx1"/>
                </a:solidFill>
                <a:effectLst/>
                <a:latin typeface="+mn-lt"/>
                <a:ea typeface="+mn-ea"/>
                <a:cs typeface="+mn-cs"/>
              </a:rPr>
              <a:t>go back one screen and show them the other relationship question and ask them if their answer would change if they had these categories…</a:t>
            </a:r>
          </a:p>
          <a:p>
            <a:pPr lvl="0"/>
            <a:endParaRPr lang="en-US" sz="1100" dirty="0" smtClean="0"/>
          </a:p>
          <a:p>
            <a:endParaRPr lang="en-US" sz="1100" dirty="0" smtClean="0"/>
          </a:p>
          <a:p>
            <a:pPr rtl="0"/>
            <a:r>
              <a:rPr lang="en-US" sz="1200" b="1" dirty="0" smtClean="0"/>
              <a:t>Vignette 2 for Tablet.</a:t>
            </a:r>
            <a:r>
              <a:rPr lang="en-US" sz="1200" dirty="0" smtClean="0"/>
              <a:t> </a:t>
            </a:r>
            <a:r>
              <a:rPr lang="en-US" sz="1200" kern="1200" dirty="0" smtClean="0">
                <a:solidFill>
                  <a:schemeClr val="tx1"/>
                </a:solidFill>
                <a:effectLst/>
                <a:latin typeface="+mn-lt"/>
                <a:ea typeface="+mn-ea"/>
                <a:cs typeface="+mn-cs"/>
              </a:rPr>
              <a:t>Jane and John are friends who share a 2 bedroom apartment.  They both contribute to the rent and they each have their own bedroom.  </a:t>
            </a:r>
            <a:r>
              <a:rPr lang="en-US" sz="1200" dirty="0" smtClean="0"/>
              <a:t>Based on this situation, how is </a:t>
            </a:r>
            <a:r>
              <a:rPr lang="en-US" sz="1200" kern="1200" dirty="0" smtClean="0">
                <a:solidFill>
                  <a:schemeClr val="tx1"/>
                </a:solidFill>
                <a:effectLst/>
                <a:latin typeface="+mn-lt"/>
                <a:ea typeface="+mn-ea"/>
                <a:cs typeface="+mn-cs"/>
              </a:rPr>
              <a:t>Jane related to John? </a:t>
            </a:r>
          </a:p>
          <a:p>
            <a:pPr lvl="0"/>
            <a:r>
              <a:rPr lang="en-US" sz="1200" b="0" dirty="0" smtClean="0"/>
              <a:t>Using</a:t>
            </a:r>
            <a:r>
              <a:rPr lang="en-US" sz="1200" b="0" baseline="0" dirty="0" smtClean="0"/>
              <a:t> this list, w</a:t>
            </a:r>
            <a:r>
              <a:rPr lang="en-US" sz="1200" b="0" dirty="0" smtClean="0"/>
              <a:t>hich category would you choose and why?</a:t>
            </a:r>
          </a:p>
          <a:p>
            <a:pPr rtl="0"/>
            <a:r>
              <a:rPr lang="en-US" sz="1200" kern="1200" dirty="0" smtClean="0">
                <a:solidFill>
                  <a:schemeClr val="tx1"/>
                </a:solidFill>
                <a:effectLst/>
                <a:latin typeface="+mn-lt"/>
                <a:ea typeface="+mn-ea"/>
                <a:cs typeface="+mn-cs"/>
              </a:rPr>
              <a:t> </a:t>
            </a:r>
          </a:p>
          <a:p>
            <a:pPr rtl="0"/>
            <a:r>
              <a:rPr lang="en-US" sz="1200" kern="1200" dirty="0" smtClean="0">
                <a:solidFill>
                  <a:schemeClr val="tx1"/>
                </a:solidFill>
                <a:effectLst/>
                <a:latin typeface="+mn-lt"/>
                <a:ea typeface="+mn-ea"/>
                <a:cs typeface="+mn-cs"/>
              </a:rPr>
              <a:t>If participant says </a:t>
            </a:r>
            <a:r>
              <a:rPr lang="en-US" sz="1200" b="1" kern="1200" dirty="0" smtClean="0">
                <a:solidFill>
                  <a:schemeClr val="tx1"/>
                </a:solidFill>
                <a:effectLst/>
                <a:latin typeface="+mn-lt"/>
                <a:ea typeface="+mn-ea"/>
                <a:cs typeface="+mn-cs"/>
              </a:rPr>
              <a:t>opposite</a:t>
            </a:r>
            <a:r>
              <a:rPr lang="en-US" sz="1200" b="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sex unmarried partner </a:t>
            </a:r>
            <a:r>
              <a:rPr lang="en-US" sz="1200" kern="1200" dirty="0" smtClean="0">
                <a:solidFill>
                  <a:schemeClr val="tx1"/>
                </a:solidFill>
                <a:effectLst/>
                <a:latin typeface="+mn-lt"/>
                <a:ea typeface="+mn-ea"/>
                <a:cs typeface="+mn-cs"/>
              </a:rPr>
              <a:t>go back one screen and show them the other relationship question and ask them if their answer would change if they had these categories…</a:t>
            </a:r>
          </a:p>
          <a:p>
            <a:pPr rtl="0"/>
            <a:r>
              <a:rPr lang="en-US" sz="1200" kern="1200" dirty="0" smtClean="0">
                <a:solidFill>
                  <a:schemeClr val="tx1"/>
                </a:solidFill>
                <a:effectLst/>
                <a:latin typeface="+mn-lt"/>
                <a:ea typeface="+mn-ea"/>
                <a:cs typeface="+mn-cs"/>
              </a:rPr>
              <a:t> </a:t>
            </a:r>
          </a:p>
          <a:p>
            <a:pPr rtl="0"/>
            <a:r>
              <a:rPr lang="en-US" sz="1200" kern="1200" dirty="0" smtClean="0">
                <a:solidFill>
                  <a:schemeClr val="tx1"/>
                </a:solidFill>
                <a:effectLst/>
                <a:latin typeface="+mn-lt"/>
                <a:ea typeface="+mn-ea"/>
                <a:cs typeface="+mn-cs"/>
              </a:rPr>
              <a:t> </a:t>
            </a:r>
          </a:p>
          <a:p>
            <a:pPr lvl="0"/>
            <a:r>
              <a:rPr lang="en-US" sz="1200" b="1" dirty="0" smtClean="0"/>
              <a:t>Vignette 2 for PC.</a:t>
            </a:r>
            <a:r>
              <a:rPr lang="en-US" sz="1200" dirty="0" smtClean="0"/>
              <a:t> Jane recently</a:t>
            </a:r>
            <a:r>
              <a:rPr lang="en-US" sz="1200" baseline="0" dirty="0" smtClean="0"/>
              <a:t> moved into the area and is renting a room at Mary’s house.  </a:t>
            </a:r>
            <a:r>
              <a:rPr lang="en-US" sz="1200" dirty="0" smtClean="0"/>
              <a:t> Based on this situation, how is Jane related to Mary? </a:t>
            </a:r>
            <a:r>
              <a:rPr lang="en-US" sz="1200" b="0" dirty="0" smtClean="0"/>
              <a:t>Using</a:t>
            </a:r>
            <a:r>
              <a:rPr lang="en-US" sz="1200" b="0" baseline="0" dirty="0" smtClean="0"/>
              <a:t> this list, w</a:t>
            </a:r>
            <a:r>
              <a:rPr lang="en-US" sz="1200" b="0" dirty="0" smtClean="0"/>
              <a:t>hich category would you choose and why?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participant says </a:t>
            </a:r>
            <a:r>
              <a:rPr lang="en-US" sz="1200" b="1" kern="1200" dirty="0" smtClean="0">
                <a:solidFill>
                  <a:schemeClr val="tx1"/>
                </a:solidFill>
                <a:effectLst/>
                <a:latin typeface="+mn-lt"/>
                <a:ea typeface="+mn-ea"/>
                <a:cs typeface="+mn-cs"/>
              </a:rPr>
              <a:t>same-sex</a:t>
            </a:r>
            <a:r>
              <a:rPr lang="en-US" sz="1200" b="1" kern="1200" baseline="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unmarried partner </a:t>
            </a:r>
            <a:r>
              <a:rPr lang="en-US" sz="1200" kern="1200" dirty="0" smtClean="0">
                <a:solidFill>
                  <a:schemeClr val="tx1"/>
                </a:solidFill>
                <a:effectLst/>
                <a:latin typeface="+mn-lt"/>
                <a:ea typeface="+mn-ea"/>
                <a:cs typeface="+mn-cs"/>
              </a:rPr>
              <a:t>go back one screen and show them the other relationship question and ask them if their answer would change if they had these categories…</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B999FF9-ABE6-406A-B491-D13B506D0567}" type="slidenum">
              <a:rPr lang="en-US" smtClean="0"/>
              <a:t>18</a:t>
            </a:fld>
            <a:endParaRPr lang="en-US" dirty="0"/>
          </a:p>
        </p:txBody>
      </p:sp>
    </p:spTree>
    <p:extLst>
      <p:ext uri="{BB962C8B-B14F-4D97-AF65-F5344CB8AC3E}">
        <p14:creationId xmlns:p14="http://schemas.microsoft.com/office/powerpoint/2010/main" val="10898577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100" dirty="0" smtClean="0"/>
              <a:t>You received</a:t>
            </a:r>
            <a:r>
              <a:rPr lang="en-US" sz="1100" baseline="0" dirty="0" smtClean="0"/>
              <a:t> this screen.  OR</a:t>
            </a:r>
            <a:br>
              <a:rPr lang="en-US" sz="1100" baseline="0" dirty="0" smtClean="0"/>
            </a:br>
            <a:r>
              <a:rPr lang="en-US" sz="1100" baseline="0" dirty="0" smtClean="0"/>
              <a:t>You did not receive this screen.</a:t>
            </a:r>
          </a:p>
          <a:p>
            <a:endParaRPr lang="en-US" sz="1100" baseline="0" dirty="0" smtClean="0"/>
          </a:p>
          <a:p>
            <a:r>
              <a:rPr lang="en-US" sz="1100" dirty="0" smtClean="0"/>
              <a:t>Do </a:t>
            </a:r>
            <a:r>
              <a:rPr lang="en-US" sz="1100" dirty="0"/>
              <a:t>you have any comments on this screen.</a:t>
            </a:r>
          </a:p>
          <a:p>
            <a:r>
              <a:rPr lang="en-US" sz="1100" dirty="0"/>
              <a:t>Did you have any difficulty finding the correct relationship.</a:t>
            </a:r>
          </a:p>
          <a:p>
            <a:endParaRPr lang="en-US" sz="1100" b="1" dirty="0"/>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SPANISH ONLY: What does</a:t>
            </a:r>
            <a:r>
              <a:rPr lang="en-US" sz="1100" baseline="0" dirty="0" smtClean="0"/>
              <a:t> the term </a:t>
            </a:r>
            <a:r>
              <a:rPr lang="en-US" sz="1100" baseline="0" dirty="0" err="1" smtClean="0"/>
              <a:t>hijo</a:t>
            </a:r>
            <a:r>
              <a:rPr lang="en-US" sz="1100" baseline="0" dirty="0" smtClean="0"/>
              <a:t>/a foster mean to you here? </a:t>
            </a:r>
            <a:endParaRPr lang="en-US" sz="1100" dirty="0" smtClean="0"/>
          </a:p>
          <a:p>
            <a:endParaRPr lang="en-US" sz="1100" dirty="0" smtClean="0"/>
          </a:p>
          <a:p>
            <a:r>
              <a:rPr lang="en-US" sz="1100" b="1" dirty="0" smtClean="0"/>
              <a:t>RETROSPECTIVE VIGNETTE</a:t>
            </a:r>
            <a:endParaRPr lang="en-US" sz="1100" dirty="0" smtClean="0"/>
          </a:p>
          <a:p>
            <a:r>
              <a:rPr lang="en-US" sz="1100" dirty="0" smtClean="0"/>
              <a:t> </a:t>
            </a:r>
          </a:p>
          <a:p>
            <a:r>
              <a:rPr lang="en-US" sz="1100" dirty="0" smtClean="0"/>
              <a:t>Now, I have a situation I would like to run past you, to see how you think someone in this situation might answer this question. </a:t>
            </a:r>
          </a:p>
          <a:p>
            <a:r>
              <a:rPr lang="en-US" sz="1100" dirty="0" smtClean="0"/>
              <a:t> </a:t>
            </a:r>
          </a:p>
          <a:p>
            <a:r>
              <a:rPr lang="en-US" sz="1100" b="1" dirty="0" smtClean="0"/>
              <a:t>INTERVIEWER:</a:t>
            </a:r>
            <a:r>
              <a:rPr lang="en-US" sz="1100" dirty="0" smtClean="0"/>
              <a:t> </a:t>
            </a:r>
            <a:r>
              <a:rPr lang="en-US" sz="1100" b="1" dirty="0" smtClean="0"/>
              <a:t>Hand the description to R. Read aloud with R.  </a:t>
            </a:r>
            <a:endParaRPr lang="en-US" sz="1100" dirty="0" smtClean="0"/>
          </a:p>
          <a:p>
            <a:r>
              <a:rPr lang="en-US" sz="1100" dirty="0" smtClean="0"/>
              <a:t> </a:t>
            </a:r>
          </a:p>
          <a:p>
            <a:r>
              <a:rPr lang="en-US" sz="1100" b="1" dirty="0" smtClean="0"/>
              <a:t>INTERVIEWER:</a:t>
            </a:r>
            <a:r>
              <a:rPr lang="en-US" sz="1100" dirty="0" smtClean="0"/>
              <a:t> </a:t>
            </a:r>
            <a:r>
              <a:rPr lang="en-US" sz="1100" b="1" dirty="0" smtClean="0"/>
              <a:t>Hand the description to R. Read aloud with R.  </a:t>
            </a:r>
            <a:endParaRPr lang="en-US" sz="1100" dirty="0" smtClean="0"/>
          </a:p>
          <a:p>
            <a:r>
              <a:rPr lang="en-US" sz="1100" dirty="0" smtClean="0"/>
              <a:t> </a:t>
            </a:r>
          </a:p>
          <a:p>
            <a:pPr rtl="0"/>
            <a:r>
              <a:rPr lang="en-US" sz="1100" b="1" dirty="0" smtClean="0"/>
              <a:t>Vignette 1 for Smartphones.</a:t>
            </a:r>
            <a:r>
              <a:rPr lang="en-US" sz="1100" dirty="0" smtClean="0"/>
              <a:t> </a:t>
            </a:r>
            <a:r>
              <a:rPr lang="en-US" sz="1100" kern="1200" dirty="0" smtClean="0">
                <a:solidFill>
                  <a:schemeClr val="tx1"/>
                </a:solidFill>
                <a:effectLst/>
                <a:latin typeface="+mn-lt"/>
                <a:ea typeface="+mn-ea"/>
                <a:cs typeface="+mn-cs"/>
              </a:rPr>
              <a:t>Anna and Mary are friends who share a 2 bedroom apartment.  They both contribute to the rent and they each have their own bedroom.  </a:t>
            </a:r>
            <a:r>
              <a:rPr lang="en-US" sz="1100" dirty="0" smtClean="0"/>
              <a:t>Based on this situation, h</a:t>
            </a:r>
            <a:r>
              <a:rPr lang="en-US" sz="1100" kern="1200" dirty="0" smtClean="0">
                <a:solidFill>
                  <a:schemeClr val="tx1"/>
                </a:solidFill>
                <a:effectLst/>
                <a:latin typeface="+mn-lt"/>
                <a:ea typeface="+mn-ea"/>
                <a:cs typeface="+mn-cs"/>
              </a:rPr>
              <a:t>ow is Mary related to Anna? </a:t>
            </a:r>
          </a:p>
          <a:p>
            <a:pPr lvl="0"/>
            <a:r>
              <a:rPr lang="en-US" sz="1100" b="0" dirty="0" smtClean="0"/>
              <a:t>Using</a:t>
            </a:r>
            <a:r>
              <a:rPr lang="en-US" sz="1100" b="0" baseline="0" dirty="0" smtClean="0"/>
              <a:t> this list, w</a:t>
            </a:r>
            <a:r>
              <a:rPr lang="en-US" sz="1100" b="0" dirty="0" smtClean="0"/>
              <a:t>hich category would you choose and why?</a:t>
            </a:r>
          </a:p>
          <a:p>
            <a:pPr rtl="0"/>
            <a:r>
              <a:rPr lang="en-US" sz="1100" kern="1200" dirty="0" smtClean="0">
                <a:solidFill>
                  <a:schemeClr val="tx1"/>
                </a:solidFill>
                <a:effectLst/>
                <a:latin typeface="+mn-lt"/>
                <a:ea typeface="+mn-ea"/>
                <a:cs typeface="+mn-cs"/>
              </a:rPr>
              <a:t> </a:t>
            </a:r>
          </a:p>
          <a:p>
            <a:pPr rtl="0"/>
            <a:r>
              <a:rPr lang="en-US" sz="1100" kern="1200" dirty="0" smtClean="0">
                <a:solidFill>
                  <a:schemeClr val="tx1"/>
                </a:solidFill>
                <a:effectLst/>
                <a:latin typeface="+mn-lt"/>
                <a:ea typeface="+mn-ea"/>
                <a:cs typeface="+mn-cs"/>
              </a:rPr>
              <a:t>If participant says </a:t>
            </a:r>
            <a:r>
              <a:rPr lang="en-US" sz="1100" b="1" kern="1200" dirty="0" smtClean="0">
                <a:solidFill>
                  <a:schemeClr val="tx1"/>
                </a:solidFill>
                <a:effectLst/>
                <a:latin typeface="+mn-lt"/>
                <a:ea typeface="+mn-ea"/>
                <a:cs typeface="+mn-cs"/>
              </a:rPr>
              <a:t>same-sex</a:t>
            </a:r>
            <a:r>
              <a:rPr lang="en-US" sz="1100" b="1" kern="1200" baseline="0" dirty="0" smtClean="0">
                <a:solidFill>
                  <a:schemeClr val="tx1"/>
                </a:solidFill>
                <a:effectLst/>
                <a:latin typeface="+mn-lt"/>
                <a:ea typeface="+mn-ea"/>
                <a:cs typeface="+mn-cs"/>
              </a:rPr>
              <a:t> </a:t>
            </a:r>
            <a:r>
              <a:rPr lang="en-US" sz="1100" b="1" kern="1200" dirty="0" smtClean="0">
                <a:solidFill>
                  <a:schemeClr val="tx1"/>
                </a:solidFill>
                <a:effectLst/>
                <a:latin typeface="+mn-lt"/>
                <a:ea typeface="+mn-ea"/>
                <a:cs typeface="+mn-cs"/>
              </a:rPr>
              <a:t>unmarried partner </a:t>
            </a:r>
            <a:r>
              <a:rPr lang="en-US" sz="1100" kern="1200" dirty="0" smtClean="0">
                <a:solidFill>
                  <a:schemeClr val="tx1"/>
                </a:solidFill>
                <a:effectLst/>
                <a:latin typeface="+mn-lt"/>
                <a:ea typeface="+mn-ea"/>
                <a:cs typeface="+mn-cs"/>
              </a:rPr>
              <a:t>go back one screen and show them the other relationship question and ask them if their answer would change if they had these categories…</a:t>
            </a:r>
          </a:p>
          <a:p>
            <a:pPr lvl="0"/>
            <a:endParaRPr lang="en-US" sz="1100" dirty="0" smtClean="0"/>
          </a:p>
          <a:p>
            <a:endParaRPr lang="en-US" sz="1100" dirty="0" smtClean="0"/>
          </a:p>
          <a:p>
            <a:pPr rtl="0"/>
            <a:r>
              <a:rPr lang="en-US" sz="1200" b="1" dirty="0" smtClean="0"/>
              <a:t>Vignette 2 for Tablet.</a:t>
            </a:r>
            <a:r>
              <a:rPr lang="en-US" sz="1200" dirty="0" smtClean="0"/>
              <a:t> </a:t>
            </a:r>
            <a:r>
              <a:rPr lang="en-US" sz="1200" kern="1200" dirty="0" smtClean="0">
                <a:solidFill>
                  <a:schemeClr val="tx1"/>
                </a:solidFill>
                <a:effectLst/>
                <a:latin typeface="+mn-lt"/>
                <a:ea typeface="+mn-ea"/>
                <a:cs typeface="+mn-cs"/>
              </a:rPr>
              <a:t>Jane and John are friends who share a 2 bedroom apartment.  They both contribute to the rent and they each have their own bedroom.  </a:t>
            </a:r>
            <a:r>
              <a:rPr lang="en-US" sz="1200" dirty="0" smtClean="0"/>
              <a:t>Based on this situation, how is </a:t>
            </a:r>
            <a:r>
              <a:rPr lang="en-US" sz="1200" kern="1200" dirty="0" smtClean="0">
                <a:solidFill>
                  <a:schemeClr val="tx1"/>
                </a:solidFill>
                <a:effectLst/>
                <a:latin typeface="+mn-lt"/>
                <a:ea typeface="+mn-ea"/>
                <a:cs typeface="+mn-cs"/>
              </a:rPr>
              <a:t>Jane related to John? </a:t>
            </a:r>
          </a:p>
          <a:p>
            <a:pPr lvl="0"/>
            <a:r>
              <a:rPr lang="en-US" sz="1200" b="0" dirty="0" smtClean="0"/>
              <a:t>Using</a:t>
            </a:r>
            <a:r>
              <a:rPr lang="en-US" sz="1200" b="0" baseline="0" dirty="0" smtClean="0"/>
              <a:t> this list, w</a:t>
            </a:r>
            <a:r>
              <a:rPr lang="en-US" sz="1200" b="0" dirty="0" smtClean="0"/>
              <a:t>hich category would you choose and why?</a:t>
            </a:r>
          </a:p>
          <a:p>
            <a:pPr rtl="0"/>
            <a:r>
              <a:rPr lang="en-US" sz="1200" kern="1200" dirty="0" smtClean="0">
                <a:solidFill>
                  <a:schemeClr val="tx1"/>
                </a:solidFill>
                <a:effectLst/>
                <a:latin typeface="+mn-lt"/>
                <a:ea typeface="+mn-ea"/>
                <a:cs typeface="+mn-cs"/>
              </a:rPr>
              <a:t> </a:t>
            </a:r>
          </a:p>
          <a:p>
            <a:pPr rtl="0"/>
            <a:r>
              <a:rPr lang="en-US" sz="1200" kern="1200" dirty="0" smtClean="0">
                <a:solidFill>
                  <a:schemeClr val="tx1"/>
                </a:solidFill>
                <a:effectLst/>
                <a:latin typeface="+mn-lt"/>
                <a:ea typeface="+mn-ea"/>
                <a:cs typeface="+mn-cs"/>
              </a:rPr>
              <a:t>If participant says </a:t>
            </a:r>
            <a:r>
              <a:rPr lang="en-US" sz="1200" b="1" kern="1200" dirty="0" smtClean="0">
                <a:solidFill>
                  <a:schemeClr val="tx1"/>
                </a:solidFill>
                <a:effectLst/>
                <a:latin typeface="+mn-lt"/>
                <a:ea typeface="+mn-ea"/>
                <a:cs typeface="+mn-cs"/>
              </a:rPr>
              <a:t>opposite</a:t>
            </a:r>
            <a:r>
              <a:rPr lang="en-US" sz="1200" b="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sex unmarried partner </a:t>
            </a:r>
            <a:r>
              <a:rPr lang="en-US" sz="1200" kern="1200" dirty="0" smtClean="0">
                <a:solidFill>
                  <a:schemeClr val="tx1"/>
                </a:solidFill>
                <a:effectLst/>
                <a:latin typeface="+mn-lt"/>
                <a:ea typeface="+mn-ea"/>
                <a:cs typeface="+mn-cs"/>
              </a:rPr>
              <a:t>go back one screen and show them the other relationship question and ask them if their answer would change if they had these categories…</a:t>
            </a:r>
          </a:p>
          <a:p>
            <a:pPr rtl="0"/>
            <a:r>
              <a:rPr lang="en-US" sz="1200" kern="1200" dirty="0" smtClean="0">
                <a:solidFill>
                  <a:schemeClr val="tx1"/>
                </a:solidFill>
                <a:effectLst/>
                <a:latin typeface="+mn-lt"/>
                <a:ea typeface="+mn-ea"/>
                <a:cs typeface="+mn-cs"/>
              </a:rPr>
              <a:t> </a:t>
            </a:r>
          </a:p>
          <a:p>
            <a:pPr rtl="0"/>
            <a:r>
              <a:rPr lang="en-US" sz="1200" kern="1200" dirty="0" smtClean="0">
                <a:solidFill>
                  <a:schemeClr val="tx1"/>
                </a:solidFill>
                <a:effectLst/>
                <a:latin typeface="+mn-lt"/>
                <a:ea typeface="+mn-ea"/>
                <a:cs typeface="+mn-cs"/>
              </a:rPr>
              <a:t> </a:t>
            </a:r>
          </a:p>
          <a:p>
            <a:pPr lvl="0"/>
            <a:r>
              <a:rPr lang="en-US" sz="1200" b="1" dirty="0" smtClean="0"/>
              <a:t>Vignette 2 for PC.</a:t>
            </a:r>
            <a:r>
              <a:rPr lang="en-US" sz="1200" dirty="0" smtClean="0"/>
              <a:t> Jane recently</a:t>
            </a:r>
            <a:r>
              <a:rPr lang="en-US" sz="1200" baseline="0" dirty="0" smtClean="0"/>
              <a:t> moved into the area and is renting a room at Mary’s house.  </a:t>
            </a:r>
            <a:r>
              <a:rPr lang="en-US" sz="1200" dirty="0" smtClean="0"/>
              <a:t> Based on this situation, how is Jane related to Mary? </a:t>
            </a:r>
            <a:r>
              <a:rPr lang="en-US" sz="1200" b="0" dirty="0" smtClean="0"/>
              <a:t>Using</a:t>
            </a:r>
            <a:r>
              <a:rPr lang="en-US" sz="1200" b="0" baseline="0" dirty="0" smtClean="0"/>
              <a:t> this list, w</a:t>
            </a:r>
            <a:r>
              <a:rPr lang="en-US" sz="1200" b="0" dirty="0" smtClean="0"/>
              <a:t>hich category would you choose and why?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participant says </a:t>
            </a:r>
            <a:r>
              <a:rPr lang="en-US" sz="1200" b="1" kern="1200" dirty="0" smtClean="0">
                <a:solidFill>
                  <a:schemeClr val="tx1"/>
                </a:solidFill>
                <a:effectLst/>
                <a:latin typeface="+mn-lt"/>
                <a:ea typeface="+mn-ea"/>
                <a:cs typeface="+mn-cs"/>
              </a:rPr>
              <a:t>same-sex</a:t>
            </a:r>
            <a:r>
              <a:rPr lang="en-US" sz="1200" b="1" kern="1200" baseline="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unmarried partner </a:t>
            </a:r>
            <a:r>
              <a:rPr lang="en-US" sz="1200" kern="1200" dirty="0" smtClean="0">
                <a:solidFill>
                  <a:schemeClr val="tx1"/>
                </a:solidFill>
                <a:effectLst/>
                <a:latin typeface="+mn-lt"/>
                <a:ea typeface="+mn-ea"/>
                <a:cs typeface="+mn-cs"/>
              </a:rPr>
              <a:t>go back one screen and show them the other relationship question and ask them if their answer would change if they had these categories…</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B999FF9-ABE6-406A-B491-D13B506D0567}" type="slidenum">
              <a:rPr lang="en-US" smtClean="0"/>
              <a:t>19</a:t>
            </a:fld>
            <a:endParaRPr lang="en-US" dirty="0"/>
          </a:p>
        </p:txBody>
      </p:sp>
    </p:spTree>
    <p:extLst>
      <p:ext uri="{BB962C8B-B14F-4D97-AF65-F5344CB8AC3E}">
        <p14:creationId xmlns:p14="http://schemas.microsoft.com/office/powerpoint/2010/main" val="10898577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Do you</a:t>
            </a:r>
            <a:r>
              <a:rPr lang="en-US" baseline="0" dirty="0" smtClean="0"/>
              <a:t> have any comments on this screen?  </a:t>
            </a:r>
            <a:endParaRPr lang="en-US" dirty="0" smtClean="0"/>
          </a:p>
          <a:p>
            <a:r>
              <a:rPr lang="en-US" dirty="0" smtClean="0"/>
              <a:t>If</a:t>
            </a:r>
            <a:r>
              <a:rPr lang="en-US" baseline="0" dirty="0" smtClean="0"/>
              <a:t> there were issues with entering the ID:</a:t>
            </a:r>
          </a:p>
          <a:p>
            <a:endParaRPr lang="en-US" baseline="0" dirty="0" smtClean="0"/>
          </a:p>
          <a:p>
            <a:r>
              <a:rPr lang="en-US" baseline="0" dirty="0" smtClean="0"/>
              <a:t>Tell me about your experience with this screen.</a:t>
            </a:r>
            <a:endParaRPr lang="en-US" dirty="0" smtClean="0"/>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2</a:t>
            </a:fld>
            <a:endParaRPr lang="en-US"/>
          </a:p>
        </p:txBody>
      </p:sp>
    </p:spTree>
    <p:extLst>
      <p:ext uri="{BB962C8B-B14F-4D97-AF65-F5344CB8AC3E}">
        <p14:creationId xmlns:p14="http://schemas.microsoft.com/office/powerpoint/2010/main" val="310801516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lnSpcReduction="10000"/>
          </a:bodyPr>
          <a:lstStyle/>
          <a:p>
            <a:r>
              <a:rPr lang="en-US" sz="1100" dirty="0" smtClean="0"/>
              <a:t>You received</a:t>
            </a:r>
            <a:r>
              <a:rPr lang="en-US" sz="1100" baseline="0" dirty="0" smtClean="0"/>
              <a:t> this screen.  OR</a:t>
            </a:r>
            <a:br>
              <a:rPr lang="en-US" sz="1100" baseline="0" dirty="0" smtClean="0"/>
            </a:br>
            <a:r>
              <a:rPr lang="en-US" sz="1100" baseline="0" dirty="0" smtClean="0"/>
              <a:t>You did not receive this screen.</a:t>
            </a:r>
          </a:p>
          <a:p>
            <a:endParaRPr lang="en-US" sz="1100" baseline="0" dirty="0" smtClean="0"/>
          </a:p>
          <a:p>
            <a:r>
              <a:rPr lang="en-US" sz="1100" dirty="0" smtClean="0"/>
              <a:t>Do </a:t>
            </a:r>
            <a:r>
              <a:rPr lang="en-US" sz="1100" dirty="0"/>
              <a:t>you have any comments on this screen.</a:t>
            </a:r>
          </a:p>
          <a:p>
            <a:r>
              <a:rPr lang="en-US" sz="1100" dirty="0"/>
              <a:t>Did you have any difficulty finding the correct relationship.</a:t>
            </a:r>
          </a:p>
          <a:p>
            <a:endParaRPr lang="en-US" sz="1100" b="1" dirty="0"/>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SPANISH ONLY: What does</a:t>
            </a:r>
            <a:r>
              <a:rPr lang="en-US" sz="1100" baseline="0" dirty="0" smtClean="0"/>
              <a:t> the term </a:t>
            </a:r>
            <a:r>
              <a:rPr lang="en-US" sz="1100" baseline="0" dirty="0" err="1" smtClean="0"/>
              <a:t>hijo</a:t>
            </a:r>
            <a:r>
              <a:rPr lang="en-US" sz="1100" baseline="0" dirty="0" smtClean="0"/>
              <a:t>/a foster mean to you here? </a:t>
            </a:r>
            <a:endParaRPr lang="en-US" sz="1100" dirty="0" smtClean="0"/>
          </a:p>
          <a:p>
            <a:endParaRPr lang="en-US" sz="1100" dirty="0" smtClean="0"/>
          </a:p>
          <a:p>
            <a:r>
              <a:rPr lang="en-US" sz="1100" b="1" dirty="0" smtClean="0"/>
              <a:t>RETROSPECTIVE VIGNETTE</a:t>
            </a:r>
            <a:endParaRPr lang="en-US" sz="1100" dirty="0" smtClean="0"/>
          </a:p>
          <a:p>
            <a:r>
              <a:rPr lang="en-US" sz="1100" dirty="0" smtClean="0"/>
              <a:t> </a:t>
            </a:r>
          </a:p>
          <a:p>
            <a:r>
              <a:rPr lang="en-US" sz="1100" dirty="0" smtClean="0"/>
              <a:t>Now, I have a situation I would like to run past you, to see how you think someone in this situation might answer this question. </a:t>
            </a:r>
          </a:p>
          <a:p>
            <a:r>
              <a:rPr lang="en-US" sz="1100" dirty="0" smtClean="0"/>
              <a:t> </a:t>
            </a:r>
          </a:p>
          <a:p>
            <a:r>
              <a:rPr lang="en-US" sz="1100" b="1" dirty="0" smtClean="0"/>
              <a:t>INTERVIEWER:</a:t>
            </a:r>
            <a:r>
              <a:rPr lang="en-US" sz="1100" dirty="0" smtClean="0"/>
              <a:t> </a:t>
            </a:r>
            <a:r>
              <a:rPr lang="en-US" sz="1100" b="1" dirty="0" smtClean="0"/>
              <a:t>Hand the description to R. Read aloud with R.  </a:t>
            </a:r>
            <a:endParaRPr lang="en-US" sz="1100" dirty="0" smtClean="0"/>
          </a:p>
          <a:p>
            <a:r>
              <a:rPr lang="en-US" sz="1100" dirty="0" smtClean="0"/>
              <a:t> </a:t>
            </a:r>
          </a:p>
          <a:p>
            <a:pPr rtl="0"/>
            <a:r>
              <a:rPr lang="en-US" sz="1100" b="1" dirty="0" smtClean="0"/>
              <a:t>Vignette 1 for Smartphones.</a:t>
            </a:r>
            <a:r>
              <a:rPr lang="en-US" sz="1100" dirty="0" smtClean="0"/>
              <a:t> </a:t>
            </a:r>
            <a:r>
              <a:rPr lang="en-US" sz="1100" kern="1200" dirty="0" smtClean="0">
                <a:solidFill>
                  <a:schemeClr val="tx1"/>
                </a:solidFill>
                <a:effectLst/>
                <a:latin typeface="+mn-lt"/>
                <a:ea typeface="+mn-ea"/>
                <a:cs typeface="+mn-cs"/>
              </a:rPr>
              <a:t>Anna and Mary are friends who share a 2 bedroom apartment.  They both contribute to the rent and they each have their own bedroom.  </a:t>
            </a:r>
            <a:r>
              <a:rPr lang="en-US" sz="1100" dirty="0" smtClean="0"/>
              <a:t>Based on this situation, h</a:t>
            </a:r>
            <a:r>
              <a:rPr lang="en-US" sz="1100" kern="1200" dirty="0" smtClean="0">
                <a:solidFill>
                  <a:schemeClr val="tx1"/>
                </a:solidFill>
                <a:effectLst/>
                <a:latin typeface="+mn-lt"/>
                <a:ea typeface="+mn-ea"/>
                <a:cs typeface="+mn-cs"/>
              </a:rPr>
              <a:t>ow is Mary related to Anna? </a:t>
            </a:r>
          </a:p>
          <a:p>
            <a:pPr lvl="0"/>
            <a:r>
              <a:rPr lang="en-US" sz="1100" b="0" dirty="0" smtClean="0"/>
              <a:t>Using</a:t>
            </a:r>
            <a:r>
              <a:rPr lang="en-US" sz="1100" b="0" baseline="0" dirty="0" smtClean="0"/>
              <a:t> this list, w</a:t>
            </a:r>
            <a:r>
              <a:rPr lang="en-US" sz="1100" b="0" dirty="0" smtClean="0"/>
              <a:t>hich category would you choose and why?</a:t>
            </a:r>
          </a:p>
          <a:p>
            <a:pPr rtl="0"/>
            <a:r>
              <a:rPr lang="en-US" sz="1100" kern="1200" dirty="0" smtClean="0">
                <a:solidFill>
                  <a:schemeClr val="tx1"/>
                </a:solidFill>
                <a:effectLst/>
                <a:latin typeface="+mn-lt"/>
                <a:ea typeface="+mn-ea"/>
                <a:cs typeface="+mn-cs"/>
              </a:rPr>
              <a:t> </a:t>
            </a:r>
          </a:p>
          <a:p>
            <a:pPr rtl="0"/>
            <a:r>
              <a:rPr lang="en-US" sz="1100" kern="1200" dirty="0" smtClean="0">
                <a:solidFill>
                  <a:schemeClr val="tx1"/>
                </a:solidFill>
                <a:effectLst/>
                <a:latin typeface="+mn-lt"/>
                <a:ea typeface="+mn-ea"/>
                <a:cs typeface="+mn-cs"/>
              </a:rPr>
              <a:t>If participant says </a:t>
            </a:r>
            <a:r>
              <a:rPr lang="en-US" sz="1100" b="1" kern="1200" dirty="0" smtClean="0">
                <a:solidFill>
                  <a:schemeClr val="tx1"/>
                </a:solidFill>
                <a:effectLst/>
                <a:latin typeface="+mn-lt"/>
                <a:ea typeface="+mn-ea"/>
                <a:cs typeface="+mn-cs"/>
              </a:rPr>
              <a:t>same-sex</a:t>
            </a:r>
            <a:r>
              <a:rPr lang="en-US" sz="1100" b="1" kern="1200" baseline="0" dirty="0" smtClean="0">
                <a:solidFill>
                  <a:schemeClr val="tx1"/>
                </a:solidFill>
                <a:effectLst/>
                <a:latin typeface="+mn-lt"/>
                <a:ea typeface="+mn-ea"/>
                <a:cs typeface="+mn-cs"/>
              </a:rPr>
              <a:t> </a:t>
            </a:r>
            <a:r>
              <a:rPr lang="en-US" sz="1100" b="1" kern="1200" dirty="0" smtClean="0">
                <a:solidFill>
                  <a:schemeClr val="tx1"/>
                </a:solidFill>
                <a:effectLst/>
                <a:latin typeface="+mn-lt"/>
                <a:ea typeface="+mn-ea"/>
                <a:cs typeface="+mn-cs"/>
              </a:rPr>
              <a:t>unmarried partner </a:t>
            </a:r>
            <a:r>
              <a:rPr lang="en-US" sz="1100" kern="1200" dirty="0" smtClean="0">
                <a:solidFill>
                  <a:schemeClr val="tx1"/>
                </a:solidFill>
                <a:effectLst/>
                <a:latin typeface="+mn-lt"/>
                <a:ea typeface="+mn-ea"/>
                <a:cs typeface="+mn-cs"/>
              </a:rPr>
              <a:t>go back one screen and show them the other relationship question and ask them if their answer would change if they had these categories…</a:t>
            </a:r>
          </a:p>
          <a:p>
            <a:pPr lvl="0"/>
            <a:endParaRPr lang="en-US" sz="1100" dirty="0" smtClean="0"/>
          </a:p>
          <a:p>
            <a:endParaRPr lang="en-US" sz="1100" dirty="0" smtClean="0"/>
          </a:p>
          <a:p>
            <a:pPr rtl="0"/>
            <a:r>
              <a:rPr lang="en-US" sz="1200" b="1" dirty="0" smtClean="0"/>
              <a:t>Vignette 2 for Tablet.</a:t>
            </a:r>
            <a:r>
              <a:rPr lang="en-US" sz="1200" dirty="0" smtClean="0"/>
              <a:t> </a:t>
            </a:r>
            <a:r>
              <a:rPr lang="en-US" sz="1200" kern="1200" dirty="0" smtClean="0">
                <a:solidFill>
                  <a:schemeClr val="tx1"/>
                </a:solidFill>
                <a:effectLst/>
                <a:latin typeface="+mn-lt"/>
                <a:ea typeface="+mn-ea"/>
                <a:cs typeface="+mn-cs"/>
              </a:rPr>
              <a:t>Jane and John are friends who share a 2 bedroom apartment.  They both contribute to the rent and they each have their own bedroom.  </a:t>
            </a:r>
            <a:r>
              <a:rPr lang="en-US" sz="1200" dirty="0" smtClean="0"/>
              <a:t>Based on this situation, how is </a:t>
            </a:r>
            <a:r>
              <a:rPr lang="en-US" sz="1200" kern="1200" dirty="0" smtClean="0">
                <a:solidFill>
                  <a:schemeClr val="tx1"/>
                </a:solidFill>
                <a:effectLst/>
                <a:latin typeface="+mn-lt"/>
                <a:ea typeface="+mn-ea"/>
                <a:cs typeface="+mn-cs"/>
              </a:rPr>
              <a:t>Jane related to John? </a:t>
            </a:r>
          </a:p>
          <a:p>
            <a:pPr lvl="0"/>
            <a:r>
              <a:rPr lang="en-US" sz="1200" b="0" dirty="0" smtClean="0"/>
              <a:t>Using</a:t>
            </a:r>
            <a:r>
              <a:rPr lang="en-US" sz="1200" b="0" baseline="0" dirty="0" smtClean="0"/>
              <a:t> this list, w</a:t>
            </a:r>
            <a:r>
              <a:rPr lang="en-US" sz="1200" b="0" dirty="0" smtClean="0"/>
              <a:t>hich category would you choose and why?</a:t>
            </a:r>
          </a:p>
          <a:p>
            <a:pPr rtl="0"/>
            <a:r>
              <a:rPr lang="en-US" sz="1200" kern="1200" dirty="0" smtClean="0">
                <a:solidFill>
                  <a:schemeClr val="tx1"/>
                </a:solidFill>
                <a:effectLst/>
                <a:latin typeface="+mn-lt"/>
                <a:ea typeface="+mn-ea"/>
                <a:cs typeface="+mn-cs"/>
              </a:rPr>
              <a:t> </a:t>
            </a:r>
          </a:p>
          <a:p>
            <a:pPr rtl="0"/>
            <a:r>
              <a:rPr lang="en-US" sz="1200" kern="1200" dirty="0" smtClean="0">
                <a:solidFill>
                  <a:schemeClr val="tx1"/>
                </a:solidFill>
                <a:effectLst/>
                <a:latin typeface="+mn-lt"/>
                <a:ea typeface="+mn-ea"/>
                <a:cs typeface="+mn-cs"/>
              </a:rPr>
              <a:t>If participant says </a:t>
            </a:r>
            <a:r>
              <a:rPr lang="en-US" sz="1200" b="1" kern="1200" dirty="0" smtClean="0">
                <a:solidFill>
                  <a:schemeClr val="tx1"/>
                </a:solidFill>
                <a:effectLst/>
                <a:latin typeface="+mn-lt"/>
                <a:ea typeface="+mn-ea"/>
                <a:cs typeface="+mn-cs"/>
              </a:rPr>
              <a:t>opposite</a:t>
            </a:r>
            <a:r>
              <a:rPr lang="en-US" sz="1200" b="0" kern="1200" dirty="0" smtClean="0">
                <a:solidFill>
                  <a:schemeClr val="tx1"/>
                </a:solidFill>
                <a:effectLst/>
                <a:latin typeface="+mn-lt"/>
                <a:ea typeface="+mn-ea"/>
                <a:cs typeface="+mn-cs"/>
              </a:rPr>
              <a:t>-</a:t>
            </a:r>
            <a:r>
              <a:rPr lang="en-US" sz="1200" b="1" kern="1200" dirty="0" smtClean="0">
                <a:solidFill>
                  <a:schemeClr val="tx1"/>
                </a:solidFill>
                <a:effectLst/>
                <a:latin typeface="+mn-lt"/>
                <a:ea typeface="+mn-ea"/>
                <a:cs typeface="+mn-cs"/>
              </a:rPr>
              <a:t>sex unmarried partner </a:t>
            </a:r>
            <a:r>
              <a:rPr lang="en-US" sz="1200" kern="1200" dirty="0" smtClean="0">
                <a:solidFill>
                  <a:schemeClr val="tx1"/>
                </a:solidFill>
                <a:effectLst/>
                <a:latin typeface="+mn-lt"/>
                <a:ea typeface="+mn-ea"/>
                <a:cs typeface="+mn-cs"/>
              </a:rPr>
              <a:t>go back one screen and show them the other relationship question and ask them if their answer would change if they had these categories…</a:t>
            </a:r>
          </a:p>
          <a:p>
            <a:pPr rtl="0"/>
            <a:r>
              <a:rPr lang="en-US" sz="1200" kern="1200" dirty="0" smtClean="0">
                <a:solidFill>
                  <a:schemeClr val="tx1"/>
                </a:solidFill>
                <a:effectLst/>
                <a:latin typeface="+mn-lt"/>
                <a:ea typeface="+mn-ea"/>
                <a:cs typeface="+mn-cs"/>
              </a:rPr>
              <a:t> </a:t>
            </a:r>
          </a:p>
          <a:p>
            <a:pPr rtl="0"/>
            <a:r>
              <a:rPr lang="en-US" sz="1200" kern="1200" dirty="0" smtClean="0">
                <a:solidFill>
                  <a:schemeClr val="tx1"/>
                </a:solidFill>
                <a:effectLst/>
                <a:latin typeface="+mn-lt"/>
                <a:ea typeface="+mn-ea"/>
                <a:cs typeface="+mn-cs"/>
              </a:rPr>
              <a:t> </a:t>
            </a:r>
          </a:p>
          <a:p>
            <a:pPr lvl="0"/>
            <a:r>
              <a:rPr lang="en-US" sz="1200" b="1" dirty="0" smtClean="0"/>
              <a:t>Vignette 2 for PC.</a:t>
            </a:r>
            <a:r>
              <a:rPr lang="en-US" sz="1200" dirty="0" smtClean="0"/>
              <a:t> </a:t>
            </a:r>
            <a:r>
              <a:rPr lang="en-US" sz="1200" dirty="0" smtClean="0"/>
              <a:t>Jane recently</a:t>
            </a:r>
            <a:r>
              <a:rPr lang="en-US" sz="1200" baseline="0" dirty="0" smtClean="0"/>
              <a:t> moved into the area and is renting a room at Mary’s house.  </a:t>
            </a:r>
            <a:r>
              <a:rPr lang="en-US" sz="1200" dirty="0" smtClean="0"/>
              <a:t> Based on this situation, how is Jane related to Mary? </a:t>
            </a:r>
            <a:r>
              <a:rPr lang="en-US" sz="1200" b="0" dirty="0" smtClean="0"/>
              <a:t>Using</a:t>
            </a:r>
            <a:r>
              <a:rPr lang="en-US" sz="1200" b="0" baseline="0" dirty="0" smtClean="0"/>
              <a:t> this list, w</a:t>
            </a:r>
            <a:r>
              <a:rPr lang="en-US" sz="1200" b="0" dirty="0" smtClean="0"/>
              <a:t>hich category would you choose and why?</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If participant says </a:t>
            </a:r>
            <a:r>
              <a:rPr lang="en-US" sz="1200" b="1" kern="1200" dirty="0" smtClean="0">
                <a:solidFill>
                  <a:schemeClr val="tx1"/>
                </a:solidFill>
                <a:effectLst/>
                <a:latin typeface="+mn-lt"/>
                <a:ea typeface="+mn-ea"/>
                <a:cs typeface="+mn-cs"/>
              </a:rPr>
              <a:t>same-sex</a:t>
            </a:r>
            <a:r>
              <a:rPr lang="en-US" sz="1200" b="1" kern="1200" baseline="0" dirty="0" smtClean="0">
                <a:solidFill>
                  <a:schemeClr val="tx1"/>
                </a:solidFill>
                <a:effectLst/>
                <a:latin typeface="+mn-lt"/>
                <a:ea typeface="+mn-ea"/>
                <a:cs typeface="+mn-cs"/>
              </a:rPr>
              <a:t> </a:t>
            </a:r>
            <a:r>
              <a:rPr lang="en-US" sz="1200" b="1" kern="1200" dirty="0" smtClean="0">
                <a:solidFill>
                  <a:schemeClr val="tx1"/>
                </a:solidFill>
                <a:effectLst/>
                <a:latin typeface="+mn-lt"/>
                <a:ea typeface="+mn-ea"/>
                <a:cs typeface="+mn-cs"/>
              </a:rPr>
              <a:t>unmarried partner </a:t>
            </a:r>
            <a:r>
              <a:rPr lang="en-US" sz="1200" kern="1200" dirty="0" smtClean="0">
                <a:solidFill>
                  <a:schemeClr val="tx1"/>
                </a:solidFill>
                <a:effectLst/>
                <a:latin typeface="+mn-lt"/>
                <a:ea typeface="+mn-ea"/>
                <a:cs typeface="+mn-cs"/>
              </a:rPr>
              <a:t>go back one screen and show them the other relationship question and ask them if their answer would change if they had these categories…</a:t>
            </a:r>
          </a:p>
        </p:txBody>
      </p:sp>
      <p:sp>
        <p:nvSpPr>
          <p:cNvPr id="4" name="Slide Number Placeholder 3"/>
          <p:cNvSpPr>
            <a:spLocks noGrp="1"/>
          </p:cNvSpPr>
          <p:nvPr>
            <p:ph type="sldNum" sz="quarter" idx="10"/>
          </p:nvPr>
        </p:nvSpPr>
        <p:spPr/>
        <p:txBody>
          <a:bodyPr/>
          <a:lstStyle/>
          <a:p>
            <a:fld id="{3B999FF9-ABE6-406A-B491-D13B506D0567}" type="slidenum">
              <a:rPr lang="en-US" smtClean="0"/>
              <a:t>20</a:t>
            </a:fld>
            <a:endParaRPr lang="en-US" dirty="0"/>
          </a:p>
        </p:txBody>
      </p:sp>
    </p:spTree>
    <p:extLst>
      <p:ext uri="{BB962C8B-B14F-4D97-AF65-F5344CB8AC3E}">
        <p14:creationId xmlns:p14="http://schemas.microsoft.com/office/powerpoint/2010/main" val="10898577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Probe</a:t>
            </a:r>
            <a:r>
              <a:rPr lang="en-US" baseline="0" dirty="0" smtClean="0"/>
              <a:t> if any issues</a:t>
            </a:r>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21</a:t>
            </a:fld>
            <a:endParaRPr lang="en-US"/>
          </a:p>
        </p:txBody>
      </p:sp>
    </p:spTree>
    <p:extLst>
      <p:ext uri="{BB962C8B-B14F-4D97-AF65-F5344CB8AC3E}">
        <p14:creationId xmlns:p14="http://schemas.microsoft.com/office/powerpoint/2010/main" val="11215349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0" strike="noStrike" baseline="0" dirty="0" smtClean="0"/>
              <a:t>Were there any household member’s whose age you didn’t know?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0" strike="noStrike" baseline="0" dirty="0" smtClean="0"/>
              <a:t>If so, what did you do?  (Fill in what you knew?  Leave the question blank?  Making something up?)</a:t>
            </a:r>
            <a:endParaRPr lang="en-US" b="0"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 included this screen in case there were any issues.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Probe only if there were issues.  Such as</a:t>
            </a:r>
            <a:r>
              <a:rPr lang="en-US" baseline="0" dirty="0" smtClean="0"/>
              <a:t> “</a:t>
            </a:r>
            <a:r>
              <a:rPr lang="en-US" dirty="0" smtClean="0"/>
              <a:t>Do you have any comments on this screen?”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trike="sngStrike"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strike="noStrike" baseline="0" dirty="0" smtClean="0"/>
              <a:t>SPANISH ONLY: What does “entre” mean to you in this question?  What about “</a:t>
            </a:r>
            <a:r>
              <a:rPr lang="en-US" b="0" strike="noStrike" baseline="0" dirty="0" err="1" smtClean="0"/>
              <a:t>verificar</a:t>
            </a:r>
            <a:r>
              <a:rPr lang="en-US" b="0" strike="noStrike" baseline="0" dirty="0" smtClean="0"/>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0" dirty="0"/>
          </a:p>
        </p:txBody>
      </p:sp>
      <p:sp>
        <p:nvSpPr>
          <p:cNvPr id="4" name="Slide Number Placeholder 3"/>
          <p:cNvSpPr>
            <a:spLocks noGrp="1"/>
          </p:cNvSpPr>
          <p:nvPr>
            <p:ph type="sldNum" sz="quarter" idx="10"/>
          </p:nvPr>
        </p:nvSpPr>
        <p:spPr/>
        <p:txBody>
          <a:bodyPr/>
          <a:lstStyle/>
          <a:p>
            <a:fld id="{3B999FF9-ABE6-406A-B491-D13B506D0567}" type="slidenum">
              <a:rPr lang="en-US" smtClean="0"/>
              <a:t>22</a:t>
            </a:fld>
            <a:endParaRPr lang="en-US"/>
          </a:p>
        </p:txBody>
      </p:sp>
    </p:spTree>
    <p:extLst>
      <p:ext uri="{BB962C8B-B14F-4D97-AF65-F5344CB8AC3E}">
        <p14:creationId xmlns:p14="http://schemas.microsoft.com/office/powerpoint/2010/main" val="96410252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Take a look at this page.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Do you have any comments on the introduction, the question or </a:t>
            </a:r>
            <a:r>
              <a:rPr lang="en-US" b="0" baseline="0" dirty="0" smtClean="0"/>
              <a:t>answer </a:t>
            </a:r>
            <a:r>
              <a:rPr lang="en-US" b="0" strike="noStrike" baseline="0" dirty="0" smtClean="0"/>
              <a:t>options</a:t>
            </a:r>
            <a:r>
              <a:rPr lang="en-US" b="0" baseline="0" dirty="0" smtClean="0"/>
              <a:t>?  </a:t>
            </a:r>
          </a:p>
          <a:p>
            <a:r>
              <a:rPr lang="en-US" baseline="0" dirty="0" smtClean="0"/>
              <a:t>What word would you use to describe these choices?</a:t>
            </a:r>
          </a:p>
          <a:p>
            <a:r>
              <a:rPr lang="en-US" b="0" baseline="0" dirty="0" smtClean="0"/>
              <a:t>What does “categories” mean to you in this question?</a:t>
            </a:r>
          </a:p>
          <a:p>
            <a:endParaRPr lang="en-US" baseline="0" dirty="0" smtClean="0"/>
          </a:p>
          <a:p>
            <a:r>
              <a:rPr lang="en-US" baseline="0" dirty="0" smtClean="0"/>
              <a:t>If someone identified with more than one of these categories, could they choose more than one or could they just choose one?</a:t>
            </a:r>
          </a:p>
          <a:p>
            <a:endParaRPr lang="en-US" baseline="0" dirty="0" smtClean="0"/>
          </a:p>
          <a:p>
            <a:r>
              <a:rPr lang="en-US" baseline="0" dirty="0" smtClean="0"/>
              <a:t>What does “Select all boxes that apply.” mean to you?</a:t>
            </a:r>
          </a:p>
          <a:p>
            <a:r>
              <a:rPr lang="en-US" baseline="0" dirty="0" smtClean="0"/>
              <a:t>What does “Note, you may report more than one group.” mean to you?</a:t>
            </a:r>
          </a:p>
          <a:p>
            <a:r>
              <a:rPr lang="en-US" baseline="0" dirty="0" smtClean="0"/>
              <a:t>Are those two instructions telling you the same thing or different things?  If different – please explain how they are different.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0" baseline="0" dirty="0" smtClean="0"/>
              <a:t>SPANISH: [If indigenous &amp; saw this version but did not select indigenous] Did you notice this answer option?  Did you think about choosing this answer? Who do you think this option is for?</a:t>
            </a:r>
          </a:p>
          <a:p>
            <a:endParaRPr lang="en-US" baseline="0"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23</a:t>
            </a:fld>
            <a:endParaRPr lang="en-US"/>
          </a:p>
        </p:txBody>
      </p:sp>
    </p:spTree>
    <p:extLst>
      <p:ext uri="{BB962C8B-B14F-4D97-AF65-F5344CB8AC3E}">
        <p14:creationId xmlns:p14="http://schemas.microsoft.com/office/powerpoint/2010/main" val="440130959"/>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Show them only the page they saw.</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Probe if there were any problems first.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Do you have any comments on the question?  </a:t>
            </a:r>
          </a:p>
          <a:p>
            <a:r>
              <a:rPr lang="en-US" baseline="0" dirty="0" smtClean="0"/>
              <a:t>What word would you use to describe these choices?</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someone identified with more than one of these groups, could they choose more than one or could they just choose one?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should they do if their group was not listed?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baseline="0" dirty="0" smtClean="0"/>
              <a:t>What does, “</a:t>
            </a:r>
            <a:r>
              <a:rPr lang="en-US" dirty="0" smtClean="0"/>
              <a:t>Select all boxes that apply and/or enter details in the space below.” mean to you?</a:t>
            </a:r>
          </a:p>
          <a:p>
            <a:r>
              <a:rPr lang="en-US" dirty="0" smtClean="0"/>
              <a:t>What does, “Note, you may report more than one group.”</a:t>
            </a:r>
            <a:r>
              <a:rPr lang="en-US" i="1" dirty="0" smtClean="0"/>
              <a:t> </a:t>
            </a:r>
            <a:r>
              <a:rPr lang="en-US" i="0" dirty="0" smtClean="0"/>
              <a:t>mean to you?</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Are those two instructions telling you the same thing or different things?  If different – please explain how they are different.  </a:t>
            </a:r>
          </a:p>
          <a:p>
            <a:endParaRPr lang="en-US" b="0" baseline="0" dirty="0" smtClean="0"/>
          </a:p>
          <a:p>
            <a:r>
              <a:rPr lang="en-US" b="0" baseline="0" dirty="0" smtClean="0"/>
              <a:t>SPANISH ONLY: What does “detailed information” mean to you in this question?</a:t>
            </a:r>
          </a:p>
        </p:txBody>
      </p:sp>
      <p:sp>
        <p:nvSpPr>
          <p:cNvPr id="4" name="Slide Number Placeholder 3"/>
          <p:cNvSpPr>
            <a:spLocks noGrp="1"/>
          </p:cNvSpPr>
          <p:nvPr>
            <p:ph type="sldNum" sz="quarter" idx="10"/>
          </p:nvPr>
        </p:nvSpPr>
        <p:spPr/>
        <p:txBody>
          <a:bodyPr/>
          <a:lstStyle/>
          <a:p>
            <a:fld id="{3B999FF9-ABE6-406A-B491-D13B506D0567}" type="slidenum">
              <a:rPr lang="en-US" smtClean="0"/>
              <a:t>24</a:t>
            </a:fld>
            <a:endParaRPr lang="en-US"/>
          </a:p>
        </p:txBody>
      </p:sp>
    </p:spTree>
    <p:extLst>
      <p:ext uri="{BB962C8B-B14F-4D97-AF65-F5344CB8AC3E}">
        <p14:creationId xmlns:p14="http://schemas.microsoft.com/office/powerpoint/2010/main" val="1121947893"/>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Show them only the page they saw.</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Probe if there were any problems first.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Do you have any comments on the question?  </a:t>
            </a:r>
          </a:p>
          <a:p>
            <a:r>
              <a:rPr lang="en-US" baseline="0" dirty="0" smtClean="0"/>
              <a:t>What word would you use to describe these choices?</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someone identified with more than one of these groups, could they choose more than one or could they just choose one?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should they do if their group was not listed?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baseline="0" dirty="0" smtClean="0"/>
              <a:t>What does, “</a:t>
            </a:r>
            <a:r>
              <a:rPr lang="en-US" dirty="0" smtClean="0"/>
              <a:t>Select all boxes that apply and/or enter details in the space below.” mean to you?</a:t>
            </a:r>
          </a:p>
          <a:p>
            <a:r>
              <a:rPr lang="en-US" dirty="0" smtClean="0"/>
              <a:t>What does, “Note, you may report more than one group.”</a:t>
            </a:r>
            <a:r>
              <a:rPr lang="en-US" i="1" dirty="0" smtClean="0"/>
              <a:t> </a:t>
            </a:r>
            <a:r>
              <a:rPr lang="en-US" i="0" dirty="0" smtClean="0"/>
              <a:t>mean to you?</a:t>
            </a: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Are those two instructions telling you the same thing or different things?  If different – please explain how they are different.  </a:t>
            </a:r>
          </a:p>
          <a:p>
            <a:endParaRPr lang="en-US" b="0" baseline="0"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25</a:t>
            </a:fld>
            <a:endParaRPr lang="en-US"/>
          </a:p>
        </p:txBody>
      </p:sp>
    </p:spTree>
    <p:extLst>
      <p:ext uri="{BB962C8B-B14F-4D97-AF65-F5344CB8AC3E}">
        <p14:creationId xmlns:p14="http://schemas.microsoft.com/office/powerpoint/2010/main" val="112194789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Show them only the page they saw.</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Probe if there were any problems first.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Do you have any comments on the question?  </a:t>
            </a:r>
          </a:p>
          <a:p>
            <a:r>
              <a:rPr lang="en-US" baseline="0" dirty="0" smtClean="0"/>
              <a:t>What word would you use to describe these choices?</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someone identified with more than one of these groups, could they choose more than one or could they just choose one?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should they do if their group was not listed?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baseline="0" dirty="0" smtClean="0"/>
              <a:t>What does, “</a:t>
            </a:r>
            <a:r>
              <a:rPr lang="en-US" dirty="0" smtClean="0"/>
              <a:t>Select all boxes that apply and/or enter details in the space below.” mean to you?</a:t>
            </a:r>
          </a:p>
          <a:p>
            <a:r>
              <a:rPr lang="en-US" dirty="0" smtClean="0"/>
              <a:t>What does, “Note, you may report more than one group.”</a:t>
            </a:r>
            <a:r>
              <a:rPr lang="en-US" i="1" dirty="0" smtClean="0"/>
              <a:t> </a:t>
            </a:r>
            <a:r>
              <a:rPr lang="en-US" i="0" dirty="0" smtClean="0"/>
              <a:t>mean to you?</a:t>
            </a: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Are those two instructions telling you the same thing or different things?  If different – please explain how they are different.  </a:t>
            </a:r>
          </a:p>
          <a:p>
            <a:endParaRPr lang="en-US" b="0" baseline="0"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26</a:t>
            </a:fld>
            <a:endParaRPr lang="en-US"/>
          </a:p>
        </p:txBody>
      </p:sp>
    </p:spTree>
    <p:extLst>
      <p:ext uri="{BB962C8B-B14F-4D97-AF65-F5344CB8AC3E}">
        <p14:creationId xmlns:p14="http://schemas.microsoft.com/office/powerpoint/2010/main" val="112194789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Show them only the page they saw.</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Probe if there were any problems first.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Do you have any comments on the question?  </a:t>
            </a:r>
          </a:p>
          <a:p>
            <a:r>
              <a:rPr lang="en-US" baseline="0" dirty="0" smtClean="0"/>
              <a:t>What word would you use to describe these choices?</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someone identified with more than one of these groups, could they choose more than one or could they just choose one?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should they do if their group was not listed?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baseline="0" dirty="0" smtClean="0"/>
              <a:t>What does, “</a:t>
            </a:r>
            <a:r>
              <a:rPr lang="en-US" dirty="0" smtClean="0"/>
              <a:t>Select all boxes that apply and/or enter details in the space below.” mean to you?</a:t>
            </a:r>
          </a:p>
          <a:p>
            <a:r>
              <a:rPr lang="en-US" dirty="0" smtClean="0"/>
              <a:t>What does, “Note, you may report more than one group.”</a:t>
            </a:r>
            <a:r>
              <a:rPr lang="en-US" i="1" dirty="0" smtClean="0"/>
              <a:t> </a:t>
            </a:r>
            <a:r>
              <a:rPr lang="en-US" i="0" dirty="0" smtClean="0"/>
              <a:t>mean to you?</a:t>
            </a: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Are those two instructions telling you the same thing or different things?  If different – please explain how they are different.  </a:t>
            </a:r>
          </a:p>
          <a:p>
            <a:endParaRPr lang="en-US" b="0" baseline="0"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27</a:t>
            </a:fld>
            <a:endParaRPr lang="en-US"/>
          </a:p>
        </p:txBody>
      </p:sp>
    </p:spTree>
    <p:extLst>
      <p:ext uri="{BB962C8B-B14F-4D97-AF65-F5344CB8AC3E}">
        <p14:creationId xmlns:p14="http://schemas.microsoft.com/office/powerpoint/2010/main" val="1121947893"/>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Show them only the page they saw.</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Probe if there were any problems first.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Do you have any comments on the question?  </a:t>
            </a:r>
          </a:p>
          <a:p>
            <a:r>
              <a:rPr lang="en-US" baseline="0" dirty="0" smtClean="0"/>
              <a:t>What word would you use to describe these examples?</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someone identified with more than one of these groups, could they enter more than one or could they just enter one?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should they do if their group was not listed?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dirty="0" smtClean="0"/>
              <a:t>What does the</a:t>
            </a:r>
            <a:r>
              <a:rPr lang="en-US" baseline="0" dirty="0" smtClean="0"/>
              <a:t> word “details” mean to you in the instruction “enter details in the space below.”  </a:t>
            </a:r>
          </a:p>
          <a:p>
            <a:r>
              <a:rPr lang="en-US" baseline="0" dirty="0" smtClean="0"/>
              <a:t>Wha</a:t>
            </a:r>
            <a:r>
              <a:rPr lang="en-US" dirty="0" smtClean="0"/>
              <a:t>t does, “Note, you may report more than one group.”</a:t>
            </a:r>
            <a:r>
              <a:rPr lang="en-US" i="1" dirty="0" smtClean="0"/>
              <a:t> </a:t>
            </a:r>
            <a:r>
              <a:rPr lang="en-US" i="0" dirty="0" smtClean="0"/>
              <a:t>mean to you?</a:t>
            </a:r>
          </a:p>
          <a:p>
            <a:endParaRPr lang="en-US" i="0" baseline="0" dirty="0" smtClean="0"/>
          </a:p>
          <a:p>
            <a:r>
              <a:rPr lang="en-US" b="0" i="0" baseline="0" dirty="0" smtClean="0"/>
              <a:t>SPANISH ONLY:</a:t>
            </a:r>
          </a:p>
          <a:p>
            <a:r>
              <a:rPr lang="en-US" b="0" i="0" baseline="0" dirty="0" smtClean="0"/>
              <a:t>Who should write something at “American Indian?”  What about “Alaska Native?”  What about “Central or South American Indian?”</a:t>
            </a:r>
          </a:p>
          <a:p>
            <a:endParaRPr lang="en-US" b="0" i="0" baseline="0" dirty="0" smtClean="0"/>
          </a:p>
          <a:p>
            <a:r>
              <a:rPr lang="en-US" b="0" i="0" baseline="0" dirty="0" smtClean="0"/>
              <a:t>What do you think about the examples for Central or South American Indian?  Is anything missing from this list that should be included, or anything on the list that doesn’t belong there?</a:t>
            </a:r>
          </a:p>
          <a:p>
            <a:endParaRPr lang="en-US" b="0" baseline="0"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28</a:t>
            </a:fld>
            <a:endParaRPr lang="en-US"/>
          </a:p>
        </p:txBody>
      </p:sp>
    </p:spTree>
    <p:extLst>
      <p:ext uri="{BB962C8B-B14F-4D97-AF65-F5344CB8AC3E}">
        <p14:creationId xmlns:p14="http://schemas.microsoft.com/office/powerpoint/2010/main" val="112194789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Show them only the page they saw.</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Probe if there were any problems first.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Do you have any comments on the question?  </a:t>
            </a:r>
          </a:p>
          <a:p>
            <a:r>
              <a:rPr lang="en-US" baseline="0" dirty="0" smtClean="0"/>
              <a:t>What word would you use to describe these choices?</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someone identified with more than one of these groups, could they choose more than one or could they just choose one?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should they do if their group was not listed?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baseline="0" dirty="0" smtClean="0"/>
              <a:t>What does, “</a:t>
            </a:r>
            <a:r>
              <a:rPr lang="en-US" dirty="0" smtClean="0"/>
              <a:t>Select all boxes that apply and/or enter details in the space below.” mean to you?</a:t>
            </a:r>
          </a:p>
          <a:p>
            <a:r>
              <a:rPr lang="en-US" dirty="0" smtClean="0"/>
              <a:t>What does, “Note, you may report more than one group.”</a:t>
            </a:r>
            <a:r>
              <a:rPr lang="en-US" i="1" dirty="0" smtClean="0"/>
              <a:t> </a:t>
            </a:r>
            <a:r>
              <a:rPr lang="en-US" i="0" dirty="0" smtClean="0"/>
              <a:t>mean to you?</a:t>
            </a: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Are those two instructions telling you the same thing or different things?  If different – please explain how they are different.  </a:t>
            </a:r>
          </a:p>
          <a:p>
            <a:endParaRPr lang="en-US" b="0" baseline="0"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29</a:t>
            </a:fld>
            <a:endParaRPr lang="en-US"/>
          </a:p>
        </p:txBody>
      </p:sp>
    </p:spTree>
    <p:extLst>
      <p:ext uri="{BB962C8B-B14F-4D97-AF65-F5344CB8AC3E}">
        <p14:creationId xmlns:p14="http://schemas.microsoft.com/office/powerpoint/2010/main" val="1121947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Do you</a:t>
            </a:r>
            <a:r>
              <a:rPr lang="en-US" baseline="0" dirty="0" smtClean="0"/>
              <a:t> have any comments on this screen?  </a:t>
            </a:r>
            <a:endParaRPr lang="en-US" dirty="0" smtClean="0"/>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3</a:t>
            </a:fld>
            <a:endParaRPr lang="en-US"/>
          </a:p>
        </p:txBody>
      </p:sp>
    </p:spTree>
    <p:extLst>
      <p:ext uri="{BB962C8B-B14F-4D97-AF65-F5344CB8AC3E}">
        <p14:creationId xmlns:p14="http://schemas.microsoft.com/office/powerpoint/2010/main" val="31080151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Show them only the page they saw.</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Probe if there were any problems first.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Do you have any comments on the question?  </a:t>
            </a:r>
          </a:p>
          <a:p>
            <a:r>
              <a:rPr lang="en-US" baseline="0" dirty="0" smtClean="0"/>
              <a:t>What word would you use to describe these choices?</a:t>
            </a:r>
          </a:p>
          <a:p>
            <a:endParaRPr lang="en-US" b="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If someone identified with more than one of these groups, could they choose more than one or could they just choose one?</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What should they do if their group was not listed?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r>
              <a:rPr lang="en-US" baseline="0" dirty="0" smtClean="0"/>
              <a:t>What does, “</a:t>
            </a:r>
            <a:r>
              <a:rPr lang="en-US" dirty="0" smtClean="0"/>
              <a:t>Select all boxes that apply and/or enter details in the space below.” mean to you?</a:t>
            </a:r>
          </a:p>
          <a:p>
            <a:r>
              <a:rPr lang="en-US" dirty="0" smtClean="0"/>
              <a:t>What does, “Note, you may report more than one group.”</a:t>
            </a:r>
            <a:r>
              <a:rPr lang="en-US" i="1" dirty="0" smtClean="0"/>
              <a:t> </a:t>
            </a:r>
            <a:r>
              <a:rPr lang="en-US" i="0" dirty="0" smtClean="0"/>
              <a:t>mean to you?</a:t>
            </a:r>
            <a:endParaRPr lang="en-US" i="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Are those two instructions telling you the same thing or different things?  If different – please explain how they are different.  </a:t>
            </a:r>
          </a:p>
          <a:p>
            <a:endParaRPr lang="en-US" b="1" baseline="0"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30</a:t>
            </a:fld>
            <a:endParaRPr lang="en-US"/>
          </a:p>
        </p:txBody>
      </p:sp>
    </p:spTree>
    <p:extLst>
      <p:ext uri="{BB962C8B-B14F-4D97-AF65-F5344CB8AC3E}">
        <p14:creationId xmlns:p14="http://schemas.microsoft.com/office/powerpoint/2010/main" val="112194789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Show this to everyone -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Take a look at this page.  What if you received this question, what would you type in?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Do you have any comments on this question compared to the other question you received?  </a:t>
            </a:r>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31</a:t>
            </a:fld>
            <a:endParaRPr lang="en-US"/>
          </a:p>
        </p:txBody>
      </p:sp>
    </p:spTree>
    <p:extLst>
      <p:ext uri="{BB962C8B-B14F-4D97-AF65-F5344CB8AC3E}">
        <p14:creationId xmlns:p14="http://schemas.microsoft.com/office/powerpoint/2010/main" val="3984423536"/>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I included this screen in case there were any issues.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Probe only if there were issues.  Such as</a:t>
            </a:r>
            <a:r>
              <a:rPr lang="en-US" baseline="0" dirty="0" smtClean="0"/>
              <a:t> “</a:t>
            </a:r>
            <a:r>
              <a:rPr lang="en-US" dirty="0" smtClean="0"/>
              <a:t>Do you have any comments on this screen?”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What time period were you thinking of when you answered this 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Verify or probe that they do not have any other address where they could be counted.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b="0" strike="noStrike" dirty="0" smtClean="0"/>
              <a:t>SPANISH</a:t>
            </a:r>
            <a:r>
              <a:rPr lang="en-US" b="0" strike="noStrike" baseline="0" dirty="0" smtClean="0"/>
              <a:t> ONLY: </a:t>
            </a:r>
            <a:r>
              <a:rPr lang="en-US" b="0" strike="noStrike" dirty="0" smtClean="0"/>
              <a:t>What does “nursing home” mean to you in this question?</a:t>
            </a:r>
            <a:r>
              <a:rPr lang="en-US" b="0" strike="noStrike" baseline="0" dirty="0" smtClean="0"/>
              <a:t>  What about “group home?”</a:t>
            </a:r>
            <a:endParaRPr lang="en-US" b="0" strike="noStrike"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32</a:t>
            </a:fld>
            <a:endParaRPr lang="en-US"/>
          </a:p>
        </p:txBody>
      </p:sp>
    </p:spTree>
    <p:extLst>
      <p:ext uri="{BB962C8B-B14F-4D97-AF65-F5344CB8AC3E}">
        <p14:creationId xmlns:p14="http://schemas.microsoft.com/office/powerpoint/2010/main" val="192267383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If they received this screen, “</a:t>
            </a:r>
            <a:r>
              <a:rPr lang="en-US" dirty="0" smtClean="0"/>
              <a:t>Do you have any comments on this screen?”</a:t>
            </a:r>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33</a:t>
            </a:fld>
            <a:endParaRPr lang="en-US"/>
          </a:p>
        </p:txBody>
      </p:sp>
    </p:spTree>
    <p:extLst>
      <p:ext uri="{BB962C8B-B14F-4D97-AF65-F5344CB8AC3E}">
        <p14:creationId xmlns:p14="http://schemas.microsoft.com/office/powerpoint/2010/main" val="26246277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If they received this screen, “</a:t>
            </a:r>
            <a:r>
              <a:rPr lang="en-US" dirty="0" smtClean="0"/>
              <a:t>Do you have any comments on this screen?”</a:t>
            </a:r>
          </a:p>
        </p:txBody>
      </p:sp>
      <p:sp>
        <p:nvSpPr>
          <p:cNvPr id="4" name="Slide Number Placeholder 3"/>
          <p:cNvSpPr>
            <a:spLocks noGrp="1"/>
          </p:cNvSpPr>
          <p:nvPr>
            <p:ph type="sldNum" sz="quarter" idx="10"/>
          </p:nvPr>
        </p:nvSpPr>
        <p:spPr/>
        <p:txBody>
          <a:bodyPr/>
          <a:lstStyle/>
          <a:p>
            <a:fld id="{3B999FF9-ABE6-406A-B491-D13B506D0567}" type="slidenum">
              <a:rPr lang="en-US" smtClean="0"/>
              <a:t>34</a:t>
            </a:fld>
            <a:endParaRPr lang="en-US"/>
          </a:p>
        </p:txBody>
      </p:sp>
    </p:spTree>
    <p:extLst>
      <p:ext uri="{BB962C8B-B14F-4D97-AF65-F5344CB8AC3E}">
        <p14:creationId xmlns:p14="http://schemas.microsoft.com/office/powerpoint/2010/main" val="26246277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If they received this screen, “</a:t>
            </a:r>
            <a:r>
              <a:rPr lang="en-US" dirty="0" smtClean="0"/>
              <a:t>Do you have any comments on this screen?”</a:t>
            </a:r>
          </a:p>
        </p:txBody>
      </p:sp>
      <p:sp>
        <p:nvSpPr>
          <p:cNvPr id="4" name="Slide Number Placeholder 3"/>
          <p:cNvSpPr>
            <a:spLocks noGrp="1"/>
          </p:cNvSpPr>
          <p:nvPr>
            <p:ph type="sldNum" sz="quarter" idx="10"/>
          </p:nvPr>
        </p:nvSpPr>
        <p:spPr/>
        <p:txBody>
          <a:bodyPr/>
          <a:lstStyle/>
          <a:p>
            <a:fld id="{3B999FF9-ABE6-406A-B491-D13B506D0567}" type="slidenum">
              <a:rPr lang="en-US" smtClean="0"/>
              <a:t>35</a:t>
            </a:fld>
            <a:endParaRPr lang="en-US"/>
          </a:p>
        </p:txBody>
      </p:sp>
    </p:spTree>
    <p:extLst>
      <p:ext uri="{BB962C8B-B14F-4D97-AF65-F5344CB8AC3E}">
        <p14:creationId xmlns:p14="http://schemas.microsoft.com/office/powerpoint/2010/main" val="2624627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If they received this screen, “</a:t>
            </a:r>
            <a:r>
              <a:rPr lang="en-US" dirty="0" smtClean="0"/>
              <a:t>Do you have any comments on this screen?”</a:t>
            </a:r>
          </a:p>
        </p:txBody>
      </p:sp>
      <p:sp>
        <p:nvSpPr>
          <p:cNvPr id="4" name="Slide Number Placeholder 3"/>
          <p:cNvSpPr>
            <a:spLocks noGrp="1"/>
          </p:cNvSpPr>
          <p:nvPr>
            <p:ph type="sldNum" sz="quarter" idx="10"/>
          </p:nvPr>
        </p:nvSpPr>
        <p:spPr/>
        <p:txBody>
          <a:bodyPr/>
          <a:lstStyle/>
          <a:p>
            <a:fld id="{3B999FF9-ABE6-406A-B491-D13B506D0567}" type="slidenum">
              <a:rPr lang="en-US" smtClean="0"/>
              <a:t>36</a:t>
            </a:fld>
            <a:endParaRPr lang="en-US"/>
          </a:p>
        </p:txBody>
      </p:sp>
    </p:spTree>
    <p:extLst>
      <p:ext uri="{BB962C8B-B14F-4D97-AF65-F5344CB8AC3E}">
        <p14:creationId xmlns:p14="http://schemas.microsoft.com/office/powerpoint/2010/main" val="262462777"/>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If they received this screen, “</a:t>
            </a:r>
            <a:r>
              <a:rPr lang="en-US" dirty="0" smtClean="0"/>
              <a:t>Do you have any comments on this screen?”</a:t>
            </a:r>
          </a:p>
        </p:txBody>
      </p:sp>
      <p:sp>
        <p:nvSpPr>
          <p:cNvPr id="4" name="Slide Number Placeholder 3"/>
          <p:cNvSpPr>
            <a:spLocks noGrp="1"/>
          </p:cNvSpPr>
          <p:nvPr>
            <p:ph type="sldNum" sz="quarter" idx="10"/>
          </p:nvPr>
        </p:nvSpPr>
        <p:spPr/>
        <p:txBody>
          <a:bodyPr/>
          <a:lstStyle/>
          <a:p>
            <a:fld id="{3B999FF9-ABE6-406A-B491-D13B506D0567}" type="slidenum">
              <a:rPr lang="en-US" smtClean="0"/>
              <a:t>37</a:t>
            </a:fld>
            <a:endParaRPr lang="en-US"/>
          </a:p>
        </p:txBody>
      </p:sp>
    </p:spTree>
    <p:extLst>
      <p:ext uri="{BB962C8B-B14F-4D97-AF65-F5344CB8AC3E}">
        <p14:creationId xmlns:p14="http://schemas.microsoft.com/office/powerpoint/2010/main" val="26246277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If they received this screen, “</a:t>
            </a:r>
            <a:r>
              <a:rPr lang="en-US" dirty="0" smtClean="0"/>
              <a:t>Do you have any comments on this screen?”</a:t>
            </a:r>
          </a:p>
        </p:txBody>
      </p:sp>
      <p:sp>
        <p:nvSpPr>
          <p:cNvPr id="4" name="Slide Number Placeholder 3"/>
          <p:cNvSpPr>
            <a:spLocks noGrp="1"/>
          </p:cNvSpPr>
          <p:nvPr>
            <p:ph type="sldNum" sz="quarter" idx="10"/>
          </p:nvPr>
        </p:nvSpPr>
        <p:spPr/>
        <p:txBody>
          <a:bodyPr/>
          <a:lstStyle/>
          <a:p>
            <a:fld id="{3B999FF9-ABE6-406A-B491-D13B506D0567}" type="slidenum">
              <a:rPr lang="en-US" smtClean="0"/>
              <a:t>38</a:t>
            </a:fld>
            <a:endParaRPr lang="en-US"/>
          </a:p>
        </p:txBody>
      </p:sp>
    </p:spTree>
    <p:extLst>
      <p:ext uri="{BB962C8B-B14F-4D97-AF65-F5344CB8AC3E}">
        <p14:creationId xmlns:p14="http://schemas.microsoft.com/office/powerpoint/2010/main" val="2624627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If they received this screen, “</a:t>
            </a:r>
            <a:r>
              <a:rPr lang="en-US" dirty="0" smtClean="0"/>
              <a:t>Do you have any comments on this screen?”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What time period were you thinking</a:t>
            </a:r>
            <a:r>
              <a:rPr lang="en-US" baseline="0" dirty="0" smtClean="0"/>
              <a:t> of?</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Describe how often you stay at the other residence.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Probe if their answer to this question didn’t make sense based on what you knew about how long they stayed at the other residence.    </a:t>
            </a:r>
            <a:endParaRPr lang="en-US" dirty="0" smtClean="0"/>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39</a:t>
            </a:fld>
            <a:endParaRPr lang="en-US"/>
          </a:p>
        </p:txBody>
      </p:sp>
    </p:spTree>
    <p:extLst>
      <p:ext uri="{BB962C8B-B14F-4D97-AF65-F5344CB8AC3E}">
        <p14:creationId xmlns:p14="http://schemas.microsoft.com/office/powerpoint/2010/main" val="1428270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If</a:t>
            </a:r>
            <a:r>
              <a:rPr lang="en-US" baseline="0" dirty="0" smtClean="0"/>
              <a:t> there were issues with entering the ID or re-entry</a:t>
            </a:r>
          </a:p>
          <a:p>
            <a:endParaRPr lang="en-US" baseline="0" dirty="0" smtClean="0"/>
          </a:p>
          <a:p>
            <a:r>
              <a:rPr lang="en-US" baseline="0" dirty="0" smtClean="0"/>
              <a:t>Tell me about your experience with this screen.</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Do you</a:t>
            </a:r>
            <a:r>
              <a:rPr lang="en-US" baseline="0" dirty="0" smtClean="0"/>
              <a:t> have any comments on this screen?  </a:t>
            </a:r>
            <a:endParaRPr lang="en-US" dirty="0" smtClean="0"/>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4</a:t>
            </a:fld>
            <a:endParaRPr lang="en-US"/>
          </a:p>
        </p:txBody>
      </p:sp>
    </p:spTree>
    <p:extLst>
      <p:ext uri="{BB962C8B-B14F-4D97-AF65-F5344CB8AC3E}">
        <p14:creationId xmlns:p14="http://schemas.microsoft.com/office/powerpoint/2010/main" val="310801516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If they received this screen, “</a:t>
            </a:r>
            <a:r>
              <a:rPr lang="en-US" dirty="0" smtClean="0"/>
              <a:t>Do you have any comments on this screen?”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What time period were you thinking</a:t>
            </a:r>
            <a:r>
              <a:rPr lang="en-US" baseline="0" dirty="0" smtClean="0"/>
              <a:t> of?</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Describe how often you stay at the other residence.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smtClean="0"/>
              <a:t>Probe if their answer to this question didn’t make sense based on what you knew about how long they stayed at the other residence. </a:t>
            </a:r>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40</a:t>
            </a:fld>
            <a:endParaRPr lang="en-US"/>
          </a:p>
        </p:txBody>
      </p:sp>
    </p:spTree>
    <p:extLst>
      <p:ext uri="{BB962C8B-B14F-4D97-AF65-F5344CB8AC3E}">
        <p14:creationId xmlns:p14="http://schemas.microsoft.com/office/powerpoint/2010/main" val="287156692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smtClean="0"/>
              <a:t>“</a:t>
            </a:r>
            <a:r>
              <a:rPr lang="en-US" dirty="0" smtClean="0"/>
              <a:t>Do you have any comments on this screen?”</a:t>
            </a:r>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41</a:t>
            </a:fld>
            <a:endParaRPr lang="en-US"/>
          </a:p>
        </p:txBody>
      </p:sp>
    </p:spTree>
    <p:extLst>
      <p:ext uri="{BB962C8B-B14F-4D97-AF65-F5344CB8AC3E}">
        <p14:creationId xmlns:p14="http://schemas.microsoft.com/office/powerpoint/2010/main" val="255125735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Please take a moment to look over this brochure.  What was your first impression of the brochure?  Does reading this make you want to participate in the Census?"  Why</a:t>
            </a:r>
            <a:r>
              <a:rPr lang="en-US" sz="1200" kern="1200" baseline="0" dirty="0" smtClean="0">
                <a:solidFill>
                  <a:schemeClr val="tx1"/>
                </a:solidFill>
                <a:effectLst/>
                <a:latin typeface="+mn-lt"/>
                <a:ea typeface="+mn-ea"/>
                <a:cs typeface="+mn-cs"/>
              </a:rPr>
              <a:t> or why not?</a:t>
            </a:r>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42</a:t>
            </a:fld>
            <a:endParaRPr lang="en-US"/>
          </a:p>
        </p:txBody>
      </p:sp>
    </p:spTree>
    <p:extLst>
      <p:ext uri="{BB962C8B-B14F-4D97-AF65-F5344CB8AC3E}">
        <p14:creationId xmlns:p14="http://schemas.microsoft.com/office/powerpoint/2010/main" val="579555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included this screen in case there were any issues)  Probe only if there were issues.</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5</a:t>
            </a:fld>
            <a:endParaRPr lang="en-US"/>
          </a:p>
        </p:txBody>
      </p:sp>
    </p:spTree>
    <p:extLst>
      <p:ext uri="{BB962C8B-B14F-4D97-AF65-F5344CB8AC3E}">
        <p14:creationId xmlns:p14="http://schemas.microsoft.com/office/powerpoint/2010/main" val="411277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included this screen in case there were any issues)  Probe only if there were issues.</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6</a:t>
            </a:fld>
            <a:endParaRPr lang="en-US"/>
          </a:p>
        </p:txBody>
      </p:sp>
    </p:spTree>
    <p:extLst>
      <p:ext uri="{BB962C8B-B14F-4D97-AF65-F5344CB8AC3E}">
        <p14:creationId xmlns:p14="http://schemas.microsoft.com/office/powerpoint/2010/main" val="4112774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 included this screen in case there were any issues)  Probe only if there were issues.</a:t>
            </a: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3B999FF9-ABE6-406A-B491-D13B506D0567}" type="slidenum">
              <a:rPr lang="en-US" smtClean="0"/>
              <a:t>7</a:t>
            </a:fld>
            <a:endParaRPr lang="en-US"/>
          </a:p>
        </p:txBody>
      </p:sp>
    </p:spTree>
    <p:extLst>
      <p:ext uri="{BB962C8B-B14F-4D97-AF65-F5344CB8AC3E}">
        <p14:creationId xmlns:p14="http://schemas.microsoft.com/office/powerpoint/2010/main" val="4112774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b="0" strike="noStrike" dirty="0" smtClean="0"/>
              <a:t>Did you read this instruction:  (Point to instruction by name and telephone number (It is my understanding that this instruction</a:t>
            </a:r>
            <a:r>
              <a:rPr lang="en-CA" b="0" strike="noStrike" baseline="0" dirty="0" smtClean="0"/>
              <a:t> will be different on the 2015 NCT.)</a:t>
            </a:r>
            <a:endParaRPr lang="en-CA" b="0" strike="noStrike" dirty="0" smtClean="0"/>
          </a:p>
          <a:p>
            <a:endParaRPr lang="en-CA" b="0" strike="noStrike" dirty="0" smtClean="0"/>
          </a:p>
          <a:p>
            <a:r>
              <a:rPr lang="en-CA" b="0" strike="noStrike" dirty="0" smtClean="0"/>
              <a:t>What</a:t>
            </a:r>
            <a:r>
              <a:rPr lang="en-CA" b="0" strike="noStrike" baseline="0" dirty="0" smtClean="0"/>
              <a:t> does the instruction mean in your own words.</a:t>
            </a:r>
          </a:p>
          <a:p>
            <a:endParaRPr lang="en-CA" baseline="0" dirty="0" smtClean="0"/>
          </a:p>
          <a:p>
            <a:r>
              <a:rPr lang="en-CA" baseline="0" dirty="0" smtClean="0"/>
              <a:t>Is that the phone number most likely to reach you?  If no, probe more about why R didn’t give a phone # he or she answers. </a:t>
            </a:r>
          </a:p>
          <a:p>
            <a:endParaRPr lang="en-CA" baseline="0" dirty="0" smtClean="0"/>
          </a:p>
          <a:p>
            <a:r>
              <a:rPr lang="en-CA" baseline="0" dirty="0" smtClean="0"/>
              <a:t>Is that the email address you are most likely to check?  If no, probe more about why R didn’t give an email he or she checks often.  </a:t>
            </a:r>
            <a:r>
              <a:rPr lang="en-CA" dirty="0"/>
              <a:t> </a:t>
            </a:r>
            <a:endParaRPr lang="en-CA" dirty="0" smtClean="0"/>
          </a:p>
          <a:p>
            <a:endParaRPr lang="en-CA" strike="sngStrike" dirty="0" smtClean="0"/>
          </a:p>
          <a:p>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8</a:t>
            </a:fld>
            <a:endParaRPr lang="en-US"/>
          </a:p>
        </p:txBody>
      </p:sp>
    </p:spTree>
    <p:extLst>
      <p:ext uri="{BB962C8B-B14F-4D97-AF65-F5344CB8AC3E}">
        <p14:creationId xmlns:p14="http://schemas.microsoft.com/office/powerpoint/2010/main" val="10494849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 included this screen in case there were any issues)  Probe only if there were issues.  </a:t>
            </a:r>
          </a:p>
          <a:p>
            <a:endParaRPr lang="en-US" dirty="0" smtClean="0"/>
          </a:p>
          <a:p>
            <a:endParaRPr lang="en-US" dirty="0" smtClean="0"/>
          </a:p>
          <a:p>
            <a:r>
              <a:rPr lang="en-US" dirty="0" smtClean="0"/>
              <a:t>Example probe:  If they</a:t>
            </a:r>
            <a:r>
              <a:rPr lang="en-US" baseline="0" dirty="0" smtClean="0"/>
              <a:t> said no but added people later ask</a:t>
            </a:r>
          </a:p>
          <a:p>
            <a:r>
              <a:rPr lang="en-US" baseline="0" dirty="0" smtClean="0"/>
              <a:t>I believe you answered “no” at this question, can you tell me a little more about why you answered no and yet later in the interview you added more people.</a:t>
            </a:r>
            <a:endParaRPr lang="en-US" dirty="0"/>
          </a:p>
        </p:txBody>
      </p:sp>
      <p:sp>
        <p:nvSpPr>
          <p:cNvPr id="4" name="Slide Number Placeholder 3"/>
          <p:cNvSpPr>
            <a:spLocks noGrp="1"/>
          </p:cNvSpPr>
          <p:nvPr>
            <p:ph type="sldNum" sz="quarter" idx="10"/>
          </p:nvPr>
        </p:nvSpPr>
        <p:spPr/>
        <p:txBody>
          <a:bodyPr/>
          <a:lstStyle/>
          <a:p>
            <a:fld id="{3B999FF9-ABE6-406A-B491-D13B506D0567}" type="slidenum">
              <a:rPr lang="en-US" smtClean="0"/>
              <a:t>9</a:t>
            </a:fld>
            <a:endParaRPr lang="en-US"/>
          </a:p>
        </p:txBody>
      </p:sp>
    </p:spTree>
    <p:extLst>
      <p:ext uri="{BB962C8B-B14F-4D97-AF65-F5344CB8AC3E}">
        <p14:creationId xmlns:p14="http://schemas.microsoft.com/office/powerpoint/2010/main" val="27830139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BCC3D5F-17B4-4FB9-A933-65CC52894E07}"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2885220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C3D5F-17B4-4FB9-A933-65CC52894E07}"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10113749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C3D5F-17B4-4FB9-A933-65CC52894E07}"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16725246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BCC3D5F-17B4-4FB9-A933-65CC52894E07}"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1103185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BCC3D5F-17B4-4FB9-A933-65CC52894E07}" type="datetimeFigureOut">
              <a:rPr lang="en-US" smtClean="0"/>
              <a:t>12/2/2015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1448603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BCC3D5F-17B4-4FB9-A933-65CC52894E07}" type="datetimeFigureOut">
              <a:rPr lang="en-US" smtClean="0"/>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14128681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BCC3D5F-17B4-4FB9-A933-65CC52894E07}" type="datetimeFigureOut">
              <a:rPr lang="en-US" smtClean="0"/>
              <a:t>12/2/2015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1553516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BCC3D5F-17B4-4FB9-A933-65CC52894E07}" type="datetimeFigureOut">
              <a:rPr lang="en-US" smtClean="0"/>
              <a:t>12/2/2015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26287408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BCC3D5F-17B4-4FB9-A933-65CC52894E07}" type="datetimeFigureOut">
              <a:rPr lang="en-US" smtClean="0"/>
              <a:t>12/2/2015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398605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CC3D5F-17B4-4FB9-A933-65CC52894E07}" type="datetimeFigureOut">
              <a:rPr lang="en-US" smtClean="0"/>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35580922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BCC3D5F-17B4-4FB9-A933-65CC52894E07}" type="datetimeFigureOut">
              <a:rPr lang="en-US" smtClean="0"/>
              <a:t>12/2/2015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32FDD6-66C7-4A52-B55E-FAC6EB8AC3E4}" type="slidenum">
              <a:rPr lang="en-US" smtClean="0"/>
              <a:t>‹#›</a:t>
            </a:fld>
            <a:endParaRPr lang="en-US"/>
          </a:p>
        </p:txBody>
      </p:sp>
    </p:spTree>
    <p:extLst>
      <p:ext uri="{BB962C8B-B14F-4D97-AF65-F5344CB8AC3E}">
        <p14:creationId xmlns:p14="http://schemas.microsoft.com/office/powerpoint/2010/main" val="2282410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CC3D5F-17B4-4FB9-A933-65CC52894E07}" type="datetimeFigureOut">
              <a:rPr lang="en-US" smtClean="0"/>
              <a:t>12/2/2015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32FDD6-66C7-4A52-B55E-FAC6EB8AC3E4}" type="slidenum">
              <a:rPr lang="en-US" smtClean="0"/>
              <a:t>‹#›</a:t>
            </a:fld>
            <a:endParaRPr lang="en-US"/>
          </a:p>
        </p:txBody>
      </p:sp>
    </p:spTree>
    <p:extLst>
      <p:ext uri="{BB962C8B-B14F-4D97-AF65-F5344CB8AC3E}">
        <p14:creationId xmlns:p14="http://schemas.microsoft.com/office/powerpoint/2010/main" val="7767597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1600200"/>
            <a:ext cx="4572000" cy="4247317"/>
          </a:xfrm>
          <a:prstGeom prst="rect">
            <a:avLst/>
          </a:prstGeom>
        </p:spPr>
        <p:txBody>
          <a:bodyPr>
            <a:spAutoFit/>
          </a:bodyPr>
          <a:lstStyle/>
          <a:p>
            <a:r>
              <a:rPr lang="en-US" b="1" dirty="0"/>
              <a:t>Welcome to the 2016 Census Test.</a:t>
            </a:r>
            <a:endParaRPr lang="en-US" dirty="0"/>
          </a:p>
          <a:p>
            <a:r>
              <a:rPr lang="en-US" b="1" dirty="0"/>
              <a:t> </a:t>
            </a:r>
            <a:endParaRPr lang="en-US" dirty="0"/>
          </a:p>
          <a:p>
            <a:r>
              <a:rPr lang="en-US" b="1" dirty="0"/>
              <a:t>You will need the materials we mailed to you in order to start.  All the information that you provide will remain confidential.</a:t>
            </a:r>
            <a:endParaRPr lang="en-US" dirty="0"/>
          </a:p>
          <a:p>
            <a:r>
              <a:rPr lang="en-US" b="1" dirty="0"/>
              <a:t> </a:t>
            </a:r>
            <a:endParaRPr lang="en-US" dirty="0"/>
          </a:p>
          <a:p>
            <a:r>
              <a:rPr lang="en-US" b="1" u="sng" dirty="0"/>
              <a:t>Begin the 2016 Census Test</a:t>
            </a:r>
            <a:endParaRPr lang="en-US" dirty="0"/>
          </a:p>
          <a:p>
            <a:r>
              <a:rPr lang="en-US" dirty="0"/>
              <a:t> </a:t>
            </a:r>
          </a:p>
          <a:p>
            <a:r>
              <a:rPr lang="en-US" dirty="0"/>
              <a:t> </a:t>
            </a:r>
          </a:p>
          <a:p>
            <a:r>
              <a:rPr lang="en-US" dirty="0"/>
              <a:t> </a:t>
            </a:r>
          </a:p>
          <a:p>
            <a:r>
              <a:rPr lang="en-US" dirty="0"/>
              <a:t> </a:t>
            </a:r>
          </a:p>
          <a:p>
            <a:r>
              <a:rPr lang="en-US" dirty="0"/>
              <a:t> </a:t>
            </a:r>
          </a:p>
          <a:p>
            <a:r>
              <a:rPr lang="en-US" dirty="0"/>
              <a:t>&lt;OMB STATEMENT&gt;</a:t>
            </a:r>
          </a:p>
          <a:p>
            <a:r>
              <a:rPr lang="en-US" dirty="0"/>
              <a:t> </a:t>
            </a:r>
          </a:p>
          <a:p>
            <a:r>
              <a:rPr lang="en-US" dirty="0"/>
              <a:t>&lt;WARNING MESSAGE&gt;</a:t>
            </a:r>
          </a:p>
        </p:txBody>
      </p:sp>
      <p:sp>
        <p:nvSpPr>
          <p:cNvPr id="4" name="Title 3"/>
          <p:cNvSpPr>
            <a:spLocks noGrp="1"/>
          </p:cNvSpPr>
          <p:nvPr>
            <p:ph type="title" idx="4294967295"/>
          </p:nvPr>
        </p:nvSpPr>
        <p:spPr>
          <a:xfrm>
            <a:off x="0" y="274638"/>
            <a:ext cx="8229600" cy="1143000"/>
          </a:xfrm>
        </p:spPr>
        <p:txBody>
          <a:bodyPr/>
          <a:lstStyle/>
          <a:p>
            <a:r>
              <a:rPr lang="en-US" dirty="0" smtClean="0"/>
              <a:t>Landing page</a:t>
            </a:r>
            <a:endParaRPr lang="en-US" dirty="0"/>
          </a:p>
        </p:txBody>
      </p:sp>
      <p:sp>
        <p:nvSpPr>
          <p:cNvPr id="6" name="Content Placeholder 5"/>
          <p:cNvSpPr>
            <a:spLocks noGrp="1"/>
          </p:cNvSpPr>
          <p:nvPr>
            <p:ph sz="half" idx="4294967295"/>
          </p:nvPr>
        </p:nvSpPr>
        <p:spPr>
          <a:xfrm>
            <a:off x="5105400" y="1600200"/>
            <a:ext cx="4038600" cy="4525963"/>
          </a:xfrm>
        </p:spPr>
        <p:txBody>
          <a:bodyPr>
            <a:normAutofit fontScale="62500" lnSpcReduction="20000"/>
          </a:bodyPr>
          <a:lstStyle/>
          <a:p>
            <a:r>
              <a:rPr lang="en-US" b="1" dirty="0"/>
              <a:t>Welcome to the 2016 Census Test.</a:t>
            </a:r>
            <a:endParaRPr lang="en-US" dirty="0"/>
          </a:p>
          <a:p>
            <a:r>
              <a:rPr lang="en-US" b="1" dirty="0"/>
              <a:t> </a:t>
            </a:r>
            <a:endParaRPr lang="en-US" dirty="0"/>
          </a:p>
          <a:p>
            <a:r>
              <a:rPr lang="en-US" b="1" dirty="0"/>
              <a:t>All the information that you provide will remain confidential.</a:t>
            </a:r>
            <a:endParaRPr lang="en-US" dirty="0"/>
          </a:p>
          <a:p>
            <a:r>
              <a:rPr lang="en-US" b="1" dirty="0"/>
              <a:t> </a:t>
            </a:r>
            <a:endParaRPr lang="en-US" dirty="0"/>
          </a:p>
          <a:p>
            <a:r>
              <a:rPr lang="en-US" b="1" u="sng" dirty="0"/>
              <a:t>Begin the 2016 Census Test</a:t>
            </a:r>
            <a:endParaRPr lang="en-US" dirty="0"/>
          </a:p>
          <a:p>
            <a:r>
              <a:rPr lang="en-US" dirty="0"/>
              <a:t> </a:t>
            </a:r>
          </a:p>
          <a:p>
            <a:r>
              <a:rPr lang="en-US" dirty="0"/>
              <a:t> </a:t>
            </a:r>
          </a:p>
          <a:p>
            <a:r>
              <a:rPr lang="en-US" dirty="0"/>
              <a:t> </a:t>
            </a:r>
          </a:p>
          <a:p>
            <a:r>
              <a:rPr lang="en-US" dirty="0"/>
              <a:t> </a:t>
            </a:r>
          </a:p>
          <a:p>
            <a:r>
              <a:rPr lang="en-US" dirty="0"/>
              <a:t> </a:t>
            </a:r>
          </a:p>
          <a:p>
            <a:r>
              <a:rPr lang="en-US" dirty="0"/>
              <a:t>&lt;OMB STATEMENT&gt;</a:t>
            </a:r>
          </a:p>
          <a:p>
            <a:r>
              <a:rPr lang="en-US" dirty="0"/>
              <a:t> </a:t>
            </a:r>
          </a:p>
          <a:p>
            <a:r>
              <a:rPr lang="en-US" dirty="0"/>
              <a:t>&lt;WARNING MESSAGE&gt;</a:t>
            </a:r>
          </a:p>
          <a:p>
            <a:endParaRPr lang="en-US" dirty="0"/>
          </a:p>
        </p:txBody>
      </p:sp>
    </p:spTree>
    <p:extLst>
      <p:ext uri="{BB962C8B-B14F-4D97-AF65-F5344CB8AC3E}">
        <p14:creationId xmlns:p14="http://schemas.microsoft.com/office/powerpoint/2010/main" val="28876972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24400" y="3468863"/>
            <a:ext cx="4267200" cy="3400425"/>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81000" y="228600"/>
            <a:ext cx="8229600" cy="6186309"/>
          </a:xfrm>
          <a:prstGeom prst="rect">
            <a:avLst/>
          </a:prstGeom>
        </p:spPr>
        <p:txBody>
          <a:bodyPr wrap="square">
            <a:spAutoFit/>
          </a:bodyPr>
          <a:lstStyle/>
          <a:p>
            <a:r>
              <a:rPr lang="en-US" dirty="0"/>
              <a:t>If INTERNET_ROSTER=1:</a:t>
            </a:r>
          </a:p>
          <a:p>
            <a:r>
              <a:rPr lang="en-US" dirty="0"/>
              <a:t> </a:t>
            </a:r>
          </a:p>
          <a:p>
            <a:r>
              <a:rPr lang="en-US" dirty="0"/>
              <a:t>Count the people who live at &lt;ADDRESS&gt; using our guidelines.</a:t>
            </a:r>
          </a:p>
          <a:p>
            <a:pPr lvl="0"/>
            <a:r>
              <a:rPr lang="en-US" dirty="0"/>
              <a:t>We need to count people where they usually live and sleep</a:t>
            </a:r>
          </a:p>
          <a:p>
            <a:pPr lvl="0"/>
            <a:r>
              <a:rPr lang="en-US" dirty="0"/>
              <a:t>For people with more than one place to live, we need to count them at the place where they sleep most of the time</a:t>
            </a:r>
          </a:p>
          <a:p>
            <a:r>
              <a:rPr lang="en-US" dirty="0"/>
              <a:t>	</a:t>
            </a:r>
          </a:p>
          <a:p>
            <a:r>
              <a:rPr lang="en-US" dirty="0"/>
              <a:t>Do </a:t>
            </a:r>
            <a:r>
              <a:rPr lang="en-US" u="sng" dirty="0"/>
              <a:t>NOT</a:t>
            </a:r>
            <a:r>
              <a:rPr lang="en-US" dirty="0"/>
              <a:t> include these people:</a:t>
            </a:r>
          </a:p>
          <a:p>
            <a:pPr lvl="0"/>
            <a:r>
              <a:rPr lang="en-US" dirty="0"/>
              <a:t>College students who live away from &lt;ADDRESS&gt; most of the year</a:t>
            </a:r>
          </a:p>
          <a:p>
            <a:pPr lvl="0"/>
            <a:r>
              <a:rPr lang="en-US" dirty="0"/>
              <a:t>Armed forces personnel who live away</a:t>
            </a:r>
          </a:p>
          <a:p>
            <a:pPr lvl="0"/>
            <a:r>
              <a:rPr lang="en-US" dirty="0"/>
              <a:t>People who, on &lt;REFDATE&gt;, &lt;FILL1&gt; in a nursing home, mental hospital, jail, prison, detention center, etc.</a:t>
            </a:r>
          </a:p>
          <a:p>
            <a:r>
              <a:rPr lang="en-US" dirty="0"/>
              <a:t> </a:t>
            </a:r>
          </a:p>
          <a:p>
            <a:r>
              <a:rPr lang="en-US" u="sng" dirty="0"/>
              <a:t>DO</a:t>
            </a:r>
            <a:r>
              <a:rPr lang="en-US" dirty="0"/>
              <a:t> include these people:</a:t>
            </a:r>
          </a:p>
          <a:p>
            <a:pPr lvl="0"/>
            <a:r>
              <a:rPr lang="en-US" dirty="0"/>
              <a:t>Babies and children living at &lt;ADDRESS&gt;, including foster children</a:t>
            </a:r>
          </a:p>
          <a:p>
            <a:pPr lvl="0"/>
            <a:r>
              <a:rPr lang="en-US" dirty="0"/>
              <a:t>Roommates</a:t>
            </a:r>
          </a:p>
          <a:p>
            <a:pPr lvl="0"/>
            <a:r>
              <a:rPr lang="en-US" dirty="0"/>
              <a:t>Boarders</a:t>
            </a:r>
          </a:p>
          <a:p>
            <a:pPr lvl="0"/>
            <a:r>
              <a:rPr lang="en-US" dirty="0"/>
              <a:t>People staying at &lt;ADDRESS&gt; on &lt;REFDATE&gt; who have no permanent place to live</a:t>
            </a:r>
          </a:p>
          <a:p>
            <a:r>
              <a:rPr lang="en-US" dirty="0"/>
              <a:t> </a:t>
            </a:r>
          </a:p>
          <a:p>
            <a:r>
              <a:rPr lang="en-US" b="1" dirty="0"/>
              <a:t>On &lt;REFDATE&gt;, how many people &lt;FILL2&gt; living or staying at &lt;ADDRESS&gt;, including yourself?  </a:t>
            </a:r>
            <a:r>
              <a:rPr lang="en-US" dirty="0"/>
              <a:t>(</a:t>
            </a:r>
            <a:r>
              <a:rPr lang="en-US" u="sng" dirty="0"/>
              <a:t>Help)</a:t>
            </a:r>
            <a:endParaRPr lang="en-US" dirty="0"/>
          </a:p>
          <a:p>
            <a:r>
              <a:rPr lang="en-US" b="1" dirty="0"/>
              <a:t> </a:t>
            </a:r>
            <a:endParaRPr lang="en-US" dirty="0"/>
          </a:p>
        </p:txBody>
      </p:sp>
    </p:spTree>
    <p:extLst>
      <p:ext uri="{BB962C8B-B14F-4D97-AF65-F5344CB8AC3E}">
        <p14:creationId xmlns:p14="http://schemas.microsoft.com/office/powerpoint/2010/main" val="16052314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2828836"/>
            <a:ext cx="4572000" cy="1200329"/>
          </a:xfrm>
          <a:prstGeom prst="rect">
            <a:avLst/>
          </a:prstGeom>
        </p:spPr>
        <p:txBody>
          <a:bodyPr>
            <a:spAutoFit/>
          </a:bodyPr>
          <a:lstStyle/>
          <a:p>
            <a:r>
              <a:rPr lang="en-US" dirty="0"/>
              <a:t>If INTERNET_ROSTER=2:</a:t>
            </a:r>
          </a:p>
          <a:p>
            <a:r>
              <a:rPr lang="en-US" b="1" dirty="0"/>
              <a:t>On &lt; REFDATE &gt;, how many people &lt;FILL3&gt; living or staying at &lt;ADDRESS&gt;, including yourself?</a:t>
            </a:r>
            <a:endParaRPr lang="en-US" dirty="0"/>
          </a:p>
        </p:txBody>
      </p:sp>
    </p:spTree>
    <p:extLst>
      <p:ext uri="{BB962C8B-B14F-4D97-AF65-F5344CB8AC3E}">
        <p14:creationId xmlns:p14="http://schemas.microsoft.com/office/powerpoint/2010/main" val="98293279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1997839"/>
            <a:ext cx="4572000" cy="2862322"/>
          </a:xfrm>
          <a:prstGeom prst="rect">
            <a:avLst/>
          </a:prstGeom>
        </p:spPr>
        <p:txBody>
          <a:bodyPr>
            <a:spAutoFit/>
          </a:bodyPr>
          <a:lstStyle/>
          <a:p>
            <a:r>
              <a:rPr lang="en-US" b="1" dirty="0"/>
              <a:t>What is the name of each person who &lt;FILL1&gt; living or staying at &lt;ADDRESS&gt; on &lt;REFDATE&gt;?</a:t>
            </a:r>
            <a:r>
              <a:rPr lang="en-US" dirty="0"/>
              <a:t> </a:t>
            </a:r>
            <a:r>
              <a:rPr lang="en-US" u="sng" dirty="0"/>
              <a:t>(Help)</a:t>
            </a:r>
            <a:endParaRPr lang="en-US" dirty="0"/>
          </a:p>
          <a:p>
            <a:r>
              <a:rPr lang="en-US" dirty="0"/>
              <a:t> </a:t>
            </a:r>
          </a:p>
          <a:p>
            <a:r>
              <a:rPr lang="en-US" dirty="0"/>
              <a:t>Enter names until you have listed everyone who &lt;FILL2&gt; living or staying there, then continue to the next page.</a:t>
            </a:r>
          </a:p>
          <a:p>
            <a:r>
              <a:rPr lang="en-US" dirty="0"/>
              <a:t> </a:t>
            </a:r>
          </a:p>
          <a:p>
            <a:r>
              <a:rPr lang="en-US" dirty="0"/>
              <a:t>The names listed so far are:</a:t>
            </a:r>
          </a:p>
          <a:p>
            <a:r>
              <a:rPr lang="en-US" dirty="0"/>
              <a:t>&lt;RESPONDENT NAME&gt;</a:t>
            </a:r>
            <a:endParaRPr lang="en-US" dirty="0">
              <a:effectLst/>
            </a:endParaRPr>
          </a:p>
        </p:txBody>
      </p:sp>
    </p:spTree>
    <p:extLst>
      <p:ext uri="{BB962C8B-B14F-4D97-AF65-F5344CB8AC3E}">
        <p14:creationId xmlns:p14="http://schemas.microsoft.com/office/powerpoint/2010/main" val="15963811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443841"/>
            <a:ext cx="4572000" cy="3970318"/>
          </a:xfrm>
          <a:prstGeom prst="rect">
            <a:avLst/>
          </a:prstGeom>
        </p:spPr>
        <p:txBody>
          <a:bodyPr>
            <a:spAutoFit/>
          </a:bodyPr>
          <a:lstStyle/>
          <a:p>
            <a:r>
              <a:rPr lang="en-US" b="1" dirty="0"/>
              <a:t>We do not want to miss any people who might &lt;FILL1&gt; at &lt;ADDRESS&gt; around &lt;REFDATE&gt;.  &lt;FILL2&gt; any additional people who you did not already list? </a:t>
            </a:r>
            <a:endParaRPr lang="en-US" dirty="0"/>
          </a:p>
          <a:p>
            <a:r>
              <a:rPr lang="en-US" dirty="0"/>
              <a:t> </a:t>
            </a:r>
          </a:p>
          <a:p>
            <a:r>
              <a:rPr lang="es-ES_tradnl" dirty="0" err="1"/>
              <a:t>For</a:t>
            </a:r>
            <a:r>
              <a:rPr lang="es-ES_tradnl" dirty="0"/>
              <a:t> </a:t>
            </a:r>
            <a:r>
              <a:rPr lang="es-ES_tradnl" dirty="0" err="1"/>
              <a:t>example</a:t>
            </a:r>
            <a:r>
              <a:rPr lang="es-ES_tradnl" dirty="0"/>
              <a:t>:</a:t>
            </a:r>
            <a:endParaRPr lang="en-US" dirty="0"/>
          </a:p>
          <a:p>
            <a:pPr lvl="0"/>
            <a:r>
              <a:rPr lang="es-ES_tradnl" dirty="0" err="1"/>
              <a:t>Babies</a:t>
            </a:r>
            <a:r>
              <a:rPr lang="es-ES_tradnl" dirty="0"/>
              <a:t>?</a:t>
            </a:r>
            <a:endParaRPr lang="en-US" dirty="0"/>
          </a:p>
          <a:p>
            <a:pPr lvl="0"/>
            <a:r>
              <a:rPr lang="es-ES_tradnl" dirty="0"/>
              <a:t>Foster </a:t>
            </a:r>
            <a:r>
              <a:rPr lang="es-ES_tradnl" dirty="0" err="1"/>
              <a:t>children</a:t>
            </a:r>
            <a:r>
              <a:rPr lang="es-ES_tradnl" dirty="0"/>
              <a:t>?</a:t>
            </a:r>
            <a:endParaRPr lang="en-US" dirty="0"/>
          </a:p>
          <a:p>
            <a:pPr lvl="0"/>
            <a:r>
              <a:rPr lang="es-ES_tradnl" dirty="0" err="1"/>
              <a:t>Any</a:t>
            </a:r>
            <a:r>
              <a:rPr lang="es-ES_tradnl" dirty="0"/>
              <a:t> </a:t>
            </a:r>
            <a:r>
              <a:rPr lang="es-ES_tradnl" dirty="0" err="1"/>
              <a:t>other</a:t>
            </a:r>
            <a:r>
              <a:rPr lang="es-ES_tradnl" dirty="0"/>
              <a:t> </a:t>
            </a:r>
            <a:r>
              <a:rPr lang="es-ES_tradnl" dirty="0" err="1"/>
              <a:t>relatives</a:t>
            </a:r>
            <a:r>
              <a:rPr lang="es-ES_tradnl" dirty="0"/>
              <a:t>?</a:t>
            </a:r>
            <a:endParaRPr lang="en-US" dirty="0"/>
          </a:p>
          <a:p>
            <a:pPr lvl="0"/>
            <a:r>
              <a:rPr lang="en-US" dirty="0"/>
              <a:t>Roommates or people not related to you?</a:t>
            </a:r>
          </a:p>
          <a:p>
            <a:r>
              <a:rPr lang="en-US" dirty="0"/>
              <a:t> </a:t>
            </a:r>
          </a:p>
          <a:p>
            <a:r>
              <a:rPr lang="en-US" dirty="0"/>
              <a:t>The names listed so far are:</a:t>
            </a:r>
          </a:p>
          <a:p>
            <a:r>
              <a:rPr lang="en-US" dirty="0"/>
              <a:t>&lt;NAMES FROM RESPONDENT AND PEOPLE&gt;</a:t>
            </a:r>
          </a:p>
          <a:p>
            <a:r>
              <a:rPr lang="en-US" dirty="0"/>
              <a:t> </a:t>
            </a:r>
            <a:endParaRPr lang="en-US" dirty="0">
              <a:effectLst/>
            </a:endParaRPr>
          </a:p>
        </p:txBody>
      </p:sp>
    </p:spTree>
    <p:extLst>
      <p:ext uri="{BB962C8B-B14F-4D97-AF65-F5344CB8AC3E}">
        <p14:creationId xmlns:p14="http://schemas.microsoft.com/office/powerpoint/2010/main" val="235755616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2413338"/>
            <a:ext cx="4572000" cy="2031325"/>
          </a:xfrm>
          <a:prstGeom prst="rect">
            <a:avLst/>
          </a:prstGeom>
        </p:spPr>
        <p:txBody>
          <a:bodyPr>
            <a:spAutoFit/>
          </a:bodyPr>
          <a:lstStyle/>
          <a:p>
            <a:pPr lvl="0"/>
            <a:r>
              <a:rPr lang="en-US" b="1" dirty="0"/>
              <a:t>&lt;FILL1&gt; anyone else staying at &lt;ADDRESS&gt; on &lt;REFDATE&gt; who &lt;FILL2&gt; no permanent place to live?</a:t>
            </a:r>
            <a:endParaRPr lang="en-US" dirty="0"/>
          </a:p>
          <a:p>
            <a:r>
              <a:rPr lang="en-US" dirty="0"/>
              <a:t> </a:t>
            </a:r>
          </a:p>
          <a:p>
            <a:r>
              <a:rPr lang="en-US" dirty="0"/>
              <a:t>The names listed so far are:</a:t>
            </a:r>
          </a:p>
          <a:p>
            <a:r>
              <a:rPr lang="en-US" dirty="0"/>
              <a:t>&lt;NAMES FROM RESPONDENT, PEOPLE, AND ADD_PPL&gt;</a:t>
            </a:r>
            <a:endParaRPr lang="en-US" dirty="0">
              <a:effectLst/>
            </a:endParaRPr>
          </a:p>
        </p:txBody>
      </p:sp>
    </p:spTree>
    <p:extLst>
      <p:ext uri="{BB962C8B-B14F-4D97-AF65-F5344CB8AC3E}">
        <p14:creationId xmlns:p14="http://schemas.microsoft.com/office/powerpoint/2010/main" val="412731605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443841"/>
            <a:ext cx="4572000" cy="3970318"/>
          </a:xfrm>
          <a:prstGeom prst="rect">
            <a:avLst/>
          </a:prstGeom>
        </p:spPr>
        <p:txBody>
          <a:bodyPr>
            <a:spAutoFit/>
          </a:bodyPr>
          <a:lstStyle/>
          <a:p>
            <a:r>
              <a:rPr lang="en-US" b="1" dirty="0"/>
              <a:t>We do not want to miss any people who might &lt;FILL1&gt; at &lt;ADDRESS&gt; around &lt;REFDATE&gt;.  &lt;FILL2&gt; any additional people who you did not already list? </a:t>
            </a:r>
            <a:endParaRPr lang="en-US" dirty="0"/>
          </a:p>
          <a:p>
            <a:r>
              <a:rPr lang="en-US" dirty="0"/>
              <a:t> </a:t>
            </a:r>
          </a:p>
          <a:p>
            <a:r>
              <a:rPr lang="es-ES_tradnl" dirty="0" err="1"/>
              <a:t>For</a:t>
            </a:r>
            <a:r>
              <a:rPr lang="es-ES_tradnl" dirty="0"/>
              <a:t> </a:t>
            </a:r>
            <a:r>
              <a:rPr lang="es-ES_tradnl" dirty="0" err="1"/>
              <a:t>example</a:t>
            </a:r>
            <a:r>
              <a:rPr lang="es-ES_tradnl" dirty="0"/>
              <a:t>:</a:t>
            </a:r>
            <a:endParaRPr lang="en-US" dirty="0"/>
          </a:p>
          <a:p>
            <a:pPr lvl="0"/>
            <a:r>
              <a:rPr lang="es-ES_tradnl" dirty="0" err="1"/>
              <a:t>Babies</a:t>
            </a:r>
            <a:r>
              <a:rPr lang="es-ES_tradnl" dirty="0"/>
              <a:t>?</a:t>
            </a:r>
            <a:endParaRPr lang="en-US" dirty="0"/>
          </a:p>
          <a:p>
            <a:pPr lvl="0"/>
            <a:r>
              <a:rPr lang="es-ES_tradnl" dirty="0"/>
              <a:t>Foster </a:t>
            </a:r>
            <a:r>
              <a:rPr lang="es-ES_tradnl" dirty="0" err="1"/>
              <a:t>children</a:t>
            </a:r>
            <a:r>
              <a:rPr lang="es-ES_tradnl" dirty="0"/>
              <a:t>?</a:t>
            </a:r>
            <a:endParaRPr lang="en-US" dirty="0"/>
          </a:p>
          <a:p>
            <a:pPr lvl="0"/>
            <a:r>
              <a:rPr lang="es-ES_tradnl" dirty="0" err="1"/>
              <a:t>Any</a:t>
            </a:r>
            <a:r>
              <a:rPr lang="es-ES_tradnl" dirty="0"/>
              <a:t> </a:t>
            </a:r>
            <a:r>
              <a:rPr lang="es-ES_tradnl" dirty="0" err="1"/>
              <a:t>other</a:t>
            </a:r>
            <a:r>
              <a:rPr lang="es-ES_tradnl" dirty="0"/>
              <a:t> </a:t>
            </a:r>
            <a:r>
              <a:rPr lang="es-ES_tradnl" dirty="0" err="1"/>
              <a:t>relatives</a:t>
            </a:r>
            <a:r>
              <a:rPr lang="es-ES_tradnl" dirty="0"/>
              <a:t>?</a:t>
            </a:r>
            <a:endParaRPr lang="en-US" dirty="0"/>
          </a:p>
          <a:p>
            <a:pPr lvl="0"/>
            <a:r>
              <a:rPr lang="en-US" dirty="0"/>
              <a:t>Roommates or people not related to you?</a:t>
            </a:r>
          </a:p>
          <a:p>
            <a:pPr lvl="0"/>
            <a:r>
              <a:rPr lang="en-US" dirty="0"/>
              <a:t>People who have no permanent place to live?</a:t>
            </a:r>
          </a:p>
          <a:p>
            <a:r>
              <a:rPr lang="en-US" dirty="0"/>
              <a:t> </a:t>
            </a:r>
          </a:p>
          <a:p>
            <a:r>
              <a:rPr lang="en-US" dirty="0"/>
              <a:t>The names listed so far are:</a:t>
            </a:r>
          </a:p>
          <a:p>
            <a:r>
              <a:rPr lang="en-US" dirty="0"/>
              <a:t>&lt;NAMES FROM RESPONDENT AND PEOPLE&gt;</a:t>
            </a:r>
            <a:endParaRPr lang="en-US" dirty="0">
              <a:effectLst/>
            </a:endParaRPr>
          </a:p>
        </p:txBody>
      </p:sp>
    </p:spTree>
    <p:extLst>
      <p:ext uri="{BB962C8B-B14F-4D97-AF65-F5344CB8AC3E}">
        <p14:creationId xmlns:p14="http://schemas.microsoft.com/office/powerpoint/2010/main" val="19944136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60600" y="1600200"/>
            <a:ext cx="4572000" cy="923330"/>
          </a:xfrm>
          <a:prstGeom prst="rect">
            <a:avLst/>
          </a:prstGeom>
        </p:spPr>
        <p:txBody>
          <a:bodyPr>
            <a:spAutoFit/>
          </a:bodyPr>
          <a:lstStyle/>
          <a:p>
            <a:r>
              <a:rPr lang="en-US" b="1" dirty="0"/>
              <a:t>On &lt;REFDATE&gt;, &lt;FILL1&gt; the house, apartment, or mobile home at &lt;ADDRESS&gt; &lt;FILL2&gt;– </a:t>
            </a:r>
            <a:r>
              <a:rPr lang="en-US" dirty="0"/>
              <a:t> </a:t>
            </a:r>
            <a:r>
              <a:rPr lang="en-US" u="sng" dirty="0"/>
              <a:t>(Help)</a:t>
            </a:r>
            <a:endParaRPr lang="en-US" dirty="0"/>
          </a:p>
        </p:txBody>
      </p:sp>
      <p:sp>
        <p:nvSpPr>
          <p:cNvPr id="3" name="Rectangle 2"/>
          <p:cNvSpPr/>
          <p:nvPr/>
        </p:nvSpPr>
        <p:spPr>
          <a:xfrm>
            <a:off x="2362200" y="2895600"/>
            <a:ext cx="4572000" cy="2031325"/>
          </a:xfrm>
          <a:prstGeom prst="rect">
            <a:avLst/>
          </a:prstGeom>
        </p:spPr>
        <p:txBody>
          <a:bodyPr>
            <a:spAutoFit/>
          </a:bodyPr>
          <a:lstStyle/>
          <a:p>
            <a:pPr lvl="0"/>
            <a:r>
              <a:rPr lang="en-US" dirty="0"/>
              <a:t>Owned by you or someone in this household with a mortgage or loan? </a:t>
            </a:r>
            <a:r>
              <a:rPr lang="en-US" i="1" dirty="0"/>
              <a:t>Include home equity loans.</a:t>
            </a:r>
            <a:endParaRPr lang="en-US" dirty="0"/>
          </a:p>
          <a:p>
            <a:pPr lvl="0"/>
            <a:r>
              <a:rPr lang="en-US" dirty="0"/>
              <a:t>Owned by you or someone in this household free and clear (without a mortgage or loan)?</a:t>
            </a:r>
          </a:p>
          <a:p>
            <a:pPr lvl="0"/>
            <a:r>
              <a:rPr lang="en-US" dirty="0"/>
              <a:t>Rented?</a:t>
            </a:r>
          </a:p>
          <a:p>
            <a:r>
              <a:rPr lang="en-US" dirty="0"/>
              <a:t>Occupied without payment of rent?</a:t>
            </a:r>
          </a:p>
        </p:txBody>
      </p:sp>
    </p:spTree>
    <p:extLst>
      <p:ext uri="{BB962C8B-B14F-4D97-AF65-F5344CB8AC3E}">
        <p14:creationId xmlns:p14="http://schemas.microsoft.com/office/powerpoint/2010/main" val="258237442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967335"/>
            <a:ext cx="4572000" cy="923330"/>
          </a:xfrm>
          <a:prstGeom prst="rect">
            <a:avLst/>
          </a:prstGeom>
        </p:spPr>
        <p:txBody>
          <a:bodyPr>
            <a:spAutoFit/>
          </a:bodyPr>
          <a:lstStyle/>
          <a:p>
            <a:r>
              <a:rPr lang="en-US" b="1" dirty="0"/>
              <a:t>Of the people who &lt;FILL1&gt; at &lt;ADDRESS&gt;, who &lt;FILL2&gt;the house, apartment, or mobile home on &lt;REFDATE&gt;?</a:t>
            </a:r>
            <a:r>
              <a:rPr lang="en-US" dirty="0"/>
              <a:t>  </a:t>
            </a:r>
            <a:r>
              <a:rPr lang="en-US" u="sng" dirty="0"/>
              <a:t>(Help)</a:t>
            </a:r>
            <a:endParaRPr lang="en-US" dirty="0"/>
          </a:p>
        </p:txBody>
      </p:sp>
      <p:sp>
        <p:nvSpPr>
          <p:cNvPr id="3" name="Rectangle 2"/>
          <p:cNvSpPr/>
          <p:nvPr/>
        </p:nvSpPr>
        <p:spPr>
          <a:xfrm>
            <a:off x="2362200" y="4114800"/>
            <a:ext cx="4572000" cy="2308324"/>
          </a:xfrm>
          <a:prstGeom prst="rect">
            <a:avLst/>
          </a:prstGeom>
        </p:spPr>
        <p:txBody>
          <a:bodyPr>
            <a:spAutoFit/>
          </a:bodyPr>
          <a:lstStyle/>
          <a:p>
            <a:r>
              <a:rPr lang="en-US" dirty="0"/>
              <a:t>If current date is before REFDATE, then </a:t>
            </a:r>
          </a:p>
          <a:p>
            <a:pPr lvl="0"/>
            <a:r>
              <a:rPr lang="en-US" dirty="0"/>
              <a:t>&lt;FILL1&gt; = “</a:t>
            </a:r>
            <a:r>
              <a:rPr lang="en-US" b="1" dirty="0"/>
              <a:t>will be living”</a:t>
            </a:r>
            <a:endParaRPr lang="en-US" dirty="0"/>
          </a:p>
          <a:p>
            <a:pPr lvl="0"/>
            <a:r>
              <a:rPr lang="en-US" dirty="0"/>
              <a:t>If HOME=Rented, &lt;FILL2&gt; = “</a:t>
            </a:r>
            <a:r>
              <a:rPr lang="en-US" b="1" dirty="0"/>
              <a:t>will rent”</a:t>
            </a:r>
            <a:endParaRPr lang="en-US" dirty="0"/>
          </a:p>
          <a:p>
            <a:pPr lvl="0"/>
            <a:r>
              <a:rPr lang="en-US" dirty="0"/>
              <a:t>Else, &lt;FILL2&gt;</a:t>
            </a:r>
            <a:r>
              <a:rPr lang="en-US" b="1" dirty="0"/>
              <a:t> = </a:t>
            </a:r>
            <a:r>
              <a:rPr lang="en-US" dirty="0"/>
              <a:t>“</a:t>
            </a:r>
            <a:r>
              <a:rPr lang="en-US" b="1" dirty="0"/>
              <a:t>will own</a:t>
            </a:r>
            <a:r>
              <a:rPr lang="en-US" dirty="0"/>
              <a:t>”</a:t>
            </a:r>
          </a:p>
          <a:p>
            <a:r>
              <a:rPr lang="en-US" dirty="0"/>
              <a:t>If current date is on or after REFDATE, then </a:t>
            </a:r>
          </a:p>
          <a:p>
            <a:pPr lvl="0"/>
            <a:r>
              <a:rPr lang="en-US" dirty="0"/>
              <a:t>&lt;FILL1&gt; =</a:t>
            </a:r>
            <a:r>
              <a:rPr lang="en-US" b="1" dirty="0"/>
              <a:t> “lived”</a:t>
            </a:r>
            <a:endParaRPr lang="en-US" dirty="0"/>
          </a:p>
          <a:p>
            <a:pPr lvl="0"/>
            <a:r>
              <a:rPr lang="en-US" dirty="0"/>
              <a:t>If HOME=Rented, &lt;FILL2&gt; = “</a:t>
            </a:r>
            <a:r>
              <a:rPr lang="en-US" b="1" dirty="0"/>
              <a:t>rented”</a:t>
            </a:r>
            <a:endParaRPr lang="en-US" dirty="0"/>
          </a:p>
          <a:p>
            <a:pPr lvl="0"/>
            <a:r>
              <a:rPr lang="en-US" dirty="0"/>
              <a:t>Else, &lt;FILL2&gt;</a:t>
            </a:r>
            <a:r>
              <a:rPr lang="en-US" b="1" dirty="0"/>
              <a:t> = </a:t>
            </a:r>
            <a:r>
              <a:rPr lang="en-US" dirty="0"/>
              <a:t>“</a:t>
            </a:r>
            <a:r>
              <a:rPr lang="en-US" b="1" dirty="0"/>
              <a:t>owned</a:t>
            </a:r>
            <a:r>
              <a:rPr lang="en-US" dirty="0"/>
              <a:t>”</a:t>
            </a:r>
          </a:p>
        </p:txBody>
      </p:sp>
    </p:spTree>
    <p:extLst>
      <p:ext uri="{BB962C8B-B14F-4D97-AF65-F5344CB8AC3E}">
        <p14:creationId xmlns:p14="http://schemas.microsoft.com/office/powerpoint/2010/main" val="307734295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92133" y="6524626"/>
            <a:ext cx="4267200" cy="3358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762000" y="533400"/>
            <a:ext cx="4572000" cy="1200329"/>
          </a:xfrm>
          <a:prstGeom prst="rect">
            <a:avLst/>
          </a:prstGeom>
        </p:spPr>
        <p:txBody>
          <a:bodyPr>
            <a:spAutoFit/>
          </a:bodyPr>
          <a:lstStyle/>
          <a:p>
            <a:r>
              <a:rPr lang="en-US" b="1" dirty="0"/>
              <a:t>Next, we need to record each person’s relationship to &lt;REF NAME&gt;.</a:t>
            </a:r>
            <a:endParaRPr lang="en-US" dirty="0"/>
          </a:p>
          <a:p>
            <a:r>
              <a:rPr lang="en-US" b="1" dirty="0"/>
              <a:t> </a:t>
            </a:r>
            <a:endParaRPr lang="en-US" dirty="0"/>
          </a:p>
          <a:p>
            <a:r>
              <a:rPr lang="en-US" b="1" dirty="0"/>
              <a:t>&lt;NAME#&gt; is &lt;REF NAME&gt;’s ...  </a:t>
            </a:r>
            <a:r>
              <a:rPr lang="en-US" dirty="0"/>
              <a:t>(</a:t>
            </a:r>
            <a:r>
              <a:rPr lang="en-US" u="sng" dirty="0"/>
              <a:t>Help)</a:t>
            </a:r>
            <a:endParaRPr lang="en-US" dirty="0"/>
          </a:p>
        </p:txBody>
      </p:sp>
      <p:sp>
        <p:nvSpPr>
          <p:cNvPr id="3" name="Rectangle 2"/>
          <p:cNvSpPr/>
          <p:nvPr/>
        </p:nvSpPr>
        <p:spPr>
          <a:xfrm>
            <a:off x="5257800" y="228600"/>
            <a:ext cx="4572000" cy="5909310"/>
          </a:xfrm>
          <a:prstGeom prst="rect">
            <a:avLst/>
          </a:prstGeom>
        </p:spPr>
        <p:txBody>
          <a:bodyPr>
            <a:spAutoFit/>
          </a:bodyPr>
          <a:lstStyle/>
          <a:p>
            <a:r>
              <a:rPr lang="en-US" dirty="0"/>
              <a:t>If INTERNET_RELATIONSHIP=1, display 17 Radio Buttons.</a:t>
            </a:r>
          </a:p>
          <a:p>
            <a:r>
              <a:rPr lang="en-US" dirty="0"/>
              <a:t> </a:t>
            </a:r>
          </a:p>
          <a:p>
            <a:pPr lvl="0"/>
            <a:r>
              <a:rPr lang="en-US" dirty="0"/>
              <a:t>Opposite-sex husband/wife/spouse</a:t>
            </a:r>
          </a:p>
          <a:p>
            <a:pPr lvl="0"/>
            <a:r>
              <a:rPr lang="en-US" dirty="0"/>
              <a:t>Opposite-sex unmarried partner</a:t>
            </a:r>
          </a:p>
          <a:p>
            <a:pPr lvl="0"/>
            <a:r>
              <a:rPr lang="en-US" dirty="0"/>
              <a:t>Same-sex husband/wife/spouse</a:t>
            </a:r>
          </a:p>
          <a:p>
            <a:pPr lvl="0"/>
            <a:r>
              <a:rPr lang="en-US" dirty="0"/>
              <a:t>Same-sex unmarried partner</a:t>
            </a:r>
          </a:p>
          <a:p>
            <a:pPr lvl="0"/>
            <a:r>
              <a:rPr lang="en-US" dirty="0"/>
              <a:t>Biological son or daughter</a:t>
            </a:r>
          </a:p>
          <a:p>
            <a:pPr lvl="0"/>
            <a:r>
              <a:rPr lang="en-US" dirty="0"/>
              <a:t>Adopted son or daughter</a:t>
            </a:r>
          </a:p>
          <a:p>
            <a:pPr lvl="0"/>
            <a:r>
              <a:rPr lang="en-US" dirty="0"/>
              <a:t>Stepson or stepdaughter</a:t>
            </a:r>
          </a:p>
          <a:p>
            <a:pPr lvl="0"/>
            <a:r>
              <a:rPr lang="en-US" dirty="0"/>
              <a:t>Brother or sister</a:t>
            </a:r>
          </a:p>
          <a:p>
            <a:pPr lvl="0"/>
            <a:r>
              <a:rPr lang="en-US" dirty="0"/>
              <a:t>Father or mother</a:t>
            </a:r>
          </a:p>
          <a:p>
            <a:pPr lvl="0"/>
            <a:r>
              <a:rPr lang="en-US" dirty="0"/>
              <a:t>Grandchild</a:t>
            </a:r>
          </a:p>
          <a:p>
            <a:pPr lvl="0"/>
            <a:r>
              <a:rPr lang="en-US" dirty="0"/>
              <a:t>Parent-in-law</a:t>
            </a:r>
          </a:p>
          <a:p>
            <a:pPr lvl="0"/>
            <a:r>
              <a:rPr lang="en-US" dirty="0"/>
              <a:t>Son-in-law or daughter-in-law</a:t>
            </a:r>
          </a:p>
          <a:p>
            <a:pPr lvl="0"/>
            <a:r>
              <a:rPr lang="en-US" dirty="0"/>
              <a:t>Other relative</a:t>
            </a:r>
          </a:p>
          <a:p>
            <a:pPr lvl="0"/>
            <a:r>
              <a:rPr lang="en-US" dirty="0"/>
              <a:t>Roomer or boarder</a:t>
            </a:r>
          </a:p>
          <a:p>
            <a:pPr lvl="0"/>
            <a:r>
              <a:rPr lang="en-US" dirty="0"/>
              <a:t>Housemate or roommate</a:t>
            </a:r>
          </a:p>
          <a:p>
            <a:pPr lvl="0"/>
            <a:r>
              <a:rPr lang="en-US" dirty="0"/>
              <a:t>Foster child</a:t>
            </a:r>
          </a:p>
          <a:p>
            <a:pPr lvl="0"/>
            <a:r>
              <a:rPr lang="en-US" dirty="0"/>
              <a:t>Other nonrelative</a:t>
            </a:r>
          </a:p>
          <a:p>
            <a:r>
              <a:rPr lang="en-US" dirty="0"/>
              <a:t> </a:t>
            </a:r>
          </a:p>
        </p:txBody>
      </p:sp>
    </p:spTree>
    <p:extLst>
      <p:ext uri="{BB962C8B-B14F-4D97-AF65-F5344CB8AC3E}">
        <p14:creationId xmlns:p14="http://schemas.microsoft.com/office/powerpoint/2010/main" val="8505438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92133" y="6524626"/>
            <a:ext cx="4267200" cy="3358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81000" y="659010"/>
            <a:ext cx="4572000" cy="1200329"/>
          </a:xfrm>
          <a:prstGeom prst="rect">
            <a:avLst/>
          </a:prstGeom>
        </p:spPr>
        <p:txBody>
          <a:bodyPr>
            <a:spAutoFit/>
          </a:bodyPr>
          <a:lstStyle/>
          <a:p>
            <a:r>
              <a:rPr lang="en-US" b="1" dirty="0"/>
              <a:t>Next, we need to record each person’s relationship to &lt;REF NAME&gt;.</a:t>
            </a:r>
            <a:endParaRPr lang="en-US" dirty="0"/>
          </a:p>
          <a:p>
            <a:r>
              <a:rPr lang="en-US" b="1" dirty="0"/>
              <a:t> </a:t>
            </a:r>
            <a:endParaRPr lang="en-US" dirty="0"/>
          </a:p>
          <a:p>
            <a:r>
              <a:rPr lang="en-US" b="1" dirty="0"/>
              <a:t>&lt;NAME#&gt; is &lt;REF NAME&gt;’s ...  </a:t>
            </a:r>
            <a:r>
              <a:rPr lang="en-US" dirty="0"/>
              <a:t>(</a:t>
            </a:r>
            <a:r>
              <a:rPr lang="en-US" u="sng" dirty="0"/>
              <a:t>Help)</a:t>
            </a:r>
            <a:endParaRPr lang="en-US" dirty="0"/>
          </a:p>
        </p:txBody>
      </p:sp>
      <p:sp>
        <p:nvSpPr>
          <p:cNvPr id="3" name="Rectangle 2"/>
          <p:cNvSpPr/>
          <p:nvPr/>
        </p:nvSpPr>
        <p:spPr>
          <a:xfrm>
            <a:off x="4792133" y="457200"/>
            <a:ext cx="4572000" cy="5909310"/>
          </a:xfrm>
          <a:prstGeom prst="rect">
            <a:avLst/>
          </a:prstGeom>
        </p:spPr>
        <p:txBody>
          <a:bodyPr>
            <a:spAutoFit/>
          </a:bodyPr>
          <a:lstStyle/>
          <a:p>
            <a:r>
              <a:rPr lang="en-US" dirty="0"/>
              <a:t> </a:t>
            </a:r>
          </a:p>
          <a:p>
            <a:r>
              <a:rPr lang="en-US" dirty="0"/>
              <a:t>If INTERNET_RELATIONSHIP=2, display 16 Radio Buttons.</a:t>
            </a:r>
          </a:p>
          <a:p>
            <a:r>
              <a:rPr lang="en-US" dirty="0"/>
              <a:t> </a:t>
            </a:r>
          </a:p>
          <a:p>
            <a:pPr lvl="0"/>
            <a:r>
              <a:rPr lang="en-US" dirty="0"/>
              <a:t>Opposite-sex husband/wife/spouse</a:t>
            </a:r>
          </a:p>
          <a:p>
            <a:pPr lvl="0"/>
            <a:r>
              <a:rPr lang="en-US" dirty="0"/>
              <a:t>Opposite-sex unmarried partner</a:t>
            </a:r>
          </a:p>
          <a:p>
            <a:pPr lvl="0"/>
            <a:r>
              <a:rPr lang="en-US" dirty="0"/>
              <a:t>Same-sex husband/wife/spouse</a:t>
            </a:r>
          </a:p>
          <a:p>
            <a:pPr lvl="0"/>
            <a:r>
              <a:rPr lang="en-US" dirty="0"/>
              <a:t>Same-sex unmarried partner</a:t>
            </a:r>
          </a:p>
          <a:p>
            <a:pPr lvl="0"/>
            <a:r>
              <a:rPr lang="en-US" dirty="0"/>
              <a:t>Biological son or daughter</a:t>
            </a:r>
          </a:p>
          <a:p>
            <a:pPr lvl="0"/>
            <a:r>
              <a:rPr lang="en-US" dirty="0"/>
              <a:t>Adopted son or daughter</a:t>
            </a:r>
          </a:p>
          <a:p>
            <a:pPr lvl="0"/>
            <a:r>
              <a:rPr lang="en-US" dirty="0"/>
              <a:t>Stepson or stepdaughter</a:t>
            </a:r>
          </a:p>
          <a:p>
            <a:pPr lvl="0"/>
            <a:r>
              <a:rPr lang="en-US" dirty="0"/>
              <a:t>Brother or sister</a:t>
            </a:r>
          </a:p>
          <a:p>
            <a:pPr lvl="0"/>
            <a:r>
              <a:rPr lang="en-US" dirty="0"/>
              <a:t>Father or mother</a:t>
            </a:r>
          </a:p>
          <a:p>
            <a:pPr lvl="0"/>
            <a:r>
              <a:rPr lang="en-US" dirty="0"/>
              <a:t>Grandchild</a:t>
            </a:r>
          </a:p>
          <a:p>
            <a:pPr lvl="0"/>
            <a:r>
              <a:rPr lang="en-US" dirty="0"/>
              <a:t>Parent-in-law</a:t>
            </a:r>
          </a:p>
          <a:p>
            <a:pPr lvl="0"/>
            <a:r>
              <a:rPr lang="en-US" dirty="0"/>
              <a:t>Son-in-law or daughter-in-law</a:t>
            </a:r>
          </a:p>
          <a:p>
            <a:pPr lvl="0"/>
            <a:r>
              <a:rPr lang="en-US" dirty="0"/>
              <a:t>Other relative</a:t>
            </a:r>
          </a:p>
          <a:p>
            <a:pPr lvl="0"/>
            <a:r>
              <a:rPr lang="en-US" dirty="0"/>
              <a:t>Housemate/roommate</a:t>
            </a:r>
          </a:p>
          <a:p>
            <a:pPr lvl="0"/>
            <a:r>
              <a:rPr lang="en-US" dirty="0"/>
              <a:t>Foster child</a:t>
            </a:r>
          </a:p>
          <a:p>
            <a:pPr lvl="0"/>
            <a:r>
              <a:rPr lang="en-US" dirty="0"/>
              <a:t>Other nonrelative</a:t>
            </a:r>
          </a:p>
          <a:p>
            <a:r>
              <a:rPr lang="en-US" dirty="0"/>
              <a:t> </a:t>
            </a:r>
          </a:p>
        </p:txBody>
      </p:sp>
    </p:spTree>
    <p:extLst>
      <p:ext uri="{BB962C8B-B14F-4D97-AF65-F5344CB8AC3E}">
        <p14:creationId xmlns:p14="http://schemas.microsoft.com/office/powerpoint/2010/main" val="174679280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720840"/>
            <a:ext cx="4572000" cy="3416320"/>
          </a:xfrm>
          <a:prstGeom prst="rect">
            <a:avLst/>
          </a:prstGeom>
        </p:spPr>
        <p:txBody>
          <a:bodyPr>
            <a:spAutoFit/>
          </a:bodyPr>
          <a:lstStyle/>
          <a:p>
            <a:r>
              <a:rPr lang="en-US" b="1" dirty="0"/>
              <a:t>Please Log In</a:t>
            </a:r>
            <a:endParaRPr lang="en-US" dirty="0"/>
          </a:p>
          <a:p>
            <a:r>
              <a:rPr lang="en-US" b="1" dirty="0"/>
              <a:t> </a:t>
            </a:r>
            <a:endParaRPr lang="en-US" dirty="0"/>
          </a:p>
          <a:p>
            <a:r>
              <a:rPr lang="en-US" b="1" dirty="0"/>
              <a:t>Please enter the 14-digit User ID found below the barcode on the materials we mailed to you.</a:t>
            </a:r>
            <a:endParaRPr lang="en-US" dirty="0"/>
          </a:p>
          <a:p>
            <a:r>
              <a:rPr lang="en-US" dirty="0"/>
              <a:t> </a:t>
            </a:r>
          </a:p>
          <a:p>
            <a:r>
              <a:rPr lang="en-US" dirty="0"/>
              <a:t>User ID: _____ - _____ - ____ </a:t>
            </a:r>
          </a:p>
          <a:p>
            <a:r>
              <a:rPr lang="en-US" dirty="0"/>
              <a:t> </a:t>
            </a:r>
          </a:p>
          <a:p>
            <a:r>
              <a:rPr lang="en-US" dirty="0"/>
              <a:t>[Login Button]</a:t>
            </a:r>
          </a:p>
          <a:p>
            <a:r>
              <a:rPr lang="en-US" dirty="0"/>
              <a:t> </a:t>
            </a:r>
          </a:p>
          <a:p>
            <a:r>
              <a:rPr lang="en-US" b="1" dirty="0"/>
              <a:t>If you do not have a User ID, </a:t>
            </a:r>
            <a:r>
              <a:rPr lang="en-US" b="1" u="sng" dirty="0"/>
              <a:t>click here</a:t>
            </a:r>
            <a:r>
              <a:rPr lang="en-US" b="1" dirty="0"/>
              <a:t>.</a:t>
            </a:r>
            <a:endParaRPr lang="en-US" dirty="0"/>
          </a:p>
          <a:p>
            <a:r>
              <a:rPr lang="en-US" dirty="0"/>
              <a:t> </a:t>
            </a:r>
            <a:endParaRPr lang="en-US" dirty="0">
              <a:effectLst/>
            </a:endParaRPr>
          </a:p>
        </p:txBody>
      </p:sp>
    </p:spTree>
    <p:extLst>
      <p:ext uri="{BB962C8B-B14F-4D97-AF65-F5344CB8AC3E}">
        <p14:creationId xmlns:p14="http://schemas.microsoft.com/office/powerpoint/2010/main" val="27108989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92133" y="6524626"/>
            <a:ext cx="4267200" cy="335844"/>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239889" y="457200"/>
            <a:ext cx="4572000" cy="1200329"/>
          </a:xfrm>
          <a:prstGeom prst="rect">
            <a:avLst/>
          </a:prstGeom>
        </p:spPr>
        <p:txBody>
          <a:bodyPr>
            <a:spAutoFit/>
          </a:bodyPr>
          <a:lstStyle/>
          <a:p>
            <a:r>
              <a:rPr lang="en-US" b="1" dirty="0"/>
              <a:t>Next, we need to record each person’s relationship to &lt;REF NAME&gt;.</a:t>
            </a:r>
            <a:endParaRPr lang="en-US" dirty="0"/>
          </a:p>
          <a:p>
            <a:r>
              <a:rPr lang="en-US" b="1" dirty="0"/>
              <a:t> </a:t>
            </a:r>
            <a:endParaRPr lang="en-US" dirty="0"/>
          </a:p>
          <a:p>
            <a:r>
              <a:rPr lang="en-US" b="1" dirty="0"/>
              <a:t>&lt;NAME#&gt; is &lt;REF NAME&gt;’s ...  </a:t>
            </a:r>
            <a:r>
              <a:rPr lang="en-US" dirty="0"/>
              <a:t>(</a:t>
            </a:r>
            <a:r>
              <a:rPr lang="en-US" u="sng" dirty="0"/>
              <a:t>Help)</a:t>
            </a:r>
            <a:endParaRPr lang="en-US" dirty="0"/>
          </a:p>
        </p:txBody>
      </p:sp>
      <p:sp>
        <p:nvSpPr>
          <p:cNvPr id="3" name="Rectangle 2"/>
          <p:cNvSpPr/>
          <p:nvPr/>
        </p:nvSpPr>
        <p:spPr>
          <a:xfrm>
            <a:off x="4876800" y="990600"/>
            <a:ext cx="4572000" cy="5078313"/>
          </a:xfrm>
          <a:prstGeom prst="rect">
            <a:avLst/>
          </a:prstGeom>
        </p:spPr>
        <p:txBody>
          <a:bodyPr>
            <a:spAutoFit/>
          </a:bodyPr>
          <a:lstStyle/>
          <a:p>
            <a:r>
              <a:rPr lang="en-US" dirty="0"/>
              <a:t> </a:t>
            </a:r>
          </a:p>
          <a:p>
            <a:r>
              <a:rPr lang="en-US" dirty="0"/>
              <a:t>If INTERNET_RELATIONSHIP=3, display 15 Radio Buttons. </a:t>
            </a:r>
          </a:p>
          <a:p>
            <a:pPr lvl="0"/>
            <a:r>
              <a:rPr lang="en-US" dirty="0"/>
              <a:t>Opposite-sex husband/wife/spouse</a:t>
            </a:r>
          </a:p>
          <a:p>
            <a:pPr lvl="0"/>
            <a:r>
              <a:rPr lang="en-US" dirty="0"/>
              <a:t>Opposite-sex unmarried partner</a:t>
            </a:r>
          </a:p>
          <a:p>
            <a:pPr lvl="0"/>
            <a:r>
              <a:rPr lang="en-US" dirty="0"/>
              <a:t>Same-sex husband/wife/spouse</a:t>
            </a:r>
          </a:p>
          <a:p>
            <a:pPr lvl="0"/>
            <a:r>
              <a:rPr lang="en-US" dirty="0"/>
              <a:t>Same-sex unmarried partner</a:t>
            </a:r>
          </a:p>
          <a:p>
            <a:pPr lvl="0"/>
            <a:r>
              <a:rPr lang="en-US" dirty="0"/>
              <a:t>Biological son or daughter</a:t>
            </a:r>
          </a:p>
          <a:p>
            <a:pPr lvl="0"/>
            <a:r>
              <a:rPr lang="en-US" dirty="0"/>
              <a:t>Adopted son or daughter</a:t>
            </a:r>
          </a:p>
          <a:p>
            <a:pPr lvl="0"/>
            <a:r>
              <a:rPr lang="en-US" dirty="0"/>
              <a:t>Stepson or stepdaughter</a:t>
            </a:r>
          </a:p>
          <a:p>
            <a:pPr lvl="0"/>
            <a:r>
              <a:rPr lang="en-US" dirty="0"/>
              <a:t>Brother or sister</a:t>
            </a:r>
          </a:p>
          <a:p>
            <a:pPr lvl="0"/>
            <a:r>
              <a:rPr lang="en-US" dirty="0"/>
              <a:t>Father or mother</a:t>
            </a:r>
          </a:p>
          <a:p>
            <a:pPr lvl="0"/>
            <a:r>
              <a:rPr lang="en-US" dirty="0"/>
              <a:t>Grandchild</a:t>
            </a:r>
          </a:p>
          <a:p>
            <a:pPr lvl="0"/>
            <a:r>
              <a:rPr lang="en-US" dirty="0"/>
              <a:t>Parent-in-law</a:t>
            </a:r>
          </a:p>
          <a:p>
            <a:pPr lvl="0"/>
            <a:r>
              <a:rPr lang="en-US" dirty="0"/>
              <a:t>Son-in-law or daughter-in-law</a:t>
            </a:r>
          </a:p>
          <a:p>
            <a:pPr lvl="0"/>
            <a:r>
              <a:rPr lang="en-US" dirty="0"/>
              <a:t>Other relative</a:t>
            </a:r>
          </a:p>
          <a:p>
            <a:pPr lvl="0"/>
            <a:r>
              <a:rPr lang="en-US" dirty="0"/>
              <a:t>Foster child</a:t>
            </a:r>
          </a:p>
          <a:p>
            <a:pPr lvl="0"/>
            <a:r>
              <a:rPr lang="en-US" dirty="0"/>
              <a:t>Other nonrelative</a:t>
            </a:r>
          </a:p>
        </p:txBody>
      </p:sp>
    </p:spTree>
    <p:extLst>
      <p:ext uri="{BB962C8B-B14F-4D97-AF65-F5344CB8AC3E}">
        <p14:creationId xmlns:p14="http://schemas.microsoft.com/office/powerpoint/2010/main" val="1006848867"/>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4" name="Content Placeholder 3"/>
          <p:cNvGraphicFramePr>
            <a:graphicFrameLocks noGrp="1"/>
          </p:cNvGraphicFramePr>
          <p:nvPr>
            <p:ph idx="1"/>
          </p:nvPr>
        </p:nvGraphicFramePr>
        <p:xfrm>
          <a:off x="2219642" y="3512661"/>
          <a:ext cx="4704715" cy="701040"/>
        </p:xfrm>
        <a:graphic>
          <a:graphicData uri="http://schemas.openxmlformats.org/drawingml/2006/table">
            <a:tbl>
              <a:tblPr firstRow="1" firstCol="1" bandRow="1">
                <a:tableStyleId>{5C22544A-7EE6-4342-B048-85BDC9FD1C3A}</a:tableStyleId>
              </a:tblPr>
              <a:tblGrid>
                <a:gridCol w="4704715"/>
              </a:tblGrid>
              <a:tr h="0">
                <a:tc>
                  <a:txBody>
                    <a:bodyPr/>
                    <a:lstStyle/>
                    <a:p>
                      <a:pPr marL="0" marR="0">
                        <a:spcBef>
                          <a:spcPts val="0"/>
                        </a:spcBef>
                        <a:spcAft>
                          <a:spcPts val="0"/>
                        </a:spcAft>
                      </a:pPr>
                      <a:r>
                        <a:rPr lang="en-US" sz="1200">
                          <a:effectLst/>
                        </a:rPr>
                        <a:t>What is &lt;NAME#&gt;’s sex?  </a:t>
                      </a:r>
                      <a:r>
                        <a:rPr lang="en-US" sz="1200" u="sng">
                          <a:effectLst/>
                        </a:rPr>
                        <a:t>(Help)</a:t>
                      </a:r>
                      <a:endParaRPr lang="en-US" sz="1200">
                        <a:effectLst/>
                        <a:latin typeface="Times New Roman"/>
                        <a:ea typeface="Calibri"/>
                      </a:endParaRPr>
                    </a:p>
                  </a:txBody>
                  <a:tcPr marL="68580" marR="68580" marT="0" marB="0"/>
                </a:tc>
              </a:tr>
              <a:tr h="0">
                <a:tc>
                  <a:txBody>
                    <a:bodyPr/>
                    <a:lstStyle/>
                    <a:p>
                      <a:r>
                        <a:rPr lang="es-ES_tradnl" sz="1100" dirty="0">
                          <a:effectLst/>
                        </a:rPr>
                        <a:t>Radio </a:t>
                      </a:r>
                      <a:r>
                        <a:rPr lang="es-ES_tradnl" sz="1100" dirty="0" err="1">
                          <a:effectLst/>
                        </a:rPr>
                        <a:t>Buttons</a:t>
                      </a:r>
                      <a:endParaRPr lang="en-US" sz="1100" dirty="0">
                        <a:effectLst/>
                      </a:endParaRPr>
                    </a:p>
                    <a:p>
                      <a:pPr marL="342900" lvl="0" indent="-342900">
                        <a:spcBef>
                          <a:spcPts val="0"/>
                        </a:spcBef>
                        <a:spcAft>
                          <a:spcPts val="0"/>
                        </a:spcAft>
                        <a:buFont typeface="Symbol"/>
                        <a:buChar char=""/>
                      </a:pPr>
                      <a:r>
                        <a:rPr lang="es-ES_tradnl" sz="1100" dirty="0" err="1">
                          <a:effectLst/>
                        </a:rPr>
                        <a:t>Male</a:t>
                      </a:r>
                      <a:endParaRPr lang="en-US" sz="1100" dirty="0">
                        <a:effectLst/>
                      </a:endParaRPr>
                    </a:p>
                    <a:p>
                      <a:pPr marL="342900" marR="0" lvl="0" indent="-342900">
                        <a:spcBef>
                          <a:spcPts val="0"/>
                        </a:spcBef>
                        <a:spcAft>
                          <a:spcPts val="0"/>
                        </a:spcAft>
                        <a:buFont typeface="Symbol"/>
                        <a:buChar char=""/>
                      </a:pPr>
                      <a:r>
                        <a:rPr lang="es-ES_tradnl" sz="1200" dirty="0" err="1">
                          <a:effectLst/>
                        </a:rPr>
                        <a:t>Female</a:t>
                      </a:r>
                      <a:endParaRPr lang="en-US" sz="1200" dirty="0">
                        <a:effectLst/>
                        <a:latin typeface="Times New Roman"/>
                        <a:ea typeface="Calibri"/>
                      </a:endParaRPr>
                    </a:p>
                  </a:txBody>
                  <a:tcPr marL="68580" marR="68580" marT="0" marB="0"/>
                </a:tc>
              </a:tr>
            </a:tbl>
          </a:graphicData>
        </a:graphic>
      </p:graphicFrame>
    </p:spTree>
    <p:extLst>
      <p:ext uri="{BB962C8B-B14F-4D97-AF65-F5344CB8AC3E}">
        <p14:creationId xmlns:p14="http://schemas.microsoft.com/office/powerpoint/2010/main" val="16099875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690336"/>
            <a:ext cx="4572000" cy="1477328"/>
          </a:xfrm>
          <a:prstGeom prst="rect">
            <a:avLst/>
          </a:prstGeom>
        </p:spPr>
        <p:txBody>
          <a:bodyPr>
            <a:spAutoFit/>
          </a:bodyPr>
          <a:lstStyle/>
          <a:p>
            <a:r>
              <a:rPr lang="en-US" b="1" dirty="0"/>
              <a:t>What is &lt;NAME#&gt;’s date of birth?</a:t>
            </a:r>
            <a:r>
              <a:rPr lang="en-US" dirty="0"/>
              <a:t>  (</a:t>
            </a:r>
            <a:r>
              <a:rPr lang="en-US" u="sng" dirty="0"/>
              <a:t>Help)</a:t>
            </a:r>
            <a:endParaRPr lang="en-US" dirty="0"/>
          </a:p>
          <a:p>
            <a:r>
              <a:rPr lang="en-US" dirty="0"/>
              <a:t> </a:t>
            </a:r>
          </a:p>
          <a:p>
            <a:r>
              <a:rPr lang="en-US" b="1" dirty="0"/>
              <a:t>Verify or enter correct age as of &lt;REFDATE</a:t>
            </a:r>
            <a:r>
              <a:rPr lang="en-US" dirty="0"/>
              <a:t>&gt;.   For babies less than 1 year old, do not enter the age in months. Enter 0 as the age.</a:t>
            </a:r>
          </a:p>
        </p:txBody>
      </p:sp>
    </p:spTree>
    <p:extLst>
      <p:ext uri="{BB962C8B-B14F-4D97-AF65-F5344CB8AC3E}">
        <p14:creationId xmlns:p14="http://schemas.microsoft.com/office/powerpoint/2010/main" val="202796034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92133" y="6367463"/>
            <a:ext cx="4267200" cy="49300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4495800" y="609600"/>
            <a:ext cx="4419600" cy="6740307"/>
          </a:xfrm>
          <a:prstGeom prst="rect">
            <a:avLst/>
          </a:prstGeom>
        </p:spPr>
        <p:txBody>
          <a:bodyPr wrap="square">
            <a:spAutoFit/>
          </a:bodyPr>
          <a:lstStyle/>
          <a:p>
            <a:r>
              <a:rPr lang="en-US" sz="1600" smtClean="0"/>
              <a:t>Checkbox Responses</a:t>
            </a:r>
          </a:p>
          <a:p>
            <a:r>
              <a:rPr lang="en-US" sz="1600" smtClean="0"/>
              <a:t> </a:t>
            </a:r>
          </a:p>
          <a:p>
            <a:pPr lvl="0"/>
            <a:r>
              <a:rPr lang="en-US" sz="1600" smtClean="0"/>
              <a:t>White</a:t>
            </a:r>
          </a:p>
          <a:p>
            <a:r>
              <a:rPr lang="en-US" sz="1600" smtClean="0"/>
              <a:t>For example, German, Irish, English, Italian, Polish, French, etc.</a:t>
            </a:r>
          </a:p>
          <a:p>
            <a:pPr lvl="0"/>
            <a:r>
              <a:rPr lang="en-US" sz="1600" smtClean="0"/>
              <a:t>Hispanic, Latino, or Spanish</a:t>
            </a:r>
          </a:p>
          <a:p>
            <a:r>
              <a:rPr lang="en-US" sz="1600" smtClean="0"/>
              <a:t>For example, Mexican or Mexican American, Puerto Rican, Cuban, Salvadoran, Dominican, Colombian,  etc.</a:t>
            </a:r>
          </a:p>
          <a:p>
            <a:pPr lvl="0"/>
            <a:r>
              <a:rPr lang="en-US" sz="1600" smtClean="0"/>
              <a:t>Black or &lt;FILL1&gt;</a:t>
            </a:r>
          </a:p>
          <a:p>
            <a:r>
              <a:rPr lang="en-US" sz="1600" smtClean="0"/>
              <a:t>For example, African American, Jamaican, Haitian, Nigerian, Ethiopian, Somali, etc.</a:t>
            </a:r>
          </a:p>
          <a:p>
            <a:pPr lvl="0"/>
            <a:r>
              <a:rPr lang="en-US" sz="1600" smtClean="0"/>
              <a:t>Asian</a:t>
            </a:r>
          </a:p>
          <a:p>
            <a:r>
              <a:rPr lang="en-US" sz="1600" smtClean="0"/>
              <a:t>For example, Chinese, Filipino, Asian Indian, Vietnamese, Korean, Japanese, etc.</a:t>
            </a:r>
          </a:p>
          <a:p>
            <a:pPr lvl="0"/>
            <a:r>
              <a:rPr lang="en-US" sz="1600" smtClean="0"/>
              <a:t>American Indian or Alaska Native</a:t>
            </a:r>
          </a:p>
          <a:p>
            <a:r>
              <a:rPr lang="en-US" sz="1600" smtClean="0"/>
              <a:t>For example, Navajo Nation, Blackfeet Tribe, Mayan, Aztec, Native Village of Barrow Inupiat Traditional Government, Nome Eskimo Community, etc.</a:t>
            </a:r>
          </a:p>
          <a:p>
            <a:pPr lvl="0"/>
            <a:r>
              <a:rPr lang="en-US" sz="1600" smtClean="0"/>
              <a:t>Middle Eastern or North African</a:t>
            </a:r>
          </a:p>
          <a:p>
            <a:r>
              <a:rPr lang="en-US" sz="1600" smtClean="0"/>
              <a:t>For example, Lebanese, Iranian, Egyptian, Syrian, Moroccan, Algerian, etc.</a:t>
            </a:r>
          </a:p>
          <a:p>
            <a:pPr lvl="0"/>
            <a:r>
              <a:rPr lang="en-US" sz="1600" smtClean="0"/>
              <a:t>Native Hawaiian or Other Pacific Islander</a:t>
            </a:r>
          </a:p>
          <a:p>
            <a:r>
              <a:rPr lang="en-US" sz="1600" smtClean="0"/>
              <a:t>For example, Native Hawaiian, Samoan, Chamorro, Tongan, Fijian, Marshallese, etc.</a:t>
            </a:r>
          </a:p>
          <a:p>
            <a:r>
              <a:rPr lang="en-US" sz="1600" smtClean="0"/>
              <a:t>Some other  race, ethnicity, or origin</a:t>
            </a:r>
            <a:endParaRPr lang="en-US" sz="1600" dirty="0">
              <a:effectLst/>
            </a:endParaRPr>
          </a:p>
        </p:txBody>
      </p:sp>
      <p:sp>
        <p:nvSpPr>
          <p:cNvPr id="3" name="Rectangle 2"/>
          <p:cNvSpPr/>
          <p:nvPr/>
        </p:nvSpPr>
        <p:spPr>
          <a:xfrm>
            <a:off x="76200" y="914400"/>
            <a:ext cx="4572000" cy="923330"/>
          </a:xfrm>
          <a:prstGeom prst="rect">
            <a:avLst/>
          </a:prstGeom>
        </p:spPr>
        <p:txBody>
          <a:bodyPr>
            <a:spAutoFit/>
          </a:bodyPr>
          <a:lstStyle/>
          <a:p>
            <a:r>
              <a:rPr lang="en-US" b="1" dirty="0"/>
              <a:t>Which categories describe &lt;NAME#&gt;? </a:t>
            </a:r>
            <a:r>
              <a:rPr lang="en-US" u="sng" dirty="0"/>
              <a:t>(Help)</a:t>
            </a:r>
            <a:endParaRPr lang="en-US" dirty="0"/>
          </a:p>
          <a:p>
            <a:r>
              <a:rPr lang="en-US" dirty="0"/>
              <a:t>Select all boxes that apply. </a:t>
            </a:r>
          </a:p>
          <a:p>
            <a:r>
              <a:rPr lang="en-US" dirty="0"/>
              <a:t>Note, you may report more than one group. </a:t>
            </a:r>
            <a:r>
              <a:rPr lang="en-US" i="1" dirty="0"/>
              <a:t> </a:t>
            </a:r>
            <a:endParaRPr lang="en-US" dirty="0">
              <a:effectLst/>
            </a:endParaRPr>
          </a:p>
        </p:txBody>
      </p:sp>
    </p:spTree>
    <p:extLst>
      <p:ext uri="{BB962C8B-B14F-4D97-AF65-F5344CB8AC3E}">
        <p14:creationId xmlns:p14="http://schemas.microsoft.com/office/powerpoint/2010/main" val="402629300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92133" y="3562351"/>
            <a:ext cx="4267200" cy="3298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381000" y="304800"/>
            <a:ext cx="4572000" cy="2585323"/>
          </a:xfrm>
          <a:prstGeom prst="rect">
            <a:avLst/>
          </a:prstGeom>
        </p:spPr>
        <p:txBody>
          <a:bodyPr>
            <a:spAutoFit/>
          </a:bodyPr>
          <a:lstStyle/>
          <a:p>
            <a:r>
              <a:rPr lang="en-US" dirty="0"/>
              <a:t>“Next, we will collect detailed information for each category selected.”</a:t>
            </a:r>
          </a:p>
          <a:p>
            <a:r>
              <a:rPr lang="en-US" dirty="0"/>
              <a:t> </a:t>
            </a:r>
          </a:p>
          <a:p>
            <a:r>
              <a:rPr lang="en-US" b="1" dirty="0"/>
              <a:t>What are &lt;NAME#’s&gt; specific WHITE categories? </a:t>
            </a:r>
            <a:endParaRPr lang="en-US" dirty="0"/>
          </a:p>
          <a:p>
            <a:r>
              <a:rPr lang="en-US" dirty="0"/>
              <a:t>Select all boxes that apply and/or enter details in the space below. </a:t>
            </a:r>
          </a:p>
          <a:p>
            <a:r>
              <a:rPr lang="en-US" dirty="0"/>
              <a:t>Note, you may report more than one group.</a:t>
            </a:r>
            <a:r>
              <a:rPr lang="en-US" i="1" dirty="0"/>
              <a:t> </a:t>
            </a:r>
            <a:r>
              <a:rPr lang="en-US" u="sng" dirty="0"/>
              <a:t>(Help)</a:t>
            </a:r>
            <a:endParaRPr lang="en-US" dirty="0">
              <a:effectLst/>
            </a:endParaRPr>
          </a:p>
        </p:txBody>
      </p:sp>
      <p:sp>
        <p:nvSpPr>
          <p:cNvPr id="3" name="Rectangle 2"/>
          <p:cNvSpPr/>
          <p:nvPr/>
        </p:nvSpPr>
        <p:spPr>
          <a:xfrm>
            <a:off x="457200" y="3276600"/>
            <a:ext cx="4572000" cy="2862322"/>
          </a:xfrm>
          <a:prstGeom prst="rect">
            <a:avLst/>
          </a:prstGeom>
        </p:spPr>
        <p:txBody>
          <a:bodyPr>
            <a:spAutoFit/>
          </a:bodyPr>
          <a:lstStyle/>
          <a:p>
            <a:r>
              <a:rPr lang="es-ES_tradnl" dirty="0"/>
              <a:t>Radio </a:t>
            </a:r>
            <a:r>
              <a:rPr lang="es-ES_tradnl" dirty="0" err="1"/>
              <a:t>Buttons</a:t>
            </a:r>
            <a:endParaRPr lang="en-US" dirty="0"/>
          </a:p>
          <a:p>
            <a:pPr lvl="0"/>
            <a:r>
              <a:rPr lang="en-US" dirty="0"/>
              <a:t>German</a:t>
            </a:r>
          </a:p>
          <a:p>
            <a:pPr lvl="0"/>
            <a:r>
              <a:rPr lang="en-US" dirty="0"/>
              <a:t>Irish</a:t>
            </a:r>
          </a:p>
          <a:p>
            <a:pPr lvl="0"/>
            <a:r>
              <a:rPr lang="en-US" dirty="0"/>
              <a:t>English</a:t>
            </a:r>
          </a:p>
          <a:p>
            <a:pPr lvl="0"/>
            <a:r>
              <a:rPr lang="en-US" dirty="0"/>
              <a:t>Italian</a:t>
            </a:r>
          </a:p>
          <a:p>
            <a:pPr lvl="0"/>
            <a:r>
              <a:rPr lang="en-US" dirty="0"/>
              <a:t>Polish</a:t>
            </a:r>
          </a:p>
          <a:p>
            <a:pPr lvl="0"/>
            <a:r>
              <a:rPr lang="en-US" dirty="0"/>
              <a:t>French</a:t>
            </a:r>
          </a:p>
          <a:p>
            <a:r>
              <a:rPr lang="en-US" dirty="0"/>
              <a:t>Enter, for example, Scottish, Norwegian, Dutch, etc. </a:t>
            </a:r>
          </a:p>
          <a:p>
            <a:r>
              <a:rPr lang="en-US" i="1" dirty="0"/>
              <a:t>{display 200-character textbox}</a:t>
            </a:r>
            <a:endParaRPr lang="en-US" dirty="0">
              <a:effectLst/>
            </a:endParaRPr>
          </a:p>
        </p:txBody>
      </p:sp>
    </p:spTree>
    <p:extLst>
      <p:ext uri="{BB962C8B-B14F-4D97-AF65-F5344CB8AC3E}">
        <p14:creationId xmlns:p14="http://schemas.microsoft.com/office/powerpoint/2010/main" val="2135976470"/>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792133" y="3562351"/>
            <a:ext cx="4267200" cy="329812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p:cNvSpPr/>
          <p:nvPr/>
        </p:nvSpPr>
        <p:spPr>
          <a:xfrm>
            <a:off x="457200" y="304800"/>
            <a:ext cx="4572000" cy="2031325"/>
          </a:xfrm>
          <a:prstGeom prst="rect">
            <a:avLst/>
          </a:prstGeom>
        </p:spPr>
        <p:txBody>
          <a:bodyPr>
            <a:spAutoFit/>
          </a:bodyPr>
          <a:lstStyle/>
          <a:p>
            <a:r>
              <a:rPr lang="en-US" b="1" dirty="0"/>
              <a:t>What are &lt;NAME#’s&gt; specific BLACK OR </a:t>
            </a:r>
            <a:r>
              <a:rPr lang="en-US" b="1" dirty="0" smtClean="0"/>
              <a:t>African American </a:t>
            </a:r>
            <a:r>
              <a:rPr lang="en-US" b="1" dirty="0"/>
              <a:t>categories? </a:t>
            </a:r>
            <a:endParaRPr lang="en-US" dirty="0"/>
          </a:p>
          <a:p>
            <a:r>
              <a:rPr lang="en-US" dirty="0"/>
              <a:t>Select all boxes that apply and/or enter details in the space below. </a:t>
            </a:r>
          </a:p>
          <a:p>
            <a:r>
              <a:rPr lang="en-US" dirty="0"/>
              <a:t>Note, you may report more than one group.</a:t>
            </a:r>
            <a:r>
              <a:rPr lang="en-US" i="1" dirty="0"/>
              <a:t> </a:t>
            </a:r>
            <a:r>
              <a:rPr lang="en-US" u="sng" dirty="0"/>
              <a:t>(Help)</a:t>
            </a:r>
            <a:endParaRPr lang="en-US" dirty="0"/>
          </a:p>
          <a:p>
            <a:r>
              <a:rPr lang="en-US" dirty="0"/>
              <a:t> </a:t>
            </a:r>
            <a:endParaRPr lang="en-US" dirty="0">
              <a:effectLst/>
            </a:endParaRPr>
          </a:p>
        </p:txBody>
      </p:sp>
      <p:sp>
        <p:nvSpPr>
          <p:cNvPr id="3" name="Rectangle 2"/>
          <p:cNvSpPr/>
          <p:nvPr/>
        </p:nvSpPr>
        <p:spPr>
          <a:xfrm>
            <a:off x="685800" y="3048000"/>
            <a:ext cx="4572000" cy="2862322"/>
          </a:xfrm>
          <a:prstGeom prst="rect">
            <a:avLst/>
          </a:prstGeom>
        </p:spPr>
        <p:txBody>
          <a:bodyPr>
            <a:spAutoFit/>
          </a:bodyPr>
          <a:lstStyle/>
          <a:p>
            <a:r>
              <a:rPr lang="es-ES_tradnl" dirty="0"/>
              <a:t>Radio </a:t>
            </a:r>
            <a:r>
              <a:rPr lang="es-ES_tradnl" dirty="0" err="1"/>
              <a:t>Buttons</a:t>
            </a:r>
            <a:endParaRPr lang="en-US" dirty="0"/>
          </a:p>
          <a:p>
            <a:pPr lvl="0"/>
            <a:r>
              <a:rPr lang="en-US" dirty="0"/>
              <a:t>African American</a:t>
            </a:r>
          </a:p>
          <a:p>
            <a:pPr lvl="0"/>
            <a:r>
              <a:rPr lang="en-US" dirty="0"/>
              <a:t>Jamaican</a:t>
            </a:r>
          </a:p>
          <a:p>
            <a:pPr lvl="0"/>
            <a:r>
              <a:rPr lang="en-US" dirty="0"/>
              <a:t>Haitian</a:t>
            </a:r>
          </a:p>
          <a:p>
            <a:pPr lvl="0"/>
            <a:r>
              <a:rPr lang="en-US" dirty="0"/>
              <a:t>Nigerian </a:t>
            </a:r>
          </a:p>
          <a:p>
            <a:pPr lvl="0"/>
            <a:r>
              <a:rPr lang="en-US" dirty="0"/>
              <a:t>Ethiopian</a:t>
            </a:r>
          </a:p>
          <a:p>
            <a:pPr lvl="0"/>
            <a:r>
              <a:rPr lang="en-US" dirty="0"/>
              <a:t>Somali</a:t>
            </a:r>
          </a:p>
          <a:p>
            <a:r>
              <a:rPr lang="en-US" dirty="0"/>
              <a:t>Enter, for example, Ghanaian, South African, Barbadian, etc.</a:t>
            </a:r>
          </a:p>
          <a:p>
            <a:r>
              <a:rPr lang="en-US" i="1" dirty="0"/>
              <a:t>{display 200-character textbox}</a:t>
            </a:r>
            <a:endParaRPr lang="en-US" dirty="0">
              <a:effectLst/>
            </a:endParaRPr>
          </a:p>
        </p:txBody>
      </p:sp>
    </p:spTree>
    <p:extLst>
      <p:ext uri="{BB962C8B-B14F-4D97-AF65-F5344CB8AC3E}">
        <p14:creationId xmlns:p14="http://schemas.microsoft.com/office/powerpoint/2010/main" val="85351417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381000"/>
            <a:ext cx="4572000" cy="1754326"/>
          </a:xfrm>
          <a:prstGeom prst="rect">
            <a:avLst/>
          </a:prstGeom>
        </p:spPr>
        <p:txBody>
          <a:bodyPr>
            <a:spAutoFit/>
          </a:bodyPr>
          <a:lstStyle/>
          <a:p>
            <a:r>
              <a:rPr lang="en-US" b="1" dirty="0" smtClean="0"/>
              <a:t>What are &lt;NAME#’s&gt; specific HISPANIC, LATINO, OR SPANISH categories? </a:t>
            </a:r>
            <a:endParaRPr lang="en-US" dirty="0" smtClean="0"/>
          </a:p>
          <a:p>
            <a:r>
              <a:rPr lang="en-US" dirty="0" smtClean="0"/>
              <a:t>Select all boxes that apply and/or enter details in the space below. </a:t>
            </a:r>
          </a:p>
          <a:p>
            <a:r>
              <a:rPr lang="en-US" dirty="0" smtClean="0"/>
              <a:t>Note, you may report more than one group. </a:t>
            </a:r>
            <a:r>
              <a:rPr lang="en-US" u="sng" dirty="0" smtClean="0"/>
              <a:t>(Help)</a:t>
            </a:r>
            <a:endParaRPr lang="en-US" dirty="0">
              <a:effectLst/>
            </a:endParaRPr>
          </a:p>
        </p:txBody>
      </p:sp>
      <p:sp>
        <p:nvSpPr>
          <p:cNvPr id="3" name="Rectangle 2"/>
          <p:cNvSpPr/>
          <p:nvPr/>
        </p:nvSpPr>
        <p:spPr>
          <a:xfrm>
            <a:off x="1295400" y="2895600"/>
            <a:ext cx="4572000" cy="2585323"/>
          </a:xfrm>
          <a:prstGeom prst="rect">
            <a:avLst/>
          </a:prstGeom>
        </p:spPr>
        <p:txBody>
          <a:bodyPr>
            <a:spAutoFit/>
          </a:bodyPr>
          <a:lstStyle/>
          <a:p>
            <a:r>
              <a:rPr lang="es-ES_tradnl" dirty="0"/>
              <a:t>Radio </a:t>
            </a:r>
            <a:r>
              <a:rPr lang="es-ES_tradnl" dirty="0" err="1"/>
              <a:t>Buttons</a:t>
            </a:r>
            <a:endParaRPr lang="en-US" dirty="0"/>
          </a:p>
          <a:p>
            <a:pPr lvl="0"/>
            <a:r>
              <a:rPr lang="en-US" dirty="0"/>
              <a:t>Mexican or Mexican American</a:t>
            </a:r>
          </a:p>
          <a:p>
            <a:pPr lvl="0"/>
            <a:r>
              <a:rPr lang="en-US" dirty="0"/>
              <a:t>Puerto Rican </a:t>
            </a:r>
          </a:p>
          <a:p>
            <a:pPr lvl="0"/>
            <a:r>
              <a:rPr lang="en-US" dirty="0"/>
              <a:t>Cuban</a:t>
            </a:r>
          </a:p>
          <a:p>
            <a:pPr lvl="0"/>
            <a:r>
              <a:rPr lang="en-US" dirty="0"/>
              <a:t>Salvadoran </a:t>
            </a:r>
          </a:p>
          <a:p>
            <a:pPr lvl="0"/>
            <a:r>
              <a:rPr lang="en-US" dirty="0"/>
              <a:t>Dominican </a:t>
            </a:r>
          </a:p>
          <a:p>
            <a:pPr lvl="0"/>
            <a:r>
              <a:rPr lang="en-US" dirty="0"/>
              <a:t>Colombian</a:t>
            </a:r>
          </a:p>
          <a:p>
            <a:r>
              <a:rPr lang="en-US" dirty="0"/>
              <a:t>Enter, for example, Guatemalan, Spaniard, Ecuadorian, etc.</a:t>
            </a:r>
            <a:endParaRPr lang="en-US" dirty="0">
              <a:effectLst/>
            </a:endParaRPr>
          </a:p>
        </p:txBody>
      </p:sp>
    </p:spTree>
    <p:extLst>
      <p:ext uri="{BB962C8B-B14F-4D97-AF65-F5344CB8AC3E}">
        <p14:creationId xmlns:p14="http://schemas.microsoft.com/office/powerpoint/2010/main" val="33101727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04800" y="402107"/>
            <a:ext cx="4572000" cy="2031325"/>
          </a:xfrm>
          <a:prstGeom prst="rect">
            <a:avLst/>
          </a:prstGeom>
        </p:spPr>
        <p:txBody>
          <a:bodyPr>
            <a:spAutoFit/>
          </a:bodyPr>
          <a:lstStyle/>
          <a:p>
            <a:r>
              <a:rPr lang="en-US" b="1" dirty="0"/>
              <a:t>What are &lt;NAME#’s&gt; specific ASIAN categories? </a:t>
            </a:r>
            <a:endParaRPr lang="en-US" dirty="0"/>
          </a:p>
          <a:p>
            <a:r>
              <a:rPr lang="en-US" dirty="0"/>
              <a:t>Select all boxes that apply and/or enter details in the space below. </a:t>
            </a:r>
          </a:p>
          <a:p>
            <a:r>
              <a:rPr lang="en-US" dirty="0"/>
              <a:t>Note, you may report more than one group. </a:t>
            </a:r>
            <a:r>
              <a:rPr lang="en-US" u="sng" dirty="0"/>
              <a:t>(Help)</a:t>
            </a:r>
            <a:endParaRPr lang="en-US" dirty="0"/>
          </a:p>
          <a:p>
            <a:r>
              <a:rPr lang="en-US" dirty="0"/>
              <a:t> </a:t>
            </a:r>
            <a:endParaRPr lang="en-US" dirty="0">
              <a:effectLst/>
            </a:endParaRPr>
          </a:p>
        </p:txBody>
      </p:sp>
      <p:sp>
        <p:nvSpPr>
          <p:cNvPr id="5" name="Rectangle 4"/>
          <p:cNvSpPr/>
          <p:nvPr/>
        </p:nvSpPr>
        <p:spPr>
          <a:xfrm>
            <a:off x="457200" y="2743200"/>
            <a:ext cx="4572000" cy="2862322"/>
          </a:xfrm>
          <a:prstGeom prst="rect">
            <a:avLst/>
          </a:prstGeom>
        </p:spPr>
        <p:txBody>
          <a:bodyPr>
            <a:spAutoFit/>
          </a:bodyPr>
          <a:lstStyle/>
          <a:p>
            <a:r>
              <a:rPr lang="es-ES_tradnl" dirty="0"/>
              <a:t>Radio </a:t>
            </a:r>
            <a:r>
              <a:rPr lang="es-ES_tradnl" dirty="0" err="1"/>
              <a:t>Buttons</a:t>
            </a:r>
            <a:endParaRPr lang="en-US" dirty="0"/>
          </a:p>
          <a:p>
            <a:pPr lvl="0"/>
            <a:r>
              <a:rPr lang="en-US" dirty="0"/>
              <a:t>Chinese</a:t>
            </a:r>
          </a:p>
          <a:p>
            <a:pPr lvl="0"/>
            <a:r>
              <a:rPr lang="en-US" dirty="0"/>
              <a:t>Filipino </a:t>
            </a:r>
          </a:p>
          <a:p>
            <a:pPr lvl="0"/>
            <a:r>
              <a:rPr lang="en-US" dirty="0"/>
              <a:t>Asian Indian </a:t>
            </a:r>
          </a:p>
          <a:p>
            <a:pPr lvl="0"/>
            <a:r>
              <a:rPr lang="en-US" dirty="0"/>
              <a:t>Vietnamese</a:t>
            </a:r>
          </a:p>
          <a:p>
            <a:pPr lvl="0"/>
            <a:r>
              <a:rPr lang="en-US" dirty="0"/>
              <a:t>Korean</a:t>
            </a:r>
          </a:p>
          <a:p>
            <a:pPr lvl="0"/>
            <a:r>
              <a:rPr lang="en-US" dirty="0"/>
              <a:t>Japanese</a:t>
            </a:r>
          </a:p>
          <a:p>
            <a:r>
              <a:rPr lang="en-US" dirty="0"/>
              <a:t>Enter, for example, Pakistani, Cambodian, Hmong, etc.</a:t>
            </a:r>
          </a:p>
          <a:p>
            <a:r>
              <a:rPr lang="en-US" i="1" dirty="0"/>
              <a:t>{display 200-character textbox}</a:t>
            </a:r>
            <a:endParaRPr lang="en-US" dirty="0">
              <a:effectLst/>
            </a:endParaRPr>
          </a:p>
        </p:txBody>
      </p:sp>
    </p:spTree>
    <p:extLst>
      <p:ext uri="{BB962C8B-B14F-4D97-AF65-F5344CB8AC3E}">
        <p14:creationId xmlns:p14="http://schemas.microsoft.com/office/powerpoint/2010/main" val="419692677"/>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4572000" cy="1477328"/>
          </a:xfrm>
          <a:prstGeom prst="rect">
            <a:avLst/>
          </a:prstGeom>
        </p:spPr>
        <p:txBody>
          <a:bodyPr>
            <a:spAutoFit/>
          </a:bodyPr>
          <a:lstStyle/>
          <a:p>
            <a:r>
              <a:rPr lang="en-US" b="1" dirty="0" smtClean="0"/>
              <a:t>What are &lt;NAME#’s&gt; specific AMERICAN INDIAN OR ALASKA NATIVE categories? </a:t>
            </a:r>
            <a:endParaRPr lang="en-US" dirty="0" smtClean="0"/>
          </a:p>
          <a:p>
            <a:r>
              <a:rPr lang="en-US" dirty="0" smtClean="0"/>
              <a:t>Enter details in the space below. </a:t>
            </a:r>
          </a:p>
          <a:p>
            <a:r>
              <a:rPr lang="en-US" dirty="0" smtClean="0"/>
              <a:t>Note, you may report more than one group.</a:t>
            </a:r>
            <a:r>
              <a:rPr lang="en-US" i="1" dirty="0" smtClean="0"/>
              <a:t> </a:t>
            </a:r>
            <a:r>
              <a:rPr lang="en-US" u="sng" dirty="0" smtClean="0"/>
              <a:t>(Help)</a:t>
            </a:r>
            <a:endParaRPr lang="en-US" dirty="0">
              <a:effectLst/>
            </a:endParaRPr>
          </a:p>
        </p:txBody>
      </p:sp>
      <p:sp>
        <p:nvSpPr>
          <p:cNvPr id="3" name="Rectangle 2"/>
          <p:cNvSpPr/>
          <p:nvPr/>
        </p:nvSpPr>
        <p:spPr>
          <a:xfrm>
            <a:off x="685800" y="1961193"/>
            <a:ext cx="4572000" cy="4524315"/>
          </a:xfrm>
          <a:prstGeom prst="rect">
            <a:avLst/>
          </a:prstGeom>
        </p:spPr>
        <p:txBody>
          <a:bodyPr>
            <a:spAutoFit/>
          </a:bodyPr>
          <a:lstStyle/>
          <a:p>
            <a:r>
              <a:rPr lang="en-US" b="1" dirty="0"/>
              <a:t>AMERICAN INDIAN </a:t>
            </a:r>
            <a:endParaRPr lang="en-US" dirty="0"/>
          </a:p>
          <a:p>
            <a:r>
              <a:rPr lang="en-US" dirty="0"/>
              <a:t>Enter, for example, Navajo Nation, Blackfeet Tribe, Muscogee (Creek) Nation, etc. </a:t>
            </a:r>
          </a:p>
          <a:p>
            <a:r>
              <a:rPr lang="en-US" i="1" dirty="0"/>
              <a:t>{display 200-character textbox}</a:t>
            </a:r>
            <a:endParaRPr lang="en-US" dirty="0"/>
          </a:p>
          <a:p>
            <a:r>
              <a:rPr lang="en-US" b="1" dirty="0"/>
              <a:t> </a:t>
            </a:r>
            <a:endParaRPr lang="en-US" dirty="0"/>
          </a:p>
          <a:p>
            <a:r>
              <a:rPr lang="en-US" b="1" dirty="0"/>
              <a:t> </a:t>
            </a:r>
            <a:endParaRPr lang="en-US" dirty="0"/>
          </a:p>
          <a:p>
            <a:r>
              <a:rPr lang="en-US" b="1" dirty="0"/>
              <a:t>ALASKA NATIVE</a:t>
            </a:r>
            <a:endParaRPr lang="en-US" dirty="0"/>
          </a:p>
          <a:p>
            <a:r>
              <a:rPr lang="en-US" dirty="0"/>
              <a:t>Enter, for example, Native Village of Barrow Inupiat Traditional Government, Nome -Eskimo Community, </a:t>
            </a:r>
            <a:r>
              <a:rPr lang="en-US" dirty="0" err="1"/>
              <a:t>Orutsararmuit</a:t>
            </a:r>
            <a:r>
              <a:rPr lang="en-US" dirty="0"/>
              <a:t> Native Village, etc. </a:t>
            </a:r>
          </a:p>
          <a:p>
            <a:r>
              <a:rPr lang="en-US" i="1" dirty="0"/>
              <a:t>{display 200-character textbox}</a:t>
            </a:r>
            <a:endParaRPr lang="en-US" dirty="0"/>
          </a:p>
          <a:p>
            <a:r>
              <a:rPr lang="en-US" dirty="0"/>
              <a:t> </a:t>
            </a:r>
          </a:p>
          <a:p>
            <a:r>
              <a:rPr lang="en-US" dirty="0"/>
              <a:t> </a:t>
            </a:r>
          </a:p>
          <a:p>
            <a:r>
              <a:rPr lang="en-US" b="1" dirty="0"/>
              <a:t>CENTRAL OR SOUTH AMERICAN INDIAN</a:t>
            </a:r>
            <a:endParaRPr lang="en-US" dirty="0"/>
          </a:p>
          <a:p>
            <a:r>
              <a:rPr lang="es-PR" dirty="0" err="1"/>
              <a:t>Enter</a:t>
            </a:r>
            <a:r>
              <a:rPr lang="es-PR" dirty="0"/>
              <a:t>, </a:t>
            </a:r>
            <a:r>
              <a:rPr lang="es-PR" dirty="0" err="1"/>
              <a:t>for</a:t>
            </a:r>
            <a:r>
              <a:rPr lang="es-PR" dirty="0"/>
              <a:t> </a:t>
            </a:r>
            <a:r>
              <a:rPr lang="es-PR" dirty="0" err="1"/>
              <a:t>example</a:t>
            </a:r>
            <a:r>
              <a:rPr lang="es-PR" dirty="0"/>
              <a:t>, Mayan, </a:t>
            </a:r>
            <a:r>
              <a:rPr lang="es-PR" dirty="0" err="1"/>
              <a:t>Aztec</a:t>
            </a:r>
            <a:r>
              <a:rPr lang="es-PR" dirty="0"/>
              <a:t>, Taino, etc. </a:t>
            </a:r>
            <a:endParaRPr lang="en-US" dirty="0"/>
          </a:p>
          <a:p>
            <a:r>
              <a:rPr lang="en-US" dirty="0"/>
              <a:t>{Display 200-character text box}</a:t>
            </a:r>
          </a:p>
        </p:txBody>
      </p:sp>
    </p:spTree>
    <p:extLst>
      <p:ext uri="{BB962C8B-B14F-4D97-AF65-F5344CB8AC3E}">
        <p14:creationId xmlns:p14="http://schemas.microsoft.com/office/powerpoint/2010/main" val="290723621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381000"/>
            <a:ext cx="4572000" cy="1754326"/>
          </a:xfrm>
          <a:prstGeom prst="rect">
            <a:avLst/>
          </a:prstGeom>
        </p:spPr>
        <p:txBody>
          <a:bodyPr>
            <a:spAutoFit/>
          </a:bodyPr>
          <a:lstStyle/>
          <a:p>
            <a:r>
              <a:rPr lang="en-US" b="1" dirty="0"/>
              <a:t>What are &lt;NAME#’s&gt; specific MIDDLE EASTERN OR NORTH AFRICAN categories? </a:t>
            </a:r>
            <a:endParaRPr lang="en-US" dirty="0"/>
          </a:p>
          <a:p>
            <a:r>
              <a:rPr lang="en-US" dirty="0"/>
              <a:t>Select all boxes that apply and/or enter details in the space below. </a:t>
            </a:r>
          </a:p>
          <a:p>
            <a:r>
              <a:rPr lang="en-US" dirty="0"/>
              <a:t>Note, you may report more than one group.</a:t>
            </a:r>
            <a:r>
              <a:rPr lang="en-US" i="1" dirty="0"/>
              <a:t> </a:t>
            </a:r>
            <a:r>
              <a:rPr lang="en-US" u="sng" dirty="0"/>
              <a:t>(Help)</a:t>
            </a:r>
            <a:endParaRPr lang="en-US" dirty="0">
              <a:effectLst/>
            </a:endParaRPr>
          </a:p>
        </p:txBody>
      </p:sp>
      <p:sp>
        <p:nvSpPr>
          <p:cNvPr id="5" name="Rectangle 4"/>
          <p:cNvSpPr/>
          <p:nvPr/>
        </p:nvSpPr>
        <p:spPr>
          <a:xfrm>
            <a:off x="609600" y="3048000"/>
            <a:ext cx="4572000" cy="2585323"/>
          </a:xfrm>
          <a:prstGeom prst="rect">
            <a:avLst/>
          </a:prstGeom>
        </p:spPr>
        <p:txBody>
          <a:bodyPr>
            <a:spAutoFit/>
          </a:bodyPr>
          <a:lstStyle/>
          <a:p>
            <a:r>
              <a:rPr lang="es-ES_tradnl" dirty="0"/>
              <a:t>Radio </a:t>
            </a:r>
            <a:r>
              <a:rPr lang="es-ES_tradnl" dirty="0" err="1"/>
              <a:t>Buttons</a:t>
            </a:r>
            <a:endParaRPr lang="en-US" dirty="0"/>
          </a:p>
          <a:p>
            <a:pPr lvl="0"/>
            <a:r>
              <a:rPr lang="en-US" dirty="0"/>
              <a:t>Lebanese</a:t>
            </a:r>
          </a:p>
          <a:p>
            <a:pPr lvl="0"/>
            <a:r>
              <a:rPr lang="en-US" dirty="0"/>
              <a:t>Iranian</a:t>
            </a:r>
          </a:p>
          <a:p>
            <a:pPr lvl="0"/>
            <a:r>
              <a:rPr lang="en-US" dirty="0"/>
              <a:t>Egyptian</a:t>
            </a:r>
          </a:p>
          <a:p>
            <a:pPr lvl="0"/>
            <a:r>
              <a:rPr lang="en-US" dirty="0"/>
              <a:t>Syrian</a:t>
            </a:r>
          </a:p>
          <a:p>
            <a:pPr lvl="0"/>
            <a:r>
              <a:rPr lang="en-US" dirty="0"/>
              <a:t>Moroccan</a:t>
            </a:r>
          </a:p>
          <a:p>
            <a:pPr lvl="0"/>
            <a:r>
              <a:rPr lang="en-US" dirty="0"/>
              <a:t>Algerian</a:t>
            </a:r>
          </a:p>
          <a:p>
            <a:r>
              <a:rPr lang="en-US" dirty="0"/>
              <a:t>Enter, for example, Israeli, Iraqi, Tunisian, etc.</a:t>
            </a:r>
          </a:p>
          <a:p>
            <a:r>
              <a:rPr lang="en-US" i="1" dirty="0"/>
              <a:t>{display 200-character textbox}</a:t>
            </a:r>
            <a:endParaRPr lang="en-US" dirty="0">
              <a:effectLst/>
            </a:endParaRPr>
          </a:p>
        </p:txBody>
      </p:sp>
    </p:spTree>
    <p:extLst>
      <p:ext uri="{BB962C8B-B14F-4D97-AF65-F5344CB8AC3E}">
        <p14:creationId xmlns:p14="http://schemas.microsoft.com/office/powerpoint/2010/main" val="14425704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2828836"/>
            <a:ext cx="4572000" cy="1200329"/>
          </a:xfrm>
          <a:prstGeom prst="rect">
            <a:avLst/>
          </a:prstGeom>
        </p:spPr>
        <p:txBody>
          <a:bodyPr>
            <a:spAutoFit/>
          </a:bodyPr>
          <a:lstStyle/>
          <a:p>
            <a:r>
              <a:rPr lang="en-US" b="1" dirty="0"/>
              <a:t>Are you completing the 2016 Census Test for the address below?</a:t>
            </a:r>
            <a:r>
              <a:rPr lang="en-US" dirty="0"/>
              <a:t> </a:t>
            </a:r>
            <a:r>
              <a:rPr lang="en-US" u="sng" dirty="0"/>
              <a:t>(Help)</a:t>
            </a:r>
            <a:endParaRPr lang="en-US" dirty="0"/>
          </a:p>
          <a:p>
            <a:r>
              <a:rPr lang="en-US" dirty="0"/>
              <a:t> </a:t>
            </a:r>
          </a:p>
          <a:p>
            <a:r>
              <a:rPr lang="en-US" b="1" dirty="0"/>
              <a:t>&lt;FULL ADDRESS&gt;</a:t>
            </a:r>
            <a:endParaRPr lang="en-US" dirty="0"/>
          </a:p>
        </p:txBody>
      </p:sp>
    </p:spTree>
    <p:extLst>
      <p:ext uri="{BB962C8B-B14F-4D97-AF65-F5344CB8AC3E}">
        <p14:creationId xmlns:p14="http://schemas.microsoft.com/office/powerpoint/2010/main" val="30447451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56951"/>
            <a:ext cx="4572000" cy="2031325"/>
          </a:xfrm>
          <a:prstGeom prst="rect">
            <a:avLst/>
          </a:prstGeom>
        </p:spPr>
        <p:txBody>
          <a:bodyPr>
            <a:spAutoFit/>
          </a:bodyPr>
          <a:lstStyle/>
          <a:p>
            <a:r>
              <a:rPr lang="en-US" b="1" dirty="0"/>
              <a:t>What are &lt;NAME#’s&gt; specific NATIVE HAWAIIAN OR OTHER PACIFIC ISLANDER categories? </a:t>
            </a:r>
            <a:endParaRPr lang="en-US" dirty="0"/>
          </a:p>
          <a:p>
            <a:r>
              <a:rPr lang="en-US" dirty="0"/>
              <a:t>Select all boxes that apply and/or enter details in the space below. </a:t>
            </a:r>
          </a:p>
          <a:p>
            <a:r>
              <a:rPr lang="en-US" dirty="0"/>
              <a:t>Note, you may report more than one group. </a:t>
            </a:r>
            <a:r>
              <a:rPr lang="en-US" u="sng" dirty="0"/>
              <a:t>(Help)</a:t>
            </a:r>
            <a:endParaRPr lang="en-US" dirty="0">
              <a:effectLst/>
            </a:endParaRPr>
          </a:p>
        </p:txBody>
      </p:sp>
      <p:sp>
        <p:nvSpPr>
          <p:cNvPr id="3" name="Rectangle 2"/>
          <p:cNvSpPr/>
          <p:nvPr/>
        </p:nvSpPr>
        <p:spPr>
          <a:xfrm>
            <a:off x="457200" y="2819400"/>
            <a:ext cx="4572000" cy="2862322"/>
          </a:xfrm>
          <a:prstGeom prst="rect">
            <a:avLst/>
          </a:prstGeom>
        </p:spPr>
        <p:txBody>
          <a:bodyPr>
            <a:spAutoFit/>
          </a:bodyPr>
          <a:lstStyle/>
          <a:p>
            <a:r>
              <a:rPr lang="es-ES_tradnl" dirty="0"/>
              <a:t>Radio </a:t>
            </a:r>
            <a:r>
              <a:rPr lang="es-ES_tradnl" dirty="0" err="1"/>
              <a:t>Buttons</a:t>
            </a:r>
            <a:endParaRPr lang="en-US" dirty="0"/>
          </a:p>
          <a:p>
            <a:pPr lvl="0"/>
            <a:r>
              <a:rPr lang="en-US" dirty="0"/>
              <a:t>Native Hawaiian</a:t>
            </a:r>
          </a:p>
          <a:p>
            <a:pPr lvl="0"/>
            <a:r>
              <a:rPr lang="en-US" dirty="0"/>
              <a:t>Samoan</a:t>
            </a:r>
          </a:p>
          <a:p>
            <a:pPr lvl="0"/>
            <a:r>
              <a:rPr lang="en-US" dirty="0"/>
              <a:t>Chamorro</a:t>
            </a:r>
          </a:p>
          <a:p>
            <a:pPr lvl="0"/>
            <a:r>
              <a:rPr lang="en-US" dirty="0"/>
              <a:t>Tongan</a:t>
            </a:r>
          </a:p>
          <a:p>
            <a:pPr lvl="0"/>
            <a:r>
              <a:rPr lang="en-US" dirty="0"/>
              <a:t>Fijian</a:t>
            </a:r>
          </a:p>
          <a:p>
            <a:pPr lvl="0"/>
            <a:r>
              <a:rPr lang="en-US" dirty="0"/>
              <a:t>Marshallese</a:t>
            </a:r>
          </a:p>
          <a:p>
            <a:r>
              <a:rPr lang="en-US" dirty="0"/>
              <a:t>Enter, for example, Palauan, Tahitian, </a:t>
            </a:r>
            <a:r>
              <a:rPr lang="en-US" dirty="0" err="1"/>
              <a:t>Chuukese</a:t>
            </a:r>
            <a:r>
              <a:rPr lang="en-US" dirty="0"/>
              <a:t>, etc.</a:t>
            </a:r>
          </a:p>
          <a:p>
            <a:r>
              <a:rPr lang="en-US" i="1" dirty="0"/>
              <a:t>{display 200-character textbox}</a:t>
            </a:r>
            <a:endParaRPr lang="en-US" dirty="0">
              <a:effectLst/>
            </a:endParaRPr>
          </a:p>
        </p:txBody>
      </p:sp>
    </p:spTree>
    <p:extLst>
      <p:ext uri="{BB962C8B-B14F-4D97-AF65-F5344CB8AC3E}">
        <p14:creationId xmlns:p14="http://schemas.microsoft.com/office/powerpoint/2010/main" val="126333123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0" y="2690336"/>
            <a:ext cx="4572000" cy="1477328"/>
          </a:xfrm>
          <a:prstGeom prst="rect">
            <a:avLst/>
          </a:prstGeom>
        </p:spPr>
        <p:txBody>
          <a:bodyPr>
            <a:spAutoFit/>
          </a:bodyPr>
          <a:lstStyle/>
          <a:p>
            <a:r>
              <a:rPr lang="en-US" b="1" dirty="0"/>
              <a:t>Enter other details about &lt;NAME#&gt;’s race, ethnicity, or origin. </a:t>
            </a:r>
            <a:endParaRPr lang="en-US" dirty="0"/>
          </a:p>
          <a:p>
            <a:r>
              <a:rPr lang="en-US" dirty="0"/>
              <a:t>Note, you may report more than one group. </a:t>
            </a:r>
            <a:r>
              <a:rPr lang="en-US" u="sng" dirty="0"/>
              <a:t>(Help)</a:t>
            </a:r>
            <a:endParaRPr lang="en-US" dirty="0"/>
          </a:p>
          <a:p>
            <a:r>
              <a:rPr lang="en-US" dirty="0"/>
              <a:t> </a:t>
            </a:r>
            <a:endParaRPr lang="en-US" dirty="0">
              <a:effectLst/>
            </a:endParaRPr>
          </a:p>
        </p:txBody>
      </p:sp>
    </p:spTree>
    <p:extLst>
      <p:ext uri="{BB962C8B-B14F-4D97-AF65-F5344CB8AC3E}">
        <p14:creationId xmlns:p14="http://schemas.microsoft.com/office/powerpoint/2010/main" val="182267842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609600"/>
            <a:ext cx="4572000" cy="1200329"/>
          </a:xfrm>
          <a:prstGeom prst="rect">
            <a:avLst/>
          </a:prstGeom>
        </p:spPr>
        <p:txBody>
          <a:bodyPr>
            <a:spAutoFit/>
          </a:bodyPr>
          <a:lstStyle/>
          <a:p>
            <a:r>
              <a:rPr lang="en-US" b="1" dirty="0"/>
              <a:t>Does &lt;NAME#&gt; sometimes live or stay at an address other than &lt;ADDRESS&gt;?  </a:t>
            </a:r>
            <a:r>
              <a:rPr lang="en-US" u="sng" dirty="0"/>
              <a:t>(Help)</a:t>
            </a:r>
            <a:endParaRPr lang="en-US" dirty="0"/>
          </a:p>
          <a:p>
            <a:r>
              <a:rPr lang="en-US" dirty="0"/>
              <a:t>Select all that apply.</a:t>
            </a:r>
          </a:p>
          <a:p>
            <a:r>
              <a:rPr lang="en-US" i="1" dirty="0"/>
              <a:t> </a:t>
            </a:r>
            <a:endParaRPr lang="en-US" dirty="0">
              <a:effectLst/>
            </a:endParaRPr>
          </a:p>
        </p:txBody>
      </p:sp>
      <p:sp>
        <p:nvSpPr>
          <p:cNvPr id="3" name="Rectangle 2"/>
          <p:cNvSpPr/>
          <p:nvPr/>
        </p:nvSpPr>
        <p:spPr>
          <a:xfrm>
            <a:off x="609600" y="1809929"/>
            <a:ext cx="4572000" cy="4247317"/>
          </a:xfrm>
          <a:prstGeom prst="rect">
            <a:avLst/>
          </a:prstGeom>
        </p:spPr>
        <p:txBody>
          <a:bodyPr>
            <a:spAutoFit/>
          </a:bodyPr>
          <a:lstStyle/>
          <a:p>
            <a:r>
              <a:rPr lang="en-US" dirty="0"/>
              <a:t>Radio button</a:t>
            </a:r>
          </a:p>
          <a:p>
            <a:pPr lvl="0"/>
            <a:r>
              <a:rPr lang="en-US" dirty="0"/>
              <a:t>No</a:t>
            </a:r>
          </a:p>
          <a:p>
            <a:r>
              <a:rPr lang="en-US" dirty="0"/>
              <a:t>Checkboxes</a:t>
            </a:r>
          </a:p>
          <a:p>
            <a:pPr lvl="0"/>
            <a:r>
              <a:rPr lang="en-US" dirty="0"/>
              <a:t>Yes, with a parent, grandparent, or other person</a:t>
            </a:r>
          </a:p>
          <a:p>
            <a:pPr lvl="0"/>
            <a:r>
              <a:rPr lang="en-US" dirty="0"/>
              <a:t>Yes, while attending college</a:t>
            </a:r>
          </a:p>
          <a:p>
            <a:pPr lvl="0"/>
            <a:r>
              <a:rPr lang="en-US" dirty="0"/>
              <a:t>Yes, to be closer to a job (including military assignments)</a:t>
            </a:r>
          </a:p>
          <a:p>
            <a:pPr lvl="0"/>
            <a:r>
              <a:rPr lang="en-US" dirty="0"/>
              <a:t>Yes, in a nursing home or a group home</a:t>
            </a:r>
          </a:p>
          <a:p>
            <a:pPr lvl="0"/>
            <a:r>
              <a:rPr lang="en-US" dirty="0"/>
              <a:t>Yes, in a jail or prison</a:t>
            </a:r>
          </a:p>
          <a:p>
            <a:pPr lvl="0"/>
            <a:r>
              <a:rPr lang="en-US" dirty="0"/>
              <a:t>Yes, at a seasonal or second residence</a:t>
            </a:r>
          </a:p>
          <a:p>
            <a:pPr lvl="0"/>
            <a:r>
              <a:rPr lang="en-US" dirty="0"/>
              <a:t>Yes, for another reason</a:t>
            </a:r>
          </a:p>
          <a:p>
            <a:r>
              <a:rPr lang="en-US" dirty="0"/>
              <a:t> </a:t>
            </a:r>
          </a:p>
          <a:p>
            <a:r>
              <a:rPr lang="en-US" dirty="0"/>
              <a:t>If “Yes, for another reason” is selected:</a:t>
            </a:r>
          </a:p>
          <a:p>
            <a:r>
              <a:rPr lang="en-US" i="1" dirty="0"/>
              <a:t>{display 250-character textbox}</a:t>
            </a:r>
            <a:endParaRPr lang="en-US" dirty="0"/>
          </a:p>
        </p:txBody>
      </p:sp>
    </p:spTree>
    <p:extLst>
      <p:ext uri="{BB962C8B-B14F-4D97-AF65-F5344CB8AC3E}">
        <p14:creationId xmlns:p14="http://schemas.microsoft.com/office/powerpoint/2010/main" val="1186173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443841"/>
            <a:ext cx="4572000" cy="3970318"/>
          </a:xfrm>
          <a:prstGeom prst="rect">
            <a:avLst/>
          </a:prstGeom>
        </p:spPr>
        <p:txBody>
          <a:bodyPr>
            <a:spAutoFit/>
          </a:bodyPr>
          <a:lstStyle/>
          <a:p>
            <a:r>
              <a:rPr lang="en-US" b="1" dirty="0"/>
              <a:t>Please provide the full address of the place where &lt;NAME#&gt; sometimes lives or stays with a parent, grandparent, or other person.</a:t>
            </a:r>
            <a:r>
              <a:rPr lang="en-US" dirty="0"/>
              <a:t>  Fill in as much information as you know. </a:t>
            </a:r>
            <a:r>
              <a:rPr lang="en-US" u="sng" dirty="0"/>
              <a:t>(Help)</a:t>
            </a:r>
            <a:endParaRPr lang="en-US" dirty="0"/>
          </a:p>
          <a:p>
            <a:r>
              <a:rPr lang="en-US" dirty="0"/>
              <a:t> </a:t>
            </a:r>
          </a:p>
          <a:p>
            <a:r>
              <a:rPr lang="en-US" dirty="0"/>
              <a:t>Please select the type of address associated with this residence.</a:t>
            </a:r>
          </a:p>
          <a:p>
            <a:r>
              <a:rPr lang="en-US" i="1" dirty="0"/>
              <a:t> </a:t>
            </a:r>
            <a:endParaRPr lang="en-US" dirty="0"/>
          </a:p>
          <a:p>
            <a:r>
              <a:rPr lang="en-US" b="1" dirty="0"/>
              <a:t> </a:t>
            </a:r>
            <a:endParaRPr lang="en-US" dirty="0"/>
          </a:p>
          <a:p>
            <a:r>
              <a:rPr lang="en-US" b="1" dirty="0"/>
              <a:t>If you do not know the address, please enter as much information as you can about the location.  For example, enter the city and state, landmarks or cross streets, whether it is outside the U.S. (if applicable), and so on.</a:t>
            </a:r>
            <a:endParaRPr lang="en-US" dirty="0">
              <a:effectLst/>
            </a:endParaRPr>
          </a:p>
        </p:txBody>
      </p:sp>
    </p:spTree>
    <p:extLst>
      <p:ext uri="{BB962C8B-B14F-4D97-AF65-F5344CB8AC3E}">
        <p14:creationId xmlns:p14="http://schemas.microsoft.com/office/powerpoint/2010/main" val="41467503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1443841"/>
            <a:ext cx="4572000" cy="3970318"/>
          </a:xfrm>
          <a:prstGeom prst="rect">
            <a:avLst/>
          </a:prstGeom>
        </p:spPr>
        <p:txBody>
          <a:bodyPr>
            <a:spAutoFit/>
          </a:bodyPr>
          <a:lstStyle/>
          <a:p>
            <a:r>
              <a:rPr lang="en-US" b="1" dirty="0"/>
              <a:t>Please provide the full address of the place where &lt;NAME#&gt; lives or stays while attending college.</a:t>
            </a:r>
            <a:r>
              <a:rPr lang="en-US" dirty="0"/>
              <a:t>  Fill in as much information as you know. </a:t>
            </a:r>
            <a:r>
              <a:rPr lang="en-US" u="sng" dirty="0"/>
              <a:t>(Help)</a:t>
            </a:r>
            <a:endParaRPr lang="en-US" dirty="0"/>
          </a:p>
          <a:p>
            <a:r>
              <a:rPr lang="en-US" dirty="0"/>
              <a:t> </a:t>
            </a:r>
          </a:p>
          <a:p>
            <a:r>
              <a:rPr lang="en-US" dirty="0"/>
              <a:t>Please select the type of address associated with this residence.</a:t>
            </a:r>
          </a:p>
          <a:p>
            <a:r>
              <a:rPr lang="en-US" i="1" dirty="0"/>
              <a:t> </a:t>
            </a:r>
            <a:endParaRPr lang="en-US" dirty="0"/>
          </a:p>
          <a:p>
            <a:r>
              <a:rPr lang="en-US" b="1" dirty="0"/>
              <a:t> </a:t>
            </a:r>
            <a:endParaRPr lang="en-US" dirty="0"/>
          </a:p>
          <a:p>
            <a:r>
              <a:rPr lang="en-US" b="1" dirty="0"/>
              <a:t>If you do not know the address, please enter as much information as you can about the location.  For example, enter the city and state, landmarks or cross streets, whether it is outside the U.S. (if applicable), and so on.</a:t>
            </a:r>
            <a:endParaRPr lang="en-US" dirty="0">
              <a:effectLst/>
            </a:endParaRPr>
          </a:p>
        </p:txBody>
      </p:sp>
    </p:spTree>
    <p:extLst>
      <p:ext uri="{BB962C8B-B14F-4D97-AF65-F5344CB8AC3E}">
        <p14:creationId xmlns:p14="http://schemas.microsoft.com/office/powerpoint/2010/main" val="367601732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305342"/>
            <a:ext cx="4572000" cy="4247317"/>
          </a:xfrm>
          <a:prstGeom prst="rect">
            <a:avLst/>
          </a:prstGeom>
        </p:spPr>
        <p:txBody>
          <a:bodyPr>
            <a:spAutoFit/>
          </a:bodyPr>
          <a:lstStyle/>
          <a:p>
            <a:r>
              <a:rPr lang="en-US" b="1" dirty="0"/>
              <a:t>Please provide the full address of the place where &lt;NAME#&gt; sometimes lives or stays to be closer to a job (including military assignment).</a:t>
            </a:r>
            <a:r>
              <a:rPr lang="en-US" dirty="0"/>
              <a:t>  Fill in as much information as you know. </a:t>
            </a:r>
            <a:r>
              <a:rPr lang="en-US" u="sng" dirty="0"/>
              <a:t>(Help)</a:t>
            </a:r>
            <a:endParaRPr lang="en-US" dirty="0"/>
          </a:p>
          <a:p>
            <a:r>
              <a:rPr lang="en-US" dirty="0"/>
              <a:t> </a:t>
            </a:r>
          </a:p>
          <a:p>
            <a:r>
              <a:rPr lang="en-US" dirty="0"/>
              <a:t>Please select the type of address associated with this residence.</a:t>
            </a:r>
          </a:p>
          <a:p>
            <a:r>
              <a:rPr lang="en-US" i="1" dirty="0"/>
              <a:t> </a:t>
            </a:r>
            <a:endParaRPr lang="en-US" dirty="0"/>
          </a:p>
          <a:p>
            <a:r>
              <a:rPr lang="en-US" b="1" dirty="0"/>
              <a:t> </a:t>
            </a:r>
            <a:endParaRPr lang="en-US" dirty="0"/>
          </a:p>
          <a:p>
            <a:r>
              <a:rPr lang="en-US" b="1" dirty="0"/>
              <a:t>If you do not know the address, please enter as much information as you can about the location.  For example, enter the city and state, landmarks or cross streets, whether it is outside the U.S. (if applicable), and so on.</a:t>
            </a:r>
            <a:endParaRPr lang="en-US" dirty="0">
              <a:effectLst/>
            </a:endParaRPr>
          </a:p>
        </p:txBody>
      </p:sp>
    </p:spTree>
    <p:extLst>
      <p:ext uri="{BB962C8B-B14F-4D97-AF65-F5344CB8AC3E}">
        <p14:creationId xmlns:p14="http://schemas.microsoft.com/office/powerpoint/2010/main" val="406100159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335846"/>
            <a:ext cx="4572000" cy="6186309"/>
          </a:xfrm>
          <a:prstGeom prst="rect">
            <a:avLst/>
          </a:prstGeom>
        </p:spPr>
        <p:txBody>
          <a:bodyPr>
            <a:spAutoFit/>
          </a:bodyPr>
          <a:lstStyle/>
          <a:p>
            <a:r>
              <a:rPr lang="en-US" b="1" dirty="0"/>
              <a:t>Please describe the physical location of the nursing home or group home where &lt;NAME#&gt; sometimes stays. </a:t>
            </a:r>
            <a:r>
              <a:rPr lang="en-US" dirty="0"/>
              <a:t>Please provide as much information as possible, including city, state and ZIP code.</a:t>
            </a:r>
            <a:r>
              <a:rPr lang="en-US" b="1" dirty="0"/>
              <a:t> </a:t>
            </a:r>
            <a:endParaRPr lang="en-US" dirty="0"/>
          </a:p>
          <a:p>
            <a:r>
              <a:rPr lang="en-US" b="1" dirty="0"/>
              <a:t> </a:t>
            </a:r>
            <a:endParaRPr lang="en-US" dirty="0"/>
          </a:p>
          <a:p>
            <a:r>
              <a:rPr lang="en-US" dirty="0"/>
              <a:t>For example:</a:t>
            </a:r>
          </a:p>
          <a:p>
            <a:pPr lvl="0"/>
            <a:r>
              <a:rPr lang="en-US" dirty="0"/>
              <a:t>a location description such as “The apartment over the gas station in Selma, CA” or “The brick house with  the screened porch on the northeast corner of Main Street and First Avenue in Suitland, MD;” or</a:t>
            </a:r>
          </a:p>
          <a:p>
            <a:pPr lvl="0"/>
            <a:r>
              <a:rPr lang="en-US" dirty="0"/>
              <a:t>a name of a park, street intersection, or shelter if you were experiencing homelessness on &lt;REFDATE&gt;, as well as the name of the city and state. For example: “Friendship Park, Paoli, PA.”</a:t>
            </a:r>
          </a:p>
          <a:p>
            <a:r>
              <a:rPr lang="en-US" dirty="0"/>
              <a:t> </a:t>
            </a:r>
          </a:p>
          <a:p>
            <a:r>
              <a:rPr lang="en-US" dirty="0"/>
              <a:t>Note: If there is a street address associated with this residence, such as one you would provide to have a package delivered, please click the “Previous” button to enter the street address on the previous screen. </a:t>
            </a:r>
          </a:p>
        </p:txBody>
      </p:sp>
    </p:spTree>
    <p:extLst>
      <p:ext uri="{BB962C8B-B14F-4D97-AF65-F5344CB8AC3E}">
        <p14:creationId xmlns:p14="http://schemas.microsoft.com/office/powerpoint/2010/main" val="21121096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1582341"/>
            <a:ext cx="4572000" cy="3693319"/>
          </a:xfrm>
          <a:prstGeom prst="rect">
            <a:avLst/>
          </a:prstGeom>
        </p:spPr>
        <p:txBody>
          <a:bodyPr>
            <a:spAutoFit/>
          </a:bodyPr>
          <a:lstStyle/>
          <a:p>
            <a:r>
              <a:rPr lang="en-US" b="1" dirty="0"/>
              <a:t>Please provide the full address of the jail or prison where &lt;NAME#&gt; recently stayed.</a:t>
            </a:r>
            <a:r>
              <a:rPr lang="en-US" dirty="0"/>
              <a:t>  Fill in as much information as you know. </a:t>
            </a:r>
            <a:r>
              <a:rPr lang="en-US" u="sng" dirty="0"/>
              <a:t>(Help)</a:t>
            </a:r>
            <a:endParaRPr lang="en-US" dirty="0"/>
          </a:p>
          <a:p>
            <a:r>
              <a:rPr lang="en-US" dirty="0"/>
              <a:t> </a:t>
            </a:r>
          </a:p>
          <a:p>
            <a:r>
              <a:rPr lang="en-US" dirty="0"/>
              <a:t>Please select the type of address associated with this residence.</a:t>
            </a:r>
          </a:p>
          <a:p>
            <a:r>
              <a:rPr lang="en-US" dirty="0"/>
              <a:t> </a:t>
            </a:r>
          </a:p>
          <a:p>
            <a:r>
              <a:rPr lang="en-US" b="1" dirty="0"/>
              <a:t> </a:t>
            </a:r>
            <a:endParaRPr lang="en-US" dirty="0"/>
          </a:p>
          <a:p>
            <a:r>
              <a:rPr lang="en-US" b="1" dirty="0"/>
              <a:t>If you do not know the address, please enter as much information as you can about the location.  For example, enter the city and state, landmarks or cross streets, whether it is outside the U.S. (if applicable), and so on.</a:t>
            </a:r>
            <a:endParaRPr lang="en-US" dirty="0">
              <a:effectLst/>
            </a:endParaRPr>
          </a:p>
        </p:txBody>
      </p:sp>
    </p:spTree>
    <p:extLst>
      <p:ext uri="{BB962C8B-B14F-4D97-AF65-F5344CB8AC3E}">
        <p14:creationId xmlns:p14="http://schemas.microsoft.com/office/powerpoint/2010/main" val="15063383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1443841"/>
            <a:ext cx="4572000" cy="3970318"/>
          </a:xfrm>
          <a:prstGeom prst="rect">
            <a:avLst/>
          </a:prstGeom>
        </p:spPr>
        <p:txBody>
          <a:bodyPr>
            <a:spAutoFit/>
          </a:bodyPr>
          <a:lstStyle/>
          <a:p>
            <a:r>
              <a:rPr lang="en-US" b="1" dirty="0"/>
              <a:t>Please provide the full address of the seasonal or second residence where &lt;NAME#&gt; sometimes lives or stays.</a:t>
            </a:r>
            <a:r>
              <a:rPr lang="en-US" dirty="0"/>
              <a:t>  Fill in as much information as you know. </a:t>
            </a:r>
            <a:r>
              <a:rPr lang="en-US" u="sng" dirty="0"/>
              <a:t>(Help)</a:t>
            </a:r>
            <a:endParaRPr lang="en-US" dirty="0"/>
          </a:p>
          <a:p>
            <a:r>
              <a:rPr lang="en-US" dirty="0"/>
              <a:t> </a:t>
            </a:r>
          </a:p>
          <a:p>
            <a:r>
              <a:rPr lang="en-US" dirty="0"/>
              <a:t>Please select the type of address associated with this residence.</a:t>
            </a:r>
          </a:p>
          <a:p>
            <a:r>
              <a:rPr lang="en-US" dirty="0"/>
              <a:t> </a:t>
            </a:r>
          </a:p>
          <a:p>
            <a:r>
              <a:rPr lang="en-US" b="1" dirty="0"/>
              <a:t> </a:t>
            </a:r>
            <a:endParaRPr lang="en-US" dirty="0"/>
          </a:p>
          <a:p>
            <a:r>
              <a:rPr lang="en-US" b="1" dirty="0"/>
              <a:t>If you do not know the address, please enter as much information as you can about the location.  For example, enter the city and state, landmarks or cross streets, whether it is outside the U.S. (if applicable), and so on.</a:t>
            </a:r>
            <a:endParaRPr lang="en-US" dirty="0">
              <a:effectLst/>
            </a:endParaRPr>
          </a:p>
        </p:txBody>
      </p:sp>
    </p:spTree>
    <p:extLst>
      <p:ext uri="{BB962C8B-B14F-4D97-AF65-F5344CB8AC3E}">
        <p14:creationId xmlns:p14="http://schemas.microsoft.com/office/powerpoint/2010/main" val="200578930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4138" y="876300"/>
            <a:ext cx="3895725" cy="510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2844140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889844"/>
            <a:ext cx="4572000" cy="5078313"/>
          </a:xfrm>
          <a:prstGeom prst="rect">
            <a:avLst/>
          </a:prstGeom>
        </p:spPr>
        <p:txBody>
          <a:bodyPr>
            <a:spAutoFit/>
          </a:bodyPr>
          <a:lstStyle/>
          <a:p>
            <a:r>
              <a:rPr lang="en-US" b="1" dirty="0"/>
              <a:t>Please Log In</a:t>
            </a:r>
            <a:endParaRPr lang="en-US" dirty="0"/>
          </a:p>
          <a:p>
            <a:r>
              <a:rPr lang="en-US" b="1" dirty="0"/>
              <a:t> </a:t>
            </a:r>
            <a:endParaRPr lang="en-US" dirty="0"/>
          </a:p>
          <a:p>
            <a:r>
              <a:rPr lang="en-US" b="1" dirty="0"/>
              <a:t>Please enter the 14-digit User ID found below the barcode on the materials we mailed to you.</a:t>
            </a:r>
            <a:endParaRPr lang="en-US" dirty="0"/>
          </a:p>
          <a:p>
            <a:r>
              <a:rPr lang="en-US" dirty="0"/>
              <a:t> </a:t>
            </a:r>
          </a:p>
          <a:p>
            <a:r>
              <a:rPr lang="en-US" dirty="0"/>
              <a:t>User ID: _____ - _____ - ____ </a:t>
            </a:r>
          </a:p>
          <a:p>
            <a:r>
              <a:rPr lang="en-US" dirty="0"/>
              <a:t> </a:t>
            </a:r>
          </a:p>
          <a:p>
            <a:r>
              <a:rPr lang="en-US" b="1" dirty="0"/>
              <a:t>Enter the 4-digit PIN we gave you the last time you entered the survey.</a:t>
            </a:r>
            <a:endParaRPr lang="en-US" dirty="0"/>
          </a:p>
          <a:p>
            <a:r>
              <a:rPr lang="en-US" dirty="0"/>
              <a:t> </a:t>
            </a:r>
          </a:p>
          <a:p>
            <a:r>
              <a:rPr lang="en-US" dirty="0"/>
              <a:t> </a:t>
            </a:r>
          </a:p>
          <a:p>
            <a:r>
              <a:rPr lang="en-US" dirty="0"/>
              <a:t>PIN: ____</a:t>
            </a:r>
          </a:p>
          <a:p>
            <a:r>
              <a:rPr lang="en-US" dirty="0"/>
              <a:t> </a:t>
            </a:r>
          </a:p>
          <a:p>
            <a:r>
              <a:rPr lang="en-US" dirty="0"/>
              <a:t>If you do not know your PIN, </a:t>
            </a:r>
            <a:r>
              <a:rPr lang="en-US" u="sng" dirty="0"/>
              <a:t>click here</a:t>
            </a:r>
            <a:r>
              <a:rPr lang="en-US" dirty="0"/>
              <a:t>.</a:t>
            </a:r>
          </a:p>
          <a:p>
            <a:r>
              <a:rPr lang="en-US" dirty="0"/>
              <a:t> </a:t>
            </a:r>
          </a:p>
          <a:p>
            <a:r>
              <a:rPr lang="en-US" dirty="0"/>
              <a:t> </a:t>
            </a:r>
          </a:p>
          <a:p>
            <a:r>
              <a:rPr lang="en-US" dirty="0"/>
              <a:t>[Login Button]</a:t>
            </a:r>
            <a:endParaRPr lang="en-US" dirty="0">
              <a:effectLst/>
            </a:endParaRPr>
          </a:p>
        </p:txBody>
      </p:sp>
    </p:spTree>
    <p:extLst>
      <p:ext uri="{BB962C8B-B14F-4D97-AF65-F5344CB8AC3E}">
        <p14:creationId xmlns:p14="http://schemas.microsoft.com/office/powerpoint/2010/main" val="127827756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8900" y="862013"/>
            <a:ext cx="3886200" cy="51339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766541730"/>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0" y="2967335"/>
            <a:ext cx="4572000" cy="923330"/>
          </a:xfrm>
          <a:prstGeom prst="rect">
            <a:avLst/>
          </a:prstGeom>
        </p:spPr>
        <p:txBody>
          <a:bodyPr>
            <a:spAutoFit/>
          </a:bodyPr>
          <a:lstStyle/>
          <a:p>
            <a:r>
              <a:rPr lang="en-US" b="1" dirty="0"/>
              <a:t>The 2016 Census Test has already been completed for this address.  If you have any questions, please call 1-XXX-XXX-XXXX.</a:t>
            </a:r>
            <a:endParaRPr lang="en-US" dirty="0"/>
          </a:p>
        </p:txBody>
      </p:sp>
    </p:spTree>
    <p:extLst>
      <p:ext uri="{BB962C8B-B14F-4D97-AF65-F5344CB8AC3E}">
        <p14:creationId xmlns:p14="http://schemas.microsoft.com/office/powerpoint/2010/main" val="295008173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0" indent="0">
              <a:buNone/>
            </a:pPr>
            <a:r>
              <a:rPr lang="en-US" dirty="0" smtClean="0"/>
              <a:t>Show brochure</a:t>
            </a:r>
            <a:endParaRPr lang="en-US" dirty="0"/>
          </a:p>
        </p:txBody>
      </p:sp>
    </p:spTree>
    <p:extLst>
      <p:ext uri="{BB962C8B-B14F-4D97-AF65-F5344CB8AC3E}">
        <p14:creationId xmlns:p14="http://schemas.microsoft.com/office/powerpoint/2010/main" val="17487260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48200" y="6096000"/>
            <a:ext cx="4495800" cy="76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p:cNvSpPr/>
          <p:nvPr/>
        </p:nvSpPr>
        <p:spPr>
          <a:xfrm>
            <a:off x="2286000" y="1166843"/>
            <a:ext cx="4572000" cy="4524315"/>
          </a:xfrm>
          <a:prstGeom prst="rect">
            <a:avLst/>
          </a:prstGeom>
        </p:spPr>
        <p:txBody>
          <a:bodyPr>
            <a:spAutoFit/>
          </a:bodyPr>
          <a:lstStyle/>
          <a:p>
            <a:r>
              <a:rPr lang="en-US" b="1" dirty="0"/>
              <a:t>To maintain the confidentiality of your data, you will need this PIN to return to the survey in case you leave the survey before submitting your data.</a:t>
            </a:r>
            <a:endParaRPr lang="en-US" dirty="0"/>
          </a:p>
          <a:p>
            <a:r>
              <a:rPr lang="en-US" b="1" dirty="0"/>
              <a:t> </a:t>
            </a:r>
            <a:endParaRPr lang="en-US" dirty="0"/>
          </a:p>
          <a:p>
            <a:r>
              <a:rPr lang="en-US" b="1" dirty="0"/>
              <a:t>This survey will take approximately 10 minutes.  You will be automatically logged off if your computer is idle for 15 minutes.</a:t>
            </a:r>
            <a:endParaRPr lang="en-US" dirty="0"/>
          </a:p>
          <a:p>
            <a:r>
              <a:rPr lang="en-US" b="1" dirty="0"/>
              <a:t> </a:t>
            </a:r>
            <a:endParaRPr lang="en-US" dirty="0"/>
          </a:p>
          <a:p>
            <a:r>
              <a:rPr lang="en-US" b="1" dirty="0"/>
              <a:t>Please make note of the 4-digit PIN below.</a:t>
            </a:r>
            <a:endParaRPr lang="en-US" dirty="0"/>
          </a:p>
          <a:p>
            <a:r>
              <a:rPr lang="en-US" dirty="0"/>
              <a:t> </a:t>
            </a:r>
          </a:p>
          <a:p>
            <a:r>
              <a:rPr lang="en-US" dirty="0"/>
              <a:t>PIN: ____</a:t>
            </a:r>
          </a:p>
          <a:p>
            <a:r>
              <a:rPr lang="en-US" dirty="0"/>
              <a:t> </a:t>
            </a:r>
          </a:p>
          <a:p>
            <a:r>
              <a:rPr lang="en-US" b="1" dirty="0"/>
              <a:t>Please select a verification question for your PIN.  If you forget your PIN, you will be asked to provide this response to enter the survey.</a:t>
            </a:r>
            <a:endParaRPr lang="en-US" dirty="0"/>
          </a:p>
        </p:txBody>
      </p:sp>
    </p:spTree>
    <p:extLst>
      <p:ext uri="{BB962C8B-B14F-4D97-AF65-F5344CB8AC3E}">
        <p14:creationId xmlns:p14="http://schemas.microsoft.com/office/powerpoint/2010/main" val="10664921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48200" y="6096000"/>
            <a:ext cx="4495800" cy="76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2"/>
          <p:cNvSpPr/>
          <p:nvPr/>
        </p:nvSpPr>
        <p:spPr>
          <a:xfrm>
            <a:off x="1371600" y="1295400"/>
            <a:ext cx="3746218" cy="369332"/>
          </a:xfrm>
          <a:prstGeom prst="rect">
            <a:avLst/>
          </a:prstGeom>
        </p:spPr>
        <p:txBody>
          <a:bodyPr wrap="none">
            <a:spAutoFit/>
          </a:bodyPr>
          <a:lstStyle/>
          <a:p>
            <a:r>
              <a:rPr lang="en-US" b="1" dirty="0"/>
              <a:t>Where &lt;FILL1&gt; on &lt;REFDATE&gt;? </a:t>
            </a:r>
            <a:r>
              <a:rPr lang="en-US" u="sng" dirty="0"/>
              <a:t>(Help)</a:t>
            </a:r>
            <a:endParaRPr lang="en-US" dirty="0">
              <a:effectLst/>
            </a:endParaRPr>
          </a:p>
        </p:txBody>
      </p:sp>
      <p:sp>
        <p:nvSpPr>
          <p:cNvPr id="5" name="Rectangle 4"/>
          <p:cNvSpPr/>
          <p:nvPr/>
        </p:nvSpPr>
        <p:spPr>
          <a:xfrm>
            <a:off x="1371600" y="2362200"/>
            <a:ext cx="4572000" cy="3416320"/>
          </a:xfrm>
          <a:prstGeom prst="rect">
            <a:avLst/>
          </a:prstGeom>
        </p:spPr>
        <p:txBody>
          <a:bodyPr>
            <a:spAutoFit/>
          </a:bodyPr>
          <a:lstStyle/>
          <a:p>
            <a:r>
              <a:rPr lang="en-US" b="1" dirty="0"/>
              <a:t>Here is the address you submitted, using standard abbreviations and formatting:</a:t>
            </a:r>
            <a:endParaRPr lang="en-US" dirty="0"/>
          </a:p>
          <a:p>
            <a:r>
              <a:rPr lang="en-US" b="1" dirty="0"/>
              <a:t> </a:t>
            </a:r>
            <a:endParaRPr lang="en-US" dirty="0"/>
          </a:p>
          <a:p>
            <a:r>
              <a:rPr lang="en-US" b="1" dirty="0"/>
              <a:t>Please review your address for common errors, such as misspellings in the street name or city names, missing apartment numbers, or an incorrect ZIP Code.</a:t>
            </a:r>
            <a:endParaRPr lang="en-US" dirty="0"/>
          </a:p>
          <a:p>
            <a:r>
              <a:rPr lang="en-US" dirty="0"/>
              <a:t> </a:t>
            </a:r>
          </a:p>
          <a:p>
            <a:r>
              <a:rPr lang="en-US" dirty="0"/>
              <a:t>[Display standardized version of the address, all capitals, using data from the standardized fields]</a:t>
            </a:r>
          </a:p>
          <a:p>
            <a:r>
              <a:rPr lang="en-US" dirty="0"/>
              <a:t> </a:t>
            </a:r>
            <a:endParaRPr lang="en-US" dirty="0">
              <a:effectLst/>
            </a:endParaRPr>
          </a:p>
        </p:txBody>
      </p:sp>
      <p:sp>
        <p:nvSpPr>
          <p:cNvPr id="6" name="Title 5"/>
          <p:cNvSpPr>
            <a:spLocks noGrp="1"/>
          </p:cNvSpPr>
          <p:nvPr>
            <p:ph type="title"/>
          </p:nvPr>
        </p:nvSpPr>
        <p:spPr/>
        <p:txBody>
          <a:bodyPr/>
          <a:lstStyle/>
          <a:p>
            <a:r>
              <a:rPr lang="en-US" dirty="0" smtClean="0"/>
              <a:t>Any case without an ID gets this.</a:t>
            </a:r>
            <a:endParaRPr lang="en-US" dirty="0"/>
          </a:p>
        </p:txBody>
      </p:sp>
    </p:spTree>
    <p:extLst>
      <p:ext uri="{BB962C8B-B14F-4D97-AF65-F5344CB8AC3E}">
        <p14:creationId xmlns:p14="http://schemas.microsoft.com/office/powerpoint/2010/main" val="286635503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48200" y="6096000"/>
            <a:ext cx="4495800" cy="7620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p:cNvSpPr>
            <a:spLocks noGrp="1"/>
          </p:cNvSpPr>
          <p:nvPr>
            <p:ph type="title"/>
          </p:nvPr>
        </p:nvSpPr>
        <p:spPr/>
        <p:txBody>
          <a:bodyPr>
            <a:normAutofit fontScale="90000"/>
          </a:bodyPr>
          <a:lstStyle/>
          <a:p>
            <a:r>
              <a:rPr lang="en-US" dirty="0" smtClean="0"/>
              <a:t>Map is possible for cases without an ID </a:t>
            </a:r>
            <a:endParaRPr lang="en-US" dirty="0"/>
          </a:p>
        </p:txBody>
      </p:sp>
      <p:sp>
        <p:nvSpPr>
          <p:cNvPr id="4" name="Rectangle 3"/>
          <p:cNvSpPr/>
          <p:nvPr/>
        </p:nvSpPr>
        <p:spPr>
          <a:xfrm>
            <a:off x="2254956" y="1284956"/>
            <a:ext cx="5105400" cy="5632311"/>
          </a:xfrm>
          <a:prstGeom prst="rect">
            <a:avLst/>
          </a:prstGeom>
        </p:spPr>
        <p:txBody>
          <a:bodyPr wrap="square">
            <a:spAutoFit/>
          </a:bodyPr>
          <a:lstStyle/>
          <a:p>
            <a:r>
              <a:rPr lang="en-US" dirty="0"/>
              <a:t>&lt;FILL1&gt;</a:t>
            </a:r>
          </a:p>
          <a:p>
            <a:r>
              <a:rPr lang="en-US" dirty="0"/>
              <a:t>(If Address Type=1 (street) and RT_MATCH_STATUS=2,3,5):</a:t>
            </a:r>
          </a:p>
          <a:p>
            <a:r>
              <a:rPr lang="en-US" b="1" dirty="0"/>
              <a:t>Please review the highlighted area. If you agree that your address is located within that highlighted area, then continue to the next page. </a:t>
            </a:r>
            <a:endParaRPr lang="en-US" dirty="0"/>
          </a:p>
          <a:p>
            <a:r>
              <a:rPr lang="en-US" b="1" dirty="0"/>
              <a:t>If you believe that your address is not in the highlighted area, use the map below to zoom in and find your address location at the street level. Once you have navigated to the street level, please select the area and ensure that your address is located in the highlighted block.</a:t>
            </a:r>
            <a:endParaRPr lang="en-US" dirty="0"/>
          </a:p>
          <a:p>
            <a:r>
              <a:rPr lang="en-US" dirty="0"/>
              <a:t>(If Address Type=1 (street) and RT_MATCH_STATUS=0,4) or Address Type =2, 3:</a:t>
            </a:r>
          </a:p>
          <a:p>
            <a:r>
              <a:rPr lang="en-US" b="1" dirty="0"/>
              <a:t>Please use the map below to zoom in and find your address location at the street level.</a:t>
            </a:r>
            <a:endParaRPr lang="en-US" dirty="0"/>
          </a:p>
          <a:p>
            <a:r>
              <a:rPr lang="en-US" b="1" dirty="0"/>
              <a:t> </a:t>
            </a:r>
            <a:endParaRPr lang="en-US" dirty="0"/>
          </a:p>
          <a:p>
            <a:r>
              <a:rPr lang="en-US" b="1" dirty="0"/>
              <a:t>Once you have navigated to the street level, please select the area and ensure that your address is located in the highlighted block.</a:t>
            </a:r>
            <a:endParaRPr lang="en-US" dirty="0"/>
          </a:p>
        </p:txBody>
      </p:sp>
    </p:spTree>
    <p:extLst>
      <p:ext uri="{BB962C8B-B14F-4D97-AF65-F5344CB8AC3E}">
        <p14:creationId xmlns:p14="http://schemas.microsoft.com/office/powerpoint/2010/main" val="270325390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724400" y="4229100"/>
            <a:ext cx="4267200" cy="26289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What is your name, phone number, and email address?</a:t>
            </a:r>
            <a:r>
              <a:rPr lang="en-US" dirty="0"/>
              <a:t>  We will only contact you if needed for official Census Bureau business. (</a:t>
            </a:r>
            <a:r>
              <a:rPr lang="en-US" u="sng" dirty="0"/>
              <a:t>Help)</a:t>
            </a:r>
            <a:endParaRPr lang="en-US" dirty="0"/>
          </a:p>
        </p:txBody>
      </p:sp>
      <p:sp>
        <p:nvSpPr>
          <p:cNvPr id="3" name="Rectangle 2"/>
          <p:cNvSpPr/>
          <p:nvPr/>
        </p:nvSpPr>
        <p:spPr>
          <a:xfrm>
            <a:off x="2286000" y="2967335"/>
            <a:ext cx="4572000" cy="923330"/>
          </a:xfrm>
          <a:prstGeom prst="rect">
            <a:avLst/>
          </a:prstGeom>
        </p:spPr>
        <p:txBody>
          <a:bodyPr>
            <a:spAutoFit/>
          </a:bodyPr>
          <a:lstStyle/>
          <a:p>
            <a:r>
              <a:rPr lang="en-US" b="1" dirty="0"/>
              <a:t>What is your name, phone number, and email address?</a:t>
            </a:r>
            <a:r>
              <a:rPr lang="en-US" dirty="0"/>
              <a:t>  We will only contact you if needed for official Census Bureau business. (</a:t>
            </a:r>
            <a:r>
              <a:rPr lang="en-US" u="sng" dirty="0"/>
              <a:t>Help)</a:t>
            </a:r>
            <a:endParaRPr lang="en-US" dirty="0"/>
          </a:p>
        </p:txBody>
      </p:sp>
    </p:spTree>
    <p:extLst>
      <p:ext uri="{BB962C8B-B14F-4D97-AF65-F5344CB8AC3E}">
        <p14:creationId xmlns:p14="http://schemas.microsoft.com/office/powerpoint/2010/main" val="17654736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2286000" y="3105835"/>
            <a:ext cx="4572000" cy="646331"/>
          </a:xfrm>
          <a:prstGeom prst="rect">
            <a:avLst/>
          </a:prstGeom>
        </p:spPr>
        <p:txBody>
          <a:bodyPr>
            <a:spAutoFit/>
          </a:bodyPr>
          <a:lstStyle/>
          <a:p>
            <a:r>
              <a:rPr lang="en-US" b="1" dirty="0"/>
              <a:t>On &lt;REFDATE&gt;, &lt;FILL1&gt; anyone else besides you living or staying at &lt;ADDRESS&gt;?  </a:t>
            </a:r>
            <a:r>
              <a:rPr lang="en-US" dirty="0"/>
              <a:t>(</a:t>
            </a:r>
            <a:r>
              <a:rPr lang="en-US" u="sng" dirty="0"/>
              <a:t>Help)</a:t>
            </a:r>
            <a:endParaRPr lang="en-US" dirty="0">
              <a:effectLst/>
            </a:endParaRPr>
          </a:p>
        </p:txBody>
      </p:sp>
    </p:spTree>
    <p:extLst>
      <p:ext uri="{BB962C8B-B14F-4D97-AF65-F5344CB8AC3E}">
        <p14:creationId xmlns:p14="http://schemas.microsoft.com/office/powerpoint/2010/main" val="89110410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2931</TotalTime>
  <Words>3902</Words>
  <Application>Microsoft Office PowerPoint</Application>
  <PresentationFormat>On-screen Show (4:3)</PresentationFormat>
  <Paragraphs>722</Paragraphs>
  <Slides>42</Slides>
  <Notes>42</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Office Theme</vt:lpstr>
      <vt:lpstr>Landing page</vt:lpstr>
      <vt:lpstr>PowerPoint Presentation</vt:lpstr>
      <vt:lpstr>PowerPoint Presentation</vt:lpstr>
      <vt:lpstr>PowerPoint Presentation</vt:lpstr>
      <vt:lpstr>PowerPoint Presentation</vt:lpstr>
      <vt:lpstr>Any case without an ID gets this.</vt:lpstr>
      <vt:lpstr>Map is possible for cases without an ID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U.S. Department of Commerce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olmst001</dc:creator>
  <cp:lastModifiedBy>Elizabeth May Nichols</cp:lastModifiedBy>
  <cp:revision>95</cp:revision>
  <cp:lastPrinted>2015-02-19T21:36:37Z</cp:lastPrinted>
  <dcterms:created xsi:type="dcterms:W3CDTF">2014-03-11T17:19:35Z</dcterms:created>
  <dcterms:modified xsi:type="dcterms:W3CDTF">2015-12-02T11:12:04Z</dcterms:modified>
</cp:coreProperties>
</file>