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9"/>
  </p:notesMasterIdLst>
  <p:sldIdLst>
    <p:sldId id="307" r:id="rId5"/>
    <p:sldId id="332" r:id="rId6"/>
    <p:sldId id="256" r:id="rId7"/>
    <p:sldId id="333" r:id="rId8"/>
    <p:sldId id="342" r:id="rId9"/>
    <p:sldId id="319" r:id="rId10"/>
    <p:sldId id="308" r:id="rId11"/>
    <p:sldId id="309" r:id="rId12"/>
    <p:sldId id="353" r:id="rId13"/>
    <p:sldId id="311" r:id="rId14"/>
    <p:sldId id="310" r:id="rId15"/>
    <p:sldId id="312" r:id="rId16"/>
    <p:sldId id="345" r:id="rId17"/>
    <p:sldId id="348" r:id="rId18"/>
    <p:sldId id="354" r:id="rId19"/>
    <p:sldId id="259" r:id="rId20"/>
    <p:sldId id="260" r:id="rId21"/>
    <p:sldId id="261" r:id="rId22"/>
    <p:sldId id="263" r:id="rId23"/>
    <p:sldId id="264" r:id="rId24"/>
    <p:sldId id="341" r:id="rId25"/>
    <p:sldId id="267" r:id="rId26"/>
    <p:sldId id="323" r:id="rId27"/>
    <p:sldId id="268" r:id="rId28"/>
    <p:sldId id="269" r:id="rId29"/>
    <p:sldId id="272" r:id="rId30"/>
    <p:sldId id="350" r:id="rId31"/>
    <p:sldId id="275" r:id="rId32"/>
    <p:sldId id="277" r:id="rId33"/>
    <p:sldId id="279" r:id="rId34"/>
    <p:sldId id="346" r:id="rId35"/>
    <p:sldId id="347" r:id="rId36"/>
    <p:sldId id="357" r:id="rId37"/>
    <p:sldId id="281" r:id="rId38"/>
    <p:sldId id="282" r:id="rId39"/>
    <p:sldId id="283" r:id="rId40"/>
    <p:sldId id="328" r:id="rId41"/>
    <p:sldId id="285" r:id="rId42"/>
    <p:sldId id="352" r:id="rId43"/>
    <p:sldId id="286" r:id="rId44"/>
    <p:sldId id="287" r:id="rId45"/>
    <p:sldId id="355" r:id="rId46"/>
    <p:sldId id="289" r:id="rId47"/>
    <p:sldId id="290" r:id="rId48"/>
    <p:sldId id="291" r:id="rId49"/>
    <p:sldId id="292" r:id="rId50"/>
    <p:sldId id="293" r:id="rId51"/>
    <p:sldId id="338" r:id="rId52"/>
    <p:sldId id="314" r:id="rId53"/>
    <p:sldId id="315" r:id="rId54"/>
    <p:sldId id="320" r:id="rId55"/>
    <p:sldId id="344" r:id="rId56"/>
    <p:sldId id="322" r:id="rId57"/>
    <p:sldId id="340" r:id="rId5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9802" autoAdjust="0"/>
  </p:normalViewPr>
  <p:slideViewPr>
    <p:cSldViewPr snapToGrid="0" snapToObjects="1">
      <p:cViewPr>
        <p:scale>
          <a:sx n="90" d="100"/>
          <a:sy n="90" d="100"/>
        </p:scale>
        <p:origin x="-246" y="120"/>
      </p:cViewPr>
      <p:guideLst>
        <p:guide orient="horz" pos="2160"/>
        <p:guide pos="2880"/>
      </p:guideLst>
    </p:cSldViewPr>
  </p:slideViewPr>
  <p:outlineViewPr>
    <p:cViewPr>
      <p:scale>
        <a:sx n="33" d="100"/>
        <a:sy n="33" d="100"/>
      </p:scale>
      <p:origin x="0" y="16410"/>
    </p:cViewPr>
  </p:outlineViewPr>
  <p:notesTextViewPr>
    <p:cViewPr>
      <p:scale>
        <a:sx n="100" d="100"/>
        <a:sy n="100" d="100"/>
      </p:scale>
      <p:origin x="0" y="0"/>
    </p:cViewPr>
  </p:notesTextViewPr>
  <p:sorterViewPr>
    <p:cViewPr>
      <p:scale>
        <a:sx n="119" d="100"/>
        <a:sy n="119" d="100"/>
      </p:scale>
      <p:origin x="0" y="1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86C850D-82CA-4BC6-9E9F-AC0CE75B9EB8}" type="datetimeFigureOut">
              <a:rPr lang="en-US" smtClean="0"/>
              <a:t>1/12/2016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0670070-F291-4C29-85D0-B32FE64F2504}" type="slidenum">
              <a:rPr lang="en-US" smtClean="0"/>
              <a:t>‹#›</a:t>
            </a:fld>
            <a:endParaRPr lang="en-US"/>
          </a:p>
        </p:txBody>
      </p:sp>
    </p:spTree>
    <p:extLst>
      <p:ext uri="{BB962C8B-B14F-4D97-AF65-F5344CB8AC3E}">
        <p14:creationId xmlns:p14="http://schemas.microsoft.com/office/powerpoint/2010/main" val="4081760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E60E63-44E7-45FC-9776-FCF3B11C3C72}"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FA75C-063A-0D42-BDE2-B4246B4438AE}" type="slidenum">
              <a:rPr lang="en-US" smtClean="0"/>
              <a:t>‹#›</a:t>
            </a:fld>
            <a:endParaRPr lang="en-US"/>
          </a:p>
        </p:txBody>
      </p:sp>
    </p:spTree>
    <p:extLst>
      <p:ext uri="{BB962C8B-B14F-4D97-AF65-F5344CB8AC3E}">
        <p14:creationId xmlns:p14="http://schemas.microsoft.com/office/powerpoint/2010/main" val="22083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7AB7E-0029-4EC4-915B-513188841A86}"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FA75C-063A-0D42-BDE2-B4246B4438AE}" type="slidenum">
              <a:rPr lang="en-US" smtClean="0"/>
              <a:t>‹#›</a:t>
            </a:fld>
            <a:endParaRPr lang="en-US"/>
          </a:p>
        </p:txBody>
      </p:sp>
    </p:spTree>
    <p:extLst>
      <p:ext uri="{BB962C8B-B14F-4D97-AF65-F5344CB8AC3E}">
        <p14:creationId xmlns:p14="http://schemas.microsoft.com/office/powerpoint/2010/main" val="308786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BCB2A-CBA2-451D-93D5-4724F3D5805D}"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FA75C-063A-0D42-BDE2-B4246B4438AE}" type="slidenum">
              <a:rPr lang="en-US" smtClean="0"/>
              <a:t>‹#›</a:t>
            </a:fld>
            <a:endParaRPr lang="en-US"/>
          </a:p>
        </p:txBody>
      </p:sp>
    </p:spTree>
    <p:extLst>
      <p:ext uri="{BB962C8B-B14F-4D97-AF65-F5344CB8AC3E}">
        <p14:creationId xmlns:p14="http://schemas.microsoft.com/office/powerpoint/2010/main" val="376330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7D5769-66FF-4336-876B-22E716D683DA}"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FA75C-063A-0D42-BDE2-B4246B4438AE}" type="slidenum">
              <a:rPr lang="en-US" smtClean="0"/>
              <a:t>‹#›</a:t>
            </a:fld>
            <a:endParaRPr lang="en-US"/>
          </a:p>
        </p:txBody>
      </p:sp>
    </p:spTree>
    <p:extLst>
      <p:ext uri="{BB962C8B-B14F-4D97-AF65-F5344CB8AC3E}">
        <p14:creationId xmlns:p14="http://schemas.microsoft.com/office/powerpoint/2010/main" val="123336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473E5-DD44-4572-9090-A8C534DBF281}"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FA75C-063A-0D42-BDE2-B4246B4438AE}" type="slidenum">
              <a:rPr lang="en-US" smtClean="0"/>
              <a:t>‹#›</a:t>
            </a:fld>
            <a:endParaRPr lang="en-US"/>
          </a:p>
        </p:txBody>
      </p:sp>
    </p:spTree>
    <p:extLst>
      <p:ext uri="{BB962C8B-B14F-4D97-AF65-F5344CB8AC3E}">
        <p14:creationId xmlns:p14="http://schemas.microsoft.com/office/powerpoint/2010/main" val="145151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409F1D-EE25-4B47-B702-44D7D5D9B7AB}"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FA75C-063A-0D42-BDE2-B4246B4438AE}" type="slidenum">
              <a:rPr lang="en-US" smtClean="0"/>
              <a:t>‹#›</a:t>
            </a:fld>
            <a:endParaRPr lang="en-US"/>
          </a:p>
        </p:txBody>
      </p:sp>
    </p:spTree>
    <p:extLst>
      <p:ext uri="{BB962C8B-B14F-4D97-AF65-F5344CB8AC3E}">
        <p14:creationId xmlns:p14="http://schemas.microsoft.com/office/powerpoint/2010/main" val="186043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AE1615-282D-475A-ACF0-171F05C752E1}" type="datetime1">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0FA75C-063A-0D42-BDE2-B4246B4438AE}" type="slidenum">
              <a:rPr lang="en-US" smtClean="0"/>
              <a:t>‹#›</a:t>
            </a:fld>
            <a:endParaRPr lang="en-US"/>
          </a:p>
        </p:txBody>
      </p:sp>
    </p:spTree>
    <p:extLst>
      <p:ext uri="{BB962C8B-B14F-4D97-AF65-F5344CB8AC3E}">
        <p14:creationId xmlns:p14="http://schemas.microsoft.com/office/powerpoint/2010/main" val="347320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8468FC-49A3-4369-8118-62E26A84B6BD}" type="datetime1">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0FA75C-063A-0D42-BDE2-B4246B4438AE}" type="slidenum">
              <a:rPr lang="en-US" smtClean="0"/>
              <a:t>‹#›</a:t>
            </a:fld>
            <a:endParaRPr lang="en-US"/>
          </a:p>
        </p:txBody>
      </p:sp>
    </p:spTree>
    <p:extLst>
      <p:ext uri="{BB962C8B-B14F-4D97-AF65-F5344CB8AC3E}">
        <p14:creationId xmlns:p14="http://schemas.microsoft.com/office/powerpoint/2010/main" val="57193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B697D-D7AA-402A-ABB3-8CAD6359BDC8}" type="datetime1">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0FA75C-063A-0D42-BDE2-B4246B4438AE}" type="slidenum">
              <a:rPr lang="en-US" smtClean="0"/>
              <a:t>‹#›</a:t>
            </a:fld>
            <a:endParaRPr lang="en-US"/>
          </a:p>
        </p:txBody>
      </p:sp>
    </p:spTree>
    <p:extLst>
      <p:ext uri="{BB962C8B-B14F-4D97-AF65-F5344CB8AC3E}">
        <p14:creationId xmlns:p14="http://schemas.microsoft.com/office/powerpoint/2010/main" val="29934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6CDE7-8AB4-4365-A0ED-58FB9A95EF6D}"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FA75C-063A-0D42-BDE2-B4246B4438AE}" type="slidenum">
              <a:rPr lang="en-US" smtClean="0"/>
              <a:t>‹#›</a:t>
            </a:fld>
            <a:endParaRPr lang="en-US"/>
          </a:p>
        </p:txBody>
      </p:sp>
    </p:spTree>
    <p:extLst>
      <p:ext uri="{BB962C8B-B14F-4D97-AF65-F5344CB8AC3E}">
        <p14:creationId xmlns:p14="http://schemas.microsoft.com/office/powerpoint/2010/main" val="159832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63C2D-E661-4384-9C81-92B686778328}"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FA75C-063A-0D42-BDE2-B4246B4438AE}" type="slidenum">
              <a:rPr lang="en-US" smtClean="0"/>
              <a:t>‹#›</a:t>
            </a:fld>
            <a:endParaRPr lang="en-US"/>
          </a:p>
        </p:txBody>
      </p:sp>
    </p:spTree>
    <p:extLst>
      <p:ext uri="{BB962C8B-B14F-4D97-AF65-F5344CB8AC3E}">
        <p14:creationId xmlns:p14="http://schemas.microsoft.com/office/powerpoint/2010/main" val="331884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E4AAC-0BB4-4F1F-9AB0-3B058B2E91B6}" type="datetime1">
              <a:rPr lang="en-US" smtClean="0"/>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FA75C-063A-0D42-BDE2-B4246B4438AE}" type="slidenum">
              <a:rPr lang="en-US" smtClean="0"/>
              <a:t>‹#›</a:t>
            </a:fld>
            <a:endParaRPr lang="en-US"/>
          </a:p>
        </p:txBody>
      </p:sp>
    </p:spTree>
    <p:extLst>
      <p:ext uri="{BB962C8B-B14F-4D97-AF65-F5344CB8AC3E}">
        <p14:creationId xmlns:p14="http://schemas.microsoft.com/office/powerpoint/2010/main" val="1842831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27491"/>
          </a:xfrm>
        </p:spPr>
        <p:txBody>
          <a:bodyPr>
            <a:normAutofit/>
          </a:bodyPr>
          <a:lstStyle/>
          <a:p>
            <a:pPr algn="l"/>
            <a:r>
              <a:rPr lang="en-US" sz="1200" dirty="0" smtClean="0">
                <a:solidFill>
                  <a:schemeClr val="accent3">
                    <a:lumMod val="50000"/>
                  </a:schemeClr>
                </a:solidFill>
              </a:rPr>
              <a:t>LOGIN</a:t>
            </a:r>
            <a:endParaRPr lang="en-US" sz="1200" dirty="0">
              <a:solidFill>
                <a:schemeClr val="accent3">
                  <a:lumMod val="50000"/>
                </a:schemeClr>
              </a:solidFill>
            </a:endParaRPr>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1</a:t>
            </a:fld>
            <a:endParaRPr lang="en-US" dirty="0"/>
          </a:p>
        </p:txBody>
      </p:sp>
      <p:sp>
        <p:nvSpPr>
          <p:cNvPr id="6" name="Rectangle 5"/>
          <p:cNvSpPr/>
          <p:nvPr/>
        </p:nvSpPr>
        <p:spPr>
          <a:xfrm>
            <a:off x="1501709" y="5572920"/>
            <a:ext cx="6039735" cy="923330"/>
          </a:xfrm>
          <a:prstGeom prst="rect">
            <a:avLst/>
          </a:prstGeom>
        </p:spPr>
        <p:txBody>
          <a:bodyPr wrap="square">
            <a:spAutoFit/>
          </a:bodyPr>
          <a:lstStyle/>
          <a:p>
            <a:r>
              <a:rPr lang="en-US" dirty="0" smtClean="0">
                <a:solidFill>
                  <a:schemeClr val="accent2">
                    <a:lumMod val="50000"/>
                  </a:schemeClr>
                </a:solidFill>
              </a:rPr>
              <a:t> </a:t>
            </a:r>
            <a:r>
              <a:rPr lang="en-US" sz="1200" dirty="0" smtClean="0">
                <a:solidFill>
                  <a:schemeClr val="accent3">
                    <a:lumMod val="50000"/>
                  </a:schemeClr>
                </a:solidFill>
              </a:rPr>
              <a:t>SCREEN NAME </a:t>
            </a:r>
          </a:p>
          <a:p>
            <a:r>
              <a:rPr lang="en-US" sz="1200" i="1" dirty="0" smtClean="0">
                <a:solidFill>
                  <a:schemeClr val="accent2">
                    <a:lumMod val="50000"/>
                  </a:schemeClr>
                </a:solidFill>
              </a:rPr>
              <a:t>				</a:t>
            </a:r>
          </a:p>
          <a:p>
            <a:r>
              <a:rPr lang="en-US" sz="1200" b="1" i="1" dirty="0">
                <a:solidFill>
                  <a:schemeClr val="accent2">
                    <a:lumMod val="50000"/>
                  </a:schemeClr>
                </a:solidFill>
              </a:rPr>
              <a:t> </a:t>
            </a:r>
            <a:r>
              <a:rPr lang="en-US" sz="1200" b="1" dirty="0" smtClean="0"/>
              <a:t>RESPONSE/QUESTION TITLE   		</a:t>
            </a:r>
            <a:endParaRPr lang="en-US" sz="1200" i="1" dirty="0" smtClean="0">
              <a:solidFill>
                <a:schemeClr val="accent2">
                  <a:lumMod val="50000"/>
                </a:schemeClr>
              </a:solidFill>
            </a:endParaRPr>
          </a:p>
          <a:p>
            <a:r>
              <a:rPr lang="en-US" sz="1200" i="1" dirty="0">
                <a:solidFill>
                  <a:schemeClr val="accent2">
                    <a:lumMod val="50000"/>
                  </a:schemeClr>
                </a:solidFill>
              </a:rPr>
              <a:t> </a:t>
            </a:r>
            <a:r>
              <a:rPr lang="en-US" sz="1200" i="1" dirty="0" smtClean="0">
                <a:solidFill>
                  <a:schemeClr val="accent2">
                    <a:lumMod val="50000"/>
                  </a:schemeClr>
                </a:solidFill>
              </a:rPr>
              <a:t> Skip Pattern,  Notes</a:t>
            </a:r>
            <a:endParaRPr lang="en-US" sz="1200" dirty="0">
              <a:solidFill>
                <a:schemeClr val="accent5">
                  <a:lumMod val="75000"/>
                </a:schemeClr>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317" y="5839990"/>
            <a:ext cx="1623865" cy="19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09" y="274638"/>
            <a:ext cx="5848350" cy="5391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2497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25487"/>
          </a:xfrm>
        </p:spPr>
        <p:txBody>
          <a:bodyPr>
            <a:normAutofit/>
          </a:bodyPr>
          <a:lstStyle/>
          <a:p>
            <a:pPr algn="l"/>
            <a:r>
              <a:rPr lang="en-US" sz="1200" dirty="0">
                <a:solidFill>
                  <a:schemeClr val="accent3">
                    <a:lumMod val="50000"/>
                  </a:schemeClr>
                </a:solidFill>
              </a:rPr>
              <a:t>OWNERSHIP </a:t>
            </a:r>
            <a:r>
              <a:rPr lang="en-US" sz="1200" dirty="0" smtClean="0">
                <a:solidFill>
                  <a:schemeClr val="accent3">
                    <a:lumMod val="50000"/>
                  </a:schemeClr>
                </a:solidFill>
              </a:rPr>
              <a:t>OR </a:t>
            </a:r>
            <a:r>
              <a:rPr lang="en-US" sz="1200" dirty="0">
                <a:solidFill>
                  <a:schemeClr val="accent3">
                    <a:lumMod val="50000"/>
                  </a:schemeClr>
                </a:solidFill>
              </a:rPr>
              <a:t>CONTROL </a:t>
            </a:r>
            <a:r>
              <a:rPr lang="en-US" sz="1200" dirty="0" smtClean="0">
                <a:solidFill>
                  <a:schemeClr val="accent3">
                    <a:lumMod val="50000"/>
                  </a:schemeClr>
                </a:solidFill>
              </a:rPr>
              <a:t>B3 </a:t>
            </a:r>
            <a:r>
              <a:rPr lang="en-US" sz="1200" i="1" dirty="0" smtClean="0">
                <a:solidFill>
                  <a:schemeClr val="accent3">
                    <a:lumMod val="50000"/>
                  </a:schemeClr>
                </a:solidFill>
              </a:rPr>
              <a:t/>
            </a:r>
            <a:br>
              <a:rPr lang="en-US" sz="1200" i="1" dirty="0" smtClean="0">
                <a:solidFill>
                  <a:schemeClr val="accent3">
                    <a:lumMod val="50000"/>
                  </a:schemeClr>
                </a:solidFill>
              </a:rPr>
            </a:br>
            <a:r>
              <a:rPr lang="en-US" sz="1200" i="1" dirty="0" smtClean="0">
                <a:solidFill>
                  <a:schemeClr val="accent2">
                    <a:lumMod val="50000"/>
                  </a:schemeClr>
                </a:solidFill>
              </a:rPr>
              <a:t>[OWNERSHIP OR CONTROL B2]=</a:t>
            </a:r>
            <a:r>
              <a:rPr lang="en-US" sz="1200" i="1" dirty="0">
                <a:solidFill>
                  <a:schemeClr val="accent2">
                    <a:lumMod val="50000"/>
                  </a:schemeClr>
                </a:solidFill>
              </a:rPr>
              <a:t> Yes or Blank</a:t>
            </a:r>
            <a:endParaRPr lang="en-US" sz="1200" dirty="0">
              <a:solidFill>
                <a:schemeClr val="accent2">
                  <a:lumMod val="50000"/>
                </a:schemeClr>
              </a:solidFill>
            </a:endParaRPr>
          </a:p>
        </p:txBody>
      </p:sp>
      <p:sp>
        <p:nvSpPr>
          <p:cNvPr id="5" name="Content Placeholder 4"/>
          <p:cNvSpPr>
            <a:spLocks noGrp="1"/>
          </p:cNvSpPr>
          <p:nvPr>
            <p:ph idx="1"/>
          </p:nvPr>
        </p:nvSpPr>
        <p:spPr>
          <a:xfrm>
            <a:off x="457200" y="1399966"/>
            <a:ext cx="8229600" cy="2634672"/>
          </a:xfrm>
          <a:ln>
            <a:noFill/>
          </a:ln>
        </p:spPr>
        <p:txBody>
          <a:bodyPr>
            <a:normAutofit/>
          </a:bodyPr>
          <a:lstStyle/>
          <a:p>
            <a:pPr marL="0" indent="0">
              <a:buNone/>
            </a:pPr>
            <a:r>
              <a:rPr lang="en-US" sz="1400" b="1" dirty="0" smtClean="0"/>
              <a:t>OWNERSHIP OR CONTROL:   PERCENT OF VOTING STOCK HELD</a:t>
            </a:r>
          </a:p>
          <a:p>
            <a:pPr marL="0" indent="0">
              <a:buNone/>
            </a:pPr>
            <a:endParaRPr lang="en-US" sz="1400" dirty="0"/>
          </a:p>
          <a:p>
            <a:pPr marL="0" indent="0">
              <a:buNone/>
            </a:pPr>
            <a:r>
              <a:rPr lang="en-US" sz="1400" dirty="0" smtClean="0"/>
              <a:t>What percent of voting stock was held by the owning or controlling company? </a:t>
            </a:r>
          </a:p>
          <a:p>
            <a:pPr marL="0" indent="0">
              <a:buNone/>
            </a:pPr>
            <a:r>
              <a:rPr lang="en-US" sz="1400" i="1" dirty="0"/>
              <a:t>(Check only ONE box)</a:t>
            </a:r>
          </a:p>
          <a:p>
            <a:pPr marL="0" indent="0">
              <a:buNone/>
            </a:pPr>
            <a:endParaRPr lang="en-US" sz="1400" dirty="0" smtClean="0"/>
          </a:p>
          <a:p>
            <a:pPr marL="0" indent="0">
              <a:buNone/>
            </a:pPr>
            <a:r>
              <a:rPr lang="en-US" sz="1400" dirty="0" smtClean="0"/>
              <a:t>	Less than 50%</a:t>
            </a:r>
          </a:p>
          <a:p>
            <a:pPr marL="0" indent="0">
              <a:buNone/>
            </a:pPr>
            <a:endParaRPr lang="en-US" sz="1400" dirty="0"/>
          </a:p>
          <a:p>
            <a:pPr marL="0" indent="0">
              <a:buNone/>
            </a:pPr>
            <a:r>
              <a:rPr lang="en-US" sz="1400" dirty="0" smtClean="0"/>
              <a:t>	50%</a:t>
            </a:r>
          </a:p>
          <a:p>
            <a:pPr marL="0" indent="0">
              <a:buNone/>
            </a:pPr>
            <a:endParaRPr lang="en-US" sz="1400" dirty="0"/>
          </a:p>
          <a:p>
            <a:pPr marL="0" indent="0">
              <a:buNone/>
            </a:pPr>
            <a:r>
              <a:rPr lang="en-US" sz="1400" dirty="0" smtClean="0"/>
              <a:t>	More than 50%</a:t>
            </a: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10</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47" y="2672438"/>
            <a:ext cx="240867" cy="24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12" y="3199618"/>
            <a:ext cx="240867" cy="24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12" y="3702548"/>
            <a:ext cx="240867" cy="24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56" y="1000125"/>
            <a:ext cx="30670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98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77862"/>
          </a:xfrm>
        </p:spPr>
        <p:txBody>
          <a:bodyPr>
            <a:normAutofit/>
          </a:bodyPr>
          <a:lstStyle/>
          <a:p>
            <a:pPr algn="l"/>
            <a:r>
              <a:rPr lang="en-US" sz="1200" dirty="0">
                <a:solidFill>
                  <a:schemeClr val="accent3">
                    <a:lumMod val="50000"/>
                  </a:schemeClr>
                </a:solidFill>
              </a:rPr>
              <a:t>OWNERSHIP </a:t>
            </a:r>
            <a:r>
              <a:rPr lang="en-US" sz="1200" dirty="0" smtClean="0">
                <a:solidFill>
                  <a:schemeClr val="accent3">
                    <a:lumMod val="50000"/>
                  </a:schemeClr>
                </a:solidFill>
              </a:rPr>
              <a:t>OR </a:t>
            </a:r>
            <a:r>
              <a:rPr lang="en-US" sz="1200" dirty="0">
                <a:solidFill>
                  <a:schemeClr val="accent3">
                    <a:lumMod val="50000"/>
                  </a:schemeClr>
                </a:solidFill>
              </a:rPr>
              <a:t>CONTROL </a:t>
            </a:r>
            <a:r>
              <a:rPr lang="en-US" sz="1200" dirty="0" smtClean="0">
                <a:solidFill>
                  <a:schemeClr val="accent3">
                    <a:lumMod val="50000"/>
                  </a:schemeClr>
                </a:solidFill>
              </a:rPr>
              <a:t>B4</a:t>
            </a:r>
            <a:r>
              <a:rPr lang="en-US" sz="1200" dirty="0">
                <a:solidFill>
                  <a:schemeClr val="accent3">
                    <a:lumMod val="50000"/>
                  </a:schemeClr>
                </a:solidFill>
              </a:rPr>
              <a:t/>
            </a:r>
            <a:br>
              <a:rPr lang="en-US" sz="1200" dirty="0">
                <a:solidFill>
                  <a:schemeClr val="accent3">
                    <a:lumMod val="50000"/>
                  </a:schemeClr>
                </a:solidFill>
              </a:rPr>
            </a:br>
            <a:r>
              <a:rPr lang="en-US" sz="1200" i="1" dirty="0" smtClean="0">
                <a:solidFill>
                  <a:schemeClr val="accent2">
                    <a:lumMod val="50000"/>
                  </a:schemeClr>
                </a:solidFill>
              </a:rPr>
              <a:t>[OWNERSHIP OR CONTROL B1 or B2] = YES</a:t>
            </a:r>
            <a:endParaRPr lang="en-US" sz="1200" i="1" dirty="0">
              <a:solidFill>
                <a:schemeClr val="accent2">
                  <a:lumMod val="50000"/>
                </a:schemeClr>
              </a:solidFill>
            </a:endParaRPr>
          </a:p>
        </p:txBody>
      </p:sp>
      <p:sp>
        <p:nvSpPr>
          <p:cNvPr id="5" name="Content Placeholder 4"/>
          <p:cNvSpPr>
            <a:spLocks noGrp="1"/>
          </p:cNvSpPr>
          <p:nvPr>
            <p:ph idx="1"/>
          </p:nvPr>
        </p:nvSpPr>
        <p:spPr>
          <a:xfrm>
            <a:off x="457200" y="1190624"/>
            <a:ext cx="8229600" cy="4194175"/>
          </a:xfrm>
        </p:spPr>
        <p:txBody>
          <a:bodyPr>
            <a:normAutofit/>
          </a:bodyPr>
          <a:lstStyle/>
          <a:p>
            <a:pPr marL="0" indent="0">
              <a:spcBef>
                <a:spcPts val="0"/>
              </a:spcBef>
              <a:buNone/>
            </a:pPr>
            <a:r>
              <a:rPr lang="en-US" sz="1400" b="1" dirty="0" smtClean="0"/>
              <a:t>OWNERSHIP OR CONTROL :   COMPANY INFORMATION</a:t>
            </a:r>
            <a:endParaRPr lang="en-US" sz="1400" b="1" dirty="0"/>
          </a:p>
          <a:p>
            <a:pPr marL="0" indent="0">
              <a:spcBef>
                <a:spcPts val="0"/>
              </a:spcBef>
              <a:buNone/>
            </a:pPr>
            <a:endParaRPr lang="en-US" sz="1400" dirty="0" smtClean="0"/>
          </a:p>
          <a:p>
            <a:pPr marL="0" indent="0">
              <a:spcBef>
                <a:spcPts val="0"/>
              </a:spcBef>
              <a:buNone/>
            </a:pPr>
            <a:r>
              <a:rPr lang="en-US" sz="1400" dirty="0" smtClean="0"/>
              <a:t>What </a:t>
            </a:r>
            <a:r>
              <a:rPr lang="en-US" sz="1400" dirty="0"/>
              <a:t>is the name, address, and 9-digit Employer Identification Number (EIN) </a:t>
            </a:r>
            <a:r>
              <a:rPr lang="en-US" sz="1400" dirty="0" smtClean="0"/>
              <a:t>of the </a:t>
            </a:r>
          </a:p>
          <a:p>
            <a:pPr marL="0" indent="0">
              <a:spcBef>
                <a:spcPts val="0"/>
              </a:spcBef>
              <a:buNone/>
            </a:pPr>
            <a:r>
              <a:rPr lang="en-US" sz="1400" dirty="0" smtClean="0"/>
              <a:t>owning or controlling company?</a:t>
            </a:r>
          </a:p>
          <a:p>
            <a:pPr marL="0" indent="0">
              <a:spcBef>
                <a:spcPts val="0"/>
              </a:spcBef>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r>
              <a:rPr lang="en-US" sz="1400" dirty="0" smtClean="0"/>
              <a:t>	</a:t>
            </a:r>
          </a:p>
          <a:p>
            <a:pPr marL="0" indent="0">
              <a:buNone/>
            </a:pPr>
            <a:endParaRPr lang="en-US" sz="1400" dirty="0" smtClean="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6" name="TextBox 5"/>
          <p:cNvSpPr txBox="1">
            <a:spLocks/>
          </p:cNvSpPr>
          <p:nvPr/>
        </p:nvSpPr>
        <p:spPr>
          <a:xfrm>
            <a:off x="1169866" y="3098712"/>
            <a:ext cx="6290954"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a:p>
        </p:txBody>
      </p:sp>
      <p:sp>
        <p:nvSpPr>
          <p:cNvPr id="7" name="TextBox 6"/>
          <p:cNvSpPr txBox="1"/>
          <p:nvPr/>
        </p:nvSpPr>
        <p:spPr>
          <a:xfrm>
            <a:off x="1169866" y="3695945"/>
            <a:ext cx="2468254"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sp>
        <p:nvSpPr>
          <p:cNvPr id="11" name="TextBox 10"/>
          <p:cNvSpPr txBox="1"/>
          <p:nvPr/>
        </p:nvSpPr>
        <p:spPr>
          <a:xfrm>
            <a:off x="4767726" y="3712047"/>
            <a:ext cx="1485900"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	</a:t>
            </a:r>
            <a:r>
              <a:rPr lang="en-US" sz="1100" dirty="0" smtClean="0"/>
              <a:t> </a:t>
            </a:r>
            <a:endParaRPr lang="en-US" sz="1100" dirty="0"/>
          </a:p>
        </p:txBody>
      </p:sp>
      <p:sp>
        <p:nvSpPr>
          <p:cNvPr id="12" name="TextBox 11"/>
          <p:cNvSpPr txBox="1">
            <a:spLocks/>
          </p:cNvSpPr>
          <p:nvPr/>
        </p:nvSpPr>
        <p:spPr>
          <a:xfrm>
            <a:off x="1159599" y="2467626"/>
            <a:ext cx="6290954"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11</a:t>
            </a:fld>
            <a:endParaRPr lang="en-US" dirty="0"/>
          </a:p>
        </p:txBody>
      </p:sp>
      <p:sp>
        <p:nvSpPr>
          <p:cNvPr id="14" name="TextBox 13"/>
          <p:cNvSpPr txBox="1"/>
          <p:nvPr/>
        </p:nvSpPr>
        <p:spPr>
          <a:xfrm>
            <a:off x="1113816" y="2216868"/>
            <a:ext cx="1757855" cy="246221"/>
          </a:xfrm>
          <a:prstGeom prst="rect">
            <a:avLst/>
          </a:prstGeom>
          <a:noFill/>
        </p:spPr>
        <p:txBody>
          <a:bodyPr wrap="square" rtlCol="0">
            <a:spAutoFit/>
          </a:bodyPr>
          <a:lstStyle/>
          <a:p>
            <a:endParaRPr lang="en-US" sz="1000" dirty="0"/>
          </a:p>
        </p:txBody>
      </p:sp>
      <p:sp>
        <p:nvSpPr>
          <p:cNvPr id="16" name="TextBox 15"/>
          <p:cNvSpPr txBox="1"/>
          <p:nvPr/>
        </p:nvSpPr>
        <p:spPr>
          <a:xfrm>
            <a:off x="1102441" y="3450076"/>
            <a:ext cx="1396265" cy="246221"/>
          </a:xfrm>
          <a:prstGeom prst="rect">
            <a:avLst/>
          </a:prstGeom>
          <a:noFill/>
        </p:spPr>
        <p:txBody>
          <a:bodyPr wrap="square" rtlCol="0">
            <a:spAutoFit/>
          </a:bodyPr>
          <a:lstStyle/>
          <a:p>
            <a:r>
              <a:rPr lang="en-US" sz="1000" dirty="0"/>
              <a:t>City, town, village, </a:t>
            </a:r>
            <a:r>
              <a:rPr lang="en-US" sz="1000" dirty="0" err="1"/>
              <a:t>etc</a:t>
            </a:r>
            <a:r>
              <a:rPr lang="en-US" sz="1000" dirty="0"/>
              <a:t>: </a:t>
            </a:r>
          </a:p>
        </p:txBody>
      </p:sp>
      <p:sp>
        <p:nvSpPr>
          <p:cNvPr id="17" name="TextBox 16"/>
          <p:cNvSpPr txBox="1"/>
          <p:nvPr/>
        </p:nvSpPr>
        <p:spPr>
          <a:xfrm>
            <a:off x="3928356" y="3462931"/>
            <a:ext cx="468687" cy="246221"/>
          </a:xfrm>
          <a:prstGeom prst="rect">
            <a:avLst/>
          </a:prstGeom>
          <a:noFill/>
        </p:spPr>
        <p:txBody>
          <a:bodyPr wrap="square" rtlCol="0">
            <a:spAutoFit/>
          </a:bodyPr>
          <a:lstStyle/>
          <a:p>
            <a:r>
              <a:rPr lang="en-US" sz="1000" dirty="0" smtClean="0"/>
              <a:t>State</a:t>
            </a:r>
            <a:endParaRPr lang="en-US" sz="1000" dirty="0"/>
          </a:p>
        </p:txBody>
      </p:sp>
      <p:sp>
        <p:nvSpPr>
          <p:cNvPr id="18" name="TextBox 17"/>
          <p:cNvSpPr txBox="1"/>
          <p:nvPr/>
        </p:nvSpPr>
        <p:spPr>
          <a:xfrm>
            <a:off x="4675362" y="3465826"/>
            <a:ext cx="690360" cy="246221"/>
          </a:xfrm>
          <a:prstGeom prst="rect">
            <a:avLst/>
          </a:prstGeom>
          <a:noFill/>
        </p:spPr>
        <p:txBody>
          <a:bodyPr wrap="square" rtlCol="0">
            <a:spAutoFit/>
          </a:bodyPr>
          <a:lstStyle/>
          <a:p>
            <a:r>
              <a:rPr lang="en-US" sz="1000" dirty="0" smtClean="0"/>
              <a:t>ZIP Code</a:t>
            </a:r>
            <a:endParaRPr lang="en-US" sz="1000" dirty="0"/>
          </a:p>
        </p:txBody>
      </p:sp>
      <p:sp>
        <p:nvSpPr>
          <p:cNvPr id="19" name="TextBox 18"/>
          <p:cNvSpPr txBox="1"/>
          <p:nvPr/>
        </p:nvSpPr>
        <p:spPr>
          <a:xfrm>
            <a:off x="1081008" y="4143648"/>
            <a:ext cx="428424" cy="246221"/>
          </a:xfrm>
          <a:prstGeom prst="rect">
            <a:avLst/>
          </a:prstGeom>
          <a:noFill/>
        </p:spPr>
        <p:txBody>
          <a:bodyPr wrap="square" rtlCol="0">
            <a:spAutoFit/>
          </a:bodyPr>
          <a:lstStyle/>
          <a:p>
            <a:r>
              <a:rPr lang="en-US" sz="1000" dirty="0" smtClean="0"/>
              <a:t>EIN</a:t>
            </a:r>
            <a:endParaRPr lang="en-US" sz="1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816" y="4345585"/>
            <a:ext cx="1384890" cy="28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5" y="847724"/>
            <a:ext cx="30670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125359" y="2221405"/>
            <a:ext cx="2591565" cy="246221"/>
          </a:xfrm>
          <a:prstGeom prst="rect">
            <a:avLst/>
          </a:prstGeom>
          <a:noFill/>
        </p:spPr>
        <p:txBody>
          <a:bodyPr wrap="square" rtlCol="0">
            <a:spAutoFit/>
          </a:bodyPr>
          <a:lstStyle/>
          <a:p>
            <a:r>
              <a:rPr lang="en-US" sz="1000" dirty="0" smtClean="0"/>
              <a:t>Name of owning or controlling company:</a:t>
            </a:r>
            <a:endParaRPr lang="en-US" sz="1000" dirty="0"/>
          </a:p>
        </p:txBody>
      </p:sp>
      <p:sp>
        <p:nvSpPr>
          <p:cNvPr id="23" name="TextBox 22"/>
          <p:cNvSpPr txBox="1"/>
          <p:nvPr/>
        </p:nvSpPr>
        <p:spPr>
          <a:xfrm>
            <a:off x="1191730" y="2828364"/>
            <a:ext cx="2424525" cy="246221"/>
          </a:xfrm>
          <a:prstGeom prst="rect">
            <a:avLst/>
          </a:prstGeom>
          <a:noFill/>
        </p:spPr>
        <p:txBody>
          <a:bodyPr wrap="square" rtlCol="0">
            <a:spAutoFit/>
          </a:bodyPr>
          <a:lstStyle/>
          <a:p>
            <a:r>
              <a:rPr lang="en-US" sz="1000" dirty="0"/>
              <a:t>Home office address (Number and street):</a:t>
            </a: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449" y="3698775"/>
            <a:ext cx="659717" cy="274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762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859179"/>
          </a:xfrm>
        </p:spPr>
        <p:txBody>
          <a:bodyPr>
            <a:normAutofit/>
          </a:bodyPr>
          <a:lstStyle/>
          <a:p>
            <a:pPr algn="l"/>
            <a:r>
              <a:rPr lang="en-US" sz="1200" dirty="0">
                <a:solidFill>
                  <a:schemeClr val="accent3">
                    <a:lumMod val="50000"/>
                  </a:schemeClr>
                </a:solidFill>
              </a:rPr>
              <a:t>NUMBER OF </a:t>
            </a:r>
            <a:r>
              <a:rPr lang="en-US" sz="1200" dirty="0" smtClean="0">
                <a:solidFill>
                  <a:schemeClr val="accent3">
                    <a:lumMod val="50000"/>
                  </a:schemeClr>
                </a:solidFill>
              </a:rPr>
              <a:t>ESTABLISHMENTS  A</a:t>
            </a:r>
            <a:endParaRPr lang="en-US" sz="1200" dirty="0">
              <a:solidFill>
                <a:schemeClr val="accent2">
                  <a:lumMod val="50000"/>
                </a:schemeClr>
              </a:solidFill>
            </a:endParaRPr>
          </a:p>
        </p:txBody>
      </p:sp>
      <p:sp>
        <p:nvSpPr>
          <p:cNvPr id="5" name="Content Placeholder 4"/>
          <p:cNvSpPr>
            <a:spLocks noGrp="1"/>
          </p:cNvSpPr>
          <p:nvPr>
            <p:ph idx="1"/>
          </p:nvPr>
        </p:nvSpPr>
        <p:spPr>
          <a:xfrm>
            <a:off x="457200" y="1133817"/>
            <a:ext cx="8229600" cy="4290238"/>
          </a:xfrm>
        </p:spPr>
        <p:txBody>
          <a:bodyPr>
            <a:normAutofit/>
          </a:bodyPr>
          <a:lstStyle/>
          <a:p>
            <a:pPr marL="0" indent="0">
              <a:buNone/>
            </a:pPr>
            <a:r>
              <a:rPr lang="en-US" sz="1400" b="1" dirty="0" smtClean="0"/>
              <a:t>NUMBER OF ESTABLISHMENTS</a:t>
            </a:r>
          </a:p>
          <a:p>
            <a:pPr marL="0" indent="0">
              <a:buNone/>
            </a:pPr>
            <a:endParaRPr lang="en-US" sz="1400" dirty="0"/>
          </a:p>
          <a:p>
            <a:pPr marL="0" indent="0">
              <a:buNone/>
            </a:pPr>
            <a:r>
              <a:rPr lang="en-US" sz="1400" dirty="0" smtClean="0"/>
              <a:t>How many establishments operated under EIN </a:t>
            </a:r>
            <a:r>
              <a:rPr lang="en-US" sz="1400" dirty="0" smtClean="0">
                <a:solidFill>
                  <a:srgbClr val="FF0000"/>
                </a:solidFill>
              </a:rPr>
              <a:t>(XX-XXXXXXX) </a:t>
            </a:r>
            <a:r>
              <a:rPr lang="en-US" sz="1400" dirty="0" smtClean="0">
                <a:solidFill>
                  <a:srgbClr val="000000"/>
                </a:solidFill>
              </a:rPr>
              <a:t>at the end of </a:t>
            </a:r>
            <a:r>
              <a:rPr lang="en-US" sz="1400" dirty="0" smtClean="0"/>
              <a:t>2015?</a:t>
            </a:r>
          </a:p>
          <a:p>
            <a:pPr marL="0" indent="0">
              <a:buNone/>
            </a:pPr>
            <a:r>
              <a:rPr lang="en-US" sz="1400" dirty="0" smtClean="0"/>
              <a:t>  </a:t>
            </a:r>
          </a:p>
          <a:p>
            <a:pPr marL="0" indent="0">
              <a:buNone/>
            </a:pPr>
            <a:r>
              <a:rPr lang="en-US" sz="1000" dirty="0" smtClean="0"/>
              <a:t>      Number</a:t>
            </a:r>
            <a:endParaRPr lang="en-US" sz="1000" dirty="0"/>
          </a:p>
          <a:p>
            <a:pPr marL="0" indent="0">
              <a:buNone/>
            </a:pPr>
            <a:endParaRPr lang="en-US" sz="1400" dirty="0" smtClean="0"/>
          </a:p>
          <a:p>
            <a:pPr marL="0" indent="0">
              <a:buNone/>
            </a:pPr>
            <a:endParaRPr lang="en-US" sz="1200" dirty="0" smtClean="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12</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79" y="2370758"/>
            <a:ext cx="796637" cy="277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378"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4742"/>
            <a:ext cx="31908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161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8980"/>
          </a:xfrm>
        </p:spPr>
        <p:txBody>
          <a:bodyPr>
            <a:normAutofit fontScale="90000"/>
          </a:bodyPr>
          <a:lstStyle/>
          <a:p>
            <a:pPr algn="l"/>
            <a:r>
              <a:rPr lang="en-US" sz="1200" dirty="0" smtClean="0">
                <a:solidFill>
                  <a:schemeClr val="accent3">
                    <a:lumMod val="50000"/>
                  </a:schemeClr>
                </a:solidFill>
              </a:rPr>
              <a:t>NUMBER OF ESTABLISHMENTS  B</a:t>
            </a:r>
            <a:br>
              <a:rPr lang="en-US" sz="1200" dirty="0" smtClean="0">
                <a:solidFill>
                  <a:schemeClr val="accent3">
                    <a:lumMod val="50000"/>
                  </a:schemeClr>
                </a:solidFill>
              </a:rPr>
            </a:br>
            <a:r>
              <a:rPr lang="en-US" sz="1000" i="1" dirty="0" smtClean="0">
                <a:solidFill>
                  <a:schemeClr val="accent2">
                    <a:lumMod val="50000"/>
                  </a:schemeClr>
                </a:solidFill>
              </a:rPr>
              <a:t>[NUMBER OF ESTABLISHMENTS A ] &gt; 1</a:t>
            </a:r>
            <a:br>
              <a:rPr lang="en-US" sz="1000" i="1" dirty="0" smtClean="0">
                <a:solidFill>
                  <a:schemeClr val="accent2">
                    <a:lumMod val="50000"/>
                  </a:schemeClr>
                </a:solidFill>
              </a:rPr>
            </a:br>
            <a:r>
              <a:rPr lang="en-US" sz="1000" dirty="0" smtClean="0">
                <a:solidFill>
                  <a:schemeClr val="accent2">
                    <a:lumMod val="50000"/>
                  </a:schemeClr>
                </a:solidFill>
              </a:rPr>
              <a:t>        -  Duplicated based on the establishment count value reported in the NUMBER OF ESTABLISHMENTS screen </a:t>
            </a:r>
            <a:br>
              <a:rPr lang="en-US" sz="1000" dirty="0" smtClean="0">
                <a:solidFill>
                  <a:schemeClr val="accent2">
                    <a:lumMod val="50000"/>
                  </a:schemeClr>
                </a:solidFill>
              </a:rPr>
            </a:br>
            <a:r>
              <a:rPr lang="en-US" sz="1000" dirty="0">
                <a:solidFill>
                  <a:schemeClr val="accent2">
                    <a:lumMod val="50000"/>
                  </a:schemeClr>
                </a:solidFill>
              </a:rPr>
              <a:t> </a:t>
            </a:r>
            <a:r>
              <a:rPr lang="en-US" sz="1000" dirty="0" smtClean="0">
                <a:solidFill>
                  <a:schemeClr val="accent2">
                    <a:lumMod val="50000"/>
                  </a:schemeClr>
                </a:solidFill>
              </a:rPr>
              <a:t>       -  Initial add screen is pre-filled with the physical location information,  additional screens are blank    </a:t>
            </a:r>
            <a:endParaRPr lang="en-US" sz="1000" dirty="0">
              <a:solidFill>
                <a:schemeClr val="accent2">
                  <a:lumMod val="50000"/>
                </a:schemeClr>
              </a:solidFill>
            </a:endParaRPr>
          </a:p>
        </p:txBody>
      </p:sp>
      <p:sp>
        <p:nvSpPr>
          <p:cNvPr id="5" name="Content Placeholder 4"/>
          <p:cNvSpPr>
            <a:spLocks noGrp="1"/>
          </p:cNvSpPr>
          <p:nvPr>
            <p:ph idx="1"/>
          </p:nvPr>
        </p:nvSpPr>
        <p:spPr>
          <a:xfrm>
            <a:off x="457200" y="893618"/>
            <a:ext cx="8229600" cy="4783282"/>
          </a:xfrm>
        </p:spPr>
        <p:txBody>
          <a:bodyPr>
            <a:normAutofit/>
          </a:bodyPr>
          <a:lstStyle/>
          <a:p>
            <a:pPr marL="0" indent="0">
              <a:buNone/>
            </a:pPr>
            <a:endParaRPr lang="en-US" sz="1400" b="1" dirty="0" smtClean="0"/>
          </a:p>
          <a:p>
            <a:pPr marL="0" indent="0">
              <a:buNone/>
            </a:pPr>
            <a:r>
              <a:rPr lang="en-US" sz="1400" b="1" dirty="0" smtClean="0"/>
              <a:t>ADDED  </a:t>
            </a:r>
            <a:r>
              <a:rPr lang="en-US" sz="1400" b="1" dirty="0"/>
              <a:t>ESTABLISHMENT INFORMATION</a:t>
            </a:r>
          </a:p>
          <a:p>
            <a:pPr marL="0" indent="0">
              <a:buNone/>
            </a:pPr>
            <a:r>
              <a:rPr lang="en-US" sz="1000" dirty="0" smtClean="0"/>
              <a:t>Name</a:t>
            </a:r>
          </a:p>
          <a:p>
            <a:pPr marL="0" indent="0">
              <a:buNone/>
            </a:pPr>
            <a:endParaRPr lang="en-US" sz="1000" dirty="0"/>
          </a:p>
          <a:p>
            <a:pPr marL="0" indent="0">
              <a:buNone/>
            </a:pPr>
            <a:endParaRPr lang="en-US" sz="1000" dirty="0" smtClean="0"/>
          </a:p>
          <a:p>
            <a:pPr marL="0" indent="0">
              <a:buNone/>
            </a:pPr>
            <a:r>
              <a:rPr lang="en-US" sz="1000" dirty="0" smtClean="0"/>
              <a:t>Secondary Name							         Store/Plant Number</a:t>
            </a:r>
          </a:p>
          <a:p>
            <a:pPr marL="0" indent="0">
              <a:buNone/>
            </a:pPr>
            <a:endParaRPr lang="en-US" sz="1000" dirty="0"/>
          </a:p>
          <a:p>
            <a:pPr marL="0" indent="0">
              <a:buNone/>
            </a:pPr>
            <a:endParaRPr lang="en-US" sz="1000" dirty="0" smtClean="0"/>
          </a:p>
          <a:p>
            <a:pPr marL="0" indent="0">
              <a:buNone/>
            </a:pPr>
            <a:r>
              <a:rPr lang="en-US" sz="1000" dirty="0" smtClean="0"/>
              <a:t>Physical </a:t>
            </a:r>
            <a:r>
              <a:rPr lang="en-US" sz="1000" dirty="0"/>
              <a:t>Location </a:t>
            </a:r>
            <a:r>
              <a:rPr lang="en-US" sz="1000" dirty="0" smtClean="0"/>
              <a:t>(Number and street)</a:t>
            </a:r>
          </a:p>
          <a:p>
            <a:pPr marL="0" indent="0">
              <a:buNone/>
            </a:pPr>
            <a:endParaRPr lang="en-US" sz="1000" dirty="0"/>
          </a:p>
          <a:p>
            <a:pPr marL="0" indent="0">
              <a:buNone/>
            </a:pPr>
            <a:endParaRPr lang="en-US" sz="1000" dirty="0" smtClean="0"/>
          </a:p>
          <a:p>
            <a:pPr marL="0" indent="0">
              <a:buNone/>
            </a:pPr>
            <a:r>
              <a:rPr lang="en-US" sz="1000" dirty="0"/>
              <a:t>City, town, village, etc. </a:t>
            </a:r>
            <a:r>
              <a:rPr lang="en-US" sz="1000" dirty="0" smtClean="0"/>
              <a:t>			     	     State	                     ZIP Code</a:t>
            </a:r>
            <a:endParaRPr lang="en-US" sz="1000" dirty="0"/>
          </a:p>
          <a:p>
            <a:pPr marL="0" indent="0">
              <a:buNone/>
            </a:pPr>
            <a:endParaRPr lang="en-US" sz="1000" dirty="0"/>
          </a:p>
          <a:p>
            <a:pPr marL="0" indent="0">
              <a:buNone/>
            </a:pPr>
            <a:endParaRPr lang="en-US" sz="1000" dirty="0" smtClean="0"/>
          </a:p>
          <a:p>
            <a:pPr marL="0" indent="0">
              <a:buNone/>
            </a:pPr>
            <a:r>
              <a:rPr lang="en-US" sz="1000" dirty="0" smtClean="0"/>
              <a:t> Describe </a:t>
            </a:r>
            <a:r>
              <a:rPr lang="en-US" sz="1000" dirty="0"/>
              <a:t>kind of business at this </a:t>
            </a:r>
            <a:r>
              <a:rPr lang="en-US" sz="1000" dirty="0" smtClean="0"/>
              <a:t>location</a:t>
            </a:r>
          </a:p>
          <a:p>
            <a:pPr marL="0" indent="0">
              <a:buNone/>
            </a:pPr>
            <a:endParaRPr lang="en-US" sz="1000" dirty="0"/>
          </a:p>
          <a:p>
            <a:pPr marL="0" indent="0">
              <a:buNone/>
            </a:pPr>
            <a:r>
              <a:rPr lang="en-US" sz="1000" dirty="0" smtClean="0"/>
              <a:t> </a:t>
            </a:r>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b="1" dirty="0" smtClean="0"/>
          </a:p>
          <a:p>
            <a:pPr marL="0" indent="0">
              <a:buNone/>
            </a:pPr>
            <a:r>
              <a:rPr lang="en-US" sz="1000" b="1" dirty="0" smtClean="0"/>
              <a:t>For </a:t>
            </a:r>
            <a:r>
              <a:rPr lang="en-US" sz="1000" b="1" dirty="0"/>
              <a:t>employees that worked at more than one location,  </a:t>
            </a:r>
          </a:p>
          <a:p>
            <a:pPr marL="0" indent="0">
              <a:buNone/>
            </a:pPr>
            <a:r>
              <a:rPr lang="en-US" sz="1000" b="1" dirty="0"/>
              <a:t>report the employment and payroll data for employees at </a:t>
            </a:r>
          </a:p>
          <a:p>
            <a:pPr marL="0" indent="0">
              <a:buNone/>
            </a:pPr>
            <a:r>
              <a:rPr lang="en-US" sz="1000" b="1" dirty="0" smtClean="0"/>
              <a:t>the </a:t>
            </a:r>
            <a:r>
              <a:rPr lang="en-US" sz="1000" b="1" dirty="0"/>
              <a:t>ONE location where they spent most of their working </a:t>
            </a:r>
            <a:endParaRPr lang="en-US" sz="1000" b="1" dirty="0" smtClean="0"/>
          </a:p>
          <a:p>
            <a:pPr marL="0" indent="0">
              <a:buNone/>
            </a:pPr>
            <a:r>
              <a:rPr lang="en-US" sz="1000" b="1" dirty="0" smtClean="0"/>
              <a:t>time</a:t>
            </a:r>
            <a:r>
              <a:rPr lang="en-US" sz="1000" b="1" dirty="0"/>
              <a:t>. </a:t>
            </a:r>
          </a:p>
        </p:txBody>
      </p:sp>
      <p:sp>
        <p:nvSpPr>
          <p:cNvPr id="8" name="TextBox 7"/>
          <p:cNvSpPr txBox="1"/>
          <p:nvPr/>
        </p:nvSpPr>
        <p:spPr>
          <a:xfrm>
            <a:off x="6256627" y="5807081"/>
            <a:ext cx="2133600" cy="33855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SAVE AND CONTINUE</a:t>
            </a:r>
            <a:endParaRPr lang="en-US" sz="1600" dirty="0"/>
          </a:p>
        </p:txBody>
      </p:sp>
      <p:sp>
        <p:nvSpPr>
          <p:cNvPr id="9" name="TextBox 8"/>
          <p:cNvSpPr txBox="1">
            <a:spLocks noChangeAspect="1"/>
          </p:cNvSpPr>
          <p:nvPr/>
        </p:nvSpPr>
        <p:spPr>
          <a:xfrm>
            <a:off x="733425" y="5807081"/>
            <a:ext cx="1463040" cy="33855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600" dirty="0" smtClean="0"/>
              <a:t>BACK</a:t>
            </a:r>
            <a:endParaRPr lang="en-US" sz="1600"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13</a:t>
            </a:fld>
            <a:endParaRPr lang="en-US" dirty="0"/>
          </a:p>
        </p:txBody>
      </p:sp>
      <p:sp>
        <p:nvSpPr>
          <p:cNvPr id="10" name="Rectangle 9"/>
          <p:cNvSpPr/>
          <p:nvPr/>
        </p:nvSpPr>
        <p:spPr>
          <a:xfrm>
            <a:off x="548638" y="1967745"/>
            <a:ext cx="5785485" cy="646331"/>
          </a:xfrm>
          <a:prstGeom prst="rect">
            <a:avLst/>
          </a:prstGeom>
        </p:spPr>
        <p:txBody>
          <a:bodyPr wrap="square">
            <a:spAutoFit/>
          </a:bodyPr>
          <a:lstStyle/>
          <a:p>
            <a:endParaRPr lang="en-US" dirty="0"/>
          </a:p>
          <a:p>
            <a:endParaRPr lang="en-US" dirty="0"/>
          </a:p>
        </p:txBody>
      </p:sp>
      <p:sp>
        <p:nvSpPr>
          <p:cNvPr id="11" name="TextBox 10"/>
          <p:cNvSpPr txBox="1"/>
          <p:nvPr/>
        </p:nvSpPr>
        <p:spPr>
          <a:xfrm>
            <a:off x="548639" y="1620700"/>
            <a:ext cx="5709287"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 </a:t>
            </a:r>
            <a:endParaRPr lang="en-US" sz="1100" dirty="0"/>
          </a:p>
        </p:txBody>
      </p:sp>
      <p:sp>
        <p:nvSpPr>
          <p:cNvPr id="12" name="TextBox 11"/>
          <p:cNvSpPr txBox="1"/>
          <p:nvPr/>
        </p:nvSpPr>
        <p:spPr>
          <a:xfrm>
            <a:off x="570066" y="2682432"/>
            <a:ext cx="5709286"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a:p>
        </p:txBody>
      </p:sp>
      <p:sp>
        <p:nvSpPr>
          <p:cNvPr id="13" name="TextBox 12"/>
          <p:cNvSpPr txBox="1"/>
          <p:nvPr/>
        </p:nvSpPr>
        <p:spPr>
          <a:xfrm>
            <a:off x="564828" y="3297842"/>
            <a:ext cx="2740342"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a:p>
        </p:txBody>
      </p:sp>
      <p:sp>
        <p:nvSpPr>
          <p:cNvPr id="15" name="TextBox 14"/>
          <p:cNvSpPr txBox="1"/>
          <p:nvPr/>
        </p:nvSpPr>
        <p:spPr>
          <a:xfrm>
            <a:off x="4316251" y="3297842"/>
            <a:ext cx="1689734"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 </a:t>
            </a:r>
            <a:endParaRPr lang="en-US" sz="1100" dirty="0"/>
          </a:p>
        </p:txBody>
      </p:sp>
      <p:sp>
        <p:nvSpPr>
          <p:cNvPr id="17" name="TextBox 16"/>
          <p:cNvSpPr txBox="1"/>
          <p:nvPr/>
        </p:nvSpPr>
        <p:spPr>
          <a:xfrm>
            <a:off x="564828" y="2158525"/>
            <a:ext cx="3751423"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 </a:t>
            </a:r>
            <a:endParaRPr lang="en-US" sz="1100" dirty="0"/>
          </a:p>
        </p:txBody>
      </p:sp>
      <p:sp>
        <p:nvSpPr>
          <p:cNvPr id="18" name="TextBox 17"/>
          <p:cNvSpPr txBox="1"/>
          <p:nvPr/>
        </p:nvSpPr>
        <p:spPr>
          <a:xfrm>
            <a:off x="570066" y="3802771"/>
            <a:ext cx="5709286"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sp>
        <p:nvSpPr>
          <p:cNvPr id="6" name="TextBox 5"/>
          <p:cNvSpPr txBox="1"/>
          <p:nvPr/>
        </p:nvSpPr>
        <p:spPr>
          <a:xfrm>
            <a:off x="4021399" y="5167302"/>
            <a:ext cx="1364933" cy="400110"/>
          </a:xfrm>
          <a:prstGeom prst="rect">
            <a:avLst/>
          </a:prstGeom>
          <a:noFill/>
        </p:spPr>
        <p:txBody>
          <a:bodyPr wrap="square" rtlCol="0">
            <a:spAutoFit/>
          </a:bodyPr>
          <a:lstStyle/>
          <a:p>
            <a:r>
              <a:rPr lang="en-US" sz="1000" dirty="0" smtClean="0"/>
              <a:t>Sales, Shipments, </a:t>
            </a:r>
          </a:p>
          <a:p>
            <a:r>
              <a:rPr lang="en-US" sz="1000" dirty="0" smtClean="0"/>
              <a:t>Receipts, or Revenue</a:t>
            </a:r>
            <a:endParaRPr lang="en-US" sz="1000" dirty="0"/>
          </a:p>
        </p:txBody>
      </p:sp>
      <p:sp>
        <p:nvSpPr>
          <p:cNvPr id="7" name="TextBox 6"/>
          <p:cNvSpPr txBox="1"/>
          <p:nvPr/>
        </p:nvSpPr>
        <p:spPr>
          <a:xfrm>
            <a:off x="457200" y="4312780"/>
            <a:ext cx="1875711" cy="400110"/>
          </a:xfrm>
          <a:prstGeom prst="rect">
            <a:avLst/>
          </a:prstGeom>
          <a:noFill/>
        </p:spPr>
        <p:txBody>
          <a:bodyPr wrap="square" rtlCol="0">
            <a:spAutoFit/>
          </a:bodyPr>
          <a:lstStyle/>
          <a:p>
            <a:r>
              <a:rPr lang="en-US" sz="1000" dirty="0" smtClean="0"/>
              <a:t>Number of Employees for </a:t>
            </a:r>
          </a:p>
          <a:p>
            <a:r>
              <a:rPr lang="en-US" sz="1000" dirty="0" smtClean="0"/>
              <a:t>Pay Period including March 12</a:t>
            </a:r>
            <a:endParaRPr lang="en-US" sz="1000" dirty="0"/>
          </a:p>
        </p:txBody>
      </p:sp>
      <p:pic>
        <p:nvPicPr>
          <p:cNvPr id="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2" y="4371309"/>
            <a:ext cx="1714500" cy="43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4002785" y="4426523"/>
            <a:ext cx="1258170" cy="400110"/>
          </a:xfrm>
          <a:prstGeom prst="rect">
            <a:avLst/>
          </a:prstGeom>
          <a:noFill/>
        </p:spPr>
        <p:txBody>
          <a:bodyPr wrap="square" rtlCol="0">
            <a:spAutoFit/>
          </a:bodyPr>
          <a:lstStyle/>
          <a:p>
            <a:r>
              <a:rPr lang="en-US" sz="1000" dirty="0" smtClean="0"/>
              <a:t>First Quarter Payroll  </a:t>
            </a:r>
          </a:p>
          <a:p>
            <a:r>
              <a:rPr lang="en-US" sz="1000" dirty="0" smtClean="0"/>
              <a:t>(Jan – March)</a:t>
            </a:r>
            <a:endParaRPr lang="en-US" sz="1000" dirty="0"/>
          </a:p>
        </p:txBody>
      </p:sp>
      <p:sp>
        <p:nvSpPr>
          <p:cNvPr id="25" name="TextBox 24"/>
          <p:cNvSpPr txBox="1"/>
          <p:nvPr/>
        </p:nvSpPr>
        <p:spPr>
          <a:xfrm>
            <a:off x="4025482" y="4820535"/>
            <a:ext cx="1094662" cy="246221"/>
          </a:xfrm>
          <a:prstGeom prst="rect">
            <a:avLst/>
          </a:prstGeom>
          <a:noFill/>
        </p:spPr>
        <p:txBody>
          <a:bodyPr wrap="square" rtlCol="0">
            <a:spAutoFit/>
          </a:bodyPr>
          <a:lstStyle/>
          <a:p>
            <a:r>
              <a:rPr lang="en-US" sz="1000" dirty="0" smtClean="0"/>
              <a:t>Annual Payroll</a:t>
            </a:r>
            <a:endParaRPr lang="en-US" sz="1000" dirty="0"/>
          </a:p>
        </p:txBody>
      </p:sp>
      <p:sp>
        <p:nvSpPr>
          <p:cNvPr id="30" name="TextBox 29"/>
          <p:cNvSpPr txBox="1"/>
          <p:nvPr/>
        </p:nvSpPr>
        <p:spPr>
          <a:xfrm>
            <a:off x="4414837" y="2160105"/>
            <a:ext cx="1800225"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a:p>
        </p:txBody>
      </p:sp>
      <p:pic>
        <p:nvPicPr>
          <p:cNvPr id="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510" y="4752856"/>
            <a:ext cx="1714500" cy="43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864" y="5150329"/>
            <a:ext cx="1714500" cy="43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2445777" y="4067630"/>
            <a:ext cx="794745" cy="400110"/>
          </a:xfrm>
          <a:prstGeom prst="rect">
            <a:avLst/>
          </a:prstGeom>
          <a:noFill/>
        </p:spPr>
        <p:txBody>
          <a:bodyPr wrap="square" rtlCol="0">
            <a:spAutoFit/>
          </a:bodyPr>
          <a:lstStyle/>
          <a:p>
            <a:pPr algn="ctr"/>
            <a:r>
              <a:rPr lang="en-US" sz="1000" b="1" dirty="0" smtClean="0">
                <a:latin typeface="Verdana" panose="020B0604030504040204" pitchFamily="34" charset="0"/>
                <a:ea typeface="Verdana" panose="020B0604030504040204" pitchFamily="34" charset="0"/>
                <a:cs typeface="Verdana" panose="020B0604030504040204" pitchFamily="34" charset="0"/>
              </a:rPr>
              <a:t>2015</a:t>
            </a:r>
          </a:p>
          <a:p>
            <a:pPr algn="ctr"/>
            <a:r>
              <a:rPr lang="en-US" sz="1000" b="1" dirty="0" smtClean="0">
                <a:latin typeface="Verdana" panose="020B0604030504040204" pitchFamily="34" charset="0"/>
                <a:ea typeface="Verdana" panose="020B0604030504040204" pitchFamily="34" charset="0"/>
                <a:cs typeface="Verdana" panose="020B0604030504040204" pitchFamily="34" charset="0"/>
              </a:rPr>
              <a:t>Number</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p:cNvSpPr txBox="1"/>
          <p:nvPr/>
        </p:nvSpPr>
        <p:spPr>
          <a:xfrm>
            <a:off x="5786782" y="4206151"/>
            <a:ext cx="595914" cy="246221"/>
          </a:xfrm>
          <a:prstGeom prst="rect">
            <a:avLst/>
          </a:prstGeom>
          <a:noFill/>
        </p:spPr>
        <p:txBody>
          <a:bodyPr wrap="square" rtlCol="0">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2015</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899" y="4502704"/>
            <a:ext cx="952500" cy="25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05756"/>
            <a:ext cx="31908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027" y="3268719"/>
            <a:ext cx="767656" cy="31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72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7"/>
            <a:ext cx="8229600" cy="858837"/>
          </a:xfrm>
        </p:spPr>
        <p:txBody>
          <a:bodyPr>
            <a:normAutofit fontScale="90000"/>
          </a:bodyPr>
          <a:lstStyle/>
          <a:p>
            <a:pPr algn="l"/>
            <a:r>
              <a:rPr lang="en-US" sz="1200" dirty="0" smtClean="0">
                <a:solidFill>
                  <a:srgbClr val="FF0000"/>
                </a:solidFill>
              </a:rPr>
              <a:t/>
            </a:r>
            <a:br>
              <a:rPr lang="en-US" sz="1200" dirty="0" smtClean="0">
                <a:solidFill>
                  <a:srgbClr val="FF0000"/>
                </a:solidFill>
              </a:rPr>
            </a:br>
            <a:r>
              <a:rPr lang="en-US" sz="1200" dirty="0" smtClean="0">
                <a:solidFill>
                  <a:schemeClr val="accent3">
                    <a:lumMod val="50000"/>
                  </a:schemeClr>
                </a:solidFill>
              </a:rPr>
              <a:t>NUMBER OF ESTABLISHMENTS C </a:t>
            </a:r>
            <a:r>
              <a:rPr lang="en-US" sz="1200" dirty="0" smtClean="0">
                <a:solidFill>
                  <a:srgbClr val="0070C0"/>
                </a:solidFill>
              </a:rPr>
              <a:t>  </a:t>
            </a:r>
            <a:br>
              <a:rPr lang="en-US" sz="1200" dirty="0" smtClean="0">
                <a:solidFill>
                  <a:srgbClr val="0070C0"/>
                </a:solidFill>
              </a:rPr>
            </a:br>
            <a:r>
              <a:rPr lang="en-US" sz="1200" i="1" dirty="0" smtClean="0">
                <a:solidFill>
                  <a:schemeClr val="accent2">
                    <a:lumMod val="50000"/>
                  </a:schemeClr>
                </a:solidFill>
              </a:rPr>
              <a:t>[NUMBER OF ESTABLISHMENTS A] &gt; 1</a:t>
            </a:r>
            <a:br>
              <a:rPr lang="en-US" sz="1200" i="1" dirty="0" smtClean="0">
                <a:solidFill>
                  <a:schemeClr val="accent2">
                    <a:lumMod val="50000"/>
                  </a:schemeClr>
                </a:solidFill>
              </a:rPr>
            </a:br>
            <a:r>
              <a:rPr lang="en-US" sz="1200" dirty="0" smtClean="0">
                <a:solidFill>
                  <a:schemeClr val="accent2">
                    <a:lumMod val="50000"/>
                  </a:schemeClr>
                </a:solidFill>
              </a:rPr>
              <a:t>      -  Summary lists all added establishments</a:t>
            </a:r>
            <a:br>
              <a:rPr lang="en-US" sz="1200" dirty="0" smtClean="0">
                <a:solidFill>
                  <a:schemeClr val="accent2">
                    <a:lumMod val="50000"/>
                  </a:schemeClr>
                </a:solidFill>
              </a:rPr>
            </a:br>
            <a:r>
              <a:rPr lang="en-US" sz="1200" dirty="0" smtClean="0">
                <a:solidFill>
                  <a:schemeClr val="accent2">
                    <a:lumMod val="50000"/>
                  </a:schemeClr>
                </a:solidFill>
              </a:rPr>
              <a:t>      -  Allows Edit and/or Delete added establishments</a:t>
            </a:r>
            <a:r>
              <a:rPr lang="en-US" sz="1200" dirty="0" smtClean="0">
                <a:solidFill>
                  <a:srgbClr val="0070C0"/>
                </a:solidFill>
              </a:rPr>
              <a:t/>
            </a:r>
            <a:br>
              <a:rPr lang="en-US" sz="1200" dirty="0" smtClean="0">
                <a:solidFill>
                  <a:srgbClr val="0070C0"/>
                </a:solidFill>
              </a:rPr>
            </a:br>
            <a:endParaRPr lang="en-US" sz="1200" dirty="0">
              <a:solidFill>
                <a:srgbClr val="0070C0"/>
              </a:solidFill>
            </a:endParaRPr>
          </a:p>
        </p:txBody>
      </p:sp>
      <p:sp>
        <p:nvSpPr>
          <p:cNvPr id="8" name="TextBox 7"/>
          <p:cNvSpPr txBox="1"/>
          <p:nvPr/>
        </p:nvSpPr>
        <p:spPr>
          <a:xfrm>
            <a:off x="4978884" y="5746625"/>
            <a:ext cx="3423869"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746625"/>
            <a:ext cx="2679405" cy="36933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14</a:t>
            </a:fld>
            <a:endParaRPr lang="en-US"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647" y="5058099"/>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90" y="1359877"/>
            <a:ext cx="790416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078" y="1133474"/>
            <a:ext cx="790416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541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5076"/>
          </a:xfrm>
        </p:spPr>
        <p:txBody>
          <a:bodyPr>
            <a:normAutofit/>
          </a:bodyPr>
          <a:lstStyle/>
          <a:p>
            <a:pPr algn="l"/>
            <a:r>
              <a:rPr lang="en-US" sz="1200" dirty="0">
                <a:solidFill>
                  <a:schemeClr val="accent3">
                    <a:lumMod val="50000"/>
                  </a:schemeClr>
                </a:solidFill>
              </a:rPr>
              <a:t>NUMBER OF ESTABLISHMENTS </a:t>
            </a:r>
            <a:r>
              <a:rPr lang="en-US" sz="1200" dirty="0" smtClean="0">
                <a:solidFill>
                  <a:schemeClr val="accent3">
                    <a:lumMod val="50000"/>
                  </a:schemeClr>
                </a:solidFill>
              </a:rPr>
              <a:t>D</a:t>
            </a:r>
            <a:r>
              <a:rPr lang="en-US" sz="1200" dirty="0" smtClean="0">
                <a:solidFill>
                  <a:srgbClr val="0070C0"/>
                </a:solidFill>
              </a:rPr>
              <a:t>  </a:t>
            </a:r>
            <a:r>
              <a:rPr lang="en-US" sz="1200" dirty="0">
                <a:solidFill>
                  <a:srgbClr val="0070C0"/>
                </a:solidFill>
              </a:rPr>
              <a:t/>
            </a:r>
            <a:br>
              <a:rPr lang="en-US" sz="1200" dirty="0">
                <a:solidFill>
                  <a:srgbClr val="0070C0"/>
                </a:solidFill>
              </a:rPr>
            </a:br>
            <a:r>
              <a:rPr lang="en-US" sz="1200" dirty="0" smtClean="0">
                <a:solidFill>
                  <a:srgbClr val="0070C0"/>
                </a:solidFill>
              </a:rPr>
              <a:t>  </a:t>
            </a:r>
            <a:r>
              <a:rPr lang="en-US" sz="1200" i="1" dirty="0" smtClean="0">
                <a:solidFill>
                  <a:schemeClr val="accent2">
                    <a:lumMod val="50000"/>
                  </a:schemeClr>
                </a:solidFill>
              </a:rPr>
              <a:t>[NUMBER OF ESTABLISHMENTS]</a:t>
            </a:r>
            <a:r>
              <a:rPr lang="en-US" sz="1100" i="1" dirty="0" smtClean="0">
                <a:solidFill>
                  <a:schemeClr val="accent2">
                    <a:lumMod val="50000"/>
                  </a:schemeClr>
                </a:solidFill>
              </a:rPr>
              <a:t>  &gt; 1</a:t>
            </a:r>
            <a:endParaRPr lang="en-US" sz="1100" i="1" dirty="0">
              <a:solidFill>
                <a:schemeClr val="accent2">
                  <a:lumMod val="50000"/>
                </a:schemeClr>
              </a:solidFill>
            </a:endParaRPr>
          </a:p>
        </p:txBody>
      </p:sp>
      <p:sp>
        <p:nvSpPr>
          <p:cNvPr id="8" name="TextBox 7"/>
          <p:cNvSpPr txBox="1"/>
          <p:nvPr/>
        </p:nvSpPr>
        <p:spPr>
          <a:xfrm>
            <a:off x="4978884" y="5746625"/>
            <a:ext cx="3423869"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746625"/>
            <a:ext cx="2679405" cy="36933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15</a:t>
            </a:fld>
            <a:endParaRPr lang="en-US"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647" y="5058099"/>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61975" y="1227633"/>
            <a:ext cx="7732939" cy="3693319"/>
          </a:xfrm>
          <a:prstGeom prst="rect">
            <a:avLst/>
          </a:prstGeom>
        </p:spPr>
        <p:txBody>
          <a:bodyPr wrap="square">
            <a:spAutoFit/>
          </a:bodyPr>
          <a:lstStyle/>
          <a:p>
            <a:r>
              <a:rPr lang="en-US" b="1" dirty="0" smtClean="0"/>
              <a:t>ADDITIONAL ESTABLISHMENT INSTRUCTIONS</a:t>
            </a:r>
          </a:p>
          <a:p>
            <a:endParaRPr lang="en-US" b="1" dirty="0" smtClean="0"/>
          </a:p>
          <a:p>
            <a:r>
              <a:rPr lang="en-US" b="1" dirty="0" smtClean="0"/>
              <a:t>Consolidating Data for Added Establishments:  </a:t>
            </a:r>
          </a:p>
          <a:p>
            <a:endParaRPr lang="en-US" b="1" dirty="0" smtClean="0"/>
          </a:p>
          <a:p>
            <a:pPr marL="285750" indent="-285750">
              <a:buFont typeface="Arial" panose="020B0604020202020204" pitchFamily="34" charset="0"/>
              <a:buChar char="•"/>
            </a:pPr>
            <a:r>
              <a:rPr lang="en-US" dirty="0" smtClean="0"/>
              <a:t>The sum value of Sales, Shipments, Receipts or Revenue for all locations of the EIN should also be reported as a consolidated value in the Sales, Shipments, </a:t>
            </a:r>
            <a:r>
              <a:rPr lang="en-US" dirty="0" err="1" smtClean="0"/>
              <a:t>Rcpts</a:t>
            </a:r>
            <a:r>
              <a:rPr lang="en-US" dirty="0" smtClean="0"/>
              <a:t>/Revenue section, and also in the Details Sales, Shipments, </a:t>
            </a:r>
            <a:r>
              <a:rPr lang="en-US" dirty="0" err="1"/>
              <a:t>Rcpts</a:t>
            </a:r>
            <a:r>
              <a:rPr lang="en-US" dirty="0"/>
              <a:t>/Revenue </a:t>
            </a:r>
            <a:r>
              <a:rPr lang="en-US" dirty="0" smtClean="0"/>
              <a:t>section that follows.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a:t>
            </a:r>
            <a:r>
              <a:rPr lang="en-US" dirty="0"/>
              <a:t>sum </a:t>
            </a:r>
            <a:r>
              <a:rPr lang="en-US" dirty="0" smtClean="0"/>
              <a:t>of Employment, First Quarter Payroll, and Annual Payroll for all locations of the EIN, should also be reported as consolidated values in the respective areas of the Employment and Payroll section that follows.</a:t>
            </a:r>
          </a:p>
          <a:p>
            <a:pPr marL="285750" indent="-285750">
              <a:buFont typeface="Arial" panose="020B0604020202020204" pitchFamily="34" charset="0"/>
              <a:buChar char="•"/>
            </a:pP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74" y="991041"/>
            <a:ext cx="31908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238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15937"/>
          </a:xfrm>
        </p:spPr>
        <p:txBody>
          <a:bodyPr>
            <a:normAutofit/>
          </a:bodyPr>
          <a:lstStyle/>
          <a:p>
            <a:pPr algn="l"/>
            <a:r>
              <a:rPr lang="en-US" sz="1200" dirty="0" smtClean="0">
                <a:solidFill>
                  <a:schemeClr val="accent3">
                    <a:lumMod val="50000"/>
                  </a:schemeClr>
                </a:solidFill>
              </a:rPr>
              <a:t>PHYSICAL LOCATION A1</a:t>
            </a:r>
            <a:endParaRPr lang="en-US" sz="1200" dirty="0">
              <a:solidFill>
                <a:schemeClr val="accent3">
                  <a:lumMod val="50000"/>
                </a:schemeClr>
              </a:solidFill>
            </a:endParaRPr>
          </a:p>
        </p:txBody>
      </p:sp>
      <p:sp>
        <p:nvSpPr>
          <p:cNvPr id="5" name="Content Placeholder 4"/>
          <p:cNvSpPr>
            <a:spLocks noGrp="1"/>
          </p:cNvSpPr>
          <p:nvPr>
            <p:ph idx="1"/>
          </p:nvPr>
        </p:nvSpPr>
        <p:spPr>
          <a:xfrm>
            <a:off x="456406" y="1287009"/>
            <a:ext cx="8229600" cy="3530600"/>
          </a:xfrm>
        </p:spPr>
        <p:txBody>
          <a:bodyPr>
            <a:normAutofit/>
          </a:bodyPr>
          <a:lstStyle/>
          <a:p>
            <a:pPr marL="0" indent="0">
              <a:buNone/>
            </a:pPr>
            <a:r>
              <a:rPr lang="en-US" sz="1400" b="1" dirty="0" smtClean="0"/>
              <a:t>PHYSICAL LOCATION VALIDATION</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r>
              <a:rPr lang="en-US" sz="1400" dirty="0" smtClean="0"/>
              <a:t>Is this establishment's physical location the same as the address shown above?</a:t>
            </a:r>
            <a:endParaRPr lang="en-US" sz="1400" dirty="0"/>
          </a:p>
          <a:p>
            <a:pPr marL="0" indent="0">
              <a:buNone/>
            </a:pPr>
            <a:r>
              <a:rPr lang="en-US" sz="1400" i="1" dirty="0" smtClean="0"/>
              <a:t>        P.O. Box and rural route addresses are not physical locations</a:t>
            </a:r>
          </a:p>
          <a:p>
            <a:pPr marL="0" indent="0">
              <a:buNone/>
            </a:pPr>
            <a:endParaRPr lang="en-US" sz="1400" dirty="0" smtClean="0"/>
          </a:p>
          <a:p>
            <a:pPr marL="0" indent="0">
              <a:buNone/>
            </a:pPr>
            <a:r>
              <a:rPr lang="en-US" sz="1400" dirty="0" smtClean="0"/>
              <a:t>	Yes</a:t>
            </a:r>
          </a:p>
          <a:p>
            <a:pPr marL="0" indent="0">
              <a:buNone/>
            </a:pPr>
            <a:endParaRPr lang="en-US" sz="1400" dirty="0"/>
          </a:p>
          <a:p>
            <a:pPr marL="0" indent="0">
              <a:buNone/>
            </a:pPr>
            <a:r>
              <a:rPr lang="en-US" sz="1400" dirty="0" smtClean="0"/>
              <a:t>	No</a:t>
            </a: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16</a:t>
            </a:fld>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5" y="3338727"/>
            <a:ext cx="240867" cy="24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4" y="3902063"/>
            <a:ext cx="240867" cy="24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6681"/>
            <a:ext cx="274376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42" y="857250"/>
            <a:ext cx="26574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881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712"/>
          </a:xfrm>
        </p:spPr>
        <p:txBody>
          <a:bodyPr>
            <a:normAutofit/>
          </a:bodyPr>
          <a:lstStyle/>
          <a:p>
            <a:pPr algn="l"/>
            <a:r>
              <a:rPr lang="en-US" sz="1200" dirty="0" smtClean="0">
                <a:solidFill>
                  <a:schemeClr val="accent3">
                    <a:lumMod val="50000"/>
                  </a:schemeClr>
                </a:solidFill>
              </a:rPr>
              <a:t>PHYSICAL LOCATION A2 </a:t>
            </a:r>
            <a:br>
              <a:rPr lang="en-US" sz="1200" dirty="0" smtClean="0">
                <a:solidFill>
                  <a:schemeClr val="accent3">
                    <a:lumMod val="50000"/>
                  </a:schemeClr>
                </a:solidFill>
              </a:rPr>
            </a:br>
            <a:r>
              <a:rPr lang="en-US" sz="1200" i="1" dirty="0" smtClean="0">
                <a:solidFill>
                  <a:schemeClr val="accent2">
                    <a:lumMod val="50000"/>
                  </a:schemeClr>
                </a:solidFill>
              </a:rPr>
              <a:t>[PHYSICAL LOCATION A1] </a:t>
            </a:r>
            <a:r>
              <a:rPr lang="en-US" sz="1200" i="1" dirty="0">
                <a:solidFill>
                  <a:schemeClr val="accent2">
                    <a:lumMod val="50000"/>
                  </a:schemeClr>
                </a:solidFill>
              </a:rPr>
              <a:t>= </a:t>
            </a:r>
            <a:r>
              <a:rPr lang="en-US" sz="1200" i="1" dirty="0" smtClean="0">
                <a:solidFill>
                  <a:schemeClr val="accent2">
                    <a:lumMod val="50000"/>
                  </a:schemeClr>
                </a:solidFill>
              </a:rPr>
              <a:t>NO</a:t>
            </a:r>
            <a:endParaRPr lang="en-US" sz="1200" i="1" dirty="0">
              <a:solidFill>
                <a:schemeClr val="accent2">
                  <a:lumMod val="50000"/>
                </a:schemeClr>
              </a:solidFill>
            </a:endParaRPr>
          </a:p>
        </p:txBody>
      </p:sp>
      <p:sp>
        <p:nvSpPr>
          <p:cNvPr id="5" name="Content Placeholder 4"/>
          <p:cNvSpPr>
            <a:spLocks noGrp="1"/>
          </p:cNvSpPr>
          <p:nvPr>
            <p:ph idx="1"/>
          </p:nvPr>
        </p:nvSpPr>
        <p:spPr>
          <a:xfrm>
            <a:off x="457200" y="1600201"/>
            <a:ext cx="8229600" cy="3530600"/>
          </a:xfrm>
        </p:spPr>
        <p:txBody>
          <a:bodyPr>
            <a:normAutofit/>
          </a:bodyPr>
          <a:lstStyle/>
          <a:p>
            <a:pPr marL="0" indent="0">
              <a:buNone/>
            </a:pPr>
            <a:r>
              <a:rPr lang="en-US" sz="1400" b="1" dirty="0" smtClean="0"/>
              <a:t>PHYSICAL LOCATION INFORMATION</a:t>
            </a:r>
          </a:p>
          <a:p>
            <a:pPr marL="0" indent="0">
              <a:buNone/>
            </a:pPr>
            <a:endParaRPr lang="en-US" sz="1400" dirty="0"/>
          </a:p>
          <a:p>
            <a:pPr marL="0" indent="0">
              <a:buNone/>
            </a:pPr>
            <a:r>
              <a:rPr lang="en-US" sz="1400" dirty="0" smtClean="0"/>
              <a:t>    What is this establishment's physical location?   </a:t>
            </a:r>
          </a:p>
          <a:p>
            <a:pPr marL="0" indent="0">
              <a:buNone/>
            </a:pPr>
            <a:r>
              <a:rPr lang="en-US" sz="1400" dirty="0"/>
              <a:t> </a:t>
            </a:r>
            <a:r>
              <a:rPr lang="en-US" sz="1400" dirty="0" smtClean="0"/>
              <a:t>       (</a:t>
            </a:r>
            <a:r>
              <a:rPr lang="en-US" sz="1400" i="1" dirty="0" smtClean="0"/>
              <a:t>P.O</a:t>
            </a:r>
            <a:r>
              <a:rPr lang="en-US" sz="1400" i="1" dirty="0"/>
              <a:t>. Box and rural route addresses are not physical </a:t>
            </a:r>
            <a:r>
              <a:rPr lang="en-US" sz="1400" i="1" dirty="0" smtClean="0"/>
              <a:t>locations)</a:t>
            </a:r>
          </a:p>
          <a:p>
            <a:pPr marL="0" indent="0">
              <a:buNone/>
            </a:pPr>
            <a:endParaRPr lang="en-US" sz="1400" i="1" dirty="0"/>
          </a:p>
          <a:p>
            <a:pPr marL="0" indent="0">
              <a:buNone/>
            </a:pPr>
            <a:endParaRPr lang="en-US" sz="1400" i="1" dirty="0"/>
          </a:p>
          <a:p>
            <a:pPr marL="0" indent="0">
              <a:buNone/>
            </a:pPr>
            <a:endParaRPr lang="en-US" sz="1400" dirty="0" smtClean="0"/>
          </a:p>
          <a:p>
            <a:pPr marL="0" indent="0">
              <a:buNone/>
            </a:pPr>
            <a:endParaRPr lang="en-US" sz="1400" dirty="0" smtClean="0"/>
          </a:p>
          <a:p>
            <a:pPr marL="0" indent="0">
              <a:buNone/>
            </a:pPr>
            <a:r>
              <a:rPr lang="en-US" sz="1400" dirty="0" smtClean="0"/>
              <a:t>	</a:t>
            </a: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6" name="TextBox 5"/>
          <p:cNvSpPr txBox="1">
            <a:spLocks/>
          </p:cNvSpPr>
          <p:nvPr/>
        </p:nvSpPr>
        <p:spPr>
          <a:xfrm>
            <a:off x="1248293" y="3027307"/>
            <a:ext cx="6290954" cy="430887"/>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a:p>
          <a:p>
            <a:endParaRPr lang="en-US" sz="1100" dirty="0" smtClean="0"/>
          </a:p>
        </p:txBody>
      </p:sp>
      <p:sp>
        <p:nvSpPr>
          <p:cNvPr id="7" name="TextBox 6"/>
          <p:cNvSpPr txBox="1"/>
          <p:nvPr/>
        </p:nvSpPr>
        <p:spPr>
          <a:xfrm>
            <a:off x="1248293" y="3713221"/>
            <a:ext cx="2468254" cy="430887"/>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a:p>
            <a:endParaRPr lang="en-US" sz="1100" dirty="0"/>
          </a:p>
        </p:txBody>
      </p:sp>
      <p:sp>
        <p:nvSpPr>
          <p:cNvPr id="11" name="TextBox 10"/>
          <p:cNvSpPr txBox="1"/>
          <p:nvPr/>
        </p:nvSpPr>
        <p:spPr>
          <a:xfrm>
            <a:off x="4919518" y="3704415"/>
            <a:ext cx="1485900" cy="430887"/>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a:p>
            <a:r>
              <a:rPr lang="en-US" sz="1100" dirty="0"/>
              <a:t>	</a:t>
            </a:r>
            <a:r>
              <a:rPr lang="en-US" sz="1100" dirty="0" smtClean="0"/>
              <a:t> </a:t>
            </a:r>
            <a:endParaRPr lang="en-US" sz="1100" dirty="0"/>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17</a:t>
            </a:fld>
            <a:endParaRPr lang="en-US" dirty="0"/>
          </a:p>
        </p:txBody>
      </p:sp>
      <p:sp>
        <p:nvSpPr>
          <p:cNvPr id="12" name="TextBox 11"/>
          <p:cNvSpPr txBox="1"/>
          <p:nvPr/>
        </p:nvSpPr>
        <p:spPr>
          <a:xfrm>
            <a:off x="1188720" y="2728130"/>
            <a:ext cx="1229110" cy="246221"/>
          </a:xfrm>
          <a:prstGeom prst="rect">
            <a:avLst/>
          </a:prstGeom>
          <a:noFill/>
        </p:spPr>
        <p:txBody>
          <a:bodyPr wrap="square" rtlCol="0">
            <a:spAutoFit/>
          </a:bodyPr>
          <a:lstStyle/>
          <a:p>
            <a:r>
              <a:rPr lang="en-US" sz="1000" dirty="0" smtClean="0"/>
              <a:t>Number and Street</a:t>
            </a:r>
            <a:endParaRPr lang="en-US" sz="1000" dirty="0"/>
          </a:p>
        </p:txBody>
      </p:sp>
      <p:sp>
        <p:nvSpPr>
          <p:cNvPr id="13" name="TextBox 12"/>
          <p:cNvSpPr txBox="1"/>
          <p:nvPr/>
        </p:nvSpPr>
        <p:spPr>
          <a:xfrm>
            <a:off x="1248293" y="3458194"/>
            <a:ext cx="1456807" cy="246221"/>
          </a:xfrm>
          <a:prstGeom prst="rect">
            <a:avLst/>
          </a:prstGeom>
          <a:noFill/>
        </p:spPr>
        <p:txBody>
          <a:bodyPr wrap="square" rtlCol="0">
            <a:spAutoFit/>
          </a:bodyPr>
          <a:lstStyle/>
          <a:p>
            <a:r>
              <a:rPr lang="en-US" sz="1000" dirty="0"/>
              <a:t>City, town, village, </a:t>
            </a:r>
            <a:r>
              <a:rPr lang="en-US" sz="1000" dirty="0" err="1"/>
              <a:t>etc</a:t>
            </a:r>
            <a:endParaRPr lang="en-US" sz="1000" dirty="0"/>
          </a:p>
        </p:txBody>
      </p:sp>
      <p:sp>
        <p:nvSpPr>
          <p:cNvPr id="14" name="TextBox 13"/>
          <p:cNvSpPr txBox="1"/>
          <p:nvPr/>
        </p:nvSpPr>
        <p:spPr>
          <a:xfrm>
            <a:off x="3910606" y="3473831"/>
            <a:ext cx="484587" cy="246221"/>
          </a:xfrm>
          <a:prstGeom prst="rect">
            <a:avLst/>
          </a:prstGeom>
          <a:noFill/>
        </p:spPr>
        <p:txBody>
          <a:bodyPr wrap="square" rtlCol="0">
            <a:spAutoFit/>
          </a:bodyPr>
          <a:lstStyle/>
          <a:p>
            <a:r>
              <a:rPr lang="en-US" sz="1000" dirty="0" smtClean="0"/>
              <a:t>State</a:t>
            </a:r>
            <a:endParaRPr lang="en-US" sz="1000" dirty="0"/>
          </a:p>
        </p:txBody>
      </p:sp>
      <p:sp>
        <p:nvSpPr>
          <p:cNvPr id="15" name="TextBox 14"/>
          <p:cNvSpPr txBox="1"/>
          <p:nvPr/>
        </p:nvSpPr>
        <p:spPr>
          <a:xfrm>
            <a:off x="4836392" y="3481621"/>
            <a:ext cx="742950" cy="246221"/>
          </a:xfrm>
          <a:prstGeom prst="rect">
            <a:avLst/>
          </a:prstGeom>
          <a:noFill/>
        </p:spPr>
        <p:txBody>
          <a:bodyPr wrap="square" rtlCol="0">
            <a:spAutoFit/>
          </a:bodyPr>
          <a:lstStyle/>
          <a:p>
            <a:r>
              <a:rPr lang="en-US" sz="1000" dirty="0" smtClean="0"/>
              <a:t>ZIP Code</a:t>
            </a:r>
            <a:endParaRPr lang="en-US" sz="1000" dirty="0"/>
          </a:p>
        </p:txBody>
      </p:sp>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37" y="1100269"/>
            <a:ext cx="26574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605" y="3679984"/>
            <a:ext cx="1043818" cy="43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953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9"/>
            <a:ext cx="8229600" cy="392112"/>
          </a:xfrm>
        </p:spPr>
        <p:txBody>
          <a:bodyPr>
            <a:normAutofit/>
          </a:bodyPr>
          <a:lstStyle/>
          <a:p>
            <a:pPr algn="l"/>
            <a:r>
              <a:rPr lang="en-US" sz="1200" dirty="0" smtClean="0">
                <a:solidFill>
                  <a:schemeClr val="accent3">
                    <a:lumMod val="50000"/>
                  </a:schemeClr>
                </a:solidFill>
              </a:rPr>
              <a:t>PHYSICAL LOCATION B</a:t>
            </a:r>
            <a:endParaRPr lang="en-US" sz="1200" dirty="0">
              <a:solidFill>
                <a:schemeClr val="accent3">
                  <a:lumMod val="50000"/>
                </a:schemeClr>
              </a:solidFill>
            </a:endParaRPr>
          </a:p>
        </p:txBody>
      </p:sp>
      <p:sp>
        <p:nvSpPr>
          <p:cNvPr id="5" name="Content Placeholder 4"/>
          <p:cNvSpPr>
            <a:spLocks noGrp="1"/>
          </p:cNvSpPr>
          <p:nvPr>
            <p:ph idx="1"/>
          </p:nvPr>
        </p:nvSpPr>
        <p:spPr>
          <a:xfrm>
            <a:off x="371475" y="1076327"/>
            <a:ext cx="8229600" cy="4343398"/>
          </a:xfrm>
        </p:spPr>
        <p:txBody>
          <a:bodyPr>
            <a:normAutofit/>
          </a:bodyPr>
          <a:lstStyle/>
          <a:p>
            <a:pPr marL="0" indent="0">
              <a:buNone/>
            </a:pPr>
            <a:r>
              <a:rPr lang="en-US" sz="1400" b="1" dirty="0" smtClean="0"/>
              <a:t>LEGAL </a:t>
            </a:r>
            <a:r>
              <a:rPr lang="en-US" sz="1400" b="1" dirty="0"/>
              <a:t>BOUNDARY AND MUNICIPALITY:</a:t>
            </a:r>
          </a:p>
          <a:p>
            <a:pPr marL="0" indent="0">
              <a:buNone/>
            </a:pPr>
            <a:endParaRPr lang="en-US" sz="1100" dirty="0" smtClean="0"/>
          </a:p>
          <a:p>
            <a:pPr marL="0" indent="0">
              <a:buNone/>
            </a:pPr>
            <a:r>
              <a:rPr lang="en-US" sz="1100" dirty="0" smtClean="0"/>
              <a:t>Is this establishment physically located inside the legal boundaries of the city, town, village, </a:t>
            </a:r>
            <a:r>
              <a:rPr lang="en-US" sz="1100" dirty="0" err="1" smtClean="0"/>
              <a:t>etc</a:t>
            </a:r>
            <a:r>
              <a:rPr lang="en-US" sz="1100" dirty="0" smtClean="0"/>
              <a:t>?</a:t>
            </a:r>
          </a:p>
          <a:p>
            <a:pPr marL="0" indent="0">
              <a:spcBef>
                <a:spcPts val="0"/>
              </a:spcBef>
              <a:buNone/>
            </a:pPr>
            <a:endParaRPr lang="en-US" sz="1100" dirty="0" smtClean="0"/>
          </a:p>
          <a:p>
            <a:pPr marL="0" indent="0">
              <a:spcBef>
                <a:spcPts val="0"/>
              </a:spcBef>
              <a:buNone/>
            </a:pPr>
            <a:r>
              <a:rPr lang="en-US" sz="1100" dirty="0" smtClean="0"/>
              <a:t>	Yes</a:t>
            </a:r>
          </a:p>
          <a:p>
            <a:pPr marL="0" indent="0">
              <a:spcBef>
                <a:spcPts val="0"/>
              </a:spcBef>
              <a:buNone/>
            </a:pPr>
            <a:endParaRPr lang="en-US" sz="1100" dirty="0"/>
          </a:p>
          <a:p>
            <a:pPr marL="0" indent="0">
              <a:spcBef>
                <a:spcPts val="0"/>
              </a:spcBef>
              <a:buNone/>
            </a:pPr>
            <a:r>
              <a:rPr lang="en-US" sz="1100" dirty="0" smtClean="0"/>
              <a:t>	No</a:t>
            </a:r>
          </a:p>
          <a:p>
            <a:pPr marL="0" indent="0">
              <a:spcBef>
                <a:spcPts val="0"/>
              </a:spcBef>
              <a:buNone/>
            </a:pPr>
            <a:endParaRPr lang="en-US" sz="1100" dirty="0"/>
          </a:p>
          <a:p>
            <a:pPr marL="0" indent="0">
              <a:spcBef>
                <a:spcPts val="0"/>
              </a:spcBef>
              <a:buNone/>
            </a:pPr>
            <a:r>
              <a:rPr lang="en-US" sz="1100" dirty="0" smtClean="0"/>
              <a:t>	No legal boundaries</a:t>
            </a:r>
          </a:p>
          <a:p>
            <a:pPr marL="0" indent="0">
              <a:spcBef>
                <a:spcPts val="0"/>
              </a:spcBef>
              <a:buNone/>
            </a:pPr>
            <a:endParaRPr lang="en-US" sz="1100" dirty="0"/>
          </a:p>
          <a:p>
            <a:pPr marL="0" indent="0">
              <a:spcBef>
                <a:spcPts val="0"/>
              </a:spcBef>
              <a:buNone/>
            </a:pPr>
            <a:r>
              <a:rPr lang="en-US" sz="1100" dirty="0" smtClean="0"/>
              <a:t>	Do not know</a:t>
            </a:r>
          </a:p>
          <a:p>
            <a:pPr marL="0" indent="0">
              <a:buNone/>
            </a:pPr>
            <a:endParaRPr lang="en-US" sz="1000" dirty="0" smtClean="0"/>
          </a:p>
          <a:p>
            <a:pPr marL="0" indent="0">
              <a:buNone/>
            </a:pPr>
            <a:endParaRPr lang="en-US" sz="1000" dirty="0" smtClean="0"/>
          </a:p>
          <a:p>
            <a:pPr marL="0" indent="0">
              <a:buNone/>
            </a:pPr>
            <a:r>
              <a:rPr lang="en-US" sz="1100" dirty="0" smtClean="0"/>
              <a:t>In </a:t>
            </a:r>
            <a:r>
              <a:rPr lang="en-US" sz="1100" dirty="0"/>
              <a:t>what type of municipality is this establishment physically located?</a:t>
            </a:r>
          </a:p>
          <a:p>
            <a:pPr marL="0" indent="0">
              <a:buNone/>
            </a:pPr>
            <a:endParaRPr lang="en-US" sz="1100" dirty="0"/>
          </a:p>
          <a:p>
            <a:pPr marL="0" indent="0">
              <a:buNone/>
            </a:pPr>
            <a:r>
              <a:rPr lang="en-US" sz="1100" dirty="0"/>
              <a:t>	City, village, or borough</a:t>
            </a:r>
          </a:p>
          <a:p>
            <a:pPr marL="0" indent="0">
              <a:buNone/>
            </a:pPr>
            <a:endParaRPr lang="en-US" sz="1100" dirty="0"/>
          </a:p>
          <a:p>
            <a:pPr marL="0" indent="0">
              <a:buNone/>
            </a:pPr>
            <a:r>
              <a:rPr lang="en-US" sz="1100" dirty="0"/>
              <a:t>	Town or township</a:t>
            </a:r>
          </a:p>
          <a:p>
            <a:pPr marL="0" indent="0">
              <a:buNone/>
            </a:pPr>
            <a:endParaRPr lang="en-US" sz="1100" dirty="0"/>
          </a:p>
          <a:p>
            <a:pPr marL="0" indent="0">
              <a:buNone/>
            </a:pPr>
            <a:r>
              <a:rPr lang="en-US" sz="1100" dirty="0"/>
              <a:t>	Other</a:t>
            </a:r>
          </a:p>
          <a:p>
            <a:pPr marL="0" indent="0">
              <a:buNone/>
            </a:pPr>
            <a:endParaRPr lang="en-US" sz="1100" dirty="0"/>
          </a:p>
          <a:p>
            <a:pPr marL="0" indent="0">
              <a:buNone/>
            </a:pPr>
            <a:r>
              <a:rPr lang="en-US" sz="1100" dirty="0"/>
              <a:t>	Do not know</a:t>
            </a:r>
          </a:p>
          <a:p>
            <a:pPr marL="0" indent="0">
              <a:spcBef>
                <a:spcPts val="0"/>
              </a:spcBef>
              <a:buNone/>
            </a:pPr>
            <a:endParaRPr lang="en-US" sz="10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18</a:t>
            </a:fld>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36" y="1880229"/>
            <a:ext cx="195525" cy="1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13" y="2203413"/>
            <a:ext cx="204317" cy="204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92" y="2567609"/>
            <a:ext cx="194069" cy="19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13" y="2936405"/>
            <a:ext cx="194069" cy="19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48" y="3903110"/>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15" y="4284938"/>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40" y="4668890"/>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642" y="5068802"/>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8" y="695327"/>
            <a:ext cx="26574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407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31944"/>
          </a:xfrm>
        </p:spPr>
        <p:txBody>
          <a:bodyPr>
            <a:normAutofit/>
          </a:bodyPr>
          <a:lstStyle/>
          <a:p>
            <a:pPr algn="l"/>
            <a:r>
              <a:rPr lang="en-US" sz="1200" dirty="0" smtClean="0">
                <a:solidFill>
                  <a:schemeClr val="accent3">
                    <a:lumMod val="50000"/>
                  </a:schemeClr>
                </a:solidFill>
              </a:rPr>
              <a:t>OPERATIONAL STATUS A </a:t>
            </a:r>
            <a:endParaRPr lang="en-US" sz="1200" dirty="0">
              <a:solidFill>
                <a:schemeClr val="accent3">
                  <a:lumMod val="50000"/>
                </a:schemeClr>
              </a:solidFill>
            </a:endParaRPr>
          </a:p>
        </p:txBody>
      </p:sp>
      <p:sp>
        <p:nvSpPr>
          <p:cNvPr id="5" name="Content Placeholder 4"/>
          <p:cNvSpPr>
            <a:spLocks noGrp="1"/>
          </p:cNvSpPr>
          <p:nvPr>
            <p:ph idx="1"/>
          </p:nvPr>
        </p:nvSpPr>
        <p:spPr>
          <a:xfrm>
            <a:off x="456406" y="999894"/>
            <a:ext cx="8229600" cy="3530600"/>
          </a:xfrm>
        </p:spPr>
        <p:txBody>
          <a:bodyPr>
            <a:normAutofit fontScale="92500" lnSpcReduction="10000"/>
          </a:bodyPr>
          <a:lstStyle/>
          <a:p>
            <a:pPr marL="0" indent="0">
              <a:buNone/>
            </a:pPr>
            <a:r>
              <a:rPr lang="en-US" sz="1400" b="1" dirty="0" smtClean="0"/>
              <a:t>OPERATIONAL STATUS</a:t>
            </a:r>
          </a:p>
          <a:p>
            <a:pPr marL="0" indent="0">
              <a:buNone/>
            </a:pPr>
            <a:endParaRPr lang="en-US" sz="1400" dirty="0"/>
          </a:p>
          <a:p>
            <a:pPr marL="0" indent="0">
              <a:buNone/>
            </a:pPr>
            <a:endParaRPr lang="en-US" sz="1400" dirty="0" smtClean="0"/>
          </a:p>
          <a:p>
            <a:pPr marL="0" indent="0">
              <a:buNone/>
            </a:pPr>
            <a:r>
              <a:rPr lang="en-US" sz="1400" dirty="0" smtClean="0"/>
              <a:t>Which of the the following best describes this establishment’s operational status at the end of 2015?</a:t>
            </a:r>
          </a:p>
          <a:p>
            <a:pPr marL="0" indent="0">
              <a:buNone/>
            </a:pPr>
            <a:r>
              <a:rPr lang="en-US" sz="1400" i="1" dirty="0" smtClean="0"/>
              <a:t>(Check only ONE box)</a:t>
            </a:r>
          </a:p>
          <a:p>
            <a:pPr marL="0" indent="0">
              <a:buNone/>
            </a:pPr>
            <a:endParaRPr lang="en-US" sz="1400" dirty="0" smtClean="0"/>
          </a:p>
          <a:p>
            <a:pPr marL="0" indent="0">
              <a:buNone/>
            </a:pPr>
            <a:r>
              <a:rPr lang="en-US" sz="1400" dirty="0" smtClean="0"/>
              <a:t>	In operation</a:t>
            </a:r>
          </a:p>
          <a:p>
            <a:pPr marL="0" indent="0">
              <a:buNone/>
            </a:pPr>
            <a:endParaRPr lang="en-US" sz="1400" dirty="0"/>
          </a:p>
          <a:p>
            <a:pPr marL="0" indent="0">
              <a:buNone/>
            </a:pPr>
            <a:r>
              <a:rPr lang="en-US" sz="1400" dirty="0" smtClean="0"/>
              <a:t>	Under construction, development, or exploration</a:t>
            </a:r>
          </a:p>
          <a:p>
            <a:pPr marL="0" indent="0">
              <a:buNone/>
            </a:pPr>
            <a:endParaRPr lang="en-US" sz="1400" dirty="0"/>
          </a:p>
          <a:p>
            <a:pPr marL="0" indent="0">
              <a:buNone/>
            </a:pPr>
            <a:r>
              <a:rPr lang="en-US" sz="1400" dirty="0" smtClean="0"/>
              <a:t>	Temporarily or seasonally inactive</a:t>
            </a:r>
          </a:p>
          <a:p>
            <a:pPr marL="0" indent="0">
              <a:buNone/>
            </a:pPr>
            <a:endParaRPr lang="en-US" sz="1400" dirty="0"/>
          </a:p>
          <a:p>
            <a:pPr marL="0" indent="0">
              <a:buNone/>
            </a:pPr>
            <a:r>
              <a:rPr lang="en-US" sz="1400" dirty="0" smtClean="0"/>
              <a:t>	Ceased operation</a:t>
            </a:r>
          </a:p>
          <a:p>
            <a:pPr marL="0" indent="0">
              <a:buNone/>
            </a:pPr>
            <a:endParaRPr lang="en-US" sz="1400" dirty="0"/>
          </a:p>
          <a:p>
            <a:pPr marL="0" indent="0">
              <a:buNone/>
            </a:pPr>
            <a:r>
              <a:rPr lang="en-US" sz="1400" dirty="0" smtClean="0"/>
              <a:t>	Sold or leased to another operator</a:t>
            </a: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19</a:t>
            </a:fld>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26" y="2332131"/>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27" y="2779286"/>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97" y="3242022"/>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17" y="3679794"/>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35" y="4096756"/>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06" y="706582"/>
            <a:ext cx="28956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90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95213"/>
          </a:xfrm>
        </p:spPr>
        <p:txBody>
          <a:bodyPr>
            <a:normAutofit/>
          </a:bodyPr>
          <a:lstStyle/>
          <a:p>
            <a:pPr algn="l"/>
            <a:r>
              <a:rPr lang="en-US" sz="1200" dirty="0" smtClean="0">
                <a:solidFill>
                  <a:schemeClr val="accent3">
                    <a:lumMod val="50000"/>
                  </a:schemeClr>
                </a:solidFill>
              </a:rPr>
              <a:t>MAIN MENU (DASHBOARD)</a:t>
            </a:r>
            <a:endParaRPr lang="en-US" sz="1200" dirty="0">
              <a:solidFill>
                <a:schemeClr val="accent3">
                  <a:lumMod val="50000"/>
                </a:schemeClr>
              </a:solidFill>
            </a:endParaRPr>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2</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58" y="873579"/>
            <a:ext cx="6421984" cy="514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974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3087"/>
          </a:xfrm>
        </p:spPr>
        <p:txBody>
          <a:bodyPr>
            <a:normAutofit/>
          </a:bodyPr>
          <a:lstStyle/>
          <a:p>
            <a:pPr algn="l"/>
            <a:r>
              <a:rPr lang="en-US" sz="1200" dirty="0">
                <a:solidFill>
                  <a:schemeClr val="accent3">
                    <a:lumMod val="50000"/>
                  </a:schemeClr>
                </a:solidFill>
              </a:rPr>
              <a:t>OPERATIONAL STATUS </a:t>
            </a:r>
            <a:r>
              <a:rPr lang="en-US" sz="1200" dirty="0" smtClean="0">
                <a:solidFill>
                  <a:schemeClr val="accent3">
                    <a:lumMod val="50000"/>
                  </a:schemeClr>
                </a:solidFill>
              </a:rPr>
              <a:t>B</a:t>
            </a:r>
            <a:r>
              <a:rPr lang="en-US" sz="1200" i="1" dirty="0" smtClean="0">
                <a:solidFill>
                  <a:schemeClr val="accent3">
                    <a:lumMod val="50000"/>
                  </a:schemeClr>
                </a:solidFill>
              </a:rPr>
              <a:t/>
            </a:r>
            <a:br>
              <a:rPr lang="en-US" sz="1200" i="1" dirty="0" smtClean="0">
                <a:solidFill>
                  <a:schemeClr val="accent3">
                    <a:lumMod val="50000"/>
                  </a:schemeClr>
                </a:solidFill>
              </a:rPr>
            </a:br>
            <a:r>
              <a:rPr lang="en-US" sz="1200" i="1" dirty="0" smtClean="0">
                <a:solidFill>
                  <a:srgbClr val="0070C0"/>
                </a:solidFill>
              </a:rPr>
              <a:t>   </a:t>
            </a:r>
            <a:r>
              <a:rPr lang="en-US" sz="1200" i="1" dirty="0" smtClean="0">
                <a:solidFill>
                  <a:schemeClr val="accent2">
                    <a:lumMod val="50000"/>
                  </a:schemeClr>
                </a:solidFill>
              </a:rPr>
              <a:t>[OPERATIONAL STATUS A] </a:t>
            </a:r>
            <a:r>
              <a:rPr lang="en-US" sz="1200" i="1" dirty="0">
                <a:solidFill>
                  <a:schemeClr val="accent2">
                    <a:lumMod val="50000"/>
                  </a:schemeClr>
                </a:solidFill>
              </a:rPr>
              <a:t>= Ceased operation </a:t>
            </a:r>
          </a:p>
        </p:txBody>
      </p:sp>
      <p:sp>
        <p:nvSpPr>
          <p:cNvPr id="5" name="Content Placeholder 4"/>
          <p:cNvSpPr>
            <a:spLocks noGrp="1"/>
          </p:cNvSpPr>
          <p:nvPr>
            <p:ph idx="1"/>
          </p:nvPr>
        </p:nvSpPr>
        <p:spPr>
          <a:xfrm>
            <a:off x="457200" y="1600201"/>
            <a:ext cx="8229600" cy="3530600"/>
          </a:xfrm>
        </p:spPr>
        <p:txBody>
          <a:bodyPr>
            <a:normAutofit/>
          </a:bodyPr>
          <a:lstStyle/>
          <a:p>
            <a:pPr marL="0" indent="0">
              <a:buNone/>
            </a:pPr>
            <a:r>
              <a:rPr lang="en-US" sz="1400" b="1" dirty="0" smtClean="0"/>
              <a:t>CEASED OPERATION DATE</a:t>
            </a:r>
          </a:p>
          <a:p>
            <a:pPr marL="0" indent="0">
              <a:buNone/>
            </a:pPr>
            <a:endParaRPr lang="en-US" sz="1400" dirty="0" smtClean="0"/>
          </a:p>
          <a:p>
            <a:pPr marL="0" indent="0">
              <a:buNone/>
            </a:pPr>
            <a:r>
              <a:rPr lang="en-US" sz="1400" dirty="0" smtClean="0"/>
              <a:t>When did this establishment cease operation?</a:t>
            </a:r>
          </a:p>
          <a:p>
            <a:pPr marL="0" indent="0">
              <a:buNone/>
            </a:pPr>
            <a:endParaRPr lang="en-US" sz="1400" dirty="0" smtClean="0"/>
          </a:p>
          <a:p>
            <a:pPr marL="0" indent="0">
              <a:buNone/>
            </a:pPr>
            <a:r>
              <a:rPr lang="en-US" sz="1400" dirty="0" smtClean="0"/>
              <a:t>   </a:t>
            </a:r>
            <a:r>
              <a:rPr lang="en-US" sz="1000" dirty="0" smtClean="0"/>
              <a:t>MMDDYYYY</a:t>
            </a:r>
          </a:p>
          <a:p>
            <a:pPr marL="0" indent="0">
              <a:buNone/>
            </a:pP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20</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13" y="2900652"/>
            <a:ext cx="1216413" cy="23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 y="1103371"/>
            <a:ext cx="28956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6926" y="3055938"/>
            <a:ext cx="3048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653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01637"/>
          </a:xfrm>
        </p:spPr>
        <p:txBody>
          <a:bodyPr>
            <a:normAutofit fontScale="90000"/>
          </a:bodyPr>
          <a:lstStyle/>
          <a:p>
            <a:pPr algn="l"/>
            <a:r>
              <a:rPr lang="en-US" sz="1200" dirty="0" smtClean="0">
                <a:solidFill>
                  <a:schemeClr val="accent3">
                    <a:lumMod val="50000"/>
                  </a:schemeClr>
                </a:solidFill>
              </a:rPr>
              <a:t>OPERATIONAL STATUS C</a:t>
            </a:r>
            <a:r>
              <a:rPr lang="en-US" sz="1200" i="1" dirty="0" smtClean="0">
                <a:solidFill>
                  <a:schemeClr val="accent3">
                    <a:lumMod val="50000"/>
                  </a:schemeClr>
                </a:solidFill>
              </a:rPr>
              <a:t/>
            </a:r>
            <a:br>
              <a:rPr lang="en-US" sz="1200" i="1" dirty="0" smtClean="0">
                <a:solidFill>
                  <a:schemeClr val="accent3">
                    <a:lumMod val="50000"/>
                  </a:schemeClr>
                </a:solidFill>
              </a:rPr>
            </a:br>
            <a:r>
              <a:rPr lang="en-US" sz="1200" i="1" dirty="0" smtClean="0">
                <a:solidFill>
                  <a:schemeClr val="accent2">
                    <a:lumMod val="50000"/>
                  </a:schemeClr>
                </a:solidFill>
              </a:rPr>
              <a:t>[OPERATIONAL STATUS A] </a:t>
            </a:r>
            <a:r>
              <a:rPr lang="en-US" sz="1200" i="1" dirty="0">
                <a:solidFill>
                  <a:schemeClr val="accent2">
                    <a:lumMod val="50000"/>
                  </a:schemeClr>
                </a:solidFill>
              </a:rPr>
              <a:t>= Sold or leased to another operator </a:t>
            </a:r>
          </a:p>
        </p:txBody>
      </p:sp>
      <p:sp>
        <p:nvSpPr>
          <p:cNvPr id="5" name="Content Placeholder 4"/>
          <p:cNvSpPr>
            <a:spLocks noGrp="1"/>
          </p:cNvSpPr>
          <p:nvPr>
            <p:ph idx="1"/>
          </p:nvPr>
        </p:nvSpPr>
        <p:spPr>
          <a:xfrm>
            <a:off x="457200" y="1095375"/>
            <a:ext cx="8229600" cy="4474152"/>
          </a:xfrm>
        </p:spPr>
        <p:txBody>
          <a:bodyPr>
            <a:normAutofit/>
          </a:bodyPr>
          <a:lstStyle/>
          <a:p>
            <a:pPr marL="0" indent="0">
              <a:buNone/>
            </a:pPr>
            <a:r>
              <a:rPr lang="en-US" sz="1400" b="1" dirty="0" smtClean="0"/>
              <a:t>SOLD OPERATION DATE AND INFORMATION</a:t>
            </a:r>
          </a:p>
          <a:p>
            <a:pPr marL="0" indent="0">
              <a:buNone/>
            </a:pPr>
            <a:r>
              <a:rPr lang="en-US" sz="1400" dirty="0" smtClean="0"/>
              <a:t>When was this establishment sold or leased to another operator?</a:t>
            </a:r>
          </a:p>
          <a:p>
            <a:pPr marL="0" indent="0">
              <a:buNone/>
            </a:pPr>
            <a:endParaRPr lang="en-US" sz="1400" dirty="0" smtClean="0"/>
          </a:p>
          <a:p>
            <a:pPr marL="0" indent="0">
              <a:buNone/>
            </a:pPr>
            <a:endParaRPr lang="en-US" sz="1400"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21</a:t>
            </a:fld>
            <a:endParaRPr lang="en-US" dirty="0"/>
          </a:p>
        </p:txBody>
      </p:sp>
      <p:sp>
        <p:nvSpPr>
          <p:cNvPr id="7" name="Rectangle 6"/>
          <p:cNvSpPr/>
          <p:nvPr/>
        </p:nvSpPr>
        <p:spPr>
          <a:xfrm>
            <a:off x="521100" y="2246084"/>
            <a:ext cx="6438903" cy="523220"/>
          </a:xfrm>
          <a:prstGeom prst="rect">
            <a:avLst/>
          </a:prstGeom>
        </p:spPr>
        <p:txBody>
          <a:bodyPr wrap="square">
            <a:spAutoFit/>
          </a:bodyPr>
          <a:lstStyle/>
          <a:p>
            <a:r>
              <a:rPr lang="en-US" sz="1400" dirty="0"/>
              <a:t>What is the </a:t>
            </a:r>
            <a:r>
              <a:rPr lang="en-US" sz="1400" dirty="0" smtClean="0"/>
              <a:t>name, address, and 9-digit Employer Identification Number (EIN) of </a:t>
            </a:r>
            <a:r>
              <a:rPr lang="en-US" sz="1400" dirty="0"/>
              <a:t>this establishment's new owner or operator?</a:t>
            </a:r>
          </a:p>
        </p:txBody>
      </p:sp>
      <p:sp>
        <p:nvSpPr>
          <p:cNvPr id="8" name="Rectangle 7"/>
          <p:cNvSpPr/>
          <p:nvPr/>
        </p:nvSpPr>
        <p:spPr>
          <a:xfrm>
            <a:off x="681989" y="3186410"/>
            <a:ext cx="5785485" cy="646331"/>
          </a:xfrm>
          <a:prstGeom prst="rect">
            <a:avLst/>
          </a:prstGeom>
        </p:spPr>
        <p:txBody>
          <a:bodyPr wrap="square">
            <a:spAutoFit/>
          </a:bodyPr>
          <a:lstStyle/>
          <a:p>
            <a:endParaRPr lang="en-US" dirty="0"/>
          </a:p>
          <a:p>
            <a:endParaRPr lang="en-US" dirty="0"/>
          </a:p>
        </p:txBody>
      </p:sp>
      <p:sp>
        <p:nvSpPr>
          <p:cNvPr id="9" name="TextBox 8"/>
          <p:cNvSpPr txBox="1"/>
          <p:nvPr/>
        </p:nvSpPr>
        <p:spPr>
          <a:xfrm>
            <a:off x="907817" y="3087636"/>
            <a:ext cx="6052186"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sp>
        <p:nvSpPr>
          <p:cNvPr id="10" name="TextBox 9"/>
          <p:cNvSpPr txBox="1"/>
          <p:nvPr/>
        </p:nvSpPr>
        <p:spPr>
          <a:xfrm>
            <a:off x="898462" y="3767250"/>
            <a:ext cx="6052186"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sp>
        <p:nvSpPr>
          <p:cNvPr id="11" name="TextBox 10"/>
          <p:cNvSpPr txBox="1"/>
          <p:nvPr/>
        </p:nvSpPr>
        <p:spPr>
          <a:xfrm>
            <a:off x="874427" y="4432604"/>
            <a:ext cx="2740342"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sp>
        <p:nvSpPr>
          <p:cNvPr id="13" name="TextBox 12"/>
          <p:cNvSpPr txBox="1"/>
          <p:nvPr/>
        </p:nvSpPr>
        <p:spPr>
          <a:xfrm>
            <a:off x="4644389" y="4419844"/>
            <a:ext cx="1248411"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a:p>
        </p:txBody>
      </p:sp>
      <p:sp>
        <p:nvSpPr>
          <p:cNvPr id="6" name="TextBox 5"/>
          <p:cNvSpPr txBox="1"/>
          <p:nvPr/>
        </p:nvSpPr>
        <p:spPr>
          <a:xfrm>
            <a:off x="898462" y="1678011"/>
            <a:ext cx="843200" cy="246221"/>
          </a:xfrm>
          <a:prstGeom prst="rect">
            <a:avLst/>
          </a:prstGeom>
          <a:noFill/>
        </p:spPr>
        <p:txBody>
          <a:bodyPr wrap="square" rtlCol="0">
            <a:spAutoFit/>
          </a:bodyPr>
          <a:lstStyle/>
          <a:p>
            <a:r>
              <a:rPr lang="en-US" sz="1000" dirty="0" smtClean="0"/>
              <a:t>MMDDYYYY</a:t>
            </a:r>
            <a:endParaRPr lang="en-US" sz="1000" dirty="0"/>
          </a:p>
        </p:txBody>
      </p:sp>
      <p:sp>
        <p:nvSpPr>
          <p:cNvPr id="16" name="TextBox 15"/>
          <p:cNvSpPr txBox="1"/>
          <p:nvPr/>
        </p:nvSpPr>
        <p:spPr>
          <a:xfrm>
            <a:off x="815168" y="2867868"/>
            <a:ext cx="1757855" cy="246221"/>
          </a:xfrm>
          <a:prstGeom prst="rect">
            <a:avLst/>
          </a:prstGeom>
          <a:noFill/>
        </p:spPr>
        <p:txBody>
          <a:bodyPr wrap="square" rtlCol="0">
            <a:spAutoFit/>
          </a:bodyPr>
          <a:lstStyle/>
          <a:p>
            <a:r>
              <a:rPr lang="en-US" sz="1000" dirty="0" smtClean="0"/>
              <a:t>Name of new owner/operator</a:t>
            </a:r>
            <a:endParaRPr lang="en-US" sz="1000" dirty="0"/>
          </a:p>
        </p:txBody>
      </p:sp>
      <p:sp>
        <p:nvSpPr>
          <p:cNvPr id="19" name="TextBox 18"/>
          <p:cNvSpPr txBox="1"/>
          <p:nvPr/>
        </p:nvSpPr>
        <p:spPr>
          <a:xfrm>
            <a:off x="3765966" y="4186383"/>
            <a:ext cx="534558" cy="246221"/>
          </a:xfrm>
          <a:prstGeom prst="rect">
            <a:avLst/>
          </a:prstGeom>
          <a:noFill/>
        </p:spPr>
        <p:txBody>
          <a:bodyPr wrap="square" rtlCol="0">
            <a:spAutoFit/>
          </a:bodyPr>
          <a:lstStyle/>
          <a:p>
            <a:r>
              <a:rPr lang="en-US" sz="1000" dirty="0" smtClean="0"/>
              <a:t>State</a:t>
            </a:r>
            <a:endParaRPr lang="en-US" sz="1000" dirty="0"/>
          </a:p>
        </p:txBody>
      </p:sp>
      <p:sp>
        <p:nvSpPr>
          <p:cNvPr id="20" name="TextBox 19"/>
          <p:cNvSpPr txBox="1"/>
          <p:nvPr/>
        </p:nvSpPr>
        <p:spPr>
          <a:xfrm>
            <a:off x="4590872" y="4186383"/>
            <a:ext cx="677722" cy="246221"/>
          </a:xfrm>
          <a:prstGeom prst="rect">
            <a:avLst/>
          </a:prstGeom>
          <a:noFill/>
        </p:spPr>
        <p:txBody>
          <a:bodyPr wrap="square" rtlCol="0">
            <a:spAutoFit/>
          </a:bodyPr>
          <a:lstStyle/>
          <a:p>
            <a:r>
              <a:rPr lang="en-US" sz="1000" dirty="0" smtClean="0"/>
              <a:t>ZIP Code</a:t>
            </a:r>
            <a:endParaRPr lang="en-US" sz="1000" dirty="0"/>
          </a:p>
        </p:txBody>
      </p:sp>
      <p:sp>
        <p:nvSpPr>
          <p:cNvPr id="21" name="TextBox 20"/>
          <p:cNvSpPr txBox="1"/>
          <p:nvPr/>
        </p:nvSpPr>
        <p:spPr>
          <a:xfrm>
            <a:off x="804815" y="4863892"/>
            <a:ext cx="437577" cy="246221"/>
          </a:xfrm>
          <a:prstGeom prst="rect">
            <a:avLst/>
          </a:prstGeom>
          <a:noFill/>
        </p:spPr>
        <p:txBody>
          <a:bodyPr wrap="square" rtlCol="0">
            <a:spAutoFit/>
          </a:bodyPr>
          <a:lstStyle/>
          <a:p>
            <a:r>
              <a:rPr lang="en-US" sz="1000" dirty="0" smtClean="0"/>
              <a:t>EIN</a:t>
            </a:r>
            <a:endParaRPr lang="en-US" sz="1000" dirty="0"/>
          </a:p>
        </p:txBody>
      </p:sp>
      <p:sp>
        <p:nvSpPr>
          <p:cNvPr id="22" name="TextBox 21"/>
          <p:cNvSpPr txBox="1">
            <a:spLocks noChangeAspect="1"/>
          </p:cNvSpPr>
          <p:nvPr/>
        </p:nvSpPr>
        <p:spPr>
          <a:xfrm>
            <a:off x="754014" y="5800867"/>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3" name="TextBox 22"/>
          <p:cNvSpPr txBox="1">
            <a:spLocks noChangeAspect="1"/>
          </p:cNvSpPr>
          <p:nvPr/>
        </p:nvSpPr>
        <p:spPr>
          <a:xfrm>
            <a:off x="6850500" y="5800867"/>
            <a:ext cx="1463040" cy="64633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SAVE AND CONTINUE</a:t>
            </a:r>
            <a:endParaRPr lang="en-US"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485" y="5096279"/>
            <a:ext cx="1257823" cy="258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17" y="1957594"/>
            <a:ext cx="1216413" cy="239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731" y="5821974"/>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39" y="734786"/>
            <a:ext cx="28956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894651" y="3515879"/>
            <a:ext cx="2895509" cy="246221"/>
          </a:xfrm>
          <a:prstGeom prst="rect">
            <a:avLst/>
          </a:prstGeom>
          <a:noFill/>
        </p:spPr>
        <p:txBody>
          <a:bodyPr wrap="square" rtlCol="0">
            <a:spAutoFit/>
          </a:bodyPr>
          <a:lstStyle/>
          <a:p>
            <a:r>
              <a:rPr lang="en-US" sz="1000" dirty="0"/>
              <a:t>Mailing address (Number and street, P.O. Box, etc</a:t>
            </a:r>
            <a:r>
              <a:rPr lang="en-US" sz="1000" dirty="0" smtClean="0"/>
              <a:t>.)</a:t>
            </a:r>
            <a:endParaRPr lang="en-US" sz="1000" dirty="0"/>
          </a:p>
        </p:txBody>
      </p:sp>
      <p:sp>
        <p:nvSpPr>
          <p:cNvPr id="28" name="TextBox 27"/>
          <p:cNvSpPr txBox="1"/>
          <p:nvPr/>
        </p:nvSpPr>
        <p:spPr>
          <a:xfrm>
            <a:off x="880774" y="4173623"/>
            <a:ext cx="1757855" cy="246221"/>
          </a:xfrm>
          <a:prstGeom prst="rect">
            <a:avLst/>
          </a:prstGeom>
          <a:noFill/>
        </p:spPr>
        <p:txBody>
          <a:bodyPr wrap="square" rtlCol="0">
            <a:spAutoFit/>
          </a:bodyPr>
          <a:lstStyle/>
          <a:p>
            <a:r>
              <a:rPr lang="en-US" sz="1000" dirty="0"/>
              <a:t>City, town, village, </a:t>
            </a:r>
            <a:r>
              <a:rPr lang="en-US" sz="1000" dirty="0" smtClean="0"/>
              <a:t>etc.</a:t>
            </a:r>
            <a:endParaRPr lang="en-US" sz="1000" dirty="0"/>
          </a:p>
        </p:txBody>
      </p:sp>
      <p:pic>
        <p:nvPicPr>
          <p:cNvPr id="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0005" y="2020401"/>
            <a:ext cx="3048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263" y="4389608"/>
            <a:ext cx="772995" cy="322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55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96912"/>
          </a:xfrm>
        </p:spPr>
        <p:txBody>
          <a:bodyPr>
            <a:normAutofit/>
          </a:bodyPr>
          <a:lstStyle/>
          <a:p>
            <a:pPr algn="l"/>
            <a:r>
              <a:rPr lang="en-US" sz="1200" dirty="0" smtClean="0">
                <a:solidFill>
                  <a:schemeClr val="accent3">
                    <a:lumMod val="50000"/>
                  </a:schemeClr>
                </a:solidFill>
              </a:rPr>
              <a:t>MONTHS IN OPERATION </a:t>
            </a:r>
            <a:r>
              <a:rPr lang="en-US" sz="1200" dirty="0" smtClean="0">
                <a:solidFill>
                  <a:srgbClr val="FF0000"/>
                </a:solidFill>
              </a:rPr>
              <a:t/>
            </a:r>
            <a:br>
              <a:rPr lang="en-US" sz="1200" dirty="0" smtClean="0">
                <a:solidFill>
                  <a:srgbClr val="FF0000"/>
                </a:solidFill>
              </a:rPr>
            </a:br>
            <a:r>
              <a:rPr lang="en-US" sz="1200" dirty="0" smtClean="0">
                <a:solidFill>
                  <a:srgbClr val="FF0000"/>
                </a:solidFill>
              </a:rPr>
              <a:t>     </a:t>
            </a:r>
            <a:r>
              <a:rPr lang="en-US" sz="1200" dirty="0" smtClean="0">
                <a:solidFill>
                  <a:schemeClr val="accent2">
                    <a:lumMod val="50000"/>
                  </a:schemeClr>
                </a:solidFill>
              </a:rPr>
              <a:t>If “0”, go to REMARKS</a:t>
            </a:r>
            <a:endParaRPr lang="en-US" sz="1200" dirty="0">
              <a:solidFill>
                <a:schemeClr val="accent2">
                  <a:lumMod val="50000"/>
                </a:schemeClr>
              </a:solidFill>
            </a:endParaRPr>
          </a:p>
        </p:txBody>
      </p:sp>
      <p:sp>
        <p:nvSpPr>
          <p:cNvPr id="5" name="Content Placeholder 4"/>
          <p:cNvSpPr>
            <a:spLocks noGrp="1"/>
          </p:cNvSpPr>
          <p:nvPr>
            <p:ph idx="1"/>
          </p:nvPr>
        </p:nvSpPr>
        <p:spPr>
          <a:xfrm>
            <a:off x="457200" y="1600201"/>
            <a:ext cx="8229600" cy="1926770"/>
          </a:xfrm>
        </p:spPr>
        <p:txBody>
          <a:bodyPr>
            <a:normAutofit/>
          </a:bodyPr>
          <a:lstStyle/>
          <a:p>
            <a:pPr marL="0" indent="0">
              <a:buNone/>
            </a:pPr>
            <a:r>
              <a:rPr lang="en-US" sz="1400" b="1" dirty="0" smtClean="0"/>
              <a:t>MONTHS IN OPERATION</a:t>
            </a:r>
          </a:p>
          <a:p>
            <a:pPr marL="0" indent="0">
              <a:buNone/>
            </a:pPr>
            <a:endParaRPr lang="en-US" sz="1400" dirty="0"/>
          </a:p>
          <a:p>
            <a:pPr marL="0" indent="0">
              <a:buNone/>
            </a:pPr>
            <a:r>
              <a:rPr lang="en-US" sz="1400" dirty="0" smtClean="0"/>
              <a:t>How many months was this establishment in operation during 2015?</a:t>
            </a:r>
          </a:p>
          <a:p>
            <a:pPr marL="0" indent="0">
              <a:buNone/>
            </a:pPr>
            <a:endParaRPr lang="en-US" sz="1400" dirty="0" smtClean="0"/>
          </a:p>
          <a:p>
            <a:pPr marL="0" indent="0">
              <a:buNone/>
            </a:pPr>
            <a:r>
              <a:rPr lang="en-US" sz="1400" dirty="0"/>
              <a:t> </a:t>
            </a:r>
            <a:r>
              <a:rPr lang="en-US" sz="1400" dirty="0" smtClean="0"/>
              <a:t>                       </a:t>
            </a:r>
            <a:r>
              <a:rPr lang="en-US" sz="1000" dirty="0" smtClean="0"/>
              <a:t>Number</a:t>
            </a:r>
            <a:endParaRPr lang="en-US" sz="1000" dirty="0"/>
          </a:p>
          <a:p>
            <a:pPr marL="0" indent="0">
              <a:buNone/>
            </a:pPr>
            <a:endParaRPr lang="en-US" sz="1400" dirty="0" smtClean="0"/>
          </a:p>
          <a:p>
            <a:pPr marL="0" indent="0">
              <a:buNone/>
            </a:pPr>
            <a:endParaRPr lang="en-US" sz="1400" dirty="0" smtClean="0"/>
          </a:p>
          <a:p>
            <a:pPr marL="0" indent="0">
              <a:buNone/>
            </a:pP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22</a:t>
            </a:fld>
            <a:endParaRPr lang="en-US" dirty="0"/>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86" y="2668188"/>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609" y="2982186"/>
            <a:ext cx="189423" cy="18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77663"/>
            <a:ext cx="25812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179" y="2916574"/>
            <a:ext cx="721286" cy="31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647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1162"/>
          </a:xfrm>
        </p:spPr>
        <p:txBody>
          <a:bodyPr>
            <a:normAutofit/>
          </a:bodyPr>
          <a:lstStyle/>
          <a:p>
            <a:pPr algn="l"/>
            <a:r>
              <a:rPr lang="en-US" sz="1200" dirty="0" smtClean="0">
                <a:solidFill>
                  <a:schemeClr val="accent3">
                    <a:lumMod val="50000"/>
                  </a:schemeClr>
                </a:solidFill>
              </a:rPr>
              <a:t>ADDITIONAL REPORTING GUIDELINES</a:t>
            </a:r>
            <a:endParaRPr lang="en-US" sz="1200" dirty="0">
              <a:solidFill>
                <a:schemeClr val="accent3">
                  <a:lumMod val="50000"/>
                </a:schemeClr>
              </a:solidFill>
            </a:endParaRPr>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23</a:t>
            </a:fld>
            <a:endParaRPr lang="en-US" dirty="0"/>
          </a:p>
        </p:txBody>
      </p:sp>
      <p:sp>
        <p:nvSpPr>
          <p:cNvPr id="11" name="Content Placeholder 4"/>
          <p:cNvSpPr txBox="1">
            <a:spLocks/>
          </p:cNvSpPr>
          <p:nvPr/>
        </p:nvSpPr>
        <p:spPr>
          <a:xfrm>
            <a:off x="457200" y="1162072"/>
            <a:ext cx="8229600" cy="37909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smtClean="0"/>
              <a:t>ADDITIONAL REPORTING GUIDELINES:</a:t>
            </a:r>
          </a:p>
          <a:p>
            <a:pPr marL="0" indent="0">
              <a:buNone/>
            </a:pPr>
            <a:endParaRPr lang="en-US" sz="1400" b="1" dirty="0" smtClean="0"/>
          </a:p>
          <a:p>
            <a:pPr marL="0" indent="0">
              <a:buNone/>
            </a:pPr>
            <a:r>
              <a:rPr lang="en-US" sz="1400" b="1" dirty="0">
                <a:cs typeface="Arial" panose="020B0604020202020204" pitchFamily="34" charset="0"/>
              </a:rPr>
              <a:t>Prior Year Data:</a:t>
            </a:r>
            <a:r>
              <a:rPr lang="en-US" sz="1400" dirty="0">
                <a:cs typeface="Arial" panose="020B0604020202020204" pitchFamily="34" charset="0"/>
              </a:rPr>
              <a:t>    Where available, your establishment’s Prior Year data is prelisted in the 2014 column.  The figures may differ from those actually reported because of the changes made by the U.S. Census Bureau as a result of correspondence or a comparison of prior data.   Check these figures and make any necessary corrections as needed.  If 2014 Inventories figures are not prelisted,  report these figures in the appropriate sections as instructed.  </a:t>
            </a:r>
          </a:p>
          <a:p>
            <a:pPr marL="0" indent="0">
              <a:buNone/>
            </a:pPr>
            <a:endParaRPr lang="en-US" sz="1400" dirty="0">
              <a:cs typeface="Arial" panose="020B0604020202020204" pitchFamily="34" charset="0"/>
            </a:endParaRPr>
          </a:p>
          <a:p>
            <a:pPr marL="0" indent="0">
              <a:buNone/>
            </a:pPr>
            <a:r>
              <a:rPr lang="en-US" sz="1400" b="1" dirty="0">
                <a:cs typeface="Arial" panose="020B0604020202020204" pitchFamily="34" charset="0"/>
              </a:rPr>
              <a:t>How to Report Dollar Figures:</a:t>
            </a:r>
          </a:p>
          <a:p>
            <a:pPr marL="0" indent="0">
              <a:buNone/>
            </a:pPr>
            <a:r>
              <a:rPr lang="en-US" sz="1400" dirty="0"/>
              <a:t>     Dollar figures should be rounded to thousands of dollars</a:t>
            </a:r>
            <a:r>
              <a:rPr lang="en-US" sz="1400" b="1" dirty="0">
                <a:cs typeface="Arial" panose="020B0604020202020204" pitchFamily="34" charset="0"/>
              </a:rPr>
              <a:t>  </a:t>
            </a:r>
            <a:endParaRPr lang="en-US" sz="1400" dirty="0" smtClean="0"/>
          </a:p>
          <a:p>
            <a:pPr marL="0" indent="0">
              <a:buFont typeface="Arial"/>
              <a:buNone/>
            </a:pPr>
            <a:endParaRPr lang="en-US" sz="1400" b="1" dirty="0" smtClean="0"/>
          </a:p>
        </p:txBody>
      </p:sp>
      <p:sp>
        <p:nvSpPr>
          <p:cNvPr id="12" name="Content Placeholder 4"/>
          <p:cNvSpPr>
            <a:spLocks noGrp="1"/>
          </p:cNvSpPr>
          <p:nvPr>
            <p:ph idx="1"/>
          </p:nvPr>
        </p:nvSpPr>
        <p:spPr>
          <a:xfrm>
            <a:off x="609600" y="4503336"/>
            <a:ext cx="7609367" cy="664530"/>
          </a:xfrm>
        </p:spPr>
        <p:txBody>
          <a:bodyPr>
            <a:normAutofit/>
          </a:bodyPr>
          <a:lstStyle/>
          <a:p>
            <a:pPr marL="0" indent="0">
              <a:buNone/>
            </a:pPr>
            <a:endParaRPr lang="en-US" sz="1400" dirty="0" smtClean="0"/>
          </a:p>
          <a:p>
            <a:pPr marL="0" indent="0">
              <a:buNone/>
            </a:pPr>
            <a:endParaRPr lang="en-US" sz="1400" dirty="0" smtClean="0"/>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135" y="5021475"/>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50263"/>
            <a:ext cx="39719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3693710"/>
            <a:ext cx="6913563"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199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0776"/>
          </a:xfrm>
        </p:spPr>
        <p:txBody>
          <a:bodyPr>
            <a:normAutofit/>
          </a:bodyPr>
          <a:lstStyle/>
          <a:p>
            <a:pPr algn="l"/>
            <a:r>
              <a:rPr lang="en-US" sz="1200" dirty="0" smtClean="0">
                <a:solidFill>
                  <a:schemeClr val="accent3">
                    <a:lumMod val="50000"/>
                  </a:schemeClr>
                </a:solidFill>
              </a:rPr>
              <a:t>SALES, SHIPMENTS, RECEIPTS, OR REVENUE A</a:t>
            </a:r>
            <a:endParaRPr lang="en-US" sz="1200" dirty="0">
              <a:solidFill>
                <a:schemeClr val="accent3">
                  <a:lumMod val="50000"/>
                </a:schemeClr>
              </a:solidFill>
            </a:endParaRPr>
          </a:p>
        </p:txBody>
      </p:sp>
      <p:sp>
        <p:nvSpPr>
          <p:cNvPr id="5" name="Content Placeholder 4"/>
          <p:cNvSpPr>
            <a:spLocks noGrp="1"/>
          </p:cNvSpPr>
          <p:nvPr>
            <p:ph idx="1"/>
          </p:nvPr>
        </p:nvSpPr>
        <p:spPr>
          <a:xfrm>
            <a:off x="457200" y="1374083"/>
            <a:ext cx="8229600" cy="3756718"/>
          </a:xfrm>
        </p:spPr>
        <p:txBody>
          <a:bodyPr>
            <a:normAutofit/>
          </a:bodyPr>
          <a:lstStyle/>
          <a:p>
            <a:pPr marL="0" indent="0">
              <a:buNone/>
            </a:pPr>
            <a:r>
              <a:rPr lang="en-US" sz="1400" b="1" dirty="0" smtClean="0"/>
              <a:t>SALES, SHIPMENTS, RECEIPTS, OR REVENUE</a:t>
            </a:r>
          </a:p>
          <a:p>
            <a:pPr marL="0" indent="0">
              <a:buNone/>
            </a:pPr>
            <a:endParaRPr lang="en-US" sz="1400" dirty="0" smtClean="0"/>
          </a:p>
          <a:p>
            <a:pPr marL="0" indent="0">
              <a:buNone/>
            </a:pPr>
            <a:r>
              <a:rPr lang="en-US" sz="1400" dirty="0"/>
              <a:t>What was the total value of products shipped and other receipts?</a:t>
            </a:r>
          </a:p>
          <a:p>
            <a:pPr marL="0" indent="0">
              <a:buNone/>
            </a:pPr>
            <a:r>
              <a:rPr lang="en-US" sz="1400" dirty="0"/>
              <a:t>        </a:t>
            </a:r>
            <a:r>
              <a:rPr lang="en-US" sz="1400" i="1" dirty="0"/>
              <a:t>(Report details in the DETAIL SALES, SHIPMENTS, RECEIPTS, OR REVENUE section)</a:t>
            </a:r>
          </a:p>
          <a:p>
            <a:pPr marL="0" indent="0">
              <a:buNone/>
            </a:pPr>
            <a:endParaRPr lang="en-US" sz="1400" dirty="0" smtClean="0"/>
          </a:p>
          <a:p>
            <a:pPr marL="0" indent="0">
              <a:buNone/>
            </a:pPr>
            <a:r>
              <a:rPr lang="en-US" sz="1400" dirty="0"/>
              <a:t>	</a:t>
            </a:r>
            <a:r>
              <a:rPr lang="en-US" sz="1400" dirty="0" smtClean="0"/>
              <a:t>Exclude:</a:t>
            </a:r>
          </a:p>
          <a:p>
            <a:pPr lvl="1"/>
            <a:r>
              <a:rPr lang="en-US" sz="1000" dirty="0" smtClean="0"/>
              <a:t>Freight charges</a:t>
            </a:r>
          </a:p>
          <a:p>
            <a:pPr lvl="1"/>
            <a:r>
              <a:rPr lang="en-US" sz="1000" dirty="0" smtClean="0"/>
              <a:t>Excise Taxes</a:t>
            </a:r>
            <a:r>
              <a:rPr lang="en-US" sz="1000" dirty="0"/>
              <a:t>	</a:t>
            </a:r>
            <a:r>
              <a:rPr lang="en-US" sz="1000" dirty="0" smtClean="0"/>
              <a:t>						</a:t>
            </a: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24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47975"/>
            <a:ext cx="35433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8" y="2847975"/>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936" y="3187757"/>
            <a:ext cx="189423" cy="18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012133"/>
            <a:ext cx="42862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969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27491"/>
          </a:xfrm>
        </p:spPr>
        <p:txBody>
          <a:bodyPr>
            <a:normAutofit/>
          </a:bodyPr>
          <a:lstStyle/>
          <a:p>
            <a:pPr algn="l"/>
            <a:r>
              <a:rPr lang="en-US" sz="1200" dirty="0" smtClean="0">
                <a:solidFill>
                  <a:schemeClr val="accent3">
                    <a:lumMod val="50000"/>
                  </a:schemeClr>
                </a:solidFill>
              </a:rPr>
              <a:t>SALES, SHIPMENTS, RECEIPTS, OR REVENUE B</a:t>
            </a:r>
            <a:endParaRPr lang="en-US" sz="1200" dirty="0">
              <a:solidFill>
                <a:schemeClr val="accent3">
                  <a:lumMod val="50000"/>
                </a:schemeClr>
              </a:solidFill>
            </a:endParaRPr>
          </a:p>
        </p:txBody>
      </p:sp>
      <p:sp>
        <p:nvSpPr>
          <p:cNvPr id="5" name="Content Placeholder 4"/>
          <p:cNvSpPr>
            <a:spLocks noGrp="1"/>
          </p:cNvSpPr>
          <p:nvPr>
            <p:ph idx="1"/>
          </p:nvPr>
        </p:nvSpPr>
        <p:spPr>
          <a:xfrm>
            <a:off x="457200" y="1247775"/>
            <a:ext cx="8229600" cy="3700463"/>
          </a:xfrm>
        </p:spPr>
        <p:txBody>
          <a:bodyPr>
            <a:normAutofit/>
          </a:bodyPr>
          <a:lstStyle/>
          <a:p>
            <a:pPr marL="0" indent="0">
              <a:buNone/>
            </a:pPr>
            <a:r>
              <a:rPr lang="en-US" sz="1400" b="1" dirty="0" smtClean="0"/>
              <a:t>EXPORTS</a:t>
            </a:r>
          </a:p>
          <a:p>
            <a:pPr marL="0" indent="0">
              <a:buNone/>
            </a:pPr>
            <a:endParaRPr lang="en-US" sz="1400" dirty="0"/>
          </a:p>
          <a:p>
            <a:pPr marL="0" indent="0">
              <a:buNone/>
            </a:pPr>
            <a:r>
              <a:rPr lang="en-US" sz="1400" dirty="0"/>
              <a:t>What was the value of products exported? </a:t>
            </a:r>
          </a:p>
          <a:p>
            <a:pPr marL="0" indent="0">
              <a:buNone/>
            </a:pPr>
            <a:r>
              <a:rPr lang="en-US" sz="1400" i="1" dirty="0"/>
              <a:t>  </a:t>
            </a:r>
            <a:r>
              <a:rPr lang="en-US" sz="1200" i="1" dirty="0"/>
              <a:t>(This is a breakout of the </a:t>
            </a:r>
            <a:r>
              <a:rPr lang="en-US" sz="1200" i="1" dirty="0">
                <a:solidFill>
                  <a:srgbClr val="FF0000"/>
                </a:solidFill>
              </a:rPr>
              <a:t>($XXXXXXXXXX,000.00)</a:t>
            </a:r>
            <a:r>
              <a:rPr lang="en-US" sz="1200" i="1" dirty="0"/>
              <a:t> reported in total value of products shipped and other receipts in the  SALES, SHIPMENTS, RECEIPTS, OR REVENUE area)</a:t>
            </a:r>
          </a:p>
          <a:p>
            <a:pPr marL="0" indent="0">
              <a:buNone/>
            </a:pPr>
            <a:r>
              <a:rPr lang="en-US" sz="1400" dirty="0"/>
              <a:t>	 </a:t>
            </a:r>
          </a:p>
          <a:p>
            <a:pPr marL="0" indent="0">
              <a:buNone/>
            </a:pPr>
            <a:r>
              <a:rPr lang="en-US" sz="1400" dirty="0"/>
              <a:t>	</a:t>
            </a:r>
            <a:r>
              <a:rPr lang="en-US" sz="1050" b="1" dirty="0"/>
              <a:t>Include:</a:t>
            </a:r>
            <a:endParaRPr lang="en-US" sz="1400" b="1" dirty="0"/>
          </a:p>
          <a:p>
            <a:pPr lvl="1">
              <a:buFont typeface="Arial" panose="020B0604020202020204" pitchFamily="34" charset="0"/>
              <a:buChar char="•"/>
            </a:pPr>
            <a:r>
              <a:rPr lang="en-US" sz="1000" dirty="0"/>
              <a:t>Shipments to customers in the Commonwealth of Puerto Rico and U.S. possessions</a:t>
            </a:r>
          </a:p>
          <a:p>
            <a:pPr lvl="1">
              <a:buFont typeface="Arial" panose="020B0604020202020204" pitchFamily="34" charset="0"/>
              <a:buChar char="•"/>
            </a:pPr>
            <a:r>
              <a:rPr lang="en-US" sz="1000" dirty="0"/>
              <a:t>Products shipped to exporters or other wholesalers for export</a:t>
            </a:r>
          </a:p>
          <a:p>
            <a:pPr lvl="1">
              <a:buFont typeface="Arial" panose="020B0604020202020204" pitchFamily="34" charset="0"/>
              <a:buChar char="•"/>
            </a:pPr>
            <a:r>
              <a:rPr lang="en-US" sz="1000" dirty="0"/>
              <a:t>Products sold to the U.S. Government to be shipped to be shipped to foreign governments</a:t>
            </a:r>
          </a:p>
          <a:p>
            <a:pPr marL="57150" indent="0">
              <a:buNone/>
            </a:pPr>
            <a:r>
              <a:rPr lang="en-US" sz="1400" dirty="0"/>
              <a:t>	</a:t>
            </a:r>
            <a:r>
              <a:rPr lang="en-US" sz="1000" b="1" dirty="0"/>
              <a:t>Exclude:</a:t>
            </a:r>
            <a:endParaRPr lang="en-US" sz="1400" b="1" dirty="0"/>
          </a:p>
          <a:p>
            <a:pPr lvl="1">
              <a:buFont typeface="Arial" panose="020B0604020202020204" pitchFamily="34" charset="0"/>
              <a:buChar char="•"/>
            </a:pPr>
            <a:r>
              <a:rPr lang="en-US" sz="1000" dirty="0"/>
              <a:t>Products shipped for further manufacture, assembly or fabrication in the U.S.</a:t>
            </a:r>
            <a:endParaRPr lang="en-US" sz="1400" dirty="0"/>
          </a:p>
          <a:p>
            <a:pPr marL="0" indent="0">
              <a:buNone/>
            </a:pP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solidFill>
                  <a:schemeClr val="bg1">
                    <a:lumMod val="50000"/>
                  </a:schemeClr>
                </a:solidFill>
              </a:rPr>
              <a:t>L</a:t>
            </a:r>
            <a:fld id="{930FA75C-063A-0D42-BDE2-B4246B4438AE}" type="slidenum">
              <a:rPr lang="en-US" smtClean="0">
                <a:solidFill>
                  <a:schemeClr val="bg1">
                    <a:lumMod val="50000"/>
                  </a:schemeClr>
                </a:solidFill>
              </a:rPr>
              <a:t>25</a:t>
            </a:fld>
            <a:endParaRPr lang="en-US" dirty="0">
              <a:solidFill>
                <a:schemeClr val="bg1">
                  <a:lumMod val="50000"/>
                </a:schemeClr>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4186238"/>
            <a:ext cx="35433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475" y="4186238"/>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716" y="4554102"/>
            <a:ext cx="185738"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786962"/>
            <a:ext cx="42862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528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64255"/>
          </a:xfrm>
        </p:spPr>
        <p:txBody>
          <a:bodyPr>
            <a:normAutofit/>
          </a:bodyPr>
          <a:lstStyle/>
          <a:p>
            <a:pPr algn="l"/>
            <a:r>
              <a:rPr lang="en-US" sz="1200" dirty="0" smtClean="0">
                <a:solidFill>
                  <a:schemeClr val="accent3">
                    <a:lumMod val="50000"/>
                  </a:schemeClr>
                </a:solidFill>
              </a:rPr>
              <a:t>SALES</a:t>
            </a:r>
            <a:r>
              <a:rPr lang="en-US" sz="1200" dirty="0">
                <a:solidFill>
                  <a:schemeClr val="accent3">
                    <a:lumMod val="50000"/>
                  </a:schemeClr>
                </a:solidFill>
              </a:rPr>
              <a:t>, SHIPMENTS, RECEIPTS, OR REVENUE </a:t>
            </a:r>
            <a:r>
              <a:rPr lang="en-US" sz="1200" dirty="0" smtClean="0">
                <a:solidFill>
                  <a:schemeClr val="accent3">
                    <a:lumMod val="50000"/>
                  </a:schemeClr>
                </a:solidFill>
              </a:rPr>
              <a:t>C</a:t>
            </a:r>
            <a:br>
              <a:rPr lang="en-US" sz="1200" dirty="0" smtClean="0">
                <a:solidFill>
                  <a:schemeClr val="accent3">
                    <a:lumMod val="50000"/>
                  </a:schemeClr>
                </a:solidFill>
              </a:rPr>
            </a:br>
            <a:r>
              <a:rPr lang="en-US" sz="1200" i="1" dirty="0">
                <a:solidFill>
                  <a:schemeClr val="accent2">
                    <a:lumMod val="50000"/>
                  </a:schemeClr>
                </a:solidFill>
              </a:rPr>
              <a:t>[NUMBER OF </a:t>
            </a:r>
            <a:r>
              <a:rPr lang="en-US" sz="1200" i="1" dirty="0" smtClean="0">
                <a:solidFill>
                  <a:schemeClr val="accent2">
                    <a:lumMod val="50000"/>
                  </a:schemeClr>
                </a:solidFill>
              </a:rPr>
              <a:t>ESTABLISHMENTS  A] </a:t>
            </a:r>
            <a:r>
              <a:rPr lang="en-US" sz="1200" i="1" dirty="0">
                <a:solidFill>
                  <a:schemeClr val="accent2">
                    <a:lumMod val="50000"/>
                  </a:schemeClr>
                </a:solidFill>
              </a:rPr>
              <a:t>&gt; 1</a:t>
            </a:r>
            <a:endParaRPr lang="en-US" sz="1200" dirty="0">
              <a:solidFill>
                <a:schemeClr val="accent2">
                  <a:lumMod val="50000"/>
                </a:schemeClr>
              </a:solidFill>
            </a:endParaRPr>
          </a:p>
        </p:txBody>
      </p:sp>
      <p:sp>
        <p:nvSpPr>
          <p:cNvPr id="5" name="Content Placeholder 4"/>
          <p:cNvSpPr>
            <a:spLocks noGrp="1"/>
          </p:cNvSpPr>
          <p:nvPr>
            <p:ph idx="1"/>
          </p:nvPr>
        </p:nvSpPr>
        <p:spPr>
          <a:xfrm>
            <a:off x="457200" y="1600201"/>
            <a:ext cx="8229600" cy="3530600"/>
          </a:xfrm>
        </p:spPr>
        <p:txBody>
          <a:bodyPr>
            <a:normAutofit/>
          </a:bodyPr>
          <a:lstStyle/>
          <a:p>
            <a:pPr marL="0" indent="0">
              <a:buNone/>
            </a:pPr>
            <a:r>
              <a:rPr lang="en-US" sz="1400" b="1" dirty="0" smtClean="0"/>
              <a:t>PRODUCTS SHIPPED FOR FURTHER MANUFACTURE</a:t>
            </a:r>
          </a:p>
          <a:p>
            <a:pPr marL="0" indent="0">
              <a:buNone/>
            </a:pPr>
            <a:endParaRPr lang="en-US" sz="1400" dirty="0"/>
          </a:p>
          <a:p>
            <a:pPr marL="0" indent="0">
              <a:buNone/>
            </a:pPr>
            <a:r>
              <a:rPr lang="en-US" sz="1400" dirty="0"/>
              <a:t>What was the market value of products shipped to other domestic plants of your company for further assembly, fabrication, or manufacture? </a:t>
            </a:r>
          </a:p>
          <a:p>
            <a:pPr marL="0" indent="0">
              <a:buNone/>
            </a:pPr>
            <a:r>
              <a:rPr lang="en-US" sz="1200" i="1" dirty="0"/>
              <a:t> (This is a breakout of the </a:t>
            </a:r>
            <a:r>
              <a:rPr lang="en-US" sz="1200" i="1" dirty="0">
                <a:solidFill>
                  <a:srgbClr val="FF0000"/>
                </a:solidFill>
              </a:rPr>
              <a:t>($XXXXXXXXXX,000.00)</a:t>
            </a:r>
            <a:r>
              <a:rPr lang="en-US" sz="1200" i="1" dirty="0"/>
              <a:t>  reported in total value of products shipped and other receipts in SALES, SHIPMENTS, RECEIPTS, OR REVENUE area) </a:t>
            </a:r>
            <a:r>
              <a:rPr lang="en-US" sz="1400" dirty="0"/>
              <a:t>	</a:t>
            </a:r>
            <a:endParaRPr lang="en-US" sz="1400" dirty="0" smtClean="0"/>
          </a:p>
          <a:p>
            <a:pPr marL="0" indent="0">
              <a:buNone/>
            </a:pPr>
            <a:r>
              <a:rPr lang="en-US" sz="1400" dirty="0" smtClean="0"/>
              <a:t>	</a:t>
            </a:r>
            <a:endParaRPr lang="en-US" sz="1000" dirty="0" smtClean="0"/>
          </a:p>
          <a:p>
            <a:pPr marL="0" indent="0">
              <a:buNone/>
            </a:pPr>
            <a:r>
              <a:rPr lang="en-US" sz="1400" dirty="0" smtClean="0"/>
              <a:t>										</a:t>
            </a:r>
          </a:p>
          <a:p>
            <a:pPr marL="0" indent="0">
              <a:buNone/>
            </a:pP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26</a:t>
            </a:fld>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2978151"/>
            <a:ext cx="35433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2978151"/>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597" y="3332087"/>
            <a:ext cx="185738"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069756"/>
            <a:ext cx="42862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02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58787"/>
          </a:xfrm>
        </p:spPr>
        <p:txBody>
          <a:bodyPr>
            <a:normAutofit/>
          </a:bodyPr>
          <a:lstStyle/>
          <a:p>
            <a:pPr algn="l"/>
            <a:r>
              <a:rPr lang="en-US" sz="1200" dirty="0" smtClean="0">
                <a:solidFill>
                  <a:schemeClr val="accent3">
                    <a:lumMod val="50000"/>
                  </a:schemeClr>
                </a:solidFill>
              </a:rPr>
              <a:t>E-SHIPMENTS </a:t>
            </a:r>
            <a:endParaRPr lang="en-US" sz="1200" dirty="0">
              <a:solidFill>
                <a:schemeClr val="accent3">
                  <a:lumMod val="50000"/>
                </a:schemeClr>
              </a:solidFill>
            </a:endParaRPr>
          </a:p>
        </p:txBody>
      </p:sp>
      <p:sp>
        <p:nvSpPr>
          <p:cNvPr id="5" name="Content Placeholder 4"/>
          <p:cNvSpPr>
            <a:spLocks noGrp="1"/>
          </p:cNvSpPr>
          <p:nvPr>
            <p:ph idx="1"/>
          </p:nvPr>
        </p:nvSpPr>
        <p:spPr>
          <a:xfrm>
            <a:off x="571500" y="1343024"/>
            <a:ext cx="8229600" cy="3705226"/>
          </a:xfrm>
        </p:spPr>
        <p:txBody>
          <a:bodyPr>
            <a:normAutofit/>
          </a:bodyPr>
          <a:lstStyle/>
          <a:p>
            <a:pPr marL="0" indent="0">
              <a:buNone/>
            </a:pPr>
            <a:r>
              <a:rPr lang="en-US" sz="1400" b="1" dirty="0" smtClean="0"/>
              <a:t>E-SHIPMENTS</a:t>
            </a:r>
          </a:p>
          <a:p>
            <a:pPr marL="0" indent="0">
              <a:buNone/>
            </a:pPr>
            <a:endParaRPr lang="en-US" sz="1400" dirty="0"/>
          </a:p>
          <a:p>
            <a:pPr marL="0" indent="0">
              <a:buNone/>
            </a:pPr>
            <a:r>
              <a:rPr lang="en-US" sz="1400" dirty="0"/>
              <a:t>What percent of the </a:t>
            </a:r>
            <a:r>
              <a:rPr lang="en-US" sz="1400" i="1" dirty="0">
                <a:solidFill>
                  <a:srgbClr val="FF0000"/>
                </a:solidFill>
              </a:rPr>
              <a:t>($XXXXXXXXXX,000.00)</a:t>
            </a:r>
            <a:r>
              <a:rPr lang="en-US" sz="1400" i="1" dirty="0"/>
              <a:t> </a:t>
            </a:r>
            <a:r>
              <a:rPr lang="en-US" sz="1400" dirty="0"/>
              <a:t> reported in total value of products shipped and other receipts, in the SALES, SHIPMENTS, RECEIPTS, OR REVENUE area,</a:t>
            </a:r>
            <a:r>
              <a:rPr lang="en-US" sz="1400" i="1" dirty="0"/>
              <a:t> </a:t>
            </a:r>
            <a:r>
              <a:rPr lang="en-US" sz="1400" dirty="0"/>
              <a:t>were for goods that were ordered or whose movement was controlled or coordinated over electronic networks?   </a:t>
            </a:r>
            <a:r>
              <a:rPr lang="en-US" sz="1400" i="1" dirty="0"/>
              <a:t>(Report whole </a:t>
            </a:r>
            <a:r>
              <a:rPr lang="en-US" sz="1400" i="1" dirty="0" err="1"/>
              <a:t>percents</a:t>
            </a:r>
            <a:r>
              <a:rPr lang="en-US" sz="1400" i="1" dirty="0"/>
              <a:t>.  Estimates are acceptable.)</a:t>
            </a:r>
            <a:endParaRPr lang="en-US" sz="1400" dirty="0"/>
          </a:p>
          <a:p>
            <a:pPr marL="0" indent="0">
              <a:buNone/>
            </a:pPr>
            <a:r>
              <a:rPr lang="en-US" sz="1600" dirty="0"/>
              <a:t>								</a:t>
            </a:r>
            <a:endParaRPr lang="en-US" sz="1400" dirty="0"/>
          </a:p>
          <a:p>
            <a:pPr marL="0" indent="0">
              <a:buNone/>
            </a:pPr>
            <a:r>
              <a:rPr lang="en-US" sz="1400" dirty="0"/>
              <a:t>	</a:t>
            </a:r>
            <a:r>
              <a:rPr lang="en-US" sz="1400" b="1" dirty="0"/>
              <a:t>Electronic networks include:</a:t>
            </a:r>
          </a:p>
          <a:p>
            <a:pPr lvl="1">
              <a:buFont typeface="Arial" panose="020B0604020202020204" pitchFamily="34" charset="0"/>
              <a:buChar char="•"/>
            </a:pPr>
            <a:r>
              <a:rPr lang="en-US" sz="1000" dirty="0"/>
              <a:t>Electronic Data Interchange (EDI)</a:t>
            </a:r>
          </a:p>
          <a:p>
            <a:pPr lvl="1">
              <a:buFont typeface="Arial" panose="020B0604020202020204" pitchFamily="34" charset="0"/>
              <a:buChar char="•"/>
            </a:pPr>
            <a:r>
              <a:rPr lang="en-US" sz="1000" dirty="0"/>
              <a:t>E-mail</a:t>
            </a:r>
          </a:p>
          <a:p>
            <a:pPr lvl="1">
              <a:buFont typeface="Arial" panose="020B0604020202020204" pitchFamily="34" charset="0"/>
              <a:buChar char="•"/>
            </a:pPr>
            <a:r>
              <a:rPr lang="en-US" sz="1000" dirty="0" smtClean="0"/>
              <a:t>Internet</a:t>
            </a:r>
          </a:p>
          <a:p>
            <a:pPr lvl="1">
              <a:buFont typeface="Arial" panose="020B0604020202020204" pitchFamily="34" charset="0"/>
              <a:buChar char="•"/>
            </a:pPr>
            <a:r>
              <a:rPr lang="en-US" sz="1000" dirty="0" smtClean="0"/>
              <a:t>Extranet</a:t>
            </a:r>
          </a:p>
          <a:p>
            <a:pPr lvl="1">
              <a:buFont typeface="Arial" panose="020B0604020202020204" pitchFamily="34" charset="0"/>
              <a:buChar char="•"/>
            </a:pPr>
            <a:r>
              <a:rPr lang="en-US" sz="1000" dirty="0" smtClean="0"/>
              <a:t>Other online systems	</a:t>
            </a:r>
            <a:r>
              <a:rPr lang="en-US" sz="1400" dirty="0"/>
              <a:t>					</a:t>
            </a:r>
            <a:r>
              <a:rPr lang="en-US" sz="1400" dirty="0" smtClean="0"/>
              <a:t>                       </a:t>
            </a:r>
          </a:p>
          <a:p>
            <a:pPr marL="0" indent="0">
              <a:buNone/>
            </a:pPr>
            <a:r>
              <a:rPr lang="en-US" sz="1400" dirty="0" smtClean="0"/>
              <a:t>												</a:t>
            </a:r>
            <a:r>
              <a:rPr lang="en-US" sz="1050" b="1" dirty="0" smtClean="0">
                <a:latin typeface="Verdana" panose="020B0604030504040204" pitchFamily="34" charset="0"/>
                <a:ea typeface="Verdana" panose="020B0604030504040204" pitchFamily="34" charset="0"/>
                <a:cs typeface="Verdana" panose="020B0604030504040204" pitchFamily="34" charset="0"/>
              </a:rPr>
              <a:t>2015            </a:t>
            </a:r>
            <a:r>
              <a:rPr lang="en-US" sz="1050" b="1" dirty="0">
                <a:latin typeface="Verdana" panose="020B0604030504040204" pitchFamily="34" charset="0"/>
                <a:ea typeface="Verdana" panose="020B0604030504040204" pitchFamily="34" charset="0"/>
                <a:cs typeface="Verdana" panose="020B0604030504040204" pitchFamily="34" charset="0"/>
              </a:rPr>
              <a:t>2014</a:t>
            </a:r>
            <a:r>
              <a:rPr lang="en-US" sz="1400" b="1" dirty="0">
                <a:latin typeface="Verdana" panose="020B0604030504040204" pitchFamily="34" charset="0"/>
                <a:ea typeface="Verdana" panose="020B0604030504040204" pitchFamily="34" charset="0"/>
                <a:cs typeface="Verdana" panose="020B0604030504040204" pitchFamily="34" charset="0"/>
              </a:rPr>
              <a:t> </a:t>
            </a:r>
            <a:r>
              <a:rPr lang="en-US" sz="1400" dirty="0"/>
              <a:t>											           </a:t>
            </a:r>
          </a:p>
          <a:p>
            <a:pPr marL="0" indent="0">
              <a:buNone/>
            </a:pP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27</a:t>
            </a:fld>
            <a:endParaRPr lang="en-US" dirty="0"/>
          </a:p>
        </p:txBody>
      </p:sp>
      <p:pic>
        <p:nvPicPr>
          <p:cNvPr id="174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059" y="4381820"/>
            <a:ext cx="5048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068" y="4398339"/>
            <a:ext cx="503236"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501" y="4407545"/>
            <a:ext cx="3143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12" y="4419919"/>
            <a:ext cx="3143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838200"/>
            <a:ext cx="20288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975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12762"/>
          </a:xfrm>
        </p:spPr>
        <p:txBody>
          <a:bodyPr>
            <a:normAutofit/>
          </a:bodyPr>
          <a:lstStyle/>
          <a:p>
            <a:pPr algn="l"/>
            <a:r>
              <a:rPr lang="en-US" sz="1200" dirty="0" smtClean="0">
                <a:solidFill>
                  <a:schemeClr val="accent3">
                    <a:lumMod val="50000"/>
                  </a:schemeClr>
                </a:solidFill>
              </a:rPr>
              <a:t>EMPLOYMENT AND PAYROLL A</a:t>
            </a:r>
            <a:endParaRPr lang="en-US" sz="1200" dirty="0">
              <a:solidFill>
                <a:schemeClr val="accent3">
                  <a:lumMod val="50000"/>
                </a:schemeClr>
              </a:solidFill>
            </a:endParaRPr>
          </a:p>
        </p:txBody>
      </p:sp>
      <p:sp>
        <p:nvSpPr>
          <p:cNvPr id="5" name="Content Placeholder 4"/>
          <p:cNvSpPr>
            <a:spLocks noGrp="1"/>
          </p:cNvSpPr>
          <p:nvPr>
            <p:ph idx="1"/>
          </p:nvPr>
        </p:nvSpPr>
        <p:spPr>
          <a:xfrm>
            <a:off x="457200" y="933450"/>
            <a:ext cx="8229600" cy="5422900"/>
          </a:xfrm>
        </p:spPr>
        <p:txBody>
          <a:bodyPr>
            <a:normAutofit/>
          </a:bodyPr>
          <a:lstStyle/>
          <a:p>
            <a:pPr marL="0" indent="0">
              <a:buNone/>
            </a:pPr>
            <a:r>
              <a:rPr lang="en-US" sz="1400" b="1" dirty="0" smtClean="0"/>
              <a:t>EMPLOYMENT </a:t>
            </a:r>
          </a:p>
          <a:p>
            <a:pPr marL="0" indent="0">
              <a:buNone/>
            </a:pPr>
            <a:endParaRPr lang="en-US" sz="1400" dirty="0" smtClean="0"/>
          </a:p>
          <a:p>
            <a:pPr marL="0" indent="0">
              <a:buNone/>
            </a:pPr>
            <a:r>
              <a:rPr lang="en-US" sz="1400" b="1" dirty="0"/>
              <a:t> </a:t>
            </a:r>
            <a:r>
              <a:rPr lang="en-US" sz="1400" b="1" dirty="0" smtClean="0"/>
              <a:t>     </a:t>
            </a:r>
            <a:r>
              <a:rPr lang="en-US" sz="1050" b="1" dirty="0" smtClean="0"/>
              <a:t>Include</a:t>
            </a:r>
            <a:r>
              <a:rPr lang="en-US" sz="1050" b="1" dirty="0"/>
              <a:t>:</a:t>
            </a:r>
            <a:endParaRPr lang="en-US" sz="1400" b="1" dirty="0"/>
          </a:p>
          <a:p>
            <a:pPr lvl="1">
              <a:buFont typeface="Arial" panose="020B0604020202020204" pitchFamily="34" charset="0"/>
              <a:buChar char="•"/>
            </a:pPr>
            <a:r>
              <a:rPr lang="en-US" sz="1000" dirty="0"/>
              <a:t>Full- and part-time employees working at this establishment whose payroll was reported on Internal Revenue Service Form 941, Employer’s Quarterly Tax Return, and filed under EIN </a:t>
            </a:r>
            <a:r>
              <a:rPr lang="en-US" sz="1000" dirty="0">
                <a:solidFill>
                  <a:srgbClr val="FF0000"/>
                </a:solidFill>
              </a:rPr>
              <a:t>(XX-XXXXXXX)</a:t>
            </a:r>
          </a:p>
          <a:p>
            <a:pPr lvl="1">
              <a:buFont typeface="Arial" panose="020B0604020202020204" pitchFamily="34" charset="0"/>
              <a:buChar char="•"/>
            </a:pPr>
            <a:r>
              <a:rPr lang="en-US" sz="1000" dirty="0"/>
              <a:t>Spread on stock options that are taxable to the employee wages</a:t>
            </a:r>
          </a:p>
          <a:p>
            <a:pPr marL="457200" lvl="1" indent="0">
              <a:buNone/>
            </a:pPr>
            <a:endParaRPr lang="en-US" sz="1000" dirty="0"/>
          </a:p>
          <a:p>
            <a:pPr marL="0" indent="0">
              <a:buNone/>
            </a:pPr>
            <a:r>
              <a:rPr lang="en-US" sz="1400" dirty="0"/>
              <a:t>      </a:t>
            </a:r>
            <a:r>
              <a:rPr lang="en-US" sz="1050" b="1" dirty="0"/>
              <a:t>Exclude:</a:t>
            </a:r>
            <a:endParaRPr lang="en-US" sz="1400" b="1" dirty="0"/>
          </a:p>
          <a:p>
            <a:pPr lvl="1">
              <a:buFont typeface="Arial" panose="020B0604020202020204" pitchFamily="34" charset="0"/>
              <a:buChar char="•"/>
            </a:pPr>
            <a:r>
              <a:rPr lang="en-US" sz="1000" dirty="0"/>
              <a:t>Full- or part-time leased employees whose payroll was filed under an employee leasing company's EIN</a:t>
            </a:r>
          </a:p>
          <a:p>
            <a:pPr marL="457200" lvl="1" indent="0">
              <a:buNone/>
            </a:pPr>
            <a:r>
              <a:rPr lang="en-US" sz="1000" dirty="0"/>
              <a:t>            (</a:t>
            </a:r>
            <a:r>
              <a:rPr lang="en-US" sz="1000" i="1" dirty="0"/>
              <a:t>Report values on line A in the OTHER OPERATING EXPENSES area of the SELECTED EXPENSES section)</a:t>
            </a:r>
            <a:endParaRPr lang="en-US" sz="1200" dirty="0"/>
          </a:p>
          <a:p>
            <a:pPr lvl="1">
              <a:buFont typeface="Arial" panose="020B0604020202020204" pitchFamily="34" charset="0"/>
              <a:buChar char="•"/>
            </a:pPr>
            <a:r>
              <a:rPr lang="en-US" sz="1000" dirty="0"/>
              <a:t>Temporary staffing obtained from a staffing service.</a:t>
            </a:r>
            <a:endParaRPr lang="en-US" sz="1050" dirty="0"/>
          </a:p>
          <a:p>
            <a:pPr marL="457200" lvl="1" indent="0">
              <a:buNone/>
            </a:pPr>
            <a:r>
              <a:rPr lang="en-US" sz="1000" dirty="0"/>
              <a:t>             (</a:t>
            </a:r>
            <a:r>
              <a:rPr lang="en-US" sz="1000" i="1" dirty="0"/>
              <a:t>Report values on line A in the OTHER OPERATING EXPENSES area of the SELECTED EXPENSES section)</a:t>
            </a:r>
            <a:endParaRPr lang="en-US" sz="1200" dirty="0"/>
          </a:p>
          <a:p>
            <a:pPr lvl="1">
              <a:buFont typeface="Arial" panose="020B0604020202020204" pitchFamily="34" charset="0"/>
              <a:buChar char="•"/>
            </a:pPr>
            <a:r>
              <a:rPr lang="en-US" sz="1050" dirty="0"/>
              <a:t>Purchased professional and technical services.</a:t>
            </a:r>
            <a:endParaRPr lang="en-US" sz="1100" dirty="0"/>
          </a:p>
          <a:p>
            <a:pPr marL="457200" lvl="1" indent="0">
              <a:buNone/>
            </a:pPr>
            <a:r>
              <a:rPr lang="en-US" sz="1000" dirty="0"/>
              <a:t>             (</a:t>
            </a:r>
            <a:r>
              <a:rPr lang="en-US" sz="1000" i="1" dirty="0"/>
              <a:t>Report values on line I  in the OTHER OPERATING EXPENSES area of the SELECTED EXPENSES section)</a:t>
            </a:r>
            <a:endParaRPr lang="en-US" sz="1200" dirty="0"/>
          </a:p>
          <a:p>
            <a:pPr marL="0" indent="0">
              <a:buNone/>
            </a:pPr>
            <a:r>
              <a:rPr lang="en-US" sz="1000" dirty="0" smtClean="0"/>
              <a:t>What </a:t>
            </a:r>
            <a:r>
              <a:rPr lang="en-US" sz="1000" dirty="0"/>
              <a:t>was the 					</a:t>
            </a:r>
            <a:r>
              <a:rPr lang="en-US" sz="1400" dirty="0"/>
              <a:t>                                                              </a:t>
            </a:r>
            <a:r>
              <a:rPr lang="en-US" sz="1000" b="1" dirty="0">
                <a:latin typeface="Verdana" panose="020B0604030504040204" pitchFamily="34" charset="0"/>
                <a:ea typeface="Verdana" panose="020B0604030504040204" pitchFamily="34" charset="0"/>
                <a:cs typeface="Verdana" panose="020B0604030504040204" pitchFamily="34" charset="0"/>
              </a:rPr>
              <a:t>2015                    2014  </a:t>
            </a:r>
          </a:p>
          <a:p>
            <a:pPr marL="0" indent="0">
              <a:buNone/>
            </a:pPr>
            <a:r>
              <a:rPr lang="en-US" sz="1000" dirty="0"/>
              <a:t>        </a:t>
            </a:r>
            <a:r>
              <a:rPr lang="en-US" sz="1000" b="1" dirty="0"/>
              <a:t>A.</a:t>
            </a:r>
            <a:r>
              <a:rPr lang="en-US" sz="1000" dirty="0"/>
              <a:t>    Number of production workers for pay periods                                                                                </a:t>
            </a:r>
            <a:r>
              <a:rPr lang="en-US" sz="1000" b="1" dirty="0">
                <a:latin typeface="Verdana" panose="020B0604030504040204" pitchFamily="34" charset="0"/>
                <a:ea typeface="Verdana" panose="020B0604030504040204" pitchFamily="34" charset="0"/>
                <a:cs typeface="Verdana" panose="020B0604030504040204" pitchFamily="34" charset="0"/>
              </a:rPr>
              <a:t>Number</a:t>
            </a:r>
            <a:r>
              <a:rPr lang="en-US" sz="1000" dirty="0">
                <a:latin typeface="Verdana" panose="020B0604030504040204" pitchFamily="34" charset="0"/>
                <a:ea typeface="Verdana" panose="020B0604030504040204" pitchFamily="34" charset="0"/>
                <a:cs typeface="Verdana" panose="020B0604030504040204" pitchFamily="34" charset="0"/>
              </a:rPr>
              <a:t>              </a:t>
            </a:r>
            <a:r>
              <a:rPr lang="en-US" sz="1000" b="1" dirty="0" err="1">
                <a:latin typeface="Verdana" panose="020B0604030504040204" pitchFamily="34" charset="0"/>
                <a:ea typeface="Verdana" panose="020B0604030504040204" pitchFamily="34" charset="0"/>
                <a:cs typeface="Verdana" panose="020B0604030504040204" pitchFamily="34" charset="0"/>
              </a:rPr>
              <a:t>Number</a:t>
            </a:r>
            <a:r>
              <a:rPr lang="en-US" sz="900" b="1"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900" b="1" dirty="0">
                <a:latin typeface="Verdana" panose="020B0604030504040204" pitchFamily="34" charset="0"/>
                <a:ea typeface="Verdana" panose="020B0604030504040204" pitchFamily="34" charset="0"/>
                <a:cs typeface="Verdana" panose="020B0604030504040204" pitchFamily="34" charset="0"/>
              </a:rPr>
              <a:t>	</a:t>
            </a:r>
            <a:r>
              <a:rPr lang="en-US" sz="1000" dirty="0">
                <a:ea typeface="Verdana" panose="020B0604030504040204" pitchFamily="34" charset="0"/>
                <a:cs typeface="Verdana" panose="020B0604030504040204" pitchFamily="34" charset="0"/>
              </a:rPr>
              <a:t>including</a:t>
            </a:r>
            <a:r>
              <a:rPr lang="en-US" sz="900" b="1" dirty="0">
                <a:latin typeface="Verdana" panose="020B0604030504040204" pitchFamily="34" charset="0"/>
                <a:ea typeface="Verdana" panose="020B0604030504040204" pitchFamily="34" charset="0"/>
                <a:cs typeface="Verdana" panose="020B0604030504040204" pitchFamily="34" charset="0"/>
              </a:rPr>
              <a:t>						</a:t>
            </a:r>
            <a:r>
              <a:rPr lang="en-US" sz="9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900" b="1"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1400" dirty="0"/>
              <a:t>	</a:t>
            </a:r>
            <a:r>
              <a:rPr lang="en-US" sz="1000" dirty="0"/>
              <a:t>1.	March 12?</a:t>
            </a:r>
          </a:p>
          <a:p>
            <a:pPr marL="0" indent="0">
              <a:buNone/>
            </a:pPr>
            <a:endParaRPr lang="en-US" sz="1050" dirty="0"/>
          </a:p>
          <a:p>
            <a:pPr marL="0" indent="0">
              <a:buNone/>
            </a:pPr>
            <a:r>
              <a:rPr lang="en-US" sz="1400" dirty="0"/>
              <a:t>	</a:t>
            </a:r>
          </a:p>
          <a:p>
            <a:pPr marL="0" indent="0">
              <a:buNone/>
            </a:pPr>
            <a:r>
              <a:rPr lang="en-US" sz="1000" dirty="0"/>
              <a:t>	2.	June 12?</a:t>
            </a:r>
          </a:p>
          <a:p>
            <a:pPr marL="0" indent="0">
              <a:buNone/>
            </a:pPr>
            <a:r>
              <a:rPr lang="en-US" sz="1400" dirty="0"/>
              <a:t>		</a:t>
            </a:r>
          </a:p>
          <a:p>
            <a:pPr marL="0" indent="0">
              <a:buNone/>
            </a:pPr>
            <a:r>
              <a:rPr lang="en-US" sz="1400" dirty="0"/>
              <a:t>	</a:t>
            </a:r>
          </a:p>
          <a:p>
            <a:pPr marL="0" indent="0">
              <a:buNone/>
            </a:pPr>
            <a:r>
              <a:rPr lang="en-US" sz="1000" dirty="0"/>
              <a:t>            	3.	September 12?</a:t>
            </a:r>
            <a:endParaRPr lang="en-US" sz="1400" dirty="0" smtClean="0"/>
          </a:p>
          <a:p>
            <a:pPr marL="0" indent="0">
              <a:buNone/>
            </a:pPr>
            <a:endParaRPr lang="en-US" sz="1400"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28</a:t>
            </a:fld>
            <a:r>
              <a:rPr lang="en-US" dirty="0" smtClean="0"/>
              <a:t>a</a:t>
            </a:r>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648" y="4077178"/>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629" y="4362851"/>
            <a:ext cx="185738"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629" y="5137353"/>
            <a:ext cx="185738"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629" y="5887602"/>
            <a:ext cx="185738"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348" y="4284270"/>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348" y="5034461"/>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348" y="5809021"/>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289" y="4284270"/>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289" y="5034461"/>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289" y="5802094"/>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22169"/>
            <a:ext cx="3048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354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12762"/>
          </a:xfrm>
        </p:spPr>
        <p:txBody>
          <a:bodyPr>
            <a:normAutofit/>
          </a:bodyPr>
          <a:lstStyle/>
          <a:p>
            <a:pPr algn="l"/>
            <a:r>
              <a:rPr lang="en-US" sz="1200" dirty="0" smtClean="0">
                <a:solidFill>
                  <a:schemeClr val="accent3">
                    <a:lumMod val="50000"/>
                  </a:schemeClr>
                </a:solidFill>
              </a:rPr>
              <a:t>EMPLOYMENT AND PAYROLL A </a:t>
            </a:r>
            <a:r>
              <a:rPr lang="en-US" sz="1200" dirty="0" err="1" smtClean="0">
                <a:solidFill>
                  <a:schemeClr val="accent3">
                    <a:lumMod val="50000"/>
                  </a:schemeClr>
                </a:solidFill>
              </a:rPr>
              <a:t>con’t</a:t>
            </a:r>
            <a:endParaRPr lang="en-US" sz="1200" dirty="0">
              <a:solidFill>
                <a:schemeClr val="accent3">
                  <a:lumMod val="50000"/>
                </a:schemeClr>
              </a:solidFill>
            </a:endParaRPr>
          </a:p>
        </p:txBody>
      </p:sp>
      <p:sp>
        <p:nvSpPr>
          <p:cNvPr id="5" name="Content Placeholder 4"/>
          <p:cNvSpPr>
            <a:spLocks noGrp="1"/>
          </p:cNvSpPr>
          <p:nvPr>
            <p:ph idx="1"/>
          </p:nvPr>
        </p:nvSpPr>
        <p:spPr>
          <a:xfrm>
            <a:off x="457200" y="927100"/>
            <a:ext cx="8229600" cy="4149867"/>
          </a:xfrm>
        </p:spPr>
        <p:txBody>
          <a:bodyPr>
            <a:normAutofit/>
          </a:bodyPr>
          <a:lstStyle/>
          <a:p>
            <a:pPr marL="0" indent="0">
              <a:buNone/>
            </a:pPr>
            <a:r>
              <a:rPr lang="en-US" sz="1600" dirty="0"/>
              <a:t> </a:t>
            </a:r>
            <a:r>
              <a:rPr lang="en-US" sz="1600" dirty="0" smtClean="0"/>
              <a:t>											    </a:t>
            </a:r>
            <a:r>
              <a:rPr lang="en-US" sz="1000" b="1" dirty="0" smtClean="0">
                <a:latin typeface="Verdana" panose="020B0604030504040204" pitchFamily="34" charset="0"/>
                <a:ea typeface="Verdana" panose="020B0604030504040204" pitchFamily="34" charset="0"/>
                <a:cs typeface="Verdana" panose="020B0604030504040204" pitchFamily="34" charset="0"/>
              </a:rPr>
              <a:t>2015</a:t>
            </a:r>
            <a:r>
              <a:rPr lang="en-US" sz="1000" b="1" dirty="0">
                <a:latin typeface="Verdana" panose="020B0604030504040204" pitchFamily="34" charset="0"/>
                <a:ea typeface="Verdana" panose="020B0604030504040204" pitchFamily="34" charset="0"/>
                <a:cs typeface="Verdana" panose="020B0604030504040204" pitchFamily="34" charset="0"/>
              </a:rPr>
              <a:t>	        </a:t>
            </a:r>
            <a:r>
              <a:rPr lang="en-US" sz="1000" b="1" dirty="0" smtClean="0">
                <a:latin typeface="Verdana" panose="020B0604030504040204" pitchFamily="34" charset="0"/>
                <a:ea typeface="Verdana" panose="020B0604030504040204" pitchFamily="34" charset="0"/>
                <a:cs typeface="Verdana" panose="020B0604030504040204" pitchFamily="34" charset="0"/>
              </a:rPr>
              <a:t>    2014 </a:t>
            </a:r>
          </a:p>
          <a:p>
            <a:pPr marL="0" indent="0">
              <a:buNone/>
            </a:pPr>
            <a:r>
              <a:rPr lang="en-US" sz="1000" b="1" dirty="0" smtClean="0">
                <a:latin typeface="Verdana" panose="020B0604030504040204" pitchFamily="34" charset="0"/>
                <a:ea typeface="Verdana" panose="020B0604030504040204" pitchFamily="34" charset="0"/>
                <a:cs typeface="Verdana" panose="020B0604030504040204" pitchFamily="34" charset="0"/>
              </a:rPr>
              <a:t>											   Number		Number	          </a:t>
            </a:r>
            <a:r>
              <a:rPr lang="en-US" sz="1400" dirty="0" smtClean="0"/>
              <a:t>		</a:t>
            </a:r>
            <a:r>
              <a:rPr lang="en-US" sz="1200" dirty="0" smtClean="0"/>
              <a:t>4</a:t>
            </a:r>
            <a:r>
              <a:rPr lang="en-US" sz="1200" dirty="0"/>
              <a:t>.	December 12? 	</a:t>
            </a:r>
            <a:r>
              <a:rPr lang="en-US" sz="1800" dirty="0"/>
              <a:t>	</a:t>
            </a:r>
          </a:p>
          <a:p>
            <a:pPr marL="0" indent="0">
              <a:buNone/>
            </a:pPr>
            <a:endParaRPr lang="en-US" sz="1800" dirty="0"/>
          </a:p>
          <a:p>
            <a:pPr marL="0" indent="0">
              <a:buNone/>
            </a:pPr>
            <a:r>
              <a:rPr lang="en-US" sz="1800" dirty="0" smtClean="0"/>
              <a:t>   </a:t>
            </a:r>
            <a:r>
              <a:rPr lang="en-US" sz="1100" b="1" dirty="0"/>
              <a:t>TOTAL</a:t>
            </a:r>
            <a:r>
              <a:rPr lang="en-US" sz="1100" dirty="0"/>
              <a:t>   Production Workers </a:t>
            </a:r>
            <a:r>
              <a:rPr lang="en-US" sz="1100" i="1" dirty="0"/>
              <a:t>(Add lines A1 through A4)</a:t>
            </a:r>
            <a:r>
              <a:rPr lang="en-US" sz="1100" i="1" dirty="0">
                <a:solidFill>
                  <a:srgbClr val="FF0000"/>
                </a:solidFill>
              </a:rPr>
              <a:t>	</a:t>
            </a:r>
          </a:p>
          <a:p>
            <a:pPr marL="0" indent="0">
              <a:buNone/>
            </a:pPr>
            <a:r>
              <a:rPr lang="en-US" sz="1800" dirty="0">
                <a:solidFill>
                  <a:srgbClr val="FF0000"/>
                </a:solidFill>
              </a:rPr>
              <a:t>	</a:t>
            </a:r>
          </a:p>
          <a:p>
            <a:pPr marL="0" indent="0">
              <a:buNone/>
            </a:pPr>
            <a:r>
              <a:rPr lang="en-US" sz="1800" dirty="0">
                <a:solidFill>
                  <a:srgbClr val="FF0000"/>
                </a:solidFill>
              </a:rPr>
              <a:t>	</a:t>
            </a:r>
            <a:r>
              <a:rPr lang="en-US" sz="1100" b="1" dirty="0"/>
              <a:t>B.</a:t>
            </a:r>
            <a:r>
              <a:rPr lang="en-US" sz="1100" dirty="0">
                <a:solidFill>
                  <a:srgbClr val="FF0000"/>
                </a:solidFill>
              </a:rPr>
              <a:t>     </a:t>
            </a:r>
            <a:r>
              <a:rPr lang="en-US" sz="1100" dirty="0"/>
              <a:t>Average annual production workers ?</a:t>
            </a:r>
          </a:p>
          <a:p>
            <a:pPr marL="0" indent="0">
              <a:buNone/>
            </a:pPr>
            <a:r>
              <a:rPr lang="en-US" sz="1100" dirty="0"/>
              <a:t>		(</a:t>
            </a:r>
            <a:r>
              <a:rPr lang="en-US" sz="1100" i="1" dirty="0"/>
              <a:t>Divide TOTAL Production Workers by 4  </a:t>
            </a:r>
            <a:endParaRPr lang="en-US" sz="1100" dirty="0"/>
          </a:p>
          <a:p>
            <a:pPr marL="0" indent="0">
              <a:buNone/>
            </a:pPr>
            <a:r>
              <a:rPr lang="en-US" sz="1100" i="1" dirty="0"/>
              <a:t>   		and round to nearest whole number)</a:t>
            </a:r>
            <a:endParaRPr lang="en-US" sz="1100" dirty="0"/>
          </a:p>
          <a:p>
            <a:pPr marL="0" indent="0">
              <a:buNone/>
            </a:pPr>
            <a:r>
              <a:rPr lang="en-US" sz="1800" i="1" dirty="0">
                <a:solidFill>
                  <a:srgbClr val="FF0000"/>
                </a:solidFill>
              </a:rPr>
              <a:t>	</a:t>
            </a:r>
          </a:p>
          <a:p>
            <a:pPr marL="0" indent="0">
              <a:buNone/>
            </a:pPr>
            <a:r>
              <a:rPr lang="en-US" sz="1800" i="1" dirty="0">
                <a:solidFill>
                  <a:srgbClr val="FF0000"/>
                </a:solidFill>
              </a:rPr>
              <a:t>	</a:t>
            </a:r>
            <a:r>
              <a:rPr lang="en-US" sz="1100" b="1" dirty="0"/>
              <a:t>C.    </a:t>
            </a:r>
            <a:r>
              <a:rPr lang="en-US" sz="1100" dirty="0"/>
              <a:t>All other employees for pay period </a:t>
            </a:r>
          </a:p>
          <a:p>
            <a:pPr marL="0" indent="0">
              <a:buNone/>
            </a:pPr>
            <a:r>
              <a:rPr lang="en-US" sz="1100" dirty="0"/>
              <a:t>                       including March 12?</a:t>
            </a:r>
          </a:p>
          <a:p>
            <a:pPr marL="0" indent="0">
              <a:buNone/>
            </a:pPr>
            <a:endParaRPr lang="en-US" sz="1200" b="1" dirty="0"/>
          </a:p>
          <a:p>
            <a:pPr marL="0" indent="0">
              <a:buNone/>
            </a:pPr>
            <a:r>
              <a:rPr lang="en-US" sz="1200" b="1" dirty="0"/>
              <a:t>     TOTAL</a:t>
            </a:r>
            <a:r>
              <a:rPr lang="en-US" sz="1200" dirty="0"/>
              <a:t>   </a:t>
            </a:r>
            <a:r>
              <a:rPr lang="en-US" sz="1200" i="1" dirty="0"/>
              <a:t>(Add lines B and C)</a:t>
            </a:r>
            <a:r>
              <a:rPr lang="en-US" sz="1200" b="1" dirty="0">
                <a:solidFill>
                  <a:srgbClr val="FF0000"/>
                </a:solidFill>
              </a:rPr>
              <a:t> </a:t>
            </a:r>
            <a:r>
              <a:rPr lang="en-US" sz="2000" i="1" dirty="0">
                <a:solidFill>
                  <a:srgbClr val="FF0000"/>
                </a:solidFill>
              </a:rPr>
              <a:t>	</a:t>
            </a:r>
            <a:r>
              <a:rPr lang="en-US" sz="1400" dirty="0" smtClean="0"/>
              <a:t>							</a:t>
            </a:r>
            <a:endParaRPr lang="en-US" sz="1400" dirty="0"/>
          </a:p>
        </p:txBody>
      </p:sp>
      <p:sp>
        <p:nvSpPr>
          <p:cNvPr id="18" name="TextBox 17"/>
          <p:cNvSpPr txBox="1">
            <a:spLocks noChangeAspect="1"/>
          </p:cNvSpPr>
          <p:nvPr/>
        </p:nvSpPr>
        <p:spPr>
          <a:xfrm>
            <a:off x="590550" y="5614174"/>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19" name="TextBox 18"/>
          <p:cNvSpPr txBox="1"/>
          <p:nvPr/>
        </p:nvSpPr>
        <p:spPr>
          <a:xfrm>
            <a:off x="6940550" y="5629521"/>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3" name="Slide Number Placeholder 2"/>
          <p:cNvSpPr>
            <a:spLocks noGrp="1"/>
          </p:cNvSpPr>
          <p:nvPr>
            <p:ph type="sldNum" sz="quarter" idx="12"/>
          </p:nvPr>
        </p:nvSpPr>
        <p:spPr/>
        <p:txBody>
          <a:bodyPr/>
          <a:lstStyle/>
          <a:p>
            <a:r>
              <a:rPr lang="en-US" dirty="0" smtClean="0"/>
              <a:t>L28b</a:t>
            </a:r>
            <a:endParaRPr lang="en-US" dirty="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395" y="1169943"/>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376" y="1582302"/>
            <a:ext cx="185738"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061" y="2224573"/>
            <a:ext cx="185738"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641" y="3251482"/>
            <a:ext cx="185738"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376" y="4086148"/>
            <a:ext cx="185738"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641" y="4759262"/>
            <a:ext cx="185738"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584" y="1503721"/>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584" y="2145992"/>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584" y="3172901"/>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584" y="3974153"/>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584" y="4639343"/>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75" y="1503721"/>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2139065"/>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375" y="3185959"/>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3981220"/>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4639343"/>
            <a:ext cx="1085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448" y="638175"/>
            <a:ext cx="3048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204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35853"/>
          </a:xfrm>
        </p:spPr>
        <p:txBody>
          <a:bodyPr>
            <a:normAutofit/>
          </a:bodyPr>
          <a:lstStyle/>
          <a:p>
            <a:pPr algn="l"/>
            <a:r>
              <a:rPr lang="en-US" sz="1200" dirty="0" smtClean="0">
                <a:solidFill>
                  <a:schemeClr val="accent3">
                    <a:lumMod val="50000"/>
                  </a:schemeClr>
                </a:solidFill>
              </a:rPr>
              <a:t>MAILING ADDRESS</a:t>
            </a:r>
            <a:endParaRPr lang="en-US" sz="1200" dirty="0">
              <a:solidFill>
                <a:schemeClr val="accent3">
                  <a:lumMod val="50000"/>
                </a:schemeClr>
              </a:solidFill>
            </a:endParaRPr>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solidFill>
                  <a:schemeClr val="bg1">
                    <a:lumMod val="50000"/>
                  </a:schemeClr>
                </a:solidFill>
              </a:rPr>
              <a:t>L</a:t>
            </a:r>
            <a:fld id="{930FA75C-063A-0D42-BDE2-B4246B4438AE}" type="slidenum">
              <a:rPr lang="en-US" smtClean="0">
                <a:solidFill>
                  <a:schemeClr val="bg1">
                    <a:lumMod val="50000"/>
                  </a:schemeClr>
                </a:solidFill>
              </a:rPr>
              <a:t>3</a:t>
            </a:fld>
            <a:endParaRPr lang="en-US" dirty="0">
              <a:solidFill>
                <a:schemeClr val="bg1">
                  <a:lumMod val="50000"/>
                </a:schemeClr>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 y="885715"/>
            <a:ext cx="7856537"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034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12762"/>
          </a:xfrm>
        </p:spPr>
        <p:txBody>
          <a:bodyPr>
            <a:normAutofit/>
          </a:bodyPr>
          <a:lstStyle/>
          <a:p>
            <a:pPr algn="l"/>
            <a:r>
              <a:rPr lang="en-US" sz="1200" dirty="0" smtClean="0">
                <a:solidFill>
                  <a:schemeClr val="accent3">
                    <a:lumMod val="50000"/>
                  </a:schemeClr>
                </a:solidFill>
              </a:rPr>
              <a:t>EMPLOYMENT AND PAYROLL B</a:t>
            </a:r>
            <a:endParaRPr lang="en-US" sz="1200" dirty="0">
              <a:solidFill>
                <a:schemeClr val="accent3">
                  <a:lumMod val="50000"/>
                </a:schemeClr>
              </a:solidFill>
            </a:endParaRPr>
          </a:p>
        </p:txBody>
      </p:sp>
      <p:sp>
        <p:nvSpPr>
          <p:cNvPr id="5" name="Content Placeholder 4"/>
          <p:cNvSpPr>
            <a:spLocks noGrp="1"/>
          </p:cNvSpPr>
          <p:nvPr>
            <p:ph idx="1"/>
          </p:nvPr>
        </p:nvSpPr>
        <p:spPr>
          <a:xfrm>
            <a:off x="457200" y="1092200"/>
            <a:ext cx="8229600" cy="4038601"/>
          </a:xfrm>
        </p:spPr>
        <p:txBody>
          <a:bodyPr>
            <a:normAutofit/>
          </a:bodyPr>
          <a:lstStyle/>
          <a:p>
            <a:pPr marL="0" indent="0">
              <a:buNone/>
            </a:pPr>
            <a:r>
              <a:rPr lang="en-US" sz="1400" b="1" dirty="0" smtClean="0"/>
              <a:t>HOURS WORKED</a:t>
            </a:r>
          </a:p>
          <a:p>
            <a:pPr marL="0" indent="0">
              <a:buNone/>
            </a:pPr>
            <a:endParaRPr lang="en-US" sz="1400" dirty="0" smtClean="0"/>
          </a:p>
          <a:p>
            <a:pPr marL="0" indent="0">
              <a:buNone/>
            </a:pPr>
            <a:r>
              <a:rPr lang="en-US" sz="1400" dirty="0"/>
              <a:t>What was the annual number of hours worked by the </a:t>
            </a:r>
            <a:r>
              <a:rPr lang="en-US" sz="1400" dirty="0">
                <a:solidFill>
                  <a:srgbClr val="FF0000"/>
                </a:solidFill>
              </a:rPr>
              <a:t>(XXXXXXXXXX) </a:t>
            </a:r>
          </a:p>
          <a:p>
            <a:pPr marL="0" indent="0">
              <a:buNone/>
            </a:pPr>
            <a:r>
              <a:rPr lang="en-US" sz="1400" dirty="0"/>
              <a:t>a</a:t>
            </a:r>
            <a:r>
              <a:rPr lang="en-US" sz="1400" dirty="0" smtClean="0"/>
              <a:t>verage </a:t>
            </a:r>
            <a:r>
              <a:rPr lang="en-US" sz="1400" dirty="0"/>
              <a:t>annual</a:t>
            </a:r>
            <a:r>
              <a:rPr lang="en-US" sz="1400" dirty="0">
                <a:solidFill>
                  <a:srgbClr val="FF0000"/>
                </a:solidFill>
              </a:rPr>
              <a:t> </a:t>
            </a:r>
            <a:r>
              <a:rPr lang="en-US" sz="1400" dirty="0"/>
              <a:t>production workers reported in the EMPLOYMENT area?</a:t>
            </a:r>
          </a:p>
          <a:p>
            <a:pPr marL="0" indent="0">
              <a:buNone/>
            </a:pPr>
            <a:endParaRPr lang="en-US" sz="1400" dirty="0" smtClean="0"/>
          </a:p>
          <a:p>
            <a:pPr marL="0" indent="0">
              <a:buNone/>
            </a:pPr>
            <a:r>
              <a:rPr lang="en-US" sz="1400" dirty="0" smtClean="0"/>
              <a:t>											</a:t>
            </a:r>
            <a:r>
              <a:rPr lang="en-US" sz="1000" dirty="0" smtClean="0"/>
              <a:t> </a:t>
            </a:r>
            <a:r>
              <a:rPr lang="en-US" sz="900" b="1" dirty="0" smtClean="0">
                <a:latin typeface="Verdana" panose="020B0604030504040204" pitchFamily="34" charset="0"/>
                <a:ea typeface="Verdana" panose="020B0604030504040204" pitchFamily="34" charset="0"/>
                <a:cs typeface="Verdana" panose="020B0604030504040204" pitchFamily="34" charset="0"/>
              </a:rPr>
              <a:t>2015			    2014</a:t>
            </a:r>
          </a:p>
          <a:p>
            <a:pPr marL="0" indent="0">
              <a:buNone/>
            </a:pPr>
            <a:r>
              <a:rPr lang="en-US" sz="900" b="1" dirty="0" smtClean="0">
                <a:latin typeface="Verdana" panose="020B0604030504040204" pitchFamily="34" charset="0"/>
                <a:ea typeface="Verdana" panose="020B0604030504040204" pitchFamily="34" charset="0"/>
                <a:cs typeface="Verdana" panose="020B0604030504040204" pitchFamily="34" charset="0"/>
              </a:rPr>
              <a:t>											Hours			    Hours</a:t>
            </a:r>
            <a:endParaRPr lang="en-US" sz="900" b="1"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dirty="0"/>
          </a:p>
          <a:p>
            <a:pPr marL="0" indent="0">
              <a:buNone/>
            </a:pPr>
            <a:endParaRPr lang="en-US" sz="1400" dirty="0"/>
          </a:p>
          <a:p>
            <a:pPr marL="0" indent="0">
              <a:buNone/>
            </a:pPr>
            <a:endParaRPr lang="en-US" sz="1400" dirty="0" smtClean="0"/>
          </a:p>
          <a:p>
            <a:pPr marL="0" indent="0">
              <a:buNone/>
            </a:pPr>
            <a:r>
              <a:rPr lang="en-US" sz="1400" dirty="0" smtClean="0"/>
              <a:t>	</a:t>
            </a:r>
            <a:endParaRPr lang="en-US" sz="1400" dirty="0"/>
          </a:p>
          <a:p>
            <a:pPr marL="0" indent="0">
              <a:buNone/>
            </a:pPr>
            <a:endParaRPr lang="en-US" sz="1400" dirty="0" smtClean="0"/>
          </a:p>
          <a:p>
            <a:pPr marL="0" indent="0">
              <a:buNone/>
            </a:pPr>
            <a:r>
              <a:rPr lang="en-US" sz="1400" dirty="0"/>
              <a:t>	</a:t>
            </a:r>
            <a:r>
              <a:rPr lang="en-US" sz="1400" dirty="0" smtClean="0"/>
              <a:t>	</a:t>
            </a:r>
          </a:p>
          <a:p>
            <a:pPr marL="0" indent="0">
              <a:buNone/>
            </a:pP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L29</a:t>
            </a:r>
            <a:endParaRPr lang="en-US" dirty="0"/>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381250"/>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242" y="2727475"/>
            <a:ext cx="154416" cy="15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6363" y="2620532"/>
            <a:ext cx="1228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075" y="2620531"/>
            <a:ext cx="1228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842782"/>
            <a:ext cx="3048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4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12762"/>
          </a:xfrm>
        </p:spPr>
        <p:txBody>
          <a:bodyPr>
            <a:normAutofit/>
          </a:bodyPr>
          <a:lstStyle/>
          <a:p>
            <a:pPr algn="l"/>
            <a:r>
              <a:rPr lang="en-US" sz="1200" dirty="0" smtClean="0">
                <a:solidFill>
                  <a:schemeClr val="accent3">
                    <a:lumMod val="50000"/>
                  </a:schemeClr>
                </a:solidFill>
              </a:rPr>
              <a:t>EMPLOYMENT AND PAYROLL C</a:t>
            </a:r>
            <a:endParaRPr lang="en-US" sz="1200" dirty="0">
              <a:solidFill>
                <a:schemeClr val="accent3">
                  <a:lumMod val="50000"/>
                </a:schemeClr>
              </a:solidFill>
            </a:endParaRPr>
          </a:p>
        </p:txBody>
      </p:sp>
      <p:sp>
        <p:nvSpPr>
          <p:cNvPr id="5" name="Content Placeholder 4"/>
          <p:cNvSpPr>
            <a:spLocks noGrp="1"/>
          </p:cNvSpPr>
          <p:nvPr>
            <p:ph idx="1"/>
          </p:nvPr>
        </p:nvSpPr>
        <p:spPr>
          <a:xfrm>
            <a:off x="457200" y="1092200"/>
            <a:ext cx="8229600" cy="4038601"/>
          </a:xfrm>
        </p:spPr>
        <p:txBody>
          <a:bodyPr>
            <a:normAutofit/>
          </a:bodyPr>
          <a:lstStyle/>
          <a:p>
            <a:pPr marL="0" indent="0">
              <a:buNone/>
            </a:pPr>
            <a:r>
              <a:rPr lang="en-US" sz="1400" b="1" dirty="0" smtClean="0"/>
              <a:t>PAYROLL:</a:t>
            </a:r>
          </a:p>
          <a:p>
            <a:pPr marL="0" indent="0">
              <a:buNone/>
            </a:pPr>
            <a:endParaRPr lang="en-US" sz="1400" dirty="0" smtClean="0"/>
          </a:p>
          <a:p>
            <a:pPr marL="0" indent="0">
              <a:buNone/>
            </a:pPr>
            <a:r>
              <a:rPr lang="en-US" sz="1100" b="1" dirty="0"/>
              <a:t> </a:t>
            </a:r>
            <a:r>
              <a:rPr lang="en-US" sz="1100" b="1" dirty="0" smtClean="0"/>
              <a:t>   Exclude</a:t>
            </a:r>
            <a:r>
              <a:rPr lang="en-US" sz="1100" b="1" dirty="0"/>
              <a:t>:  </a:t>
            </a:r>
            <a:r>
              <a:rPr lang="en-US" sz="1400" b="1" dirty="0"/>
              <a:t> </a:t>
            </a:r>
            <a:r>
              <a:rPr lang="en-US" sz="1400" b="1" dirty="0" smtClean="0"/>
              <a:t> </a:t>
            </a:r>
            <a:r>
              <a:rPr lang="en-US" sz="1100" dirty="0" smtClean="0"/>
              <a:t>Employer </a:t>
            </a:r>
            <a:r>
              <a:rPr lang="en-US" sz="1100" dirty="0"/>
              <a:t>costs for fringe benefits</a:t>
            </a:r>
            <a:endParaRPr lang="en-US" sz="1000" dirty="0"/>
          </a:p>
          <a:p>
            <a:pPr marL="0" indent="0">
              <a:buNone/>
            </a:pPr>
            <a:endParaRPr lang="en-US" sz="1400" dirty="0"/>
          </a:p>
          <a:p>
            <a:pPr marL="0" indent="0">
              <a:buNone/>
            </a:pPr>
            <a:r>
              <a:rPr lang="en-US" sz="1400" dirty="0"/>
              <a:t>What was the annual payroll before deductions for…</a:t>
            </a:r>
          </a:p>
          <a:p>
            <a:pPr marL="0" indent="0">
              <a:buNone/>
            </a:pPr>
            <a:r>
              <a:rPr lang="en-US" sz="1400" dirty="0"/>
              <a:t>									     	</a:t>
            </a:r>
          </a:p>
          <a:p>
            <a:pPr marL="0" indent="0">
              <a:buNone/>
            </a:pPr>
            <a:endParaRPr lang="en-US" sz="1400" dirty="0"/>
          </a:p>
          <a:p>
            <a:pPr marL="0" indent="0">
              <a:buNone/>
            </a:pPr>
            <a:r>
              <a:rPr lang="en-US" sz="1400" dirty="0"/>
              <a:t>	 </a:t>
            </a:r>
            <a:r>
              <a:rPr lang="en-US" sz="1400" b="1" dirty="0"/>
              <a:t>A.</a:t>
            </a:r>
            <a:r>
              <a:rPr lang="en-US" sz="1400" dirty="0"/>
              <a:t>   Production workers?</a:t>
            </a:r>
          </a:p>
          <a:p>
            <a:pPr marL="0" indent="0">
              <a:buNone/>
            </a:pPr>
            <a:endParaRPr lang="en-US" sz="1400" dirty="0"/>
          </a:p>
          <a:p>
            <a:pPr marL="0" indent="0">
              <a:buNone/>
            </a:pPr>
            <a:endParaRPr lang="en-US" sz="1400" dirty="0"/>
          </a:p>
          <a:p>
            <a:pPr marL="0" indent="0">
              <a:buNone/>
            </a:pPr>
            <a:r>
              <a:rPr lang="en-US" sz="1400" dirty="0"/>
              <a:t>	</a:t>
            </a:r>
            <a:r>
              <a:rPr lang="en-US" sz="1400" b="1" dirty="0"/>
              <a:t>B.     </a:t>
            </a:r>
            <a:r>
              <a:rPr lang="en-US" sz="1400" dirty="0"/>
              <a:t>All other employees?</a:t>
            </a:r>
          </a:p>
          <a:p>
            <a:pPr marL="0" indent="0">
              <a:buNone/>
            </a:pPr>
            <a:endParaRPr lang="en-US" sz="1400" dirty="0"/>
          </a:p>
          <a:p>
            <a:pPr marL="0" indent="0">
              <a:buNone/>
            </a:pPr>
            <a:endParaRPr lang="en-US" sz="1400" dirty="0"/>
          </a:p>
          <a:p>
            <a:pPr marL="0" indent="0">
              <a:buNone/>
            </a:pPr>
            <a:r>
              <a:rPr lang="en-US" sz="1400" dirty="0"/>
              <a:t>        </a:t>
            </a:r>
            <a:r>
              <a:rPr lang="en-US" sz="1400" b="1" dirty="0"/>
              <a:t>TOTAL   </a:t>
            </a:r>
            <a:r>
              <a:rPr lang="en-US" sz="1400" i="1" dirty="0"/>
              <a:t>(Add lines A and B)</a:t>
            </a:r>
            <a:endParaRPr lang="en-US" sz="1400" dirty="0" smtClean="0"/>
          </a:p>
          <a:p>
            <a:pPr marL="0" indent="0">
              <a:buNone/>
            </a:pPr>
            <a:endParaRPr lang="en-US" sz="1400" dirty="0"/>
          </a:p>
        </p:txBody>
      </p:sp>
      <p:sp>
        <p:nvSpPr>
          <p:cNvPr id="2" name="Slide Number Placeholder 1"/>
          <p:cNvSpPr>
            <a:spLocks noGrp="1"/>
          </p:cNvSpPr>
          <p:nvPr>
            <p:ph type="sldNum" sz="quarter" idx="12"/>
          </p:nvPr>
        </p:nvSpPr>
        <p:spPr/>
        <p:txBody>
          <a:bodyPr/>
          <a:lstStyle/>
          <a:p>
            <a:r>
              <a:rPr lang="en-US" dirty="0" smtClean="0"/>
              <a:t>L30a</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5" y="3771900"/>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5" y="4476750"/>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912" y="2643187"/>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071" y="3118429"/>
            <a:ext cx="154416" cy="15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021" y="3880429"/>
            <a:ext cx="154416" cy="15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021" y="4570991"/>
            <a:ext cx="154416" cy="15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3925" y="2724149"/>
            <a:ext cx="35433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836598"/>
            <a:ext cx="3048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398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12762"/>
          </a:xfrm>
        </p:spPr>
        <p:txBody>
          <a:bodyPr>
            <a:normAutofit/>
          </a:bodyPr>
          <a:lstStyle/>
          <a:p>
            <a:pPr algn="l"/>
            <a:r>
              <a:rPr lang="en-US" sz="1200" dirty="0" smtClean="0">
                <a:solidFill>
                  <a:schemeClr val="accent3">
                    <a:lumMod val="50000"/>
                  </a:schemeClr>
                </a:solidFill>
              </a:rPr>
              <a:t>EMPLOYMENT AND PAYROLL C</a:t>
            </a:r>
            <a:endParaRPr lang="en-US" sz="1200" dirty="0">
              <a:solidFill>
                <a:schemeClr val="accent3">
                  <a:lumMod val="50000"/>
                </a:schemeClr>
              </a:solidFill>
            </a:endParaRPr>
          </a:p>
        </p:txBody>
      </p:sp>
      <p:sp>
        <p:nvSpPr>
          <p:cNvPr id="5" name="Content Placeholder 4"/>
          <p:cNvSpPr>
            <a:spLocks noGrp="1"/>
          </p:cNvSpPr>
          <p:nvPr>
            <p:ph idx="1"/>
          </p:nvPr>
        </p:nvSpPr>
        <p:spPr>
          <a:xfrm>
            <a:off x="457200" y="1092200"/>
            <a:ext cx="8229600" cy="4038601"/>
          </a:xfrm>
        </p:spPr>
        <p:txBody>
          <a:bodyPr>
            <a:normAutofit/>
          </a:bodyPr>
          <a:lstStyle/>
          <a:p>
            <a:pPr marL="0" indent="0">
              <a:buNone/>
            </a:pPr>
            <a:r>
              <a:rPr lang="en-US" sz="1400" b="1" dirty="0" smtClean="0"/>
              <a:t>PAYROLL:</a:t>
            </a:r>
          </a:p>
          <a:p>
            <a:pPr marL="0" indent="0">
              <a:buNone/>
            </a:pPr>
            <a:endParaRPr lang="en-US" sz="1400" dirty="0" smtClean="0"/>
          </a:p>
          <a:p>
            <a:pPr marL="0" indent="0">
              <a:buNone/>
            </a:pPr>
            <a:r>
              <a:rPr lang="en-US" sz="1400" dirty="0"/>
              <a:t>What was the first quarter payroll before </a:t>
            </a:r>
          </a:p>
          <a:p>
            <a:pPr marL="0" indent="0">
              <a:buNone/>
            </a:pPr>
            <a:r>
              <a:rPr lang="en-US" sz="1400" dirty="0"/>
              <a:t>   deductions (January-March 2015)?</a:t>
            </a:r>
          </a:p>
          <a:p>
            <a:pPr marL="0" indent="0">
              <a:buNone/>
            </a:pPr>
            <a:r>
              <a:rPr lang="en-US" sz="1400" dirty="0" smtClean="0"/>
              <a:t>											</a:t>
            </a:r>
            <a:endParaRPr lang="en-US" sz="1400" dirty="0"/>
          </a:p>
          <a:p>
            <a:pPr marL="0" indent="0">
              <a:buNone/>
            </a:pPr>
            <a:r>
              <a:rPr lang="en-US" sz="1400" dirty="0" smtClean="0"/>
              <a:t>		</a:t>
            </a:r>
            <a:endParaRPr lang="en-US" sz="1400" dirty="0"/>
          </a:p>
          <a:p>
            <a:pPr marL="0" indent="0">
              <a:buNone/>
            </a:pPr>
            <a:endParaRPr lang="en-US" sz="1400" dirty="0" smtClean="0"/>
          </a:p>
          <a:p>
            <a:pPr marL="0" indent="0">
              <a:buNone/>
            </a:pPr>
            <a:r>
              <a:rPr lang="en-US" sz="1400" dirty="0" smtClean="0"/>
              <a:t>	</a:t>
            </a:r>
            <a:endParaRPr lang="en-US" sz="1400" dirty="0"/>
          </a:p>
          <a:p>
            <a:pPr marL="0" indent="0">
              <a:buNone/>
            </a:pPr>
            <a:endParaRPr lang="en-US" sz="1400" dirty="0" smtClean="0"/>
          </a:p>
          <a:p>
            <a:pPr marL="0" indent="0">
              <a:buNone/>
            </a:pPr>
            <a:r>
              <a:rPr lang="en-US" sz="1400" dirty="0"/>
              <a:t>	</a:t>
            </a:r>
            <a:r>
              <a:rPr lang="en-US" sz="1400" dirty="0" smtClean="0"/>
              <a:t>	</a:t>
            </a:r>
          </a:p>
          <a:p>
            <a:pPr marL="0" indent="0">
              <a:buNone/>
            </a:pP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L30b</a:t>
            </a:r>
            <a:endParaRPr lang="en-US" dirty="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691" y="1910923"/>
            <a:ext cx="154416" cy="15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049" y="1547811"/>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547811"/>
            <a:ext cx="35433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750609"/>
            <a:ext cx="30480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329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201612"/>
          </a:xfrm>
        </p:spPr>
        <p:txBody>
          <a:bodyPr>
            <a:normAutofit fontScale="90000"/>
          </a:bodyPr>
          <a:lstStyle/>
          <a:p>
            <a:pPr algn="l"/>
            <a:r>
              <a:rPr lang="en-US" sz="1200" dirty="0">
                <a:solidFill>
                  <a:schemeClr val="accent3">
                    <a:lumMod val="50000"/>
                  </a:schemeClr>
                </a:solidFill>
              </a:rPr>
              <a:t>EMPLOYMENT AND PAYROLL </a:t>
            </a:r>
            <a:r>
              <a:rPr lang="en-US" sz="1200" dirty="0" smtClean="0">
                <a:solidFill>
                  <a:schemeClr val="accent3">
                    <a:lumMod val="50000"/>
                  </a:schemeClr>
                </a:solidFill>
              </a:rPr>
              <a:t>D</a:t>
            </a:r>
            <a:endParaRPr lang="en-US" sz="1200" dirty="0"/>
          </a:p>
        </p:txBody>
      </p:sp>
      <p:sp>
        <p:nvSpPr>
          <p:cNvPr id="3" name="Content Placeholder 2"/>
          <p:cNvSpPr>
            <a:spLocks noGrp="1"/>
          </p:cNvSpPr>
          <p:nvPr>
            <p:ph idx="1"/>
          </p:nvPr>
        </p:nvSpPr>
        <p:spPr>
          <a:xfrm>
            <a:off x="457200" y="626616"/>
            <a:ext cx="8229600" cy="4930164"/>
          </a:xfrm>
        </p:spPr>
        <p:txBody>
          <a:bodyPr>
            <a:normAutofit fontScale="85000" lnSpcReduction="20000"/>
          </a:bodyPr>
          <a:lstStyle/>
          <a:p>
            <a:pPr marL="0" indent="0">
              <a:buNone/>
            </a:pPr>
            <a:r>
              <a:rPr lang="en-US" sz="1200" b="1" dirty="0"/>
              <a:t>EMPLOYER’S ANNUAL COST FOR FRINGE BENEFITS</a:t>
            </a:r>
          </a:p>
          <a:p>
            <a:pPr marL="0" indent="0">
              <a:buNone/>
            </a:pPr>
            <a:r>
              <a:rPr lang="en-US" sz="700" i="1" dirty="0"/>
              <a:t>(This is the employer's annual cost for legally required programs and programs not required by law).</a:t>
            </a:r>
            <a:endParaRPr lang="en-US" sz="700" b="1" dirty="0"/>
          </a:p>
          <a:p>
            <a:pPr marL="0" indent="0">
              <a:buNone/>
            </a:pPr>
            <a:endParaRPr lang="en-US" sz="400" b="1" dirty="0"/>
          </a:p>
          <a:p>
            <a:pPr marL="0" indent="0">
              <a:buNone/>
            </a:pPr>
            <a:r>
              <a:rPr lang="en-US" sz="800" dirty="0"/>
              <a:t>What were the employer’s annual costs for… </a:t>
            </a:r>
          </a:p>
          <a:p>
            <a:pPr marL="0" indent="0">
              <a:buNone/>
            </a:pPr>
            <a:endParaRPr lang="en-US" sz="300" dirty="0"/>
          </a:p>
          <a:p>
            <a:pPr marL="0" lvl="0" indent="0">
              <a:buNone/>
            </a:pPr>
            <a:r>
              <a:rPr lang="en-US" sz="600" b="1" dirty="0"/>
              <a:t>  A.    Health </a:t>
            </a:r>
            <a:r>
              <a:rPr lang="en-US" sz="600" b="1" kern="800" dirty="0">
                <a:latin typeface="Calibri" panose="020F0502020204030204" pitchFamily="34" charset="0"/>
              </a:rPr>
              <a:t>Insurance</a:t>
            </a:r>
            <a:r>
              <a:rPr lang="en-US" sz="600" b="1" dirty="0"/>
              <a:t> - </a:t>
            </a:r>
            <a:r>
              <a:rPr lang="en-US" sz="600" dirty="0"/>
              <a:t>Insurance premiums on hospitals,  medical plans, and </a:t>
            </a:r>
          </a:p>
          <a:p>
            <a:pPr marL="0" lvl="0" indent="0">
              <a:buNone/>
            </a:pPr>
            <a:r>
              <a:rPr lang="en-US" sz="600" dirty="0"/>
              <a:t>          single service plans such as dental, vision,  and prescription drug plans</a:t>
            </a:r>
          </a:p>
          <a:p>
            <a:pPr marL="0" lvl="0" indent="0">
              <a:buNone/>
            </a:pPr>
            <a:endParaRPr lang="en-US" sz="500" dirty="0"/>
          </a:p>
          <a:p>
            <a:pPr marL="0" lvl="0" indent="0">
              <a:buNone/>
            </a:pPr>
            <a:r>
              <a:rPr lang="en-US" sz="600" b="1" dirty="0"/>
              <a:t>              Include:</a:t>
            </a:r>
          </a:p>
          <a:p>
            <a:pPr marL="571500" lvl="2" indent="-171450">
              <a:spcBef>
                <a:spcPts val="0"/>
              </a:spcBef>
              <a:buFont typeface="Arial" panose="020B0604020202020204" pitchFamily="34" charset="0"/>
              <a:buChar char="•"/>
            </a:pPr>
            <a:r>
              <a:rPr lang="en-US" sz="500" dirty="0"/>
              <a:t>Premium equivalents for self-insured plans and fees  </a:t>
            </a:r>
          </a:p>
          <a:p>
            <a:pPr marL="400050" lvl="1" indent="0">
              <a:spcBef>
                <a:spcPts val="0"/>
              </a:spcBef>
              <a:buNone/>
            </a:pPr>
            <a:r>
              <a:rPr lang="en-US" sz="500" dirty="0"/>
              <a:t>            paid to third-party administrators (TPAs). </a:t>
            </a:r>
          </a:p>
          <a:p>
            <a:pPr marL="0" indent="0">
              <a:spcBef>
                <a:spcPts val="0"/>
              </a:spcBef>
              <a:buNone/>
            </a:pPr>
            <a:r>
              <a:rPr lang="en-US" sz="600" b="1" dirty="0"/>
              <a:t>              Exclude:</a:t>
            </a:r>
            <a:endParaRPr lang="en-US" sz="500" dirty="0"/>
          </a:p>
          <a:p>
            <a:pPr marL="571500" lvl="2" indent="-171450">
              <a:spcBef>
                <a:spcPts val="0"/>
              </a:spcBef>
              <a:buFont typeface="Arial" panose="020B0604020202020204" pitchFamily="34" charset="0"/>
              <a:buChar char="•"/>
            </a:pPr>
            <a:r>
              <a:rPr lang="en-US" sz="500" dirty="0"/>
              <a:t>Employee contributions</a:t>
            </a:r>
          </a:p>
          <a:p>
            <a:pPr marL="571500" lvl="2" indent="-171450">
              <a:spcBef>
                <a:spcPts val="0"/>
              </a:spcBef>
              <a:buFont typeface="Arial" panose="020B0604020202020204" pitchFamily="34" charset="0"/>
              <a:buChar char="•"/>
            </a:pPr>
            <a:r>
              <a:rPr lang="en-US" sz="500" dirty="0"/>
              <a:t>Disbursement from trusts or funds to </a:t>
            </a:r>
          </a:p>
          <a:p>
            <a:pPr marL="400050" lvl="2" indent="0">
              <a:spcBef>
                <a:spcPts val="0"/>
              </a:spcBef>
              <a:buNone/>
            </a:pPr>
            <a:r>
              <a:rPr lang="en-US" sz="500" dirty="0"/>
              <a:t>             satisfy health insurance claims</a:t>
            </a:r>
            <a:endParaRPr lang="en-US" sz="500" b="1" dirty="0"/>
          </a:p>
          <a:p>
            <a:pPr marL="0" indent="0">
              <a:buNone/>
            </a:pPr>
            <a:endParaRPr lang="en-US" sz="600" b="1" dirty="0"/>
          </a:p>
          <a:p>
            <a:pPr marL="0" lvl="0" indent="0">
              <a:buNone/>
            </a:pPr>
            <a:r>
              <a:rPr lang="en-US" sz="600" b="1" dirty="0"/>
              <a:t>  B.    Pension Plans:</a:t>
            </a:r>
            <a:endParaRPr lang="en-US" sz="600" dirty="0"/>
          </a:p>
          <a:p>
            <a:pPr marL="0" lvl="0" indent="0">
              <a:buNone/>
            </a:pPr>
            <a:r>
              <a:rPr lang="en-US" sz="600" b="1" dirty="0"/>
              <a:t>            1.       Defined benefit pension plans -  </a:t>
            </a:r>
            <a:r>
              <a:rPr lang="en-US" sz="600" i="1" dirty="0"/>
              <a:t>Cost for both qualified</a:t>
            </a:r>
            <a:endParaRPr lang="en-US" sz="600" dirty="0"/>
          </a:p>
          <a:p>
            <a:pPr marL="400050" lvl="1" indent="0">
              <a:buNone/>
            </a:pPr>
            <a:r>
              <a:rPr lang="en-US" sz="600" i="1" dirty="0"/>
              <a:t>and nonqualified defined pension plans. Plans that specify the </a:t>
            </a:r>
            <a:endParaRPr lang="en-US" sz="600" dirty="0"/>
          </a:p>
          <a:p>
            <a:pPr marL="400050" lvl="1" indent="0">
              <a:buNone/>
            </a:pPr>
            <a:r>
              <a:rPr lang="en-US" sz="600" i="1" dirty="0"/>
              <a:t>benefit to be paid to employees upon retirement, generally either a </a:t>
            </a:r>
            <a:endParaRPr lang="en-US" sz="600" dirty="0"/>
          </a:p>
          <a:p>
            <a:pPr marL="400050" lvl="1" indent="0">
              <a:buNone/>
            </a:pPr>
            <a:r>
              <a:rPr lang="en-US" sz="600" i="1" dirty="0"/>
              <a:t>specific amount or a percentage of compensation.</a:t>
            </a:r>
            <a:endParaRPr lang="en-US" sz="600" dirty="0"/>
          </a:p>
          <a:p>
            <a:pPr marL="400050" lvl="1" indent="0">
              <a:buNone/>
            </a:pPr>
            <a:r>
              <a:rPr lang="en-US" sz="600" i="1" dirty="0"/>
              <a:t>Employer contributions are based on actuarial computations </a:t>
            </a:r>
            <a:endParaRPr lang="en-US" sz="600" dirty="0"/>
          </a:p>
          <a:p>
            <a:pPr marL="400050" lvl="1" indent="0">
              <a:buNone/>
            </a:pPr>
            <a:r>
              <a:rPr lang="en-US" sz="600" i="1" dirty="0"/>
              <a:t>that include employee's compensation and years of service </a:t>
            </a:r>
            <a:endParaRPr lang="en-US" sz="600" dirty="0"/>
          </a:p>
          <a:p>
            <a:pPr marL="400050" lvl="1" indent="0">
              <a:buNone/>
            </a:pPr>
            <a:r>
              <a:rPr lang="en-US" sz="600" i="1" dirty="0"/>
              <a:t>and are not allocated to specific accounts maintained for </a:t>
            </a:r>
            <a:endParaRPr lang="en-US" sz="600" dirty="0"/>
          </a:p>
          <a:p>
            <a:pPr marL="400050" lvl="1" indent="0">
              <a:buNone/>
            </a:pPr>
            <a:r>
              <a:rPr lang="en-US" sz="600" i="1" dirty="0"/>
              <a:t>employees. </a:t>
            </a:r>
          </a:p>
          <a:p>
            <a:pPr marL="400050" lvl="1" indent="0">
              <a:buNone/>
            </a:pPr>
            <a:endParaRPr lang="en-US" sz="600" i="1" dirty="0"/>
          </a:p>
          <a:p>
            <a:pPr marL="0" lvl="0" indent="0">
              <a:buNone/>
            </a:pPr>
            <a:r>
              <a:rPr lang="en-US" sz="600" b="1" dirty="0"/>
              <a:t>            2.       Defined contribution plans - </a:t>
            </a:r>
            <a:r>
              <a:rPr lang="en-US" sz="600" i="1" dirty="0"/>
              <a:t>Costs under defined </a:t>
            </a:r>
          </a:p>
          <a:p>
            <a:pPr marL="400050" lvl="1" indent="0">
              <a:buNone/>
            </a:pPr>
            <a:r>
              <a:rPr lang="en-US" sz="600" i="1" dirty="0"/>
              <a:t>contribution plans.  Pension plans that define the employer </a:t>
            </a:r>
          </a:p>
          <a:p>
            <a:pPr marL="400050" lvl="1" indent="0">
              <a:buNone/>
            </a:pPr>
            <a:r>
              <a:rPr lang="en-US" sz="600" i="1" dirty="0"/>
              <a:t>contributions to a separate account provided for each employee.  </a:t>
            </a:r>
          </a:p>
          <a:p>
            <a:pPr marL="400050" lvl="1" indent="0">
              <a:buNone/>
            </a:pPr>
            <a:r>
              <a:rPr lang="en-US" sz="600" i="1" dirty="0"/>
              <a:t>The employee "benefit" at retirement depends on  the amount </a:t>
            </a:r>
          </a:p>
          <a:p>
            <a:pPr marL="400050" lvl="1" indent="0">
              <a:buNone/>
            </a:pPr>
            <a:r>
              <a:rPr lang="en-US" sz="600" i="1" dirty="0"/>
              <a:t>contributed and the results of the account's activity.  </a:t>
            </a:r>
          </a:p>
          <a:p>
            <a:pPr marL="400050" lvl="1" indent="0">
              <a:buNone/>
            </a:pPr>
            <a:r>
              <a:rPr lang="en-US" sz="600" b="1" i="1" dirty="0"/>
              <a:t>Examples:  </a:t>
            </a:r>
          </a:p>
          <a:p>
            <a:pPr marL="571500" lvl="1" indent="-171450">
              <a:buFont typeface="Arial" panose="020B0604020202020204" pitchFamily="34" charset="0"/>
              <a:buChar char="•"/>
            </a:pPr>
            <a:r>
              <a:rPr lang="en-US" sz="500" i="1" dirty="0"/>
              <a:t>Profit sharing plans</a:t>
            </a:r>
          </a:p>
          <a:p>
            <a:pPr marL="571500" lvl="1" indent="-171450">
              <a:buFont typeface="Arial" panose="020B0604020202020204" pitchFamily="34" charset="0"/>
              <a:buChar char="•"/>
            </a:pPr>
            <a:r>
              <a:rPr lang="en-US" sz="500" i="1" dirty="0"/>
              <a:t>Money purchase (e.g. 401k, 403b)</a:t>
            </a:r>
          </a:p>
          <a:p>
            <a:pPr marL="571500" lvl="1" indent="-171450">
              <a:buFont typeface="Arial" panose="020B0604020202020204" pitchFamily="34" charset="0"/>
              <a:buChar char="•"/>
            </a:pPr>
            <a:r>
              <a:rPr lang="en-US" sz="500" i="1" dirty="0"/>
              <a:t>Stock bonus plans (e.g., ESOPs)</a:t>
            </a:r>
          </a:p>
          <a:p>
            <a:pPr marL="0" lvl="0" indent="0">
              <a:buNone/>
            </a:pPr>
            <a:endParaRPr lang="en-US" sz="600" b="1" dirty="0"/>
          </a:p>
          <a:p>
            <a:pPr marL="0" lvl="0" indent="0">
              <a:buNone/>
            </a:pPr>
            <a:r>
              <a:rPr lang="en-US" sz="600" b="1" dirty="0"/>
              <a:t>C. Payroll taxes, employer-paid insurance premiums, and </a:t>
            </a:r>
            <a:endParaRPr lang="en-US" sz="600" dirty="0"/>
          </a:p>
          <a:p>
            <a:pPr marL="0" indent="0">
              <a:buNone/>
            </a:pPr>
            <a:r>
              <a:rPr lang="en-US" sz="600" b="1" dirty="0"/>
              <a:t>     other employer-paid benefits </a:t>
            </a:r>
          </a:p>
          <a:p>
            <a:pPr marL="0" indent="0">
              <a:buNone/>
            </a:pPr>
            <a:r>
              <a:rPr lang="en-US" sz="600" b="1" dirty="0"/>
              <a:t>  </a:t>
            </a:r>
          </a:p>
          <a:p>
            <a:pPr marL="0" indent="0">
              <a:buNone/>
            </a:pPr>
            <a:r>
              <a:rPr lang="en-US" sz="600" b="1" dirty="0"/>
              <a:t>            Include:</a:t>
            </a:r>
          </a:p>
          <a:p>
            <a:pPr marL="0" indent="0">
              <a:buNone/>
            </a:pPr>
            <a:r>
              <a:rPr lang="en-US" sz="600" b="1" dirty="0"/>
              <a:t>               -   </a:t>
            </a:r>
            <a:r>
              <a:rPr lang="en-US" sz="600" dirty="0"/>
              <a:t>Legally required fringe benefits</a:t>
            </a:r>
          </a:p>
          <a:p>
            <a:pPr marL="0" indent="0">
              <a:buNone/>
            </a:pPr>
            <a:r>
              <a:rPr lang="en-US" sz="600" b="1" dirty="0"/>
              <a:t>                      </a:t>
            </a:r>
            <a:r>
              <a:rPr lang="en-US" sz="600" b="1" i="1" dirty="0"/>
              <a:t>Examples:  </a:t>
            </a:r>
          </a:p>
          <a:p>
            <a:pPr marL="0" indent="0">
              <a:buNone/>
            </a:pPr>
            <a:r>
              <a:rPr lang="en-US" sz="600" b="1" dirty="0"/>
              <a:t>	-  </a:t>
            </a:r>
            <a:r>
              <a:rPr lang="en-US" sz="600" i="1" dirty="0"/>
              <a:t>Social Security</a:t>
            </a:r>
          </a:p>
          <a:p>
            <a:pPr marL="0" indent="0">
              <a:buNone/>
            </a:pPr>
            <a:r>
              <a:rPr lang="en-US" sz="600" i="1" dirty="0"/>
              <a:t>	-  Workers’ compensation insurance</a:t>
            </a:r>
          </a:p>
          <a:p>
            <a:pPr marL="0" indent="0">
              <a:buNone/>
            </a:pPr>
            <a:r>
              <a:rPr lang="en-US" sz="600" i="1" dirty="0"/>
              <a:t>	-  Unemployment tax</a:t>
            </a:r>
          </a:p>
          <a:p>
            <a:pPr marL="0" indent="0">
              <a:buNone/>
            </a:pPr>
            <a:r>
              <a:rPr lang="en-US" sz="600" i="1" dirty="0"/>
              <a:t>	-  State disability insurance programs</a:t>
            </a:r>
          </a:p>
          <a:p>
            <a:pPr marL="0" indent="0">
              <a:buNone/>
            </a:pPr>
            <a:r>
              <a:rPr lang="en-US" sz="600" i="1" dirty="0"/>
              <a:t>	-  Medicare</a:t>
            </a:r>
          </a:p>
          <a:p>
            <a:pPr marL="0" indent="0">
              <a:buNone/>
            </a:pPr>
            <a:r>
              <a:rPr lang="en-US" sz="600" i="1" dirty="0"/>
              <a:t>                -  </a:t>
            </a:r>
            <a:r>
              <a:rPr lang="en-US" sz="600" dirty="0"/>
              <a:t>Benefits for life insurance</a:t>
            </a:r>
          </a:p>
          <a:p>
            <a:pPr marL="0" indent="0">
              <a:buNone/>
            </a:pPr>
            <a:r>
              <a:rPr lang="en-US" sz="600" i="1" dirty="0"/>
              <a:t>                -  “Quality of life” benefits</a:t>
            </a:r>
          </a:p>
          <a:p>
            <a:pPr marL="0" indent="0">
              <a:buNone/>
            </a:pPr>
            <a:r>
              <a:rPr lang="en-US" sz="600" i="1" dirty="0"/>
              <a:t>                      </a:t>
            </a:r>
            <a:r>
              <a:rPr lang="en-US" sz="600" b="1" i="1" dirty="0"/>
              <a:t>Examples: </a:t>
            </a:r>
          </a:p>
          <a:p>
            <a:pPr marL="0" indent="0">
              <a:buNone/>
            </a:pPr>
            <a:r>
              <a:rPr lang="en-US" sz="600" b="1" i="1" dirty="0"/>
              <a:t>	-  </a:t>
            </a:r>
            <a:r>
              <a:rPr lang="en-US" sz="600" i="1" dirty="0"/>
              <a:t>Childcare assistance</a:t>
            </a:r>
          </a:p>
          <a:p>
            <a:pPr marL="0" indent="0">
              <a:buNone/>
            </a:pPr>
            <a:r>
              <a:rPr lang="en-US" sz="600" b="1" i="1" dirty="0"/>
              <a:t>	-  </a:t>
            </a:r>
            <a:r>
              <a:rPr lang="en-US" sz="600" i="1" dirty="0"/>
              <a:t>Subsidized commuting, etc.</a:t>
            </a:r>
          </a:p>
          <a:p>
            <a:pPr marL="0" indent="0">
              <a:buNone/>
            </a:pPr>
            <a:r>
              <a:rPr lang="en-US" sz="600" i="1" dirty="0"/>
              <a:t>                 -  </a:t>
            </a:r>
            <a:r>
              <a:rPr lang="en-US" sz="600" dirty="0"/>
              <a:t>Employer contributions to pre-tax benefit accounts</a:t>
            </a:r>
          </a:p>
          <a:p>
            <a:pPr marL="0" indent="0">
              <a:buNone/>
            </a:pPr>
            <a:r>
              <a:rPr lang="en-US" sz="600" i="1" dirty="0"/>
              <a:t>                         (e.g.  Health savings account)</a:t>
            </a:r>
          </a:p>
          <a:p>
            <a:pPr marL="0" indent="0">
              <a:buNone/>
            </a:pPr>
            <a:r>
              <a:rPr lang="en-US" sz="600" i="1" dirty="0"/>
              <a:t>                 -  </a:t>
            </a:r>
            <a:r>
              <a:rPr lang="en-US" sz="600" dirty="0"/>
              <a:t>Education assistance</a:t>
            </a:r>
          </a:p>
          <a:p>
            <a:pPr marL="0" indent="0">
              <a:buNone/>
            </a:pPr>
            <a:r>
              <a:rPr lang="en-US" sz="600" dirty="0"/>
              <a:t>                 -  Other benefits not specified above</a:t>
            </a:r>
          </a:p>
          <a:p>
            <a:pPr marL="0" indent="0">
              <a:buNone/>
            </a:pPr>
            <a:endParaRPr lang="en-US" sz="600" dirty="0"/>
          </a:p>
          <a:p>
            <a:pPr marL="0" indent="0">
              <a:buNone/>
            </a:pPr>
            <a:r>
              <a:rPr lang="en-US" sz="600" dirty="0"/>
              <a:t>           </a:t>
            </a:r>
            <a:r>
              <a:rPr lang="en-US" sz="600" b="1" dirty="0"/>
              <a:t>Exclude:</a:t>
            </a:r>
            <a:r>
              <a:rPr lang="en-US" sz="600" dirty="0"/>
              <a:t> </a:t>
            </a:r>
          </a:p>
          <a:p>
            <a:pPr marL="0" indent="0">
              <a:buNone/>
            </a:pPr>
            <a:r>
              <a:rPr lang="en-US" sz="600" dirty="0"/>
              <a:t>               -   Disbursements from trusts or funds to</a:t>
            </a:r>
          </a:p>
          <a:p>
            <a:pPr marL="0" indent="0">
              <a:buNone/>
            </a:pPr>
            <a:r>
              <a:rPr lang="en-US" sz="600" dirty="0"/>
              <a:t>                    satisfy health insurance claims</a:t>
            </a:r>
          </a:p>
          <a:p>
            <a:pPr marL="0" indent="0">
              <a:buNone/>
            </a:pPr>
            <a:endParaRPr lang="en-US" sz="600" dirty="0"/>
          </a:p>
          <a:p>
            <a:pPr marL="0" indent="0">
              <a:buNone/>
            </a:pPr>
            <a:r>
              <a:rPr lang="en-US" sz="600" b="1" dirty="0"/>
              <a:t>TOTAL</a:t>
            </a:r>
            <a:r>
              <a:rPr lang="en-US" sz="600" dirty="0"/>
              <a:t>  </a:t>
            </a:r>
            <a:r>
              <a:rPr lang="en-US" sz="600" i="1" dirty="0"/>
              <a:t>(Add lines A, B1, B2, and C)</a:t>
            </a:r>
          </a:p>
          <a:p>
            <a:pPr marL="400050" lvl="1" indent="0">
              <a:buNone/>
            </a:pPr>
            <a:r>
              <a:rPr lang="en-US" sz="500" i="1" dirty="0"/>
              <a:t> </a:t>
            </a:r>
          </a:p>
          <a:p>
            <a:pPr marL="0" indent="0">
              <a:buNone/>
            </a:pPr>
            <a:endParaRPr lang="en-US" sz="1400" dirty="0"/>
          </a:p>
          <a:p>
            <a:pPr marL="0" indent="0">
              <a:buNone/>
            </a:pPr>
            <a:endParaRPr lang="en-US" sz="1400" dirty="0">
              <a:solidFill>
                <a:srgbClr val="FF0000"/>
              </a:solidFill>
            </a:endParaRPr>
          </a:p>
        </p:txBody>
      </p:sp>
      <p:sp>
        <p:nvSpPr>
          <p:cNvPr id="4" name="Slide Number Placeholder 3"/>
          <p:cNvSpPr>
            <a:spLocks noGrp="1"/>
          </p:cNvSpPr>
          <p:nvPr>
            <p:ph type="sldNum" sz="quarter" idx="12"/>
          </p:nvPr>
        </p:nvSpPr>
        <p:spPr/>
        <p:txBody>
          <a:bodyPr/>
          <a:lstStyle/>
          <a:p>
            <a:r>
              <a:rPr lang="en-US" dirty="0" smtClean="0"/>
              <a:t>L31</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805" y="1621657"/>
            <a:ext cx="189423" cy="18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198844"/>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325" y="1487769"/>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013" y="1487769"/>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588" y="1170269"/>
            <a:ext cx="22288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988" y="2288407"/>
            <a:ext cx="189423" cy="18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325" y="2164043"/>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165373"/>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947" y="3043460"/>
            <a:ext cx="189423" cy="18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000" y="2935924"/>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34" y="2957197"/>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909" y="4777344"/>
            <a:ext cx="189423" cy="18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643456"/>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688" y="4643455"/>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7118113" y="5645396"/>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952" y="5117046"/>
            <a:ext cx="189423" cy="189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088" y="4983157"/>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688" y="4983157"/>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851" y="462443"/>
            <a:ext cx="2188969" cy="16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459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16407"/>
          </a:xfrm>
        </p:spPr>
        <p:txBody>
          <a:bodyPr>
            <a:normAutofit/>
          </a:bodyPr>
          <a:lstStyle/>
          <a:p>
            <a:pPr algn="l"/>
            <a:r>
              <a:rPr lang="en-US" sz="1200" dirty="0" smtClean="0">
                <a:solidFill>
                  <a:schemeClr val="accent3">
                    <a:lumMod val="50000"/>
                  </a:schemeClr>
                </a:solidFill>
              </a:rPr>
              <a:t>VALUE OF INVENTORIES A</a:t>
            </a:r>
            <a:br>
              <a:rPr lang="en-US" sz="1200" dirty="0" smtClean="0">
                <a:solidFill>
                  <a:schemeClr val="accent3">
                    <a:lumMod val="50000"/>
                  </a:schemeClr>
                </a:solidFill>
              </a:rPr>
            </a:br>
            <a:r>
              <a:rPr lang="en-US" sz="1200" dirty="0">
                <a:solidFill>
                  <a:schemeClr val="accent2">
                    <a:lumMod val="50000"/>
                  </a:schemeClr>
                </a:solidFill>
              </a:rPr>
              <a:t> </a:t>
            </a:r>
            <a:r>
              <a:rPr lang="en-US" sz="1200" dirty="0" smtClean="0">
                <a:solidFill>
                  <a:schemeClr val="accent2">
                    <a:lumMod val="50000"/>
                  </a:schemeClr>
                </a:solidFill>
              </a:rPr>
              <a:t>-  Only for Select NAICS codes that are allowed to have no inventories. </a:t>
            </a:r>
            <a:endParaRPr lang="en-US" sz="1200" dirty="0">
              <a:solidFill>
                <a:schemeClr val="accent2">
                  <a:lumMod val="50000"/>
                </a:schemeClr>
              </a:solidFill>
            </a:endParaRPr>
          </a:p>
        </p:txBody>
      </p:sp>
      <p:sp>
        <p:nvSpPr>
          <p:cNvPr id="5" name="Content Placeholder 4"/>
          <p:cNvSpPr>
            <a:spLocks noGrp="1"/>
          </p:cNvSpPr>
          <p:nvPr>
            <p:ph idx="1"/>
          </p:nvPr>
        </p:nvSpPr>
        <p:spPr>
          <a:xfrm>
            <a:off x="457200" y="1600201"/>
            <a:ext cx="8229600" cy="3530600"/>
          </a:xfrm>
        </p:spPr>
        <p:txBody>
          <a:bodyPr>
            <a:normAutofit/>
          </a:bodyPr>
          <a:lstStyle/>
          <a:p>
            <a:pPr marL="0" indent="0">
              <a:buNone/>
            </a:pPr>
            <a:r>
              <a:rPr lang="en-US" sz="1400" b="1" dirty="0" smtClean="0"/>
              <a:t>INVENTORIES:</a:t>
            </a:r>
          </a:p>
          <a:p>
            <a:pPr marL="0" indent="0">
              <a:buNone/>
            </a:pPr>
            <a:endParaRPr lang="en-US" sz="1400" dirty="0" smtClean="0"/>
          </a:p>
          <a:p>
            <a:pPr marL="0" indent="0">
              <a:buNone/>
            </a:pPr>
            <a:r>
              <a:rPr lang="en-US" sz="1400" dirty="0" smtClean="0"/>
              <a:t>Did this establishment own inventories, regardless of where held, at the end of 2015 and/or 2014?</a:t>
            </a:r>
          </a:p>
          <a:p>
            <a:pPr marL="0" indent="0">
              <a:buNone/>
            </a:pPr>
            <a:endParaRPr lang="en-US" sz="1400" dirty="0" smtClean="0"/>
          </a:p>
          <a:p>
            <a:pPr marL="0" indent="0">
              <a:buNone/>
            </a:pPr>
            <a:r>
              <a:rPr lang="en-US" sz="1400" dirty="0" smtClean="0"/>
              <a:t>	Yes</a:t>
            </a:r>
          </a:p>
          <a:p>
            <a:pPr marL="0" indent="0">
              <a:buNone/>
            </a:pPr>
            <a:endParaRPr lang="en-US" sz="1400" dirty="0"/>
          </a:p>
          <a:p>
            <a:pPr marL="0" indent="0">
              <a:buNone/>
            </a:pPr>
            <a:r>
              <a:rPr lang="en-US" sz="1400" dirty="0" smtClean="0"/>
              <a:t>	No</a:t>
            </a: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L32</a:t>
            </a: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6" y="2621466"/>
            <a:ext cx="240866" cy="24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6" y="3157536"/>
            <a:ext cx="240866" cy="24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28" y="1207171"/>
            <a:ext cx="27241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120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283"/>
          </a:xfrm>
        </p:spPr>
        <p:txBody>
          <a:bodyPr>
            <a:normAutofit/>
          </a:bodyPr>
          <a:lstStyle/>
          <a:p>
            <a:pPr algn="l"/>
            <a:r>
              <a:rPr lang="en-US" sz="1200" dirty="0">
                <a:solidFill>
                  <a:schemeClr val="accent3">
                    <a:lumMod val="50000"/>
                  </a:schemeClr>
                </a:solidFill>
              </a:rPr>
              <a:t>VALUE OF INVENTORIES B</a:t>
            </a:r>
            <a:r>
              <a:rPr lang="en-US" sz="1200" i="1" dirty="0" smtClean="0">
                <a:solidFill>
                  <a:schemeClr val="accent3">
                    <a:lumMod val="50000"/>
                  </a:schemeClr>
                </a:solidFill>
              </a:rPr>
              <a:t/>
            </a:r>
            <a:br>
              <a:rPr lang="en-US" sz="1200" i="1" dirty="0" smtClean="0">
                <a:solidFill>
                  <a:schemeClr val="accent3">
                    <a:lumMod val="50000"/>
                  </a:schemeClr>
                </a:solidFill>
              </a:rPr>
            </a:br>
            <a:r>
              <a:rPr lang="en-US" sz="1200" i="1" dirty="0" smtClean="0">
                <a:solidFill>
                  <a:schemeClr val="accent2">
                    <a:lumMod val="50000"/>
                  </a:schemeClr>
                </a:solidFill>
              </a:rPr>
              <a:t>[VALUE OF INVENTORIES A] = YES</a:t>
            </a:r>
            <a:endParaRPr lang="en-US" sz="1200" dirty="0">
              <a:solidFill>
                <a:schemeClr val="accent2">
                  <a:lumMod val="50000"/>
                </a:schemeClr>
              </a:solidFill>
            </a:endParaRPr>
          </a:p>
        </p:txBody>
      </p:sp>
      <p:sp>
        <p:nvSpPr>
          <p:cNvPr id="5" name="Content Placeholder 4"/>
          <p:cNvSpPr>
            <a:spLocks noGrp="1"/>
          </p:cNvSpPr>
          <p:nvPr>
            <p:ph idx="1"/>
          </p:nvPr>
        </p:nvSpPr>
        <p:spPr>
          <a:xfrm>
            <a:off x="457200" y="1193800"/>
            <a:ext cx="8229600" cy="4457700"/>
          </a:xfrm>
        </p:spPr>
        <p:txBody>
          <a:bodyPr>
            <a:normAutofit/>
          </a:bodyPr>
          <a:lstStyle/>
          <a:p>
            <a:pPr marL="0" indent="0">
              <a:buNone/>
            </a:pPr>
            <a:r>
              <a:rPr lang="en-US" sz="1400" b="1" dirty="0" smtClean="0"/>
              <a:t>VALUE OF INVENTORIES:</a:t>
            </a:r>
          </a:p>
          <a:p>
            <a:pPr marL="0" indent="0">
              <a:buNone/>
            </a:pPr>
            <a:endParaRPr lang="en-US" sz="1400" dirty="0" smtClean="0"/>
          </a:p>
          <a:p>
            <a:pPr marL="0" indent="0">
              <a:buNone/>
            </a:pPr>
            <a:r>
              <a:rPr lang="en-US" sz="1200" dirty="0"/>
              <a:t>What were the value of inventories owned by this establishment </a:t>
            </a:r>
          </a:p>
          <a:p>
            <a:pPr marL="0" indent="0">
              <a:buNone/>
            </a:pPr>
            <a:r>
              <a:rPr lang="en-US" sz="1200" dirty="0"/>
              <a:t>as of December 31 before Last-in, </a:t>
            </a:r>
          </a:p>
          <a:p>
            <a:pPr marL="0" indent="0">
              <a:buNone/>
            </a:pPr>
            <a:r>
              <a:rPr lang="en-US" sz="1200" dirty="0"/>
              <a:t>First-out (LIFO) adjustment (if any) for…</a:t>
            </a:r>
            <a:r>
              <a:rPr lang="en-US" sz="1400" dirty="0"/>
              <a:t>	</a:t>
            </a:r>
            <a:r>
              <a:rPr lang="en-US" sz="1600" dirty="0"/>
              <a:t>	</a:t>
            </a:r>
            <a:r>
              <a:rPr lang="en-US" sz="1600" dirty="0" smtClean="0"/>
              <a:t>	</a:t>
            </a:r>
            <a:r>
              <a:rPr lang="en-US" sz="1600" dirty="0"/>
              <a:t>	</a:t>
            </a:r>
            <a:r>
              <a:rPr lang="en-US" sz="1050" b="1" dirty="0" smtClean="0">
                <a:latin typeface="Verdana" panose="020B0604030504040204" pitchFamily="34" charset="0"/>
                <a:ea typeface="Verdana" panose="020B0604030504040204" pitchFamily="34" charset="0"/>
                <a:cs typeface="Verdana" panose="020B0604030504040204" pitchFamily="34" charset="0"/>
              </a:rPr>
              <a:t> </a:t>
            </a:r>
            <a:r>
              <a:rPr lang="en-US" sz="1000" b="1" dirty="0">
                <a:latin typeface="Verdana" panose="020B0604030504040204" pitchFamily="34" charset="0"/>
                <a:ea typeface="Verdana" panose="020B0604030504040204" pitchFamily="34" charset="0"/>
                <a:cs typeface="Verdana" panose="020B0604030504040204" pitchFamily="34" charset="0"/>
              </a:rPr>
              <a:t>End of 2015</a:t>
            </a:r>
            <a:r>
              <a:rPr lang="en-US" sz="1050" b="1" dirty="0">
                <a:latin typeface="Verdana" panose="020B0604030504040204" pitchFamily="34" charset="0"/>
                <a:ea typeface="Verdana" panose="020B0604030504040204" pitchFamily="34" charset="0"/>
                <a:cs typeface="Verdana" panose="020B0604030504040204" pitchFamily="34" charset="0"/>
              </a:rPr>
              <a:t>		</a:t>
            </a:r>
            <a:r>
              <a:rPr lang="en-US" sz="1050" b="1" dirty="0" smtClean="0">
                <a:latin typeface="Verdana" panose="020B0604030504040204" pitchFamily="34" charset="0"/>
                <a:ea typeface="Verdana" panose="020B0604030504040204" pitchFamily="34" charset="0"/>
                <a:cs typeface="Verdana" panose="020B0604030504040204" pitchFamily="34" charset="0"/>
              </a:rPr>
              <a:t>		 </a:t>
            </a:r>
            <a:r>
              <a:rPr lang="en-US" sz="1000" b="1" dirty="0">
                <a:latin typeface="Verdana" panose="020B0604030504040204" pitchFamily="34" charset="0"/>
                <a:ea typeface="Verdana" panose="020B0604030504040204" pitchFamily="34" charset="0"/>
                <a:cs typeface="Verdana" panose="020B0604030504040204" pitchFamily="34" charset="0"/>
              </a:rPr>
              <a:t>End of 2014</a:t>
            </a:r>
          </a:p>
          <a:p>
            <a:pPr marL="0" indent="0">
              <a:buNone/>
            </a:pPr>
            <a:endParaRPr lang="en-US" sz="1600" dirty="0"/>
          </a:p>
          <a:p>
            <a:pPr marL="0" indent="0">
              <a:buNone/>
            </a:pPr>
            <a:r>
              <a:rPr lang="en-US" sz="1600" dirty="0"/>
              <a:t>	</a:t>
            </a:r>
            <a:r>
              <a:rPr lang="en-US" sz="1600" b="1" dirty="0"/>
              <a:t>A.</a:t>
            </a:r>
            <a:r>
              <a:rPr lang="en-US" sz="1600" dirty="0"/>
              <a:t>    Finished goods?</a:t>
            </a:r>
          </a:p>
          <a:p>
            <a:pPr marL="0" indent="0">
              <a:buNone/>
            </a:pPr>
            <a:r>
              <a:rPr lang="en-US" sz="1600" dirty="0"/>
              <a:t>	</a:t>
            </a:r>
          </a:p>
          <a:p>
            <a:pPr marL="0" indent="0">
              <a:buNone/>
            </a:pPr>
            <a:r>
              <a:rPr lang="en-US" sz="1600" dirty="0"/>
              <a:t>	</a:t>
            </a:r>
            <a:r>
              <a:rPr lang="en-US" sz="1600" b="1" dirty="0"/>
              <a:t>B.     </a:t>
            </a:r>
            <a:r>
              <a:rPr lang="en-US" sz="1600" dirty="0"/>
              <a:t>Work in progress?		</a:t>
            </a:r>
          </a:p>
          <a:p>
            <a:pPr marL="0" indent="0">
              <a:buNone/>
            </a:pPr>
            <a:endParaRPr lang="en-US" sz="1600" dirty="0"/>
          </a:p>
          <a:p>
            <a:pPr marL="0" indent="0">
              <a:buNone/>
            </a:pPr>
            <a:r>
              <a:rPr lang="en-US" sz="1600" dirty="0"/>
              <a:t>	</a:t>
            </a:r>
            <a:r>
              <a:rPr lang="en-US" sz="1600" b="1" dirty="0"/>
              <a:t>C.</a:t>
            </a:r>
            <a:r>
              <a:rPr lang="en-US" sz="1600" dirty="0"/>
              <a:t>    Materials, supplies, fuels, etc.?</a:t>
            </a:r>
          </a:p>
          <a:p>
            <a:pPr marL="0" indent="0">
              <a:buNone/>
            </a:pPr>
            <a:endParaRPr lang="en-US" sz="1600" dirty="0"/>
          </a:p>
          <a:p>
            <a:pPr marL="0" indent="0">
              <a:buNone/>
            </a:pPr>
            <a:r>
              <a:rPr lang="en-US" sz="1600" dirty="0"/>
              <a:t>	</a:t>
            </a:r>
          </a:p>
          <a:p>
            <a:pPr marL="0" indent="0">
              <a:buNone/>
            </a:pPr>
            <a:r>
              <a:rPr lang="en-US" sz="1600" dirty="0"/>
              <a:t>	</a:t>
            </a:r>
            <a:r>
              <a:rPr lang="en-US" sz="1600" b="1" dirty="0"/>
              <a:t> TOTAL</a:t>
            </a:r>
            <a:r>
              <a:rPr lang="en-US" sz="1600" dirty="0"/>
              <a:t> </a:t>
            </a:r>
            <a:r>
              <a:rPr lang="en-US" sz="1600" i="1" dirty="0"/>
              <a:t>(Add lines A through C)</a:t>
            </a:r>
            <a:endParaRPr lang="en-US" sz="16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p:txBody>
      </p:sp>
      <p:sp>
        <p:nvSpPr>
          <p:cNvPr id="8" name="TextBox 7"/>
          <p:cNvSpPr txBox="1"/>
          <p:nvPr/>
        </p:nvSpPr>
        <p:spPr>
          <a:xfrm>
            <a:off x="6740096" y="5870293"/>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1095375" y="5849394"/>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L33</a:t>
            </a:r>
            <a:endParaRPr lang="en-US" dirty="0"/>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791" y="2195511"/>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675" y="2826465"/>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825" y="2686049"/>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695729"/>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204" y="2836145"/>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538" y="2171697"/>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135" y="3444291"/>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457" y="4041630"/>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457" y="4986925"/>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515" y="3402431"/>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205" y="4041630"/>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606" y="4991964"/>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825" y="3251643"/>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825" y="3901214"/>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825" y="4851548"/>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028" y="3251487"/>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028" y="3885055"/>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046" y="4844482"/>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341" y="5960688"/>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840921"/>
            <a:ext cx="27241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6647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3433"/>
          </a:xfrm>
        </p:spPr>
        <p:txBody>
          <a:bodyPr>
            <a:normAutofit/>
          </a:bodyPr>
          <a:lstStyle/>
          <a:p>
            <a:pPr algn="l"/>
            <a:r>
              <a:rPr lang="en-US" sz="1200" dirty="0">
                <a:solidFill>
                  <a:schemeClr val="accent3">
                    <a:lumMod val="50000"/>
                  </a:schemeClr>
                </a:solidFill>
              </a:rPr>
              <a:t>INVENTORIES BY </a:t>
            </a:r>
            <a:r>
              <a:rPr lang="en-US" sz="1200" dirty="0" smtClean="0">
                <a:solidFill>
                  <a:schemeClr val="accent3">
                    <a:lumMod val="50000"/>
                  </a:schemeClr>
                </a:solidFill>
              </a:rPr>
              <a:t>NON-LIFO VALUATION METHODS</a:t>
            </a:r>
            <a:r>
              <a:rPr lang="en-US" sz="1200" i="1" dirty="0" smtClean="0">
                <a:solidFill>
                  <a:schemeClr val="accent3">
                    <a:lumMod val="50000"/>
                  </a:schemeClr>
                </a:solidFill>
              </a:rPr>
              <a:t/>
            </a:r>
            <a:br>
              <a:rPr lang="en-US" sz="1200" i="1" dirty="0" smtClean="0">
                <a:solidFill>
                  <a:schemeClr val="accent3">
                    <a:lumMod val="50000"/>
                  </a:schemeClr>
                </a:solidFill>
              </a:rPr>
            </a:br>
            <a:r>
              <a:rPr lang="en-US" sz="1200" i="1" dirty="0" smtClean="0">
                <a:solidFill>
                  <a:schemeClr val="accent2">
                    <a:lumMod val="50000"/>
                  </a:schemeClr>
                </a:solidFill>
              </a:rPr>
              <a:t>[</a:t>
            </a:r>
            <a:r>
              <a:rPr lang="en-US" sz="1200" i="1" dirty="0">
                <a:solidFill>
                  <a:schemeClr val="accent2">
                    <a:lumMod val="50000"/>
                  </a:schemeClr>
                </a:solidFill>
              </a:rPr>
              <a:t>VALUE OF </a:t>
            </a:r>
            <a:r>
              <a:rPr lang="en-US" sz="1200" i="1" dirty="0" smtClean="0">
                <a:solidFill>
                  <a:schemeClr val="accent2">
                    <a:lumMod val="50000"/>
                  </a:schemeClr>
                </a:solidFill>
              </a:rPr>
              <a:t>INVENTORIES </a:t>
            </a:r>
            <a:r>
              <a:rPr lang="en-US" sz="1200" i="1" dirty="0">
                <a:solidFill>
                  <a:schemeClr val="accent2">
                    <a:lumMod val="50000"/>
                  </a:schemeClr>
                </a:solidFill>
              </a:rPr>
              <a:t>A] = </a:t>
            </a:r>
            <a:r>
              <a:rPr lang="en-US" sz="1200" i="1" dirty="0" smtClean="0">
                <a:solidFill>
                  <a:schemeClr val="accent2">
                    <a:lumMod val="50000"/>
                  </a:schemeClr>
                </a:solidFill>
              </a:rPr>
              <a:t>YES</a:t>
            </a:r>
            <a:endParaRPr lang="en-US" sz="1200" dirty="0">
              <a:solidFill>
                <a:schemeClr val="accent2">
                  <a:lumMod val="50000"/>
                </a:schemeClr>
              </a:solidFill>
            </a:endParaRPr>
          </a:p>
        </p:txBody>
      </p:sp>
      <p:sp>
        <p:nvSpPr>
          <p:cNvPr id="5" name="Content Placeholder 4"/>
          <p:cNvSpPr>
            <a:spLocks noGrp="1"/>
          </p:cNvSpPr>
          <p:nvPr>
            <p:ph idx="1"/>
          </p:nvPr>
        </p:nvSpPr>
        <p:spPr>
          <a:xfrm>
            <a:off x="457200" y="1193800"/>
            <a:ext cx="8229600" cy="4457700"/>
          </a:xfrm>
        </p:spPr>
        <p:txBody>
          <a:bodyPr>
            <a:normAutofit/>
          </a:bodyPr>
          <a:lstStyle/>
          <a:p>
            <a:pPr marL="0" indent="0">
              <a:buNone/>
            </a:pPr>
            <a:r>
              <a:rPr lang="en-US" sz="1400" b="1" dirty="0" smtClean="0"/>
              <a:t>INVENTORIES BY NON-LIFO VALUATION METHODS:</a:t>
            </a:r>
          </a:p>
          <a:p>
            <a:pPr marL="0" indent="0">
              <a:buNone/>
            </a:pPr>
            <a:endParaRPr lang="en-US" sz="1400" dirty="0"/>
          </a:p>
          <a:p>
            <a:pPr marL="0" indent="0">
              <a:spcBef>
                <a:spcPts val="0"/>
              </a:spcBef>
              <a:buNone/>
            </a:pPr>
            <a:r>
              <a:rPr lang="en-US" sz="1200" dirty="0"/>
              <a:t>Of the </a:t>
            </a:r>
            <a:r>
              <a:rPr lang="en-US" sz="1200" dirty="0">
                <a:solidFill>
                  <a:srgbClr val="FF0000"/>
                </a:solidFill>
              </a:rPr>
              <a:t>($XXXXXXXXXXX,000.00) </a:t>
            </a:r>
            <a:r>
              <a:rPr lang="en-US" sz="1200" dirty="0"/>
              <a:t>reported in total value of inventories owned by this establishment as of December 31, </a:t>
            </a:r>
          </a:p>
          <a:p>
            <a:pPr marL="0" indent="0">
              <a:spcBef>
                <a:spcPts val="0"/>
              </a:spcBef>
              <a:buNone/>
            </a:pPr>
            <a:r>
              <a:rPr lang="en-US" sz="1200" dirty="0"/>
              <a:t>how much is subject to the following valuation methods</a:t>
            </a:r>
            <a:r>
              <a:rPr lang="en-US" sz="2000" dirty="0"/>
              <a:t>…</a:t>
            </a:r>
          </a:p>
          <a:p>
            <a:pPr marL="0" indent="0">
              <a:buNone/>
            </a:pPr>
            <a:r>
              <a:rPr lang="en-US" sz="1800" dirty="0"/>
              <a:t>	</a:t>
            </a:r>
            <a:r>
              <a:rPr lang="en-US" sz="1100" dirty="0"/>
              <a:t>							</a:t>
            </a:r>
            <a:r>
              <a:rPr lang="en-US" sz="1200" dirty="0">
                <a:latin typeface="+mj-lt"/>
              </a:rPr>
              <a:t>       </a:t>
            </a:r>
            <a:r>
              <a:rPr lang="en-US" sz="1200" dirty="0" smtClean="0">
                <a:latin typeface="+mj-lt"/>
              </a:rPr>
              <a:t>         </a:t>
            </a:r>
            <a:r>
              <a:rPr lang="en-US" sz="1050" b="1" dirty="0" smtClean="0">
                <a:latin typeface="Verdana" panose="020B0604030504040204" pitchFamily="34" charset="0"/>
                <a:ea typeface="Verdana" panose="020B0604030504040204" pitchFamily="34" charset="0"/>
                <a:cs typeface="Verdana" panose="020B0604030504040204" pitchFamily="34" charset="0"/>
              </a:rPr>
              <a:t>End </a:t>
            </a:r>
            <a:r>
              <a:rPr lang="en-US" sz="1050" b="1" dirty="0">
                <a:latin typeface="Verdana" panose="020B0604030504040204" pitchFamily="34" charset="0"/>
                <a:ea typeface="Verdana" panose="020B0604030504040204" pitchFamily="34" charset="0"/>
                <a:cs typeface="Verdana" panose="020B0604030504040204" pitchFamily="34" charset="0"/>
              </a:rPr>
              <a:t>of 2015		             End of 2014</a:t>
            </a:r>
          </a:p>
          <a:p>
            <a:pPr marL="0" indent="0">
              <a:buNone/>
            </a:pPr>
            <a:r>
              <a:rPr lang="en-US" sz="1800" dirty="0"/>
              <a:t>	</a:t>
            </a:r>
            <a:r>
              <a:rPr lang="en-US" sz="1200" b="1" dirty="0"/>
              <a:t>A.</a:t>
            </a:r>
            <a:r>
              <a:rPr lang="en-US" sz="1200" dirty="0"/>
              <a:t>    First-In, First-out (FIFO)?</a:t>
            </a:r>
          </a:p>
          <a:p>
            <a:pPr marL="0" indent="0">
              <a:buNone/>
            </a:pPr>
            <a:endParaRPr lang="en-US" sz="1400" dirty="0"/>
          </a:p>
          <a:p>
            <a:pPr marL="0" indent="0">
              <a:buNone/>
            </a:pPr>
            <a:r>
              <a:rPr lang="en-US" sz="1400" dirty="0"/>
              <a:t>	</a:t>
            </a:r>
            <a:r>
              <a:rPr lang="en-US" sz="1200" b="1" dirty="0"/>
              <a:t>B.</a:t>
            </a:r>
            <a:r>
              <a:rPr lang="en-US" sz="1200" dirty="0"/>
              <a:t>    Average Cost?</a:t>
            </a:r>
          </a:p>
          <a:p>
            <a:pPr marL="0" indent="0">
              <a:buNone/>
            </a:pPr>
            <a:r>
              <a:rPr lang="en-US" sz="1400" dirty="0"/>
              <a:t>		</a:t>
            </a:r>
          </a:p>
          <a:p>
            <a:pPr marL="0" indent="0">
              <a:buNone/>
            </a:pPr>
            <a:r>
              <a:rPr lang="en-US" sz="1400" dirty="0"/>
              <a:t>	</a:t>
            </a:r>
            <a:r>
              <a:rPr lang="en-US" sz="1200" b="1" dirty="0"/>
              <a:t>C.</a:t>
            </a:r>
            <a:r>
              <a:rPr lang="en-US" sz="1200" dirty="0"/>
              <a:t>   Standard Cost?</a:t>
            </a:r>
          </a:p>
          <a:p>
            <a:pPr marL="0" indent="0">
              <a:buNone/>
            </a:pPr>
            <a:endParaRPr lang="en-US" sz="1400" dirty="0"/>
          </a:p>
          <a:p>
            <a:pPr marL="0" indent="0">
              <a:buNone/>
            </a:pPr>
            <a:r>
              <a:rPr lang="en-US" sz="1400" dirty="0"/>
              <a:t>	</a:t>
            </a:r>
            <a:r>
              <a:rPr lang="en-US" sz="1200" b="1" dirty="0"/>
              <a:t>D.</a:t>
            </a:r>
            <a:r>
              <a:rPr lang="en-US" sz="1200" dirty="0"/>
              <a:t>  Other non-LIFO valuation method(s)?</a:t>
            </a:r>
          </a:p>
          <a:p>
            <a:pPr marL="0" indent="0">
              <a:buNone/>
            </a:pPr>
            <a:r>
              <a:rPr lang="en-US" sz="1200" dirty="0"/>
              <a:t>	      </a:t>
            </a:r>
            <a:r>
              <a:rPr lang="en-US" sz="1200" i="1" dirty="0"/>
              <a:t>Specify method:  </a:t>
            </a:r>
          </a:p>
          <a:p>
            <a:pPr marL="0" indent="0">
              <a:buNone/>
            </a:pPr>
            <a:r>
              <a:rPr lang="en-US" sz="1400" dirty="0"/>
              <a:t>	</a:t>
            </a:r>
          </a:p>
          <a:p>
            <a:pPr marL="0" indent="0">
              <a:buNone/>
            </a:pPr>
            <a:r>
              <a:rPr lang="en-US" sz="1200" b="1" dirty="0"/>
              <a:t>       TOTAL</a:t>
            </a:r>
            <a:r>
              <a:rPr lang="en-US" sz="1200" dirty="0"/>
              <a:t>  </a:t>
            </a:r>
            <a:r>
              <a:rPr lang="en-US" sz="1200" i="1" dirty="0"/>
              <a:t>(Add lines A through D)</a:t>
            </a:r>
            <a:endParaRPr lang="en-US" sz="12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p:txBody>
      </p:sp>
      <p:sp>
        <p:nvSpPr>
          <p:cNvPr id="8" name="TextBox 7"/>
          <p:cNvSpPr txBox="1"/>
          <p:nvPr/>
        </p:nvSpPr>
        <p:spPr>
          <a:xfrm>
            <a:off x="6699250" y="5931895"/>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1083118" y="5931895"/>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L34</a:t>
            </a:r>
            <a:endParaRPr lang="en-US" dirty="0"/>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715" y="2200275"/>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381" y="2664541"/>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381" y="3155077"/>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381" y="3633786"/>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381" y="4229098"/>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771" y="4943319"/>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415" y="2524125"/>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415" y="3014661"/>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415" y="3493370"/>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415" y="4088682"/>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470" y="4802903"/>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57461"/>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014661"/>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471861"/>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094743"/>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767401"/>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070" y="2200274"/>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736" y="2691384"/>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736" y="3155077"/>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774" y="3633786"/>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203" y="4229098"/>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241" y="4907817"/>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341" y="6020328"/>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2266950" y="4433571"/>
            <a:ext cx="1533525"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pic>
        <p:nvPicPr>
          <p:cNvPr id="4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538" y="877433"/>
            <a:ext cx="52578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951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3433"/>
          </a:xfrm>
        </p:spPr>
        <p:txBody>
          <a:bodyPr>
            <a:normAutofit/>
          </a:bodyPr>
          <a:lstStyle/>
          <a:p>
            <a:pPr algn="l"/>
            <a:r>
              <a:rPr lang="en-US" sz="1200" dirty="0">
                <a:solidFill>
                  <a:schemeClr val="accent3">
                    <a:lumMod val="50000"/>
                  </a:schemeClr>
                </a:solidFill>
              </a:rPr>
              <a:t>INVENTORIES BY LAST-IN, FIRST-OUT (LIFO) VALUATION METHOD A</a:t>
            </a:r>
            <a:r>
              <a:rPr lang="en-US" sz="1200" i="1" dirty="0" smtClean="0">
                <a:solidFill>
                  <a:schemeClr val="accent3">
                    <a:lumMod val="50000"/>
                  </a:schemeClr>
                </a:solidFill>
              </a:rPr>
              <a:t/>
            </a:r>
            <a:br>
              <a:rPr lang="en-US" sz="1200" i="1" dirty="0" smtClean="0">
                <a:solidFill>
                  <a:schemeClr val="accent3">
                    <a:lumMod val="50000"/>
                  </a:schemeClr>
                </a:solidFill>
              </a:rPr>
            </a:br>
            <a:r>
              <a:rPr lang="en-US" sz="1200" i="1" dirty="0" smtClean="0">
                <a:solidFill>
                  <a:schemeClr val="accent2">
                    <a:lumMod val="50000"/>
                  </a:schemeClr>
                </a:solidFill>
              </a:rPr>
              <a:t>[</a:t>
            </a:r>
            <a:r>
              <a:rPr lang="en-US" sz="1200" i="1" dirty="0">
                <a:solidFill>
                  <a:schemeClr val="accent2">
                    <a:lumMod val="50000"/>
                  </a:schemeClr>
                </a:solidFill>
              </a:rPr>
              <a:t>VALUE OF </a:t>
            </a:r>
            <a:r>
              <a:rPr lang="en-US" sz="1200" i="1" dirty="0" smtClean="0">
                <a:solidFill>
                  <a:schemeClr val="accent2">
                    <a:lumMod val="50000"/>
                  </a:schemeClr>
                </a:solidFill>
              </a:rPr>
              <a:t>INVENTORIES </a:t>
            </a:r>
            <a:r>
              <a:rPr lang="en-US" sz="1200" i="1" dirty="0">
                <a:solidFill>
                  <a:schemeClr val="accent2">
                    <a:lumMod val="50000"/>
                  </a:schemeClr>
                </a:solidFill>
              </a:rPr>
              <a:t>A] = </a:t>
            </a:r>
            <a:r>
              <a:rPr lang="en-US" sz="1200" i="1" dirty="0" smtClean="0">
                <a:solidFill>
                  <a:schemeClr val="accent2">
                    <a:lumMod val="50000"/>
                  </a:schemeClr>
                </a:solidFill>
              </a:rPr>
              <a:t>YES</a:t>
            </a:r>
            <a:endParaRPr lang="en-US" sz="1200" dirty="0">
              <a:solidFill>
                <a:schemeClr val="accent2">
                  <a:lumMod val="50000"/>
                </a:schemeClr>
              </a:solidFill>
            </a:endParaRPr>
          </a:p>
        </p:txBody>
      </p:sp>
      <p:sp>
        <p:nvSpPr>
          <p:cNvPr id="5" name="Content Placeholder 4"/>
          <p:cNvSpPr>
            <a:spLocks noGrp="1"/>
          </p:cNvSpPr>
          <p:nvPr>
            <p:ph idx="1"/>
          </p:nvPr>
        </p:nvSpPr>
        <p:spPr>
          <a:xfrm>
            <a:off x="457200" y="1264528"/>
            <a:ext cx="8229600" cy="3530600"/>
          </a:xfrm>
        </p:spPr>
        <p:txBody>
          <a:bodyPr>
            <a:normAutofit/>
          </a:bodyPr>
          <a:lstStyle/>
          <a:p>
            <a:pPr marL="0" indent="0">
              <a:buNone/>
            </a:pPr>
            <a:r>
              <a:rPr lang="en-US" sz="1400" b="1" dirty="0" smtClean="0"/>
              <a:t>LIFO VALUATION METHOD:</a:t>
            </a:r>
          </a:p>
          <a:p>
            <a:pPr marL="0" indent="0">
              <a:buNone/>
            </a:pPr>
            <a:endParaRPr lang="en-US" sz="1400" dirty="0" smtClean="0"/>
          </a:p>
          <a:p>
            <a:pPr marL="0" indent="0">
              <a:buNone/>
            </a:pPr>
            <a:r>
              <a:rPr lang="en-US" sz="1400" dirty="0" smtClean="0"/>
              <a:t>Did this establishment use the Last-in, First-out (LIFO) valuation method?</a:t>
            </a:r>
          </a:p>
          <a:p>
            <a:pPr marL="0" indent="0">
              <a:buNone/>
            </a:pPr>
            <a:endParaRPr lang="en-US" sz="1400" dirty="0" smtClean="0"/>
          </a:p>
          <a:p>
            <a:pPr marL="0" indent="0">
              <a:buNone/>
            </a:pPr>
            <a:r>
              <a:rPr lang="en-US" sz="1400" dirty="0" smtClean="0"/>
              <a:t>	Yes</a:t>
            </a:r>
          </a:p>
          <a:p>
            <a:pPr marL="0" indent="0">
              <a:buNone/>
            </a:pPr>
            <a:endParaRPr lang="en-US" sz="1400" dirty="0"/>
          </a:p>
          <a:p>
            <a:pPr marL="0" indent="0">
              <a:buNone/>
            </a:pPr>
            <a:r>
              <a:rPr lang="en-US" sz="1400" dirty="0" smtClean="0"/>
              <a:t>	No</a:t>
            </a:r>
            <a:endParaRPr lang="en-US" sz="1400" dirty="0"/>
          </a:p>
        </p:txBody>
      </p:sp>
      <p:sp>
        <p:nvSpPr>
          <p:cNvPr id="8" name="TextBox 7"/>
          <p:cNvSpPr txBox="1"/>
          <p:nvPr/>
        </p:nvSpPr>
        <p:spPr>
          <a:xfrm>
            <a:off x="6470650" y="5635871"/>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L35</a:t>
            </a: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96" y="2281622"/>
            <a:ext cx="240866" cy="24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96" y="2817193"/>
            <a:ext cx="240866" cy="24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193" y="5651746"/>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89" y="931153"/>
            <a:ext cx="43338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652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19376"/>
          </a:xfrm>
        </p:spPr>
        <p:txBody>
          <a:bodyPr>
            <a:normAutofit/>
          </a:bodyPr>
          <a:lstStyle/>
          <a:p>
            <a:pPr algn="l"/>
            <a:r>
              <a:rPr lang="en-US" sz="1200" dirty="0">
                <a:solidFill>
                  <a:schemeClr val="accent3">
                    <a:lumMod val="50000"/>
                  </a:schemeClr>
                </a:solidFill>
              </a:rPr>
              <a:t>INVENTORIES BY LAST-IN, FIRST-OUT (LIFO) VALUATION METHOD B</a:t>
            </a:r>
            <a:r>
              <a:rPr lang="en-US" sz="1200" i="1" dirty="0" smtClean="0">
                <a:solidFill>
                  <a:schemeClr val="accent3">
                    <a:lumMod val="50000"/>
                  </a:schemeClr>
                </a:solidFill>
              </a:rPr>
              <a:t/>
            </a:r>
            <a:br>
              <a:rPr lang="en-US" sz="1200" i="1" dirty="0" smtClean="0">
                <a:solidFill>
                  <a:schemeClr val="accent3">
                    <a:lumMod val="50000"/>
                  </a:schemeClr>
                </a:solidFill>
              </a:rPr>
            </a:br>
            <a:r>
              <a:rPr lang="en-US" sz="1200" i="1" dirty="0" smtClean="0">
                <a:solidFill>
                  <a:schemeClr val="accent2">
                    <a:lumMod val="50000"/>
                  </a:schemeClr>
                </a:solidFill>
              </a:rPr>
              <a:t>- [INVENTORIES </a:t>
            </a:r>
            <a:r>
              <a:rPr lang="en-US" sz="1200" i="1" dirty="0">
                <a:solidFill>
                  <a:schemeClr val="accent2">
                    <a:lumMod val="50000"/>
                  </a:schemeClr>
                </a:solidFill>
              </a:rPr>
              <a:t>BY LAST-IN, FIRST-OUT (LIFO) VALUATION METHOD </a:t>
            </a:r>
            <a:r>
              <a:rPr lang="en-US" sz="1200" i="1" dirty="0" smtClean="0">
                <a:solidFill>
                  <a:schemeClr val="accent2">
                    <a:lumMod val="50000"/>
                  </a:schemeClr>
                </a:solidFill>
              </a:rPr>
              <a:t>A]=YES</a:t>
            </a:r>
            <a:br>
              <a:rPr lang="en-US" sz="1200" i="1" dirty="0" smtClean="0">
                <a:solidFill>
                  <a:schemeClr val="accent2">
                    <a:lumMod val="50000"/>
                  </a:schemeClr>
                </a:solidFill>
              </a:rPr>
            </a:br>
            <a:r>
              <a:rPr lang="en-US" sz="1200" i="1" dirty="0" smtClean="0">
                <a:solidFill>
                  <a:schemeClr val="accent2">
                    <a:lumMod val="50000"/>
                  </a:schemeClr>
                </a:solidFill>
              </a:rPr>
              <a:t>- </a:t>
            </a:r>
            <a:r>
              <a:rPr lang="en-US" sz="1200" i="1" dirty="0" smtClean="0">
                <a:solidFill>
                  <a:srgbClr val="7030A0"/>
                </a:solidFill>
              </a:rPr>
              <a:t>Auto </a:t>
            </a:r>
            <a:r>
              <a:rPr lang="en-US" sz="1200" i="1" dirty="0">
                <a:solidFill>
                  <a:srgbClr val="7030A0"/>
                </a:solidFill>
              </a:rPr>
              <a:t>fill  INV_VAL_NLIFO_END from INV_VAL_NLIFO_TOT_END (screen 36)</a:t>
            </a:r>
            <a:endParaRPr lang="en-US" sz="1200" dirty="0">
              <a:solidFill>
                <a:srgbClr val="FF0000"/>
              </a:solidFill>
            </a:endParaRPr>
          </a:p>
        </p:txBody>
      </p:sp>
      <p:sp>
        <p:nvSpPr>
          <p:cNvPr id="5" name="Content Placeholder 4"/>
          <p:cNvSpPr>
            <a:spLocks noGrp="1"/>
          </p:cNvSpPr>
          <p:nvPr>
            <p:ph idx="1"/>
          </p:nvPr>
        </p:nvSpPr>
        <p:spPr>
          <a:xfrm>
            <a:off x="457200" y="1271346"/>
            <a:ext cx="8229600" cy="4380153"/>
          </a:xfrm>
        </p:spPr>
        <p:txBody>
          <a:bodyPr>
            <a:normAutofit/>
          </a:bodyPr>
          <a:lstStyle/>
          <a:p>
            <a:pPr marL="0" indent="0">
              <a:buNone/>
            </a:pPr>
            <a:r>
              <a:rPr lang="en-US" sz="1400" b="1" dirty="0" smtClean="0"/>
              <a:t>INVENTORIES BY LIFO VALUATION METHOD:</a:t>
            </a:r>
          </a:p>
          <a:p>
            <a:pPr marL="0" indent="0">
              <a:buNone/>
            </a:pPr>
            <a:endParaRPr lang="en-US" sz="1400" dirty="0"/>
          </a:p>
          <a:p>
            <a:pPr marL="0" indent="0">
              <a:buNone/>
            </a:pPr>
            <a:r>
              <a:rPr lang="en-US" sz="1200" dirty="0"/>
              <a:t>Of the </a:t>
            </a:r>
            <a:r>
              <a:rPr lang="en-US" sz="1200" dirty="0">
                <a:solidFill>
                  <a:srgbClr val="FF0000"/>
                </a:solidFill>
              </a:rPr>
              <a:t>($XXXXXXXXXXX,000.00)</a:t>
            </a:r>
            <a:r>
              <a:rPr lang="en-US" sz="1200" dirty="0"/>
              <a:t> reported in total value of inventories owned by this establishment as </a:t>
            </a:r>
          </a:p>
          <a:p>
            <a:pPr marL="0" indent="0">
              <a:buNone/>
            </a:pPr>
            <a:r>
              <a:rPr lang="en-US" sz="1200" dirty="0"/>
              <a:t>of December 31, what was the… </a:t>
            </a:r>
            <a:r>
              <a:rPr lang="en-US" sz="1400" dirty="0"/>
              <a:t>	</a:t>
            </a:r>
          </a:p>
          <a:p>
            <a:pPr marL="0" indent="0">
              <a:buNone/>
            </a:pPr>
            <a:r>
              <a:rPr lang="en-US" sz="1400" dirty="0"/>
              <a:t>					</a:t>
            </a:r>
            <a:r>
              <a:rPr lang="en-US" sz="1050" dirty="0"/>
              <a:t>					    </a:t>
            </a:r>
            <a:r>
              <a:rPr lang="en-US" sz="1000" b="1" dirty="0">
                <a:latin typeface="Verdana" panose="020B0604030504040204" pitchFamily="34" charset="0"/>
                <a:ea typeface="Verdana" panose="020B0604030504040204" pitchFamily="34" charset="0"/>
                <a:cs typeface="Verdana" panose="020B0604030504040204" pitchFamily="34" charset="0"/>
              </a:rPr>
              <a:t>End of 2015</a:t>
            </a:r>
            <a:r>
              <a:rPr lang="en-US" sz="1050" b="1" dirty="0">
                <a:latin typeface="Verdana" panose="020B0604030504040204" pitchFamily="34" charset="0"/>
                <a:ea typeface="Verdana" panose="020B0604030504040204" pitchFamily="34" charset="0"/>
                <a:cs typeface="Verdana" panose="020B0604030504040204" pitchFamily="34" charset="0"/>
              </a:rPr>
              <a:t>	                 </a:t>
            </a:r>
            <a:r>
              <a:rPr lang="en-US" sz="1050" b="1" dirty="0" smtClean="0">
                <a:latin typeface="Verdana" panose="020B0604030504040204" pitchFamily="34" charset="0"/>
                <a:ea typeface="Verdana" panose="020B0604030504040204" pitchFamily="34" charset="0"/>
                <a:cs typeface="Verdana" panose="020B0604030504040204" pitchFamily="34" charset="0"/>
              </a:rPr>
              <a:t> </a:t>
            </a:r>
            <a:r>
              <a:rPr lang="en-US" sz="1000" b="1" dirty="0">
                <a:latin typeface="Verdana" panose="020B0604030504040204" pitchFamily="34" charset="0"/>
                <a:ea typeface="Verdana" panose="020B0604030504040204" pitchFamily="34" charset="0"/>
                <a:cs typeface="Verdana" panose="020B0604030504040204" pitchFamily="34" charset="0"/>
              </a:rPr>
              <a:t>End of 2014</a:t>
            </a:r>
          </a:p>
          <a:p>
            <a:pPr marL="0" indent="0">
              <a:buNone/>
            </a:pPr>
            <a:r>
              <a:rPr lang="en-US" sz="1400" dirty="0" smtClean="0"/>
              <a:t>       </a:t>
            </a:r>
            <a:r>
              <a:rPr lang="en-US" sz="1200" b="1" dirty="0"/>
              <a:t>A.</a:t>
            </a:r>
            <a:r>
              <a:rPr lang="en-US" sz="1200" dirty="0"/>
              <a:t>    Amount subject to </a:t>
            </a:r>
            <a:r>
              <a:rPr lang="en-US" sz="1200" dirty="0" smtClean="0"/>
              <a:t>LIFO? </a:t>
            </a:r>
            <a:endParaRPr lang="en-US" sz="1200" dirty="0"/>
          </a:p>
          <a:p>
            <a:pPr marL="0" indent="0">
              <a:buNone/>
            </a:pPr>
            <a:r>
              <a:rPr lang="en-US" sz="1200" dirty="0"/>
              <a:t>                </a:t>
            </a:r>
            <a:r>
              <a:rPr lang="en-US" sz="1200" i="1" dirty="0"/>
              <a:t>(gross LIFO amount</a:t>
            </a:r>
            <a:r>
              <a:rPr lang="en-US" sz="1200" i="1" dirty="0" smtClean="0"/>
              <a:t>)</a:t>
            </a:r>
            <a:endParaRPr lang="en-US" sz="1200" dirty="0"/>
          </a:p>
          <a:p>
            <a:pPr marL="0" indent="0">
              <a:buNone/>
            </a:pPr>
            <a:endParaRPr lang="en-US" sz="1200" dirty="0"/>
          </a:p>
          <a:p>
            <a:pPr marL="0" indent="0">
              <a:buNone/>
            </a:pPr>
            <a:r>
              <a:rPr lang="en-US" sz="1200" dirty="0"/>
              <a:t>       </a:t>
            </a:r>
            <a:r>
              <a:rPr lang="en-US" sz="1200" b="1" dirty="0"/>
              <a:t>B.    </a:t>
            </a:r>
            <a:r>
              <a:rPr lang="en-US" sz="1200" dirty="0"/>
              <a:t>Amount </a:t>
            </a:r>
            <a:r>
              <a:rPr lang="en-US" sz="1200" b="1" dirty="0"/>
              <a:t>not</a:t>
            </a:r>
            <a:r>
              <a:rPr lang="en-US" sz="1200" dirty="0"/>
              <a:t> subject to </a:t>
            </a:r>
            <a:r>
              <a:rPr lang="en-US" sz="1200" dirty="0" smtClean="0"/>
              <a:t>LIFO? </a:t>
            </a:r>
            <a:endParaRPr lang="en-US" sz="1200" dirty="0"/>
          </a:p>
          <a:p>
            <a:pPr marL="0" indent="0">
              <a:buNone/>
            </a:pPr>
            <a:r>
              <a:rPr lang="en-US" sz="1200" i="1" dirty="0"/>
              <a:t>	(should equal </a:t>
            </a:r>
            <a:r>
              <a:rPr lang="en-US" sz="1200" dirty="0">
                <a:solidFill>
                  <a:srgbClr val="FF0000"/>
                </a:solidFill>
              </a:rPr>
              <a:t>($XXXXXXXXXXX,000.00) </a:t>
            </a:r>
          </a:p>
          <a:p>
            <a:pPr marL="0" indent="0">
              <a:buNone/>
            </a:pPr>
            <a:r>
              <a:rPr lang="en-US" sz="1200" i="1" dirty="0"/>
              <a:t>               TOTAL Inventories by Non-LIFO valuation method)</a:t>
            </a:r>
            <a:endParaRPr lang="en-US" sz="1200" dirty="0"/>
          </a:p>
          <a:p>
            <a:pPr marL="0" indent="0">
              <a:buNone/>
            </a:pPr>
            <a:r>
              <a:rPr lang="en-US" sz="1200" dirty="0"/>
              <a:t>			</a:t>
            </a:r>
          </a:p>
          <a:p>
            <a:pPr marL="0" indent="0">
              <a:buNone/>
            </a:pPr>
            <a:r>
              <a:rPr lang="en-US" sz="1200" dirty="0"/>
              <a:t>         </a:t>
            </a:r>
            <a:r>
              <a:rPr lang="en-US" sz="1200" b="1" dirty="0"/>
              <a:t>TOTAL</a:t>
            </a:r>
            <a:r>
              <a:rPr lang="en-US" sz="1200" dirty="0"/>
              <a:t> </a:t>
            </a:r>
            <a:r>
              <a:rPr lang="en-US" sz="1200" i="1" dirty="0"/>
              <a:t>(Add lines A and B)</a:t>
            </a:r>
            <a:endParaRPr lang="en-US" sz="1200" dirty="0"/>
          </a:p>
          <a:p>
            <a:pPr marL="0" indent="0">
              <a:buNone/>
            </a:pPr>
            <a:endParaRPr lang="en-US" sz="1200" dirty="0"/>
          </a:p>
          <a:p>
            <a:pPr marL="0" indent="0">
              <a:buNone/>
            </a:pPr>
            <a:endParaRPr lang="en-US" sz="1200" dirty="0" smtClean="0"/>
          </a:p>
          <a:p>
            <a:pPr marL="0" indent="0">
              <a:buNone/>
            </a:pPr>
            <a:r>
              <a:rPr lang="en-US" sz="1200" dirty="0" smtClean="0"/>
              <a:t>    </a:t>
            </a:r>
            <a:r>
              <a:rPr lang="en-US" sz="1200" dirty="0"/>
              <a:t>Amount of LIFO </a:t>
            </a:r>
            <a:r>
              <a:rPr lang="en-US" sz="1200" dirty="0" smtClean="0"/>
              <a:t>reserve? (if any)</a:t>
            </a:r>
            <a:endParaRPr lang="en-US" sz="1200" dirty="0"/>
          </a:p>
          <a:p>
            <a:pPr marL="0" indent="0">
              <a:buNone/>
            </a:pPr>
            <a:endParaRPr lang="en-US" sz="1600" dirty="0"/>
          </a:p>
          <a:p>
            <a:pPr marL="0" indent="0">
              <a:buNone/>
            </a:pPr>
            <a:endParaRPr lang="en-US" sz="1400" dirty="0" smtClean="0"/>
          </a:p>
          <a:p>
            <a:pPr marL="0" indent="0">
              <a:buNone/>
            </a:pPr>
            <a:endParaRPr lang="en-US" sz="1400" dirty="0"/>
          </a:p>
        </p:txBody>
      </p:sp>
      <p:sp>
        <p:nvSpPr>
          <p:cNvPr id="8" name="TextBox 7"/>
          <p:cNvSpPr txBox="1"/>
          <p:nvPr/>
        </p:nvSpPr>
        <p:spPr>
          <a:xfrm>
            <a:off x="6598131" y="5846751"/>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1304925" y="5825852"/>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L36</a:t>
            </a:r>
            <a:endParaRPr lang="en-US" dirty="0"/>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2181225"/>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016" y="2785628"/>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347" y="3645613"/>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346" y="4202827"/>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666" y="4795681"/>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54" y="2799761"/>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111" y="3645613"/>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212" y="4174406"/>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039" y="4774170"/>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189" y="2186420"/>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612" y="2678844"/>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715" y="3505197"/>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938" y="4060676"/>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256" y="4655265"/>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580" y="2659345"/>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407" y="3505061"/>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033990"/>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8871" y="4633754"/>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182" y="5950297"/>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899" y="993547"/>
            <a:ext cx="3611395" cy="27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996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04680"/>
          </a:xfrm>
        </p:spPr>
        <p:txBody>
          <a:bodyPr>
            <a:normAutofit/>
          </a:bodyPr>
          <a:lstStyle/>
          <a:p>
            <a:pPr algn="l"/>
            <a:r>
              <a:rPr lang="en-US" sz="1200" dirty="0" smtClean="0">
                <a:solidFill>
                  <a:schemeClr val="accent3">
                    <a:lumMod val="50000"/>
                  </a:schemeClr>
                </a:solidFill>
              </a:rPr>
              <a:t>INVENTORIES OUTSIDE THE US</a:t>
            </a:r>
            <a:endParaRPr lang="en-US" sz="1200" dirty="0">
              <a:solidFill>
                <a:schemeClr val="accent3">
                  <a:lumMod val="50000"/>
                </a:schemeClr>
              </a:solidFill>
            </a:endParaRPr>
          </a:p>
        </p:txBody>
      </p:sp>
      <p:sp>
        <p:nvSpPr>
          <p:cNvPr id="5" name="Content Placeholder 4"/>
          <p:cNvSpPr>
            <a:spLocks noGrp="1"/>
          </p:cNvSpPr>
          <p:nvPr>
            <p:ph idx="1"/>
          </p:nvPr>
        </p:nvSpPr>
        <p:spPr>
          <a:xfrm>
            <a:off x="457200" y="1219200"/>
            <a:ext cx="8229600" cy="3911601"/>
          </a:xfrm>
        </p:spPr>
        <p:txBody>
          <a:bodyPr>
            <a:normAutofit/>
          </a:bodyPr>
          <a:lstStyle/>
          <a:p>
            <a:pPr marL="0" indent="0">
              <a:buNone/>
            </a:pPr>
            <a:r>
              <a:rPr lang="en-US" sz="1400" b="1" dirty="0" smtClean="0"/>
              <a:t>INVENTORIES OUTSIDE THE UNITED STATES</a:t>
            </a:r>
          </a:p>
          <a:p>
            <a:pPr marL="0" indent="0">
              <a:buNone/>
            </a:pPr>
            <a:endParaRPr lang="en-US" sz="1400" dirty="0" smtClean="0"/>
          </a:p>
          <a:p>
            <a:pPr marL="0" indent="0">
              <a:buNone/>
            </a:pPr>
            <a:endParaRPr lang="en-US" sz="1400" dirty="0"/>
          </a:p>
        </p:txBody>
      </p:sp>
      <p:sp>
        <p:nvSpPr>
          <p:cNvPr id="8" name="TextBox 7"/>
          <p:cNvSpPr txBox="1"/>
          <p:nvPr/>
        </p:nvSpPr>
        <p:spPr>
          <a:xfrm>
            <a:off x="67691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962025" y="5648607"/>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L37</a:t>
            </a:r>
            <a:endParaRPr lang="en-US" dirty="0"/>
          </a:p>
        </p:txBody>
      </p:sp>
      <p:sp>
        <p:nvSpPr>
          <p:cNvPr id="3" name="Rectangle 2"/>
          <p:cNvSpPr/>
          <p:nvPr/>
        </p:nvSpPr>
        <p:spPr>
          <a:xfrm>
            <a:off x="457200" y="1873707"/>
            <a:ext cx="7658100" cy="2693045"/>
          </a:xfrm>
          <a:prstGeom prst="rect">
            <a:avLst/>
          </a:prstGeom>
        </p:spPr>
        <p:txBody>
          <a:bodyPr wrap="square">
            <a:spAutoFit/>
          </a:bodyPr>
          <a:lstStyle/>
          <a:p>
            <a:r>
              <a:rPr lang="en-US" sz="1200" dirty="0"/>
              <a:t>Of the </a:t>
            </a:r>
            <a:r>
              <a:rPr lang="en-US" sz="1200" dirty="0">
                <a:solidFill>
                  <a:srgbClr val="FF0000"/>
                </a:solidFill>
              </a:rPr>
              <a:t>($XXXXXXXXXX,000.00)</a:t>
            </a:r>
            <a:r>
              <a:rPr lang="en-US" sz="1200" dirty="0"/>
              <a:t> reported in total value inventories,  what was the value of inventories stored or </a:t>
            </a:r>
            <a:r>
              <a:rPr lang="en-US" sz="1200" dirty="0" err="1"/>
              <a:t>en</a:t>
            </a:r>
            <a:r>
              <a:rPr lang="en-US" sz="1200" dirty="0"/>
              <a:t> route OUTSIDE the 50 U.S. states and the District of Columbia for 2015?</a:t>
            </a:r>
          </a:p>
          <a:p>
            <a:endParaRPr lang="en-US" sz="900" dirty="0"/>
          </a:p>
          <a:p>
            <a:r>
              <a:rPr lang="en-US" sz="1000" b="1" dirty="0"/>
              <a:t>          Exclude:  </a:t>
            </a:r>
          </a:p>
          <a:p>
            <a:pPr marL="628650" lvl="1" indent="-171450">
              <a:buFont typeface="Arial" panose="020B0604020202020204" pitchFamily="34" charset="0"/>
              <a:buChar char="•"/>
            </a:pPr>
            <a:r>
              <a:rPr lang="en-US" sz="1000" b="1" dirty="0"/>
              <a:t>  </a:t>
            </a:r>
            <a:r>
              <a:rPr lang="en-US" sz="1000" dirty="0"/>
              <a:t>Inventory held in Foreign Trade Zones or </a:t>
            </a:r>
          </a:p>
          <a:p>
            <a:pPr lvl="1"/>
            <a:r>
              <a:rPr lang="en-US" sz="1000" dirty="0"/>
              <a:t>         in bonded warehouses in the U.S.</a:t>
            </a:r>
          </a:p>
          <a:p>
            <a:r>
              <a:rPr lang="en-US" sz="1000" b="1" i="1" dirty="0"/>
              <a:t> </a:t>
            </a:r>
            <a:endParaRPr lang="en-US" sz="1000" dirty="0"/>
          </a:p>
          <a:p>
            <a:r>
              <a:rPr lang="en-US" sz="1000" i="1" dirty="0"/>
              <a:t>For more detailed definitions, please see </a:t>
            </a:r>
            <a:endParaRPr lang="en-US" sz="1000" dirty="0"/>
          </a:p>
          <a:p>
            <a:r>
              <a:rPr lang="en-US" sz="1000" u="sng" dirty="0">
                <a:solidFill>
                  <a:srgbClr val="0070C0"/>
                </a:solidFill>
              </a:rPr>
              <a:t>http://enforcement.trade.gov/ftzpage/info/ftzstart.html</a:t>
            </a:r>
            <a:r>
              <a:rPr lang="en-US" sz="1000" u="sng" dirty="0"/>
              <a:t> </a:t>
            </a:r>
            <a:r>
              <a:rPr lang="en-US" sz="1000" dirty="0"/>
              <a:t>   </a:t>
            </a:r>
          </a:p>
          <a:p>
            <a:r>
              <a:rPr lang="en-US" dirty="0"/>
              <a:t>		</a:t>
            </a:r>
            <a:r>
              <a:rPr lang="en-US" sz="1100" dirty="0"/>
              <a:t>								</a:t>
            </a:r>
          </a:p>
          <a:p>
            <a:r>
              <a:rPr lang="en-US" sz="1100" dirty="0"/>
              <a:t>								</a:t>
            </a:r>
            <a:r>
              <a:rPr lang="en-US" sz="1100" dirty="0" smtClean="0"/>
              <a:t>     </a:t>
            </a:r>
            <a:r>
              <a:rPr lang="en-US" sz="900" b="1" dirty="0" smtClean="0">
                <a:latin typeface="Verdana" panose="020B0604030504040204" pitchFamily="34" charset="0"/>
                <a:ea typeface="Verdana" panose="020B0604030504040204" pitchFamily="34" charset="0"/>
                <a:cs typeface="Verdana" panose="020B0604030504040204" pitchFamily="34" charset="0"/>
              </a:rPr>
              <a:t>End </a:t>
            </a:r>
            <a:r>
              <a:rPr lang="en-US" sz="900" b="1" dirty="0">
                <a:latin typeface="Verdana" panose="020B0604030504040204" pitchFamily="34" charset="0"/>
                <a:ea typeface="Verdana" panose="020B0604030504040204" pitchFamily="34" charset="0"/>
                <a:cs typeface="Verdana" panose="020B0604030504040204" pitchFamily="34" charset="0"/>
              </a:rPr>
              <a:t>of 2015		</a:t>
            </a:r>
            <a:r>
              <a:rPr lang="en-US" sz="900" b="1" dirty="0" smtClean="0">
                <a:latin typeface="Verdana" panose="020B0604030504040204" pitchFamily="34" charset="0"/>
                <a:ea typeface="Verdana" panose="020B0604030504040204" pitchFamily="34" charset="0"/>
                <a:cs typeface="Verdana" panose="020B0604030504040204" pitchFamily="34" charset="0"/>
              </a:rPr>
              <a:t>                  End </a:t>
            </a:r>
            <a:r>
              <a:rPr lang="en-US" sz="900" b="1" dirty="0">
                <a:latin typeface="Verdana" panose="020B0604030504040204" pitchFamily="34" charset="0"/>
                <a:ea typeface="Verdana" panose="020B0604030504040204" pitchFamily="34" charset="0"/>
                <a:cs typeface="Verdana" panose="020B0604030504040204" pitchFamily="34" charset="0"/>
              </a:rPr>
              <a:t>of 2014</a:t>
            </a:r>
          </a:p>
          <a:p>
            <a:endParaRPr lang="en-US" sz="1100" dirty="0"/>
          </a:p>
          <a:p>
            <a:r>
              <a:rPr lang="en-US" dirty="0"/>
              <a:t>	</a:t>
            </a:r>
          </a:p>
          <a:p>
            <a:endParaRPr lang="en-US"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860" y="3472645"/>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536" y="3859329"/>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0" y="3761620"/>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141" y="3748870"/>
            <a:ext cx="175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937" y="3889286"/>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271" y="3485395"/>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324" y="795815"/>
            <a:ext cx="45053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846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406" y="254001"/>
            <a:ext cx="8229600" cy="431799"/>
          </a:xfrm>
        </p:spPr>
        <p:txBody>
          <a:bodyPr>
            <a:normAutofit/>
          </a:bodyPr>
          <a:lstStyle/>
          <a:p>
            <a:pPr algn="l"/>
            <a:r>
              <a:rPr lang="en-US" sz="1200" dirty="0" smtClean="0">
                <a:solidFill>
                  <a:schemeClr val="accent3">
                    <a:lumMod val="50000"/>
                  </a:schemeClr>
                </a:solidFill>
              </a:rPr>
              <a:t>EIN A</a:t>
            </a:r>
            <a:endParaRPr lang="en-US" sz="1200" dirty="0">
              <a:solidFill>
                <a:schemeClr val="accent3">
                  <a:lumMod val="50000"/>
                </a:schemeClr>
              </a:solidFill>
            </a:endParaRPr>
          </a:p>
        </p:txBody>
      </p:sp>
      <p:sp>
        <p:nvSpPr>
          <p:cNvPr id="5" name="Content Placeholder 4"/>
          <p:cNvSpPr>
            <a:spLocks noGrp="1"/>
          </p:cNvSpPr>
          <p:nvPr>
            <p:ph idx="1"/>
          </p:nvPr>
        </p:nvSpPr>
        <p:spPr>
          <a:xfrm>
            <a:off x="457200" y="962026"/>
            <a:ext cx="8229600" cy="3714750"/>
          </a:xfrm>
        </p:spPr>
        <p:txBody>
          <a:bodyPr>
            <a:normAutofit/>
          </a:bodyPr>
          <a:lstStyle/>
          <a:p>
            <a:pPr marL="0" indent="0">
              <a:buNone/>
            </a:pPr>
            <a:endParaRPr lang="en-US" sz="1400" b="1" dirty="0" smtClean="0"/>
          </a:p>
          <a:p>
            <a:pPr marL="0" indent="0">
              <a:buNone/>
            </a:pPr>
            <a:endParaRPr lang="en-US" sz="1400" b="1" dirty="0"/>
          </a:p>
          <a:p>
            <a:pPr marL="0" indent="0">
              <a:buNone/>
            </a:pPr>
            <a:r>
              <a:rPr lang="en-US" sz="1400" b="1" dirty="0" smtClean="0"/>
              <a:t>EMPLOYER IDENTIFICATION NUMBER VALIDATION</a:t>
            </a:r>
          </a:p>
          <a:p>
            <a:pPr marL="0" indent="0">
              <a:buNone/>
            </a:pPr>
            <a:endParaRPr lang="en-US" sz="1400" dirty="0"/>
          </a:p>
          <a:p>
            <a:pPr marL="0" indent="0">
              <a:buNone/>
            </a:pPr>
            <a:r>
              <a:rPr lang="en-US" sz="1400" dirty="0" smtClean="0"/>
              <a:t>Is </a:t>
            </a:r>
            <a:r>
              <a:rPr lang="en-US" sz="1400" dirty="0" smtClean="0">
                <a:solidFill>
                  <a:srgbClr val="FF0000"/>
                </a:solidFill>
              </a:rPr>
              <a:t>(XX-XXXXXXX) </a:t>
            </a:r>
            <a:r>
              <a:rPr lang="en-US" sz="1400" dirty="0" smtClean="0"/>
              <a:t>the Employer Identification Number (EIN) used on this establishment's latest 2015 Internal Revenue Service Form 941, Employer’s Quarterly Tax Return?</a:t>
            </a:r>
          </a:p>
          <a:p>
            <a:pPr marL="0" indent="0">
              <a:buNone/>
            </a:pPr>
            <a:endParaRPr lang="en-US" sz="1400" dirty="0" smtClean="0"/>
          </a:p>
          <a:p>
            <a:pPr marL="0" indent="0">
              <a:buNone/>
            </a:pPr>
            <a:r>
              <a:rPr lang="en-US" sz="1400" dirty="0" smtClean="0"/>
              <a:t>	Yes</a:t>
            </a:r>
          </a:p>
          <a:p>
            <a:pPr marL="0" indent="0">
              <a:buNone/>
            </a:pPr>
            <a:endParaRPr lang="en-US" sz="1400" dirty="0"/>
          </a:p>
          <a:p>
            <a:pPr marL="0" indent="0">
              <a:buNone/>
            </a:pPr>
            <a:r>
              <a:rPr lang="en-US" sz="1400" dirty="0" smtClean="0"/>
              <a:t>	No</a:t>
            </a:r>
          </a:p>
          <a:p>
            <a:pPr marL="0" indent="0">
              <a:buNone/>
            </a:pPr>
            <a:endParaRPr lang="en-US" sz="1400" dirty="0"/>
          </a:p>
          <a:p>
            <a:pPr marL="0" indent="0">
              <a:buNone/>
            </a:pPr>
            <a:endParaRPr lang="en-US" sz="1400" dirty="0" smtClean="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solidFill>
                  <a:schemeClr val="bg1">
                    <a:lumMod val="50000"/>
                  </a:schemeClr>
                </a:solidFill>
              </a:rPr>
              <a:t>L</a:t>
            </a:r>
            <a:fld id="{930FA75C-063A-0D42-BDE2-B4246B4438AE}" type="slidenum">
              <a:rPr lang="en-US" smtClean="0">
                <a:solidFill>
                  <a:schemeClr val="bg1">
                    <a:lumMod val="50000"/>
                  </a:schemeClr>
                </a:solidFill>
              </a:rPr>
              <a:t>4</a:t>
            </a:fld>
            <a:endParaRPr lang="en-US" dirty="0">
              <a:solidFill>
                <a:schemeClr val="bg1">
                  <a:lumMod val="50000"/>
                </a:schemeClr>
              </a:solidFill>
            </a:endParaRPr>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5" y="3240883"/>
            <a:ext cx="240867" cy="24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6" y="2741899"/>
            <a:ext cx="240866" cy="24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9145"/>
            <a:ext cx="7780337"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77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34987"/>
          </a:xfrm>
        </p:spPr>
        <p:txBody>
          <a:bodyPr>
            <a:normAutofit/>
          </a:bodyPr>
          <a:lstStyle/>
          <a:p>
            <a:pPr algn="l"/>
            <a:r>
              <a:rPr lang="en-US" sz="1200" dirty="0" smtClean="0">
                <a:solidFill>
                  <a:schemeClr val="accent3">
                    <a:lumMod val="50000"/>
                  </a:schemeClr>
                </a:solidFill>
              </a:rPr>
              <a:t>CAPITAL EXPENDITURES A</a:t>
            </a:r>
            <a:endParaRPr lang="en-US" sz="1200" dirty="0">
              <a:solidFill>
                <a:schemeClr val="accent3">
                  <a:lumMod val="50000"/>
                </a:schemeClr>
              </a:solidFill>
            </a:endParaRPr>
          </a:p>
        </p:txBody>
      </p:sp>
      <p:sp>
        <p:nvSpPr>
          <p:cNvPr id="5" name="Content Placeholder 4"/>
          <p:cNvSpPr>
            <a:spLocks noGrp="1"/>
          </p:cNvSpPr>
          <p:nvPr>
            <p:ph idx="1"/>
          </p:nvPr>
        </p:nvSpPr>
        <p:spPr>
          <a:xfrm>
            <a:off x="457200" y="1193800"/>
            <a:ext cx="8229600" cy="3368675"/>
          </a:xfrm>
        </p:spPr>
        <p:txBody>
          <a:bodyPr>
            <a:normAutofit/>
          </a:bodyPr>
          <a:lstStyle/>
          <a:p>
            <a:pPr marL="0" indent="0">
              <a:buNone/>
            </a:pPr>
            <a:r>
              <a:rPr lang="en-US" sz="1400" b="1" dirty="0" smtClean="0"/>
              <a:t>CAPITAL EXPENDITURES</a:t>
            </a:r>
          </a:p>
          <a:p>
            <a:pPr marL="0" indent="0">
              <a:buNone/>
            </a:pPr>
            <a:r>
              <a:rPr lang="en-US" sz="1200" i="1" dirty="0" smtClean="0"/>
              <a:t>     </a:t>
            </a:r>
            <a:r>
              <a:rPr lang="en-US" sz="1100" i="1" dirty="0"/>
              <a:t>(Refer to the instructions on how to report leasing arrangements)</a:t>
            </a:r>
            <a:endParaRPr lang="en-US" sz="1100" dirty="0"/>
          </a:p>
          <a:p>
            <a:pPr marL="0" indent="0">
              <a:buNone/>
            </a:pPr>
            <a:r>
              <a:rPr lang="en-US" sz="1100" dirty="0"/>
              <a:t>What were the capital expenditures for new and used depreciable assets spent in 2015 for …	</a:t>
            </a:r>
            <a:r>
              <a:rPr lang="en-US" sz="1600" dirty="0"/>
              <a:t>	</a:t>
            </a:r>
            <a:r>
              <a:rPr lang="en-US" sz="1050" dirty="0"/>
              <a:t>																	</a:t>
            </a:r>
            <a:endParaRPr lang="en-US" sz="1600" dirty="0"/>
          </a:p>
          <a:p>
            <a:pPr marL="0" indent="0">
              <a:buNone/>
            </a:pPr>
            <a:r>
              <a:rPr lang="en-US" sz="1600" dirty="0"/>
              <a:t>	</a:t>
            </a:r>
          </a:p>
          <a:p>
            <a:pPr marL="0" indent="0">
              <a:buNone/>
            </a:pPr>
            <a:r>
              <a:rPr lang="en-US" sz="1600" dirty="0"/>
              <a:t>	</a:t>
            </a:r>
            <a:r>
              <a:rPr lang="en-US" sz="1200" b="1" dirty="0"/>
              <a:t>A.</a:t>
            </a:r>
            <a:r>
              <a:rPr lang="en-US" sz="1200" dirty="0"/>
              <a:t>   New and used building and other structures?</a:t>
            </a:r>
          </a:p>
          <a:p>
            <a:pPr marL="0" indent="0">
              <a:buNone/>
            </a:pPr>
            <a:r>
              <a:rPr lang="en-US" sz="1200" dirty="0"/>
              <a:t>		</a:t>
            </a:r>
            <a:r>
              <a:rPr lang="en-US" sz="1200" b="1" dirty="0"/>
              <a:t>Exclude:</a:t>
            </a:r>
          </a:p>
          <a:p>
            <a:pPr marL="0" indent="0">
              <a:buNone/>
            </a:pPr>
            <a:r>
              <a:rPr lang="en-US" sz="1200" dirty="0"/>
              <a:t>                              -   Land</a:t>
            </a:r>
          </a:p>
          <a:p>
            <a:pPr marL="0" indent="0">
              <a:buNone/>
            </a:pPr>
            <a:r>
              <a:rPr lang="en-US" sz="1200" dirty="0"/>
              <a:t>	</a:t>
            </a:r>
          </a:p>
          <a:p>
            <a:pPr marL="0" indent="0">
              <a:buNone/>
            </a:pPr>
            <a:r>
              <a:rPr lang="en-US" sz="1200" dirty="0"/>
              <a:t>	</a:t>
            </a:r>
            <a:r>
              <a:rPr lang="en-US" sz="1200" b="1" dirty="0"/>
              <a:t>B.   </a:t>
            </a:r>
            <a:r>
              <a:rPr lang="en-US" sz="1200" dirty="0"/>
              <a:t>New and used machinery and equipment?</a:t>
            </a:r>
          </a:p>
          <a:p>
            <a:pPr marL="0" indent="0">
              <a:buNone/>
            </a:pPr>
            <a:r>
              <a:rPr lang="en-US" sz="1400" dirty="0"/>
              <a:t>			</a:t>
            </a:r>
          </a:p>
          <a:p>
            <a:pPr marL="0" indent="0">
              <a:buNone/>
            </a:pPr>
            <a:r>
              <a:rPr lang="en-US" sz="1400" dirty="0"/>
              <a:t>	</a:t>
            </a:r>
            <a:r>
              <a:rPr lang="en-US" sz="1400" b="1" dirty="0"/>
              <a:t> TOTAL</a:t>
            </a:r>
            <a:r>
              <a:rPr lang="en-US" sz="1400" dirty="0"/>
              <a:t>   </a:t>
            </a:r>
            <a:r>
              <a:rPr lang="en-US" sz="1400" i="1" dirty="0"/>
              <a:t>(Add lines A and B)</a:t>
            </a:r>
            <a:r>
              <a:rPr lang="en-US" sz="1400" dirty="0"/>
              <a:t> </a:t>
            </a:r>
            <a:endParaRPr lang="en-US" sz="12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p:txBody>
      </p:sp>
      <p:sp>
        <p:nvSpPr>
          <p:cNvPr id="8" name="TextBox 7"/>
          <p:cNvSpPr txBox="1"/>
          <p:nvPr/>
        </p:nvSpPr>
        <p:spPr>
          <a:xfrm>
            <a:off x="6553200" y="5850623"/>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1114425" y="5810674"/>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L38</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465" y="3331446"/>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1465" y="3824439"/>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166" y="2586037"/>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601" y="2922019"/>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126" y="3429000"/>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126" y="3921993"/>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90" y="2590800"/>
            <a:ext cx="35433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1060" y="5973219"/>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809625"/>
            <a:ext cx="28575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319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44512"/>
          </a:xfrm>
        </p:spPr>
        <p:txBody>
          <a:bodyPr>
            <a:normAutofit/>
          </a:bodyPr>
          <a:lstStyle/>
          <a:p>
            <a:pPr algn="l"/>
            <a:r>
              <a:rPr lang="en-US" sz="1200" dirty="0" smtClean="0">
                <a:solidFill>
                  <a:schemeClr val="accent3">
                    <a:lumMod val="50000"/>
                  </a:schemeClr>
                </a:solidFill>
              </a:rPr>
              <a:t>CAPITAL EXPENDITURES B</a:t>
            </a:r>
            <a:br>
              <a:rPr lang="en-US" sz="1200" dirty="0" smtClean="0">
                <a:solidFill>
                  <a:schemeClr val="accent3">
                    <a:lumMod val="50000"/>
                  </a:schemeClr>
                </a:solidFill>
              </a:rPr>
            </a:br>
            <a:r>
              <a:rPr lang="en-US" sz="1200" i="1" dirty="0">
                <a:solidFill>
                  <a:schemeClr val="accent2">
                    <a:lumMod val="50000"/>
                  </a:schemeClr>
                </a:solidFill>
              </a:rPr>
              <a:t>[CAPITAL EXPENDITURES A]   CAPEX_MACH not blank</a:t>
            </a:r>
            <a:endParaRPr lang="en-US" sz="1200" dirty="0">
              <a:solidFill>
                <a:schemeClr val="accent3">
                  <a:lumMod val="50000"/>
                </a:schemeClr>
              </a:solidFill>
            </a:endParaRPr>
          </a:p>
        </p:txBody>
      </p:sp>
      <p:sp>
        <p:nvSpPr>
          <p:cNvPr id="5" name="Content Placeholder 4"/>
          <p:cNvSpPr>
            <a:spLocks noGrp="1"/>
          </p:cNvSpPr>
          <p:nvPr>
            <p:ph idx="1"/>
          </p:nvPr>
        </p:nvSpPr>
        <p:spPr>
          <a:xfrm>
            <a:off x="457200" y="1193800"/>
            <a:ext cx="8229600" cy="4457700"/>
          </a:xfrm>
        </p:spPr>
        <p:txBody>
          <a:bodyPr>
            <a:normAutofit/>
          </a:bodyPr>
          <a:lstStyle/>
          <a:p>
            <a:pPr marL="0" indent="0">
              <a:buNone/>
            </a:pPr>
            <a:r>
              <a:rPr lang="en-US" sz="1400" b="1" dirty="0" smtClean="0"/>
              <a:t>CAPITAL EXPENDITURES:   MACHINERY DETAIL</a:t>
            </a:r>
          </a:p>
          <a:p>
            <a:pPr marL="0" indent="0">
              <a:buNone/>
            </a:pPr>
            <a:endParaRPr lang="en-US" sz="1400" dirty="0"/>
          </a:p>
          <a:p>
            <a:pPr marL="0" indent="0">
              <a:buNone/>
            </a:pPr>
            <a:r>
              <a:rPr lang="en-US" sz="1100" dirty="0"/>
              <a:t>What is the breakdown of expenditures for new and used machinery and equipment by type?  </a:t>
            </a:r>
          </a:p>
          <a:p>
            <a:pPr marL="0" indent="0">
              <a:buNone/>
            </a:pPr>
            <a:r>
              <a:rPr lang="en-US" sz="1100" i="1" dirty="0"/>
              <a:t>    (This is a breakout of the </a:t>
            </a:r>
            <a:r>
              <a:rPr lang="en-US" sz="1100" i="1" dirty="0">
                <a:solidFill>
                  <a:srgbClr val="FF0000"/>
                </a:solidFill>
              </a:rPr>
              <a:t>($XXXXXXXXXX,000.00) </a:t>
            </a:r>
            <a:r>
              <a:rPr lang="en-US" sz="1100" i="1" dirty="0"/>
              <a:t>reported  in new and used  machinery and equipment </a:t>
            </a:r>
            <a:r>
              <a:rPr lang="en-US" sz="1100" dirty="0"/>
              <a:t> </a:t>
            </a:r>
            <a:r>
              <a:rPr lang="en-US" sz="1100" i="1" dirty="0"/>
              <a:t>in </a:t>
            </a:r>
          </a:p>
          <a:p>
            <a:pPr marL="0" indent="0">
              <a:buNone/>
            </a:pPr>
            <a:r>
              <a:rPr lang="en-US" sz="1100" i="1" dirty="0"/>
              <a:t>      the CAPITAL EXPENDITURES area) </a:t>
            </a:r>
            <a:endParaRPr lang="en-US" sz="1100" dirty="0"/>
          </a:p>
          <a:p>
            <a:pPr marL="0" indent="0">
              <a:buNone/>
            </a:pPr>
            <a:r>
              <a:rPr lang="en-US" sz="1000" dirty="0"/>
              <a:t> </a:t>
            </a:r>
          </a:p>
          <a:p>
            <a:pPr marL="0" indent="0">
              <a:buNone/>
            </a:pPr>
            <a:r>
              <a:rPr lang="en-US" sz="1400" dirty="0"/>
              <a:t>	</a:t>
            </a:r>
            <a:r>
              <a:rPr lang="en-US" sz="1200" b="1" dirty="0"/>
              <a:t>A.  </a:t>
            </a:r>
            <a:r>
              <a:rPr lang="en-US" sz="1200" dirty="0"/>
              <a:t>Automobiles, trucks, etc., for highway use?</a:t>
            </a:r>
          </a:p>
          <a:p>
            <a:pPr marL="0" indent="0">
              <a:buNone/>
            </a:pPr>
            <a:r>
              <a:rPr lang="en-US" sz="1200" dirty="0"/>
              <a:t>	</a:t>
            </a:r>
          </a:p>
          <a:p>
            <a:pPr marL="0" indent="0">
              <a:buNone/>
            </a:pPr>
            <a:r>
              <a:rPr lang="en-US" sz="1200" dirty="0"/>
              <a:t>	</a:t>
            </a:r>
            <a:r>
              <a:rPr lang="en-US" sz="1200" b="1" dirty="0"/>
              <a:t>B.  </a:t>
            </a:r>
            <a:r>
              <a:rPr lang="en-US" sz="1200" dirty="0"/>
              <a:t>Computers and peripheral data processing </a:t>
            </a:r>
          </a:p>
          <a:p>
            <a:pPr marL="0" indent="0">
              <a:buNone/>
            </a:pPr>
            <a:r>
              <a:rPr lang="en-US" sz="1200" dirty="0"/>
              <a:t>	equipment?</a:t>
            </a:r>
          </a:p>
          <a:p>
            <a:pPr marL="0" indent="0">
              <a:buNone/>
            </a:pPr>
            <a:r>
              <a:rPr lang="en-US" sz="1200" dirty="0"/>
              <a:t>	</a:t>
            </a:r>
          </a:p>
          <a:p>
            <a:pPr marL="0" indent="0">
              <a:buNone/>
            </a:pPr>
            <a:r>
              <a:rPr lang="en-US" sz="1200" dirty="0"/>
              <a:t>	</a:t>
            </a:r>
          </a:p>
          <a:p>
            <a:pPr marL="0" indent="0">
              <a:buNone/>
            </a:pPr>
            <a:r>
              <a:rPr lang="en-US" sz="1200" b="1" dirty="0"/>
              <a:t>	C.</a:t>
            </a:r>
            <a:r>
              <a:rPr lang="en-US" sz="1200" dirty="0"/>
              <a:t>  All other expenditures for machinery and </a:t>
            </a:r>
          </a:p>
          <a:p>
            <a:pPr marL="0" indent="0">
              <a:buNone/>
            </a:pPr>
            <a:r>
              <a:rPr lang="en-US" sz="1200" dirty="0"/>
              <a:t>	equipment? </a:t>
            </a:r>
          </a:p>
          <a:p>
            <a:pPr marL="0" indent="0">
              <a:buNone/>
            </a:pPr>
            <a:r>
              <a:rPr lang="en-US" sz="1200" dirty="0"/>
              <a:t>			</a:t>
            </a:r>
          </a:p>
          <a:p>
            <a:pPr marL="0" indent="0">
              <a:buNone/>
            </a:pPr>
            <a:r>
              <a:rPr lang="en-US" sz="1200" dirty="0"/>
              <a:t>	</a:t>
            </a:r>
            <a:r>
              <a:rPr lang="en-US" sz="1200" b="1" dirty="0"/>
              <a:t>TOTAL  </a:t>
            </a:r>
            <a:r>
              <a:rPr lang="en-US" sz="1200" i="1" dirty="0"/>
              <a:t>(Add lines A, B, and C)</a:t>
            </a:r>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p:txBody>
      </p:sp>
      <p:sp>
        <p:nvSpPr>
          <p:cNvPr id="8" name="TextBox 7"/>
          <p:cNvSpPr txBox="1"/>
          <p:nvPr/>
        </p:nvSpPr>
        <p:spPr>
          <a:xfrm>
            <a:off x="6769100" y="5710019"/>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571500" y="570712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L39</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525" y="2995614"/>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868" y="3829049"/>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525" y="4474290"/>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168" y="2190739"/>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984" y="2602628"/>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475" y="3107454"/>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984" y="3935972"/>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984" y="4571844"/>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4618" y="2181220"/>
            <a:ext cx="35433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2653" y="5773736"/>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70" y="821946"/>
            <a:ext cx="2551645" cy="314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2370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49262"/>
          </a:xfrm>
        </p:spPr>
        <p:txBody>
          <a:bodyPr>
            <a:normAutofit/>
          </a:bodyPr>
          <a:lstStyle/>
          <a:p>
            <a:pPr algn="l"/>
            <a:r>
              <a:rPr lang="en-US" sz="1200" dirty="0" smtClean="0">
                <a:solidFill>
                  <a:schemeClr val="accent3">
                    <a:lumMod val="50000"/>
                  </a:schemeClr>
                </a:solidFill>
              </a:rPr>
              <a:t>RENTAL PAYMENTS</a:t>
            </a:r>
            <a:endParaRPr lang="en-US" sz="1200" dirty="0">
              <a:solidFill>
                <a:schemeClr val="accent3">
                  <a:lumMod val="50000"/>
                </a:schemeClr>
              </a:solidFill>
            </a:endParaRPr>
          </a:p>
        </p:txBody>
      </p:sp>
      <p:sp>
        <p:nvSpPr>
          <p:cNvPr id="5" name="Content Placeholder 4"/>
          <p:cNvSpPr>
            <a:spLocks noGrp="1"/>
          </p:cNvSpPr>
          <p:nvPr>
            <p:ph idx="1"/>
          </p:nvPr>
        </p:nvSpPr>
        <p:spPr>
          <a:xfrm>
            <a:off x="457200" y="1123950"/>
            <a:ext cx="8229600" cy="4527550"/>
          </a:xfrm>
        </p:spPr>
        <p:txBody>
          <a:bodyPr>
            <a:normAutofit fontScale="62500" lnSpcReduction="20000"/>
          </a:bodyPr>
          <a:lstStyle/>
          <a:p>
            <a:pPr marL="0" indent="0">
              <a:buNone/>
            </a:pPr>
            <a:r>
              <a:rPr lang="en-US" sz="2400" b="1" dirty="0"/>
              <a:t>RENTAL PAYMENTS</a:t>
            </a:r>
          </a:p>
          <a:p>
            <a:pPr marL="0" indent="0">
              <a:buNone/>
            </a:pPr>
            <a:r>
              <a:rPr lang="en-US" sz="2400" dirty="0"/>
              <a:t>       </a:t>
            </a:r>
            <a:r>
              <a:rPr lang="en-US" sz="1600" b="1" dirty="0" smtClean="0"/>
              <a:t>Include</a:t>
            </a:r>
            <a:r>
              <a:rPr lang="en-US" sz="1600" b="1" dirty="0"/>
              <a:t>:</a:t>
            </a:r>
            <a:r>
              <a:rPr lang="en-US" sz="1600" dirty="0"/>
              <a:t>    </a:t>
            </a:r>
          </a:p>
          <a:p>
            <a:pPr marL="0" indent="0">
              <a:buNone/>
            </a:pPr>
            <a:r>
              <a:rPr lang="en-US" sz="1600" dirty="0"/>
              <a:t>	-   Operating leases</a:t>
            </a:r>
          </a:p>
          <a:p>
            <a:pPr marL="0" indent="0">
              <a:buNone/>
            </a:pPr>
            <a:endParaRPr lang="en-US" sz="1600" dirty="0"/>
          </a:p>
          <a:p>
            <a:pPr marL="0" indent="0">
              <a:buNone/>
            </a:pPr>
            <a:r>
              <a:rPr lang="en-US" sz="1600" b="1" dirty="0"/>
              <a:t>           Exclude: </a:t>
            </a:r>
          </a:p>
          <a:p>
            <a:pPr marL="0" indent="0">
              <a:buNone/>
            </a:pPr>
            <a:r>
              <a:rPr lang="en-US" sz="1600" dirty="0"/>
              <a:t>	-   Capital leases </a:t>
            </a:r>
          </a:p>
          <a:p>
            <a:pPr marL="0" indent="0">
              <a:buNone/>
            </a:pPr>
            <a:r>
              <a:rPr lang="en-US" sz="1600" dirty="0"/>
              <a:t>                </a:t>
            </a:r>
            <a:r>
              <a:rPr lang="en-US" sz="1600" i="1" dirty="0"/>
              <a:t>(leases with a contract to own at the end of the lease)</a:t>
            </a:r>
          </a:p>
          <a:p>
            <a:pPr marL="0" indent="0">
              <a:buNone/>
            </a:pPr>
            <a:r>
              <a:rPr lang="en-US" sz="2400" dirty="0"/>
              <a:t> </a:t>
            </a:r>
          </a:p>
          <a:p>
            <a:pPr marL="0" indent="0">
              <a:buNone/>
            </a:pPr>
            <a:r>
              <a:rPr lang="en-US" sz="2000" dirty="0"/>
              <a:t>What were the payments for</a:t>
            </a:r>
          </a:p>
          <a:p>
            <a:pPr marL="0" indent="0">
              <a:buNone/>
            </a:pPr>
            <a:r>
              <a:rPr lang="en-US" sz="2000" dirty="0"/>
              <a:t>	     </a:t>
            </a:r>
          </a:p>
          <a:p>
            <a:pPr marL="0" lvl="0" indent="0">
              <a:buNone/>
            </a:pPr>
            <a:r>
              <a:rPr lang="en-US" sz="2000" b="1" dirty="0"/>
              <a:t>     </a:t>
            </a:r>
            <a:r>
              <a:rPr lang="en-US" sz="1900" b="1" dirty="0"/>
              <a:t>A.   </a:t>
            </a:r>
            <a:r>
              <a:rPr lang="en-US" sz="1900" dirty="0"/>
              <a:t>Rental or lease of buildings? </a:t>
            </a:r>
          </a:p>
          <a:p>
            <a:pPr marL="0" lvl="0" indent="0">
              <a:buNone/>
            </a:pPr>
            <a:r>
              <a:rPr lang="en-US" sz="2000" dirty="0"/>
              <a:t>	</a:t>
            </a:r>
            <a:r>
              <a:rPr lang="en-US" sz="1600" b="1" dirty="0"/>
              <a:t>  Include:  </a:t>
            </a:r>
          </a:p>
          <a:p>
            <a:pPr marL="457200" lvl="1" indent="0">
              <a:buSzPct val="100000"/>
              <a:buNone/>
            </a:pPr>
            <a:r>
              <a:rPr lang="en-US" sz="1600" dirty="0" smtClean="0"/>
              <a:t>        -  Job-site </a:t>
            </a:r>
            <a:r>
              <a:rPr lang="en-US" sz="1600" dirty="0"/>
              <a:t>trailers</a:t>
            </a:r>
          </a:p>
          <a:p>
            <a:pPr marL="457200" lvl="1" indent="0">
              <a:buSzPct val="100000"/>
              <a:buNone/>
            </a:pPr>
            <a:r>
              <a:rPr lang="en-US" sz="1600" dirty="0" smtClean="0"/>
              <a:t>        -  Other </a:t>
            </a:r>
            <a:r>
              <a:rPr lang="en-US" sz="1600" dirty="0"/>
              <a:t>structures</a:t>
            </a:r>
          </a:p>
          <a:p>
            <a:pPr marL="457200" lvl="1" indent="0">
              <a:buSzPct val="100000"/>
              <a:buNone/>
            </a:pPr>
            <a:r>
              <a:rPr lang="en-US" sz="1600" dirty="0" smtClean="0"/>
              <a:t>        -  Land</a:t>
            </a:r>
            <a:endParaRPr lang="en-US" sz="1600" dirty="0"/>
          </a:p>
          <a:p>
            <a:pPr marL="0" indent="0">
              <a:buSzPct val="100000"/>
              <a:buNone/>
            </a:pPr>
            <a:endParaRPr lang="en-US" sz="1400" dirty="0"/>
          </a:p>
          <a:p>
            <a:pPr marL="0" lvl="0" indent="0">
              <a:buNone/>
            </a:pPr>
            <a:r>
              <a:rPr lang="en-US" sz="2000" b="1" dirty="0"/>
              <a:t>     </a:t>
            </a:r>
            <a:r>
              <a:rPr lang="en-US" sz="1900" b="1" dirty="0"/>
              <a:t>B.   </a:t>
            </a:r>
            <a:r>
              <a:rPr lang="en-US" sz="1900" dirty="0"/>
              <a:t>Rental or lease of machinery and equipment?</a:t>
            </a:r>
          </a:p>
          <a:p>
            <a:pPr marL="0" lvl="0" indent="0">
              <a:buNone/>
            </a:pPr>
            <a:r>
              <a:rPr lang="en-US" sz="2000" dirty="0"/>
              <a:t>                  </a:t>
            </a:r>
            <a:r>
              <a:rPr lang="en-US" sz="1600" b="1" dirty="0"/>
              <a:t>Include</a:t>
            </a:r>
            <a:r>
              <a:rPr lang="en-US" sz="1600" b="1" dirty="0" smtClean="0"/>
              <a:t>:</a:t>
            </a:r>
          </a:p>
          <a:p>
            <a:pPr marL="0" lvl="0" indent="0">
              <a:buNone/>
            </a:pPr>
            <a:r>
              <a:rPr lang="en-US" sz="2600" b="1" dirty="0" smtClean="0"/>
              <a:t>            </a:t>
            </a:r>
            <a:r>
              <a:rPr lang="en-US" sz="1200" b="1" dirty="0" smtClean="0"/>
              <a:t>      </a:t>
            </a:r>
            <a:r>
              <a:rPr lang="en-US" sz="2600" dirty="0" smtClean="0"/>
              <a:t>- </a:t>
            </a:r>
            <a:r>
              <a:rPr lang="en-US" sz="1400" dirty="0"/>
              <a:t>Construction equipment</a:t>
            </a:r>
          </a:p>
          <a:p>
            <a:pPr marL="400050" lvl="1" indent="0">
              <a:buNone/>
            </a:pPr>
            <a:r>
              <a:rPr lang="en-US" sz="1400" b="1" dirty="0"/>
              <a:t>	         </a:t>
            </a:r>
            <a:r>
              <a:rPr lang="en-US" sz="1400" dirty="0"/>
              <a:t>-  Tools</a:t>
            </a:r>
          </a:p>
          <a:p>
            <a:pPr marL="400050" lvl="1" indent="0">
              <a:buNone/>
            </a:pPr>
            <a:r>
              <a:rPr lang="en-US" sz="1400" b="1" dirty="0"/>
              <a:t>	         -  </a:t>
            </a:r>
            <a:r>
              <a:rPr lang="en-US" sz="1400" dirty="0"/>
              <a:t>Office equipment </a:t>
            </a:r>
          </a:p>
          <a:p>
            <a:pPr marL="400050" lvl="1" indent="0">
              <a:buNone/>
            </a:pPr>
            <a:r>
              <a:rPr lang="en-US" sz="1400" dirty="0"/>
              <a:t>           </a:t>
            </a:r>
            <a:r>
              <a:rPr lang="en-US" sz="1400" dirty="0" smtClean="0"/>
              <a:t> -  </a:t>
            </a:r>
            <a:r>
              <a:rPr lang="en-US" sz="1400" dirty="0"/>
              <a:t>Furniture</a:t>
            </a:r>
          </a:p>
          <a:p>
            <a:pPr marL="0" indent="0">
              <a:buNone/>
            </a:pPr>
            <a:endParaRPr lang="en-US" sz="2000" b="1" dirty="0"/>
          </a:p>
          <a:p>
            <a:pPr marL="0" indent="0">
              <a:buNone/>
            </a:pPr>
            <a:r>
              <a:rPr lang="en-US" sz="2000" b="1" dirty="0"/>
              <a:t>TOTAL   </a:t>
            </a:r>
            <a:r>
              <a:rPr lang="en-US" sz="2000" i="1" dirty="0"/>
              <a:t>(Add lines A and B)</a:t>
            </a:r>
            <a:endParaRPr lang="en-US" sz="2000" dirty="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p:txBody>
      </p:sp>
      <p:sp>
        <p:nvSpPr>
          <p:cNvPr id="8" name="TextBox 7"/>
          <p:cNvSpPr txBox="1"/>
          <p:nvPr/>
        </p:nvSpPr>
        <p:spPr>
          <a:xfrm>
            <a:off x="6594475" y="5932939"/>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876300" y="59300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L40</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25" y="4729844"/>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5113110"/>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158" y="3298964"/>
            <a:ext cx="73724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795" y="4903790"/>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943" y="5230586"/>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597" y="3654984"/>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75" y="3354946"/>
            <a:ext cx="35433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316" y="5932939"/>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723900"/>
            <a:ext cx="24669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325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39737"/>
          </a:xfrm>
        </p:spPr>
        <p:txBody>
          <a:bodyPr>
            <a:normAutofit/>
          </a:bodyPr>
          <a:lstStyle/>
          <a:p>
            <a:pPr algn="l"/>
            <a:r>
              <a:rPr lang="en-US" sz="1200" dirty="0" smtClean="0">
                <a:solidFill>
                  <a:schemeClr val="accent3">
                    <a:lumMod val="50000"/>
                  </a:schemeClr>
                </a:solidFill>
              </a:rPr>
              <a:t>SELECTED EXPENSES A</a:t>
            </a:r>
            <a:endParaRPr lang="en-US" sz="1200" dirty="0">
              <a:solidFill>
                <a:schemeClr val="accent3">
                  <a:lumMod val="50000"/>
                </a:schemeClr>
              </a:solidFill>
            </a:endParaRPr>
          </a:p>
        </p:txBody>
      </p:sp>
      <p:sp>
        <p:nvSpPr>
          <p:cNvPr id="5" name="Content Placeholder 4"/>
          <p:cNvSpPr>
            <a:spLocks noGrp="1"/>
          </p:cNvSpPr>
          <p:nvPr>
            <p:ph idx="1"/>
          </p:nvPr>
        </p:nvSpPr>
        <p:spPr>
          <a:xfrm>
            <a:off x="457200" y="1193800"/>
            <a:ext cx="8229600" cy="4457700"/>
          </a:xfrm>
        </p:spPr>
        <p:txBody>
          <a:bodyPr>
            <a:normAutofit/>
          </a:bodyPr>
          <a:lstStyle/>
          <a:p>
            <a:pPr marL="0" indent="0">
              <a:buNone/>
            </a:pPr>
            <a:r>
              <a:rPr lang="en-US" sz="1400" b="1" dirty="0" smtClean="0"/>
              <a:t>SELECTED </a:t>
            </a:r>
            <a:r>
              <a:rPr lang="en-US" sz="1400" b="1" dirty="0"/>
              <a:t>PRODUCTION COSTS AND ELECTRICITY</a:t>
            </a:r>
          </a:p>
          <a:p>
            <a:pPr marL="0" indent="0">
              <a:buNone/>
            </a:pPr>
            <a:endParaRPr lang="en-US" sz="1400" dirty="0"/>
          </a:p>
          <a:p>
            <a:pPr marL="0" lvl="0" indent="0">
              <a:spcBef>
                <a:spcPts val="0"/>
              </a:spcBef>
              <a:buNone/>
            </a:pPr>
            <a:r>
              <a:rPr lang="en-US" sz="1200" b="1" dirty="0"/>
              <a:t>A.    </a:t>
            </a:r>
            <a:r>
              <a:rPr lang="en-US" sz="1200" dirty="0"/>
              <a:t>What were the selected production related </a:t>
            </a:r>
          </a:p>
          <a:p>
            <a:pPr marL="0" indent="0">
              <a:spcBef>
                <a:spcPts val="0"/>
              </a:spcBef>
              <a:buNone/>
            </a:pPr>
            <a:r>
              <a:rPr lang="en-US" sz="1200" dirty="0"/>
              <a:t>        costs in 2015 for	 </a:t>
            </a:r>
            <a:r>
              <a:rPr lang="en-US" sz="1400" dirty="0"/>
              <a:t>	</a:t>
            </a:r>
            <a:r>
              <a:rPr lang="en-US" sz="1000" dirty="0"/>
              <a:t>				    </a:t>
            </a:r>
            <a:r>
              <a:rPr lang="en-US" sz="1000" dirty="0" smtClean="0"/>
              <a:t>			       </a:t>
            </a:r>
            <a:r>
              <a:rPr lang="en-US" sz="1000" b="1" dirty="0" smtClean="0">
                <a:latin typeface="Verdana" panose="020B0604030504040204" pitchFamily="34" charset="0"/>
                <a:ea typeface="Verdana" panose="020B0604030504040204" pitchFamily="34" charset="0"/>
                <a:cs typeface="Verdana" panose="020B0604030504040204" pitchFamily="34" charset="0"/>
              </a:rPr>
              <a:t>2015</a:t>
            </a:r>
            <a:r>
              <a:rPr lang="en-US" sz="1000" b="1" dirty="0">
                <a:latin typeface="Verdana" panose="020B0604030504040204" pitchFamily="34" charset="0"/>
                <a:ea typeface="Verdana" panose="020B0604030504040204" pitchFamily="34" charset="0"/>
                <a:cs typeface="Verdana" panose="020B0604030504040204" pitchFamily="34" charset="0"/>
              </a:rPr>
              <a:t>			  </a:t>
            </a:r>
            <a:r>
              <a:rPr lang="en-US" sz="1000" b="1" dirty="0" smtClean="0">
                <a:latin typeface="Verdana" panose="020B0604030504040204" pitchFamily="34" charset="0"/>
                <a:ea typeface="Verdana" panose="020B0604030504040204" pitchFamily="34" charset="0"/>
                <a:cs typeface="Verdana" panose="020B0604030504040204" pitchFamily="34" charset="0"/>
              </a:rPr>
              <a:t>2014</a:t>
            </a:r>
          </a:p>
          <a:p>
            <a:pPr marL="0" indent="0">
              <a:spcBef>
                <a:spcPts val="0"/>
              </a:spcBef>
              <a:buNone/>
            </a:pPr>
            <a:endParaRPr lang="en-US" sz="10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200" dirty="0" smtClean="0"/>
              <a:t>         </a:t>
            </a:r>
            <a:r>
              <a:rPr lang="en-US" sz="1200" b="1" dirty="0"/>
              <a:t>1.</a:t>
            </a:r>
            <a:r>
              <a:rPr lang="en-US" sz="1200" dirty="0"/>
              <a:t>  Materials, parts, containers, packaging, </a:t>
            </a:r>
            <a:r>
              <a:rPr lang="en-US" sz="1200" dirty="0" err="1"/>
              <a:t>etc</a:t>
            </a:r>
            <a:r>
              <a:rPr lang="en-US" sz="1200" dirty="0"/>
              <a:t> used?</a:t>
            </a:r>
          </a:p>
          <a:p>
            <a:pPr marL="0" lvl="0" indent="0">
              <a:buNone/>
            </a:pPr>
            <a:r>
              <a:rPr lang="en-US" sz="1200" dirty="0"/>
              <a:t>  </a:t>
            </a:r>
          </a:p>
          <a:p>
            <a:pPr marL="0" lvl="0" indent="0">
              <a:buNone/>
            </a:pPr>
            <a:r>
              <a:rPr lang="en-US" sz="1200" b="1" dirty="0"/>
              <a:t>         2.</a:t>
            </a:r>
            <a:r>
              <a:rPr lang="en-US" sz="1200" dirty="0"/>
              <a:t>	 Products bought and sold without further </a:t>
            </a:r>
          </a:p>
          <a:p>
            <a:pPr marL="0" lvl="0" indent="0">
              <a:buNone/>
            </a:pPr>
            <a:r>
              <a:rPr lang="en-US" sz="1200" dirty="0"/>
              <a:t>              </a:t>
            </a:r>
            <a:r>
              <a:rPr lang="en-US" sz="1200" dirty="0" smtClean="0"/>
              <a:t>processing?  </a:t>
            </a:r>
            <a:r>
              <a:rPr lang="en-US" sz="1200" dirty="0"/>
              <a:t>(</a:t>
            </a:r>
            <a:r>
              <a:rPr lang="en-US" sz="1200" i="1" dirty="0"/>
              <a:t>Report sales in code 9998991 in the </a:t>
            </a:r>
          </a:p>
          <a:p>
            <a:pPr marL="0" lvl="0" indent="0">
              <a:buNone/>
            </a:pPr>
            <a:r>
              <a:rPr lang="en-US" sz="1200" i="1" dirty="0"/>
              <a:t>              DETAILS </a:t>
            </a:r>
            <a:r>
              <a:rPr lang="en-US" sz="1200" dirty="0"/>
              <a:t> </a:t>
            </a:r>
            <a:r>
              <a:rPr lang="en-US" sz="1200" i="1" dirty="0"/>
              <a:t>SALES, SHIPMENTS, REVENUE, RECEIPTS section) </a:t>
            </a:r>
            <a:r>
              <a:rPr lang="en-US" sz="1200" dirty="0"/>
              <a:t>	</a:t>
            </a:r>
          </a:p>
          <a:p>
            <a:pPr marL="0" lvl="0" indent="0">
              <a:buNone/>
            </a:pPr>
            <a:endParaRPr lang="en-US" sz="1200" dirty="0"/>
          </a:p>
          <a:p>
            <a:pPr marL="0" indent="0">
              <a:buNone/>
            </a:pPr>
            <a:r>
              <a:rPr lang="en-US" sz="1200" dirty="0"/>
              <a:t>         </a:t>
            </a:r>
            <a:r>
              <a:rPr lang="en-US" sz="1200" b="1" dirty="0"/>
              <a:t>3.</a:t>
            </a:r>
            <a:r>
              <a:rPr lang="en-US" sz="1200" dirty="0"/>
              <a:t>  Purchased fuels consumed for heat, power, </a:t>
            </a:r>
          </a:p>
          <a:p>
            <a:pPr marL="0" indent="0">
              <a:buNone/>
            </a:pPr>
            <a:r>
              <a:rPr lang="en-US" sz="1200" dirty="0"/>
              <a:t>	 or the generation of electricity?</a:t>
            </a:r>
          </a:p>
          <a:p>
            <a:pPr marL="0" indent="0">
              <a:buNone/>
            </a:pPr>
            <a:r>
              <a:rPr lang="en-US" sz="1200" dirty="0"/>
              <a:t>		</a:t>
            </a:r>
          </a:p>
          <a:p>
            <a:pPr marL="0" indent="0">
              <a:spcBef>
                <a:spcPts val="0"/>
              </a:spcBef>
              <a:buNone/>
            </a:pPr>
            <a:r>
              <a:rPr lang="en-US" sz="1200" dirty="0"/>
              <a:t>         </a:t>
            </a:r>
            <a:r>
              <a:rPr lang="en-US" sz="1200" b="1" dirty="0"/>
              <a:t>4</a:t>
            </a:r>
            <a:r>
              <a:rPr lang="en-US" sz="1200" dirty="0"/>
              <a:t>.  Purchased electricity?  </a:t>
            </a:r>
          </a:p>
          <a:p>
            <a:pPr marL="0" indent="0">
              <a:spcBef>
                <a:spcPts val="0"/>
              </a:spcBef>
              <a:buNone/>
            </a:pPr>
            <a:r>
              <a:rPr lang="en-US" sz="1200" dirty="0"/>
              <a:t>	    </a:t>
            </a:r>
            <a:r>
              <a:rPr lang="en-US" sz="1200" i="1" dirty="0"/>
              <a:t>(Report comparable quantity on line B1)</a:t>
            </a:r>
            <a:r>
              <a:rPr lang="en-US" sz="1200" dirty="0"/>
              <a:t>	</a:t>
            </a:r>
          </a:p>
          <a:p>
            <a:pPr marL="0" indent="0">
              <a:buNone/>
            </a:pPr>
            <a:endParaRPr lang="en-US" sz="1600" dirty="0"/>
          </a:p>
          <a:p>
            <a:pPr marL="0" indent="0">
              <a:buNone/>
            </a:pPr>
            <a:r>
              <a:rPr lang="en-US" sz="1200" b="1" dirty="0"/>
              <a:t>         5.  </a:t>
            </a:r>
            <a:r>
              <a:rPr lang="en-US" sz="1200" dirty="0"/>
              <a:t>Work done by you or others on your materials?</a:t>
            </a:r>
          </a:p>
          <a:p>
            <a:pPr marL="0" indent="0">
              <a:buNone/>
            </a:pPr>
            <a:r>
              <a:rPr lang="en-US" sz="1200" dirty="0"/>
              <a:t>	</a:t>
            </a:r>
          </a:p>
          <a:p>
            <a:pPr marL="0" indent="0">
              <a:buNone/>
            </a:pPr>
            <a:r>
              <a:rPr lang="en-US" sz="1200" dirty="0"/>
              <a:t>	</a:t>
            </a:r>
            <a:r>
              <a:rPr lang="en-US" sz="1200" b="1" dirty="0"/>
              <a:t>TOTAL   </a:t>
            </a:r>
            <a:r>
              <a:rPr lang="en-US" sz="1200" i="1" dirty="0"/>
              <a:t>(Add lines A1 through A5)</a:t>
            </a:r>
          </a:p>
          <a:p>
            <a:pPr marL="0" indent="0">
              <a:buNone/>
            </a:pPr>
            <a:endParaRPr lang="en-US" sz="1200" dirty="0" smtClean="0"/>
          </a:p>
          <a:p>
            <a:pPr marL="0" indent="0">
              <a:buNone/>
            </a:pPr>
            <a:endParaRPr lang="en-US" sz="1400" dirty="0"/>
          </a:p>
          <a:p>
            <a:pPr marL="0" indent="0">
              <a:buNone/>
            </a:pPr>
            <a:endParaRPr lang="en-US" sz="1400" dirty="0" smtClean="0"/>
          </a:p>
          <a:p>
            <a:pPr marL="0" indent="0">
              <a:buNone/>
            </a:pPr>
            <a:endParaRPr lang="en-US" sz="1400" dirty="0"/>
          </a:p>
        </p:txBody>
      </p:sp>
      <p:sp>
        <p:nvSpPr>
          <p:cNvPr id="3" name="Slide Number Placeholder 2"/>
          <p:cNvSpPr>
            <a:spLocks noGrp="1"/>
          </p:cNvSpPr>
          <p:nvPr>
            <p:ph type="sldNum" sz="quarter" idx="12"/>
          </p:nvPr>
        </p:nvSpPr>
        <p:spPr/>
        <p:txBody>
          <a:bodyPr/>
          <a:lstStyle/>
          <a:p>
            <a:r>
              <a:rPr lang="en-US" dirty="0" smtClean="0"/>
              <a:t>L41a</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2210161"/>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061053"/>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3757611"/>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4264897"/>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4806077"/>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5191840"/>
            <a:ext cx="3448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646" y="1902305"/>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851" y="2307715"/>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746" y="3158606"/>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312" y="3855165"/>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217" y="4362450"/>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851" y="4936254"/>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851" y="5335430"/>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193" y="784144"/>
            <a:ext cx="2209643" cy="30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8489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30212"/>
          </a:xfrm>
        </p:spPr>
        <p:txBody>
          <a:bodyPr>
            <a:normAutofit/>
          </a:bodyPr>
          <a:lstStyle/>
          <a:p>
            <a:pPr algn="l"/>
            <a:r>
              <a:rPr lang="en-US" sz="1200" dirty="0" smtClean="0">
                <a:solidFill>
                  <a:schemeClr val="accent3">
                    <a:lumMod val="50000"/>
                  </a:schemeClr>
                </a:solidFill>
              </a:rPr>
              <a:t>SELECTED EXPENSES A </a:t>
            </a:r>
            <a:r>
              <a:rPr lang="en-US" sz="1200" dirty="0" err="1" smtClean="0">
                <a:solidFill>
                  <a:schemeClr val="accent3">
                    <a:lumMod val="50000"/>
                  </a:schemeClr>
                </a:solidFill>
              </a:rPr>
              <a:t>con’t</a:t>
            </a:r>
            <a:endParaRPr lang="en-US" sz="1200" dirty="0">
              <a:solidFill>
                <a:schemeClr val="accent3">
                  <a:lumMod val="50000"/>
                </a:schemeClr>
              </a:solidFill>
            </a:endParaRPr>
          </a:p>
        </p:txBody>
      </p:sp>
      <p:sp>
        <p:nvSpPr>
          <p:cNvPr id="5" name="Content Placeholder 4"/>
          <p:cNvSpPr>
            <a:spLocks noGrp="1"/>
          </p:cNvSpPr>
          <p:nvPr>
            <p:ph idx="1"/>
          </p:nvPr>
        </p:nvSpPr>
        <p:spPr>
          <a:xfrm>
            <a:off x="292099" y="1193800"/>
            <a:ext cx="8575675" cy="4273550"/>
          </a:xfrm>
        </p:spPr>
        <p:txBody>
          <a:bodyPr>
            <a:normAutofit/>
          </a:bodyPr>
          <a:lstStyle/>
          <a:p>
            <a:pPr marL="0" indent="0">
              <a:buNone/>
            </a:pPr>
            <a:r>
              <a:rPr lang="en-US" sz="1100" b="1" dirty="0"/>
              <a:t>SELECTED PRODUCTION COSTS AND ELECTRICITY</a:t>
            </a:r>
          </a:p>
          <a:p>
            <a:pPr marL="0" indent="0">
              <a:buNone/>
            </a:pPr>
            <a:endParaRPr lang="en-US" sz="1100" dirty="0"/>
          </a:p>
          <a:p>
            <a:pPr marL="0" indent="0">
              <a:buNone/>
            </a:pPr>
            <a:r>
              <a:rPr lang="en-US" sz="1200" b="1" dirty="0"/>
              <a:t>  B.   </a:t>
            </a:r>
            <a:r>
              <a:rPr lang="en-US" sz="1200" dirty="0"/>
              <a:t>What was the quantity of…</a:t>
            </a:r>
          </a:p>
          <a:p>
            <a:pPr marL="0" indent="0">
              <a:buNone/>
            </a:pPr>
            <a:endParaRPr lang="en-US" sz="1100" dirty="0"/>
          </a:p>
          <a:p>
            <a:pPr marL="0" indent="0">
              <a:buNone/>
            </a:pPr>
            <a:r>
              <a:rPr lang="en-US" sz="1100" dirty="0"/>
              <a:t>		</a:t>
            </a:r>
            <a:r>
              <a:rPr lang="en-US" sz="800" dirty="0"/>
              <a:t>									           </a:t>
            </a:r>
            <a:r>
              <a:rPr lang="en-US" sz="800" dirty="0" smtClean="0"/>
              <a:t>      </a:t>
            </a:r>
            <a:r>
              <a:rPr lang="en-US" sz="800" b="1" dirty="0">
                <a:latin typeface="Verdana" panose="020B0604030504040204" pitchFamily="34" charset="0"/>
                <a:ea typeface="Verdana" panose="020B0604030504040204" pitchFamily="34" charset="0"/>
                <a:cs typeface="Verdana" panose="020B0604030504040204" pitchFamily="34" charset="0"/>
              </a:rPr>
              <a:t>2015		</a:t>
            </a:r>
            <a:r>
              <a:rPr lang="en-US" sz="800" b="1" dirty="0" smtClean="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2014</a:t>
            </a:r>
          </a:p>
          <a:p>
            <a:pPr marL="0" indent="0">
              <a:buNone/>
            </a:pPr>
            <a:r>
              <a:rPr lang="en-US" sz="800" b="1" dirty="0">
                <a:latin typeface="Verdana" panose="020B0604030504040204" pitchFamily="34" charset="0"/>
                <a:ea typeface="Verdana" panose="020B0604030504040204" pitchFamily="34" charset="0"/>
                <a:cs typeface="Verdana" panose="020B0604030504040204" pitchFamily="34" charset="0"/>
              </a:rPr>
              <a:t>										            </a:t>
            </a:r>
            <a:r>
              <a:rPr lang="en-US" sz="800" b="1" dirty="0" smtClean="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Kilowatt Hours   </a:t>
            </a:r>
            <a:r>
              <a:rPr lang="en-US" sz="800" b="1" dirty="0" smtClean="0">
                <a:latin typeface="Verdana" panose="020B0604030504040204" pitchFamily="34" charset="0"/>
                <a:ea typeface="Verdana" panose="020B0604030504040204" pitchFamily="34" charset="0"/>
                <a:cs typeface="Verdana" panose="020B0604030504040204" pitchFamily="34" charset="0"/>
              </a:rPr>
              <a:t>	             </a:t>
            </a:r>
            <a:r>
              <a:rPr lang="en-US" sz="800" b="1" dirty="0">
                <a:latin typeface="Verdana" panose="020B0604030504040204" pitchFamily="34" charset="0"/>
                <a:ea typeface="Verdana" panose="020B0604030504040204" pitchFamily="34" charset="0"/>
                <a:cs typeface="Verdana" panose="020B0604030504040204" pitchFamily="34" charset="0"/>
              </a:rPr>
              <a:t>Kilowatt Hours</a:t>
            </a:r>
          </a:p>
          <a:p>
            <a:pPr marL="0" indent="0">
              <a:buNone/>
            </a:pPr>
            <a:r>
              <a:rPr lang="en-US" sz="1100" dirty="0"/>
              <a:t>	</a:t>
            </a:r>
            <a:r>
              <a:rPr lang="en-US" sz="1050" b="1" dirty="0"/>
              <a:t>1.</a:t>
            </a:r>
            <a:r>
              <a:rPr lang="en-US" sz="1050" dirty="0"/>
              <a:t>  Purchased electricity?</a:t>
            </a:r>
          </a:p>
          <a:p>
            <a:pPr marL="0" indent="0">
              <a:buNone/>
            </a:pPr>
            <a:r>
              <a:rPr lang="en-US" sz="1050" dirty="0"/>
              <a:t> 	     </a:t>
            </a:r>
            <a:r>
              <a:rPr lang="en-US" sz="1050" i="1" dirty="0"/>
              <a:t>(Quantity comparable to cost reported in line A4)</a:t>
            </a:r>
            <a:endParaRPr lang="en-US" sz="1050" dirty="0"/>
          </a:p>
          <a:p>
            <a:pPr marL="0" indent="0">
              <a:buNone/>
            </a:pPr>
            <a:r>
              <a:rPr lang="en-US" sz="1050" dirty="0"/>
              <a:t>	</a:t>
            </a:r>
          </a:p>
          <a:p>
            <a:pPr marL="0" indent="0">
              <a:buNone/>
            </a:pPr>
            <a:r>
              <a:rPr lang="en-US" sz="1050" dirty="0"/>
              <a:t>	</a:t>
            </a:r>
            <a:r>
              <a:rPr lang="en-US" sz="1050" b="1" dirty="0"/>
              <a:t>2.</a:t>
            </a:r>
            <a:r>
              <a:rPr lang="en-US" sz="1050" dirty="0"/>
              <a:t>  Generated electricity?</a:t>
            </a:r>
          </a:p>
          <a:p>
            <a:pPr marL="0" indent="0">
              <a:buNone/>
            </a:pPr>
            <a:r>
              <a:rPr lang="en-US" sz="1050" i="1" dirty="0"/>
              <a:t>                  </a:t>
            </a:r>
            <a:r>
              <a:rPr lang="en-US" sz="1050" i="1" dirty="0" smtClean="0"/>
              <a:t>(Gross </a:t>
            </a:r>
            <a:r>
              <a:rPr lang="en-US" sz="1050" i="1" dirty="0"/>
              <a:t>less generating station use)</a:t>
            </a:r>
          </a:p>
          <a:p>
            <a:pPr marL="0" indent="0">
              <a:buNone/>
            </a:pPr>
            <a:r>
              <a:rPr lang="en-US" sz="1050" dirty="0"/>
              <a:t>		</a:t>
            </a:r>
          </a:p>
          <a:p>
            <a:pPr marL="0" indent="0">
              <a:buNone/>
            </a:pPr>
            <a:r>
              <a:rPr lang="en-US" sz="1050" dirty="0"/>
              <a:t>	</a:t>
            </a:r>
            <a:r>
              <a:rPr lang="en-US" sz="1050" b="1" dirty="0"/>
              <a:t>3.  </a:t>
            </a:r>
            <a:r>
              <a:rPr lang="en-US" sz="1050" dirty="0"/>
              <a:t>Electricity sold and transferred to other </a:t>
            </a:r>
          </a:p>
          <a:p>
            <a:pPr marL="0" indent="0">
              <a:buNone/>
            </a:pPr>
            <a:r>
              <a:rPr lang="en-US" sz="1050" dirty="0"/>
              <a:t>                   establishments? </a:t>
            </a:r>
            <a:r>
              <a:rPr lang="en-US" sz="1050" i="1" dirty="0"/>
              <a:t>(Also include on lines B1 or </a:t>
            </a:r>
            <a:r>
              <a:rPr lang="en-US" sz="1050" i="1" dirty="0" smtClean="0"/>
              <a:t>B2)</a:t>
            </a:r>
            <a:endParaRPr lang="en-US" sz="1050" dirty="0"/>
          </a:p>
          <a:p>
            <a:pPr marL="0" indent="0">
              <a:buNone/>
            </a:pPr>
            <a:endParaRPr lang="en-US" sz="1400" dirty="0"/>
          </a:p>
          <a:p>
            <a:pPr marL="0" indent="0">
              <a:buNone/>
            </a:pPr>
            <a:endParaRPr lang="en-US" sz="1400" dirty="0" smtClean="0"/>
          </a:p>
          <a:p>
            <a:pPr marL="0" indent="0">
              <a:buNone/>
            </a:pPr>
            <a:r>
              <a:rPr lang="en-US" sz="1400" dirty="0" smtClean="0"/>
              <a:t>	</a:t>
            </a:r>
          </a:p>
          <a:p>
            <a:pPr marL="0" indent="0">
              <a:buNone/>
            </a:pPr>
            <a:endParaRPr lang="en-US" sz="1400" dirty="0"/>
          </a:p>
          <a:p>
            <a:pPr marL="0" indent="0">
              <a:buNone/>
            </a:pPr>
            <a:endParaRPr lang="en-US" sz="1400" dirty="0" smtClean="0"/>
          </a:p>
          <a:p>
            <a:pPr marL="0" indent="0">
              <a:buNone/>
            </a:pPr>
            <a:endParaRPr lang="en-US" sz="1400" dirty="0"/>
          </a:p>
        </p:txBody>
      </p:sp>
      <p:sp>
        <p:nvSpPr>
          <p:cNvPr id="8" name="TextBox 7"/>
          <p:cNvSpPr txBox="1"/>
          <p:nvPr/>
        </p:nvSpPr>
        <p:spPr>
          <a:xfrm>
            <a:off x="6723061" y="5652946"/>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914400" y="5633493"/>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L41b</a:t>
            </a:r>
            <a:endParaRPr lang="en-US" dirty="0"/>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488" y="2157411"/>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154" y="2590800"/>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154" y="3090860"/>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154" y="3564964"/>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011" y="2471893"/>
            <a:ext cx="1228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958" y="3031407"/>
            <a:ext cx="1228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959" y="3505510"/>
            <a:ext cx="1228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7862" y="2471893"/>
            <a:ext cx="1228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581" y="3061595"/>
            <a:ext cx="1228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582" y="3512886"/>
            <a:ext cx="12287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186" y="841817"/>
            <a:ext cx="24384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233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30212"/>
          </a:xfrm>
        </p:spPr>
        <p:txBody>
          <a:bodyPr>
            <a:normAutofit fontScale="90000"/>
          </a:bodyPr>
          <a:lstStyle/>
          <a:p>
            <a:pPr algn="l"/>
            <a:r>
              <a:rPr lang="en-US" sz="1200" dirty="0" smtClean="0">
                <a:solidFill>
                  <a:schemeClr val="accent3">
                    <a:lumMod val="50000"/>
                  </a:schemeClr>
                </a:solidFill>
              </a:rPr>
              <a:t>SELECTED EXPENSES B</a:t>
            </a:r>
            <a:br>
              <a:rPr lang="en-US" sz="1200" dirty="0" smtClean="0">
                <a:solidFill>
                  <a:schemeClr val="accent3">
                    <a:lumMod val="50000"/>
                  </a:schemeClr>
                </a:solidFill>
              </a:rPr>
            </a:br>
            <a:r>
              <a:rPr lang="en-US" sz="1200" dirty="0" smtClean="0">
                <a:solidFill>
                  <a:srgbClr val="FF0000"/>
                </a:solidFill>
              </a:rPr>
              <a:t>     </a:t>
            </a:r>
            <a:r>
              <a:rPr lang="en-US" sz="1200" dirty="0" smtClean="0">
                <a:solidFill>
                  <a:schemeClr val="accent2">
                    <a:lumMod val="50000"/>
                  </a:schemeClr>
                </a:solidFill>
              </a:rPr>
              <a:t>This item may undergo some changes and be broken up across multiple screens. </a:t>
            </a:r>
            <a:endParaRPr lang="en-US" sz="1200" dirty="0">
              <a:solidFill>
                <a:schemeClr val="accent2">
                  <a:lumMod val="50000"/>
                </a:schemeClr>
              </a:solidFill>
            </a:endParaRPr>
          </a:p>
        </p:txBody>
      </p:sp>
      <p:sp>
        <p:nvSpPr>
          <p:cNvPr id="5" name="Content Placeholder 4"/>
          <p:cNvSpPr>
            <a:spLocks noGrp="1"/>
          </p:cNvSpPr>
          <p:nvPr>
            <p:ph idx="1"/>
          </p:nvPr>
        </p:nvSpPr>
        <p:spPr>
          <a:xfrm>
            <a:off x="457200" y="973697"/>
            <a:ext cx="8229600" cy="5474727"/>
          </a:xfrm>
        </p:spPr>
        <p:txBody>
          <a:bodyPr>
            <a:noAutofit/>
          </a:bodyPr>
          <a:lstStyle/>
          <a:p>
            <a:pPr marL="0" indent="0">
              <a:buNone/>
            </a:pPr>
            <a:r>
              <a:rPr lang="en-US" sz="1000" b="1" dirty="0"/>
              <a:t>OTHER OPERATING EXPENSES</a:t>
            </a:r>
          </a:p>
          <a:p>
            <a:pPr marL="0" indent="0">
              <a:spcBef>
                <a:spcPts val="0"/>
              </a:spcBef>
              <a:buNone/>
            </a:pPr>
            <a:r>
              <a:rPr lang="en-US" sz="700" dirty="0"/>
              <a:t>What were the other operating expenses paid by this establishment in 2015 for </a:t>
            </a:r>
            <a:r>
              <a:rPr lang="en-US" sz="900" dirty="0"/>
              <a:t>	</a:t>
            </a:r>
            <a:r>
              <a:rPr lang="en-US" sz="1100" dirty="0"/>
              <a:t>	</a:t>
            </a:r>
            <a:r>
              <a:rPr lang="en-US" sz="1000" dirty="0"/>
              <a:t>		   </a:t>
            </a:r>
            <a:r>
              <a:rPr lang="en-US" sz="1000" dirty="0" smtClean="0"/>
              <a:t>	     </a:t>
            </a:r>
            <a:r>
              <a:rPr lang="en-US" sz="1000" b="1" dirty="0" smtClean="0">
                <a:latin typeface="Verdana" panose="020B0604030504040204" pitchFamily="34" charset="0"/>
                <a:ea typeface="Verdana" panose="020B0604030504040204" pitchFamily="34" charset="0"/>
                <a:cs typeface="Verdana" panose="020B0604030504040204" pitchFamily="34" charset="0"/>
              </a:rPr>
              <a:t>2015</a:t>
            </a:r>
            <a:r>
              <a:rPr lang="en-US" sz="1000" b="1" dirty="0">
                <a:latin typeface="Verdana" panose="020B0604030504040204" pitchFamily="34" charset="0"/>
                <a:ea typeface="Verdana" panose="020B0604030504040204" pitchFamily="34" charset="0"/>
                <a:cs typeface="Verdana" panose="020B0604030504040204" pitchFamily="34" charset="0"/>
              </a:rPr>
              <a:t>			</a:t>
            </a:r>
            <a:r>
              <a:rPr lang="en-US" sz="1000" b="1" dirty="0" smtClean="0">
                <a:latin typeface="Verdana" panose="020B0604030504040204" pitchFamily="34" charset="0"/>
                <a:ea typeface="Verdana" panose="020B0604030504040204" pitchFamily="34" charset="0"/>
                <a:cs typeface="Verdana" panose="020B0604030504040204" pitchFamily="34" charset="0"/>
              </a:rPr>
              <a:t> </a:t>
            </a:r>
            <a:r>
              <a:rPr lang="en-US" sz="1000" b="1" dirty="0">
                <a:latin typeface="Verdana" panose="020B0604030504040204" pitchFamily="34" charset="0"/>
                <a:ea typeface="Verdana" panose="020B0604030504040204" pitchFamily="34" charset="0"/>
                <a:cs typeface="Verdana" panose="020B0604030504040204" pitchFamily="34" charset="0"/>
              </a:rPr>
              <a:t>2014</a:t>
            </a:r>
          </a:p>
          <a:p>
            <a:pPr marL="0" lvl="0" indent="0">
              <a:buNone/>
            </a:pPr>
            <a:r>
              <a:rPr lang="en-US" sz="600" b="1" dirty="0"/>
              <a:t> A.</a:t>
            </a:r>
            <a:r>
              <a:rPr lang="en-US" sz="600" dirty="0"/>
              <a:t>    Temporary staff and leased employees? </a:t>
            </a:r>
          </a:p>
          <a:p>
            <a:pPr marL="0" lvl="0" indent="0">
              <a:buNone/>
            </a:pPr>
            <a:r>
              <a:rPr lang="en-US" sz="600" i="1" dirty="0"/>
              <a:t>         (Professional Employer Organizations and </a:t>
            </a:r>
            <a:r>
              <a:rPr lang="en-US" sz="600" dirty="0"/>
              <a:t> </a:t>
            </a:r>
            <a:r>
              <a:rPr lang="en-US" sz="600" i="1" dirty="0"/>
              <a:t>staffing agencies for personnel )</a:t>
            </a:r>
          </a:p>
          <a:p>
            <a:pPr marL="0" lvl="0" indent="0">
              <a:buNone/>
            </a:pPr>
            <a:r>
              <a:rPr lang="en-US" sz="600" b="1" i="1" dirty="0"/>
              <a:t>        </a:t>
            </a:r>
            <a:r>
              <a:rPr lang="en-US" sz="600" b="1" dirty="0"/>
              <a:t>Include all charges for:  </a:t>
            </a:r>
            <a:r>
              <a:rPr lang="en-US" sz="600" i="1" dirty="0"/>
              <a:t>Payroll, benefits, services </a:t>
            </a:r>
          </a:p>
          <a:p>
            <a:pPr marL="0" lvl="0" indent="0">
              <a:buNone/>
            </a:pPr>
            <a:endParaRPr lang="en-US" sz="700" i="1" dirty="0"/>
          </a:p>
          <a:p>
            <a:pPr marL="0" lvl="0" indent="0">
              <a:buNone/>
            </a:pPr>
            <a:r>
              <a:rPr lang="en-US" sz="600" b="1" dirty="0"/>
              <a:t>  B.</a:t>
            </a:r>
            <a:r>
              <a:rPr lang="en-US" sz="600" dirty="0"/>
              <a:t>   Expensed equipment?				 </a:t>
            </a:r>
          </a:p>
          <a:p>
            <a:pPr marL="0" lvl="0" indent="0">
              <a:buNone/>
            </a:pPr>
            <a:r>
              <a:rPr lang="en-US" sz="600" i="1" dirty="0"/>
              <a:t>         (Expensed computer hardware and other equipment)  </a:t>
            </a:r>
          </a:p>
          <a:p>
            <a:pPr marL="0" indent="0">
              <a:buNone/>
            </a:pPr>
            <a:r>
              <a:rPr lang="en-US" sz="600" i="1" dirty="0"/>
              <a:t>             </a:t>
            </a:r>
            <a:r>
              <a:rPr lang="en-US" sz="600" b="1" i="1" dirty="0"/>
              <a:t> </a:t>
            </a:r>
            <a:r>
              <a:rPr lang="en-US" sz="600" b="1" i="1" dirty="0" smtClean="0"/>
              <a:t>    </a:t>
            </a:r>
            <a:r>
              <a:rPr lang="en-US" sz="600" b="1" dirty="0" smtClean="0"/>
              <a:t>Include</a:t>
            </a:r>
            <a:r>
              <a:rPr lang="en-US" sz="600" b="1" dirty="0"/>
              <a:t>:</a:t>
            </a:r>
            <a:endParaRPr lang="en-US" sz="600" dirty="0"/>
          </a:p>
          <a:p>
            <a:pPr lvl="1">
              <a:buFont typeface="Arial" panose="020B0604020202020204" pitchFamily="34" charset="0"/>
              <a:buChar char="•"/>
            </a:pPr>
            <a:r>
              <a:rPr lang="en-US" sz="600" dirty="0"/>
              <a:t>Copiers</a:t>
            </a:r>
          </a:p>
          <a:p>
            <a:pPr lvl="1">
              <a:buFont typeface="Arial" panose="020B0604020202020204" pitchFamily="34" charset="0"/>
              <a:buChar char="•"/>
            </a:pPr>
            <a:r>
              <a:rPr lang="en-US" sz="600" dirty="0"/>
              <a:t>Fax machines </a:t>
            </a:r>
          </a:p>
          <a:p>
            <a:pPr lvl="1">
              <a:buFont typeface="Arial" panose="020B0604020202020204" pitchFamily="34" charset="0"/>
              <a:buChar char="•"/>
            </a:pPr>
            <a:r>
              <a:rPr lang="en-US" sz="600" dirty="0"/>
              <a:t>Telephones  </a:t>
            </a:r>
          </a:p>
          <a:p>
            <a:pPr lvl="1">
              <a:buFont typeface="Arial" panose="020B0604020202020204" pitchFamily="34" charset="0"/>
              <a:buChar char="•"/>
            </a:pPr>
            <a:r>
              <a:rPr lang="en-US" sz="600" dirty="0"/>
              <a:t>Shop and lab equipment  </a:t>
            </a:r>
          </a:p>
          <a:p>
            <a:pPr lvl="1">
              <a:buFont typeface="Arial" panose="020B0604020202020204" pitchFamily="34" charset="0"/>
              <a:buChar char="•"/>
            </a:pPr>
            <a:r>
              <a:rPr lang="en-US" sz="600" dirty="0"/>
              <a:t>CPUs  </a:t>
            </a:r>
          </a:p>
          <a:p>
            <a:pPr lvl="1">
              <a:buFont typeface="Arial" panose="020B0604020202020204" pitchFamily="34" charset="0"/>
              <a:buChar char="•"/>
            </a:pPr>
            <a:r>
              <a:rPr lang="en-US" sz="600" dirty="0"/>
              <a:t>Monitors  </a:t>
            </a:r>
          </a:p>
          <a:p>
            <a:pPr marL="0" lvl="0" indent="0">
              <a:buNone/>
            </a:pPr>
            <a:r>
              <a:rPr lang="en-US" sz="600" dirty="0"/>
              <a:t>           (Report packaged software in line C)</a:t>
            </a:r>
          </a:p>
          <a:p>
            <a:pPr marL="0" lvl="0" indent="0">
              <a:buNone/>
            </a:pPr>
            <a:endParaRPr lang="en-US" sz="600" dirty="0"/>
          </a:p>
          <a:p>
            <a:pPr marL="0" lvl="0" indent="0">
              <a:buNone/>
            </a:pPr>
            <a:r>
              <a:rPr lang="en-US" sz="600" dirty="0"/>
              <a:t>  </a:t>
            </a:r>
            <a:r>
              <a:rPr lang="en-US" sz="600" b="1" dirty="0"/>
              <a:t>C.   </a:t>
            </a:r>
            <a:r>
              <a:rPr lang="en-US" sz="600" dirty="0"/>
              <a:t>Expensed purchases of software?</a:t>
            </a:r>
          </a:p>
          <a:p>
            <a:pPr marL="0" indent="0">
              <a:buNone/>
            </a:pPr>
            <a:r>
              <a:rPr lang="en-US" sz="600" i="1" dirty="0"/>
              <a:t>           (Purchases of prepackaged, custom coded or vendor  customized software)</a:t>
            </a:r>
            <a:endParaRPr lang="en-US" sz="600" dirty="0"/>
          </a:p>
          <a:p>
            <a:pPr marL="0" indent="0">
              <a:buNone/>
            </a:pPr>
            <a:r>
              <a:rPr lang="en-US" sz="600" b="1" i="1" dirty="0"/>
              <a:t>            </a:t>
            </a:r>
            <a:r>
              <a:rPr lang="en-US" sz="600" b="1" i="1" dirty="0" smtClean="0"/>
              <a:t>       </a:t>
            </a:r>
            <a:r>
              <a:rPr lang="en-US" sz="600" b="1" dirty="0" smtClean="0"/>
              <a:t>Include</a:t>
            </a:r>
            <a:r>
              <a:rPr lang="en-US" sz="600" b="1" dirty="0"/>
              <a:t>:</a:t>
            </a:r>
            <a:endParaRPr lang="en-US" sz="600" dirty="0"/>
          </a:p>
          <a:p>
            <a:pPr lvl="1">
              <a:buFont typeface="Arial" panose="020B0604020202020204" pitchFamily="34" charset="0"/>
              <a:buChar char="•"/>
            </a:pPr>
            <a:r>
              <a:rPr lang="en-US" sz="600" dirty="0"/>
              <a:t>Software developed or customized by others</a:t>
            </a:r>
          </a:p>
          <a:p>
            <a:pPr lvl="1">
              <a:buFont typeface="Arial" panose="020B0604020202020204" pitchFamily="34" charset="0"/>
              <a:buChar char="•"/>
            </a:pPr>
            <a:r>
              <a:rPr lang="en-US" sz="600" dirty="0"/>
              <a:t>Web-design services and purchases</a:t>
            </a:r>
          </a:p>
          <a:p>
            <a:pPr lvl="1">
              <a:buFont typeface="Arial" panose="020B0604020202020204" pitchFamily="34" charset="0"/>
              <a:buChar char="•"/>
            </a:pPr>
            <a:r>
              <a:rPr lang="en-US" sz="600" dirty="0"/>
              <a:t>Licensing agreements</a:t>
            </a:r>
          </a:p>
          <a:p>
            <a:pPr lvl="1">
              <a:buFont typeface="Arial" panose="020B0604020202020204" pitchFamily="34" charset="0"/>
              <a:buChar char="•"/>
            </a:pPr>
            <a:r>
              <a:rPr lang="en-US" sz="600" dirty="0"/>
              <a:t>Upgrades of software</a:t>
            </a:r>
          </a:p>
          <a:p>
            <a:pPr lvl="1">
              <a:buFont typeface="Arial" panose="020B0604020202020204" pitchFamily="34" charset="0"/>
              <a:buChar char="•"/>
            </a:pPr>
            <a:r>
              <a:rPr lang="en-US" sz="600" dirty="0"/>
              <a:t>Maintenance fees related to software upgrades</a:t>
            </a:r>
          </a:p>
          <a:p>
            <a:pPr lvl="1">
              <a:buFont typeface="Arial" panose="020B0604020202020204" pitchFamily="34" charset="0"/>
              <a:buChar char="•"/>
            </a:pPr>
            <a:r>
              <a:rPr lang="en-US" sz="600" dirty="0"/>
              <a:t>and alterations	 	</a:t>
            </a:r>
          </a:p>
          <a:p>
            <a:pPr marL="0" lvl="0" indent="0">
              <a:buNone/>
            </a:pPr>
            <a:r>
              <a:rPr lang="en-US" sz="600" dirty="0"/>
              <a:t>	</a:t>
            </a:r>
          </a:p>
          <a:p>
            <a:pPr marL="0" lvl="0" indent="0">
              <a:buNone/>
            </a:pPr>
            <a:r>
              <a:rPr lang="en-US" sz="600" b="1" dirty="0"/>
              <a:t>  D.    </a:t>
            </a:r>
            <a:r>
              <a:rPr lang="en-US" sz="600" dirty="0"/>
              <a:t>Data processing and other purchased computer services?</a:t>
            </a:r>
          </a:p>
          <a:p>
            <a:pPr marL="0" indent="0">
              <a:buNone/>
            </a:pPr>
            <a:r>
              <a:rPr lang="en-US" sz="600" b="1" dirty="0"/>
              <a:t>           </a:t>
            </a:r>
            <a:r>
              <a:rPr lang="en-US" sz="600" b="1" dirty="0" smtClean="0"/>
              <a:t>        Include</a:t>
            </a:r>
            <a:r>
              <a:rPr lang="en-US" sz="600" b="1" dirty="0"/>
              <a:t>:</a:t>
            </a:r>
            <a:endParaRPr lang="en-US" sz="600" dirty="0"/>
          </a:p>
          <a:p>
            <a:pPr lvl="1">
              <a:buFont typeface="Arial" panose="020B0604020202020204" pitchFamily="34" charset="0"/>
              <a:buChar char="•"/>
            </a:pPr>
            <a:r>
              <a:rPr lang="en-US" sz="600" dirty="0"/>
              <a:t>Facilities management services</a:t>
            </a:r>
          </a:p>
          <a:p>
            <a:pPr lvl="1">
              <a:buFont typeface="Arial" panose="020B0604020202020204" pitchFamily="34" charset="0"/>
              <a:buChar char="•"/>
            </a:pPr>
            <a:r>
              <a:rPr lang="en-US" sz="600" dirty="0"/>
              <a:t>Computer input preparation</a:t>
            </a:r>
          </a:p>
          <a:p>
            <a:pPr lvl="1">
              <a:buFont typeface="Arial" panose="020B0604020202020204" pitchFamily="34" charset="0"/>
              <a:buChar char="•"/>
            </a:pPr>
            <a:r>
              <a:rPr lang="en-US" sz="600" dirty="0"/>
              <a:t>Data Storage</a:t>
            </a:r>
          </a:p>
          <a:p>
            <a:pPr lvl="1">
              <a:buFont typeface="Arial" panose="020B0604020202020204" pitchFamily="34" charset="0"/>
              <a:buChar char="•"/>
            </a:pPr>
            <a:r>
              <a:rPr lang="en-US" sz="600" dirty="0"/>
              <a:t>Computer time rental</a:t>
            </a:r>
          </a:p>
          <a:p>
            <a:pPr lvl="1">
              <a:buFont typeface="Arial" panose="020B0604020202020204" pitchFamily="34" charset="0"/>
              <a:buChar char="•"/>
            </a:pPr>
            <a:r>
              <a:rPr lang="en-US" sz="600" dirty="0"/>
              <a:t>Optical scanning services </a:t>
            </a:r>
          </a:p>
          <a:p>
            <a:pPr lvl="1">
              <a:buFont typeface="Arial" panose="020B0604020202020204" pitchFamily="34" charset="0"/>
              <a:buChar char="•"/>
            </a:pPr>
            <a:r>
              <a:rPr lang="en-US" sz="600" dirty="0"/>
              <a:t>Other computer related advice and services, including training.</a:t>
            </a:r>
          </a:p>
          <a:p>
            <a:pPr marL="0" indent="0">
              <a:buNone/>
            </a:pPr>
            <a:r>
              <a:rPr lang="en-US" sz="600" b="1" dirty="0"/>
              <a:t>          </a:t>
            </a:r>
            <a:r>
              <a:rPr lang="en-US" sz="600" b="1" dirty="0" smtClean="0"/>
              <a:t>        Exclude</a:t>
            </a:r>
            <a:r>
              <a:rPr lang="en-US" sz="600" b="1" dirty="0"/>
              <a:t>:</a:t>
            </a:r>
            <a:endParaRPr lang="en-US" sz="600" dirty="0"/>
          </a:p>
          <a:p>
            <a:pPr lvl="1">
              <a:buFont typeface="Wingdings" panose="05000000000000000000" pitchFamily="2" charset="2"/>
              <a:buChar char="§"/>
            </a:pPr>
            <a:r>
              <a:rPr lang="en-US" sz="600" dirty="0"/>
              <a:t>Expensed integrated systems</a:t>
            </a:r>
          </a:p>
          <a:p>
            <a:pPr lvl="1">
              <a:buFont typeface="Wingdings" panose="05000000000000000000" pitchFamily="2" charset="2"/>
              <a:buChar char="§"/>
            </a:pPr>
            <a:r>
              <a:rPr lang="en-US" sz="600" dirty="0"/>
              <a:t>Repair and maintenance of computer equipment</a:t>
            </a:r>
          </a:p>
          <a:p>
            <a:pPr lvl="1">
              <a:buFont typeface="Wingdings" panose="05000000000000000000" pitchFamily="2" charset="2"/>
              <a:buChar char="§"/>
            </a:pPr>
            <a:r>
              <a:rPr lang="en-US" sz="600" dirty="0"/>
              <a:t>Payroll processing and credit card transaction fees</a:t>
            </a:r>
          </a:p>
          <a:p>
            <a:pPr lvl="1">
              <a:buFont typeface="Wingdings" panose="05000000000000000000" pitchFamily="2" charset="2"/>
              <a:buChar char="§"/>
            </a:pPr>
            <a:r>
              <a:rPr lang="en-US" sz="600" dirty="0"/>
              <a:t>Expenses for telecommunication services, </a:t>
            </a:r>
          </a:p>
          <a:p>
            <a:pPr lvl="1">
              <a:buFont typeface="Wingdings" panose="05000000000000000000" pitchFamily="2" charset="2"/>
              <a:buChar char="§"/>
            </a:pPr>
            <a:r>
              <a:rPr lang="en-US" sz="600" dirty="0"/>
              <a:t>(e.g., internet, connectivity, telephone.)</a:t>
            </a:r>
          </a:p>
          <a:p>
            <a:pPr marL="0" lvl="0" indent="0">
              <a:buNone/>
            </a:pPr>
            <a:endParaRPr lang="en-US" sz="600" dirty="0"/>
          </a:p>
          <a:p>
            <a:pPr marL="0" indent="0">
              <a:buNone/>
            </a:pPr>
            <a:r>
              <a:rPr lang="en-US" sz="600" b="1" dirty="0"/>
              <a:t> E</a:t>
            </a:r>
            <a:r>
              <a:rPr lang="en-US" sz="600" dirty="0"/>
              <a:t>.   Purchased communication service?  </a:t>
            </a:r>
            <a:r>
              <a:rPr lang="en-US" sz="600" i="1" dirty="0"/>
              <a:t> </a:t>
            </a:r>
          </a:p>
          <a:p>
            <a:pPr marL="0" indent="0">
              <a:buNone/>
            </a:pPr>
            <a:r>
              <a:rPr lang="en-US" sz="600" i="1" dirty="0"/>
              <a:t>         </a:t>
            </a:r>
            <a:r>
              <a:rPr lang="en-US" sz="600" b="1" i="1" dirty="0"/>
              <a:t> </a:t>
            </a:r>
            <a:r>
              <a:rPr lang="en-US" sz="600" b="1" i="1" dirty="0" smtClean="0"/>
              <a:t>        </a:t>
            </a:r>
            <a:r>
              <a:rPr lang="en-US" sz="600" b="1" dirty="0" smtClean="0"/>
              <a:t>Include</a:t>
            </a:r>
            <a:r>
              <a:rPr lang="en-US" sz="600" b="1" dirty="0"/>
              <a:t>:</a:t>
            </a:r>
            <a:endParaRPr lang="en-US" sz="600" dirty="0"/>
          </a:p>
          <a:p>
            <a:pPr lvl="1">
              <a:buFont typeface="Arial" panose="020B0604020202020204" pitchFamily="34" charset="0"/>
              <a:buChar char="•"/>
            </a:pPr>
            <a:r>
              <a:rPr lang="en-US" sz="600" dirty="0"/>
              <a:t>Telephone, cellular, and fax services, </a:t>
            </a:r>
          </a:p>
          <a:p>
            <a:pPr lvl="1">
              <a:buFont typeface="Arial" panose="020B0604020202020204" pitchFamily="34" charset="0"/>
              <a:buChar char="•"/>
            </a:pPr>
            <a:r>
              <a:rPr lang="en-US" sz="600" dirty="0"/>
              <a:t>Computer-related communications </a:t>
            </a:r>
          </a:p>
          <a:p>
            <a:pPr lvl="1">
              <a:buFont typeface="Arial" panose="020B0604020202020204" pitchFamily="34" charset="0"/>
              <a:buChar char="•"/>
            </a:pPr>
            <a:r>
              <a:rPr lang="en-US" sz="600" dirty="0"/>
              <a:t>(e.g., Internet, connectivity, online) </a:t>
            </a:r>
          </a:p>
          <a:p>
            <a:pPr lvl="1">
              <a:buFont typeface="Arial" panose="020B0604020202020204" pitchFamily="34" charset="0"/>
              <a:buChar char="•"/>
            </a:pPr>
            <a:r>
              <a:rPr lang="en-US" sz="600" dirty="0"/>
              <a:t>Other wired and wireless communication services</a:t>
            </a:r>
            <a:endParaRPr lang="en-US" sz="1050" dirty="0"/>
          </a:p>
          <a:p>
            <a:pPr marL="0" indent="0">
              <a:buNone/>
            </a:pPr>
            <a:endParaRPr lang="en-US" sz="1400" dirty="0" smtClean="0"/>
          </a:p>
          <a:p>
            <a:pPr marL="0" indent="0">
              <a:buNone/>
            </a:pPr>
            <a:r>
              <a:rPr lang="en-US" sz="1400" dirty="0"/>
              <a:t>	</a:t>
            </a:r>
            <a:r>
              <a:rPr lang="en-US" sz="1400" dirty="0" smtClean="0"/>
              <a:t>		</a:t>
            </a:r>
          </a:p>
          <a:p>
            <a:pPr marL="0" indent="0">
              <a:buNone/>
            </a:pPr>
            <a:r>
              <a:rPr lang="en-US" sz="1400" dirty="0"/>
              <a:t>	</a:t>
            </a: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p:txBody>
      </p:sp>
      <p:sp>
        <p:nvSpPr>
          <p:cNvPr id="3" name="Slide Number Placeholder 2"/>
          <p:cNvSpPr>
            <a:spLocks noGrp="1"/>
          </p:cNvSpPr>
          <p:nvPr>
            <p:ph type="sldNum" sz="quarter" idx="12"/>
          </p:nvPr>
        </p:nvSpPr>
        <p:spPr/>
        <p:txBody>
          <a:bodyPr/>
          <a:lstStyle/>
          <a:p>
            <a:r>
              <a:rPr lang="en-US" dirty="0" smtClean="0"/>
              <a:t>L42a</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67" y="1338263"/>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0" y="2528888"/>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69" y="3548063"/>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66" y="5319712"/>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6019799"/>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659" y="1090613"/>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325" y="1464391"/>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579" y="2655016"/>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088" y="3674191"/>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245" y="5445841"/>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245" y="6145927"/>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596" y="687150"/>
            <a:ext cx="2095893" cy="286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773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78255"/>
          </a:xfrm>
        </p:spPr>
        <p:txBody>
          <a:bodyPr>
            <a:normAutofit/>
          </a:bodyPr>
          <a:lstStyle/>
          <a:p>
            <a:pPr algn="l"/>
            <a:r>
              <a:rPr lang="en-US" sz="1200" dirty="0" smtClean="0">
                <a:solidFill>
                  <a:schemeClr val="accent3">
                    <a:lumMod val="50000"/>
                  </a:schemeClr>
                </a:solidFill>
              </a:rPr>
              <a:t>SELECTED EXPENSES B </a:t>
            </a:r>
            <a:r>
              <a:rPr lang="en-US" sz="1200" dirty="0" err="1" smtClean="0">
                <a:solidFill>
                  <a:schemeClr val="accent3">
                    <a:lumMod val="50000"/>
                  </a:schemeClr>
                </a:solidFill>
              </a:rPr>
              <a:t>con’t</a:t>
            </a:r>
            <a:endParaRPr lang="en-US" sz="1200" dirty="0">
              <a:solidFill>
                <a:schemeClr val="accent3">
                  <a:lumMod val="50000"/>
                </a:schemeClr>
              </a:solidFill>
            </a:endParaRPr>
          </a:p>
        </p:txBody>
      </p:sp>
      <p:sp>
        <p:nvSpPr>
          <p:cNvPr id="5" name="Content Placeholder 4"/>
          <p:cNvSpPr>
            <a:spLocks noGrp="1"/>
          </p:cNvSpPr>
          <p:nvPr>
            <p:ph idx="1"/>
          </p:nvPr>
        </p:nvSpPr>
        <p:spPr>
          <a:xfrm>
            <a:off x="457200" y="898727"/>
            <a:ext cx="8229600" cy="5565867"/>
          </a:xfrm>
        </p:spPr>
        <p:txBody>
          <a:bodyPr>
            <a:noAutofit/>
          </a:bodyPr>
          <a:lstStyle/>
          <a:p>
            <a:pPr marL="0" indent="0">
              <a:buNone/>
            </a:pPr>
            <a:r>
              <a:rPr lang="en-US" sz="1000" b="1" dirty="0"/>
              <a:t>OTHER OPERATING EXPENSES</a:t>
            </a:r>
          </a:p>
          <a:p>
            <a:pPr marL="0" lvl="0" indent="0">
              <a:spcBef>
                <a:spcPts val="0"/>
              </a:spcBef>
              <a:buNone/>
            </a:pPr>
            <a:r>
              <a:rPr lang="en-US" sz="700" b="1" dirty="0"/>
              <a:t>F.</a:t>
            </a:r>
            <a:r>
              <a:rPr lang="en-US" sz="700" dirty="0"/>
              <a:t>    Purchased repairs and maintenance to buildings and/or   </a:t>
            </a:r>
          </a:p>
          <a:p>
            <a:pPr marL="0" lvl="0" indent="0">
              <a:spcBef>
                <a:spcPts val="0"/>
              </a:spcBef>
              <a:buNone/>
            </a:pPr>
            <a:r>
              <a:rPr lang="en-US" sz="700" dirty="0"/>
              <a:t>       machinery and equipment?			       	 						</a:t>
            </a:r>
          </a:p>
          <a:p>
            <a:pPr marL="0" indent="0">
              <a:spcBef>
                <a:spcPts val="0"/>
              </a:spcBef>
              <a:buNone/>
            </a:pPr>
            <a:r>
              <a:rPr lang="en-US" sz="700" dirty="0"/>
              <a:t>             </a:t>
            </a:r>
            <a:r>
              <a:rPr lang="en-US" sz="700" b="1" dirty="0"/>
              <a:t>Exclude:  </a:t>
            </a:r>
          </a:p>
          <a:p>
            <a:pPr lvl="1">
              <a:spcBef>
                <a:spcPts val="0"/>
              </a:spcBef>
              <a:buFont typeface="Arial" panose="020B0604020202020204" pitchFamily="34" charset="0"/>
              <a:buChar char="•"/>
            </a:pPr>
            <a:r>
              <a:rPr lang="en-US" sz="700" dirty="0"/>
              <a:t>Materials, parts, and supplies used for repairs and </a:t>
            </a:r>
            <a:br>
              <a:rPr lang="en-US" sz="700" dirty="0"/>
            </a:br>
            <a:r>
              <a:rPr lang="en-US" sz="700" dirty="0"/>
              <a:t> maintenance performed by this firm's employees.</a:t>
            </a:r>
          </a:p>
          <a:p>
            <a:pPr marL="0" indent="0">
              <a:buNone/>
            </a:pPr>
            <a:endParaRPr lang="en-US" sz="700" dirty="0"/>
          </a:p>
          <a:p>
            <a:pPr marL="0" indent="0">
              <a:spcBef>
                <a:spcPts val="0"/>
              </a:spcBef>
              <a:buNone/>
            </a:pPr>
            <a:r>
              <a:rPr lang="en-US" sz="700" b="1" dirty="0"/>
              <a:t>G.</a:t>
            </a:r>
            <a:r>
              <a:rPr lang="en-US" sz="700" dirty="0"/>
              <a:t>    Water, sewer, refuse removal, and other non-electri</a:t>
            </a:r>
            <a:r>
              <a:rPr lang="en-US" sz="700" b="1" dirty="0"/>
              <a:t>c</a:t>
            </a:r>
          </a:p>
          <a:p>
            <a:pPr marL="0" indent="0">
              <a:spcBef>
                <a:spcPts val="0"/>
              </a:spcBef>
              <a:buNone/>
            </a:pPr>
            <a:r>
              <a:rPr lang="en-US" sz="700" dirty="0"/>
              <a:t>        utility payments?  </a:t>
            </a:r>
          </a:p>
          <a:p>
            <a:pPr marL="0" indent="0">
              <a:spcBef>
                <a:spcPts val="0"/>
              </a:spcBef>
              <a:buNone/>
            </a:pPr>
            <a:r>
              <a:rPr lang="en-US" sz="700" b="1" dirty="0"/>
              <a:t>               Include:</a:t>
            </a:r>
            <a:r>
              <a:rPr lang="en-US" sz="700" dirty="0"/>
              <a:t> </a:t>
            </a:r>
          </a:p>
          <a:p>
            <a:pPr lvl="1">
              <a:spcBef>
                <a:spcPts val="0"/>
              </a:spcBef>
              <a:buFont typeface="Arial" panose="020B0604020202020204" pitchFamily="34" charset="0"/>
              <a:buChar char="•"/>
            </a:pPr>
            <a:r>
              <a:rPr lang="en-US" sz="800" dirty="0"/>
              <a:t> </a:t>
            </a:r>
            <a:r>
              <a:rPr lang="en-US" sz="700" dirty="0"/>
              <a:t>Cost of hazardous waste removal </a:t>
            </a:r>
          </a:p>
          <a:p>
            <a:pPr marL="0" indent="0">
              <a:spcBef>
                <a:spcPts val="0"/>
              </a:spcBef>
              <a:buNone/>
            </a:pPr>
            <a:r>
              <a:rPr lang="en-US" sz="700" i="1" dirty="0"/>
              <a:t>        </a:t>
            </a:r>
            <a:r>
              <a:rPr lang="en-US" sz="700" dirty="0"/>
              <a:t>(Report electric utility payments in line A4 in the SELECTED</a:t>
            </a:r>
          </a:p>
          <a:p>
            <a:pPr marL="0" indent="0">
              <a:spcBef>
                <a:spcPts val="0"/>
              </a:spcBef>
              <a:buNone/>
            </a:pPr>
            <a:r>
              <a:rPr lang="en-US" sz="700" dirty="0"/>
              <a:t>        PRODUCTION COSTS AND ELECTRICITY area of  </a:t>
            </a:r>
          </a:p>
          <a:p>
            <a:pPr marL="0" indent="0">
              <a:spcBef>
                <a:spcPts val="0"/>
              </a:spcBef>
              <a:buNone/>
            </a:pPr>
            <a:r>
              <a:rPr lang="en-US" sz="700" dirty="0"/>
              <a:t>         the SELECTED EXPENSES section)</a:t>
            </a:r>
          </a:p>
          <a:p>
            <a:pPr marL="0" indent="0">
              <a:spcBef>
                <a:spcPts val="0"/>
              </a:spcBef>
              <a:buNone/>
            </a:pPr>
            <a:endParaRPr lang="en-US" sz="700" i="1" dirty="0"/>
          </a:p>
          <a:p>
            <a:pPr marL="0" indent="0">
              <a:spcBef>
                <a:spcPts val="0"/>
              </a:spcBef>
              <a:buNone/>
            </a:pPr>
            <a:r>
              <a:rPr lang="en-US" sz="700" b="1" dirty="0"/>
              <a:t>H.</a:t>
            </a:r>
            <a:r>
              <a:rPr lang="en-US" sz="700" dirty="0"/>
              <a:t>    Purchased advertising and promotional services? </a:t>
            </a:r>
          </a:p>
          <a:p>
            <a:pPr marL="0" indent="0">
              <a:spcBef>
                <a:spcPts val="0"/>
              </a:spcBef>
              <a:buNone/>
            </a:pPr>
            <a:r>
              <a:rPr lang="en-US" sz="700" i="1" dirty="0"/>
              <a:t>                </a:t>
            </a:r>
            <a:r>
              <a:rPr lang="en-US" sz="700" b="1" dirty="0"/>
              <a:t>Include:</a:t>
            </a:r>
            <a:r>
              <a:rPr lang="en-US" sz="700" dirty="0"/>
              <a:t>  </a:t>
            </a:r>
          </a:p>
          <a:p>
            <a:pPr lvl="1">
              <a:spcBef>
                <a:spcPts val="0"/>
              </a:spcBef>
              <a:buFont typeface="Arial" panose="020B0604020202020204" pitchFamily="34" charset="0"/>
              <a:buChar char="•"/>
            </a:pPr>
            <a:r>
              <a:rPr lang="en-US" sz="700" dirty="0"/>
              <a:t>Marketing and public relations services</a:t>
            </a:r>
          </a:p>
          <a:p>
            <a:pPr marL="0" indent="0">
              <a:spcBef>
                <a:spcPts val="0"/>
              </a:spcBef>
              <a:buNone/>
            </a:pPr>
            <a:endParaRPr lang="en-US" sz="700" i="1" dirty="0"/>
          </a:p>
          <a:p>
            <a:pPr marL="0" indent="0">
              <a:spcBef>
                <a:spcPts val="0"/>
              </a:spcBef>
              <a:buNone/>
            </a:pPr>
            <a:r>
              <a:rPr lang="en-US" sz="700" b="1" dirty="0"/>
              <a:t>I.      </a:t>
            </a:r>
            <a:r>
              <a:rPr lang="en-US" sz="700" dirty="0"/>
              <a:t>Purchased professional and technical services?</a:t>
            </a:r>
          </a:p>
          <a:p>
            <a:pPr marL="0" indent="0">
              <a:spcBef>
                <a:spcPts val="0"/>
              </a:spcBef>
              <a:buNone/>
            </a:pPr>
            <a:r>
              <a:rPr lang="en-US" sz="700" b="1" dirty="0"/>
              <a:t>               Include:</a:t>
            </a:r>
            <a:endParaRPr lang="en-US" sz="700" dirty="0"/>
          </a:p>
          <a:p>
            <a:pPr lvl="1">
              <a:spcBef>
                <a:spcPts val="0"/>
              </a:spcBef>
              <a:buFont typeface="Arial" panose="020B0604020202020204" pitchFamily="34" charset="0"/>
              <a:buChar char="•"/>
            </a:pPr>
            <a:r>
              <a:rPr lang="en-US" sz="700" dirty="0"/>
              <a:t>Management consulting</a:t>
            </a:r>
          </a:p>
          <a:p>
            <a:pPr lvl="1">
              <a:spcBef>
                <a:spcPts val="0"/>
              </a:spcBef>
              <a:buFont typeface="Arial" panose="020B0604020202020204" pitchFamily="34" charset="0"/>
              <a:buChar char="•"/>
            </a:pPr>
            <a:r>
              <a:rPr lang="en-US" sz="700" dirty="0"/>
              <a:t>Accounting</a:t>
            </a:r>
          </a:p>
          <a:p>
            <a:pPr lvl="1">
              <a:spcBef>
                <a:spcPts val="0"/>
              </a:spcBef>
              <a:buFont typeface="Arial" panose="020B0604020202020204" pitchFamily="34" charset="0"/>
              <a:buChar char="•"/>
            </a:pPr>
            <a:r>
              <a:rPr lang="en-US" sz="700" dirty="0"/>
              <a:t>Auditing</a:t>
            </a:r>
          </a:p>
          <a:p>
            <a:pPr lvl="1">
              <a:spcBef>
                <a:spcPts val="0"/>
              </a:spcBef>
              <a:buFont typeface="Arial" panose="020B0604020202020204" pitchFamily="34" charset="0"/>
              <a:buChar char="•"/>
            </a:pPr>
            <a:r>
              <a:rPr lang="en-US" sz="700" dirty="0"/>
              <a:t>Bookkeeping</a:t>
            </a:r>
          </a:p>
          <a:p>
            <a:pPr lvl="1">
              <a:spcBef>
                <a:spcPts val="0"/>
              </a:spcBef>
              <a:buFont typeface="Arial" panose="020B0604020202020204" pitchFamily="34" charset="0"/>
              <a:buChar char="•"/>
            </a:pPr>
            <a:r>
              <a:rPr lang="en-US" sz="700" dirty="0"/>
              <a:t>Legal</a:t>
            </a:r>
          </a:p>
          <a:p>
            <a:pPr lvl="1">
              <a:spcBef>
                <a:spcPts val="0"/>
              </a:spcBef>
              <a:buFont typeface="Arial" panose="020B0604020202020204" pitchFamily="34" charset="0"/>
              <a:buChar char="•"/>
            </a:pPr>
            <a:r>
              <a:rPr lang="en-US" sz="700" dirty="0"/>
              <a:t>Actuarial</a:t>
            </a:r>
          </a:p>
          <a:p>
            <a:pPr lvl="1">
              <a:spcBef>
                <a:spcPts val="0"/>
              </a:spcBef>
              <a:buFont typeface="Arial" panose="020B0604020202020204" pitchFamily="34" charset="0"/>
              <a:buChar char="•"/>
            </a:pPr>
            <a:r>
              <a:rPr lang="en-US" sz="700" dirty="0"/>
              <a:t>Payroll processing</a:t>
            </a:r>
          </a:p>
          <a:p>
            <a:pPr lvl="1">
              <a:spcBef>
                <a:spcPts val="0"/>
              </a:spcBef>
              <a:buFont typeface="Arial" panose="020B0604020202020204" pitchFamily="34" charset="0"/>
              <a:buChar char="•"/>
            </a:pPr>
            <a:r>
              <a:rPr lang="en-US" sz="700" dirty="0"/>
              <a:t>Architectural</a:t>
            </a:r>
          </a:p>
          <a:p>
            <a:pPr lvl="1">
              <a:spcBef>
                <a:spcPts val="0"/>
              </a:spcBef>
              <a:buFont typeface="Arial" panose="020B0604020202020204" pitchFamily="34" charset="0"/>
              <a:buChar char="•"/>
            </a:pPr>
            <a:r>
              <a:rPr lang="en-US" sz="700" dirty="0"/>
              <a:t>Engineering</a:t>
            </a:r>
          </a:p>
          <a:p>
            <a:pPr lvl="1">
              <a:spcBef>
                <a:spcPts val="0"/>
              </a:spcBef>
              <a:buFont typeface="Arial" panose="020B0604020202020204" pitchFamily="34" charset="0"/>
              <a:buChar char="•"/>
            </a:pPr>
            <a:r>
              <a:rPr lang="en-US" sz="700" dirty="0"/>
              <a:t>Other professional services   </a:t>
            </a:r>
          </a:p>
          <a:p>
            <a:pPr marL="57150" indent="0">
              <a:spcBef>
                <a:spcPts val="0"/>
              </a:spcBef>
              <a:buNone/>
            </a:pPr>
            <a:r>
              <a:rPr lang="en-US" sz="700" b="1" dirty="0"/>
              <a:t>            Exclude:  </a:t>
            </a:r>
          </a:p>
          <a:p>
            <a:pPr lvl="1">
              <a:spcBef>
                <a:spcPts val="0"/>
              </a:spcBef>
              <a:buFont typeface="Arial" panose="020B0604020202020204" pitchFamily="34" charset="0"/>
              <a:buChar char="•"/>
            </a:pPr>
            <a:r>
              <a:rPr lang="en-US" sz="700" dirty="0"/>
              <a:t>Salaries paid to your own employees for these services </a:t>
            </a:r>
            <a:r>
              <a:rPr lang="en-US" sz="300" dirty="0"/>
              <a:t>	</a:t>
            </a:r>
            <a:endParaRPr lang="en-US" sz="300" b="1" dirty="0"/>
          </a:p>
          <a:p>
            <a:pPr marL="0" indent="0">
              <a:spcBef>
                <a:spcPts val="0"/>
              </a:spcBef>
              <a:buNone/>
            </a:pPr>
            <a:endParaRPr lang="en-US" sz="700" dirty="0"/>
          </a:p>
          <a:p>
            <a:pPr marL="0" indent="0">
              <a:spcBef>
                <a:spcPts val="0"/>
              </a:spcBef>
              <a:buNone/>
            </a:pPr>
            <a:r>
              <a:rPr lang="en-US" sz="700" b="1" dirty="0"/>
              <a:t>J.     </a:t>
            </a:r>
            <a:r>
              <a:rPr lang="en-US" sz="700" dirty="0"/>
              <a:t>Governmental taxes and license fees?</a:t>
            </a:r>
          </a:p>
          <a:p>
            <a:pPr marL="0" lvl="0" indent="0">
              <a:buNone/>
            </a:pPr>
            <a:r>
              <a:rPr lang="en-US" sz="700" b="1" dirty="0"/>
              <a:t>             (</a:t>
            </a:r>
            <a:r>
              <a:rPr lang="en-US" sz="700" i="1" dirty="0"/>
              <a:t>Payments to government agencies for taxes and licenses)</a:t>
            </a:r>
          </a:p>
          <a:p>
            <a:pPr marL="0" lvl="0" indent="0">
              <a:buNone/>
            </a:pPr>
            <a:r>
              <a:rPr lang="en-US" sz="700" b="1" i="1" dirty="0"/>
              <a:t>                </a:t>
            </a:r>
            <a:r>
              <a:rPr lang="en-US" sz="700" b="1" dirty="0"/>
              <a:t>Include:   </a:t>
            </a:r>
          </a:p>
          <a:p>
            <a:pPr lvl="1">
              <a:buFont typeface="Arial" panose="020B0604020202020204" pitchFamily="34" charset="0"/>
              <a:buChar char="•"/>
            </a:pPr>
            <a:r>
              <a:rPr lang="en-US" sz="700" dirty="0"/>
              <a:t>Business and property taxes  </a:t>
            </a:r>
          </a:p>
          <a:p>
            <a:pPr marL="0" lvl="0" indent="0">
              <a:buNone/>
            </a:pPr>
            <a:r>
              <a:rPr lang="en-US" sz="700" b="1" dirty="0"/>
              <a:t>                Exclude:</a:t>
            </a:r>
            <a:r>
              <a:rPr lang="en-US" sz="700" dirty="0"/>
              <a:t>  </a:t>
            </a:r>
            <a:endParaRPr lang="en-US" sz="700" b="1" dirty="0"/>
          </a:p>
          <a:p>
            <a:pPr lvl="1">
              <a:buFont typeface="Arial" panose="020B0604020202020204" pitchFamily="34" charset="0"/>
              <a:buChar char="•"/>
            </a:pPr>
            <a:r>
              <a:rPr lang="en-US" sz="700" dirty="0"/>
              <a:t>Income taxes</a:t>
            </a:r>
          </a:p>
          <a:p>
            <a:pPr marL="457200" lvl="1" indent="0">
              <a:buNone/>
            </a:pPr>
            <a:endParaRPr lang="en-US" sz="700" dirty="0"/>
          </a:p>
          <a:p>
            <a:pPr marL="0" lvl="0" indent="0">
              <a:buNone/>
            </a:pPr>
            <a:r>
              <a:rPr lang="en-US" sz="700" b="1" dirty="0"/>
              <a:t>K.      </a:t>
            </a:r>
            <a:r>
              <a:rPr lang="en-US" sz="700" dirty="0"/>
              <a:t>All other operating expenses not reported elsewhere?  </a:t>
            </a:r>
            <a:endParaRPr lang="en-US" sz="700" b="1" dirty="0"/>
          </a:p>
          <a:p>
            <a:pPr marL="0" lvl="0" indent="0">
              <a:buNone/>
            </a:pPr>
            <a:r>
              <a:rPr lang="en-US" sz="700" b="1" i="1" dirty="0"/>
              <a:t>                 </a:t>
            </a:r>
            <a:r>
              <a:rPr lang="en-US" sz="700" b="1" dirty="0"/>
              <a:t>Exclude:</a:t>
            </a:r>
            <a:r>
              <a:rPr lang="en-US" sz="700" dirty="0"/>
              <a:t>    </a:t>
            </a:r>
          </a:p>
          <a:p>
            <a:pPr lvl="1">
              <a:buFont typeface="Arial" panose="020B0604020202020204" pitchFamily="34" charset="0"/>
              <a:buChar char="•"/>
            </a:pPr>
            <a:r>
              <a:rPr lang="en-US" sz="700" dirty="0"/>
              <a:t>Purchases of merchandise for resale </a:t>
            </a:r>
          </a:p>
          <a:p>
            <a:pPr lvl="1">
              <a:buFont typeface="Arial" panose="020B0604020202020204" pitchFamily="34" charset="0"/>
              <a:buChar char="•"/>
            </a:pPr>
            <a:r>
              <a:rPr lang="en-US" sz="700" dirty="0" err="1"/>
              <a:t>Nonoperating</a:t>
            </a:r>
            <a:r>
              <a:rPr lang="en-US" sz="700" dirty="0"/>
              <a:t> expenses</a:t>
            </a:r>
          </a:p>
          <a:p>
            <a:pPr marL="0" lvl="0" indent="0">
              <a:buNone/>
            </a:pPr>
            <a:r>
              <a:rPr lang="en-US" sz="600" i="1" dirty="0"/>
              <a:t>               </a:t>
            </a:r>
          </a:p>
          <a:p>
            <a:pPr marL="0" lvl="0" indent="0">
              <a:buNone/>
            </a:pPr>
            <a:r>
              <a:rPr lang="en-US" sz="600" i="1" dirty="0"/>
              <a:t>                  </a:t>
            </a:r>
            <a:r>
              <a:rPr lang="en-US" sz="700" dirty="0"/>
              <a:t>Specify:</a:t>
            </a:r>
            <a:r>
              <a:rPr lang="en-US" sz="700" i="1" dirty="0"/>
              <a:t>   </a:t>
            </a:r>
            <a:endParaRPr lang="en-US" sz="600" i="1" dirty="0"/>
          </a:p>
          <a:p>
            <a:pPr marL="0" indent="0">
              <a:spcBef>
                <a:spcPts val="0"/>
              </a:spcBef>
              <a:buNone/>
            </a:pPr>
            <a:endParaRPr lang="en-US" sz="1000" dirty="0" smtClean="0"/>
          </a:p>
          <a:p>
            <a:pPr marL="0" indent="0">
              <a:spcBef>
                <a:spcPts val="0"/>
              </a:spcBef>
              <a:buNone/>
            </a:pPr>
            <a:endParaRPr lang="en-US" sz="1400" dirty="0" smtClean="0"/>
          </a:p>
          <a:p>
            <a:pPr marL="0" indent="0">
              <a:buNone/>
            </a:pPr>
            <a:endParaRPr lang="en-US" sz="1400" dirty="0" smtClean="0"/>
          </a:p>
          <a:p>
            <a:pPr marL="0" indent="0">
              <a:buNone/>
            </a:pPr>
            <a:r>
              <a:rPr lang="en-US" sz="1400" dirty="0"/>
              <a:t>	</a:t>
            </a: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p:txBody>
      </p:sp>
      <p:sp>
        <p:nvSpPr>
          <p:cNvPr id="3" name="Slide Number Placeholder 2"/>
          <p:cNvSpPr>
            <a:spLocks noGrp="1"/>
          </p:cNvSpPr>
          <p:nvPr>
            <p:ph type="sldNum" sz="quarter" idx="12"/>
          </p:nvPr>
        </p:nvSpPr>
        <p:spPr/>
        <p:txBody>
          <a:bodyPr/>
          <a:lstStyle/>
          <a:p>
            <a:r>
              <a:rPr lang="en-US" dirty="0" smtClean="0"/>
              <a:t>L42b</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247" y="1276018"/>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255" y="2248601"/>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2753942"/>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4" y="4229100"/>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5055891"/>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5927725"/>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547" y="909913"/>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272" y="1402146"/>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272" y="2385363"/>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272" y="2880071"/>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133" y="4355228"/>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578" y="5182020"/>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456" y="6049177"/>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1332701" y="6094740"/>
            <a:ext cx="2740342"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sp>
        <p:nvSpPr>
          <p:cNvPr id="2" name="Rectangle 1"/>
          <p:cNvSpPr/>
          <p:nvPr/>
        </p:nvSpPr>
        <p:spPr>
          <a:xfrm>
            <a:off x="5380038" y="909913"/>
            <a:ext cx="3136896" cy="246221"/>
          </a:xfrm>
          <a:prstGeom prst="rect">
            <a:avLst/>
          </a:prstGeom>
        </p:spPr>
        <p:txBody>
          <a:bodyPr wrap="square">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          2015</a:t>
            </a:r>
            <a:r>
              <a:rPr lang="en-US" sz="1000" b="1" dirty="0">
                <a:latin typeface="Verdana" panose="020B0604030504040204" pitchFamily="34" charset="0"/>
                <a:ea typeface="Verdana" panose="020B0604030504040204" pitchFamily="34" charset="0"/>
                <a:cs typeface="Verdana" panose="020B0604030504040204" pitchFamily="34" charset="0"/>
              </a:rPr>
              <a:t>			   </a:t>
            </a:r>
            <a:r>
              <a:rPr lang="en-US" sz="1000" b="1" dirty="0" smtClean="0">
                <a:latin typeface="Verdana" panose="020B0604030504040204" pitchFamily="34" charset="0"/>
                <a:ea typeface="Verdana" panose="020B0604030504040204" pitchFamily="34" charset="0"/>
                <a:cs typeface="Verdana" panose="020B0604030504040204" pitchFamily="34" charset="0"/>
              </a:rPr>
              <a:t>    2014</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816" y="530605"/>
            <a:ext cx="24384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1781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44512"/>
          </a:xfrm>
        </p:spPr>
        <p:txBody>
          <a:bodyPr>
            <a:normAutofit/>
          </a:bodyPr>
          <a:lstStyle/>
          <a:p>
            <a:pPr algn="l"/>
            <a:r>
              <a:rPr lang="en-US" sz="1200" dirty="0" smtClean="0">
                <a:solidFill>
                  <a:schemeClr val="accent3">
                    <a:lumMod val="50000"/>
                  </a:schemeClr>
                </a:solidFill>
              </a:rPr>
              <a:t>SELECTED EXPENSES B </a:t>
            </a:r>
            <a:r>
              <a:rPr lang="en-US" sz="1200" dirty="0" err="1" smtClean="0">
                <a:solidFill>
                  <a:schemeClr val="accent3">
                    <a:lumMod val="50000"/>
                  </a:schemeClr>
                </a:solidFill>
              </a:rPr>
              <a:t>con’t</a:t>
            </a:r>
            <a:endParaRPr lang="en-US" sz="1200" dirty="0">
              <a:solidFill>
                <a:schemeClr val="accent3">
                  <a:lumMod val="50000"/>
                </a:schemeClr>
              </a:solidFill>
            </a:endParaRPr>
          </a:p>
        </p:txBody>
      </p:sp>
      <p:sp>
        <p:nvSpPr>
          <p:cNvPr id="5" name="Content Placeholder 4"/>
          <p:cNvSpPr>
            <a:spLocks noGrp="1"/>
          </p:cNvSpPr>
          <p:nvPr>
            <p:ph idx="1"/>
          </p:nvPr>
        </p:nvSpPr>
        <p:spPr>
          <a:xfrm>
            <a:off x="504825" y="1193800"/>
            <a:ext cx="8229600" cy="4216400"/>
          </a:xfrm>
        </p:spPr>
        <p:txBody>
          <a:bodyPr>
            <a:noAutofit/>
          </a:bodyPr>
          <a:lstStyle/>
          <a:p>
            <a:pPr marL="0" indent="0">
              <a:buNone/>
            </a:pPr>
            <a:r>
              <a:rPr lang="en-US" sz="1400" b="1" dirty="0"/>
              <a:t>OTHER OPERATING EXPENSES</a:t>
            </a:r>
          </a:p>
          <a:p>
            <a:pPr marL="0" indent="0">
              <a:buNone/>
            </a:pPr>
            <a:endParaRPr lang="en-US" sz="1400" dirty="0"/>
          </a:p>
          <a:p>
            <a:pPr marL="0" indent="0">
              <a:buNone/>
            </a:pPr>
            <a:endParaRPr lang="en-US" sz="1000" dirty="0"/>
          </a:p>
          <a:p>
            <a:pPr marL="0" indent="0">
              <a:buNone/>
            </a:pPr>
            <a:r>
              <a:rPr lang="en-US" sz="1400" dirty="0"/>
              <a:t>	</a:t>
            </a:r>
          </a:p>
          <a:p>
            <a:pPr marL="0" indent="0">
              <a:spcBef>
                <a:spcPts val="0"/>
              </a:spcBef>
              <a:buNone/>
            </a:pPr>
            <a:endParaRPr lang="en-US" sz="1400" dirty="0"/>
          </a:p>
          <a:p>
            <a:pPr marL="0" indent="0">
              <a:spcBef>
                <a:spcPts val="0"/>
              </a:spcBef>
              <a:buNone/>
            </a:pPr>
            <a:endParaRPr lang="en-US" sz="1400" dirty="0"/>
          </a:p>
          <a:p>
            <a:pPr marL="0" indent="0">
              <a:spcBef>
                <a:spcPts val="0"/>
              </a:spcBef>
              <a:buNone/>
            </a:pPr>
            <a:r>
              <a:rPr lang="en-US" sz="1400" b="1" dirty="0"/>
              <a:t>TOTAL </a:t>
            </a:r>
            <a:r>
              <a:rPr lang="en-US" sz="1400" i="1" dirty="0"/>
              <a:t> (Add lines A through K)	</a:t>
            </a:r>
            <a:r>
              <a:rPr lang="en-US" sz="1400" dirty="0"/>
              <a:t>	</a:t>
            </a:r>
            <a:endParaRPr lang="en-US" sz="1400" dirty="0" smtClean="0"/>
          </a:p>
          <a:p>
            <a:pPr marL="0" indent="0">
              <a:buNone/>
            </a:pPr>
            <a:r>
              <a:rPr lang="en-US" sz="1400" dirty="0" smtClean="0"/>
              <a:t> </a:t>
            </a:r>
          </a:p>
          <a:p>
            <a:pPr marL="0" indent="0">
              <a:buNone/>
            </a:pPr>
            <a:r>
              <a:rPr lang="en-US" sz="1400" dirty="0"/>
              <a:t>	</a:t>
            </a:r>
            <a:r>
              <a:rPr lang="en-US" sz="1400" dirty="0" smtClean="0"/>
              <a:t>		</a:t>
            </a:r>
          </a:p>
          <a:p>
            <a:pPr marL="0" indent="0">
              <a:buNone/>
            </a:pPr>
            <a:r>
              <a:rPr lang="en-US" sz="1400" dirty="0"/>
              <a:t>	</a:t>
            </a: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a:p>
        </p:txBody>
      </p:sp>
      <p:sp>
        <p:nvSpPr>
          <p:cNvPr id="8" name="TextBox 7"/>
          <p:cNvSpPr txBox="1"/>
          <p:nvPr/>
        </p:nvSpPr>
        <p:spPr>
          <a:xfrm>
            <a:off x="6921500" y="5645912"/>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695325" y="5573169"/>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L42c</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913" y="2467765"/>
            <a:ext cx="34766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727" y="2128835"/>
            <a:ext cx="6477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523" y="2553622"/>
            <a:ext cx="176368" cy="1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87979" y="2143836"/>
            <a:ext cx="2994021" cy="246221"/>
          </a:xfrm>
          <a:prstGeom prst="rect">
            <a:avLst/>
          </a:prstGeom>
        </p:spPr>
        <p:txBody>
          <a:bodyPr wrap="square">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    2015</a:t>
            </a:r>
            <a:r>
              <a:rPr lang="en-US" sz="1000" b="1" dirty="0">
                <a:latin typeface="Verdana" panose="020B0604030504040204" pitchFamily="34" charset="0"/>
                <a:ea typeface="Verdana" panose="020B0604030504040204" pitchFamily="34" charset="0"/>
                <a:cs typeface="Verdana" panose="020B0604030504040204" pitchFamily="34" charset="0"/>
              </a:rPr>
              <a:t>			</a:t>
            </a:r>
            <a:r>
              <a:rPr lang="en-US" sz="1000" b="1" dirty="0" smtClean="0">
                <a:latin typeface="Verdana" panose="020B0604030504040204" pitchFamily="34" charset="0"/>
                <a:ea typeface="Verdana" panose="020B0604030504040204" pitchFamily="34" charset="0"/>
                <a:cs typeface="Verdana" panose="020B0604030504040204" pitchFamily="34" charset="0"/>
              </a:rPr>
              <a:t>   2014</a:t>
            </a:r>
            <a:endParaRPr lang="en-US" sz="1000" b="1"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25" y="804862"/>
            <a:ext cx="24384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266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6321" y="455575"/>
            <a:ext cx="8492944" cy="242975"/>
          </a:xfrm>
        </p:spPr>
        <p:txBody>
          <a:bodyPr>
            <a:normAutofit/>
          </a:bodyPr>
          <a:lstStyle/>
          <a:p>
            <a:pPr algn="l"/>
            <a:r>
              <a:rPr lang="en-US" sz="800" dirty="0" smtClean="0">
                <a:solidFill>
                  <a:srgbClr val="0070C0"/>
                </a:solidFill>
              </a:rPr>
              <a:t>-   </a:t>
            </a:r>
            <a:r>
              <a:rPr lang="en-US" sz="900" dirty="0" smtClean="0">
                <a:solidFill>
                  <a:schemeClr val="accent2">
                    <a:lumMod val="50000"/>
                  </a:schemeClr>
                </a:solidFill>
              </a:rPr>
              <a:t>Autofill of  the </a:t>
            </a:r>
            <a:r>
              <a:rPr lang="en-US" sz="900" dirty="0">
                <a:solidFill>
                  <a:schemeClr val="accent2">
                    <a:lumMod val="50000"/>
                  </a:schemeClr>
                </a:solidFill>
              </a:rPr>
              <a:t>sales, receipts, or revenue will be added. </a:t>
            </a:r>
            <a:r>
              <a:rPr lang="en-US" sz="900" dirty="0" smtClean="0">
                <a:solidFill>
                  <a:schemeClr val="accent2">
                    <a:lumMod val="50000"/>
                  </a:schemeClr>
                </a:solidFill>
              </a:rPr>
              <a:t>   Will </a:t>
            </a:r>
            <a:r>
              <a:rPr lang="en-US" sz="900" dirty="0">
                <a:solidFill>
                  <a:schemeClr val="accent2">
                    <a:lumMod val="50000"/>
                  </a:schemeClr>
                </a:solidFill>
              </a:rPr>
              <a:t>function as Item 22 in 2014 </a:t>
            </a:r>
            <a:r>
              <a:rPr lang="en-US" sz="900" dirty="0" smtClean="0">
                <a:solidFill>
                  <a:schemeClr val="accent2">
                    <a:lumMod val="50000"/>
                  </a:schemeClr>
                </a:solidFill>
              </a:rPr>
              <a:t>ASM DIR </a:t>
            </a:r>
            <a:r>
              <a:rPr lang="en-US" sz="900" dirty="0">
                <a:solidFill>
                  <a:schemeClr val="accent2">
                    <a:lumMod val="50000"/>
                  </a:schemeClr>
                </a:solidFill>
              </a:rPr>
              <a:t>does unless there is time to make any improvements</a:t>
            </a:r>
            <a:r>
              <a:rPr lang="en-US" sz="900" dirty="0" smtClean="0">
                <a:solidFill>
                  <a:schemeClr val="accent2">
                    <a:lumMod val="50000"/>
                  </a:schemeClr>
                </a:solidFill>
              </a:rPr>
              <a:t>.</a:t>
            </a:r>
            <a:endParaRPr lang="en-US" sz="900" dirty="0">
              <a:solidFill>
                <a:schemeClr val="accent2">
                  <a:lumMod val="50000"/>
                </a:schemeClr>
              </a:solidFill>
            </a:endParaRPr>
          </a:p>
        </p:txBody>
      </p:sp>
      <p:sp>
        <p:nvSpPr>
          <p:cNvPr id="8" name="TextBox 7"/>
          <p:cNvSpPr txBox="1"/>
          <p:nvPr/>
        </p:nvSpPr>
        <p:spPr>
          <a:xfrm>
            <a:off x="5829300" y="6171684"/>
            <a:ext cx="25146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6198966"/>
            <a:ext cx="1076325" cy="36933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L43</a:t>
            </a:r>
            <a:endParaRPr lang="en-US" dirty="0"/>
          </a:p>
        </p:txBody>
      </p:sp>
      <p:sp>
        <p:nvSpPr>
          <p:cNvPr id="10" name="Title 3"/>
          <p:cNvSpPr txBox="1">
            <a:spLocks/>
          </p:cNvSpPr>
          <p:nvPr/>
        </p:nvSpPr>
        <p:spPr>
          <a:xfrm>
            <a:off x="316321" y="242814"/>
            <a:ext cx="3638550" cy="266627"/>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200" dirty="0" smtClean="0">
                <a:solidFill>
                  <a:schemeClr val="accent3">
                    <a:lumMod val="50000"/>
                  </a:schemeClr>
                </a:solidFill>
              </a:rPr>
              <a:t>DETAILS OF SALES, SHIPMENTS, RECEIPTS, OR REVENUE</a:t>
            </a:r>
            <a:endParaRPr lang="en-US" sz="1200" dirty="0">
              <a:solidFill>
                <a:schemeClr val="accent3">
                  <a:lumMod val="50000"/>
                </a:schemeClr>
              </a:solidFill>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229" y="610468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682" y="698550"/>
            <a:ext cx="5995447" cy="533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7487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1511"/>
            <a:ext cx="8229600" cy="722889"/>
          </a:xfrm>
        </p:spPr>
        <p:txBody>
          <a:bodyPr>
            <a:normAutofit/>
          </a:bodyPr>
          <a:lstStyle/>
          <a:p>
            <a:pPr algn="l"/>
            <a:r>
              <a:rPr lang="en-US" sz="1200" dirty="0" smtClean="0">
                <a:solidFill>
                  <a:schemeClr val="accent3">
                    <a:lumMod val="50000"/>
                  </a:schemeClr>
                </a:solidFill>
              </a:rPr>
              <a:t>REMARKS</a:t>
            </a:r>
            <a:endParaRPr lang="en-US" sz="1200" dirty="0">
              <a:solidFill>
                <a:schemeClr val="accent3">
                  <a:lumMod val="50000"/>
                </a:schemeClr>
              </a:solidFill>
            </a:endParaRPr>
          </a:p>
        </p:txBody>
      </p:sp>
      <p:sp>
        <p:nvSpPr>
          <p:cNvPr id="5" name="Content Placeholder 4"/>
          <p:cNvSpPr>
            <a:spLocks noGrp="1"/>
          </p:cNvSpPr>
          <p:nvPr>
            <p:ph idx="1"/>
          </p:nvPr>
        </p:nvSpPr>
        <p:spPr>
          <a:xfrm>
            <a:off x="457200" y="1212112"/>
            <a:ext cx="8229600" cy="3918689"/>
          </a:xfrm>
        </p:spPr>
        <p:txBody>
          <a:bodyPr>
            <a:normAutofit/>
          </a:bodyPr>
          <a:lstStyle/>
          <a:p>
            <a:pPr marL="0" indent="0">
              <a:buNone/>
            </a:pPr>
            <a:r>
              <a:rPr lang="en-US" sz="1400" dirty="0"/>
              <a:t>	</a:t>
            </a:r>
            <a:r>
              <a:rPr lang="en-US" sz="1400" dirty="0" smtClean="0"/>
              <a:t>       </a:t>
            </a:r>
            <a:r>
              <a:rPr lang="en-US" sz="1400" dirty="0"/>
              <a:t>	</a:t>
            </a:r>
            <a:r>
              <a:rPr lang="en-US" sz="1400" dirty="0" smtClean="0"/>
              <a:t>        </a:t>
            </a:r>
          </a:p>
          <a:p>
            <a:pPr marL="0" indent="0">
              <a:buNone/>
            </a:pPr>
            <a:r>
              <a:rPr lang="en-US" sz="1400" dirty="0"/>
              <a:t>	</a:t>
            </a:r>
            <a:r>
              <a:rPr lang="en-US" sz="1400" dirty="0" smtClean="0"/>
              <a:t>	</a:t>
            </a:r>
            <a:r>
              <a:rPr lang="en-US" sz="1100" dirty="0" smtClean="0"/>
              <a:t>(</a:t>
            </a:r>
            <a:r>
              <a:rPr lang="en-US" sz="1100" dirty="0"/>
              <a:t>Please use this space for any explanations that may be essential in understanding your reported data.) </a:t>
            </a:r>
          </a:p>
          <a:p>
            <a:pPr marL="0" indent="0">
              <a:buNone/>
            </a:pPr>
            <a:endParaRPr lang="en-US" sz="1400" dirty="0"/>
          </a:p>
          <a:p>
            <a:pPr marL="0" indent="0">
              <a:buNone/>
            </a:pPr>
            <a:endParaRPr lang="en-US" sz="1400" dirty="0" smtClean="0"/>
          </a:p>
          <a:p>
            <a:pPr marL="0" indent="0">
              <a:buNone/>
            </a:pPr>
            <a:endParaRPr lang="en-US" sz="1400" dirty="0"/>
          </a:p>
        </p:txBody>
      </p:sp>
      <p:sp>
        <p:nvSpPr>
          <p:cNvPr id="8" name="TextBox 7"/>
          <p:cNvSpPr txBox="1"/>
          <p:nvPr/>
        </p:nvSpPr>
        <p:spPr>
          <a:xfrm>
            <a:off x="6553200" y="5645396"/>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952500" y="5642503"/>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7" name="TextBox 6"/>
          <p:cNvSpPr txBox="1"/>
          <p:nvPr/>
        </p:nvSpPr>
        <p:spPr>
          <a:xfrm>
            <a:off x="1295400" y="1750916"/>
            <a:ext cx="6306312" cy="2970044"/>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p:txBody>
      </p:sp>
      <p:sp>
        <p:nvSpPr>
          <p:cNvPr id="2" name="Slide Number Placeholder 1"/>
          <p:cNvSpPr>
            <a:spLocks noGrp="1"/>
          </p:cNvSpPr>
          <p:nvPr>
            <p:ph type="sldNum" sz="quarter" idx="12"/>
          </p:nvPr>
        </p:nvSpPr>
        <p:spPr/>
        <p:txBody>
          <a:bodyPr/>
          <a:lstStyle/>
          <a:p>
            <a:r>
              <a:rPr lang="en-US" dirty="0" smtClean="0"/>
              <a:t>L44</a:t>
            </a:r>
            <a:endParaRPr lang="en-US"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691" y="5689612"/>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17" y="771525"/>
            <a:ext cx="10382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0807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rmAutofit/>
          </a:bodyPr>
          <a:lstStyle/>
          <a:p>
            <a:pPr algn="l"/>
            <a:r>
              <a:rPr lang="en-US" sz="1200" dirty="0" smtClean="0">
                <a:solidFill>
                  <a:schemeClr val="accent3">
                    <a:lumMod val="50000"/>
                  </a:schemeClr>
                </a:solidFill>
              </a:rPr>
              <a:t>EIN B</a:t>
            </a:r>
            <a:r>
              <a:rPr lang="en-US" sz="1200" i="1" dirty="0" smtClean="0">
                <a:solidFill>
                  <a:srgbClr val="C00000"/>
                </a:solidFill>
              </a:rPr>
              <a:t/>
            </a:r>
            <a:br>
              <a:rPr lang="en-US" sz="1200" i="1" dirty="0" smtClean="0">
                <a:solidFill>
                  <a:srgbClr val="C00000"/>
                </a:solidFill>
              </a:rPr>
            </a:br>
            <a:r>
              <a:rPr lang="en-US" sz="1200" i="1" dirty="0" smtClean="0">
                <a:solidFill>
                  <a:srgbClr val="C00000"/>
                </a:solidFill>
              </a:rPr>
              <a:t>[EIN A] = NO</a:t>
            </a:r>
            <a:endParaRPr lang="en-US" sz="1200" i="1" dirty="0">
              <a:solidFill>
                <a:srgbClr val="C00000"/>
              </a:solidFill>
            </a:endParaRPr>
          </a:p>
        </p:txBody>
      </p:sp>
      <p:sp>
        <p:nvSpPr>
          <p:cNvPr id="5" name="Content Placeholder 4"/>
          <p:cNvSpPr>
            <a:spLocks noGrp="1"/>
          </p:cNvSpPr>
          <p:nvPr>
            <p:ph idx="1"/>
          </p:nvPr>
        </p:nvSpPr>
        <p:spPr>
          <a:xfrm>
            <a:off x="457200" y="1600201"/>
            <a:ext cx="8229600" cy="3530600"/>
          </a:xfrm>
        </p:spPr>
        <p:txBody>
          <a:bodyPr>
            <a:normAutofit/>
          </a:bodyPr>
          <a:lstStyle/>
          <a:p>
            <a:pPr marL="0" indent="0">
              <a:buNone/>
            </a:pPr>
            <a:r>
              <a:rPr lang="en-US" sz="1400" b="1" dirty="0" smtClean="0"/>
              <a:t>EMPLOYER IDENTIFICATION NUMBER</a:t>
            </a:r>
          </a:p>
          <a:p>
            <a:pPr marL="0" indent="0">
              <a:buNone/>
            </a:pPr>
            <a:endParaRPr lang="en-US" sz="1400" dirty="0"/>
          </a:p>
          <a:p>
            <a:pPr marL="0" indent="0">
              <a:buNone/>
            </a:pPr>
            <a:r>
              <a:rPr lang="en-US" sz="1400" dirty="0" smtClean="0"/>
              <a:t>What is this establishment’s 9-digit Employer Identification Number (EIN</a:t>
            </a:r>
            <a:r>
              <a:rPr lang="en-US" sz="1400" dirty="0"/>
              <a:t>) used </a:t>
            </a:r>
            <a:r>
              <a:rPr lang="en-US" sz="1400" dirty="0" smtClean="0"/>
              <a:t>on the latest </a:t>
            </a:r>
            <a:r>
              <a:rPr lang="en-US" sz="1400" dirty="0"/>
              <a:t>2015 Internal Revenue Service Form 941, Employer’s Quarterly Tax Return</a:t>
            </a:r>
            <a:r>
              <a:rPr lang="en-US" sz="1400" dirty="0" smtClean="0"/>
              <a:t>?</a:t>
            </a:r>
          </a:p>
          <a:p>
            <a:pPr marL="0" indent="0">
              <a:buNone/>
            </a:pPr>
            <a:endParaRPr lang="en-US" sz="1400" dirty="0" smtClean="0"/>
          </a:p>
          <a:p>
            <a:pPr marL="0" indent="0">
              <a:buNone/>
            </a:pPr>
            <a:r>
              <a:rPr lang="en-US" sz="1400" dirty="0" smtClean="0"/>
              <a:t>      </a:t>
            </a:r>
            <a:r>
              <a:rPr lang="en-US" sz="1000" dirty="0" smtClean="0"/>
              <a:t>EIN</a:t>
            </a:r>
          </a:p>
          <a:p>
            <a:pPr marL="0" indent="0">
              <a:buNone/>
            </a:pP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3" name="Slide Number Placeholder 2"/>
          <p:cNvSpPr>
            <a:spLocks noGrp="1"/>
          </p:cNvSpPr>
          <p:nvPr>
            <p:ph type="sldNum" sz="quarter" idx="12"/>
          </p:nvPr>
        </p:nvSpPr>
        <p:spPr/>
        <p:txBody>
          <a:bodyPr/>
          <a:lstStyle/>
          <a:p>
            <a:r>
              <a:rPr lang="en-US" dirty="0" smtClean="0"/>
              <a:t>L</a:t>
            </a:r>
            <a:fld id="{930FA75C-063A-0D42-BDE2-B4246B4438AE}" type="slidenum">
              <a:rPr lang="en-US" smtClean="0"/>
              <a:t>5</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4" y="3123041"/>
            <a:ext cx="1305793" cy="26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9145"/>
            <a:ext cx="7780337"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6298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612"/>
          </a:xfrm>
        </p:spPr>
        <p:txBody>
          <a:bodyPr>
            <a:normAutofit fontScale="90000"/>
          </a:bodyPr>
          <a:lstStyle/>
          <a:p>
            <a:pPr algn="l"/>
            <a:r>
              <a:rPr lang="en-US" sz="1200" dirty="0" smtClean="0">
                <a:solidFill>
                  <a:srgbClr val="FF0000"/>
                </a:solidFill>
              </a:rPr>
              <a:t/>
            </a:r>
            <a:br>
              <a:rPr lang="en-US" sz="1200" dirty="0" smtClean="0">
                <a:solidFill>
                  <a:srgbClr val="FF0000"/>
                </a:solidFill>
              </a:rPr>
            </a:br>
            <a:r>
              <a:rPr lang="en-US" sz="1300" dirty="0" smtClean="0">
                <a:solidFill>
                  <a:schemeClr val="accent3">
                    <a:lumMod val="50000"/>
                  </a:schemeClr>
                </a:solidFill>
              </a:rPr>
              <a:t>REVIEW</a:t>
            </a:r>
            <a:r>
              <a:rPr lang="en-US" sz="1200" dirty="0" smtClean="0">
                <a:solidFill>
                  <a:schemeClr val="accent3">
                    <a:lumMod val="50000"/>
                  </a:schemeClr>
                </a:solidFill>
              </a:rPr>
              <a:t/>
            </a:r>
            <a:br>
              <a:rPr lang="en-US" sz="1200" dirty="0" smtClean="0">
                <a:solidFill>
                  <a:schemeClr val="accent3">
                    <a:lumMod val="50000"/>
                  </a:schemeClr>
                </a:solidFill>
              </a:rPr>
            </a:br>
            <a:r>
              <a:rPr lang="en-US" sz="1200" i="1" dirty="0">
                <a:solidFill>
                  <a:schemeClr val="accent2">
                    <a:lumMod val="50000"/>
                  </a:schemeClr>
                </a:solidFill>
                <a:latin typeface="+mn-lt"/>
              </a:rPr>
              <a:t>If Errors on this screen,   Save and Continue button disabled until Errors are </a:t>
            </a:r>
            <a:r>
              <a:rPr lang="en-US" sz="1200" i="1" dirty="0" smtClean="0">
                <a:solidFill>
                  <a:schemeClr val="accent2">
                    <a:lumMod val="50000"/>
                  </a:schemeClr>
                </a:solidFill>
                <a:latin typeface="+mn-lt"/>
              </a:rPr>
              <a:t>cleared</a:t>
            </a:r>
            <a:r>
              <a:rPr lang="en-US" sz="1200" dirty="0" smtClean="0">
                <a:solidFill>
                  <a:schemeClr val="accent3">
                    <a:lumMod val="50000"/>
                  </a:schemeClr>
                </a:solidFill>
                <a:latin typeface="+mn-lt"/>
              </a:rPr>
              <a:t/>
            </a:r>
            <a:br>
              <a:rPr lang="en-US" sz="1200" dirty="0" smtClean="0">
                <a:solidFill>
                  <a:schemeClr val="accent3">
                    <a:lumMod val="50000"/>
                  </a:schemeClr>
                </a:solidFill>
                <a:latin typeface="+mn-lt"/>
              </a:rPr>
            </a:br>
            <a:endParaRPr lang="en-US" sz="1200" dirty="0">
              <a:solidFill>
                <a:schemeClr val="accent3">
                  <a:lumMod val="50000"/>
                </a:schemeClr>
              </a:solidFill>
              <a:latin typeface="+mn-lt"/>
            </a:endParaRPr>
          </a:p>
        </p:txBody>
      </p:sp>
      <p:sp>
        <p:nvSpPr>
          <p:cNvPr id="5" name="Content Placeholder 4"/>
          <p:cNvSpPr>
            <a:spLocks noGrp="1"/>
          </p:cNvSpPr>
          <p:nvPr>
            <p:ph idx="1"/>
          </p:nvPr>
        </p:nvSpPr>
        <p:spPr>
          <a:xfrm>
            <a:off x="457200" y="1600201"/>
            <a:ext cx="8229600" cy="3530600"/>
          </a:xfrm>
        </p:spPr>
        <p:txBody>
          <a:bodyPr>
            <a:normAutofit/>
          </a:bodyPr>
          <a:lstStyle/>
          <a:p>
            <a:pPr marL="0" indent="0">
              <a:buNone/>
            </a:pPr>
            <a:endParaRPr lang="en-US" sz="1400" b="1" dirty="0" smtClean="0"/>
          </a:p>
          <a:p>
            <a:pPr marL="0" indent="0">
              <a:buNone/>
            </a:pPr>
            <a:endParaRPr lang="en-US" sz="1400" dirty="0"/>
          </a:p>
          <a:p>
            <a:pPr marL="0" indent="0">
              <a:buNone/>
            </a:pPr>
            <a:endParaRPr lang="en-US" sz="1400" dirty="0" smtClean="0"/>
          </a:p>
          <a:p>
            <a:pPr marL="0" indent="0">
              <a:buNone/>
            </a:pPr>
            <a:endParaRPr lang="en-US" sz="1400" dirty="0"/>
          </a:p>
        </p:txBody>
      </p:sp>
      <p:sp>
        <p:nvSpPr>
          <p:cNvPr id="2" name="Slide Number Placeholder 1"/>
          <p:cNvSpPr>
            <a:spLocks noGrp="1"/>
          </p:cNvSpPr>
          <p:nvPr>
            <p:ph type="sldNum" sz="quarter" idx="12"/>
          </p:nvPr>
        </p:nvSpPr>
        <p:spPr/>
        <p:txBody>
          <a:bodyPr/>
          <a:lstStyle/>
          <a:p>
            <a:r>
              <a:rPr lang="en-US" dirty="0" smtClean="0"/>
              <a:t>L45</a:t>
            </a:r>
            <a:endParaRPr lang="en-US" dirty="0"/>
          </a:p>
        </p:txBody>
      </p:sp>
      <p:sp>
        <p:nvSpPr>
          <p:cNvPr id="7" name="TextBox 6"/>
          <p:cNvSpPr txBox="1">
            <a:spLocks noChangeAspect="1"/>
          </p:cNvSpPr>
          <p:nvPr/>
        </p:nvSpPr>
        <p:spPr>
          <a:xfrm>
            <a:off x="457200" y="6029817"/>
            <a:ext cx="1324099" cy="36933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8" name="TextBox 7"/>
          <p:cNvSpPr txBox="1"/>
          <p:nvPr/>
        </p:nvSpPr>
        <p:spPr>
          <a:xfrm>
            <a:off x="6020790" y="6029817"/>
            <a:ext cx="226596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894" y="728798"/>
            <a:ext cx="951238" cy="25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894" y="1026326"/>
            <a:ext cx="3943971" cy="493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4916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612"/>
          </a:xfrm>
        </p:spPr>
        <p:txBody>
          <a:bodyPr>
            <a:normAutofit/>
          </a:bodyPr>
          <a:lstStyle/>
          <a:p>
            <a:pPr algn="l"/>
            <a:r>
              <a:rPr lang="en-US" sz="1200" dirty="0" smtClean="0">
                <a:solidFill>
                  <a:schemeClr val="accent3">
                    <a:lumMod val="50000"/>
                  </a:schemeClr>
                </a:solidFill>
              </a:rPr>
              <a:t>CERTIFICATION A1</a:t>
            </a:r>
            <a:endParaRPr lang="en-US" sz="1200" dirty="0">
              <a:solidFill>
                <a:schemeClr val="accent3">
                  <a:lumMod val="50000"/>
                </a:schemeClr>
              </a:solidFill>
            </a:endParaRPr>
          </a:p>
        </p:txBody>
      </p:sp>
      <p:sp>
        <p:nvSpPr>
          <p:cNvPr id="5" name="Content Placeholder 4"/>
          <p:cNvSpPr>
            <a:spLocks noGrp="1"/>
          </p:cNvSpPr>
          <p:nvPr>
            <p:ph idx="1"/>
          </p:nvPr>
        </p:nvSpPr>
        <p:spPr>
          <a:xfrm>
            <a:off x="457200" y="857250"/>
            <a:ext cx="8229600" cy="3530600"/>
          </a:xfrm>
        </p:spPr>
        <p:txBody>
          <a:bodyPr>
            <a:normAutofit/>
          </a:bodyPr>
          <a:lstStyle/>
          <a:p>
            <a:pPr marL="0" indent="0">
              <a:buNone/>
            </a:pPr>
            <a:endParaRPr lang="en-US" sz="1400" b="1" dirty="0" smtClean="0"/>
          </a:p>
          <a:p>
            <a:pPr marL="0" indent="0">
              <a:buNone/>
            </a:pPr>
            <a:r>
              <a:rPr lang="en-US" sz="1400" b="1" dirty="0" smtClean="0"/>
              <a:t>CALENDAR YEAR  TIME PERIOD   </a:t>
            </a:r>
          </a:p>
          <a:p>
            <a:pPr marL="0" indent="0">
              <a:buNone/>
            </a:pPr>
            <a:endParaRPr lang="en-US" sz="1400" dirty="0"/>
          </a:p>
          <a:p>
            <a:pPr marL="0" indent="0">
              <a:buNone/>
            </a:pPr>
            <a:r>
              <a:rPr lang="en-US" sz="1400" dirty="0" smtClean="0"/>
              <a:t>Is the time period covered by this report a calendar year? </a:t>
            </a:r>
          </a:p>
          <a:p>
            <a:pPr marL="0" indent="0">
              <a:buNone/>
            </a:pPr>
            <a:endParaRPr lang="en-US" sz="1400" dirty="0" smtClean="0"/>
          </a:p>
          <a:p>
            <a:pPr marL="0" indent="0">
              <a:buNone/>
            </a:pPr>
            <a:r>
              <a:rPr lang="en-US" sz="1400" dirty="0" smtClean="0"/>
              <a:t>	Yes</a:t>
            </a:r>
          </a:p>
          <a:p>
            <a:pPr marL="0" indent="0">
              <a:buNone/>
            </a:pPr>
            <a:endParaRPr lang="en-US" sz="1400" dirty="0"/>
          </a:p>
          <a:p>
            <a:pPr marL="0" indent="0">
              <a:buNone/>
            </a:pPr>
            <a:r>
              <a:rPr lang="en-US" sz="1400" dirty="0" smtClean="0"/>
              <a:t>	No</a:t>
            </a:r>
            <a:r>
              <a:rPr lang="en-US" sz="1400" dirty="0"/>
              <a:t>							</a:t>
            </a:r>
          </a:p>
          <a:p>
            <a:pPr marL="0" indent="0">
              <a:buNone/>
            </a:pP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L46</a:t>
            </a:r>
            <a:endParaRPr lang="en-US" dirty="0"/>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6" y="2187717"/>
            <a:ext cx="240866" cy="24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6" y="2689612"/>
            <a:ext cx="240866" cy="24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91" y="746936"/>
            <a:ext cx="14287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414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10453"/>
          </a:xfrm>
        </p:spPr>
        <p:txBody>
          <a:bodyPr>
            <a:normAutofit/>
          </a:bodyPr>
          <a:lstStyle/>
          <a:p>
            <a:pPr algn="l"/>
            <a:r>
              <a:rPr lang="en-US" sz="1200" dirty="0" smtClean="0">
                <a:solidFill>
                  <a:schemeClr val="accent3">
                    <a:lumMod val="50000"/>
                  </a:schemeClr>
                </a:solidFill>
              </a:rPr>
              <a:t>CERTIFICATION A2 </a:t>
            </a:r>
            <a:br>
              <a:rPr lang="en-US" sz="1200" dirty="0" smtClean="0">
                <a:solidFill>
                  <a:schemeClr val="accent3">
                    <a:lumMod val="50000"/>
                  </a:schemeClr>
                </a:solidFill>
              </a:rPr>
            </a:br>
            <a:r>
              <a:rPr lang="en-US" sz="1200" i="1" dirty="0" smtClean="0">
                <a:solidFill>
                  <a:schemeClr val="accent2">
                    <a:lumMod val="50000"/>
                  </a:schemeClr>
                </a:solidFill>
              </a:rPr>
              <a:t>[CERTIFICATION A1] = NO</a:t>
            </a:r>
            <a:endParaRPr lang="en-US" sz="1200" i="1" dirty="0">
              <a:solidFill>
                <a:schemeClr val="accent2">
                  <a:lumMod val="50000"/>
                </a:schemeClr>
              </a:solidFill>
            </a:endParaRPr>
          </a:p>
        </p:txBody>
      </p:sp>
      <p:sp>
        <p:nvSpPr>
          <p:cNvPr id="5" name="Content Placeholder 4"/>
          <p:cNvSpPr>
            <a:spLocks noGrp="1"/>
          </p:cNvSpPr>
          <p:nvPr>
            <p:ph idx="1"/>
          </p:nvPr>
        </p:nvSpPr>
        <p:spPr>
          <a:xfrm>
            <a:off x="457200" y="1203038"/>
            <a:ext cx="8229600" cy="3530600"/>
          </a:xfrm>
        </p:spPr>
        <p:txBody>
          <a:bodyPr>
            <a:normAutofit/>
          </a:bodyPr>
          <a:lstStyle/>
          <a:p>
            <a:pPr marL="0" indent="0">
              <a:buNone/>
            </a:pPr>
            <a:r>
              <a:rPr lang="en-US" sz="1400" b="1" dirty="0" smtClean="0"/>
              <a:t>TIME PERIOD COVERED </a:t>
            </a:r>
          </a:p>
          <a:p>
            <a:pPr marL="0" indent="0">
              <a:buNone/>
            </a:pPr>
            <a:endParaRPr lang="en-US" sz="1400" dirty="0"/>
          </a:p>
          <a:p>
            <a:pPr marL="0" indent="0">
              <a:buNone/>
            </a:pPr>
            <a:r>
              <a:rPr lang="en-US" sz="1400" dirty="0" smtClean="0"/>
              <a:t>What time period does this report cover?   </a:t>
            </a:r>
          </a:p>
          <a:p>
            <a:pPr marL="0" indent="0">
              <a:buNone/>
            </a:pPr>
            <a:r>
              <a:rPr lang="en-US" sz="1800" dirty="0"/>
              <a:t> 	  </a:t>
            </a:r>
            <a:r>
              <a:rPr lang="en-US" sz="1800" dirty="0" smtClean="0"/>
              <a:t>	   </a:t>
            </a:r>
            <a:r>
              <a:rPr lang="en-US" sz="1200" dirty="0" smtClean="0"/>
              <a:t>Month            </a:t>
            </a:r>
            <a:r>
              <a:rPr lang="en-US" sz="1200" dirty="0"/>
              <a:t>Year		</a:t>
            </a:r>
            <a:r>
              <a:rPr lang="en-US" sz="1200" dirty="0" smtClean="0"/>
              <a:t>      	      Month          </a:t>
            </a:r>
            <a:r>
              <a:rPr lang="en-US" sz="1200" dirty="0"/>
              <a:t>Year </a:t>
            </a:r>
          </a:p>
          <a:p>
            <a:pPr marL="0" indent="0">
              <a:buNone/>
            </a:pPr>
            <a:r>
              <a:rPr lang="en-US" sz="1100" dirty="0"/>
              <a:t> 	</a:t>
            </a:r>
            <a:r>
              <a:rPr lang="en-US" sz="1100" dirty="0" smtClean="0"/>
              <a:t>    </a:t>
            </a:r>
            <a:r>
              <a:rPr lang="en-US" sz="1200" dirty="0" smtClean="0"/>
              <a:t>From</a:t>
            </a:r>
            <a:r>
              <a:rPr lang="en-US" sz="1200" dirty="0"/>
              <a:t>:    				      To:	      	</a:t>
            </a:r>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L47</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26" y="787868"/>
            <a:ext cx="14287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989" y="2286134"/>
            <a:ext cx="6572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212" y="2336090"/>
            <a:ext cx="7620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331" y="2314988"/>
            <a:ext cx="570382" cy="28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9039" y="2360266"/>
            <a:ext cx="763165" cy="26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828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63315"/>
          </a:xfrm>
        </p:spPr>
        <p:txBody>
          <a:bodyPr>
            <a:normAutofit/>
          </a:bodyPr>
          <a:lstStyle/>
          <a:p>
            <a:pPr algn="l"/>
            <a:r>
              <a:rPr lang="en-US" sz="1200" dirty="0" smtClean="0">
                <a:solidFill>
                  <a:schemeClr val="accent3">
                    <a:lumMod val="50000"/>
                  </a:schemeClr>
                </a:solidFill>
              </a:rPr>
              <a:t>CERTIFICATION B</a:t>
            </a:r>
            <a:endParaRPr lang="en-US" sz="1200" dirty="0">
              <a:solidFill>
                <a:schemeClr val="accent3">
                  <a:lumMod val="50000"/>
                </a:schemeClr>
              </a:solidFill>
            </a:endParaRPr>
          </a:p>
        </p:txBody>
      </p:sp>
      <p:sp>
        <p:nvSpPr>
          <p:cNvPr id="5" name="Content Placeholder 4"/>
          <p:cNvSpPr>
            <a:spLocks noGrp="1"/>
          </p:cNvSpPr>
          <p:nvPr>
            <p:ph idx="1"/>
          </p:nvPr>
        </p:nvSpPr>
        <p:spPr>
          <a:xfrm>
            <a:off x="457200" y="933229"/>
            <a:ext cx="8229600" cy="4451572"/>
          </a:xfrm>
        </p:spPr>
        <p:txBody>
          <a:bodyPr>
            <a:normAutofit/>
          </a:bodyPr>
          <a:lstStyle/>
          <a:p>
            <a:pPr marL="0" indent="0">
              <a:buNone/>
            </a:pPr>
            <a:r>
              <a:rPr lang="en-US" sz="1400" b="1" dirty="0" smtClean="0"/>
              <a:t>CERTIFICATION</a:t>
            </a:r>
          </a:p>
          <a:p>
            <a:pPr marL="0" indent="0">
              <a:buNone/>
            </a:pPr>
            <a:endParaRPr lang="en-US" sz="1400" dirty="0"/>
          </a:p>
          <a:p>
            <a:pPr marL="0" indent="0">
              <a:buNone/>
            </a:pPr>
            <a:r>
              <a:rPr lang="en-US" sz="1400" dirty="0" smtClean="0"/>
              <a:t>I certify that this report is substantially accurate and was prepared in accordance with the instructions</a:t>
            </a:r>
          </a:p>
          <a:p>
            <a:pPr marL="0" indent="0">
              <a:buNone/>
            </a:pPr>
            <a:endParaRPr lang="en-US" sz="1400" dirty="0"/>
          </a:p>
          <a:p>
            <a:pPr marL="0" indent="0">
              <a:buNone/>
            </a:pPr>
            <a:r>
              <a:rPr lang="en-US" sz="1000" dirty="0" smtClean="0"/>
              <a:t> Name </a:t>
            </a:r>
            <a:r>
              <a:rPr lang="en-US" sz="1000" dirty="0"/>
              <a:t>of person to contact regarding this </a:t>
            </a:r>
            <a:r>
              <a:rPr lang="en-US" sz="1000" dirty="0" smtClean="0"/>
              <a:t>report				  Title</a:t>
            </a:r>
            <a:endParaRPr lang="en-US" sz="1000" dirty="0"/>
          </a:p>
          <a:p>
            <a:pPr marL="0" indent="0">
              <a:buNone/>
            </a:pPr>
            <a:endParaRPr lang="en-US" sz="1400" dirty="0" smtClean="0"/>
          </a:p>
          <a:p>
            <a:pPr marL="0" indent="0">
              <a:buNone/>
            </a:pPr>
            <a:endParaRPr lang="en-US" sz="1400" dirty="0" smtClean="0"/>
          </a:p>
          <a:p>
            <a:pPr marL="0" indent="0">
              <a:buNone/>
            </a:pPr>
            <a:r>
              <a:rPr lang="en-US" sz="1000" dirty="0" smtClean="0"/>
              <a:t> Phone Number								 Fax Number</a:t>
            </a:r>
            <a:endParaRPr lang="en-US" sz="1000" dirty="0"/>
          </a:p>
          <a:p>
            <a:pPr marL="0" indent="0">
              <a:buNone/>
            </a:pPr>
            <a:endParaRPr lang="en-US" sz="1400" dirty="0" smtClean="0"/>
          </a:p>
          <a:p>
            <a:pPr marL="0" indent="0">
              <a:buNone/>
            </a:pPr>
            <a:r>
              <a:rPr lang="en-US" sz="1400" dirty="0" smtClean="0"/>
              <a:t>	</a:t>
            </a:r>
          </a:p>
          <a:p>
            <a:pPr marL="0" indent="0">
              <a:buNone/>
            </a:pPr>
            <a:r>
              <a:rPr lang="en-US" sz="1400" dirty="0"/>
              <a:t> </a:t>
            </a:r>
            <a:r>
              <a:rPr lang="en-US" sz="1000" dirty="0"/>
              <a:t>E-mail </a:t>
            </a:r>
            <a:r>
              <a:rPr lang="en-US" sz="1000" dirty="0" smtClean="0"/>
              <a:t>address								 Date Completed:   MMDDYYYY</a:t>
            </a:r>
            <a:endParaRPr lang="en-US" sz="1400" dirty="0"/>
          </a:p>
          <a:p>
            <a:pPr marL="0" indent="0">
              <a:buNone/>
            </a:pPr>
            <a:endParaRPr lang="en-US" sz="1400" dirty="0"/>
          </a:p>
          <a:p>
            <a:pPr marL="0" indent="0">
              <a:buNone/>
            </a:pPr>
            <a:endParaRPr lang="en-US" sz="1400" dirty="0" smtClean="0"/>
          </a:p>
        </p:txBody>
      </p:sp>
      <p:sp>
        <p:nvSpPr>
          <p:cNvPr id="6" name="TextBox 5"/>
          <p:cNvSpPr txBox="1">
            <a:spLocks/>
          </p:cNvSpPr>
          <p:nvPr/>
        </p:nvSpPr>
        <p:spPr>
          <a:xfrm>
            <a:off x="4691062" y="2182016"/>
            <a:ext cx="3260725"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sp>
        <p:nvSpPr>
          <p:cNvPr id="7" name="TextBox 6"/>
          <p:cNvSpPr txBox="1"/>
          <p:nvPr/>
        </p:nvSpPr>
        <p:spPr>
          <a:xfrm>
            <a:off x="565692" y="2952560"/>
            <a:ext cx="3441700"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sp>
        <p:nvSpPr>
          <p:cNvPr id="11" name="TextBox 10"/>
          <p:cNvSpPr txBox="1"/>
          <p:nvPr/>
        </p:nvSpPr>
        <p:spPr>
          <a:xfrm>
            <a:off x="565692" y="3715320"/>
            <a:ext cx="3837314"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	</a:t>
            </a:r>
            <a:r>
              <a:rPr lang="en-US" sz="1100" dirty="0" smtClean="0"/>
              <a:t> </a:t>
            </a:r>
            <a:endParaRPr lang="en-US" sz="1100" dirty="0"/>
          </a:p>
        </p:txBody>
      </p:sp>
      <p:sp>
        <p:nvSpPr>
          <p:cNvPr id="12" name="TextBox 11"/>
          <p:cNvSpPr txBox="1">
            <a:spLocks/>
          </p:cNvSpPr>
          <p:nvPr/>
        </p:nvSpPr>
        <p:spPr>
          <a:xfrm>
            <a:off x="565692" y="2182016"/>
            <a:ext cx="3837314"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sp>
        <p:nvSpPr>
          <p:cNvPr id="15" name="TextBox 14"/>
          <p:cNvSpPr txBox="1"/>
          <p:nvPr/>
        </p:nvSpPr>
        <p:spPr>
          <a:xfrm>
            <a:off x="4691062" y="2952560"/>
            <a:ext cx="3441700" cy="261610"/>
          </a:xfrm>
          <a:prstGeom prst="rect">
            <a:avLst/>
          </a:prstGeom>
          <a:ln w="6350" cmpd="sng"/>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100" dirty="0" smtClean="0"/>
          </a:p>
        </p:txBody>
      </p:sp>
      <p:sp>
        <p:nvSpPr>
          <p:cNvPr id="16" name="TextBox 15"/>
          <p:cNvSpPr txBox="1">
            <a:spLocks/>
          </p:cNvSpPr>
          <p:nvPr/>
        </p:nvSpPr>
        <p:spPr>
          <a:xfrm>
            <a:off x="3498437" y="5651500"/>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SUBMIT</a:t>
            </a:r>
            <a:endParaRPr lang="en-US" dirty="0"/>
          </a:p>
        </p:txBody>
      </p:sp>
      <p:sp>
        <p:nvSpPr>
          <p:cNvPr id="2" name="Slide Number Placeholder 1"/>
          <p:cNvSpPr>
            <a:spLocks noGrp="1"/>
          </p:cNvSpPr>
          <p:nvPr>
            <p:ph type="sldNum" sz="quarter" idx="12"/>
          </p:nvPr>
        </p:nvSpPr>
        <p:spPr/>
        <p:txBody>
          <a:bodyPr/>
          <a:lstStyle/>
          <a:p>
            <a:r>
              <a:rPr lang="en-US" dirty="0" smtClean="0"/>
              <a:t>L48</a:t>
            </a:r>
            <a:endParaRPr lang="en-US" dirty="0"/>
          </a:p>
        </p:txBody>
      </p:sp>
      <p:sp>
        <p:nvSpPr>
          <p:cNvPr id="13" name="TextBox 12"/>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718" y="3715320"/>
            <a:ext cx="1326737" cy="26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83" y="637953"/>
            <a:ext cx="14287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524" y="3893769"/>
            <a:ext cx="3048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4807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L49</a:t>
            </a:r>
            <a:endParaRPr lang="en-US" dirty="0"/>
          </a:p>
        </p:txBody>
      </p:sp>
      <p:sp>
        <p:nvSpPr>
          <p:cNvPr id="6" name="Title 3"/>
          <p:cNvSpPr>
            <a:spLocks noGrp="1"/>
          </p:cNvSpPr>
          <p:nvPr>
            <p:ph type="title"/>
          </p:nvPr>
        </p:nvSpPr>
        <p:spPr>
          <a:xfrm>
            <a:off x="457200" y="274638"/>
            <a:ext cx="8229600" cy="677862"/>
          </a:xfrm>
        </p:spPr>
        <p:txBody>
          <a:bodyPr>
            <a:normAutofit/>
          </a:bodyPr>
          <a:lstStyle/>
          <a:p>
            <a:pPr algn="l"/>
            <a:r>
              <a:rPr lang="en-US" sz="1200" dirty="0" smtClean="0">
                <a:solidFill>
                  <a:schemeClr val="accent3">
                    <a:lumMod val="50000"/>
                  </a:schemeClr>
                </a:solidFill>
              </a:rPr>
              <a:t>SUBMISSION CONFIRMATION</a:t>
            </a:r>
            <a:endParaRPr lang="en-US" sz="1200" dirty="0">
              <a:solidFill>
                <a:schemeClr val="accent3">
                  <a:lumMod val="5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81" y="952500"/>
            <a:ext cx="7934348" cy="409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373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11187"/>
          </a:xfrm>
        </p:spPr>
        <p:txBody>
          <a:bodyPr>
            <a:normAutofit/>
          </a:bodyPr>
          <a:lstStyle/>
          <a:p>
            <a:pPr algn="l"/>
            <a:r>
              <a:rPr lang="en-US" sz="1200" dirty="0" smtClean="0">
                <a:solidFill>
                  <a:schemeClr val="accent3">
                    <a:lumMod val="50000"/>
                  </a:schemeClr>
                </a:solidFill>
              </a:rPr>
              <a:t>OWNERSHIP OR CONTROL A1</a:t>
            </a:r>
            <a:endParaRPr lang="en-US" sz="1200" dirty="0">
              <a:solidFill>
                <a:schemeClr val="accent3">
                  <a:lumMod val="50000"/>
                </a:schemeClr>
              </a:solidFill>
            </a:endParaRPr>
          </a:p>
        </p:txBody>
      </p:sp>
      <p:sp>
        <p:nvSpPr>
          <p:cNvPr id="5" name="Content Placeholder 4"/>
          <p:cNvSpPr>
            <a:spLocks noGrp="1"/>
          </p:cNvSpPr>
          <p:nvPr>
            <p:ph idx="1"/>
          </p:nvPr>
        </p:nvSpPr>
        <p:spPr>
          <a:xfrm>
            <a:off x="457200" y="1600201"/>
            <a:ext cx="8229600" cy="3530600"/>
          </a:xfrm>
        </p:spPr>
        <p:txBody>
          <a:bodyPr>
            <a:normAutofit/>
          </a:bodyPr>
          <a:lstStyle/>
          <a:p>
            <a:pPr marL="0" indent="0">
              <a:buNone/>
            </a:pPr>
            <a:r>
              <a:rPr lang="en-US" sz="1400" b="1" dirty="0" smtClean="0"/>
              <a:t>OWNERSHIP OR CONTROL</a:t>
            </a:r>
          </a:p>
          <a:p>
            <a:pPr marL="0" indent="0">
              <a:buNone/>
            </a:pPr>
            <a:endParaRPr lang="en-US" sz="1400" dirty="0"/>
          </a:p>
          <a:p>
            <a:pPr marL="0" indent="0">
              <a:buNone/>
            </a:pPr>
            <a:r>
              <a:rPr lang="en-US" sz="1400" dirty="0" smtClean="0"/>
              <a:t>Is your company owned or controlled by another domestic company?</a:t>
            </a:r>
          </a:p>
          <a:p>
            <a:pPr marL="0" indent="0">
              <a:buNone/>
            </a:pPr>
            <a:endParaRPr lang="en-US" sz="1400" dirty="0" smtClean="0"/>
          </a:p>
          <a:p>
            <a:pPr marL="0" indent="0">
              <a:buNone/>
            </a:pPr>
            <a:r>
              <a:rPr lang="en-US" sz="1400" dirty="0" smtClean="0"/>
              <a:t>	Yes</a:t>
            </a:r>
          </a:p>
          <a:p>
            <a:pPr marL="0" indent="0">
              <a:buNone/>
            </a:pPr>
            <a:endParaRPr lang="en-US" sz="1400" dirty="0"/>
          </a:p>
          <a:p>
            <a:pPr marL="0" indent="0">
              <a:buNone/>
            </a:pPr>
            <a:r>
              <a:rPr lang="en-US" sz="1400" dirty="0" smtClean="0"/>
              <a:t>	No</a:t>
            </a: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6</a:t>
            </a:fld>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47" y="2658702"/>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47" y="3179698"/>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91" y="1183653"/>
            <a:ext cx="30670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380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51744"/>
          </a:xfrm>
        </p:spPr>
        <p:txBody>
          <a:bodyPr>
            <a:normAutofit/>
          </a:bodyPr>
          <a:lstStyle/>
          <a:p>
            <a:pPr algn="l"/>
            <a:r>
              <a:rPr lang="en-US" sz="1200" dirty="0" smtClean="0">
                <a:solidFill>
                  <a:schemeClr val="accent3">
                    <a:lumMod val="50000"/>
                  </a:schemeClr>
                </a:solidFill>
              </a:rPr>
              <a:t>OWNERSHIP </a:t>
            </a:r>
            <a:r>
              <a:rPr lang="en-US" sz="1200" dirty="0">
                <a:solidFill>
                  <a:schemeClr val="accent3">
                    <a:lumMod val="50000"/>
                  </a:schemeClr>
                </a:solidFill>
              </a:rPr>
              <a:t>OR CONTROL </a:t>
            </a:r>
            <a:r>
              <a:rPr lang="en-US" sz="1200" dirty="0" smtClean="0">
                <a:solidFill>
                  <a:schemeClr val="accent3">
                    <a:lumMod val="50000"/>
                  </a:schemeClr>
                </a:solidFill>
              </a:rPr>
              <a:t>A2 </a:t>
            </a:r>
            <a:r>
              <a:rPr lang="en-US" sz="1200" i="1" dirty="0">
                <a:solidFill>
                  <a:srgbClr val="0070C0"/>
                </a:solidFill>
              </a:rPr>
              <a:t/>
            </a:r>
            <a:br>
              <a:rPr lang="en-US" sz="1200" i="1" dirty="0">
                <a:solidFill>
                  <a:srgbClr val="0070C0"/>
                </a:solidFill>
              </a:rPr>
            </a:br>
            <a:r>
              <a:rPr lang="en-US" sz="1200" i="1" dirty="0" smtClean="0">
                <a:solidFill>
                  <a:schemeClr val="accent2">
                    <a:lumMod val="50000"/>
                  </a:schemeClr>
                </a:solidFill>
              </a:rPr>
              <a:t>[OWNERSHIP </a:t>
            </a:r>
            <a:r>
              <a:rPr lang="en-US" sz="1200" i="1" dirty="0">
                <a:solidFill>
                  <a:schemeClr val="accent2">
                    <a:lumMod val="50000"/>
                  </a:schemeClr>
                </a:solidFill>
              </a:rPr>
              <a:t>OR CONTROL </a:t>
            </a:r>
            <a:r>
              <a:rPr lang="en-US" sz="1200" i="1" dirty="0" smtClean="0">
                <a:solidFill>
                  <a:schemeClr val="accent2">
                    <a:lumMod val="50000"/>
                  </a:schemeClr>
                </a:solidFill>
              </a:rPr>
              <a:t>A1] </a:t>
            </a:r>
            <a:r>
              <a:rPr lang="en-US" sz="1200" i="1" dirty="0">
                <a:solidFill>
                  <a:schemeClr val="accent2">
                    <a:lumMod val="50000"/>
                  </a:schemeClr>
                </a:solidFill>
              </a:rPr>
              <a:t>= </a:t>
            </a:r>
            <a:r>
              <a:rPr lang="en-US" sz="1200" i="1" dirty="0" smtClean="0">
                <a:solidFill>
                  <a:schemeClr val="accent2">
                    <a:lumMod val="50000"/>
                  </a:schemeClr>
                </a:solidFill>
              </a:rPr>
              <a:t>NO</a:t>
            </a:r>
            <a:r>
              <a:rPr lang="en-US" sz="1200" dirty="0">
                <a:solidFill>
                  <a:schemeClr val="accent2">
                    <a:lumMod val="50000"/>
                  </a:schemeClr>
                </a:solidFill>
              </a:rPr>
              <a:t/>
            </a:r>
            <a:br>
              <a:rPr lang="en-US" sz="1200" dirty="0">
                <a:solidFill>
                  <a:schemeClr val="accent2">
                    <a:lumMod val="50000"/>
                  </a:schemeClr>
                </a:solidFill>
              </a:rPr>
            </a:br>
            <a:endParaRPr lang="en-US" sz="1200" dirty="0">
              <a:solidFill>
                <a:schemeClr val="accent2">
                  <a:lumMod val="50000"/>
                </a:schemeClr>
              </a:solidFill>
            </a:endParaRPr>
          </a:p>
        </p:txBody>
      </p:sp>
      <p:sp>
        <p:nvSpPr>
          <p:cNvPr id="5" name="Content Placeholder 4"/>
          <p:cNvSpPr>
            <a:spLocks noGrp="1"/>
          </p:cNvSpPr>
          <p:nvPr>
            <p:ph idx="1"/>
          </p:nvPr>
        </p:nvSpPr>
        <p:spPr>
          <a:xfrm>
            <a:off x="457200" y="1600201"/>
            <a:ext cx="8229600" cy="3530600"/>
          </a:xfrm>
        </p:spPr>
        <p:txBody>
          <a:bodyPr>
            <a:normAutofit/>
          </a:bodyPr>
          <a:lstStyle/>
          <a:p>
            <a:pPr marL="0" indent="0">
              <a:buNone/>
            </a:pPr>
            <a:r>
              <a:rPr lang="en-US" sz="1400" b="1" dirty="0" smtClean="0"/>
              <a:t>OWNERSHIP OR CONTROL:   MORE THAN ONE LOCATION</a:t>
            </a:r>
          </a:p>
          <a:p>
            <a:pPr marL="0" indent="0">
              <a:buNone/>
            </a:pPr>
            <a:endParaRPr lang="en-US" sz="1400" dirty="0"/>
          </a:p>
          <a:p>
            <a:pPr marL="0" indent="0">
              <a:buNone/>
            </a:pPr>
            <a:r>
              <a:rPr lang="en-US" sz="1400" dirty="0" smtClean="0"/>
              <a:t>Does your company operate in more than one location?</a:t>
            </a:r>
          </a:p>
          <a:p>
            <a:pPr marL="0" indent="0">
              <a:buNone/>
            </a:pPr>
            <a:endParaRPr lang="en-US" sz="1400" dirty="0" smtClean="0"/>
          </a:p>
          <a:p>
            <a:pPr marL="0" indent="0">
              <a:buNone/>
            </a:pPr>
            <a:r>
              <a:rPr lang="en-US" sz="1400" dirty="0" smtClean="0"/>
              <a:t>	Yes</a:t>
            </a:r>
          </a:p>
          <a:p>
            <a:pPr marL="0" indent="0">
              <a:buNone/>
            </a:pPr>
            <a:endParaRPr lang="en-US" sz="1400" dirty="0"/>
          </a:p>
          <a:p>
            <a:pPr marL="0" indent="0">
              <a:buNone/>
            </a:pPr>
            <a:r>
              <a:rPr lang="en-US" sz="1400" dirty="0" smtClean="0"/>
              <a:t>	No</a:t>
            </a: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7</a:t>
            </a:fld>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47" y="2679968"/>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80" y="3190330"/>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91" y="1183653"/>
            <a:ext cx="30670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774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49312"/>
          </a:xfrm>
        </p:spPr>
        <p:txBody>
          <a:bodyPr>
            <a:normAutofit/>
          </a:bodyPr>
          <a:lstStyle/>
          <a:p>
            <a:pPr algn="l"/>
            <a:r>
              <a:rPr lang="en-US" sz="1200" dirty="0" smtClean="0">
                <a:solidFill>
                  <a:schemeClr val="accent3">
                    <a:lumMod val="50000"/>
                  </a:schemeClr>
                </a:solidFill>
              </a:rPr>
              <a:t>OWNERSHIP OR </a:t>
            </a:r>
            <a:r>
              <a:rPr lang="en-US" sz="1200" dirty="0">
                <a:solidFill>
                  <a:schemeClr val="accent3">
                    <a:lumMod val="50000"/>
                  </a:schemeClr>
                </a:solidFill>
              </a:rPr>
              <a:t>C</a:t>
            </a:r>
            <a:r>
              <a:rPr lang="en-US" sz="1200" dirty="0" smtClean="0">
                <a:solidFill>
                  <a:schemeClr val="accent3">
                    <a:lumMod val="50000"/>
                  </a:schemeClr>
                </a:solidFill>
              </a:rPr>
              <a:t>ONTROL B1 </a:t>
            </a:r>
            <a:br>
              <a:rPr lang="en-US" sz="1200" dirty="0" smtClean="0">
                <a:solidFill>
                  <a:schemeClr val="accent3">
                    <a:lumMod val="50000"/>
                  </a:schemeClr>
                </a:solidFill>
              </a:rPr>
            </a:br>
            <a:r>
              <a:rPr lang="en-US" sz="1200" i="1" dirty="0">
                <a:solidFill>
                  <a:schemeClr val="accent2">
                    <a:lumMod val="50000"/>
                  </a:schemeClr>
                </a:solidFill>
              </a:rPr>
              <a:t>[OWNERSHIP OR CONTROL </a:t>
            </a:r>
            <a:r>
              <a:rPr lang="en-US" sz="1200" i="1" dirty="0" smtClean="0">
                <a:solidFill>
                  <a:schemeClr val="accent2">
                    <a:lumMod val="50000"/>
                  </a:schemeClr>
                </a:solidFill>
              </a:rPr>
              <a:t> A1] </a:t>
            </a:r>
            <a:r>
              <a:rPr lang="en-US" sz="1200" i="1" dirty="0">
                <a:solidFill>
                  <a:schemeClr val="accent2">
                    <a:lumMod val="50000"/>
                  </a:schemeClr>
                </a:solidFill>
              </a:rPr>
              <a:t>= YES</a:t>
            </a:r>
            <a:br>
              <a:rPr lang="en-US" sz="1200" i="1" dirty="0">
                <a:solidFill>
                  <a:schemeClr val="accent2">
                    <a:lumMod val="50000"/>
                  </a:schemeClr>
                </a:solidFill>
              </a:rPr>
            </a:br>
            <a:r>
              <a:rPr lang="en-US" sz="1200" i="1" dirty="0">
                <a:solidFill>
                  <a:schemeClr val="accent2">
                    <a:lumMod val="50000"/>
                  </a:schemeClr>
                </a:solidFill>
              </a:rPr>
              <a:t>OWNERSHIP OR CONTROL </a:t>
            </a:r>
            <a:r>
              <a:rPr lang="en-US" sz="1200" i="1" dirty="0" smtClean="0">
                <a:solidFill>
                  <a:schemeClr val="accent2">
                    <a:lumMod val="50000"/>
                  </a:schemeClr>
                </a:solidFill>
              </a:rPr>
              <a:t> A2</a:t>
            </a:r>
            <a:r>
              <a:rPr lang="en-US" sz="1200" i="1" dirty="0">
                <a:solidFill>
                  <a:schemeClr val="accent2">
                    <a:lumMod val="50000"/>
                  </a:schemeClr>
                </a:solidFill>
              </a:rPr>
              <a:t>] = </a:t>
            </a:r>
            <a:r>
              <a:rPr lang="en-US" sz="1200" i="1" dirty="0" smtClean="0">
                <a:solidFill>
                  <a:schemeClr val="accent2">
                    <a:lumMod val="50000"/>
                  </a:schemeClr>
                </a:solidFill>
              </a:rPr>
              <a:t>YES</a:t>
            </a:r>
            <a:endParaRPr lang="en-US" sz="1200" dirty="0">
              <a:solidFill>
                <a:schemeClr val="accent2">
                  <a:lumMod val="50000"/>
                </a:schemeClr>
              </a:solidFill>
            </a:endParaRPr>
          </a:p>
        </p:txBody>
      </p:sp>
      <p:sp>
        <p:nvSpPr>
          <p:cNvPr id="5" name="Content Placeholder 4"/>
          <p:cNvSpPr>
            <a:spLocks noGrp="1"/>
          </p:cNvSpPr>
          <p:nvPr>
            <p:ph idx="1"/>
          </p:nvPr>
        </p:nvSpPr>
        <p:spPr>
          <a:xfrm>
            <a:off x="457200" y="1600201"/>
            <a:ext cx="8229600" cy="3530600"/>
          </a:xfrm>
        </p:spPr>
        <p:txBody>
          <a:bodyPr>
            <a:normAutofit/>
          </a:bodyPr>
          <a:lstStyle/>
          <a:p>
            <a:pPr marL="0" indent="0">
              <a:buNone/>
            </a:pPr>
            <a:r>
              <a:rPr lang="en-US" sz="1400" b="1" dirty="0" smtClean="0"/>
              <a:t>OWNERSHIP OR CONTROL:  VOTING STOCK VALIDATION</a:t>
            </a:r>
          </a:p>
          <a:p>
            <a:pPr marL="0" indent="0">
              <a:buNone/>
            </a:pPr>
            <a:endParaRPr lang="en-US" sz="1400" dirty="0"/>
          </a:p>
          <a:p>
            <a:pPr marL="0" indent="0">
              <a:buNone/>
            </a:pPr>
            <a:r>
              <a:rPr lang="en-US" sz="1400" dirty="0" smtClean="0"/>
              <a:t>Does another domestic company own more than 50 percent of the voting stock of your company?</a:t>
            </a:r>
          </a:p>
          <a:p>
            <a:pPr marL="0" indent="0">
              <a:buNone/>
            </a:pPr>
            <a:r>
              <a:rPr lang="en-US" sz="1400" dirty="0"/>
              <a:t> </a:t>
            </a:r>
            <a:r>
              <a:rPr lang="en-US" sz="1400" dirty="0" smtClean="0"/>
              <a:t>          </a:t>
            </a:r>
          </a:p>
          <a:p>
            <a:pPr marL="0" indent="0">
              <a:buNone/>
            </a:pPr>
            <a:r>
              <a:rPr lang="en-US" sz="1400" dirty="0"/>
              <a:t> </a:t>
            </a:r>
            <a:r>
              <a:rPr lang="en-US" sz="1400" dirty="0" smtClean="0"/>
              <a:t>          Yes</a:t>
            </a:r>
          </a:p>
          <a:p>
            <a:pPr marL="0" indent="0">
              <a:buNone/>
            </a:pPr>
            <a:endParaRPr lang="en-US" sz="1400" dirty="0"/>
          </a:p>
          <a:p>
            <a:pPr marL="0" indent="0">
              <a:buNone/>
            </a:pPr>
            <a:r>
              <a:rPr lang="en-US" sz="1400" dirty="0" smtClean="0"/>
              <a:t>	No</a:t>
            </a: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8</a:t>
            </a:fld>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86" y="2646939"/>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23" y="3192884"/>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91" y="1183653"/>
            <a:ext cx="30670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072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448"/>
          </a:xfrm>
        </p:spPr>
        <p:txBody>
          <a:bodyPr>
            <a:normAutofit/>
          </a:bodyPr>
          <a:lstStyle/>
          <a:p>
            <a:pPr algn="l"/>
            <a:r>
              <a:rPr lang="en-US" sz="1200" dirty="0" smtClean="0">
                <a:solidFill>
                  <a:schemeClr val="accent3">
                    <a:lumMod val="50000"/>
                  </a:schemeClr>
                </a:solidFill>
              </a:rPr>
              <a:t>OWNERSHIP OR CONTROL B2 </a:t>
            </a:r>
            <a:r>
              <a:rPr lang="en-US" sz="1200" dirty="0" smtClean="0">
                <a:solidFill>
                  <a:srgbClr val="FF0000"/>
                </a:solidFill>
              </a:rPr>
              <a:t/>
            </a:r>
            <a:br>
              <a:rPr lang="en-US" sz="1200" dirty="0" smtClean="0">
                <a:solidFill>
                  <a:srgbClr val="FF0000"/>
                </a:solidFill>
              </a:rPr>
            </a:br>
            <a:r>
              <a:rPr lang="en-US" sz="1200" i="1" dirty="0">
                <a:solidFill>
                  <a:schemeClr val="accent2">
                    <a:lumMod val="50000"/>
                  </a:schemeClr>
                </a:solidFill>
              </a:rPr>
              <a:t>[OWNERSHIP OR CONTROL </a:t>
            </a:r>
            <a:r>
              <a:rPr lang="en-US" sz="1200" i="1" dirty="0" smtClean="0">
                <a:solidFill>
                  <a:schemeClr val="accent2">
                    <a:lumMod val="50000"/>
                  </a:schemeClr>
                </a:solidFill>
              </a:rPr>
              <a:t>B1] </a:t>
            </a:r>
            <a:r>
              <a:rPr lang="en-US" sz="1200" i="1" dirty="0">
                <a:solidFill>
                  <a:schemeClr val="accent2">
                    <a:lumMod val="50000"/>
                  </a:schemeClr>
                </a:solidFill>
              </a:rPr>
              <a:t>= </a:t>
            </a:r>
            <a:r>
              <a:rPr lang="en-US" sz="1200" i="1" dirty="0" smtClean="0">
                <a:solidFill>
                  <a:schemeClr val="accent2">
                    <a:lumMod val="50000"/>
                  </a:schemeClr>
                </a:solidFill>
              </a:rPr>
              <a:t>NO</a:t>
            </a:r>
            <a:endParaRPr lang="en-US" sz="1200" dirty="0">
              <a:solidFill>
                <a:schemeClr val="accent2">
                  <a:lumMod val="50000"/>
                </a:schemeClr>
              </a:solidFill>
            </a:endParaRPr>
          </a:p>
        </p:txBody>
      </p:sp>
      <p:sp>
        <p:nvSpPr>
          <p:cNvPr id="5" name="Content Placeholder 4"/>
          <p:cNvSpPr>
            <a:spLocks noGrp="1"/>
          </p:cNvSpPr>
          <p:nvPr>
            <p:ph idx="1"/>
          </p:nvPr>
        </p:nvSpPr>
        <p:spPr>
          <a:xfrm>
            <a:off x="457200" y="1600201"/>
            <a:ext cx="8229600" cy="3530600"/>
          </a:xfrm>
        </p:spPr>
        <p:txBody>
          <a:bodyPr>
            <a:normAutofit/>
          </a:bodyPr>
          <a:lstStyle/>
          <a:p>
            <a:pPr marL="0" indent="0">
              <a:buNone/>
            </a:pPr>
            <a:r>
              <a:rPr lang="en-US" sz="1400" b="1" dirty="0" smtClean="0"/>
              <a:t>OWNERSHIP OR CONTROL:  MANAGEMENT AND POLICY</a:t>
            </a:r>
          </a:p>
          <a:p>
            <a:pPr marL="0" indent="0">
              <a:buNone/>
            </a:pPr>
            <a:endParaRPr lang="en-US" sz="1400" dirty="0"/>
          </a:p>
          <a:p>
            <a:pPr marL="0" indent="0">
              <a:buNone/>
            </a:pPr>
            <a:r>
              <a:rPr lang="en-US" sz="1400" dirty="0" smtClean="0"/>
              <a:t>Does another domestic company have the power to control the management and policies of your company? </a:t>
            </a:r>
          </a:p>
          <a:p>
            <a:pPr marL="0" indent="0">
              <a:buNone/>
            </a:pPr>
            <a:endParaRPr lang="en-US" sz="1400" dirty="0" smtClean="0"/>
          </a:p>
          <a:p>
            <a:pPr marL="0" indent="0">
              <a:buNone/>
            </a:pPr>
            <a:r>
              <a:rPr lang="en-US" sz="1400" dirty="0" smtClean="0"/>
              <a:t>	Yes</a:t>
            </a:r>
          </a:p>
          <a:p>
            <a:pPr marL="0" indent="0">
              <a:buNone/>
            </a:pPr>
            <a:endParaRPr lang="en-US" sz="1400" dirty="0"/>
          </a:p>
          <a:p>
            <a:pPr marL="0" indent="0">
              <a:buNone/>
            </a:pPr>
            <a:r>
              <a:rPr lang="en-US" sz="1400" dirty="0" smtClean="0"/>
              <a:t>	No</a:t>
            </a:r>
            <a:endParaRPr lang="en-US" sz="1400" dirty="0"/>
          </a:p>
        </p:txBody>
      </p:sp>
      <p:sp>
        <p:nvSpPr>
          <p:cNvPr id="8" name="TextBox 7"/>
          <p:cNvSpPr txBox="1"/>
          <p:nvPr/>
        </p:nvSpPr>
        <p:spPr>
          <a:xfrm>
            <a:off x="7226300" y="5651500"/>
            <a:ext cx="1460500"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SAVE AND CONTINUE</a:t>
            </a:r>
            <a:endParaRPr lang="en-US" dirty="0"/>
          </a:p>
        </p:txBody>
      </p:sp>
      <p:sp>
        <p:nvSpPr>
          <p:cNvPr id="9" name="TextBox 8"/>
          <p:cNvSpPr txBox="1">
            <a:spLocks noChangeAspect="1"/>
          </p:cNvSpPr>
          <p:nvPr/>
        </p:nvSpPr>
        <p:spPr>
          <a:xfrm>
            <a:off x="457200" y="5651746"/>
            <a:ext cx="1463040" cy="6492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smtClean="0"/>
              <a:t>BACK</a:t>
            </a:r>
            <a:endParaRPr lang="en-US" dirty="0"/>
          </a:p>
        </p:txBody>
      </p:sp>
      <p:sp>
        <p:nvSpPr>
          <p:cNvPr id="2" name="Slide Number Placeholder 1"/>
          <p:cNvSpPr>
            <a:spLocks noGrp="1"/>
          </p:cNvSpPr>
          <p:nvPr>
            <p:ph type="sldNum" sz="quarter" idx="12"/>
          </p:nvPr>
        </p:nvSpPr>
        <p:spPr/>
        <p:txBody>
          <a:bodyPr/>
          <a:lstStyle/>
          <a:p>
            <a:r>
              <a:rPr lang="en-US" dirty="0" smtClean="0"/>
              <a:t>L</a:t>
            </a:r>
            <a:fld id="{930FA75C-063A-0D42-BDE2-B4246B4438AE}" type="slidenum">
              <a:rPr lang="en-US" smtClean="0"/>
              <a:t>9</a:t>
            </a:fld>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30" y="2667499"/>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30" y="3185886"/>
            <a:ext cx="206463" cy="2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41" y="5739933"/>
            <a:ext cx="2065730" cy="55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91" y="1183653"/>
            <a:ext cx="30670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526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613555DDA63E4FBDC8F58B6FCAF8F4" ma:contentTypeVersion="0" ma:contentTypeDescription="Create a new document." ma:contentTypeScope="" ma:versionID="105393ac38ac4e4e950ba7971daafd1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0754A3-49A0-4C84-A716-93C0AB06C739}">
  <ds:schemaRefs>
    <ds:schemaRef ds:uri="http://schemas.microsoft.com/sharepoint/v3/contenttype/forms"/>
  </ds:schemaRefs>
</ds:datastoreItem>
</file>

<file path=customXml/itemProps2.xml><?xml version="1.0" encoding="utf-8"?>
<ds:datastoreItem xmlns:ds="http://schemas.openxmlformats.org/officeDocument/2006/customXml" ds:itemID="{9D8F9B94-2B3E-4D64-87EB-66487426FD96}">
  <ds:schemaRefs>
    <ds:schemaRef ds:uri="http://purl.org/dc/elements/1.1/"/>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6E20DF3-6514-40EB-85E8-4C03F75163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5116</TotalTime>
  <Words>2247</Words>
  <Application>Microsoft Office PowerPoint</Application>
  <PresentationFormat>On-screen Show (4:3)</PresentationFormat>
  <Paragraphs>925</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LOGIN</vt:lpstr>
      <vt:lpstr>MAIN MENU (DASHBOARD)</vt:lpstr>
      <vt:lpstr>MAILING ADDRESS</vt:lpstr>
      <vt:lpstr>EIN A</vt:lpstr>
      <vt:lpstr>EIN B [EIN A] = NO</vt:lpstr>
      <vt:lpstr>OWNERSHIP OR CONTROL A1</vt:lpstr>
      <vt:lpstr>OWNERSHIP OR CONTROL A2  [OWNERSHIP OR CONTROL A1] = NO </vt:lpstr>
      <vt:lpstr>OWNERSHIP OR CONTROL B1  [OWNERSHIP OR CONTROL  A1] = YES OWNERSHIP OR CONTROL  A2] = YES</vt:lpstr>
      <vt:lpstr>OWNERSHIP OR CONTROL B2  [OWNERSHIP OR CONTROL B1] = NO</vt:lpstr>
      <vt:lpstr>OWNERSHIP OR CONTROL B3  [OWNERSHIP OR CONTROL B2]= Yes or Blank</vt:lpstr>
      <vt:lpstr>OWNERSHIP OR CONTROL B4 [OWNERSHIP OR CONTROL B1 or B2] = YES</vt:lpstr>
      <vt:lpstr>NUMBER OF ESTABLISHMENTS  A</vt:lpstr>
      <vt:lpstr>NUMBER OF ESTABLISHMENTS  B [NUMBER OF ESTABLISHMENTS A ] &gt; 1         -  Duplicated based on the establishment count value reported in the NUMBER OF ESTABLISHMENTS screen          -  Initial add screen is pre-filled with the physical location information,  additional screens are blank    </vt:lpstr>
      <vt:lpstr> NUMBER OF ESTABLISHMENTS C    [NUMBER OF ESTABLISHMENTS A] &gt; 1       -  Summary lists all added establishments       -  Allows Edit and/or Delete added establishments </vt:lpstr>
      <vt:lpstr>NUMBER OF ESTABLISHMENTS D     [NUMBER OF ESTABLISHMENTS]  &gt; 1</vt:lpstr>
      <vt:lpstr>PHYSICAL LOCATION A1</vt:lpstr>
      <vt:lpstr>PHYSICAL LOCATION A2  [PHYSICAL LOCATION A1] = NO</vt:lpstr>
      <vt:lpstr>PHYSICAL LOCATION B</vt:lpstr>
      <vt:lpstr>OPERATIONAL STATUS A </vt:lpstr>
      <vt:lpstr>OPERATIONAL STATUS B    [OPERATIONAL STATUS A] = Ceased operation </vt:lpstr>
      <vt:lpstr>OPERATIONAL STATUS C [OPERATIONAL STATUS A] = Sold or leased to another operator </vt:lpstr>
      <vt:lpstr>MONTHS IN OPERATION       If “0”, go to REMARKS</vt:lpstr>
      <vt:lpstr>ADDITIONAL REPORTING GUIDELINES</vt:lpstr>
      <vt:lpstr>SALES, SHIPMENTS, RECEIPTS, OR REVENUE A</vt:lpstr>
      <vt:lpstr>SALES, SHIPMENTS, RECEIPTS, OR REVENUE B</vt:lpstr>
      <vt:lpstr>SALES, SHIPMENTS, RECEIPTS, OR REVENUE C [NUMBER OF ESTABLISHMENTS  A] &gt; 1</vt:lpstr>
      <vt:lpstr>E-SHIPMENTS </vt:lpstr>
      <vt:lpstr>EMPLOYMENT AND PAYROLL A</vt:lpstr>
      <vt:lpstr>EMPLOYMENT AND PAYROLL A con’t</vt:lpstr>
      <vt:lpstr>EMPLOYMENT AND PAYROLL B</vt:lpstr>
      <vt:lpstr>EMPLOYMENT AND PAYROLL C</vt:lpstr>
      <vt:lpstr>EMPLOYMENT AND PAYROLL C</vt:lpstr>
      <vt:lpstr>EMPLOYMENT AND PAYROLL D</vt:lpstr>
      <vt:lpstr>VALUE OF INVENTORIES A  -  Only for Select NAICS codes that are allowed to have no inventories. </vt:lpstr>
      <vt:lpstr>VALUE OF INVENTORIES B [VALUE OF INVENTORIES A] = YES</vt:lpstr>
      <vt:lpstr>INVENTORIES BY NON-LIFO VALUATION METHODS [VALUE OF INVENTORIES A] = YES</vt:lpstr>
      <vt:lpstr>INVENTORIES BY LAST-IN, FIRST-OUT (LIFO) VALUATION METHOD A [VALUE OF INVENTORIES A] = YES</vt:lpstr>
      <vt:lpstr>INVENTORIES BY LAST-IN, FIRST-OUT (LIFO) VALUATION METHOD B - [INVENTORIES BY LAST-IN, FIRST-OUT (LIFO) VALUATION METHOD A]=YES - Auto fill  INV_VAL_NLIFO_END from INV_VAL_NLIFO_TOT_END (screen 36)</vt:lpstr>
      <vt:lpstr>INVENTORIES OUTSIDE THE US</vt:lpstr>
      <vt:lpstr>CAPITAL EXPENDITURES A</vt:lpstr>
      <vt:lpstr>CAPITAL EXPENDITURES B [CAPITAL EXPENDITURES A]   CAPEX_MACH not blank</vt:lpstr>
      <vt:lpstr>RENTAL PAYMENTS</vt:lpstr>
      <vt:lpstr>SELECTED EXPENSES A</vt:lpstr>
      <vt:lpstr>SELECTED EXPENSES A con’t</vt:lpstr>
      <vt:lpstr>SELECTED EXPENSES B      This item may undergo some changes and be broken up across multiple screens. </vt:lpstr>
      <vt:lpstr>SELECTED EXPENSES B con’t</vt:lpstr>
      <vt:lpstr>SELECTED EXPENSES B con’t</vt:lpstr>
      <vt:lpstr>-   Autofill of  the sales, receipts, or revenue will be added.    Will function as Item 22 in 2014 ASM DIR does unless there is time to make any improvements.</vt:lpstr>
      <vt:lpstr>REMARKS</vt:lpstr>
      <vt:lpstr> REVIEW If Errors on this screen,   Save and Continue button disabled until Errors are cleared </vt:lpstr>
      <vt:lpstr>CERTIFICATION A1</vt:lpstr>
      <vt:lpstr>CERTIFICATION A2  [CERTIFICATION A1] = NO</vt:lpstr>
      <vt:lpstr>CERTIFICATION B</vt:lpstr>
      <vt:lpstr>SUBMISSION CONFIRMATION</vt:lpstr>
    </vt:vector>
  </TitlesOfParts>
  <Company>Bullocks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Beck</dc:creator>
  <cp:lastModifiedBy>Jennifer Hunter Childs</cp:lastModifiedBy>
  <cp:revision>143</cp:revision>
  <cp:lastPrinted>2015-02-25T15:36:42Z</cp:lastPrinted>
  <dcterms:created xsi:type="dcterms:W3CDTF">2014-09-20T17:39:13Z</dcterms:created>
  <dcterms:modified xsi:type="dcterms:W3CDTF">2016-01-12T19:15:30Z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0x0101005C613555DDA63E4FBDC8F58B6FCAF8F4</vt:lpwstr>
  </property>
</Properties>
</file>