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0"/>
  </p:notesMasterIdLst>
  <p:sldIdLst>
    <p:sldId id="256" r:id="rId2"/>
    <p:sldId id="257" r:id="rId3"/>
    <p:sldId id="393" r:id="rId4"/>
    <p:sldId id="394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69" r:id="rId18"/>
    <p:sldId id="271" r:id="rId19"/>
    <p:sldId id="272" r:id="rId20"/>
    <p:sldId id="273" r:id="rId21"/>
    <p:sldId id="390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391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92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8" r:id="rId127"/>
    <p:sldId id="377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12E4B92-1E5A-47D1-8F22-BABA18569C6E}">
          <p14:sldIdLst>
            <p14:sldId id="256"/>
            <p14:sldId id="257"/>
            <p14:sldId id="393"/>
            <p14:sldId id="394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70"/>
            <p14:sldId id="269"/>
            <p14:sldId id="271"/>
            <p14:sldId id="272"/>
            <p14:sldId id="273"/>
            <p14:sldId id="390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391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92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8"/>
            <p14:sldId id="377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emika Holland" initials="TH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137" autoAdjust="0"/>
  </p:normalViewPr>
  <p:slideViewPr>
    <p:cSldViewPr>
      <p:cViewPr>
        <p:scale>
          <a:sx n="140" d="100"/>
          <a:sy n="140" d="100"/>
        </p:scale>
        <p:origin x="438" y="14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notesMaster" Target="notesMasters/notesMaster1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3-11T10:47:41.297" idx="3">
    <p:pos x="4716" y="966"/>
    <p:text>I think it would be good to note any trouble logging in for mobile users
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A550A-1123-4E16-8587-5B6F82B1ECB4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DF3B0-07AD-40EF-BCB6-37A405183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74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trouble logging in,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logging in.  </a:t>
            </a:r>
            <a:endParaRPr lang="en-US" b="1" strike="noStrike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83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683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0296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2205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655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Was</a:t>
            </a:r>
            <a:r>
              <a:rPr lang="en-US" b="1" baseline="0" dirty="0" smtClean="0"/>
              <a:t> this question easy or difficulty to answer? Why?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2145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Was</a:t>
            </a:r>
            <a:r>
              <a:rPr lang="en-US" b="1" baseline="0" dirty="0" smtClean="0"/>
              <a:t> this question easy or difficulty to answer? Why?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4963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0576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5566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2460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9415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00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0651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2431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5952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9540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7998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7717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9483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6073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3467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4594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16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endParaRPr lang="en-US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either of these screens?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4026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0970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5669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3877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0017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43646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17068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845937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45552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859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13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23662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81789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06427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74579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94406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51757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18500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04937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02696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48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96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4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these screens?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28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02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44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56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the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information on this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screen?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 you read it if you were at home and really completing the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survey?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think it is necessary to include this screen?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808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64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could be several slides here.  All on employment branching.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37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For someone</a:t>
            </a:r>
            <a:r>
              <a:rPr lang="en-US" b="1" baseline="0" dirty="0" smtClean="0"/>
              <a:t> who is not retirement age, how would you feel about being asked this question.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497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does “principal employer” mean to you in this question?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622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169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006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does “principal employer” mean to you in this question?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174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08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510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8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think about this design instead?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723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114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579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670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454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886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870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186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638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What if the previous two questions</a:t>
            </a:r>
            <a:r>
              <a:rPr lang="en-US" b="1" baseline="0" dirty="0" smtClean="0"/>
              <a:t> were combined to look something like what is on this screen.  What are your thoughts about keeping the two questions separate versus combining them on one screen.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(you can refer back to the previous slides if needed)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077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2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What do you think about this design </a:t>
            </a:r>
            <a:r>
              <a:rPr lang="en-US" b="1" smtClean="0"/>
              <a:t>instead  - where </a:t>
            </a:r>
            <a:r>
              <a:rPr lang="en-US" b="1" dirty="0" smtClean="0"/>
              <a:t>some of </a:t>
            </a:r>
            <a:r>
              <a:rPr lang="en-US" b="1" smtClean="0"/>
              <a:t>that information </a:t>
            </a:r>
            <a:r>
              <a:rPr lang="en-US" b="1" dirty="0" smtClean="0"/>
              <a:t>is</a:t>
            </a:r>
            <a:r>
              <a:rPr lang="en-US" b="1" baseline="0" dirty="0" smtClean="0"/>
              <a:t> included on the login page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581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647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331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526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257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367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978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258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How do you feel about</a:t>
            </a:r>
            <a:r>
              <a:rPr lang="en-US" b="1" baseline="0" dirty="0" smtClean="0"/>
              <a:t> answering this question about your current employer?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believe your responses to the survey are confidential?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think your employer will have access to your responses?</a:t>
            </a:r>
            <a:endParaRPr lang="en-US" b="1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266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42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43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the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information on this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screen?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 you read it if you were at home and really completing the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survey?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think it is necessary to include this screen?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693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000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569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6523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6941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777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2868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145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12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this question asking you?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 you have difficulty responding?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so, tell me more about that? Any recommendations to improve this?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884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24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these screens?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these questions.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9180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9720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8837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014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7048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7009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987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3467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1522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8271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01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611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believe your responses to the survey are confidential?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think your employer will have access to your responses?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6993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4750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974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3029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135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613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211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2615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4963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07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0310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1017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504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these screens?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these questions.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6213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0259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197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2609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285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5855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2174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62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1535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946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someone does not know the month that they were awarded their degree but knows the year, how should they respond?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8277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2309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4227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What if the previous two questions</a:t>
            </a:r>
            <a:r>
              <a:rPr lang="en-US" b="1" baseline="0" dirty="0" smtClean="0"/>
              <a:t> were combined to look something like what is on this screen.  What are your thoughts about keeping the two questions separate versus combining them on one screen.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(you can refer back to the previous slides if needed)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There were many screens like this in the instrument.  Do you have a general preference for keeping each question separate or combining them?  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8387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3608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7864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9509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sure you understand the degrees this person received</a:t>
            </a:r>
            <a:r>
              <a:rPr lang="en-US" baseline="0" dirty="0" smtClean="0"/>
              <a:t> and when.  It looks like there can be up to 5 degrees listed.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2576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(only review the screens they saw)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any comments on this screen?</a:t>
            </a:r>
          </a:p>
          <a:p>
            <a:r>
              <a:rPr lang="en-US" strike="noStrike" dirty="0" smtClean="0">
                <a:solidFill>
                  <a:srgbClr val="FF0000"/>
                </a:solidFill>
              </a:rPr>
              <a:t>If</a:t>
            </a:r>
            <a:r>
              <a:rPr lang="en-US" strike="noStrike" baseline="0" dirty="0" smtClean="0">
                <a:solidFill>
                  <a:srgbClr val="FF0000"/>
                </a:solidFill>
              </a:rPr>
              <a:t> the user had difficulty on this screen, make note of that and say </a:t>
            </a:r>
          </a:p>
          <a:p>
            <a:r>
              <a:rPr lang="en-US" b="1" strike="noStrike" baseline="0" dirty="0" smtClean="0">
                <a:solidFill>
                  <a:srgbClr val="FF0000"/>
                </a:solidFill>
              </a:rPr>
              <a:t>Tell me about your experience answering this question.</a:t>
            </a:r>
            <a:endParaRPr lang="en-US" b="1" strike="noStrike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DF3B0-07AD-40EF-BCB6-37A40518344F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2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4701-EB1F-45CF-BB02-DF17D6C8BACA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6FA07-13CC-43A1-868E-04DB858BF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4701-EB1F-45CF-BB02-DF17D6C8BACA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6FA07-13CC-43A1-868E-04DB858BF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7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4701-EB1F-45CF-BB02-DF17D6C8BACA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6FA07-13CC-43A1-868E-04DB858BF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31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4701-EB1F-45CF-BB02-DF17D6C8BACA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6FA07-13CC-43A1-868E-04DB858BF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62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4701-EB1F-45CF-BB02-DF17D6C8BACA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6FA07-13CC-43A1-868E-04DB858BF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31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4701-EB1F-45CF-BB02-DF17D6C8BACA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6FA07-13CC-43A1-868E-04DB858BF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37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4701-EB1F-45CF-BB02-DF17D6C8BACA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6FA07-13CC-43A1-868E-04DB858BF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53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4701-EB1F-45CF-BB02-DF17D6C8BACA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6FA07-13CC-43A1-868E-04DB858BF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4701-EB1F-45CF-BB02-DF17D6C8BACA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6FA07-13CC-43A1-868E-04DB858BF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54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4701-EB1F-45CF-BB02-DF17D6C8BACA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6FA07-13CC-43A1-868E-04DB858BF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67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A4701-EB1F-45CF-BB02-DF17D6C8BACA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6FA07-13CC-43A1-868E-04DB858BF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98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4701-EB1F-45CF-BB02-DF17D6C8BACA}" type="datetimeFigureOut">
              <a:rPr lang="en-US" smtClean="0"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6FA07-13CC-43A1-868E-04DB858BF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5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985" y="1532890"/>
            <a:ext cx="5828030" cy="379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38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4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117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50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667" y="1307465"/>
            <a:ext cx="5828665" cy="424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6384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5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8716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52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5982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53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985" y="1000442"/>
            <a:ext cx="5828030" cy="485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352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54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667" y="963612"/>
            <a:ext cx="5828665" cy="493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0251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55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1619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56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2031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57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0040" y="1761172"/>
            <a:ext cx="5963920" cy="333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9258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6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0357" y="1652270"/>
            <a:ext cx="5963285" cy="355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348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63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46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5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922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64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0040" y="1824037"/>
            <a:ext cx="596392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6526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65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1825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66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7610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68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0190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69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985" y="1770380"/>
            <a:ext cx="5828030" cy="331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6925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70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9722" y="1729740"/>
            <a:ext cx="5964555" cy="339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7189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7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667" y="1768475"/>
            <a:ext cx="5828665" cy="332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8912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72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5924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73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1823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74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69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7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0" y="304164"/>
            <a:ext cx="5897880" cy="3124835"/>
          </a:xfrm>
          <a:prstGeom prst="rect">
            <a:avLst/>
          </a:prstGeom>
        </p:spPr>
      </p:pic>
      <p:pic>
        <p:nvPicPr>
          <p:cNvPr id="4" name="image18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95600" y="3048000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4612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75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4872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76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1315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78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0322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79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3082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80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973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82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732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86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0779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87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4041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94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7435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95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985" y="1844040"/>
            <a:ext cx="5828030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21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9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0040" y="1824037"/>
            <a:ext cx="596392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0817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96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0040" y="1807210"/>
            <a:ext cx="5963920" cy="324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7514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97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985" y="1844040"/>
            <a:ext cx="5828030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5663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98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0040" y="1807210"/>
            <a:ext cx="5963920" cy="324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453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99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985" y="1844040"/>
            <a:ext cx="5828030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1836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00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3791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0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060" y="1866582"/>
            <a:ext cx="5897880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9372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02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0357" y="1304290"/>
            <a:ext cx="5963285" cy="42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7898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05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7544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06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667" y="1757997"/>
            <a:ext cx="5828665" cy="334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54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76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2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8302" y="1739582"/>
            <a:ext cx="5827395" cy="337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49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3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" y="304164"/>
            <a:ext cx="5897245" cy="3124835"/>
          </a:xfrm>
          <a:prstGeom prst="rect">
            <a:avLst/>
          </a:prstGeom>
        </p:spPr>
      </p:pic>
      <p:pic>
        <p:nvPicPr>
          <p:cNvPr id="3" name="image24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95600" y="3428999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8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5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70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4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77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7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92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04327" y="1678940"/>
            <a:ext cx="5935345" cy="35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18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8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81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3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0357" y="1402715"/>
            <a:ext cx="5963285" cy="405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60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9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64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1155" y="1397000"/>
            <a:ext cx="590169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23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2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0040" y="1381760"/>
            <a:ext cx="5963920" cy="409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86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3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23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4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0040" y="1744345"/>
            <a:ext cx="5963920" cy="336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00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5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060" y="1866582"/>
            <a:ext cx="5897880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208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6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55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7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985" y="1723390"/>
            <a:ext cx="5828030" cy="341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68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2207" r="8801"/>
          <a:stretch/>
        </p:blipFill>
        <p:spPr bwMode="auto">
          <a:xfrm>
            <a:off x="1905000" y="1524000"/>
            <a:ext cx="3941127" cy="30368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336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8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0357" y="1761172"/>
            <a:ext cx="5963285" cy="333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62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9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83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0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555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57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3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68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4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6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5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0040" y="1683702"/>
            <a:ext cx="5963920" cy="349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14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6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060" y="1866582"/>
            <a:ext cx="5897880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06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1700213"/>
            <a:ext cx="599122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0831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7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0357" y="1712912"/>
            <a:ext cx="5963285" cy="343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98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holla331\AppData\Local\Temp\1\SNAGHTMLc0247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4063047" cy="3257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38130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8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985" y="1751965"/>
            <a:ext cx="582803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531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9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0357" y="1293812"/>
            <a:ext cx="5963285" cy="427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809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5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7340" y="1613852"/>
            <a:ext cx="5989320" cy="363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583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52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65287" y="1613852"/>
            <a:ext cx="5813425" cy="363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550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53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299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54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72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55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0357" y="1605915"/>
            <a:ext cx="5963285" cy="364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457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56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060" y="1866582"/>
            <a:ext cx="5897880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084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57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876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58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667" y="1598295"/>
            <a:ext cx="5828665" cy="366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33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985" y="1809432"/>
            <a:ext cx="5828030" cy="323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543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59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336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60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296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6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545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62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503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63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0357" y="1700212"/>
            <a:ext cx="5963285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907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66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523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67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0357" y="1804987"/>
            <a:ext cx="596328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837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68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985" y="1723390"/>
            <a:ext cx="5828030" cy="341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722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0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569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0357" y="1478280"/>
            <a:ext cx="5963285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80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0" y="533400"/>
            <a:ext cx="5897880" cy="3124835"/>
          </a:xfrm>
          <a:prstGeom prst="rect">
            <a:avLst/>
          </a:prstGeom>
        </p:spPr>
      </p:pic>
      <p:pic>
        <p:nvPicPr>
          <p:cNvPr id="3" name="image5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67000" y="3276600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856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2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926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3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743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4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619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5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048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6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632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8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500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9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630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80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985" y="1766252"/>
            <a:ext cx="5828030" cy="332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450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82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10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83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70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199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84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060" y="1866582"/>
            <a:ext cx="5897880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090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85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060" y="1866582"/>
            <a:ext cx="5897880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029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86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399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88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8302" y="1647507"/>
            <a:ext cx="5827395" cy="356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347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89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060" y="1866582"/>
            <a:ext cx="5897880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950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0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985" y="1784667"/>
            <a:ext cx="5828030" cy="328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648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0040" y="1824037"/>
            <a:ext cx="596392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406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2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060" y="1866582"/>
            <a:ext cx="5897880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050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3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581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4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8302" y="1647507"/>
            <a:ext cx="5827395" cy="356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13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2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592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5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060" y="1866582"/>
            <a:ext cx="5897880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952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6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1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7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293278"/>
            <a:ext cx="5897245" cy="3124835"/>
          </a:xfrm>
          <a:prstGeom prst="rect">
            <a:avLst/>
          </a:prstGeom>
        </p:spPr>
      </p:pic>
      <p:pic>
        <p:nvPicPr>
          <p:cNvPr id="3" name="image98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95600" y="3048000"/>
            <a:ext cx="5828030" cy="321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923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9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0357" y="1463675"/>
            <a:ext cx="5963285" cy="393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749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0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0040" y="1683702"/>
            <a:ext cx="5963920" cy="349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32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03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223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04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985" y="1585912"/>
            <a:ext cx="582803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177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05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922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06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726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07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37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3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4267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08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985" y="1585912"/>
            <a:ext cx="582803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277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09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765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10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168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1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634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909763"/>
            <a:ext cx="595312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2829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13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257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14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0360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15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7981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16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3377" y="1866582"/>
            <a:ext cx="5897245" cy="31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709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49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7985" y="1354772"/>
            <a:ext cx="5828030" cy="414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13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5538</Words>
  <Application>Microsoft Office PowerPoint</Application>
  <PresentationFormat>On-screen Show (4:3)</PresentationFormat>
  <Paragraphs>659</Paragraphs>
  <Slides>138</Slides>
  <Notes>138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138</vt:i4>
      </vt:variant>
    </vt:vector>
  </HeadingPairs>
  <TitlesOfParts>
    <vt:vector size="1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U.S. Department of Commerce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May Nichols</dc:creator>
  <cp:lastModifiedBy>Elizabeth May Nichols</cp:lastModifiedBy>
  <cp:revision>6</cp:revision>
  <dcterms:created xsi:type="dcterms:W3CDTF">2016-03-04T16:00:02Z</dcterms:created>
  <dcterms:modified xsi:type="dcterms:W3CDTF">2016-03-11T17:10:36Z</dcterms:modified>
</cp:coreProperties>
</file>