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4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4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3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8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3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9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BB931-E9C3-4836-B734-4E2EC996B71F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2FD37-50AE-4010-9A34-EE5F94F8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3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469798" cy="6248400"/>
          </a:xfrm>
          <a:prstGeom prst="rect">
            <a:avLst/>
          </a:prstGeom>
          <a:solidFill>
            <a:srgbClr val="FFFF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304800"/>
            <a:ext cx="7458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0600" y="1066800"/>
            <a:ext cx="67056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Internet Self-Response Mock-up</a:t>
            </a:r>
          </a:p>
          <a:p>
            <a:pPr algn="ctr"/>
            <a:r>
              <a:rPr lang="en-US" sz="2400" dirty="0" smtClean="0"/>
              <a:t>English Version</a:t>
            </a:r>
            <a:endParaRPr lang="en-US" sz="2400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Version 1 (With Drop Downs): Slides 2 and 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Slides 2 has blank drop-downs (i.e., not pulled down).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Slide 3 has drop-downs already pulled down showing options.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Slides 2 and 3 have the apartment (</a:t>
            </a:r>
            <a:r>
              <a:rPr lang="en-US" dirty="0" err="1" smtClean="0"/>
              <a:t>condominio</a:t>
            </a:r>
            <a:r>
              <a:rPr lang="en-US" dirty="0" smtClean="0"/>
              <a:t> and </a:t>
            </a:r>
            <a:r>
              <a:rPr lang="en-US" dirty="0" err="1" smtClean="0"/>
              <a:t>residencial</a:t>
            </a:r>
            <a:r>
              <a:rPr lang="en-US" dirty="0" smtClean="0"/>
              <a:t>) write-in fields </a:t>
            </a:r>
            <a:r>
              <a:rPr lang="en-US" u="sng" dirty="0" smtClean="0"/>
              <a:t>after</a:t>
            </a:r>
            <a:r>
              <a:rPr lang="en-US" dirty="0" smtClean="0"/>
              <a:t> the Address Number and Street Name fields. Should these be grouped with Barrio and </a:t>
            </a:r>
            <a:r>
              <a:rPr lang="en-US" dirty="0" err="1" smtClean="0"/>
              <a:t>Urbanización</a:t>
            </a:r>
            <a:r>
              <a:rPr lang="en-US" dirty="0" smtClean="0"/>
              <a:t> write-ins? Compare with Slide 5.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version was updated post-CSM review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write-in labels have already gone through Census Bureau translations </a:t>
            </a:r>
            <a:r>
              <a:rPr lang="en-US" u="sng" dirty="0" smtClean="0"/>
              <a:t>EXCEPT</a:t>
            </a:r>
            <a:r>
              <a:rPr lang="en-US" dirty="0" smtClean="0"/>
              <a:t> for the expanded field at the end.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0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469798" cy="6248400"/>
          </a:xfrm>
          <a:prstGeom prst="rect">
            <a:avLst/>
          </a:prstGeom>
          <a:solidFill>
            <a:srgbClr val="FFFF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304800"/>
            <a:ext cx="7458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7620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Home</a:t>
            </a:r>
            <a:r>
              <a:rPr lang="en-US" sz="1200" dirty="0" smtClean="0"/>
              <a:t> &gt; PR Household &gt; Address Type &gt; Residence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1168724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Where will you be living on April 16, 2017?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199" y="1445723"/>
            <a:ext cx="6548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Please completely fill in any applicable address information associated with your residence. </a:t>
            </a:r>
          </a:p>
          <a:p>
            <a:r>
              <a:rPr lang="en-US" sz="1000" dirty="0" smtClean="0"/>
              <a:t>If you have a street address associated with your residence, such as one you would provide to have a package delivered to your home, then please provide it here; do </a:t>
            </a:r>
            <a:r>
              <a:rPr lang="en-US" sz="1000" u="sng" dirty="0" smtClean="0"/>
              <a:t>not</a:t>
            </a:r>
            <a:r>
              <a:rPr lang="en-US" sz="1000" dirty="0" smtClean="0"/>
              <a:t> include your P.O. Box or Rural Route address</a:t>
            </a:r>
            <a:r>
              <a:rPr lang="en-US" sz="1200" dirty="0" smtClean="0"/>
              <a:t>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2057400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Community Type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09800" y="2073675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Barrio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Barriada</a:t>
            </a:r>
            <a:r>
              <a:rPr lang="en-US" sz="1200" b="1" dirty="0" smtClean="0"/>
              <a:t>, Sector, </a:t>
            </a:r>
            <a:r>
              <a:rPr lang="en-US" sz="1200" b="1" dirty="0" err="1" smtClean="0"/>
              <a:t>Parcela</a:t>
            </a:r>
            <a:r>
              <a:rPr lang="en-US" sz="1200" b="1" dirty="0" smtClean="0"/>
              <a:t>, or Other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19799" y="2073674"/>
            <a:ext cx="1003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KM       HM</a:t>
            </a:r>
            <a:endParaRPr lang="en-US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50674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1" y="2368522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377" y="2387572"/>
            <a:ext cx="990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38200" y="266700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</a:t>
            </a:r>
            <a:r>
              <a:rPr lang="en-US" sz="1200" b="1" dirty="0" err="1" smtClean="0"/>
              <a:t>Urbanización</a:t>
            </a:r>
            <a:endParaRPr lang="en-US" b="1" dirty="0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38200" y="327660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Address Number</a:t>
            </a:r>
            <a:endParaRPr lang="en-US" b="1" dirty="0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350520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590800" y="3286621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Street Type</a:t>
            </a:r>
            <a:endParaRPr lang="en-US" b="1" dirty="0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05200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733800" y="3276600"/>
            <a:ext cx="3652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Street, Avenue, </a:t>
            </a:r>
            <a:r>
              <a:rPr lang="en-US" sz="1200" b="1" dirty="0" smtClean="0"/>
              <a:t>Carretera, Ramal, or Other</a:t>
            </a:r>
            <a:endParaRPr lang="en-US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0520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838200" y="3819525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Building Type</a:t>
            </a:r>
            <a:endParaRPr lang="en-US" b="1" dirty="0"/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104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905000" y="3810428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Condominium, Residencial, or Other</a:t>
            </a:r>
            <a:endParaRPr lang="en-US" b="1" dirty="0"/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1" y="4048125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535690" y="3819525"/>
            <a:ext cx="1703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Bldg. Number</a:t>
            </a:r>
            <a:endParaRPr lang="en-US" b="1" dirty="0"/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100" y="4055523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6838765" y="3810000"/>
            <a:ext cx="1085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Apt. Number</a:t>
            </a:r>
            <a:endParaRPr lang="en-US" b="1" dirty="0"/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003" y="4096524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38201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Municipio</a:t>
            </a:r>
            <a:endParaRPr lang="en-US" b="1" dirty="0"/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4581525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25908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PR or State</a:t>
            </a:r>
            <a:endParaRPr lang="en-US" b="1" dirty="0"/>
          </a:p>
        </p:txBody>
      </p:sp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566" y="457200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44196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ZIP Code</a:t>
            </a:r>
            <a:endParaRPr lang="en-US" b="1" dirty="0"/>
          </a:p>
        </p:txBody>
      </p:sp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478" y="4575422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43200" y="4581525"/>
            <a:ext cx="13358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Puerto Rico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885600" y="4876800"/>
            <a:ext cx="69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If necessary, please explain where you currently live the way you would to someone unfamiliar with your neighborhood. </a:t>
            </a:r>
          </a:p>
          <a:p>
            <a:r>
              <a:rPr lang="en-US" sz="1000" dirty="0" smtClean="0"/>
              <a:t>For example: I live close to the exit for Caguas in front of Residencial </a:t>
            </a:r>
            <a:r>
              <a:rPr lang="en-US" sz="1000" dirty="0" err="1" smtClean="0"/>
              <a:t>Brisas</a:t>
            </a:r>
            <a:r>
              <a:rPr lang="en-US" sz="1000" dirty="0" smtClean="0"/>
              <a:t> de </a:t>
            </a:r>
            <a:r>
              <a:rPr lang="en-US" sz="1000" dirty="0" err="1" smtClean="0"/>
              <a:t>Cayey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95" y="5276326"/>
            <a:ext cx="6842762" cy="59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87" y="6096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707" y="6096000"/>
            <a:ext cx="10668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5287"/>
            <a:ext cx="1257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725" y="376237"/>
            <a:ext cx="695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955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469798" cy="6248400"/>
          </a:xfrm>
          <a:prstGeom prst="rect">
            <a:avLst/>
          </a:prstGeom>
          <a:solidFill>
            <a:srgbClr val="FFFF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304800"/>
            <a:ext cx="7458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762000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Home</a:t>
            </a:r>
            <a:r>
              <a:rPr lang="en-US" sz="1200" dirty="0"/>
              <a:t> &gt; PR Household &gt; Address Type &gt; Residence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168724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Where will you be living on April 16, 2017?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199" y="1445723"/>
            <a:ext cx="6965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completely fill in any applicable address information associated with your residence. </a:t>
            </a:r>
          </a:p>
          <a:p>
            <a:r>
              <a:rPr lang="en-US" sz="1000" dirty="0"/>
              <a:t>If you have a street address associated with your residence, such as one you would provide to have a package delivered to your home, then please provide it here; do </a:t>
            </a:r>
            <a:r>
              <a:rPr lang="en-US" sz="1000" u="sng" dirty="0"/>
              <a:t>not</a:t>
            </a:r>
            <a:r>
              <a:rPr lang="en-US" sz="1000" dirty="0"/>
              <a:t> include your P.O. Box or Rural Route address.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2057400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Community Type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09800" y="2073675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Barrio</a:t>
            </a:r>
            <a:r>
              <a:rPr lang="en-US" sz="1200" b="1" dirty="0"/>
              <a:t>, </a:t>
            </a:r>
            <a:r>
              <a:rPr lang="en-US" sz="1200" b="1" dirty="0" err="1"/>
              <a:t>Barriada</a:t>
            </a:r>
            <a:r>
              <a:rPr lang="en-US" sz="1200" b="1" dirty="0"/>
              <a:t>, Sector, </a:t>
            </a:r>
            <a:r>
              <a:rPr lang="en-US" sz="1200" b="1" dirty="0" err="1"/>
              <a:t>Parcela</a:t>
            </a:r>
            <a:r>
              <a:rPr lang="en-US" sz="1200" b="1" dirty="0"/>
              <a:t>, or Other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799" y="2073674"/>
            <a:ext cx="1003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KM       HM</a:t>
            </a:r>
            <a:endParaRPr lang="en-US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50674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1" y="2368522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377" y="2387572"/>
            <a:ext cx="990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38200" y="266700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</a:t>
            </a:r>
            <a:r>
              <a:rPr lang="en-US" sz="1200" b="1" dirty="0" err="1"/>
              <a:t>Urbanización</a:t>
            </a:r>
            <a:endParaRPr lang="en-US" sz="1200" b="1" dirty="0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38200" y="327660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Address Number</a:t>
            </a: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350520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590800" y="3286621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Street Type</a:t>
            </a: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05200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733800" y="3276600"/>
            <a:ext cx="3652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Street, Avenue, </a:t>
            </a:r>
            <a:r>
              <a:rPr lang="en-US" sz="1200" b="1" dirty="0" smtClean="0"/>
              <a:t>Carretera, Ramal, or Other</a:t>
            </a:r>
            <a:endParaRPr lang="en-US" sz="1200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0520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838200" y="3819525"/>
            <a:ext cx="1545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Building Type</a:t>
            </a: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104"/>
            <a:ext cx="1028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905000" y="3810428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Condominium, Residencial, or Other</a:t>
            </a:r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1" y="4048125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535690" y="3819525"/>
            <a:ext cx="1703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Bldg. Number</a:t>
            </a:r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100" y="4055523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6838765" y="3810000"/>
            <a:ext cx="1085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Apt. </a:t>
            </a:r>
            <a:r>
              <a:rPr lang="en-US" sz="1200" b="1" dirty="0"/>
              <a:t>Number</a:t>
            </a:r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003" y="4096524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38201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Municpio</a:t>
            </a:r>
            <a:endParaRPr lang="en-US" b="1" dirty="0"/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4581525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25908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PR or State</a:t>
            </a:r>
            <a:endParaRPr lang="en-US" b="1" dirty="0"/>
          </a:p>
        </p:txBody>
      </p:sp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566" y="457200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44196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ZIP Code</a:t>
            </a:r>
            <a:endParaRPr lang="en-US" b="1" dirty="0"/>
          </a:p>
        </p:txBody>
      </p:sp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478" y="4575422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43200" y="4581525"/>
            <a:ext cx="13358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Puerto Rico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885600" y="4876800"/>
            <a:ext cx="69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If necessary, please explain where you currently live the way you would to someone unfamiliar with your neighborhood. </a:t>
            </a:r>
          </a:p>
          <a:p>
            <a:r>
              <a:rPr lang="en-US" sz="1000" dirty="0"/>
              <a:t>For example: I live close to the exit for Caguas in front of Residencial </a:t>
            </a:r>
            <a:r>
              <a:rPr lang="en-US" sz="1000" dirty="0" err="1"/>
              <a:t>Brisas</a:t>
            </a:r>
            <a:r>
              <a:rPr lang="en-US" sz="1000" dirty="0"/>
              <a:t> de </a:t>
            </a:r>
            <a:r>
              <a:rPr lang="en-US" sz="1000" dirty="0" err="1" smtClean="0"/>
              <a:t>Cayey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95" y="5276326"/>
            <a:ext cx="6842762" cy="59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87" y="6096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707" y="6096000"/>
            <a:ext cx="10668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5287"/>
            <a:ext cx="1257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2334399"/>
            <a:ext cx="10096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4065140"/>
            <a:ext cx="990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376237"/>
            <a:ext cx="695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566" y="3524013"/>
            <a:ext cx="1038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33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469798" cy="6248400"/>
          </a:xfrm>
          <a:prstGeom prst="rect">
            <a:avLst/>
          </a:prstGeom>
          <a:solidFill>
            <a:srgbClr val="FFFF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304800"/>
            <a:ext cx="7458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0600" y="1066800"/>
            <a:ext cx="6934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Internet Self-Response Mock-up</a:t>
            </a:r>
          </a:p>
          <a:p>
            <a:pPr algn="ctr"/>
            <a:r>
              <a:rPr lang="en-US" sz="2400" dirty="0" smtClean="0"/>
              <a:t>English Version</a:t>
            </a:r>
            <a:endParaRPr lang="en-US" sz="2400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Version 2 (With No Drop Downs): Slide 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Slides 5 has no drop-downs; GEO can probably process these during post-data capture.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Slide 5 has the apartment (</a:t>
            </a:r>
            <a:r>
              <a:rPr lang="en-US" dirty="0" err="1" smtClean="0"/>
              <a:t>condominio</a:t>
            </a:r>
            <a:r>
              <a:rPr lang="en-US" dirty="0" smtClean="0"/>
              <a:t> and </a:t>
            </a:r>
            <a:r>
              <a:rPr lang="en-US" dirty="0" err="1" smtClean="0"/>
              <a:t>residencial</a:t>
            </a:r>
            <a:r>
              <a:rPr lang="en-US" dirty="0" smtClean="0"/>
              <a:t>) write-in fields </a:t>
            </a:r>
            <a:r>
              <a:rPr lang="en-US" u="sng" dirty="0" smtClean="0"/>
              <a:t>before</a:t>
            </a:r>
            <a:r>
              <a:rPr lang="en-US" dirty="0" smtClean="0"/>
              <a:t> the Address Number and Street Name fields. Should these be separated from Barrio and </a:t>
            </a:r>
            <a:r>
              <a:rPr lang="en-US" dirty="0" err="1" smtClean="0"/>
              <a:t>Urbanización</a:t>
            </a:r>
            <a:r>
              <a:rPr lang="en-US" dirty="0" smtClean="0"/>
              <a:t> write-ins? Compare with Slides 2 and 3.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version was updated post-CSM review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write-in labels have already gone through Census Bureau translations </a:t>
            </a:r>
            <a:r>
              <a:rPr lang="en-US" u="sng" dirty="0" smtClean="0"/>
              <a:t>EXCEPT</a:t>
            </a:r>
            <a:r>
              <a:rPr lang="en-US" dirty="0" smtClean="0"/>
              <a:t> for the expanded field at the end.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96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469798" cy="6248400"/>
          </a:xfrm>
          <a:prstGeom prst="rect">
            <a:avLst/>
          </a:prstGeom>
          <a:solidFill>
            <a:srgbClr val="FFFF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304800"/>
            <a:ext cx="7458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762000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Home</a:t>
            </a:r>
            <a:r>
              <a:rPr lang="en-US" sz="1200" dirty="0"/>
              <a:t> &gt; PR Household &gt; Address Type &gt; Residence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168724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Where will you be living on April 16, 2017?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199" y="1445723"/>
            <a:ext cx="6965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completely fill in any applicable address information associated with your residence. </a:t>
            </a:r>
          </a:p>
          <a:p>
            <a:r>
              <a:rPr lang="en-US" sz="1000" dirty="0"/>
              <a:t>If you have a street address associated with your residence, such as one you would provide to have a package delivered to your home, then please provide it here; do </a:t>
            </a:r>
            <a:r>
              <a:rPr lang="en-US" sz="1000" u="sng" dirty="0"/>
              <a:t>not</a:t>
            </a:r>
            <a:r>
              <a:rPr lang="en-US" sz="1000" dirty="0"/>
              <a:t> include your P.O. Box or Rural Route address.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2073675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Name of Barrio</a:t>
            </a:r>
            <a:r>
              <a:rPr lang="en-US" sz="1200" b="1" dirty="0"/>
              <a:t>, </a:t>
            </a:r>
            <a:r>
              <a:rPr lang="en-US" sz="1200" b="1" dirty="0" err="1"/>
              <a:t>Barriada</a:t>
            </a:r>
            <a:r>
              <a:rPr lang="en-US" sz="1200" b="1" dirty="0"/>
              <a:t>, Sector, </a:t>
            </a:r>
            <a:r>
              <a:rPr lang="en-US" sz="1200" b="1" dirty="0" err="1"/>
              <a:t>Parcela</a:t>
            </a:r>
            <a:r>
              <a:rPr lang="en-US" sz="1200" b="1" dirty="0"/>
              <a:t>, or Other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8199" y="2073674"/>
            <a:ext cx="1003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KM       HM</a:t>
            </a:r>
            <a:endParaRPr lang="en-US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1" y="2368522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777" y="2387572"/>
            <a:ext cx="990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38200" y="266700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</a:t>
            </a:r>
            <a:r>
              <a:rPr lang="en-US" sz="1200" b="1" dirty="0" err="1"/>
              <a:t>Urbanización</a:t>
            </a:r>
            <a:endParaRPr lang="en-US" sz="1200" b="1" dirty="0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38200" y="3790950"/>
            <a:ext cx="3254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Address Number</a:t>
            </a: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401955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514600" y="3790950"/>
            <a:ext cx="3652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Street, Avenue, </a:t>
            </a:r>
            <a:r>
              <a:rPr lang="en-US" sz="1200" b="1" dirty="0" smtClean="0"/>
              <a:t>Carretera, Ramal, or Other</a:t>
            </a:r>
            <a:endParaRPr lang="en-US" sz="1200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01955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838200" y="3228201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Name of Condominium, Residencial, or Other</a:t>
            </a:r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1" y="3486150"/>
            <a:ext cx="35766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4546107" y="3250152"/>
            <a:ext cx="1703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Bldg. Number</a:t>
            </a:r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517" y="3486150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5715000" y="3228201"/>
            <a:ext cx="1085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Apt. Number</a:t>
            </a:r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46" y="3505200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38201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Municipio</a:t>
            </a:r>
            <a:endParaRPr lang="en-US" b="1" dirty="0"/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67" y="4581525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25908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 or </a:t>
            </a:r>
            <a:r>
              <a:rPr lang="en-US" sz="1200" b="1" dirty="0" smtClean="0"/>
              <a:t>State</a:t>
            </a:r>
            <a:endParaRPr lang="en-US" sz="1200" b="1" dirty="0"/>
          </a:p>
        </p:txBody>
      </p:sp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566" y="4572000"/>
            <a:ext cx="161354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4419600" y="4352925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ZIP Code</a:t>
            </a:r>
            <a:endParaRPr lang="en-US" b="1" dirty="0"/>
          </a:p>
        </p:txBody>
      </p:sp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478" y="4575422"/>
            <a:ext cx="844554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43200" y="4581525"/>
            <a:ext cx="13358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Puerto Rico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885600" y="5029200"/>
            <a:ext cx="69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If necessary, please explain where you currently live the way you would to someone unfamiliar with your neighborhood. </a:t>
            </a:r>
          </a:p>
          <a:p>
            <a:r>
              <a:rPr lang="en-US" sz="1000" dirty="0"/>
              <a:t>For example: I live close to the exit for Caguas in front of Residencial </a:t>
            </a:r>
            <a:r>
              <a:rPr lang="en-US" sz="1000" dirty="0" err="1"/>
              <a:t>Brisas</a:t>
            </a:r>
            <a:r>
              <a:rPr lang="en-US" sz="1000" dirty="0"/>
              <a:t> de </a:t>
            </a:r>
            <a:r>
              <a:rPr lang="en-US" sz="1000" dirty="0" err="1" smtClean="0"/>
              <a:t>Cayey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95" y="5428726"/>
            <a:ext cx="6842762" cy="59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87" y="6096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707" y="6096000"/>
            <a:ext cx="10668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5287"/>
            <a:ext cx="1257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63" y="385762"/>
            <a:ext cx="6953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4421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713</Words>
  <Application>Microsoft Office PowerPoint</Application>
  <PresentationFormat>On-screen Show (4:3)</PresentationFormat>
  <Paragraphs>81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A Reyes</dc:creator>
  <cp:lastModifiedBy>Daniel A Reyes</cp:lastModifiedBy>
  <cp:revision>20</cp:revision>
  <dcterms:created xsi:type="dcterms:W3CDTF">2016-03-22T18:14:18Z</dcterms:created>
  <dcterms:modified xsi:type="dcterms:W3CDTF">2016-03-31T13:10:45Z</dcterms:modified>
</cp:coreProperties>
</file>