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1" r:id="rId22"/>
    <p:sldId id="312" r:id="rId23"/>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6011"/>
    <a:srgbClr val="0000FF"/>
    <a:srgbClr val="F78647"/>
    <a:srgbClr val="FF8989"/>
    <a:srgbClr val="FAED90"/>
    <a:srgbClr val="009BD2"/>
    <a:srgbClr val="42C2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8401" autoAdjust="0"/>
  </p:normalViewPr>
  <p:slideViewPr>
    <p:cSldViewPr>
      <p:cViewPr varScale="1">
        <p:scale>
          <a:sx n="97" d="100"/>
          <a:sy n="97" d="100"/>
        </p:scale>
        <p:origin x="-172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F86E27-9E40-47DB-B3DF-BFA2265CDC18}" type="datetimeFigureOut">
              <a:rPr lang="en-US" smtClean="0"/>
              <a:t>5/31/2016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4EB29E-20D0-47B3-AECA-8156160FEF38}" type="slidenum">
              <a:rPr lang="en-US" smtClean="0"/>
              <a:t>‹#›</a:t>
            </a:fld>
            <a:endParaRPr lang="en-US"/>
          </a:p>
        </p:txBody>
      </p:sp>
    </p:spTree>
    <p:extLst>
      <p:ext uri="{BB962C8B-B14F-4D97-AF65-F5344CB8AC3E}">
        <p14:creationId xmlns:p14="http://schemas.microsoft.com/office/powerpoint/2010/main" val="120603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Login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10</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11</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12</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13</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14</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15</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16</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17</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18</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19</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2</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20</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21</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22</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3</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4</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5</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6</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7</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8</a:t>
            </a:fld>
            <a:endParaRPr lang="en-US"/>
          </a:p>
        </p:txBody>
      </p:sp>
    </p:spTree>
    <p:extLst>
      <p:ext uri="{BB962C8B-B14F-4D97-AF65-F5344CB8AC3E}">
        <p14:creationId xmlns:p14="http://schemas.microsoft.com/office/powerpoint/2010/main" val="2783867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EB29E-20D0-47B3-AECA-8156160FEF38}" type="slidenum">
              <a:rPr lang="en-US" smtClean="0"/>
              <a:t>9</a:t>
            </a:fld>
            <a:endParaRPr lang="en-US"/>
          </a:p>
        </p:txBody>
      </p:sp>
    </p:spTree>
    <p:extLst>
      <p:ext uri="{BB962C8B-B14F-4D97-AF65-F5344CB8AC3E}">
        <p14:creationId xmlns:p14="http://schemas.microsoft.com/office/powerpoint/2010/main" val="2783867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798754-1422-4F26-BE9B-8B8530C87B5E}" type="datetime1">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408781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26141A-C046-44B6-838B-0921839D6426}" type="datetime1">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344624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CC1C90-D7C5-4DD0-BEDE-59B6D69807EE}" type="datetime1">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1285894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B3C48-6264-4F8E-A422-3C1CB94952F9}" type="datetime1">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834963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F092D2-192A-4107-9394-63FF43D13436}" type="datetime1">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2678821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EB5C09-F903-4412-A898-60ED2D7BA3EF}" type="datetime1">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3744527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9E6F80-D413-4D9D-B731-91B4DC1BBABD}" type="datetime1">
              <a:rPr lang="en-US" smtClean="0"/>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1361816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773762-1FEC-4276-BF6E-AC4DBD3D60F4}" type="datetime1">
              <a:rPr lang="en-US" smtClean="0"/>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239224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C3BC1-7B06-446C-AFD5-D2E67C27284E}" type="datetime1">
              <a:rPr lang="en-US" smtClean="0"/>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189941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EE3B5-6D74-4C39-8D54-A45F83CDFE8B}" type="datetime1">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241671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39BC6-5FA1-475B-98C9-E8C807ABCADB}" type="datetime1">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237CED-30DE-47B9-A7BC-4873FD81D0DA}" type="slidenum">
              <a:rPr lang="en-US" smtClean="0"/>
              <a:t>‹#›</a:t>
            </a:fld>
            <a:endParaRPr lang="en-US"/>
          </a:p>
        </p:txBody>
      </p:sp>
    </p:spTree>
    <p:extLst>
      <p:ext uri="{BB962C8B-B14F-4D97-AF65-F5344CB8AC3E}">
        <p14:creationId xmlns:p14="http://schemas.microsoft.com/office/powerpoint/2010/main" val="629327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4E1E9-C5B9-4E06-B560-2D36F14AFEBE}" type="datetime1">
              <a:rPr lang="en-US" smtClean="0"/>
              <a:t>5/31/2016</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37CED-30DE-47B9-A7BC-4873FD81D0DA}" type="slidenum">
              <a:rPr lang="en-US" smtClean="0"/>
              <a:t>‹#›</a:t>
            </a:fld>
            <a:endParaRPr lang="en-US"/>
          </a:p>
        </p:txBody>
      </p:sp>
    </p:spTree>
    <p:extLst>
      <p:ext uri="{BB962C8B-B14F-4D97-AF65-F5344CB8AC3E}">
        <p14:creationId xmlns:p14="http://schemas.microsoft.com/office/powerpoint/2010/main" val="557409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s://econhelp.census.gov/art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1734650"/>
            <a:chOff x="0" y="0"/>
            <a:chExt cx="9151634" cy="173465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6" name="TextBox 15"/>
          <p:cNvSpPr txBox="1"/>
          <p:nvPr/>
        </p:nvSpPr>
        <p:spPr>
          <a:xfrm>
            <a:off x="476250" y="1905000"/>
            <a:ext cx="8191500" cy="2585323"/>
          </a:xfrm>
          <a:prstGeom prst="rect">
            <a:avLst/>
          </a:prstGeom>
          <a:solidFill>
            <a:schemeClr val="bg1"/>
          </a:solidFill>
          <a:ln>
            <a:solidFill>
              <a:schemeClr val="accent1">
                <a:shade val="50000"/>
              </a:schemeClr>
            </a:solidFill>
          </a:ln>
        </p:spPr>
        <p:txBody>
          <a:bodyPr wrap="square" rtlCol="0">
            <a:spAutoFit/>
          </a:bodyPr>
          <a:lstStyle/>
          <a:p>
            <a:r>
              <a:rPr lang="en-US" sz="1200" b="1" dirty="0"/>
              <a:t>Welcome to the </a:t>
            </a:r>
            <a:r>
              <a:rPr lang="en-US" sz="1200" b="1" dirty="0" smtClean="0"/>
              <a:t>2016 COS-ASM</a:t>
            </a:r>
            <a:endParaRPr lang="en-US" sz="1200" b="1" dirty="0"/>
          </a:p>
          <a:p>
            <a:pPr>
              <a:spcAft>
                <a:spcPts val="600"/>
              </a:spcAft>
            </a:pPr>
            <a:r>
              <a:rPr lang="en-US" sz="1000" b="1" dirty="0"/>
              <a:t>YOUR RESPONSE IS REQUIRED BY LAW. </a:t>
            </a:r>
            <a:r>
              <a:rPr lang="en-US" sz="1000" dirty="0"/>
              <a:t>Title </a:t>
            </a:r>
            <a:r>
              <a:rPr lang="en-US" sz="1000" dirty="0" smtClean="0"/>
              <a:t>13 United States Code, </a:t>
            </a:r>
            <a:r>
              <a:rPr lang="en-US" sz="1000" dirty="0"/>
              <a:t>Sections 131 and 182 authorizes this collection. Sections 224 and 225 require businesses and other organizations that receive this questionnaire to answer the questions and return the report to the U.S. Census Bureau. By Section 9 of the same law, </a:t>
            </a:r>
            <a:r>
              <a:rPr lang="en-US" sz="1000" b="1" dirty="0"/>
              <a:t>YOUR CENSUS REPORT IS CONFIDENTIAL. </a:t>
            </a:r>
            <a:r>
              <a:rPr lang="en-US" sz="1000" dirty="0"/>
              <a:t>It may be seen only by persons sworn to uphold the confidentiality of Census Bureau information and may be used only for statistical purposes. Further, copies retained in respondents' files are immune from legal process. </a:t>
            </a:r>
            <a:endParaRPr lang="en-US" sz="1000" dirty="0" smtClean="0"/>
          </a:p>
          <a:p>
            <a:pPr>
              <a:spcAft>
                <a:spcPts val="600"/>
              </a:spcAft>
            </a:pPr>
            <a:r>
              <a:rPr lang="en-US" sz="1000" dirty="0" smtClean="0"/>
              <a:t>This </a:t>
            </a:r>
            <a:r>
              <a:rPr lang="en-US" sz="1000" dirty="0"/>
              <a:t>collection has been approved by the Office of Management and Budget (OMB). The eight-digit OMB approval number is 0607-0013 and appears at the upper right of this screen. Without this approval we could not conduct this survey</a:t>
            </a:r>
            <a:r>
              <a:rPr lang="en-US" sz="1000" dirty="0" smtClean="0"/>
              <a:t>.</a:t>
            </a:r>
          </a:p>
          <a:p>
            <a:pPr>
              <a:buFont typeface="Arial"/>
              <a:buChar char="•"/>
            </a:pPr>
            <a:r>
              <a:rPr lang="en-US" sz="1000" dirty="0"/>
              <a:t>D</a:t>
            </a:r>
            <a:r>
              <a:rPr lang="en-US" sz="1000" dirty="0" smtClean="0"/>
              <a:t>ue date: </a:t>
            </a:r>
            <a:r>
              <a:rPr lang="en-US" sz="1000" b="1" dirty="0" smtClean="0"/>
              <a:t>March 1, 2017</a:t>
            </a:r>
            <a:endParaRPr lang="en-US" sz="1000" dirty="0"/>
          </a:p>
          <a:p>
            <a:pPr>
              <a:buFont typeface="Arial"/>
              <a:buChar char="•"/>
            </a:pPr>
            <a:r>
              <a:rPr lang="en-US" sz="1000" dirty="0" smtClean="0"/>
              <a:t> </a:t>
            </a:r>
            <a:r>
              <a:rPr lang="en-US" sz="1000" dirty="0"/>
              <a:t>To view your filing status and/or request an extension, go to our </a:t>
            </a:r>
            <a:r>
              <a:rPr lang="en-US" sz="1000" dirty="0">
                <a:hlinkClick r:id="rId4"/>
              </a:rPr>
              <a:t>Self-Service Login</a:t>
            </a:r>
            <a:r>
              <a:rPr lang="en-US" sz="1000" dirty="0"/>
              <a:t>. </a:t>
            </a:r>
          </a:p>
          <a:p>
            <a:pPr>
              <a:buFont typeface="Arial"/>
              <a:buChar char="•"/>
            </a:pPr>
            <a:r>
              <a:rPr lang="en-US" sz="1000" dirty="0" smtClean="0"/>
              <a:t>For reporting instructions and additional information, please visit our </a:t>
            </a:r>
            <a:r>
              <a:rPr lang="en-US" sz="1000" u="sng" dirty="0" smtClean="0">
                <a:solidFill>
                  <a:srgbClr val="0000FF"/>
                </a:solidFill>
              </a:rPr>
              <a:t>Business Help Site </a:t>
            </a:r>
            <a:r>
              <a:rPr lang="en-US" sz="1000" dirty="0" smtClean="0"/>
              <a:t>or call </a:t>
            </a:r>
            <a:r>
              <a:rPr lang="en-US" sz="1000" b="1" dirty="0" smtClean="0"/>
              <a:t>1-800-233-6136</a:t>
            </a:r>
            <a:r>
              <a:rPr lang="en-US" sz="1000" dirty="0" smtClean="0"/>
              <a:t> </a:t>
            </a:r>
            <a:r>
              <a:rPr lang="en-US" sz="1000" dirty="0"/>
              <a:t>between 8:00 a.m. and </a:t>
            </a:r>
            <a:r>
              <a:rPr lang="en-US" sz="1000" dirty="0" smtClean="0"/>
              <a:t>4:30 </a:t>
            </a:r>
            <a:r>
              <a:rPr lang="en-US" sz="1000" dirty="0"/>
              <a:t>p.m</a:t>
            </a:r>
            <a:r>
              <a:rPr lang="en-US" sz="1000" dirty="0" smtClean="0"/>
              <a:t>. EST/M-F</a:t>
            </a:r>
            <a:r>
              <a:rPr lang="en-US" sz="1000" dirty="0" smtClean="0"/>
              <a:t>.</a:t>
            </a:r>
          </a:p>
          <a:p>
            <a:pPr>
              <a:buFont typeface="Arial"/>
              <a:buChar char="•"/>
            </a:pPr>
            <a:endParaRPr lang="en-US" sz="1000" dirty="0"/>
          </a:p>
          <a:p>
            <a:pPr>
              <a:buFont typeface="Arial"/>
              <a:buChar char="•"/>
            </a:pPr>
            <a:endParaRPr lang="en-US" sz="1000" dirty="0" smtClean="0"/>
          </a:p>
          <a:p>
            <a:endParaRPr lang="en-US" sz="1000" dirty="0" smtClean="0"/>
          </a:p>
          <a:p>
            <a:r>
              <a:rPr lang="en-US" sz="1000" dirty="0" smtClean="0"/>
              <a:t> </a:t>
            </a:r>
            <a:r>
              <a:rPr lang="en-US" sz="1000" b="1" dirty="0"/>
              <a:t>Note: Your session will expire if you remain on one screen without for 45 minutes without navigating to another screen. To ensure data is saved, navigate to the next screen</a:t>
            </a:r>
            <a:r>
              <a:rPr lang="en-US" sz="1000" b="1" dirty="0" smtClean="0"/>
              <a:t>.</a:t>
            </a:r>
            <a:endParaRPr lang="en-US" sz="1000" b="1" dirty="0"/>
          </a:p>
        </p:txBody>
      </p:sp>
      <p:sp>
        <p:nvSpPr>
          <p:cNvPr id="25" name="Rectangle 24"/>
          <p:cNvSpPr/>
          <p:nvPr/>
        </p:nvSpPr>
        <p:spPr>
          <a:xfrm>
            <a:off x="4080517" y="3811431"/>
            <a:ext cx="990600" cy="228600"/>
          </a:xfrm>
          <a:prstGeom prst="rect">
            <a:avLst/>
          </a:prstGeom>
          <a:solidFill>
            <a:schemeClr val="accent1"/>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t>Next</a:t>
            </a:r>
            <a:endParaRPr lang="en-US" sz="1100" b="1" dirty="0"/>
          </a:p>
        </p:txBody>
      </p:sp>
      <p:sp>
        <p:nvSpPr>
          <p:cNvPr id="26" name="TextBox 25"/>
          <p:cNvSpPr txBox="1"/>
          <p:nvPr/>
        </p:nvSpPr>
        <p:spPr>
          <a:xfrm>
            <a:off x="476250" y="5791200"/>
            <a:ext cx="8195317" cy="954107"/>
          </a:xfrm>
          <a:prstGeom prst="rect">
            <a:avLst/>
          </a:prstGeom>
          <a:noFill/>
        </p:spPr>
        <p:txBody>
          <a:bodyPr wrap="square" rtlCol="0">
            <a:spAutoFit/>
          </a:bodyPr>
          <a:lstStyle/>
          <a:p>
            <a:pPr algn="ctr"/>
            <a:r>
              <a:rPr lang="en-US" sz="800" dirty="0"/>
              <a:t>** WARNING **</a:t>
            </a:r>
          </a:p>
          <a:p>
            <a:r>
              <a:rPr lang="en-US" sz="800" dirty="0"/>
              <a:t>You have accessed a UNITED STATES GOVERNMENT computer. Use of this computer without authorization or for purposes for which authorization has not been extended is a violation of Federal law and can be punished with fines or imprisonment (PUBLIC LAW 99-474). System usage may be monitored, recorded, and subject to audit. Any information you enter into this system may be used by the Census Bureau for statistical purposes, including but not limited to improving the efficiency of our data collection programs. For information regarding the use of this system, and how your privacy is protected, visit our online privacy webpage at http://www.census.gov/privacy/. Use of this system indicates consent to the collection, monitoring, recording, and use of information provided inside this system.</a:t>
            </a:r>
          </a:p>
          <a:p>
            <a:endParaRPr lang="en-US" sz="800" dirty="0"/>
          </a:p>
        </p:txBody>
      </p:sp>
    </p:spTree>
    <p:extLst>
      <p:ext uri="{BB962C8B-B14F-4D97-AF65-F5344CB8AC3E}">
        <p14:creationId xmlns:p14="http://schemas.microsoft.com/office/powerpoint/2010/main" val="3655598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6" name="TextBox 15"/>
          <p:cNvSpPr txBox="1"/>
          <p:nvPr/>
        </p:nvSpPr>
        <p:spPr>
          <a:xfrm>
            <a:off x="927706" y="1977008"/>
            <a:ext cx="7330469" cy="1923604"/>
          </a:xfrm>
          <a:prstGeom prst="rect">
            <a:avLst/>
          </a:prstGeom>
          <a:noFill/>
        </p:spPr>
        <p:txBody>
          <a:bodyPr wrap="square" rtlCol="0">
            <a:spAutoFit/>
          </a:bodyPr>
          <a:lstStyle/>
          <a:p>
            <a:pPr algn="ctr">
              <a:spcAft>
                <a:spcPts val="600"/>
              </a:spcAft>
            </a:pPr>
            <a:r>
              <a:rPr lang="en-US" sz="1600" b="1" dirty="0" smtClean="0"/>
              <a:t>Add Location(s)</a:t>
            </a:r>
          </a:p>
          <a:p>
            <a:r>
              <a:rPr lang="en-US" sz="1400" dirty="0" smtClean="0"/>
              <a:t>Please enter the number of location(s) you would like to add for each form:</a:t>
            </a:r>
          </a:p>
          <a:p>
            <a:endParaRPr lang="en-US" sz="1400" dirty="0"/>
          </a:p>
          <a:p>
            <a:r>
              <a:rPr lang="en-US" sz="1400" b="1" dirty="0" smtClean="0"/>
              <a:t>Form:			Number of locations:</a:t>
            </a:r>
          </a:p>
          <a:p>
            <a:endParaRPr lang="en-US" sz="1400" dirty="0"/>
          </a:p>
          <a:p>
            <a:r>
              <a:rPr lang="en-US" sz="1400" dirty="0" smtClean="0"/>
              <a:t>MA-10000 (L) (Manufacturing)</a:t>
            </a:r>
          </a:p>
          <a:p>
            <a:endParaRPr lang="en-US" sz="1400" dirty="0"/>
          </a:p>
          <a:p>
            <a:r>
              <a:rPr lang="en-US" sz="1400" dirty="0" smtClean="0"/>
              <a:t>NC-99001 (L) (Non-manufacturing)</a:t>
            </a:r>
            <a:endParaRPr lang="en-US" sz="1400" dirty="0"/>
          </a:p>
        </p:txBody>
      </p:sp>
      <p:grpSp>
        <p:nvGrpSpPr>
          <p:cNvPr id="22" name="Group 21"/>
          <p:cNvGrpSpPr/>
          <p:nvPr/>
        </p:nvGrpSpPr>
        <p:grpSpPr>
          <a:xfrm>
            <a:off x="3810000" y="3171825"/>
            <a:ext cx="1097280" cy="228600"/>
            <a:chOff x="3810000" y="3171825"/>
            <a:chExt cx="1097280" cy="228600"/>
          </a:xfrm>
        </p:grpSpPr>
        <p:sp>
          <p:nvSpPr>
            <p:cNvPr id="18" name="Rectangle 17"/>
            <p:cNvSpPr/>
            <p:nvPr/>
          </p:nvSpPr>
          <p:spPr>
            <a:xfrm>
              <a:off x="3810000" y="3171825"/>
              <a:ext cx="1097280" cy="228600"/>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724400" y="3171825"/>
              <a:ext cx="182880" cy="114300"/>
            </a:xfrm>
            <a:prstGeom prst="rect">
              <a:avLst/>
            </a:prstGeom>
            <a:solidFill>
              <a:schemeClr val="bg1">
                <a:lumMod val="75000"/>
              </a:schemeClr>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724400" y="3286125"/>
              <a:ext cx="182880" cy="114300"/>
            </a:xfrm>
            <a:prstGeom prst="rect">
              <a:avLst/>
            </a:prstGeom>
            <a:solidFill>
              <a:schemeClr val="bg1">
                <a:lumMod val="75000"/>
              </a:schemeClr>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p:cNvSpPr/>
            <p:nvPr/>
          </p:nvSpPr>
          <p:spPr>
            <a:xfrm>
              <a:off x="4777740" y="3206115"/>
              <a:ext cx="76200" cy="45719"/>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p:cNvSpPr/>
            <p:nvPr/>
          </p:nvSpPr>
          <p:spPr>
            <a:xfrm rot="10800000">
              <a:off x="4777740" y="3320415"/>
              <a:ext cx="76200" cy="45719"/>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3810000" y="3623310"/>
            <a:ext cx="1097280" cy="228600"/>
            <a:chOff x="3810000" y="3171825"/>
            <a:chExt cx="1097280" cy="228600"/>
          </a:xfrm>
        </p:grpSpPr>
        <p:sp>
          <p:nvSpPr>
            <p:cNvPr id="26" name="Rectangle 25"/>
            <p:cNvSpPr/>
            <p:nvPr/>
          </p:nvSpPr>
          <p:spPr>
            <a:xfrm>
              <a:off x="3810000" y="3171825"/>
              <a:ext cx="1097280" cy="228600"/>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724400" y="3171825"/>
              <a:ext cx="182880" cy="114300"/>
            </a:xfrm>
            <a:prstGeom prst="rect">
              <a:avLst/>
            </a:prstGeom>
            <a:solidFill>
              <a:schemeClr val="bg1">
                <a:lumMod val="75000"/>
              </a:schemeClr>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4724400" y="3286125"/>
              <a:ext cx="182880" cy="114300"/>
            </a:xfrm>
            <a:prstGeom prst="rect">
              <a:avLst/>
            </a:prstGeom>
            <a:solidFill>
              <a:schemeClr val="bg1">
                <a:lumMod val="75000"/>
              </a:schemeClr>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p:cNvSpPr/>
            <p:nvPr/>
          </p:nvSpPr>
          <p:spPr>
            <a:xfrm>
              <a:off x="4777740" y="3206115"/>
              <a:ext cx="76200" cy="45719"/>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p:cNvSpPr/>
            <p:nvPr/>
          </p:nvSpPr>
          <p:spPr>
            <a:xfrm rot="10800000">
              <a:off x="4777740" y="3320415"/>
              <a:ext cx="76200" cy="45719"/>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sp>
        <p:nvSpPr>
          <p:cNvPr id="32" name="Rectangle 31"/>
          <p:cNvSpPr/>
          <p:nvPr/>
        </p:nvSpPr>
        <p:spPr>
          <a:xfrm>
            <a:off x="6553200" y="4953000"/>
            <a:ext cx="1524000"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Add Locations</a:t>
            </a:r>
            <a:endParaRPr lang="en-US" sz="1100" dirty="0"/>
          </a:p>
        </p:txBody>
      </p:sp>
    </p:spTree>
    <p:extLst>
      <p:ext uri="{BB962C8B-B14F-4D97-AF65-F5344CB8AC3E}">
        <p14:creationId xmlns:p14="http://schemas.microsoft.com/office/powerpoint/2010/main" val="1567275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6" name="TextBox 15"/>
          <p:cNvSpPr txBox="1"/>
          <p:nvPr/>
        </p:nvSpPr>
        <p:spPr>
          <a:xfrm>
            <a:off x="1748783" y="2286000"/>
            <a:ext cx="5646434" cy="954107"/>
          </a:xfrm>
          <a:prstGeom prst="rect">
            <a:avLst/>
          </a:prstGeom>
          <a:noFill/>
        </p:spPr>
        <p:txBody>
          <a:bodyPr wrap="square" rtlCol="0">
            <a:spAutoFit/>
          </a:bodyPr>
          <a:lstStyle/>
          <a:p>
            <a:r>
              <a:rPr lang="en-US" sz="1600" dirty="0" smtClean="0"/>
              <a:t>Locations successfully added!</a:t>
            </a:r>
          </a:p>
          <a:p>
            <a:endParaRPr lang="en-US" sz="1600" dirty="0"/>
          </a:p>
          <a:p>
            <a:r>
              <a:rPr lang="en-US" sz="1200" dirty="0" smtClean="0"/>
              <a:t>2 locations were added to the NC-99001 (L) form.</a:t>
            </a:r>
          </a:p>
          <a:p>
            <a:r>
              <a:rPr lang="en-US" sz="1200" dirty="0" smtClean="0"/>
              <a:t>1 location was added to the MA-10000(L) form.</a:t>
            </a:r>
            <a:endParaRPr lang="en-US" sz="1200" dirty="0"/>
          </a:p>
        </p:txBody>
      </p:sp>
      <p:grpSp>
        <p:nvGrpSpPr>
          <p:cNvPr id="19" name="Group 18"/>
          <p:cNvGrpSpPr/>
          <p:nvPr/>
        </p:nvGrpSpPr>
        <p:grpSpPr>
          <a:xfrm>
            <a:off x="312434" y="6324600"/>
            <a:ext cx="8458200" cy="228600"/>
            <a:chOff x="312434" y="6324600"/>
            <a:chExt cx="8458200" cy="228600"/>
          </a:xfrm>
        </p:grpSpPr>
        <p:sp>
          <p:nvSpPr>
            <p:cNvPr id="20" name="Rectangle 19"/>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1" name="Rectangle 20"/>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spTree>
    <p:extLst>
      <p:ext uri="{BB962C8B-B14F-4D97-AF65-F5344CB8AC3E}">
        <p14:creationId xmlns:p14="http://schemas.microsoft.com/office/powerpoint/2010/main" val="24662310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8" name="TextBox 17"/>
          <p:cNvSpPr txBox="1"/>
          <p:nvPr/>
        </p:nvSpPr>
        <p:spPr>
          <a:xfrm>
            <a:off x="927706" y="1977008"/>
            <a:ext cx="7330469" cy="923330"/>
          </a:xfrm>
          <a:prstGeom prst="rect">
            <a:avLst/>
          </a:prstGeom>
          <a:noFill/>
        </p:spPr>
        <p:txBody>
          <a:bodyPr wrap="square" rtlCol="0">
            <a:spAutoFit/>
          </a:bodyPr>
          <a:lstStyle/>
          <a:p>
            <a:pPr algn="ctr">
              <a:spcAft>
                <a:spcPts val="600"/>
              </a:spcAft>
            </a:pPr>
            <a:r>
              <a:rPr lang="en-US" sz="1600" b="1" dirty="0" smtClean="0"/>
              <a:t>Delete Location(s)</a:t>
            </a:r>
          </a:p>
          <a:p>
            <a:pPr>
              <a:spcAft>
                <a:spcPts val="600"/>
              </a:spcAft>
            </a:pPr>
            <a:r>
              <a:rPr lang="en-US" sz="1400" dirty="0" smtClean="0"/>
              <a:t>Please select the location(s) you want to delete:</a:t>
            </a:r>
          </a:p>
          <a:p>
            <a:r>
              <a:rPr lang="en-US" sz="1400" b="1" dirty="0" smtClean="0"/>
              <a:t>Forms:</a:t>
            </a:r>
          </a:p>
        </p:txBody>
      </p:sp>
      <p:graphicFrame>
        <p:nvGraphicFramePr>
          <p:cNvPr id="19" name="Table 18"/>
          <p:cNvGraphicFramePr>
            <a:graphicFrameLocks noGrp="1"/>
          </p:cNvGraphicFramePr>
          <p:nvPr>
            <p:extLst>
              <p:ext uri="{D42A27DB-BD31-4B8C-83A1-F6EECF244321}">
                <p14:modId xmlns:p14="http://schemas.microsoft.com/office/powerpoint/2010/main" val="4225643472"/>
              </p:ext>
            </p:extLst>
          </p:nvPr>
        </p:nvGraphicFramePr>
        <p:xfrm>
          <a:off x="950118" y="2864479"/>
          <a:ext cx="7308058" cy="1082040"/>
        </p:xfrm>
        <a:graphic>
          <a:graphicData uri="http://schemas.openxmlformats.org/drawingml/2006/table">
            <a:tbl>
              <a:tblPr firstRow="1" bandRow="1">
                <a:tableStyleId>{9D7B26C5-4107-4FEC-AEDC-1716B250A1EF}</a:tableStyleId>
              </a:tblPr>
              <a:tblGrid>
                <a:gridCol w="633698"/>
                <a:gridCol w="1186143"/>
                <a:gridCol w="909918"/>
                <a:gridCol w="1014076"/>
                <a:gridCol w="808264"/>
                <a:gridCol w="679937"/>
                <a:gridCol w="1080525"/>
                <a:gridCol w="995497"/>
              </a:tblGrid>
              <a:tr h="365760">
                <a:tc>
                  <a:txBody>
                    <a:bodyPr/>
                    <a:lstStyle/>
                    <a:p>
                      <a:pPr algn="ctr"/>
                      <a:r>
                        <a:rPr lang="en-US" sz="1000" dirty="0" smtClean="0"/>
                        <a:t>Select</a:t>
                      </a:r>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Status</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Errors/</a:t>
                      </a:r>
                    </a:p>
                    <a:p>
                      <a:pPr algn="ctr"/>
                      <a:r>
                        <a:rPr lang="en-US" sz="1000" dirty="0" smtClean="0"/>
                        <a:t>Warnings</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Form ID</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CFN</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Store</a:t>
                      </a:r>
                      <a:endParaRPr lang="en-US" sz="1000" baseline="0" dirty="0" smtClean="0"/>
                    </a:p>
                    <a:p>
                      <a:pPr algn="ctr"/>
                      <a:r>
                        <a:rPr lang="en-US" sz="1000" baseline="0" dirty="0" smtClean="0"/>
                        <a:t>Number</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Name</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Street</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In Progress</a:t>
                      </a: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MA-10000 (L)</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ADD_500001</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bl>
          </a:graphicData>
        </a:graphic>
      </p:graphicFrame>
      <p:grpSp>
        <p:nvGrpSpPr>
          <p:cNvPr id="16" name="Group 15"/>
          <p:cNvGrpSpPr/>
          <p:nvPr/>
        </p:nvGrpSpPr>
        <p:grpSpPr>
          <a:xfrm>
            <a:off x="943835" y="2846155"/>
            <a:ext cx="7471257" cy="1270540"/>
            <a:chOff x="943835" y="2846155"/>
            <a:chExt cx="7471257" cy="1270540"/>
          </a:xfrm>
        </p:grpSpPr>
        <p:sp>
          <p:nvSpPr>
            <p:cNvPr id="20" name="Rectangle 19"/>
            <p:cNvSpPr/>
            <p:nvPr/>
          </p:nvSpPr>
          <p:spPr>
            <a:xfrm>
              <a:off x="1180533" y="3290864"/>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43835" y="3952103"/>
              <a:ext cx="7311223" cy="164592"/>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tIns="0" rIns="0" bIns="0" rtlCol="0" anchor="ctr"/>
            <a:lstStyle/>
            <a:p>
              <a:r>
                <a:rPr lang="en-US" sz="1100" b="1" dirty="0" smtClean="0">
                  <a:solidFill>
                    <a:schemeClr val="bg1">
                      <a:lumMod val="50000"/>
                    </a:schemeClr>
                  </a:solidFill>
                </a:rPr>
                <a:t>&lt;    	   					                                                     &gt;</a:t>
              </a:r>
              <a:endParaRPr lang="en-US" sz="1100" b="1" dirty="0">
                <a:solidFill>
                  <a:schemeClr val="bg1">
                    <a:lumMod val="50000"/>
                  </a:schemeClr>
                </a:solidFill>
              </a:endParaRPr>
            </a:p>
          </p:txBody>
        </p:sp>
        <p:sp>
          <p:nvSpPr>
            <p:cNvPr id="24" name="Rectangle 23"/>
            <p:cNvSpPr/>
            <p:nvPr/>
          </p:nvSpPr>
          <p:spPr>
            <a:xfrm>
              <a:off x="1095359" y="3952103"/>
              <a:ext cx="1457959" cy="164592"/>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5" name="Rectangle 24"/>
            <p:cNvSpPr/>
            <p:nvPr/>
          </p:nvSpPr>
          <p:spPr>
            <a:xfrm>
              <a:off x="8255059" y="2846155"/>
              <a:ext cx="160033" cy="1105948"/>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1400" dirty="0" smtClean="0">
                  <a:solidFill>
                    <a:schemeClr val="bg1">
                      <a:lumMod val="50000"/>
                    </a:schemeClr>
                  </a:solidFill>
                </a:rPr>
                <a:t>^</a:t>
              </a:r>
            </a:p>
            <a:p>
              <a:pPr algn="ctr"/>
              <a:endParaRPr lang="en-US" sz="1400" dirty="0">
                <a:solidFill>
                  <a:schemeClr val="bg1">
                    <a:lumMod val="50000"/>
                  </a:schemeClr>
                </a:solidFill>
              </a:endParaRPr>
            </a:p>
            <a:p>
              <a:pPr algn="ctr"/>
              <a:endParaRPr lang="en-US" sz="1400" dirty="0">
                <a:solidFill>
                  <a:schemeClr val="bg1">
                    <a:lumMod val="50000"/>
                  </a:schemeClr>
                </a:solidFill>
              </a:endParaRPr>
            </a:p>
            <a:p>
              <a:pPr algn="ctr"/>
              <a:endParaRPr lang="en-US" sz="800" dirty="0">
                <a:solidFill>
                  <a:schemeClr val="bg1">
                    <a:lumMod val="50000"/>
                  </a:schemeClr>
                </a:solidFill>
              </a:endParaRPr>
            </a:p>
            <a:p>
              <a:pPr algn="ctr"/>
              <a:endParaRPr lang="en-US" sz="1000" dirty="0" smtClean="0">
                <a:solidFill>
                  <a:schemeClr val="bg1">
                    <a:lumMod val="50000"/>
                  </a:schemeClr>
                </a:solidFill>
              </a:endParaRPr>
            </a:p>
            <a:p>
              <a:pPr algn="ctr"/>
              <a:r>
                <a:rPr lang="en-US" sz="1400" dirty="0" smtClean="0">
                  <a:solidFill>
                    <a:schemeClr val="bg1">
                      <a:lumMod val="50000"/>
                    </a:schemeClr>
                  </a:solidFill>
                </a:rPr>
                <a:t>v</a:t>
              </a:r>
            </a:p>
          </p:txBody>
        </p:sp>
        <p:sp>
          <p:nvSpPr>
            <p:cNvPr id="26" name="Rectangle 25"/>
            <p:cNvSpPr/>
            <p:nvPr/>
          </p:nvSpPr>
          <p:spPr>
            <a:xfrm>
              <a:off x="8255058" y="3026915"/>
              <a:ext cx="160033" cy="173486"/>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TextBox 26"/>
          <p:cNvSpPr txBox="1"/>
          <p:nvPr/>
        </p:nvSpPr>
        <p:spPr>
          <a:xfrm>
            <a:off x="943835" y="4390181"/>
            <a:ext cx="2027965" cy="307777"/>
          </a:xfrm>
          <a:prstGeom prst="rect">
            <a:avLst/>
          </a:prstGeom>
          <a:noFill/>
        </p:spPr>
        <p:txBody>
          <a:bodyPr wrap="square" rtlCol="0">
            <a:spAutoFit/>
          </a:bodyPr>
          <a:lstStyle/>
          <a:p>
            <a:r>
              <a:rPr lang="en-US" sz="1400" b="1" dirty="0" smtClean="0"/>
              <a:t>Locations on forms:</a:t>
            </a:r>
            <a:endParaRPr lang="en-US" sz="1400" b="1" dirty="0"/>
          </a:p>
        </p:txBody>
      </p:sp>
      <p:graphicFrame>
        <p:nvGraphicFramePr>
          <p:cNvPr id="29" name="Table 28"/>
          <p:cNvGraphicFramePr>
            <a:graphicFrameLocks noGrp="1"/>
          </p:cNvGraphicFramePr>
          <p:nvPr>
            <p:extLst>
              <p:ext uri="{D42A27DB-BD31-4B8C-83A1-F6EECF244321}">
                <p14:modId xmlns:p14="http://schemas.microsoft.com/office/powerpoint/2010/main" val="1731922491"/>
              </p:ext>
            </p:extLst>
          </p:nvPr>
        </p:nvGraphicFramePr>
        <p:xfrm>
          <a:off x="943835" y="4681181"/>
          <a:ext cx="7308058" cy="1082040"/>
        </p:xfrm>
        <a:graphic>
          <a:graphicData uri="http://schemas.openxmlformats.org/drawingml/2006/table">
            <a:tbl>
              <a:tblPr firstRow="1" bandRow="1">
                <a:tableStyleId>{9D7B26C5-4107-4FEC-AEDC-1716B250A1EF}</a:tableStyleId>
              </a:tblPr>
              <a:tblGrid>
                <a:gridCol w="633698"/>
                <a:gridCol w="1186143"/>
                <a:gridCol w="909918"/>
                <a:gridCol w="1014076"/>
                <a:gridCol w="808264"/>
                <a:gridCol w="679937"/>
                <a:gridCol w="1080525"/>
                <a:gridCol w="995497"/>
              </a:tblGrid>
              <a:tr h="365760">
                <a:tc>
                  <a:txBody>
                    <a:bodyPr/>
                    <a:lstStyle/>
                    <a:p>
                      <a:pPr algn="ctr"/>
                      <a:r>
                        <a:rPr lang="en-US" sz="1000" dirty="0" smtClean="0"/>
                        <a:t>Select</a:t>
                      </a:r>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Status</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Errors/</a:t>
                      </a:r>
                    </a:p>
                    <a:p>
                      <a:pPr algn="ctr"/>
                      <a:r>
                        <a:rPr lang="en-US" sz="1000" dirty="0" smtClean="0"/>
                        <a:t>Warnings</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Form ID</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CFN</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Store</a:t>
                      </a:r>
                      <a:endParaRPr lang="en-US" sz="1000" baseline="0" dirty="0" smtClean="0"/>
                    </a:p>
                    <a:p>
                      <a:pPr algn="ctr"/>
                      <a:r>
                        <a:rPr lang="en-US" sz="1000" baseline="0" dirty="0" smtClean="0"/>
                        <a:t>Number</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Name</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Street</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In Progress</a:t>
                      </a: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NC-99001</a:t>
                      </a:r>
                      <a:r>
                        <a:rPr lang="en-US" sz="1000" baseline="0" dirty="0" smtClean="0"/>
                        <a:t> </a:t>
                      </a:r>
                      <a:r>
                        <a:rPr lang="en-US" sz="1000" dirty="0" smtClean="0"/>
                        <a:t>(L)</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ADD_500001</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In Progress</a:t>
                      </a: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MA-10000 (L)</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ADD_500002</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28600">
                <a:tc>
                  <a:txBody>
                    <a:bodyPr/>
                    <a:lstStyle/>
                    <a:p>
                      <a:endParaRPr lang="en-US" sz="1000" dirty="0"/>
                    </a:p>
                  </a:txBody>
                  <a:tcPr marL="45720" marR="45720" marT="0" marB="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In Progress</a:t>
                      </a: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45720" marR="4572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MA-10000 (L)</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1000" dirty="0" smtClean="0"/>
                        <a:t>ADD_500003</a:t>
                      </a: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18288" marR="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bl>
          </a:graphicData>
        </a:graphic>
      </p:graphicFrame>
      <p:grpSp>
        <p:nvGrpSpPr>
          <p:cNvPr id="30" name="Group 29"/>
          <p:cNvGrpSpPr/>
          <p:nvPr/>
        </p:nvGrpSpPr>
        <p:grpSpPr>
          <a:xfrm>
            <a:off x="920987" y="4667066"/>
            <a:ext cx="7471257" cy="1270540"/>
            <a:chOff x="943835" y="2846155"/>
            <a:chExt cx="7471257" cy="1270540"/>
          </a:xfrm>
        </p:grpSpPr>
        <p:sp>
          <p:nvSpPr>
            <p:cNvPr id="31" name="Rectangle 30"/>
            <p:cNvSpPr/>
            <p:nvPr/>
          </p:nvSpPr>
          <p:spPr>
            <a:xfrm>
              <a:off x="1180533" y="3290864"/>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1183055" y="3505200"/>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1180533" y="3740834"/>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943835" y="3952103"/>
              <a:ext cx="7311223" cy="164592"/>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tIns="0" rIns="0" bIns="0" rtlCol="0" anchor="ctr"/>
            <a:lstStyle/>
            <a:p>
              <a:r>
                <a:rPr lang="en-US" sz="1100" b="1" dirty="0" smtClean="0">
                  <a:solidFill>
                    <a:schemeClr val="bg1">
                      <a:lumMod val="50000"/>
                    </a:schemeClr>
                  </a:solidFill>
                </a:rPr>
                <a:t>&lt;    	   					                                                     &gt;</a:t>
              </a:r>
              <a:endParaRPr lang="en-US" sz="1100" b="1" dirty="0">
                <a:solidFill>
                  <a:schemeClr val="bg1">
                    <a:lumMod val="50000"/>
                  </a:schemeClr>
                </a:solidFill>
              </a:endParaRPr>
            </a:p>
          </p:txBody>
        </p:sp>
        <p:sp>
          <p:nvSpPr>
            <p:cNvPr id="35" name="Rectangle 34"/>
            <p:cNvSpPr/>
            <p:nvPr/>
          </p:nvSpPr>
          <p:spPr>
            <a:xfrm>
              <a:off x="1095359" y="3952103"/>
              <a:ext cx="1457959" cy="164592"/>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6" name="Rectangle 35"/>
            <p:cNvSpPr/>
            <p:nvPr/>
          </p:nvSpPr>
          <p:spPr>
            <a:xfrm>
              <a:off x="8255059" y="2846155"/>
              <a:ext cx="160033" cy="1105948"/>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1400" dirty="0" smtClean="0">
                  <a:solidFill>
                    <a:schemeClr val="bg1">
                      <a:lumMod val="50000"/>
                    </a:schemeClr>
                  </a:solidFill>
                </a:rPr>
                <a:t>^</a:t>
              </a:r>
            </a:p>
            <a:p>
              <a:pPr algn="ctr"/>
              <a:endParaRPr lang="en-US" sz="1400" dirty="0">
                <a:solidFill>
                  <a:schemeClr val="bg1">
                    <a:lumMod val="50000"/>
                  </a:schemeClr>
                </a:solidFill>
              </a:endParaRPr>
            </a:p>
            <a:p>
              <a:pPr algn="ctr"/>
              <a:endParaRPr lang="en-US" sz="1400" dirty="0">
                <a:solidFill>
                  <a:schemeClr val="bg1">
                    <a:lumMod val="50000"/>
                  </a:schemeClr>
                </a:solidFill>
              </a:endParaRPr>
            </a:p>
            <a:p>
              <a:pPr algn="ctr"/>
              <a:endParaRPr lang="en-US" sz="800" dirty="0">
                <a:solidFill>
                  <a:schemeClr val="bg1">
                    <a:lumMod val="50000"/>
                  </a:schemeClr>
                </a:solidFill>
              </a:endParaRPr>
            </a:p>
            <a:p>
              <a:pPr algn="ctr"/>
              <a:endParaRPr lang="en-US" sz="1000" dirty="0" smtClean="0">
                <a:solidFill>
                  <a:schemeClr val="bg1">
                    <a:lumMod val="50000"/>
                  </a:schemeClr>
                </a:solidFill>
              </a:endParaRPr>
            </a:p>
            <a:p>
              <a:pPr algn="ctr"/>
              <a:r>
                <a:rPr lang="en-US" sz="1400" dirty="0" smtClean="0">
                  <a:solidFill>
                    <a:schemeClr val="bg1">
                      <a:lumMod val="50000"/>
                    </a:schemeClr>
                  </a:solidFill>
                </a:rPr>
                <a:t>v</a:t>
              </a:r>
            </a:p>
          </p:txBody>
        </p:sp>
        <p:sp>
          <p:nvSpPr>
            <p:cNvPr id="37" name="Rectangle 36"/>
            <p:cNvSpPr/>
            <p:nvPr/>
          </p:nvSpPr>
          <p:spPr>
            <a:xfrm>
              <a:off x="8255058" y="3026915"/>
              <a:ext cx="160033" cy="173486"/>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Rectangle 37"/>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sp>
        <p:nvSpPr>
          <p:cNvPr id="39" name="Rectangle 38"/>
          <p:cNvSpPr/>
          <p:nvPr/>
        </p:nvSpPr>
        <p:spPr>
          <a:xfrm>
            <a:off x="6477000" y="6324600"/>
            <a:ext cx="1882153"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Delete Selected Locations</a:t>
            </a:r>
            <a:endParaRPr lang="en-US" sz="1100" dirty="0"/>
          </a:p>
        </p:txBody>
      </p:sp>
      <p:grpSp>
        <p:nvGrpSpPr>
          <p:cNvPr id="28" name="Group 27"/>
          <p:cNvGrpSpPr/>
          <p:nvPr/>
        </p:nvGrpSpPr>
        <p:grpSpPr>
          <a:xfrm>
            <a:off x="943836" y="4147165"/>
            <a:ext cx="1363118" cy="196235"/>
            <a:chOff x="943836" y="4147165"/>
            <a:chExt cx="1363118" cy="196235"/>
          </a:xfrm>
        </p:grpSpPr>
        <p:sp>
          <p:nvSpPr>
            <p:cNvPr id="40" name="Rectangle 39"/>
            <p:cNvSpPr/>
            <p:nvPr/>
          </p:nvSpPr>
          <p:spPr>
            <a:xfrm>
              <a:off x="943836" y="4147165"/>
              <a:ext cx="656364" cy="196235"/>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900" dirty="0" smtClean="0">
                  <a:solidFill>
                    <a:schemeClr val="tx1"/>
                  </a:solidFill>
                </a:rPr>
                <a:t>Select All</a:t>
              </a:r>
              <a:endParaRPr lang="en-US" sz="900" dirty="0">
                <a:solidFill>
                  <a:schemeClr val="tx1"/>
                </a:solidFill>
              </a:endParaRPr>
            </a:p>
          </p:txBody>
        </p:sp>
        <p:sp>
          <p:nvSpPr>
            <p:cNvPr id="41" name="Rectangle 40"/>
            <p:cNvSpPr/>
            <p:nvPr/>
          </p:nvSpPr>
          <p:spPr>
            <a:xfrm>
              <a:off x="1650590" y="4147165"/>
              <a:ext cx="656364" cy="196235"/>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900" dirty="0" smtClean="0">
                  <a:solidFill>
                    <a:schemeClr val="tx1"/>
                  </a:solidFill>
                </a:rPr>
                <a:t>Unselect All</a:t>
              </a:r>
              <a:endParaRPr lang="en-US" sz="900" dirty="0">
                <a:solidFill>
                  <a:schemeClr val="tx1"/>
                </a:solidFill>
              </a:endParaRPr>
            </a:p>
          </p:txBody>
        </p:sp>
      </p:grpSp>
      <p:grpSp>
        <p:nvGrpSpPr>
          <p:cNvPr id="43" name="Group 42"/>
          <p:cNvGrpSpPr/>
          <p:nvPr/>
        </p:nvGrpSpPr>
        <p:grpSpPr>
          <a:xfrm>
            <a:off x="943836" y="5998369"/>
            <a:ext cx="1363118" cy="196235"/>
            <a:chOff x="943836" y="4147165"/>
            <a:chExt cx="1363118" cy="196235"/>
          </a:xfrm>
        </p:grpSpPr>
        <p:sp>
          <p:nvSpPr>
            <p:cNvPr id="44" name="Rectangle 43"/>
            <p:cNvSpPr/>
            <p:nvPr/>
          </p:nvSpPr>
          <p:spPr>
            <a:xfrm>
              <a:off x="943836" y="4147165"/>
              <a:ext cx="656364" cy="196235"/>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900" dirty="0" smtClean="0">
                  <a:solidFill>
                    <a:schemeClr val="tx1"/>
                  </a:solidFill>
                </a:rPr>
                <a:t>Select All</a:t>
              </a:r>
              <a:endParaRPr lang="en-US" sz="900" dirty="0">
                <a:solidFill>
                  <a:schemeClr val="tx1"/>
                </a:solidFill>
              </a:endParaRPr>
            </a:p>
          </p:txBody>
        </p:sp>
        <p:sp>
          <p:nvSpPr>
            <p:cNvPr id="45" name="Rectangle 44"/>
            <p:cNvSpPr/>
            <p:nvPr/>
          </p:nvSpPr>
          <p:spPr>
            <a:xfrm>
              <a:off x="1650590" y="4147165"/>
              <a:ext cx="656364" cy="196235"/>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900" dirty="0" smtClean="0">
                  <a:solidFill>
                    <a:schemeClr val="tx1"/>
                  </a:solidFill>
                </a:rPr>
                <a:t>Unselect All</a:t>
              </a:r>
              <a:endParaRPr lang="en-US" sz="900" dirty="0">
                <a:solidFill>
                  <a:schemeClr val="tx1"/>
                </a:solidFill>
              </a:endParaRPr>
            </a:p>
          </p:txBody>
        </p:sp>
      </p:grpSp>
    </p:spTree>
    <p:extLst>
      <p:ext uri="{BB962C8B-B14F-4D97-AF65-F5344CB8AC3E}">
        <p14:creationId xmlns:p14="http://schemas.microsoft.com/office/powerpoint/2010/main" val="1035253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9" name="Group 18"/>
          <p:cNvGrpSpPr/>
          <p:nvPr/>
        </p:nvGrpSpPr>
        <p:grpSpPr>
          <a:xfrm>
            <a:off x="1909763" y="2133600"/>
            <a:ext cx="5324475" cy="4191000"/>
            <a:chOff x="1909763" y="2133600"/>
            <a:chExt cx="5324475" cy="4191000"/>
          </a:xfrm>
        </p:grpSpPr>
        <p:sp>
          <p:nvSpPr>
            <p:cNvPr id="16" name="Rectangle 15"/>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Export Wizard</a:t>
              </a:r>
            </a:p>
            <a:p>
              <a:pPr algn="ctr"/>
              <a:r>
                <a:rPr lang="en-US" sz="1400" dirty="0" smtClean="0">
                  <a:solidFill>
                    <a:schemeClr val="tx1"/>
                  </a:solidFill>
                </a:rPr>
                <a:t>Please select the type of spreadsheet to export:</a:t>
              </a:r>
            </a:p>
            <a:p>
              <a:pPr algn="ctr"/>
              <a:endParaRPr lang="en-US" sz="1400" dirty="0">
                <a:solidFill>
                  <a:schemeClr val="tx1"/>
                </a:solidFill>
              </a:endParaRPr>
            </a:p>
            <a:p>
              <a:pPr marL="457200" indent="-228600">
                <a:buFont typeface="Arial" panose="020B0604020202020204" pitchFamily="34" charset="0"/>
                <a:buChar char="•"/>
              </a:pPr>
              <a:r>
                <a:rPr lang="en-US" sz="1400" b="1" dirty="0" smtClean="0">
                  <a:solidFill>
                    <a:schemeClr val="tx1"/>
                  </a:solidFill>
                </a:rPr>
                <a:t>All Locations Spreadsheet – </a:t>
              </a:r>
              <a:r>
                <a:rPr lang="en-US" sz="1400" dirty="0" smtClean="0">
                  <a:solidFill>
                    <a:schemeClr val="tx1"/>
                  </a:solidFill>
                </a:rPr>
                <a:t>Create a spreadsheet that contains selected questions that are common to most locations. This spreadsheet does not fulfill your reporting obligation, but may be useful in reconciling your list of locations with what the Census Bureau has on file.</a:t>
              </a:r>
            </a:p>
            <a:p>
              <a:pPr marL="457200" indent="-228600">
                <a:buFont typeface="Arial" panose="020B0604020202020204" pitchFamily="34" charset="0"/>
                <a:buChar char="•"/>
              </a:pPr>
              <a:endParaRPr lang="en-US" sz="1400" b="1" dirty="0">
                <a:solidFill>
                  <a:schemeClr val="tx1"/>
                </a:solidFill>
              </a:endParaRPr>
            </a:p>
            <a:p>
              <a:pPr marL="457200" indent="-228600">
                <a:buFont typeface="Arial" panose="020B0604020202020204" pitchFamily="34" charset="0"/>
                <a:buChar char="•"/>
              </a:pPr>
              <a:r>
                <a:rPr lang="en-US" sz="1400" b="1" dirty="0" smtClean="0">
                  <a:solidFill>
                    <a:schemeClr val="tx1"/>
                  </a:solidFill>
                </a:rPr>
                <a:t>Full Survey Spreadsheet – </a:t>
              </a:r>
              <a:r>
                <a:rPr lang="en-US" sz="1400" dirty="0" smtClean="0">
                  <a:solidFill>
                    <a:schemeClr val="tx1"/>
                  </a:solidFill>
                </a:rPr>
                <a:t>Create spreadsheets that contain all questions for each form in your survey.</a:t>
              </a:r>
              <a:endParaRPr lang="en-US" sz="1400" b="1" dirty="0">
                <a:solidFill>
                  <a:schemeClr val="tx1"/>
                </a:solidFill>
              </a:endParaRPr>
            </a:p>
          </p:txBody>
        </p:sp>
        <p:sp>
          <p:nvSpPr>
            <p:cNvPr id="21" name="Rectangle 20"/>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2" name="Rectangle 21"/>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3" name="Rectangle 22"/>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25" name="Oval 24"/>
          <p:cNvSpPr/>
          <p:nvPr/>
        </p:nvSpPr>
        <p:spPr>
          <a:xfrm>
            <a:off x="2180287" y="2971800"/>
            <a:ext cx="182880" cy="182880"/>
          </a:xfrm>
          <a:prstGeom prst="ellipse">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a:scene3d>
            <a:camera prst="orthographicFront"/>
            <a:lightRig rig="threePt" dir="t"/>
          </a:scene3d>
          <a:sp3d>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180287" y="4240530"/>
            <a:ext cx="182880" cy="182880"/>
          </a:xfrm>
          <a:prstGeom prst="ellipse">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a:scene3d>
            <a:camera prst="orthographicFront"/>
            <a:lightRig rig="threePt" dir="t"/>
          </a:scene3d>
          <a:sp3d>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2769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6" name="Group 15"/>
          <p:cNvGrpSpPr/>
          <p:nvPr/>
        </p:nvGrpSpPr>
        <p:grpSpPr>
          <a:xfrm>
            <a:off x="1909763" y="2133600"/>
            <a:ext cx="5324475" cy="4191000"/>
            <a:chOff x="1909763" y="2133600"/>
            <a:chExt cx="5324475" cy="4191000"/>
          </a:xfrm>
        </p:grpSpPr>
        <p:grpSp>
          <p:nvGrpSpPr>
            <p:cNvPr id="18" name="Group 17"/>
            <p:cNvGrpSpPr/>
            <p:nvPr/>
          </p:nvGrpSpPr>
          <p:grpSpPr>
            <a:xfrm>
              <a:off x="1909763" y="2133600"/>
              <a:ext cx="5324475" cy="4191000"/>
              <a:chOff x="1909763" y="2133600"/>
              <a:chExt cx="5324475" cy="4191000"/>
            </a:xfrm>
          </p:grpSpPr>
          <p:sp>
            <p:nvSpPr>
              <p:cNvPr id="19" name="Rectangle 18"/>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Export Wizard</a:t>
                </a:r>
              </a:p>
              <a:p>
                <a:pPr algn="ctr"/>
                <a:r>
                  <a:rPr lang="en-US" sz="1400" dirty="0" smtClean="0">
                    <a:solidFill>
                      <a:schemeClr val="tx1"/>
                    </a:solidFill>
                  </a:rPr>
                  <a:t>Please select the type of spreadsheet to export:</a:t>
                </a:r>
              </a:p>
              <a:p>
                <a:pPr algn="ctr"/>
                <a:endParaRPr lang="en-US" sz="1400" dirty="0">
                  <a:solidFill>
                    <a:schemeClr val="tx1"/>
                  </a:solidFill>
                </a:endParaRPr>
              </a:p>
              <a:p>
                <a:pPr marL="457200" indent="-228600">
                  <a:buFont typeface="Arial" panose="020B0604020202020204" pitchFamily="34" charset="0"/>
                  <a:buChar char="•"/>
                </a:pPr>
                <a:r>
                  <a:rPr lang="en-US" sz="1400" dirty="0" smtClean="0">
                    <a:solidFill>
                      <a:schemeClr val="tx1"/>
                    </a:solidFill>
                  </a:rPr>
                  <a:t>Standard Excel spreadsheet (.</a:t>
                </a:r>
                <a:r>
                  <a:rPr lang="en-US" sz="1400" dirty="0" err="1" smtClean="0">
                    <a:solidFill>
                      <a:schemeClr val="tx1"/>
                    </a:solidFill>
                  </a:rPr>
                  <a:t>xlsx</a:t>
                </a:r>
                <a:r>
                  <a:rPr lang="en-US" sz="1400" dirty="0" smtClean="0">
                    <a:solidFill>
                      <a:schemeClr val="tx1"/>
                    </a:solidFill>
                  </a:rPr>
                  <a:t>)</a:t>
                </a:r>
              </a:p>
              <a:p>
                <a:pPr marL="457200" indent="-228600">
                  <a:buFont typeface="Arial" panose="020B0604020202020204" pitchFamily="34" charset="0"/>
                  <a:buChar char="•"/>
                </a:pPr>
                <a:endParaRPr lang="en-US" sz="1400" b="1" dirty="0">
                  <a:solidFill>
                    <a:schemeClr val="tx1"/>
                  </a:solidFill>
                </a:endParaRPr>
              </a:p>
              <a:p>
                <a:pPr marL="457200" indent="-228600">
                  <a:buFont typeface="Arial" panose="020B0604020202020204" pitchFamily="34" charset="0"/>
                  <a:buChar char="•"/>
                </a:pPr>
                <a:r>
                  <a:rPr lang="en-US" sz="1400" dirty="0" smtClean="0">
                    <a:solidFill>
                      <a:schemeClr val="tx1"/>
                    </a:solidFill>
                  </a:rPr>
                  <a:t>Comma separated values spreadsheet (.csv) </a:t>
                </a:r>
                <a:endParaRPr lang="en-US" sz="1400" dirty="0">
                  <a:solidFill>
                    <a:schemeClr val="tx1"/>
                  </a:solidFill>
                </a:endParaRPr>
              </a:p>
            </p:txBody>
          </p:sp>
          <p:sp>
            <p:nvSpPr>
              <p:cNvPr id="20" name="Oval 19"/>
              <p:cNvSpPr/>
              <p:nvPr/>
            </p:nvSpPr>
            <p:spPr>
              <a:xfrm>
                <a:off x="2180287" y="2971800"/>
                <a:ext cx="182880" cy="182880"/>
              </a:xfrm>
              <a:prstGeom prst="ellipse">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a:scene3d>
                <a:camera prst="orthographicFront"/>
                <a:lightRig rig="threePt" dir="t"/>
              </a:scene3d>
              <a:sp3d>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3" name="Rectangle 22"/>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4" name="Rectangle 23"/>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25" name="Oval 24"/>
            <p:cNvSpPr/>
            <p:nvPr/>
          </p:nvSpPr>
          <p:spPr>
            <a:xfrm>
              <a:off x="2180287" y="3421380"/>
              <a:ext cx="182880" cy="182880"/>
            </a:xfrm>
            <a:prstGeom prst="ellipse">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a:scene3d>
              <a:camera prst="orthographicFront"/>
              <a:lightRig rig="threePt" dir="t"/>
            </a:scene3d>
            <a:sp3d>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1816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Back</a:t>
              </a:r>
              <a:endParaRPr lang="en-US" sz="1100" dirty="0"/>
            </a:p>
          </p:txBody>
        </p:sp>
      </p:grpSp>
    </p:spTree>
    <p:extLst>
      <p:ext uri="{BB962C8B-B14F-4D97-AF65-F5344CB8AC3E}">
        <p14:creationId xmlns:p14="http://schemas.microsoft.com/office/powerpoint/2010/main" val="1683059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2052" name="Group 2051"/>
          <p:cNvGrpSpPr/>
          <p:nvPr/>
        </p:nvGrpSpPr>
        <p:grpSpPr>
          <a:xfrm>
            <a:off x="1909763" y="2133600"/>
            <a:ext cx="5324475" cy="4191000"/>
            <a:chOff x="1909763" y="2133600"/>
            <a:chExt cx="5324475" cy="4191000"/>
          </a:xfrm>
        </p:grpSpPr>
        <p:grpSp>
          <p:nvGrpSpPr>
            <p:cNvPr id="2049" name="Group 2048"/>
            <p:cNvGrpSpPr/>
            <p:nvPr/>
          </p:nvGrpSpPr>
          <p:grpSpPr>
            <a:xfrm>
              <a:off x="1909763" y="2133600"/>
              <a:ext cx="5324475" cy="4191000"/>
              <a:chOff x="1909763" y="2133600"/>
              <a:chExt cx="5324475" cy="4191000"/>
            </a:xfrm>
          </p:grpSpPr>
          <p:grpSp>
            <p:nvGrpSpPr>
              <p:cNvPr id="16" name="Group 15"/>
              <p:cNvGrpSpPr/>
              <p:nvPr/>
            </p:nvGrpSpPr>
            <p:grpSpPr>
              <a:xfrm>
                <a:off x="1909763" y="2133600"/>
                <a:ext cx="5324475" cy="4191000"/>
                <a:chOff x="1909763" y="2133600"/>
                <a:chExt cx="5324475" cy="4191000"/>
              </a:xfrm>
            </p:grpSpPr>
            <p:grpSp>
              <p:nvGrpSpPr>
                <p:cNvPr id="18" name="Group 17"/>
                <p:cNvGrpSpPr/>
                <p:nvPr/>
              </p:nvGrpSpPr>
              <p:grpSpPr>
                <a:xfrm>
                  <a:off x="1909763" y="2133600"/>
                  <a:ext cx="5324475" cy="4191000"/>
                  <a:chOff x="1909763" y="2133600"/>
                  <a:chExt cx="5324475" cy="4191000"/>
                </a:xfrm>
              </p:grpSpPr>
              <p:grpSp>
                <p:nvGrpSpPr>
                  <p:cNvPr id="19" name="Group 18"/>
                  <p:cNvGrpSpPr/>
                  <p:nvPr/>
                </p:nvGrpSpPr>
                <p:grpSpPr>
                  <a:xfrm>
                    <a:off x="1909763" y="2133600"/>
                    <a:ext cx="5324475" cy="4191000"/>
                    <a:chOff x="1909763" y="2133600"/>
                    <a:chExt cx="5324475" cy="4191000"/>
                  </a:xfrm>
                </p:grpSpPr>
                <p:sp>
                  <p:nvSpPr>
                    <p:cNvPr id="22" name="Rectangle 21"/>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Export Wizard</a:t>
                      </a:r>
                    </a:p>
                    <a:p>
                      <a:pPr algn="ctr"/>
                      <a:r>
                        <a:rPr lang="en-US" sz="1400" dirty="0" smtClean="0">
                          <a:solidFill>
                            <a:schemeClr val="tx1"/>
                          </a:solidFill>
                        </a:rPr>
                        <a:t>Please select the spreadsheet(s) and/or question previews to download:</a:t>
                      </a:r>
                    </a:p>
                    <a:p>
                      <a:pPr algn="ctr"/>
                      <a:endParaRPr lang="en-US" sz="1400" dirty="0" smtClean="0">
                        <a:solidFill>
                          <a:schemeClr val="tx1"/>
                        </a:solidFill>
                      </a:endParaRPr>
                    </a:p>
                    <a:p>
                      <a:r>
                        <a:rPr lang="en-US" sz="1200" dirty="0">
                          <a:solidFill>
                            <a:schemeClr val="tx1"/>
                          </a:solidFill>
                        </a:rPr>
                        <a:t>	</a:t>
                      </a:r>
                      <a:r>
                        <a:rPr lang="en-US" sz="1200" dirty="0" smtClean="0">
                          <a:solidFill>
                            <a:schemeClr val="tx1"/>
                          </a:solidFill>
                        </a:rPr>
                        <a:t>	</a:t>
                      </a:r>
                      <a:r>
                        <a:rPr lang="en-US" sz="1200" b="1" dirty="0" smtClean="0">
                          <a:solidFill>
                            <a:schemeClr val="tx1"/>
                          </a:solidFill>
                        </a:rPr>
                        <a:t>Spreadsheets		Question Preview</a:t>
                      </a:r>
                    </a:p>
                    <a:p>
                      <a:endParaRPr lang="en-US" sz="1200" b="1" dirty="0">
                        <a:solidFill>
                          <a:schemeClr val="tx1"/>
                        </a:solidFill>
                      </a:endParaRPr>
                    </a:p>
                    <a:p>
                      <a:r>
                        <a:rPr lang="en-US" sz="1200" dirty="0" smtClean="0">
                          <a:solidFill>
                            <a:schemeClr val="tx1"/>
                          </a:solidFill>
                        </a:rPr>
                        <a:t>NC-99001 (L)</a:t>
                      </a:r>
                    </a:p>
                    <a:p>
                      <a:endParaRPr lang="en-US" sz="1200" dirty="0">
                        <a:solidFill>
                          <a:schemeClr val="tx1"/>
                        </a:solidFill>
                      </a:endParaRPr>
                    </a:p>
                    <a:p>
                      <a:r>
                        <a:rPr lang="en-US" sz="1200" dirty="0" smtClean="0">
                          <a:solidFill>
                            <a:schemeClr val="tx1"/>
                          </a:solidFill>
                        </a:rPr>
                        <a:t>MA-10000 (L)</a:t>
                      </a:r>
                    </a:p>
                    <a:p>
                      <a:endParaRPr lang="en-US" sz="1200" dirty="0">
                        <a:solidFill>
                          <a:schemeClr val="tx1"/>
                        </a:solidFill>
                      </a:endParaRPr>
                    </a:p>
                    <a:p>
                      <a:endParaRPr lang="en-US" sz="1200" dirty="0" smtClean="0">
                        <a:solidFill>
                          <a:schemeClr val="tx1"/>
                        </a:solidFill>
                      </a:endParaRPr>
                    </a:p>
                    <a:p>
                      <a:r>
                        <a:rPr lang="en-US" sz="1200" dirty="0" smtClean="0">
                          <a:solidFill>
                            <a:schemeClr val="tx1"/>
                          </a:solidFill>
                        </a:rPr>
                        <a:t>Download all files (zip file)</a:t>
                      </a:r>
                      <a:endParaRPr lang="en-US" sz="1200" dirty="0">
                        <a:solidFill>
                          <a:schemeClr val="tx1"/>
                        </a:solidFill>
                      </a:endParaRPr>
                    </a:p>
                  </p:txBody>
                </p:sp>
                <p:sp>
                  <p:nvSpPr>
                    <p:cNvPr id="24" name="Rectangle 23"/>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5" name="Rectangle 24"/>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6" name="Rectangle 25"/>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21" name="Rectangle 20"/>
                  <p:cNvSpPr/>
                  <p:nvPr/>
                </p:nvSpPr>
                <p:spPr>
                  <a:xfrm>
                    <a:off x="51816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Back</a:t>
                    </a:r>
                    <a:endParaRPr lang="en-US" sz="1100" dirty="0"/>
                  </a:p>
                </p:txBody>
              </p:sp>
            </p:grpSp>
            <p:sp>
              <p:nvSpPr>
                <p:cNvPr id="27" name="Rectangle 26"/>
                <p:cNvSpPr/>
                <p:nvPr/>
              </p:nvSpPr>
              <p:spPr>
                <a:xfrm>
                  <a:off x="3992951" y="3527349"/>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971608" y="3940333"/>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5971608" y="3527349"/>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3992384" y="3940335"/>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35075" y="3422304"/>
                  <a:ext cx="346717" cy="346717"/>
                </a:xfrm>
                <a:prstGeom prst="rect">
                  <a:avLst/>
                </a:prstGeom>
              </p:spPr>
            </p:pic>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6033" y="3835288"/>
                  <a:ext cx="346717" cy="346717"/>
                </a:xfrm>
                <a:prstGeom prst="rect">
                  <a:avLst/>
                </a:prstGeom>
              </p:spPr>
            </p:pic>
          </p:grpSp>
          <p:pic>
            <p:nvPicPr>
              <p:cNvPr id="2048" name="Picture 204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4834" y="3443263"/>
                <a:ext cx="304800" cy="304800"/>
              </a:xfrm>
              <a:prstGeom prst="rect">
                <a:avLst/>
              </a:prstGeom>
            </p:spPr>
          </p:pic>
          <p:pic>
            <p:nvPicPr>
              <p:cNvPr id="38" name="Picture 3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4834" y="3856249"/>
                <a:ext cx="304800" cy="304800"/>
              </a:xfrm>
              <a:prstGeom prst="rect">
                <a:avLst/>
              </a:prstGeom>
            </p:spPr>
          </p:pic>
        </p:grpSp>
        <p:pic>
          <p:nvPicPr>
            <p:cNvPr id="2051" name="Picture 205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86247" y="4365254"/>
              <a:ext cx="318821" cy="318821"/>
            </a:xfrm>
            <a:prstGeom prst="rect">
              <a:avLst/>
            </a:prstGeom>
          </p:spPr>
        </p:pic>
        <p:pic>
          <p:nvPicPr>
            <p:cNvPr id="41" name="Picture 4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56033" y="4369604"/>
              <a:ext cx="318821" cy="318821"/>
            </a:xfrm>
            <a:prstGeom prst="rect">
              <a:avLst/>
            </a:prstGeom>
          </p:spPr>
        </p:pic>
        <p:sp>
          <p:nvSpPr>
            <p:cNvPr id="42" name="Rectangle 41"/>
            <p:cNvSpPr/>
            <p:nvPr/>
          </p:nvSpPr>
          <p:spPr>
            <a:xfrm>
              <a:off x="4013458" y="4470761"/>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987832" y="4460701"/>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50552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6" name="Group 15"/>
          <p:cNvGrpSpPr/>
          <p:nvPr/>
        </p:nvGrpSpPr>
        <p:grpSpPr>
          <a:xfrm>
            <a:off x="1909763" y="2133600"/>
            <a:ext cx="5324475" cy="4191000"/>
            <a:chOff x="1909763" y="2133600"/>
            <a:chExt cx="5324475" cy="4191000"/>
          </a:xfrm>
        </p:grpSpPr>
        <p:grpSp>
          <p:nvGrpSpPr>
            <p:cNvPr id="18" name="Group 17"/>
            <p:cNvGrpSpPr/>
            <p:nvPr/>
          </p:nvGrpSpPr>
          <p:grpSpPr>
            <a:xfrm>
              <a:off x="1909763" y="2133600"/>
              <a:ext cx="5324475" cy="4191000"/>
              <a:chOff x="1909763" y="2133600"/>
              <a:chExt cx="5324475" cy="4191000"/>
            </a:xfrm>
          </p:grpSpPr>
          <p:grpSp>
            <p:nvGrpSpPr>
              <p:cNvPr id="19" name="Group 18"/>
              <p:cNvGrpSpPr/>
              <p:nvPr/>
            </p:nvGrpSpPr>
            <p:grpSpPr>
              <a:xfrm>
                <a:off x="1909763" y="2133600"/>
                <a:ext cx="5324475" cy="4191000"/>
                <a:chOff x="1909763" y="2133600"/>
                <a:chExt cx="5324475" cy="4191000"/>
              </a:xfrm>
            </p:grpSpPr>
            <p:sp>
              <p:nvSpPr>
                <p:cNvPr id="22" name="Rectangle 21"/>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Export Wizard</a:t>
                  </a:r>
                </a:p>
                <a:p>
                  <a:pPr algn="ctr"/>
                  <a:r>
                    <a:rPr lang="en-US" sz="1400" dirty="0" smtClean="0">
                      <a:solidFill>
                        <a:schemeClr val="tx1"/>
                      </a:solidFill>
                    </a:rPr>
                    <a:t>Please select a location to save file(s):</a:t>
                  </a:r>
                </a:p>
                <a:p>
                  <a:pPr algn="ctr"/>
                  <a:endParaRPr lang="en-US" sz="1400" dirty="0">
                    <a:solidFill>
                      <a:schemeClr val="tx1"/>
                    </a:solidFill>
                  </a:endParaRPr>
                </a:p>
                <a:p>
                  <a:pPr algn="ctr"/>
                  <a:endParaRPr lang="en-US" sz="1400" dirty="0" smtClean="0">
                    <a:solidFill>
                      <a:schemeClr val="tx1"/>
                    </a:solidFill>
                  </a:endParaRPr>
                </a:p>
                <a:p>
                  <a:r>
                    <a:rPr lang="en-US" sz="1400" dirty="0" smtClean="0">
                      <a:solidFill>
                        <a:schemeClr val="tx1"/>
                      </a:solidFill>
                    </a:rPr>
                    <a:t>  Select a file:</a:t>
                  </a:r>
                </a:p>
                <a:p>
                  <a:pPr algn="ctr"/>
                  <a:endParaRPr lang="en-US" sz="1400" dirty="0">
                    <a:solidFill>
                      <a:schemeClr val="tx1"/>
                    </a:solidFill>
                  </a:endParaRPr>
                </a:p>
              </p:txBody>
            </p:sp>
            <p:sp>
              <p:nvSpPr>
                <p:cNvPr id="24" name="Rectangle 23"/>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5" name="Rectangle 24"/>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6" name="Rectangle 25"/>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21" name="Rectangle 20"/>
              <p:cNvSpPr/>
              <p:nvPr/>
            </p:nvSpPr>
            <p:spPr>
              <a:xfrm>
                <a:off x="51816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Back</a:t>
                </a:r>
                <a:endParaRPr lang="en-US" sz="1100" dirty="0"/>
              </a:p>
            </p:txBody>
          </p:sp>
        </p:grpSp>
        <p:sp>
          <p:nvSpPr>
            <p:cNvPr id="27" name="TextBox 26"/>
            <p:cNvSpPr txBox="1"/>
            <p:nvPr/>
          </p:nvSpPr>
          <p:spPr>
            <a:xfrm>
              <a:off x="2070439" y="3423220"/>
              <a:ext cx="2999190" cy="270447"/>
            </a:xfrm>
            <a:prstGeom prst="rect">
              <a:avLst/>
            </a:prstGeom>
            <a:solidFill>
              <a:schemeClr val="bg1">
                <a:lumMod val="95000"/>
              </a:schemeClr>
            </a:solidFill>
            <a:ln w="6350">
              <a:solidFill>
                <a:schemeClr val="bg1">
                  <a:lumMod val="50000"/>
                </a:schemeClr>
              </a:solidFill>
            </a:ln>
          </p:spPr>
          <p:txBody>
            <a:bodyPr wrap="square" tIns="0" bIns="0" rtlCol="0">
              <a:spAutoFit/>
            </a:bodyPr>
            <a:lstStyle/>
            <a:p>
              <a:endParaRPr lang="en-US" sz="1100" dirty="0"/>
            </a:p>
          </p:txBody>
        </p:sp>
        <p:sp>
          <p:nvSpPr>
            <p:cNvPr id="28" name="Rectangle 27"/>
            <p:cNvSpPr/>
            <p:nvPr/>
          </p:nvSpPr>
          <p:spPr>
            <a:xfrm>
              <a:off x="5179708" y="3423219"/>
              <a:ext cx="992491" cy="270447"/>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Browse</a:t>
              </a:r>
              <a:endParaRPr lang="en-US" sz="1100" b="1" dirty="0">
                <a:solidFill>
                  <a:schemeClr val="tx1"/>
                </a:solidFill>
              </a:endParaRPr>
            </a:p>
          </p:txBody>
        </p:sp>
      </p:grpSp>
    </p:spTree>
    <p:extLst>
      <p:ext uri="{BB962C8B-B14F-4D97-AF65-F5344CB8AC3E}">
        <p14:creationId xmlns:p14="http://schemas.microsoft.com/office/powerpoint/2010/main" val="928071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6" name="Group 15"/>
          <p:cNvGrpSpPr/>
          <p:nvPr/>
        </p:nvGrpSpPr>
        <p:grpSpPr>
          <a:xfrm>
            <a:off x="1909763" y="2133600"/>
            <a:ext cx="5324475" cy="4191000"/>
            <a:chOff x="1909763" y="2133600"/>
            <a:chExt cx="5324475" cy="4191000"/>
          </a:xfrm>
        </p:grpSpPr>
        <p:sp>
          <p:nvSpPr>
            <p:cNvPr id="21" name="Rectangle 20"/>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Export Wizard</a:t>
              </a:r>
            </a:p>
            <a:p>
              <a:pPr algn="ctr"/>
              <a:endParaRPr lang="en-US" sz="1400" dirty="0" smtClean="0">
                <a:solidFill>
                  <a:schemeClr val="tx1"/>
                </a:solidFill>
              </a:endParaRPr>
            </a:p>
            <a:p>
              <a:pPr algn="ctr"/>
              <a:endParaRPr lang="en-US" sz="1400" dirty="0">
                <a:solidFill>
                  <a:schemeClr val="tx1"/>
                </a:solidFill>
              </a:endParaRPr>
            </a:p>
            <a:p>
              <a:pPr algn="ctr"/>
              <a:r>
                <a:rPr lang="en-US" sz="1400" dirty="0" smtClean="0">
                  <a:solidFill>
                    <a:schemeClr val="tx1"/>
                  </a:solidFill>
                </a:rPr>
                <a:t>Your spreadsheet has been created.</a:t>
              </a:r>
            </a:p>
            <a:p>
              <a:pPr algn="ctr"/>
              <a:endParaRPr lang="en-US" sz="1400" dirty="0">
                <a:solidFill>
                  <a:schemeClr val="tx1"/>
                </a:solidFill>
              </a:endParaRPr>
            </a:p>
          </p:txBody>
        </p:sp>
        <p:sp>
          <p:nvSpPr>
            <p:cNvPr id="22" name="Rectangle 21"/>
            <p:cNvSpPr/>
            <p:nvPr/>
          </p:nvSpPr>
          <p:spPr>
            <a:xfrm>
              <a:off x="4724400" y="3657600"/>
              <a:ext cx="2179320" cy="238125"/>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Return to Reporting Dashboard</a:t>
              </a:r>
              <a:endParaRPr lang="en-US" sz="1100" dirty="0"/>
            </a:p>
          </p:txBody>
        </p:sp>
        <p:sp>
          <p:nvSpPr>
            <p:cNvPr id="23" name="Rectangle 22"/>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4" name="Rectangle 23"/>
            <p:cNvSpPr/>
            <p:nvPr/>
          </p:nvSpPr>
          <p:spPr>
            <a:xfrm>
              <a:off x="2306954" y="3657600"/>
              <a:ext cx="2176272"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Create Another Spreadsheet</a:t>
              </a:r>
              <a:endParaRPr lang="en-US" sz="1100" dirty="0"/>
            </a:p>
          </p:txBody>
        </p:sp>
      </p:grpSp>
    </p:spTree>
    <p:extLst>
      <p:ext uri="{BB962C8B-B14F-4D97-AF65-F5344CB8AC3E}">
        <p14:creationId xmlns:p14="http://schemas.microsoft.com/office/powerpoint/2010/main" val="34998034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8" name="Group 17"/>
          <p:cNvGrpSpPr/>
          <p:nvPr/>
        </p:nvGrpSpPr>
        <p:grpSpPr>
          <a:xfrm>
            <a:off x="1909763" y="2133600"/>
            <a:ext cx="5324475" cy="4191000"/>
            <a:chOff x="1909763" y="2133600"/>
            <a:chExt cx="5324475" cy="4191000"/>
          </a:xfrm>
        </p:grpSpPr>
        <p:grpSp>
          <p:nvGrpSpPr>
            <p:cNvPr id="22" name="Group 21"/>
            <p:cNvGrpSpPr/>
            <p:nvPr/>
          </p:nvGrpSpPr>
          <p:grpSpPr>
            <a:xfrm>
              <a:off x="1909763" y="2133600"/>
              <a:ext cx="5324475" cy="4191000"/>
              <a:chOff x="1909763" y="2133600"/>
              <a:chExt cx="5324475" cy="4191000"/>
            </a:xfrm>
          </p:grpSpPr>
          <p:sp>
            <p:nvSpPr>
              <p:cNvPr id="24" name="Rectangle 23"/>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Import Wizard</a:t>
                </a:r>
              </a:p>
              <a:p>
                <a:pPr algn="ctr"/>
                <a:r>
                  <a:rPr lang="en-US" sz="1400" dirty="0" smtClean="0">
                    <a:solidFill>
                      <a:schemeClr val="tx1"/>
                    </a:solidFill>
                  </a:rPr>
                  <a:t>Please select a spreadsheet to import:</a:t>
                </a:r>
              </a:p>
              <a:p>
                <a:pPr algn="ctr"/>
                <a:endParaRPr lang="en-US" sz="1400" dirty="0">
                  <a:solidFill>
                    <a:schemeClr val="tx1"/>
                  </a:solidFill>
                </a:endParaRPr>
              </a:p>
              <a:p>
                <a:pPr algn="ctr"/>
                <a:r>
                  <a:rPr lang="en-US" sz="1400" dirty="0" smtClean="0">
                    <a:solidFill>
                      <a:schemeClr val="tx1"/>
                    </a:solidFill>
                  </a:rPr>
                  <a:t>Data imported from spreadsheets will overwrite existing data.</a:t>
                </a:r>
              </a:p>
              <a:p>
                <a:pPr algn="ctr"/>
                <a:endParaRPr lang="en-US" sz="1400" dirty="0">
                  <a:solidFill>
                    <a:schemeClr val="tx1"/>
                  </a:solidFill>
                </a:endParaRPr>
              </a:p>
              <a:p>
                <a:pPr algn="ctr"/>
                <a:endParaRPr lang="en-US" sz="1400" dirty="0" smtClean="0">
                  <a:solidFill>
                    <a:schemeClr val="tx1"/>
                  </a:solidFill>
                </a:endParaRPr>
              </a:p>
              <a:p>
                <a:r>
                  <a:rPr lang="en-US" sz="1400" dirty="0" smtClean="0">
                    <a:solidFill>
                      <a:schemeClr val="tx1"/>
                    </a:solidFill>
                  </a:rPr>
                  <a:t>  Select a file:</a:t>
                </a:r>
              </a:p>
              <a:p>
                <a:pPr algn="ctr"/>
                <a:endParaRPr lang="en-US" sz="1400" dirty="0">
                  <a:solidFill>
                    <a:schemeClr val="tx1"/>
                  </a:solidFill>
                </a:endParaRPr>
              </a:p>
            </p:txBody>
          </p:sp>
          <p:sp>
            <p:nvSpPr>
              <p:cNvPr id="25" name="Rectangle 24"/>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6" name="Rectangle 25"/>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7" name="Rectangle 26"/>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20" name="TextBox 19"/>
            <p:cNvSpPr txBox="1"/>
            <p:nvPr/>
          </p:nvSpPr>
          <p:spPr>
            <a:xfrm>
              <a:off x="2070439" y="3810000"/>
              <a:ext cx="2999190" cy="270447"/>
            </a:xfrm>
            <a:prstGeom prst="rect">
              <a:avLst/>
            </a:prstGeom>
            <a:solidFill>
              <a:schemeClr val="bg1">
                <a:lumMod val="95000"/>
              </a:schemeClr>
            </a:solidFill>
            <a:ln w="6350">
              <a:solidFill>
                <a:schemeClr val="bg1">
                  <a:lumMod val="50000"/>
                </a:schemeClr>
              </a:solidFill>
            </a:ln>
          </p:spPr>
          <p:txBody>
            <a:bodyPr wrap="square" tIns="0" bIns="0" rtlCol="0">
              <a:spAutoFit/>
            </a:bodyPr>
            <a:lstStyle/>
            <a:p>
              <a:endParaRPr lang="en-US" sz="1100" dirty="0"/>
            </a:p>
          </p:txBody>
        </p:sp>
        <p:sp>
          <p:nvSpPr>
            <p:cNvPr id="21" name="Rectangle 20"/>
            <p:cNvSpPr/>
            <p:nvPr/>
          </p:nvSpPr>
          <p:spPr>
            <a:xfrm>
              <a:off x="5179708" y="3809999"/>
              <a:ext cx="992491" cy="270447"/>
            </a:xfrm>
            <a:prstGeom prst="rect">
              <a:avLst/>
            </a:prstGeom>
            <a:solidFill>
              <a:schemeClr val="bg1">
                <a:lumMod val="75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Browse</a:t>
              </a:r>
              <a:endParaRPr lang="en-US" sz="1100" b="1" dirty="0">
                <a:solidFill>
                  <a:schemeClr val="tx1"/>
                </a:solidFill>
              </a:endParaRPr>
            </a:p>
          </p:txBody>
        </p:sp>
      </p:grpSp>
    </p:spTree>
    <p:extLst>
      <p:ext uri="{BB962C8B-B14F-4D97-AF65-F5344CB8AC3E}">
        <p14:creationId xmlns:p14="http://schemas.microsoft.com/office/powerpoint/2010/main" val="14294530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9" name="Group 18"/>
          <p:cNvGrpSpPr/>
          <p:nvPr/>
        </p:nvGrpSpPr>
        <p:grpSpPr>
          <a:xfrm>
            <a:off x="1909763" y="2133600"/>
            <a:ext cx="5324475" cy="4191000"/>
            <a:chOff x="1909763" y="2133600"/>
            <a:chExt cx="5324475" cy="4191000"/>
          </a:xfrm>
        </p:grpSpPr>
        <p:sp>
          <p:nvSpPr>
            <p:cNvPr id="22" name="Rectangle 21"/>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Import Wizard</a:t>
              </a:r>
            </a:p>
            <a:p>
              <a:pPr algn="ctr"/>
              <a:r>
                <a:rPr lang="en-US" sz="1400" dirty="0" smtClean="0">
                  <a:solidFill>
                    <a:schemeClr val="tx1"/>
                  </a:solidFill>
                </a:rPr>
                <a:t>We are importing your spreadsheet. Please wait.</a:t>
              </a:r>
            </a:p>
            <a:p>
              <a:pPr algn="ctr"/>
              <a:endParaRPr lang="en-US" sz="1400" dirty="0">
                <a:solidFill>
                  <a:schemeClr val="tx1"/>
                </a:solidFill>
              </a:endParaRPr>
            </a:p>
            <a:p>
              <a:pPr algn="ctr"/>
              <a:endParaRPr lang="en-US" sz="1400" dirty="0" smtClean="0">
                <a:solidFill>
                  <a:schemeClr val="tx1"/>
                </a:solidFill>
              </a:endParaRPr>
            </a:p>
            <a:p>
              <a:r>
                <a:rPr lang="en-US" sz="1400" dirty="0" smtClean="0">
                  <a:solidFill>
                    <a:schemeClr val="tx1"/>
                  </a:solidFill>
                </a:rPr>
                <a:t>  </a:t>
              </a:r>
              <a:endParaRPr lang="en-US" sz="1400" dirty="0">
                <a:solidFill>
                  <a:schemeClr val="tx1"/>
                </a:solidFill>
              </a:endParaRPr>
            </a:p>
          </p:txBody>
        </p:sp>
        <p:sp>
          <p:nvSpPr>
            <p:cNvPr id="24" name="Rectangle 23"/>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5" name="Rectangle 24"/>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pic>
        <p:nvPicPr>
          <p:cNvPr id="16" name="Picture 2" descr="https://cdn2.iconfinder.com/data/icons/loading-3/100/load17-5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5900" y="2955366"/>
            <a:ext cx="2547468" cy="2547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360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rgbClr val="42C2D0"/>
              </a:solidFill>
              <a:ln w="12700">
                <a:solidFill>
                  <a:schemeClr val="bg1">
                    <a:lumMod val="75000"/>
                  </a:schemeClr>
                </a:solid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latin typeface="Arial Narrow" panose="020B0606020202030204" pitchFamily="34" charset="0"/>
                  </a:rPr>
                  <a:t>Overview</a:t>
                </a:r>
                <a:endParaRPr lang="en-US" sz="1100" dirty="0">
                  <a:solidFill>
                    <a:schemeClr val="bg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8" name="Rectangle 17"/>
          <p:cNvSpPr/>
          <p:nvPr/>
        </p:nvSpPr>
        <p:spPr>
          <a:xfrm>
            <a:off x="906766" y="1980615"/>
            <a:ext cx="7330469" cy="4216539"/>
          </a:xfrm>
          <a:prstGeom prst="rect">
            <a:avLst/>
          </a:prstGeom>
          <a:noFill/>
          <a:ln w="19050">
            <a:noFill/>
          </a:ln>
        </p:spPr>
        <p:txBody>
          <a:bodyPr wrap="square">
            <a:spAutoFit/>
          </a:bodyPr>
          <a:lstStyle/>
          <a:p>
            <a:endParaRPr lang="en-US" sz="1600" dirty="0" smtClean="0">
              <a:solidFill>
                <a:prstClr val="black"/>
              </a:solidFill>
            </a:endParaRPr>
          </a:p>
          <a:p>
            <a:pPr algn="ctr">
              <a:spcAft>
                <a:spcPts val="1200"/>
              </a:spcAft>
            </a:pPr>
            <a:r>
              <a:rPr lang="en-US" b="1" dirty="0" smtClean="0">
                <a:solidFill>
                  <a:prstClr val="black"/>
                </a:solidFill>
              </a:rPr>
              <a:t>Reporting Steps</a:t>
            </a:r>
          </a:p>
          <a:p>
            <a:pPr defTabSz="457200">
              <a:spcAft>
                <a:spcPts val="600"/>
              </a:spcAft>
            </a:pPr>
            <a:r>
              <a:rPr lang="en-US" sz="1300" i="1" dirty="0" smtClean="0"/>
              <a:t>	</a:t>
            </a:r>
            <a:r>
              <a:rPr lang="en-US" sz="1400" dirty="0" smtClean="0"/>
              <a:t>Step 1 – Report</a:t>
            </a:r>
          </a:p>
          <a:p>
            <a:pPr defTabSz="457200"/>
            <a:r>
              <a:rPr lang="en-US" sz="1300" dirty="0"/>
              <a:t>	</a:t>
            </a:r>
            <a:r>
              <a:rPr lang="en-US" sz="1300" dirty="0" smtClean="0"/>
              <a:t>	</a:t>
            </a:r>
            <a:r>
              <a:rPr lang="en-US" sz="1100" dirty="0" smtClean="0"/>
              <a:t>First you will need to update our record of your company’s locations.</a:t>
            </a:r>
          </a:p>
          <a:p>
            <a:pPr marL="1085850" indent="-171450" defTabSz="457200">
              <a:buFont typeface="Arial" panose="020B0604020202020204" pitchFamily="34" charset="0"/>
              <a:buChar char="•"/>
            </a:pPr>
            <a:r>
              <a:rPr lang="en-US" sz="1100" dirty="0" smtClean="0"/>
              <a:t>Add new or acquired locations</a:t>
            </a:r>
          </a:p>
          <a:p>
            <a:pPr marL="1085850" indent="-171450" defTabSz="457200">
              <a:buFont typeface="Arial" panose="020B0604020202020204" pitchFamily="34" charset="0"/>
              <a:buChar char="•"/>
            </a:pPr>
            <a:r>
              <a:rPr lang="en-US" sz="1100" dirty="0" smtClean="0"/>
              <a:t>Indicate locations that are closed, inactive, sold, etc.</a:t>
            </a:r>
            <a:r>
              <a:rPr lang="en-US" sz="1100" dirty="0"/>
              <a:t>	</a:t>
            </a:r>
            <a:endParaRPr lang="en-US" sz="1100" dirty="0" smtClean="0"/>
          </a:p>
          <a:p>
            <a:pPr marL="1085850" indent="-171450" defTabSz="457200">
              <a:buFont typeface="Arial" panose="020B0604020202020204" pitchFamily="34" charset="0"/>
              <a:buChar char="•"/>
            </a:pPr>
            <a:r>
              <a:rPr lang="en-US" sz="1100" dirty="0" smtClean="0"/>
              <a:t>Update addresses that may have changed</a:t>
            </a:r>
          </a:p>
          <a:p>
            <a:pPr marL="914400" defTabSz="457200"/>
            <a:endParaRPr lang="en-US" sz="1100" dirty="0"/>
          </a:p>
          <a:p>
            <a:pPr marL="914400" defTabSz="457200"/>
            <a:r>
              <a:rPr lang="en-US" sz="1100" dirty="0" smtClean="0"/>
              <a:t>Then you will be asked to report various types of information for your company’s locations including:</a:t>
            </a:r>
          </a:p>
          <a:p>
            <a:pPr marL="1085850" indent="-171450" defTabSz="457200">
              <a:buFont typeface="Arial" panose="020B0604020202020204" pitchFamily="34" charset="0"/>
              <a:buChar char="•"/>
            </a:pPr>
            <a:r>
              <a:rPr lang="en-US" sz="1100" dirty="0" smtClean="0"/>
              <a:t>Employment and payroll data</a:t>
            </a:r>
          </a:p>
          <a:p>
            <a:pPr marL="1085850" indent="-171450" defTabSz="457200">
              <a:buFont typeface="Arial" panose="020B0604020202020204" pitchFamily="34" charset="0"/>
              <a:buChar char="•"/>
            </a:pPr>
            <a:r>
              <a:rPr lang="en-US" sz="1100" dirty="0" smtClean="0"/>
              <a:t>Sales of products and services</a:t>
            </a:r>
          </a:p>
          <a:p>
            <a:pPr marL="1085850" indent="-171450" defTabSz="457200">
              <a:buFont typeface="Arial" panose="020B0604020202020204" pitchFamily="34" charset="0"/>
              <a:buChar char="•"/>
            </a:pPr>
            <a:r>
              <a:rPr lang="en-US" sz="1100" dirty="0" smtClean="0"/>
              <a:t>Assets, expenditures, and inventories</a:t>
            </a:r>
          </a:p>
          <a:p>
            <a:pPr marL="1085850" indent="-171450" defTabSz="457200">
              <a:spcAft>
                <a:spcPts val="1200"/>
              </a:spcAft>
              <a:buFont typeface="Arial" panose="020B0604020202020204" pitchFamily="34" charset="0"/>
              <a:buChar char="•"/>
            </a:pPr>
            <a:r>
              <a:rPr lang="en-US" sz="1100" dirty="0" smtClean="0"/>
              <a:t>Expenses</a:t>
            </a:r>
          </a:p>
          <a:p>
            <a:pPr defTabSz="457200">
              <a:spcAft>
                <a:spcPts val="600"/>
              </a:spcAft>
            </a:pPr>
            <a:r>
              <a:rPr lang="en-US" sz="1100" dirty="0" smtClean="0"/>
              <a:t>	</a:t>
            </a:r>
            <a:r>
              <a:rPr lang="en-US" sz="1400" dirty="0" smtClean="0"/>
              <a:t>Step 2 - Review	</a:t>
            </a:r>
          </a:p>
          <a:p>
            <a:pPr defTabSz="457200">
              <a:spcAft>
                <a:spcPts val="1200"/>
              </a:spcAft>
            </a:pPr>
            <a:r>
              <a:rPr lang="en-US" sz="1300" i="1" dirty="0"/>
              <a:t>	</a:t>
            </a:r>
            <a:r>
              <a:rPr lang="en-US" sz="1300" i="1" dirty="0" smtClean="0"/>
              <a:t>	</a:t>
            </a:r>
            <a:r>
              <a:rPr lang="en-US" sz="1100" dirty="0" smtClean="0"/>
              <a:t>Review your responses and make any necessary corrections.</a:t>
            </a:r>
          </a:p>
          <a:p>
            <a:pPr defTabSz="457200">
              <a:spcAft>
                <a:spcPts val="600"/>
              </a:spcAft>
            </a:pPr>
            <a:r>
              <a:rPr lang="en-US" sz="1100" dirty="0"/>
              <a:t>	</a:t>
            </a:r>
            <a:r>
              <a:rPr lang="en-US" sz="1400" dirty="0" smtClean="0"/>
              <a:t>Step 3 – Submit</a:t>
            </a:r>
          </a:p>
          <a:p>
            <a:pPr defTabSz="457200"/>
            <a:r>
              <a:rPr lang="en-US" sz="1100" dirty="0"/>
              <a:t>	</a:t>
            </a:r>
            <a:r>
              <a:rPr lang="en-US" sz="1100" dirty="0" smtClean="0"/>
              <a:t>	Once errors and warnings are resolved, submit your data to the Census Bureau. </a:t>
            </a:r>
            <a:r>
              <a:rPr lang="en-US" sz="1400" dirty="0" smtClean="0"/>
              <a:t> </a:t>
            </a:r>
            <a:endParaRPr lang="en-US" sz="1100" dirty="0" smtClean="0"/>
          </a:p>
        </p:txBody>
      </p:sp>
      <p:sp>
        <p:nvSpPr>
          <p:cNvPr id="22" name="Rectangle 21"/>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p>
        </p:txBody>
      </p:sp>
    </p:spTree>
    <p:extLst>
      <p:ext uri="{BB962C8B-B14F-4D97-AF65-F5344CB8AC3E}">
        <p14:creationId xmlns:p14="http://schemas.microsoft.com/office/powerpoint/2010/main" val="660614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9" name="Group 18"/>
          <p:cNvGrpSpPr/>
          <p:nvPr/>
        </p:nvGrpSpPr>
        <p:grpSpPr>
          <a:xfrm>
            <a:off x="1909763" y="2133600"/>
            <a:ext cx="5324475" cy="4495800"/>
            <a:chOff x="1909763" y="2133600"/>
            <a:chExt cx="5324475" cy="4191000"/>
          </a:xfrm>
        </p:grpSpPr>
        <p:sp>
          <p:nvSpPr>
            <p:cNvPr id="22" name="Rectangle 21"/>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Import Wizard</a:t>
              </a:r>
            </a:p>
            <a:p>
              <a:pPr algn="ctr"/>
              <a:r>
                <a:rPr lang="en-US" sz="1400" dirty="0" smtClean="0">
                  <a:solidFill>
                    <a:schemeClr val="tx1"/>
                  </a:solidFill>
                </a:rPr>
                <a:t>Import Results:</a:t>
              </a:r>
              <a:endParaRPr lang="en-US" sz="1200" dirty="0">
                <a:solidFill>
                  <a:schemeClr val="tx1"/>
                </a:solidFill>
              </a:endParaRPr>
            </a:p>
            <a:p>
              <a:pPr defTabSz="457200"/>
              <a:r>
                <a:rPr lang="en-US" sz="1200" dirty="0" smtClean="0">
                  <a:solidFill>
                    <a:schemeClr val="tx1"/>
                  </a:solidFill>
                </a:rPr>
                <a:t>	256 of 260 locations were successfully imported.</a:t>
              </a:r>
            </a:p>
            <a:p>
              <a:pPr defTabSz="457200"/>
              <a:r>
                <a:rPr lang="en-US" sz="1200" dirty="0" smtClean="0">
                  <a:solidFill>
                    <a:schemeClr val="tx1"/>
                  </a:solidFill>
                </a:rPr>
                <a:t>	Problems were found on 4 locations.</a:t>
              </a: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1200" dirty="0" smtClean="0">
                <a:solidFill>
                  <a:schemeClr val="tx1"/>
                </a:solidFill>
              </a:endParaRPr>
            </a:p>
            <a:p>
              <a:pPr defTabSz="457200"/>
              <a:endParaRPr lang="en-US" sz="1200" dirty="0">
                <a:solidFill>
                  <a:schemeClr val="tx1"/>
                </a:solidFill>
              </a:endParaRPr>
            </a:p>
            <a:p>
              <a:pPr defTabSz="457200"/>
              <a:endParaRPr lang="en-US" sz="800" dirty="0" smtClean="0">
                <a:solidFill>
                  <a:schemeClr val="tx1"/>
                </a:solidFill>
              </a:endParaRPr>
            </a:p>
            <a:p>
              <a:pPr defTabSz="457200"/>
              <a:r>
                <a:rPr lang="en-US" sz="1200" dirty="0" smtClean="0">
                  <a:solidFill>
                    <a:schemeClr val="tx1"/>
                  </a:solidFill>
                </a:rPr>
                <a:t>Corrections can be made directly in you original spreadsheet and imported again.</a:t>
              </a:r>
            </a:p>
            <a:p>
              <a:pPr algn="ctr"/>
              <a:endParaRPr lang="en-US" sz="1400" dirty="0">
                <a:solidFill>
                  <a:schemeClr val="tx1"/>
                </a:solidFill>
              </a:endParaRPr>
            </a:p>
            <a:p>
              <a:pPr algn="ctr"/>
              <a:endParaRPr lang="en-US" sz="1400" dirty="0" smtClean="0">
                <a:solidFill>
                  <a:schemeClr val="tx1"/>
                </a:solidFill>
              </a:endParaRPr>
            </a:p>
            <a:p>
              <a:r>
                <a:rPr lang="en-US" sz="1400" dirty="0" smtClean="0">
                  <a:solidFill>
                    <a:schemeClr val="tx1"/>
                  </a:solidFill>
                </a:rPr>
                <a:t>  </a:t>
              </a:r>
            </a:p>
            <a:p>
              <a:pPr algn="ctr"/>
              <a:endParaRPr lang="en-US" sz="1400" dirty="0">
                <a:solidFill>
                  <a:schemeClr val="tx1"/>
                </a:solidFill>
              </a:endParaRPr>
            </a:p>
          </p:txBody>
        </p:sp>
        <p:sp>
          <p:nvSpPr>
            <p:cNvPr id="23" name="Rectangle 22"/>
            <p:cNvSpPr/>
            <p:nvPr/>
          </p:nvSpPr>
          <p:spPr>
            <a:xfrm>
              <a:off x="6172200"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4" name="Rectangle 23"/>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5" name="Rectangle 24"/>
            <p:cNvSpPr/>
            <p:nvPr/>
          </p:nvSpPr>
          <p:spPr>
            <a:xfrm>
              <a:off x="314711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Cancel</a:t>
              </a:r>
              <a:endParaRPr lang="en-US" sz="1100" dirty="0"/>
            </a:p>
          </p:txBody>
        </p:sp>
      </p:grpSp>
      <p:sp>
        <p:nvSpPr>
          <p:cNvPr id="16" name="Rectangle 15"/>
          <p:cNvSpPr/>
          <p:nvPr/>
        </p:nvSpPr>
        <p:spPr>
          <a:xfrm>
            <a:off x="1981200" y="3190875"/>
            <a:ext cx="5181600" cy="275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b="1" dirty="0" smtClean="0">
                <a:solidFill>
                  <a:schemeClr val="tx1"/>
                </a:solidFill>
              </a:rPr>
              <a:t>Problems Detected</a:t>
            </a:r>
          </a:p>
          <a:p>
            <a:r>
              <a:rPr lang="en-US" sz="1100" dirty="0" smtClean="0">
                <a:solidFill>
                  <a:schemeClr val="tx1"/>
                </a:solidFill>
              </a:rPr>
              <a:t>Problems were detected with your import. Grey highlighted cells will be ignored. Yellow highlighted cells require attention. Click on a cell to read the issue.</a:t>
            </a:r>
          </a:p>
          <a:p>
            <a:endParaRPr lang="en-US" sz="1100" dirty="0">
              <a:solidFill>
                <a:schemeClr val="tx1"/>
              </a:solidFill>
            </a:endParaRPr>
          </a:p>
          <a:p>
            <a:r>
              <a:rPr lang="en-US" sz="1100" b="1" dirty="0" smtClean="0">
                <a:solidFill>
                  <a:schemeClr val="tx1"/>
                </a:solidFill>
              </a:rPr>
              <a:t>The problem in the current cell is: </a:t>
            </a:r>
            <a:r>
              <a:rPr lang="en-US" sz="1100" dirty="0" smtClean="0">
                <a:solidFill>
                  <a:schemeClr val="tx1"/>
                </a:solidFill>
              </a:rPr>
              <a:t>Forms or locations cannot be added without a value in the FORM_MAILED column. From the drop down select Form Type or “—skip row—” to skip individual rows. To skip all rows, check the box for “Skip all row(s).” </a:t>
            </a:r>
            <a:endParaRPr lang="en-US" sz="1100" dirty="0">
              <a:solidFill>
                <a:schemeClr val="tx1"/>
              </a:solidFill>
            </a:endParaRPr>
          </a:p>
        </p:txBody>
      </p:sp>
      <p:sp>
        <p:nvSpPr>
          <p:cNvPr id="26" name="Isosceles Triangle 25"/>
          <p:cNvSpPr/>
          <p:nvPr/>
        </p:nvSpPr>
        <p:spPr>
          <a:xfrm>
            <a:off x="2180287" y="2933700"/>
            <a:ext cx="207646" cy="152400"/>
          </a:xfrm>
          <a:prstGeom prst="triangle">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45720" rtlCol="0" anchor="ctr"/>
          <a:lstStyle/>
          <a:p>
            <a:pPr algn="ctr"/>
            <a:r>
              <a:rPr lang="en-US" sz="800" b="1" dirty="0" smtClean="0">
                <a:solidFill>
                  <a:schemeClr val="tx1"/>
                </a:solidFill>
              </a:rPr>
              <a:t>!</a:t>
            </a:r>
            <a:endParaRPr lang="en-US" sz="800" b="1" dirty="0">
              <a:solidFill>
                <a:schemeClr val="tx1"/>
              </a:solidFill>
            </a:endParaRPr>
          </a:p>
        </p:txBody>
      </p:sp>
      <p:graphicFrame>
        <p:nvGraphicFramePr>
          <p:cNvPr id="29" name="Table 28"/>
          <p:cNvGraphicFramePr>
            <a:graphicFrameLocks noGrp="1"/>
          </p:cNvGraphicFramePr>
          <p:nvPr>
            <p:extLst>
              <p:ext uri="{D42A27DB-BD31-4B8C-83A1-F6EECF244321}">
                <p14:modId xmlns:p14="http://schemas.microsoft.com/office/powerpoint/2010/main" val="1015356458"/>
              </p:ext>
            </p:extLst>
          </p:nvPr>
        </p:nvGraphicFramePr>
        <p:xfrm>
          <a:off x="1981198" y="4567235"/>
          <a:ext cx="5021568" cy="690564"/>
        </p:xfrm>
        <a:graphic>
          <a:graphicData uri="http://schemas.openxmlformats.org/drawingml/2006/table">
            <a:tbl>
              <a:tblPr firstRow="1" bandRow="1">
                <a:tableStyleId>{9D7B26C5-4107-4FEC-AEDC-1716B250A1EF}</a:tableStyleId>
              </a:tblPr>
              <a:tblGrid>
                <a:gridCol w="836928"/>
                <a:gridCol w="836928"/>
                <a:gridCol w="836928"/>
                <a:gridCol w="836928"/>
                <a:gridCol w="836928"/>
                <a:gridCol w="836928"/>
              </a:tblGrid>
              <a:tr h="230188">
                <a:tc>
                  <a:txBody>
                    <a:bodyPr/>
                    <a:lstStyle/>
                    <a:p>
                      <a:pPr algn="ctr"/>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dirty="0" smtClean="0"/>
                        <a:t>added</a:t>
                      </a:r>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dirty="0" smtClean="0"/>
                        <a:t>B</a:t>
                      </a:r>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baseline="0" dirty="0" smtClean="0"/>
                        <a:t>C</a:t>
                      </a:r>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dirty="0" smtClean="0"/>
                        <a:t>D</a:t>
                      </a:r>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dirty="0" smtClean="0"/>
                        <a:t>E</a:t>
                      </a:r>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230188">
                <a:tc>
                  <a:txBody>
                    <a:bodyPr/>
                    <a:lstStyle/>
                    <a:p>
                      <a:r>
                        <a:rPr lang="en-US" sz="1000" b="1" dirty="0" smtClean="0"/>
                        <a:t>1</a:t>
                      </a:r>
                      <a:endParaRPr lang="en-US" sz="1000" b="1"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r>
                        <a:rPr lang="en-US" sz="1000" dirty="0" smtClean="0"/>
                        <a:t>FORM_MAIL</a:t>
                      </a:r>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000" dirty="0" smtClean="0"/>
                        <a:t>RECORD_C</a:t>
                      </a:r>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000" dirty="0" smtClean="0"/>
                        <a:t>RECORD_ST</a:t>
                      </a:r>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000" dirty="0" smtClean="0"/>
                        <a:t>RECORD_N</a:t>
                      </a:r>
                      <a:endParaRPr lang="en-US" sz="1000" dirty="0"/>
                    </a:p>
                  </a:txBody>
                  <a:tcPr marL="18288"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000" dirty="0" smtClean="0"/>
                        <a:t>RECORD_N</a:t>
                      </a:r>
                      <a:endParaRPr lang="en-US" sz="1000" dirty="0"/>
                    </a:p>
                  </a:txBody>
                  <a:tcPr marL="18288"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0188">
                <a:tc>
                  <a:txBody>
                    <a:bodyPr/>
                    <a:lstStyle/>
                    <a:p>
                      <a:r>
                        <a:rPr lang="en-US" sz="1000" b="1" dirty="0" smtClean="0"/>
                        <a:t>9</a:t>
                      </a:r>
                      <a:endParaRPr lang="en-US" sz="1000" b="1"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l"/>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l"/>
                      <a:r>
                        <a:rPr lang="en-US" sz="1000" dirty="0" smtClean="0"/>
                        <a:t>ADD_500000</a:t>
                      </a:r>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000" dirty="0"/>
                    </a:p>
                  </a:txBody>
                  <a:tcPr marL="45720" marR="4572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000" dirty="0"/>
                    </a:p>
                  </a:txBody>
                  <a:tcPr marL="18288"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000" dirty="0"/>
                    </a:p>
                  </a:txBody>
                  <a:tcPr marL="18288"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30" name="Rectangle 29"/>
          <p:cNvSpPr/>
          <p:nvPr/>
        </p:nvSpPr>
        <p:spPr>
          <a:xfrm>
            <a:off x="1981200" y="5779008"/>
            <a:ext cx="5021568" cy="164592"/>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tIns="0" rIns="0" bIns="0" rtlCol="0" anchor="ctr"/>
          <a:lstStyle/>
          <a:p>
            <a:r>
              <a:rPr lang="en-US" sz="1100" b="1" dirty="0" smtClean="0">
                <a:solidFill>
                  <a:schemeClr val="bg1">
                    <a:lumMod val="50000"/>
                  </a:schemeClr>
                </a:solidFill>
              </a:rPr>
              <a:t>&lt;    	   </a:t>
            </a:r>
            <a:r>
              <a:rPr lang="en-US" sz="1100" b="1" dirty="0">
                <a:solidFill>
                  <a:schemeClr val="bg1">
                    <a:lumMod val="50000"/>
                  </a:schemeClr>
                </a:solidFill>
              </a:rPr>
              <a:t> </a:t>
            </a:r>
            <a:r>
              <a:rPr lang="en-US" sz="1100" b="1" dirty="0" smtClean="0">
                <a:solidFill>
                  <a:schemeClr val="bg1">
                    <a:lumMod val="50000"/>
                  </a:schemeClr>
                </a:solidFill>
              </a:rPr>
              <a:t>  		</a:t>
            </a:r>
            <a:r>
              <a:rPr lang="en-US" sz="1100" b="1" dirty="0">
                <a:solidFill>
                  <a:schemeClr val="bg1">
                    <a:lumMod val="50000"/>
                  </a:schemeClr>
                </a:solidFill>
              </a:rPr>
              <a:t>	</a:t>
            </a:r>
            <a:r>
              <a:rPr lang="en-US" sz="1100" b="1" dirty="0" smtClean="0">
                <a:solidFill>
                  <a:schemeClr val="bg1">
                    <a:lumMod val="50000"/>
                  </a:schemeClr>
                </a:solidFill>
              </a:rPr>
              <a:t>                                       &gt;</a:t>
            </a:r>
            <a:endParaRPr lang="en-US" sz="1100" b="1" dirty="0">
              <a:solidFill>
                <a:schemeClr val="bg1">
                  <a:lumMod val="50000"/>
                </a:schemeClr>
              </a:solidFill>
            </a:endParaRPr>
          </a:p>
        </p:txBody>
      </p:sp>
      <p:sp>
        <p:nvSpPr>
          <p:cNvPr id="31" name="Rectangle 30"/>
          <p:cNvSpPr/>
          <p:nvPr/>
        </p:nvSpPr>
        <p:spPr>
          <a:xfrm>
            <a:off x="7002767" y="4567236"/>
            <a:ext cx="160033" cy="1211771"/>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1400" dirty="0" smtClean="0">
                <a:solidFill>
                  <a:schemeClr val="bg1">
                    <a:lumMod val="50000"/>
                  </a:schemeClr>
                </a:solidFill>
              </a:rPr>
              <a:t>^</a:t>
            </a:r>
          </a:p>
          <a:p>
            <a:pPr algn="ctr"/>
            <a:endParaRPr lang="en-US" sz="1400" dirty="0">
              <a:solidFill>
                <a:schemeClr val="bg1">
                  <a:lumMod val="50000"/>
                </a:schemeClr>
              </a:solidFill>
            </a:endParaRPr>
          </a:p>
          <a:p>
            <a:pPr algn="ctr"/>
            <a:endParaRPr lang="en-US" sz="1200" dirty="0">
              <a:solidFill>
                <a:schemeClr val="bg1">
                  <a:lumMod val="50000"/>
                </a:schemeClr>
              </a:solidFill>
            </a:endParaRPr>
          </a:p>
          <a:p>
            <a:pPr algn="ctr"/>
            <a:endParaRPr lang="en-US" sz="800" dirty="0">
              <a:solidFill>
                <a:schemeClr val="bg1">
                  <a:lumMod val="50000"/>
                </a:schemeClr>
              </a:solidFill>
            </a:endParaRPr>
          </a:p>
          <a:p>
            <a:pPr algn="ctr"/>
            <a:endParaRPr lang="en-US" sz="1000" dirty="0" smtClean="0">
              <a:solidFill>
                <a:schemeClr val="bg1">
                  <a:lumMod val="50000"/>
                </a:schemeClr>
              </a:solidFill>
            </a:endParaRPr>
          </a:p>
          <a:p>
            <a:pPr algn="ctr"/>
            <a:endParaRPr lang="en-US" sz="800" dirty="0" smtClean="0">
              <a:solidFill>
                <a:schemeClr val="bg1">
                  <a:lumMod val="50000"/>
                </a:schemeClr>
              </a:solidFill>
            </a:endParaRPr>
          </a:p>
          <a:p>
            <a:pPr algn="ctr"/>
            <a:r>
              <a:rPr lang="en-US" sz="1400" dirty="0" smtClean="0">
                <a:solidFill>
                  <a:schemeClr val="bg1">
                    <a:lumMod val="50000"/>
                  </a:schemeClr>
                </a:solidFill>
              </a:rPr>
              <a:t>v</a:t>
            </a:r>
          </a:p>
        </p:txBody>
      </p:sp>
      <p:sp>
        <p:nvSpPr>
          <p:cNvPr id="32" name="Rectangle 31"/>
          <p:cNvSpPr/>
          <p:nvPr/>
        </p:nvSpPr>
        <p:spPr>
          <a:xfrm>
            <a:off x="7002768" y="4724400"/>
            <a:ext cx="160033" cy="173486"/>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146048" y="5779008"/>
            <a:ext cx="204405" cy="164592"/>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5" name="Rectangle 34"/>
          <p:cNvSpPr/>
          <p:nvPr/>
        </p:nvSpPr>
        <p:spPr>
          <a:xfrm>
            <a:off x="3430896" y="5029200"/>
            <a:ext cx="224833" cy="221952"/>
          </a:xfrm>
          <a:prstGeom prst="rect">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000" b="1" dirty="0">
              <a:solidFill>
                <a:schemeClr val="bg1">
                  <a:lumMod val="50000"/>
                </a:schemeClr>
              </a:solidFill>
            </a:endParaRPr>
          </a:p>
        </p:txBody>
      </p:sp>
      <p:sp>
        <p:nvSpPr>
          <p:cNvPr id="34" name="Flowchart: Merge 33"/>
          <p:cNvSpPr/>
          <p:nvPr/>
        </p:nvSpPr>
        <p:spPr>
          <a:xfrm>
            <a:off x="3462350" y="5094553"/>
            <a:ext cx="161923" cy="91246"/>
          </a:xfrm>
          <a:prstGeom prst="flowChartMerg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58822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8" name="Group 17"/>
          <p:cNvGrpSpPr/>
          <p:nvPr/>
        </p:nvGrpSpPr>
        <p:grpSpPr>
          <a:xfrm>
            <a:off x="1909763" y="2133600"/>
            <a:ext cx="5324475" cy="4191000"/>
            <a:chOff x="1909763" y="2133600"/>
            <a:chExt cx="5324475" cy="4191000"/>
          </a:xfrm>
        </p:grpSpPr>
        <p:sp>
          <p:nvSpPr>
            <p:cNvPr id="19" name="Rectangle 18"/>
            <p:cNvSpPr/>
            <p:nvPr/>
          </p:nvSpPr>
          <p:spPr>
            <a:xfrm>
              <a:off x="1909763" y="2133600"/>
              <a:ext cx="5324475" cy="4191000"/>
            </a:xfrm>
            <a:prstGeom prst="rect">
              <a:avLst/>
            </a:prstGeom>
            <a:solidFill>
              <a:schemeClr val="tx2">
                <a:lumMod val="40000"/>
                <a:lumOff val="60000"/>
              </a:schemeClr>
            </a:solid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US" b="1" dirty="0" smtClean="0">
                  <a:solidFill>
                    <a:schemeClr val="tx1"/>
                  </a:solidFill>
                </a:rPr>
                <a:t>Import Wizard</a:t>
              </a:r>
            </a:p>
            <a:p>
              <a:pPr algn="ctr"/>
              <a:endParaRPr lang="en-US" sz="1400" dirty="0" smtClean="0">
                <a:solidFill>
                  <a:schemeClr val="tx1"/>
                </a:solidFill>
              </a:endParaRPr>
            </a:p>
            <a:p>
              <a:pPr algn="ctr"/>
              <a:endParaRPr lang="en-US" sz="1400" dirty="0">
                <a:solidFill>
                  <a:schemeClr val="tx1"/>
                </a:solidFill>
              </a:endParaRPr>
            </a:p>
            <a:p>
              <a:pPr algn="ctr"/>
              <a:r>
                <a:rPr lang="en-US" sz="1400" dirty="0" smtClean="0">
                  <a:solidFill>
                    <a:schemeClr val="tx1"/>
                  </a:solidFill>
                </a:rPr>
                <a:t>All 260 locations were successfully imported.</a:t>
              </a:r>
            </a:p>
            <a:p>
              <a:pPr algn="ctr"/>
              <a:endParaRPr lang="en-US" sz="1400" dirty="0">
                <a:solidFill>
                  <a:schemeClr val="tx1"/>
                </a:solidFill>
              </a:endParaRPr>
            </a:p>
          </p:txBody>
        </p:sp>
        <p:sp>
          <p:nvSpPr>
            <p:cNvPr id="20" name="Rectangle 19"/>
            <p:cNvSpPr/>
            <p:nvPr/>
          </p:nvSpPr>
          <p:spPr>
            <a:xfrm>
              <a:off x="4724400" y="3657600"/>
              <a:ext cx="2179320" cy="238125"/>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Return to Reporting Dashboard</a:t>
              </a:r>
              <a:endParaRPr lang="en-US" sz="1100" dirty="0"/>
            </a:p>
          </p:txBody>
        </p:sp>
        <p:sp>
          <p:nvSpPr>
            <p:cNvPr id="21" name="Rectangle 20"/>
            <p:cNvSpPr/>
            <p:nvPr/>
          </p:nvSpPr>
          <p:spPr>
            <a:xfrm>
              <a:off x="2180287" y="5943600"/>
              <a:ext cx="845834"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Help</a:t>
              </a:r>
              <a:endParaRPr lang="en-US" sz="1100" dirty="0"/>
            </a:p>
          </p:txBody>
        </p:sp>
        <p:sp>
          <p:nvSpPr>
            <p:cNvPr id="22" name="Rectangle 21"/>
            <p:cNvSpPr/>
            <p:nvPr/>
          </p:nvSpPr>
          <p:spPr>
            <a:xfrm>
              <a:off x="2306954" y="3657600"/>
              <a:ext cx="2176272"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Import Another Spreadsheet</a:t>
              </a:r>
              <a:endParaRPr lang="en-US" sz="1100" dirty="0"/>
            </a:p>
          </p:txBody>
        </p:sp>
      </p:grpSp>
    </p:spTree>
    <p:extLst>
      <p:ext uri="{BB962C8B-B14F-4D97-AF65-F5344CB8AC3E}">
        <p14:creationId xmlns:p14="http://schemas.microsoft.com/office/powerpoint/2010/main" val="1944744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aphicFrame>
        <p:nvGraphicFramePr>
          <p:cNvPr id="18" name="Table 17"/>
          <p:cNvGraphicFramePr>
            <a:graphicFrameLocks noGrp="1"/>
          </p:cNvGraphicFramePr>
          <p:nvPr>
            <p:extLst>
              <p:ext uri="{D42A27DB-BD31-4B8C-83A1-F6EECF244321}">
                <p14:modId xmlns:p14="http://schemas.microsoft.com/office/powerpoint/2010/main" val="2815287518"/>
              </p:ext>
            </p:extLst>
          </p:nvPr>
        </p:nvGraphicFramePr>
        <p:xfrm>
          <a:off x="906764" y="2514600"/>
          <a:ext cx="7368570" cy="2935826"/>
        </p:xfrm>
        <a:graphic>
          <a:graphicData uri="http://schemas.openxmlformats.org/drawingml/2006/table">
            <a:tbl>
              <a:tblPr>
                <a:tableStyleId>{5C22544A-7EE6-4342-B048-85BDC9FD1C3A}</a:tableStyleId>
              </a:tblPr>
              <a:tblGrid>
                <a:gridCol w="1473714"/>
                <a:gridCol w="1473714"/>
                <a:gridCol w="1473714"/>
                <a:gridCol w="1473714"/>
                <a:gridCol w="1473714"/>
              </a:tblGrid>
              <a:tr h="2380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Responses to-date</a:t>
                      </a:r>
                    </a:p>
                  </a:txBody>
                  <a:tcPr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hMerge="1">
                  <a:txBody>
                    <a:bodyPr/>
                    <a:lstStyle/>
                    <a:p>
                      <a:endParaRPr lang="en-US" dirty="0"/>
                    </a:p>
                  </a:txBody>
                  <a:tcPr/>
                </a:tc>
                <a:tc gridSpan="2">
                  <a:txBody>
                    <a:bodyPr/>
                    <a:lstStyle/>
                    <a:p>
                      <a:r>
                        <a:rPr lang="en-US" sz="1200" b="1" dirty="0" smtClean="0"/>
                        <a:t>Global Widgets</a:t>
                      </a:r>
                      <a:r>
                        <a:rPr lang="en-US" sz="1200" b="1" baseline="0" dirty="0" smtClean="0"/>
                        <a:t> Inc.</a:t>
                      </a:r>
                      <a:endParaRPr lang="en-US" sz="1200" b="1" dirty="0"/>
                    </a:p>
                  </a:txBody>
                  <a:tcPr marT="0" marB="0">
                    <a:lnT w="12700" cap="flat" cmpd="sng" algn="ctr">
                      <a:solidFill>
                        <a:schemeClr val="tx1"/>
                      </a:solidFill>
                      <a:prstDash val="solid"/>
                      <a:round/>
                      <a:headEnd type="none" w="med" len="med"/>
                      <a:tailEnd type="none" w="med" len="med"/>
                    </a:lnT>
                    <a:solidFill>
                      <a:schemeClr val="bg1">
                        <a:lumMod val="75000"/>
                      </a:schemeClr>
                    </a:solidFill>
                  </a:tcPr>
                </a:tc>
                <a:tc hMerge="1">
                  <a:txBody>
                    <a:bodyPr/>
                    <a:lstStyle/>
                    <a:p>
                      <a:endParaRPr lang="en-US" dirty="0"/>
                    </a:p>
                  </a:txBody>
                  <a:tcPr/>
                </a:tc>
                <a:tc>
                  <a:txBody>
                    <a:bodyPr/>
                    <a:lstStyle/>
                    <a:p>
                      <a:endParaRPr lang="en-US" sz="1200" dirty="0"/>
                    </a:p>
                  </a:txBody>
                  <a:tcPr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75000"/>
                      </a:schemeClr>
                    </a:solidFill>
                  </a:tcPr>
                </a:tc>
              </a:tr>
              <a:tr h="238040">
                <a:tc>
                  <a:txBody>
                    <a:bodyPr/>
                    <a:lstStyle/>
                    <a:p>
                      <a:pPr algn="ctr"/>
                      <a:r>
                        <a:rPr lang="en-US" sz="1200" b="1" dirty="0" smtClean="0"/>
                        <a:t>Federal Tax ID</a:t>
                      </a:r>
                      <a:endParaRPr lang="en-US" sz="1200" b="1" dirty="0"/>
                    </a:p>
                  </a:txBody>
                  <a:tcPr marT="0" marB="0">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a:r>
                        <a:rPr lang="en-US" sz="1200" b="1" dirty="0" smtClean="0"/>
                        <a:t>Employment </a:t>
                      </a:r>
                      <a:endParaRPr lang="en-US" sz="1200" b="1" dirty="0"/>
                    </a:p>
                  </a:txBody>
                  <a:tcPr marT="0" marB="0">
                    <a:solidFill>
                      <a:schemeClr val="bg1">
                        <a:lumMod val="75000"/>
                      </a:schemeClr>
                    </a:solidFill>
                  </a:tcPr>
                </a:tc>
                <a:tc>
                  <a:txBody>
                    <a:bodyPr/>
                    <a:lstStyle/>
                    <a:p>
                      <a:pPr algn="ctr"/>
                      <a:r>
                        <a:rPr lang="en-US" sz="1200" b="1" dirty="0" smtClean="0"/>
                        <a:t>Annual Payroll</a:t>
                      </a:r>
                      <a:endParaRPr lang="en-US" sz="1200" b="1" dirty="0"/>
                    </a:p>
                  </a:txBody>
                  <a:tcPr marT="0" marB="0">
                    <a:solidFill>
                      <a:schemeClr val="bg1">
                        <a:lumMod val="75000"/>
                      </a:schemeClr>
                    </a:solidFill>
                  </a:tcPr>
                </a:tc>
                <a:tc>
                  <a:txBody>
                    <a:bodyPr/>
                    <a:lstStyle/>
                    <a:p>
                      <a:pPr algn="ctr"/>
                      <a:r>
                        <a:rPr lang="en-US" sz="1200" b="1" dirty="0" smtClean="0"/>
                        <a:t>Payroll Q1 </a:t>
                      </a:r>
                      <a:endParaRPr lang="en-US" sz="1200" b="1" dirty="0"/>
                    </a:p>
                  </a:txBody>
                  <a:tcPr marT="0" marB="0">
                    <a:solidFill>
                      <a:schemeClr val="bg1">
                        <a:lumMod val="75000"/>
                      </a:schemeClr>
                    </a:solidFill>
                  </a:tcPr>
                </a:tc>
                <a:tc>
                  <a:txBody>
                    <a:bodyPr/>
                    <a:lstStyle/>
                    <a:p>
                      <a:pPr algn="ctr"/>
                      <a:r>
                        <a:rPr lang="en-US" sz="1200" b="1" dirty="0" smtClean="0"/>
                        <a:t>Receipts</a:t>
                      </a:r>
                      <a:endParaRPr lang="en-US" sz="1200" b="1" dirty="0"/>
                    </a:p>
                  </a:txBody>
                  <a:tcPr marT="0" marB="0">
                    <a:lnR w="12700" cap="flat" cmpd="sng" algn="ctr">
                      <a:solidFill>
                        <a:schemeClr val="tx1"/>
                      </a:solidFill>
                      <a:prstDash val="solid"/>
                      <a:round/>
                      <a:headEnd type="none" w="med" len="med"/>
                      <a:tailEnd type="none" w="med" len="med"/>
                    </a:lnR>
                    <a:solidFill>
                      <a:schemeClr val="bg1">
                        <a:lumMod val="75000"/>
                      </a:schemeClr>
                    </a:solidFill>
                  </a:tcPr>
                </a:tc>
              </a:tr>
              <a:tr h="238040">
                <a:tc>
                  <a:txBody>
                    <a:bodyPr/>
                    <a:lstStyle/>
                    <a:p>
                      <a:pPr algn="ctr"/>
                      <a:endParaRPr lang="en-US" sz="1200" dirty="0"/>
                    </a:p>
                  </a:txBody>
                  <a:tcPr marT="0" marB="0">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a:endParaRPr lang="en-US" sz="1200" dirty="0"/>
                    </a:p>
                  </a:txBody>
                  <a:tcPr marT="0" marB="0">
                    <a:solidFill>
                      <a:schemeClr val="bg1">
                        <a:lumMod val="75000"/>
                      </a:schemeClr>
                    </a:solidFill>
                  </a:tcPr>
                </a:tc>
                <a:tc>
                  <a:txBody>
                    <a:bodyPr/>
                    <a:lstStyle/>
                    <a:p>
                      <a:pPr algn="ctr"/>
                      <a:r>
                        <a:rPr lang="en-US" sz="1200" dirty="0" smtClean="0"/>
                        <a:t>($ thousands)</a:t>
                      </a:r>
                      <a:endParaRPr lang="en-US" sz="1200" dirty="0"/>
                    </a:p>
                  </a:txBody>
                  <a:tcPr marT="0" marB="0">
                    <a:solidFill>
                      <a:schemeClr val="bg1">
                        <a:lumMod val="75000"/>
                      </a:schemeClr>
                    </a:solidFill>
                  </a:tcPr>
                </a:tc>
                <a:tc>
                  <a:txBody>
                    <a:bodyPr/>
                    <a:lstStyle/>
                    <a:p>
                      <a:pPr algn="ctr"/>
                      <a:r>
                        <a:rPr lang="en-US" sz="1200" dirty="0" smtClean="0"/>
                        <a:t>($ thousands)</a:t>
                      </a:r>
                      <a:endParaRPr lang="en-US" sz="1200" dirty="0"/>
                    </a:p>
                  </a:txBody>
                  <a:tcPr marT="0" marB="0">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 thousands)</a:t>
                      </a:r>
                    </a:p>
                  </a:txBody>
                  <a:tcPr marT="0" marB="0">
                    <a:lnR w="12700" cap="flat" cmpd="sng" algn="ctr">
                      <a:solidFill>
                        <a:schemeClr val="tx1"/>
                      </a:solidFill>
                      <a:prstDash val="solid"/>
                      <a:round/>
                      <a:headEnd type="none" w="med" len="med"/>
                      <a:tailEnd type="none" w="med" len="med"/>
                    </a:lnR>
                    <a:solidFill>
                      <a:schemeClr val="bg1">
                        <a:lumMod val="75000"/>
                      </a:schemeClr>
                    </a:solidFill>
                  </a:tcPr>
                </a:tc>
              </a:tr>
              <a:tr h="238040">
                <a:tc>
                  <a:txBody>
                    <a:bodyPr/>
                    <a:lstStyle/>
                    <a:p>
                      <a:pPr algn="r"/>
                      <a:r>
                        <a:rPr lang="en-US" sz="1200" dirty="0" smtClean="0"/>
                        <a:t>99-9999991</a:t>
                      </a:r>
                      <a:endParaRPr lang="en-US" sz="1200" dirty="0"/>
                    </a:p>
                  </a:txBody>
                  <a:tcPr marT="0" marB="0" anchor="b">
                    <a:lnL w="12700" cap="flat" cmpd="sng" algn="ctr">
                      <a:solidFill>
                        <a:schemeClr val="tx1"/>
                      </a:solidFill>
                      <a:prstDash val="solid"/>
                      <a:round/>
                      <a:headEnd type="none" w="med" len="med"/>
                      <a:tailEnd type="none" w="med" len="med"/>
                    </a:lnL>
                    <a:solidFill>
                      <a:schemeClr val="bg1"/>
                    </a:solidFill>
                  </a:tcPr>
                </a:tc>
                <a:tc>
                  <a:txBody>
                    <a:bodyPr/>
                    <a:lstStyle/>
                    <a:p>
                      <a:pPr algn="r"/>
                      <a:r>
                        <a:rPr lang="en-US" sz="1200" dirty="0" smtClean="0"/>
                        <a:t>251</a:t>
                      </a:r>
                      <a:endParaRPr lang="en-US" sz="1200" dirty="0"/>
                    </a:p>
                  </a:txBody>
                  <a:tcPr marT="0" marB="0" anchor="b">
                    <a:solidFill>
                      <a:schemeClr val="bg1"/>
                    </a:solidFill>
                  </a:tcPr>
                </a:tc>
                <a:tc>
                  <a:txBody>
                    <a:bodyPr/>
                    <a:lstStyle/>
                    <a:p>
                      <a:pPr algn="r"/>
                      <a:r>
                        <a:rPr lang="en-US" sz="1200" dirty="0" smtClean="0"/>
                        <a:t>5587</a:t>
                      </a:r>
                      <a:endParaRPr lang="en-US" sz="1200" dirty="0"/>
                    </a:p>
                  </a:txBody>
                  <a:tcPr marT="0" marB="0" anchor="b">
                    <a:solidFill>
                      <a:schemeClr val="bg1"/>
                    </a:solidFill>
                  </a:tcPr>
                </a:tc>
                <a:tc>
                  <a:txBody>
                    <a:bodyPr/>
                    <a:lstStyle/>
                    <a:p>
                      <a:pPr algn="r"/>
                      <a:r>
                        <a:rPr lang="en-US" sz="1200" dirty="0" smtClean="0"/>
                        <a:t>22905</a:t>
                      </a:r>
                      <a:endParaRPr lang="en-US" sz="1200" dirty="0"/>
                    </a:p>
                  </a:txBody>
                  <a:tcPr marT="0" marB="0" anchor="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200" dirty="0" smtClean="0"/>
                        <a:t>11076</a:t>
                      </a:r>
                    </a:p>
                  </a:txBody>
                  <a:tcPr marT="0" marB="0" anchor="b">
                    <a:lnR w="12700" cap="flat" cmpd="sng" algn="ctr">
                      <a:solidFill>
                        <a:schemeClr val="tx1"/>
                      </a:solidFill>
                      <a:prstDash val="solid"/>
                      <a:round/>
                      <a:headEnd type="none" w="med" len="med"/>
                      <a:tailEnd type="none" w="med" len="med"/>
                    </a:lnR>
                    <a:solidFill>
                      <a:schemeClr val="bg1"/>
                    </a:solidFill>
                  </a:tcPr>
                </a:tc>
              </a:tr>
              <a:tr h="238040">
                <a:tc>
                  <a:txBody>
                    <a:bodyPr/>
                    <a:lstStyle/>
                    <a:p>
                      <a:pPr algn="r"/>
                      <a:r>
                        <a:rPr lang="en-US" sz="1200" dirty="0" smtClean="0"/>
                        <a:t>99-9999992</a:t>
                      </a:r>
                      <a:endParaRPr lang="en-US" sz="1200" dirty="0"/>
                    </a:p>
                  </a:txBody>
                  <a:tcPr marT="0" marB="0" anchor="b">
                    <a:lnL w="12700" cap="flat" cmpd="sng" algn="ctr">
                      <a:solidFill>
                        <a:schemeClr val="tx1"/>
                      </a:solidFill>
                      <a:prstDash val="solid"/>
                      <a:round/>
                      <a:headEnd type="none" w="med" len="med"/>
                      <a:tailEnd type="none" w="med" len="med"/>
                    </a:lnL>
                    <a:solidFill>
                      <a:schemeClr val="bg1"/>
                    </a:solidFill>
                  </a:tcPr>
                </a:tc>
                <a:tc>
                  <a:txBody>
                    <a:bodyPr/>
                    <a:lstStyle/>
                    <a:p>
                      <a:pPr algn="r"/>
                      <a:r>
                        <a:rPr lang="en-US" sz="1200" dirty="0" smtClean="0"/>
                        <a:t>522</a:t>
                      </a:r>
                      <a:endParaRPr lang="en-US" sz="1200" dirty="0"/>
                    </a:p>
                  </a:txBody>
                  <a:tcPr marT="0" marB="0" anchor="b">
                    <a:solidFill>
                      <a:schemeClr val="bg1"/>
                    </a:solidFill>
                  </a:tcPr>
                </a:tc>
                <a:tc>
                  <a:txBody>
                    <a:bodyPr/>
                    <a:lstStyle/>
                    <a:p>
                      <a:pPr algn="r"/>
                      <a:r>
                        <a:rPr lang="en-US" sz="1200" dirty="0" smtClean="0"/>
                        <a:t>12075</a:t>
                      </a:r>
                      <a:endParaRPr lang="en-US" sz="1200" dirty="0"/>
                    </a:p>
                  </a:txBody>
                  <a:tcPr marT="0" marB="0" anchor="b">
                    <a:solidFill>
                      <a:schemeClr val="bg1"/>
                    </a:solidFill>
                  </a:tcPr>
                </a:tc>
                <a:tc>
                  <a:txBody>
                    <a:bodyPr/>
                    <a:lstStyle/>
                    <a:p>
                      <a:pPr algn="r"/>
                      <a:r>
                        <a:rPr lang="en-US" sz="1200" dirty="0" smtClean="0"/>
                        <a:t>50791 </a:t>
                      </a:r>
                      <a:endParaRPr lang="en-US" sz="1200" dirty="0"/>
                    </a:p>
                  </a:txBody>
                  <a:tcPr marT="0" marB="0" anchor="b">
                    <a:solidFill>
                      <a:schemeClr val="bg1"/>
                    </a:solidFill>
                  </a:tcPr>
                </a:tc>
                <a:tc>
                  <a:txBody>
                    <a:bodyPr/>
                    <a:lstStyle/>
                    <a:p>
                      <a:pPr algn="r"/>
                      <a:r>
                        <a:rPr lang="en-US" sz="1200" dirty="0" smtClean="0"/>
                        <a:t>32443</a:t>
                      </a:r>
                      <a:endParaRPr lang="en-US" sz="1200" dirty="0"/>
                    </a:p>
                  </a:txBody>
                  <a:tcPr marT="0" marB="0" anchor="b">
                    <a:lnR w="12700" cap="flat" cmpd="sng" algn="ctr">
                      <a:solidFill>
                        <a:schemeClr val="tx1"/>
                      </a:solidFill>
                      <a:prstDash val="solid"/>
                      <a:round/>
                      <a:headEnd type="none" w="med" len="med"/>
                      <a:tailEnd type="none" w="med" len="med"/>
                    </a:lnR>
                    <a:solidFill>
                      <a:schemeClr val="bg1"/>
                    </a:solidFill>
                  </a:tcPr>
                </a:tc>
              </a:tr>
              <a:tr h="238040">
                <a:tc>
                  <a:txBody>
                    <a:bodyPr/>
                    <a:lstStyle/>
                    <a:p>
                      <a:pPr algn="r"/>
                      <a:r>
                        <a:rPr lang="en-US" sz="1200" dirty="0" smtClean="0"/>
                        <a:t>99-9999993</a:t>
                      </a:r>
                      <a:endParaRPr lang="en-US" sz="1200" dirty="0"/>
                    </a:p>
                  </a:txBody>
                  <a:tcPr marT="0" marB="0" anchor="b">
                    <a:lnL w="12700" cap="flat" cmpd="sng" algn="ctr">
                      <a:solidFill>
                        <a:schemeClr val="tx1"/>
                      </a:solidFill>
                      <a:prstDash val="solid"/>
                      <a:round/>
                      <a:headEnd type="none" w="med" len="med"/>
                      <a:tailEnd type="none" w="med" len="med"/>
                    </a:lnL>
                    <a:solidFill>
                      <a:schemeClr val="bg1"/>
                    </a:solidFill>
                  </a:tcPr>
                </a:tc>
                <a:tc>
                  <a:txBody>
                    <a:bodyPr/>
                    <a:lstStyle/>
                    <a:p>
                      <a:pPr algn="r"/>
                      <a:r>
                        <a:rPr lang="en-US" sz="1200" dirty="0" smtClean="0"/>
                        <a:t>77</a:t>
                      </a:r>
                      <a:endParaRPr lang="en-US" sz="1200" dirty="0"/>
                    </a:p>
                  </a:txBody>
                  <a:tcPr marT="0" marB="0" anchor="b">
                    <a:solidFill>
                      <a:schemeClr val="bg1"/>
                    </a:solidFill>
                  </a:tcPr>
                </a:tc>
                <a:tc>
                  <a:txBody>
                    <a:bodyPr/>
                    <a:lstStyle/>
                    <a:p>
                      <a:pPr algn="r"/>
                      <a:r>
                        <a:rPr lang="en-US" sz="1200" dirty="0" smtClean="0"/>
                        <a:t>2119</a:t>
                      </a:r>
                      <a:endParaRPr lang="en-US" sz="1200" dirty="0"/>
                    </a:p>
                  </a:txBody>
                  <a:tcPr marT="0" marB="0" anchor="b">
                    <a:solidFill>
                      <a:schemeClr val="bg1"/>
                    </a:solidFill>
                  </a:tcPr>
                </a:tc>
                <a:tc>
                  <a:txBody>
                    <a:bodyPr/>
                    <a:lstStyle/>
                    <a:p>
                      <a:pPr algn="r"/>
                      <a:r>
                        <a:rPr lang="en-US" sz="1200" dirty="0" smtClean="0"/>
                        <a:t>8255 </a:t>
                      </a:r>
                      <a:endParaRPr lang="en-US" sz="1200" dirty="0"/>
                    </a:p>
                  </a:txBody>
                  <a:tcPr marT="0" marB="0" anchor="b">
                    <a:solidFill>
                      <a:schemeClr val="bg1"/>
                    </a:solidFill>
                  </a:tcPr>
                </a:tc>
                <a:tc>
                  <a:txBody>
                    <a:bodyPr/>
                    <a:lstStyle/>
                    <a:p>
                      <a:pPr algn="r"/>
                      <a:r>
                        <a:rPr lang="en-US" sz="1200" dirty="0" smtClean="0"/>
                        <a:t>9546</a:t>
                      </a:r>
                      <a:endParaRPr lang="en-US" sz="1200" dirty="0"/>
                    </a:p>
                  </a:txBody>
                  <a:tcPr marT="0" marB="0" anchor="b">
                    <a:lnR w="12700" cap="flat" cmpd="sng" algn="ctr">
                      <a:solidFill>
                        <a:schemeClr val="tx1"/>
                      </a:solidFill>
                      <a:prstDash val="solid"/>
                      <a:round/>
                      <a:headEnd type="none" w="med" len="med"/>
                      <a:tailEnd type="none" w="med" len="med"/>
                    </a:lnR>
                    <a:solidFill>
                      <a:schemeClr val="bg1"/>
                    </a:solidFill>
                  </a:tcPr>
                </a:tc>
              </a:tr>
              <a:tr h="238040">
                <a:tc>
                  <a:txBody>
                    <a:bodyPr/>
                    <a:lstStyle/>
                    <a:p>
                      <a:pPr algn="r"/>
                      <a:r>
                        <a:rPr lang="en-US" sz="1200" dirty="0" smtClean="0"/>
                        <a:t>99-9999994</a:t>
                      </a:r>
                      <a:endParaRPr lang="en-US" sz="1200" dirty="0"/>
                    </a:p>
                  </a:txBody>
                  <a:tcPr marT="0" marB="0" anchor="b">
                    <a:lnL w="12700" cap="flat" cmpd="sng" algn="ctr">
                      <a:solidFill>
                        <a:schemeClr val="tx1"/>
                      </a:solidFill>
                      <a:prstDash val="solid"/>
                      <a:round/>
                      <a:headEnd type="none" w="med" len="med"/>
                      <a:tailEnd type="none" w="med" len="med"/>
                    </a:lnL>
                    <a:solidFill>
                      <a:schemeClr val="bg1"/>
                    </a:solidFill>
                  </a:tcPr>
                </a:tc>
                <a:tc>
                  <a:txBody>
                    <a:bodyPr/>
                    <a:lstStyle/>
                    <a:p>
                      <a:pPr algn="r"/>
                      <a:r>
                        <a:rPr lang="en-US" sz="1200" dirty="0" smtClean="0"/>
                        <a:t>1013</a:t>
                      </a:r>
                      <a:endParaRPr lang="en-US" sz="1200" dirty="0"/>
                    </a:p>
                  </a:txBody>
                  <a:tcPr marT="0" marB="0" anchor="b">
                    <a:solidFill>
                      <a:schemeClr val="bg1"/>
                    </a:solidFill>
                  </a:tcPr>
                </a:tc>
                <a:tc>
                  <a:txBody>
                    <a:bodyPr/>
                    <a:lstStyle/>
                    <a:p>
                      <a:pPr algn="r"/>
                      <a:r>
                        <a:rPr lang="en-US" sz="1200" dirty="0" smtClean="0"/>
                        <a:t>26914 </a:t>
                      </a:r>
                      <a:endParaRPr lang="en-US" sz="1200" dirty="0"/>
                    </a:p>
                  </a:txBody>
                  <a:tcPr marT="0" marB="0" anchor="b">
                    <a:solidFill>
                      <a:schemeClr val="bg1"/>
                    </a:solidFill>
                  </a:tcPr>
                </a:tc>
                <a:tc>
                  <a:txBody>
                    <a:bodyPr/>
                    <a:lstStyle/>
                    <a:p>
                      <a:pPr algn="r"/>
                      <a:r>
                        <a:rPr lang="en-US" sz="1200" dirty="0" smtClean="0"/>
                        <a:t>110310 </a:t>
                      </a:r>
                      <a:endParaRPr lang="en-US" sz="1200" dirty="0"/>
                    </a:p>
                  </a:txBody>
                  <a:tcPr marT="0" marB="0" anchor="b">
                    <a:solidFill>
                      <a:schemeClr val="bg1"/>
                    </a:solidFill>
                  </a:tcPr>
                </a:tc>
                <a:tc>
                  <a:txBody>
                    <a:bodyPr/>
                    <a:lstStyle/>
                    <a:p>
                      <a:pPr algn="r"/>
                      <a:r>
                        <a:rPr lang="en-US" sz="1200" dirty="0" smtClean="0"/>
                        <a:t>211489</a:t>
                      </a:r>
                      <a:endParaRPr lang="en-US" sz="1200" dirty="0"/>
                    </a:p>
                  </a:txBody>
                  <a:tcPr marT="0" marB="0" anchor="b">
                    <a:lnR w="12700" cap="flat" cmpd="sng" algn="ctr">
                      <a:solidFill>
                        <a:schemeClr val="tx1"/>
                      </a:solidFill>
                      <a:prstDash val="solid"/>
                      <a:round/>
                      <a:headEnd type="none" w="med" len="med"/>
                      <a:tailEnd type="none" w="med" len="med"/>
                    </a:lnR>
                    <a:solidFill>
                      <a:schemeClr val="bg1"/>
                    </a:solidFill>
                  </a:tcPr>
                </a:tc>
              </a:tr>
              <a:tr h="238040">
                <a:tc>
                  <a:txBody>
                    <a:bodyPr/>
                    <a:lstStyle/>
                    <a:p>
                      <a:pPr algn="r"/>
                      <a:r>
                        <a:rPr lang="en-US" sz="1200" dirty="0" smtClean="0"/>
                        <a:t>99-9999995</a:t>
                      </a:r>
                      <a:endParaRPr lang="en-US" sz="1200" dirty="0"/>
                    </a:p>
                  </a:txBody>
                  <a:tcPr marT="0" marB="0" anchor="b">
                    <a:lnL w="12700" cap="flat" cmpd="sng" algn="ctr">
                      <a:solidFill>
                        <a:schemeClr val="tx1"/>
                      </a:solidFill>
                      <a:prstDash val="solid"/>
                      <a:round/>
                      <a:headEnd type="none" w="med" len="med"/>
                      <a:tailEnd type="none" w="med" len="med"/>
                    </a:lnL>
                    <a:solidFill>
                      <a:schemeClr val="bg1"/>
                    </a:solidFill>
                  </a:tcPr>
                </a:tc>
                <a:tc>
                  <a:txBody>
                    <a:bodyPr/>
                    <a:lstStyle/>
                    <a:p>
                      <a:pPr algn="r"/>
                      <a:r>
                        <a:rPr lang="en-US" sz="1200" dirty="0" smtClean="0"/>
                        <a:t>801 </a:t>
                      </a:r>
                      <a:endParaRPr lang="en-US" sz="1200" dirty="0"/>
                    </a:p>
                  </a:txBody>
                  <a:tcPr marT="0" marB="0" anchor="b">
                    <a:solidFill>
                      <a:schemeClr val="bg1"/>
                    </a:solidFill>
                  </a:tcPr>
                </a:tc>
                <a:tc>
                  <a:txBody>
                    <a:bodyPr/>
                    <a:lstStyle/>
                    <a:p>
                      <a:pPr algn="r"/>
                      <a:r>
                        <a:rPr lang="en-US" sz="1200" dirty="0" smtClean="0"/>
                        <a:t>22876 </a:t>
                      </a:r>
                      <a:endParaRPr lang="en-US" sz="1200" dirty="0"/>
                    </a:p>
                  </a:txBody>
                  <a:tcPr marT="0" marB="0" anchor="b">
                    <a:solidFill>
                      <a:schemeClr val="bg1"/>
                    </a:solidFill>
                  </a:tcPr>
                </a:tc>
                <a:tc>
                  <a:txBody>
                    <a:bodyPr/>
                    <a:lstStyle/>
                    <a:p>
                      <a:pPr algn="r"/>
                      <a:r>
                        <a:rPr lang="en-US" sz="1200" dirty="0" smtClean="0"/>
                        <a:t>90413 </a:t>
                      </a:r>
                      <a:endParaRPr lang="en-US" sz="1200" dirty="0"/>
                    </a:p>
                  </a:txBody>
                  <a:tcPr marT="0" marB="0" anchor="b">
                    <a:solidFill>
                      <a:schemeClr val="bg1"/>
                    </a:solidFill>
                  </a:tcPr>
                </a:tc>
                <a:tc>
                  <a:txBody>
                    <a:bodyPr/>
                    <a:lstStyle/>
                    <a:p>
                      <a:pPr algn="r"/>
                      <a:r>
                        <a:rPr lang="en-US" sz="1200" dirty="0" smtClean="0"/>
                        <a:t>178543</a:t>
                      </a:r>
                      <a:endParaRPr lang="en-US" sz="1200" dirty="0"/>
                    </a:p>
                  </a:txBody>
                  <a:tcPr marT="0" marB="0" anchor="b">
                    <a:lnR w="12700" cap="flat" cmpd="sng" algn="ctr">
                      <a:solidFill>
                        <a:schemeClr val="tx1"/>
                      </a:solidFill>
                      <a:prstDash val="solid"/>
                      <a:round/>
                      <a:headEnd type="none" w="med" len="med"/>
                      <a:tailEnd type="none" w="med" len="med"/>
                    </a:lnR>
                    <a:solidFill>
                      <a:schemeClr val="bg1"/>
                    </a:solidFill>
                  </a:tcPr>
                </a:tc>
              </a:tr>
              <a:tr h="238040">
                <a:tc>
                  <a:txBody>
                    <a:bodyPr/>
                    <a:lstStyle/>
                    <a:p>
                      <a:pPr algn="ctr"/>
                      <a:r>
                        <a:rPr lang="en-US" sz="1200" dirty="0" smtClean="0"/>
                        <a:t>    ….</a:t>
                      </a:r>
                      <a:endParaRPr lang="en-US" sz="1200" dirty="0"/>
                    </a:p>
                  </a:txBody>
                  <a:tcPr marT="0" marB="0">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200" dirty="0" smtClean="0"/>
                        <a:t>       ….</a:t>
                      </a:r>
                      <a:endParaRPr lang="en-US" sz="1200" dirty="0"/>
                    </a:p>
                  </a:txBody>
                  <a:tcPr marT="0" marB="0">
                    <a:solidFill>
                      <a:schemeClr val="bg1"/>
                    </a:solidFill>
                  </a:tcPr>
                </a:tc>
                <a:tc>
                  <a:txBody>
                    <a:bodyPr/>
                    <a:lstStyle/>
                    <a:p>
                      <a:pPr algn="ctr"/>
                      <a:r>
                        <a:rPr lang="en-US" sz="1200" dirty="0" smtClean="0"/>
                        <a:t>       ….</a:t>
                      </a:r>
                      <a:endParaRPr lang="en-US" sz="1200" dirty="0"/>
                    </a:p>
                  </a:txBody>
                  <a:tcPr marT="0" marB="0">
                    <a:solidFill>
                      <a:schemeClr val="bg1"/>
                    </a:solidFill>
                  </a:tcPr>
                </a:tc>
                <a:tc>
                  <a:txBody>
                    <a:bodyPr/>
                    <a:lstStyle/>
                    <a:p>
                      <a:pPr algn="ctr"/>
                      <a:r>
                        <a:rPr lang="en-US" sz="1200" dirty="0" smtClean="0"/>
                        <a:t>     ….</a:t>
                      </a:r>
                      <a:endParaRPr lang="en-US" sz="1200" dirty="0"/>
                    </a:p>
                  </a:txBody>
                  <a:tcPr marT="0" marB="0">
                    <a:solidFill>
                      <a:schemeClr val="bg1"/>
                    </a:solidFill>
                  </a:tcPr>
                </a:tc>
                <a:tc>
                  <a:txBody>
                    <a:bodyPr/>
                    <a:lstStyle/>
                    <a:p>
                      <a:pPr algn="ctr"/>
                      <a:r>
                        <a:rPr lang="en-US" sz="1200" dirty="0" smtClean="0"/>
                        <a:t>    ….</a:t>
                      </a:r>
                      <a:endParaRPr lang="en-US" sz="1200" dirty="0"/>
                    </a:p>
                  </a:txBody>
                  <a:tcPr marT="0" marB="0">
                    <a:lnR w="12700" cap="flat" cmpd="sng" algn="ctr">
                      <a:solidFill>
                        <a:schemeClr val="tx1"/>
                      </a:solidFill>
                      <a:prstDash val="solid"/>
                      <a:round/>
                      <a:headEnd type="none" w="med" len="med"/>
                      <a:tailEnd type="none" w="med" len="med"/>
                    </a:lnR>
                    <a:solidFill>
                      <a:schemeClr val="bg1"/>
                    </a:solidFill>
                  </a:tcPr>
                </a:tc>
              </a:tr>
              <a:tr h="555426">
                <a:tc>
                  <a:txBody>
                    <a:bodyPr/>
                    <a:lstStyle/>
                    <a:p>
                      <a:pPr algn="ctr"/>
                      <a:r>
                        <a:rPr lang="en-US" sz="1200" b="1" dirty="0" smtClean="0"/>
                        <a:t>Total Establishments Reported</a:t>
                      </a:r>
                      <a:endParaRPr lang="en-US" sz="1200" b="1" dirty="0"/>
                    </a:p>
                  </a:txBody>
                  <a:tcPr marT="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a:r>
                        <a:rPr lang="en-US" sz="1200" b="1" dirty="0" smtClean="0"/>
                        <a:t>Total Employment</a:t>
                      </a:r>
                      <a:endParaRPr lang="en-US" sz="1200" b="1" dirty="0"/>
                    </a:p>
                  </a:txBody>
                  <a:tcPr marT="0" marB="0"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smtClean="0"/>
                        <a:t>Total Annual Payroll </a:t>
                      </a:r>
                    </a:p>
                  </a:txBody>
                  <a:tcPr marT="0" marB="0" anchor="ctr">
                    <a:solidFill>
                      <a:schemeClr val="bg1">
                        <a:lumMod val="75000"/>
                      </a:schemeClr>
                    </a:solidFill>
                  </a:tcPr>
                </a:tc>
                <a:tc>
                  <a:txBody>
                    <a:bodyPr/>
                    <a:lstStyle/>
                    <a:p>
                      <a:pPr algn="ctr"/>
                      <a:r>
                        <a:rPr lang="en-US" sz="1200" b="1" dirty="0" smtClean="0"/>
                        <a:t>Total Payroll Q1 </a:t>
                      </a:r>
                      <a:endParaRPr lang="en-US" sz="1200" b="1" dirty="0"/>
                    </a:p>
                  </a:txBody>
                  <a:tcPr marT="0" marB="0" anchor="ctr">
                    <a:solidFill>
                      <a:schemeClr val="bg1">
                        <a:lumMod val="75000"/>
                      </a:schemeClr>
                    </a:solidFill>
                  </a:tcPr>
                </a:tc>
                <a:tc>
                  <a:txBody>
                    <a:bodyPr/>
                    <a:lstStyle/>
                    <a:p>
                      <a:pPr algn="ctr"/>
                      <a:r>
                        <a:rPr lang="en-US" sz="1200" b="1" dirty="0" smtClean="0"/>
                        <a:t>Total Receipts</a:t>
                      </a:r>
                      <a:endParaRPr lang="en-US" sz="1200" b="1" dirty="0"/>
                    </a:p>
                  </a:txBody>
                  <a:tcPr marT="0" marB="0" anchor="ctr">
                    <a:lnR w="12700" cap="flat" cmpd="sng" algn="ctr">
                      <a:solidFill>
                        <a:schemeClr val="tx1"/>
                      </a:solidFill>
                      <a:prstDash val="solid"/>
                      <a:round/>
                      <a:headEnd type="none" w="med" len="med"/>
                      <a:tailEnd type="none" w="med" len="med"/>
                    </a:lnR>
                    <a:solidFill>
                      <a:schemeClr val="bg1">
                        <a:lumMod val="75000"/>
                      </a:schemeClr>
                    </a:solidFill>
                  </a:tcPr>
                </a:tc>
              </a:tr>
              <a:tr h="238040">
                <a:tc>
                  <a:txBody>
                    <a:bodyPr/>
                    <a:lstStyle/>
                    <a:p>
                      <a:pPr algn="r"/>
                      <a:r>
                        <a:rPr lang="en-US" sz="1200" dirty="0" smtClean="0"/>
                        <a:t>122</a:t>
                      </a:r>
                      <a:endParaRPr lang="en-US" sz="1200" dirty="0"/>
                    </a:p>
                  </a:txBody>
                  <a:tcPr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dirty="0" smtClean="0"/>
                        <a:t>7911 </a:t>
                      </a:r>
                      <a:endParaRPr lang="en-US" sz="1200" dirty="0"/>
                    </a:p>
                  </a:txBody>
                  <a:tcPr marT="0" marB="0" anchor="b">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dirty="0" smtClean="0"/>
                        <a:t>896152 </a:t>
                      </a:r>
                      <a:endParaRPr lang="en-US" sz="1200" dirty="0"/>
                    </a:p>
                  </a:txBody>
                  <a:tcPr marT="0" marB="0" anchor="b">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dirty="0" smtClean="0"/>
                        <a:t>2756891 </a:t>
                      </a:r>
                      <a:endParaRPr lang="en-US" sz="1200" dirty="0"/>
                    </a:p>
                  </a:txBody>
                  <a:tcPr marT="0" marB="0" anchor="b">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dirty="0" smtClean="0"/>
                        <a:t>4876952</a:t>
                      </a:r>
                      <a:endParaRPr lang="en-US" sz="1200" dirty="0"/>
                    </a:p>
                  </a:txBody>
                  <a:tcPr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6" name="TextBox 15"/>
          <p:cNvSpPr txBox="1"/>
          <p:nvPr/>
        </p:nvSpPr>
        <p:spPr>
          <a:xfrm>
            <a:off x="2887965" y="1980016"/>
            <a:ext cx="3352800" cy="338554"/>
          </a:xfrm>
          <a:prstGeom prst="rect">
            <a:avLst/>
          </a:prstGeom>
          <a:noFill/>
        </p:spPr>
        <p:txBody>
          <a:bodyPr wrap="square" rtlCol="0">
            <a:spAutoFit/>
          </a:bodyPr>
          <a:lstStyle/>
          <a:p>
            <a:pPr algn="ctr"/>
            <a:r>
              <a:rPr lang="en-US" sz="1600" b="1" dirty="0" smtClean="0"/>
              <a:t>Summary Report</a:t>
            </a:r>
            <a:endParaRPr lang="en-US" sz="1600" b="1" dirty="0"/>
          </a:p>
        </p:txBody>
      </p:sp>
      <p:sp>
        <p:nvSpPr>
          <p:cNvPr id="20" name="Rectangle 19"/>
          <p:cNvSpPr/>
          <p:nvPr/>
        </p:nvSpPr>
        <p:spPr>
          <a:xfrm>
            <a:off x="8286750" y="2514600"/>
            <a:ext cx="160033" cy="2953870"/>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1400" dirty="0" smtClean="0">
                <a:solidFill>
                  <a:schemeClr val="bg1">
                    <a:lumMod val="50000"/>
                  </a:schemeClr>
                </a:solidFill>
              </a:rPr>
              <a:t>^</a:t>
            </a:r>
          </a:p>
          <a:p>
            <a:pPr algn="ctr"/>
            <a:endParaRPr lang="en-US" sz="1400" dirty="0">
              <a:solidFill>
                <a:schemeClr val="bg1">
                  <a:lumMod val="50000"/>
                </a:schemeClr>
              </a:solidFill>
            </a:endParaRPr>
          </a:p>
          <a:p>
            <a:pPr algn="ctr"/>
            <a:endParaRPr lang="en-US" sz="1200" dirty="0">
              <a:solidFill>
                <a:schemeClr val="bg1">
                  <a:lumMod val="50000"/>
                </a:schemeClr>
              </a:solidFill>
            </a:endParaRPr>
          </a:p>
          <a:p>
            <a:pPr algn="ctr"/>
            <a:endParaRPr lang="en-US" sz="800" dirty="0">
              <a:solidFill>
                <a:schemeClr val="bg1">
                  <a:lumMod val="50000"/>
                </a:schemeClr>
              </a:solidFill>
            </a:endParaRPr>
          </a:p>
          <a:p>
            <a:pPr algn="ctr"/>
            <a:endParaRPr lang="en-US" sz="800" dirty="0" smtClean="0">
              <a:solidFill>
                <a:schemeClr val="bg1">
                  <a:lumMod val="50000"/>
                </a:schemeClr>
              </a:solidFill>
            </a:endParaRPr>
          </a:p>
          <a:p>
            <a:pPr algn="ctr"/>
            <a:endParaRPr lang="en-US" sz="1000" dirty="0">
              <a:solidFill>
                <a:schemeClr val="bg1">
                  <a:lumMod val="50000"/>
                </a:schemeClr>
              </a:solidFill>
            </a:endParaRPr>
          </a:p>
          <a:p>
            <a:pPr algn="ctr"/>
            <a:endParaRPr lang="en-US" sz="1000" dirty="0" smtClean="0">
              <a:solidFill>
                <a:schemeClr val="bg1">
                  <a:lumMod val="50000"/>
                </a:schemeClr>
              </a:solidFill>
            </a:endParaRPr>
          </a:p>
          <a:p>
            <a:pPr algn="ctr"/>
            <a:endParaRPr lang="en-US" sz="1000" dirty="0">
              <a:solidFill>
                <a:schemeClr val="bg1">
                  <a:lumMod val="50000"/>
                </a:schemeClr>
              </a:solidFill>
            </a:endParaRPr>
          </a:p>
          <a:p>
            <a:pPr algn="ctr"/>
            <a:endParaRPr lang="en-US" sz="800" dirty="0" smtClean="0">
              <a:solidFill>
                <a:schemeClr val="bg1">
                  <a:lumMod val="50000"/>
                </a:schemeClr>
              </a:solidFill>
            </a:endParaRPr>
          </a:p>
          <a:p>
            <a:pPr algn="ctr"/>
            <a:endParaRPr lang="en-US" sz="1000" dirty="0">
              <a:solidFill>
                <a:schemeClr val="bg1">
                  <a:lumMod val="50000"/>
                </a:schemeClr>
              </a:solidFill>
            </a:endParaRPr>
          </a:p>
          <a:p>
            <a:pPr algn="ctr"/>
            <a:endParaRPr lang="en-US" sz="1000" dirty="0" smtClean="0">
              <a:solidFill>
                <a:schemeClr val="bg1">
                  <a:lumMod val="50000"/>
                </a:schemeClr>
              </a:solidFill>
            </a:endParaRPr>
          </a:p>
          <a:p>
            <a:pPr algn="ctr"/>
            <a:endParaRPr lang="en-US" sz="1000" dirty="0">
              <a:solidFill>
                <a:schemeClr val="bg1">
                  <a:lumMod val="50000"/>
                </a:schemeClr>
              </a:solidFill>
            </a:endParaRPr>
          </a:p>
          <a:p>
            <a:pPr algn="ctr"/>
            <a:endParaRPr lang="en-US" sz="1000" dirty="0" smtClean="0">
              <a:solidFill>
                <a:schemeClr val="bg1">
                  <a:lumMod val="50000"/>
                </a:schemeClr>
              </a:solidFill>
            </a:endParaRPr>
          </a:p>
          <a:p>
            <a:pPr algn="ctr"/>
            <a:endParaRPr lang="en-US" sz="1000" dirty="0">
              <a:solidFill>
                <a:schemeClr val="bg1">
                  <a:lumMod val="50000"/>
                </a:schemeClr>
              </a:solidFill>
            </a:endParaRPr>
          </a:p>
          <a:p>
            <a:pPr algn="ctr"/>
            <a:endParaRPr lang="en-US" sz="1000" dirty="0" smtClean="0">
              <a:solidFill>
                <a:schemeClr val="bg1">
                  <a:lumMod val="50000"/>
                </a:schemeClr>
              </a:solidFill>
            </a:endParaRPr>
          </a:p>
          <a:p>
            <a:pPr algn="ctr"/>
            <a:endParaRPr lang="en-US" sz="1000" dirty="0">
              <a:solidFill>
                <a:schemeClr val="bg1">
                  <a:lumMod val="50000"/>
                </a:schemeClr>
              </a:solidFill>
            </a:endParaRPr>
          </a:p>
          <a:p>
            <a:pPr algn="ctr"/>
            <a:endParaRPr lang="en-US" sz="800" dirty="0" smtClean="0">
              <a:solidFill>
                <a:schemeClr val="bg1">
                  <a:lumMod val="50000"/>
                </a:schemeClr>
              </a:solidFill>
            </a:endParaRPr>
          </a:p>
          <a:p>
            <a:pPr algn="ctr"/>
            <a:endParaRPr lang="en-US" sz="800" dirty="0" smtClean="0">
              <a:solidFill>
                <a:schemeClr val="bg1">
                  <a:lumMod val="50000"/>
                </a:schemeClr>
              </a:solidFill>
            </a:endParaRPr>
          </a:p>
          <a:p>
            <a:pPr algn="ctr"/>
            <a:r>
              <a:rPr lang="en-US" sz="1400" dirty="0" smtClean="0">
                <a:solidFill>
                  <a:schemeClr val="bg1">
                    <a:lumMod val="50000"/>
                  </a:schemeClr>
                </a:solidFill>
              </a:rPr>
              <a:t>v</a:t>
            </a:r>
          </a:p>
        </p:txBody>
      </p:sp>
      <p:sp>
        <p:nvSpPr>
          <p:cNvPr id="21" name="Rectangle 20"/>
          <p:cNvSpPr/>
          <p:nvPr/>
        </p:nvSpPr>
        <p:spPr>
          <a:xfrm>
            <a:off x="8287416" y="2667000"/>
            <a:ext cx="160033" cy="173486"/>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906764" y="5468470"/>
            <a:ext cx="7379985" cy="164592"/>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tIns="0" rIns="0" bIns="0" rtlCol="0" anchor="ctr"/>
          <a:lstStyle/>
          <a:p>
            <a:r>
              <a:rPr lang="en-US" sz="1100" b="1" dirty="0" smtClean="0">
                <a:solidFill>
                  <a:schemeClr val="bg1">
                    <a:lumMod val="50000"/>
                  </a:schemeClr>
                </a:solidFill>
              </a:rPr>
              <a:t>&lt;    	   </a:t>
            </a:r>
            <a:r>
              <a:rPr lang="en-US" sz="1100" b="1" dirty="0">
                <a:solidFill>
                  <a:schemeClr val="bg1">
                    <a:lumMod val="50000"/>
                  </a:schemeClr>
                </a:solidFill>
              </a:rPr>
              <a:t> </a:t>
            </a:r>
            <a:r>
              <a:rPr lang="en-US" sz="1100" b="1" dirty="0" smtClean="0">
                <a:solidFill>
                  <a:schemeClr val="bg1">
                    <a:lumMod val="50000"/>
                  </a:schemeClr>
                </a:solidFill>
              </a:rPr>
              <a:t>  				</a:t>
            </a:r>
            <a:r>
              <a:rPr lang="en-US" sz="1100" b="1" dirty="0">
                <a:solidFill>
                  <a:schemeClr val="bg1">
                    <a:lumMod val="50000"/>
                  </a:schemeClr>
                </a:solidFill>
              </a:rPr>
              <a:t>	</a:t>
            </a:r>
            <a:r>
              <a:rPr lang="en-US" sz="1100" b="1" dirty="0" smtClean="0">
                <a:solidFill>
                  <a:schemeClr val="bg1">
                    <a:lumMod val="50000"/>
                  </a:schemeClr>
                </a:solidFill>
              </a:rPr>
              <a:t>                                                       &gt;</a:t>
            </a:r>
            <a:endParaRPr lang="en-US" sz="1100" b="1" dirty="0">
              <a:solidFill>
                <a:schemeClr val="bg1">
                  <a:lumMod val="50000"/>
                </a:schemeClr>
              </a:solidFill>
            </a:endParaRPr>
          </a:p>
        </p:txBody>
      </p:sp>
      <p:sp>
        <p:nvSpPr>
          <p:cNvPr id="23" name="Rectangle 22"/>
          <p:cNvSpPr/>
          <p:nvPr/>
        </p:nvSpPr>
        <p:spPr>
          <a:xfrm>
            <a:off x="1114666" y="5468470"/>
            <a:ext cx="204405" cy="164592"/>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4" name="Rectangle 23"/>
          <p:cNvSpPr/>
          <p:nvPr/>
        </p:nvSpPr>
        <p:spPr>
          <a:xfrm>
            <a:off x="2590800" y="5728252"/>
            <a:ext cx="1524000"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Export to Spreadsheet</a:t>
            </a:r>
          </a:p>
        </p:txBody>
      </p:sp>
      <p:sp>
        <p:nvSpPr>
          <p:cNvPr id="25" name="Rectangle 24"/>
          <p:cNvSpPr/>
          <p:nvPr/>
        </p:nvSpPr>
        <p:spPr>
          <a:xfrm>
            <a:off x="5695942" y="5728252"/>
            <a:ext cx="762000"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Print</a:t>
            </a:r>
          </a:p>
        </p:txBody>
      </p:sp>
      <p:grpSp>
        <p:nvGrpSpPr>
          <p:cNvPr id="26" name="Group 25"/>
          <p:cNvGrpSpPr/>
          <p:nvPr/>
        </p:nvGrpSpPr>
        <p:grpSpPr>
          <a:xfrm>
            <a:off x="312434" y="6324600"/>
            <a:ext cx="8458200" cy="228600"/>
            <a:chOff x="312434" y="6324600"/>
            <a:chExt cx="8458200" cy="228600"/>
          </a:xfrm>
        </p:grpSpPr>
        <p:sp>
          <p:nvSpPr>
            <p:cNvPr id="27" name="Rectangle 26"/>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8" name="Rectangle 27"/>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spTree>
    <p:extLst>
      <p:ext uri="{BB962C8B-B14F-4D97-AF65-F5344CB8AC3E}">
        <p14:creationId xmlns:p14="http://schemas.microsoft.com/office/powerpoint/2010/main" val="1660495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2745089" y="1774858"/>
              <a:ext cx="5492145" cy="232822"/>
              <a:chOff x="2064543" y="2386818"/>
              <a:chExt cx="4119109" cy="228601"/>
            </a:xfrm>
          </p:grpSpPr>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8" name="Rectangle 17"/>
          <p:cNvSpPr/>
          <p:nvPr/>
        </p:nvSpPr>
        <p:spPr>
          <a:xfrm>
            <a:off x="914399" y="1981200"/>
            <a:ext cx="7330469" cy="4216539"/>
          </a:xfrm>
          <a:prstGeom prst="rect">
            <a:avLst/>
          </a:prstGeom>
          <a:noFill/>
          <a:ln w="19050">
            <a:noFill/>
          </a:ln>
        </p:spPr>
        <p:txBody>
          <a:bodyPr wrap="square">
            <a:spAutoFit/>
          </a:bodyPr>
          <a:lstStyle/>
          <a:p>
            <a:pPr algn="ctr"/>
            <a:endParaRPr lang="en-US" sz="1200" b="1" dirty="0" smtClean="0">
              <a:solidFill>
                <a:prstClr val="black"/>
              </a:solidFill>
            </a:endParaRPr>
          </a:p>
          <a:p>
            <a:pPr algn="ctr"/>
            <a:r>
              <a:rPr lang="en-US" b="1" dirty="0" smtClean="0">
                <a:solidFill>
                  <a:prstClr val="black"/>
                </a:solidFill>
              </a:rPr>
              <a:t>Reporting Options</a:t>
            </a:r>
          </a:p>
          <a:p>
            <a:pPr algn="ctr"/>
            <a:endParaRPr lang="en-US" sz="600" dirty="0"/>
          </a:p>
          <a:p>
            <a:pPr>
              <a:spcAft>
                <a:spcPts val="600"/>
              </a:spcAft>
            </a:pPr>
            <a:r>
              <a:rPr lang="en-US" sz="1400" dirty="0"/>
              <a:t>Our reporting system offers two ways to enter </a:t>
            </a:r>
            <a:r>
              <a:rPr lang="en-US" sz="1400" dirty="0" smtClean="0"/>
              <a:t>data:</a:t>
            </a:r>
          </a:p>
          <a:p>
            <a:pPr lvl="1"/>
            <a:r>
              <a:rPr lang="en-US" sz="1400" dirty="0" smtClean="0"/>
              <a:t>1. Online forms </a:t>
            </a:r>
            <a:r>
              <a:rPr lang="en-US" sz="1400" dirty="0"/>
              <a:t>for individual locations</a:t>
            </a:r>
          </a:p>
          <a:p>
            <a:pPr lvl="2">
              <a:buFont typeface="Calibri" panose="020F0502020204030204" pitchFamily="34" charset="0"/>
              <a:buChar char="→"/>
            </a:pPr>
            <a:r>
              <a:rPr lang="en-US" sz="1300" i="1" dirty="0"/>
              <a:t>On the Dashboard, click “Start” to begin reporting for any </a:t>
            </a:r>
            <a:r>
              <a:rPr lang="en-US" sz="1300" i="1" dirty="0" smtClean="0"/>
              <a:t>location.</a:t>
            </a:r>
            <a:endParaRPr lang="en-US" sz="1300" dirty="0" smtClean="0"/>
          </a:p>
          <a:p>
            <a:pPr lvl="1"/>
            <a:r>
              <a:rPr lang="en-US" sz="1400" dirty="0" smtClean="0"/>
              <a:t>2. Excel </a:t>
            </a:r>
            <a:r>
              <a:rPr lang="en-US" sz="1400" dirty="0"/>
              <a:t>spreadsheets for multiple location reporting</a:t>
            </a:r>
          </a:p>
          <a:p>
            <a:pPr lvl="2">
              <a:spcAft>
                <a:spcPts val="1200"/>
              </a:spcAft>
              <a:buFont typeface="Calibri" panose="020F0502020204030204" pitchFamily="34" charset="0"/>
              <a:buChar char="→"/>
            </a:pPr>
            <a:r>
              <a:rPr lang="en-US" sz="1300" i="1" dirty="0"/>
              <a:t>On the Dashboard, click “Export to Spreadsheet” to get started</a:t>
            </a:r>
            <a:r>
              <a:rPr lang="en-US" sz="1300" i="1" dirty="0" smtClean="0"/>
              <a:t>.</a:t>
            </a:r>
            <a:endParaRPr lang="en-US" sz="600" dirty="0"/>
          </a:p>
          <a:p>
            <a:pPr>
              <a:spcAft>
                <a:spcPts val="600"/>
              </a:spcAft>
            </a:pPr>
            <a:r>
              <a:rPr lang="en-US" sz="1400" dirty="0"/>
              <a:t>Other important features:</a:t>
            </a:r>
          </a:p>
          <a:p>
            <a:pPr marL="400050" lvl="1" indent="0">
              <a:buNone/>
            </a:pPr>
            <a:r>
              <a:rPr lang="en-US" sz="1400" dirty="0"/>
              <a:t>Auto-save  </a:t>
            </a:r>
          </a:p>
          <a:p>
            <a:pPr marL="857250" lvl="2" indent="-114300">
              <a:buFont typeface="Arial" panose="020B0604020202020204" pitchFamily="34" charset="0"/>
              <a:buChar char="•"/>
            </a:pPr>
            <a:r>
              <a:rPr lang="en-US" sz="1200" dirty="0"/>
              <a:t>Your data will be saved as long as you use the “Next” and “Back” buttons in the online form. </a:t>
            </a:r>
          </a:p>
          <a:p>
            <a:pPr marL="857250" lvl="2" indent="-114300">
              <a:buFont typeface="Arial" panose="020B0604020202020204" pitchFamily="34" charset="0"/>
              <a:buChar char="•"/>
            </a:pPr>
            <a:r>
              <a:rPr lang="en-US" sz="1200" dirty="0"/>
              <a:t>Please note that the </a:t>
            </a:r>
            <a:r>
              <a:rPr lang="en-US" sz="1200" b="1" dirty="0"/>
              <a:t>auto-save function does not work if you use your browser’s forward and back buttons.</a:t>
            </a:r>
          </a:p>
          <a:p>
            <a:pPr marL="857250" lvl="2" indent="-114300">
              <a:buFont typeface="Arial" panose="020B0604020202020204" pitchFamily="34" charset="0"/>
              <a:buChar char="•"/>
            </a:pPr>
            <a:r>
              <a:rPr lang="en-US" sz="1200" dirty="0"/>
              <a:t>The system will also save any data you upload via our spreadsheet templates.</a:t>
            </a:r>
          </a:p>
          <a:p>
            <a:pPr marL="857250" lvl="2" indent="-114300">
              <a:spcAft>
                <a:spcPts val="600"/>
              </a:spcAft>
              <a:buFont typeface="Arial" panose="020B0604020202020204" pitchFamily="34" charset="0"/>
              <a:buChar char="•"/>
            </a:pPr>
            <a:r>
              <a:rPr lang="en-US" sz="1200" dirty="0"/>
              <a:t>You can log out and return as many times as needed before </a:t>
            </a:r>
            <a:r>
              <a:rPr lang="en-US" sz="1200" dirty="0" smtClean="0"/>
              <a:t>submitting.</a:t>
            </a:r>
          </a:p>
          <a:p>
            <a:pPr marL="400050" lvl="1"/>
            <a:r>
              <a:rPr lang="en-US" sz="1400" dirty="0" smtClean="0"/>
              <a:t>Reporting </a:t>
            </a:r>
            <a:r>
              <a:rPr lang="en-US" sz="1400" dirty="0"/>
              <a:t>guides </a:t>
            </a:r>
          </a:p>
          <a:p>
            <a:pPr marL="857250" lvl="1" indent="-114300">
              <a:buFont typeface="Arial" panose="020B0604020202020204" pitchFamily="34" charset="0"/>
              <a:buChar char="•"/>
            </a:pPr>
            <a:r>
              <a:rPr lang="en-US" sz="1200" dirty="0"/>
              <a:t>You can download reporting guides in PDF format containing all questions and instructions. </a:t>
            </a:r>
          </a:p>
          <a:p>
            <a:pPr marL="857250" lvl="1" indent="-114300">
              <a:buFont typeface="Arial" panose="020B0604020202020204" pitchFamily="34" charset="0"/>
              <a:buChar char="•"/>
            </a:pPr>
            <a:r>
              <a:rPr lang="en-US" sz="1200" dirty="0"/>
              <a:t>Please note that these are for reference only, and </a:t>
            </a:r>
            <a:r>
              <a:rPr lang="en-US" sz="1200" b="1" dirty="0"/>
              <a:t>cannot be used to submit your response.</a:t>
            </a:r>
            <a:r>
              <a:rPr lang="en-US" sz="1200" dirty="0"/>
              <a:t> </a:t>
            </a:r>
          </a:p>
          <a:p>
            <a:pPr lvl="2">
              <a:buFont typeface="Calibri" panose="020F0502020204030204" pitchFamily="34" charset="0"/>
              <a:buChar char="→"/>
            </a:pPr>
            <a:r>
              <a:rPr lang="en-US" sz="1300" i="1" dirty="0"/>
              <a:t>On the Dashboard, click “Help” at the top to see a list of reporting guides. </a:t>
            </a:r>
          </a:p>
        </p:txBody>
      </p:sp>
      <p:grpSp>
        <p:nvGrpSpPr>
          <p:cNvPr id="16" name="Group 15"/>
          <p:cNvGrpSpPr/>
          <p:nvPr/>
        </p:nvGrpSpPr>
        <p:grpSpPr>
          <a:xfrm>
            <a:off x="312434" y="6324600"/>
            <a:ext cx="8458200" cy="228600"/>
            <a:chOff x="312434" y="6324600"/>
            <a:chExt cx="8458200" cy="228600"/>
          </a:xfrm>
        </p:grpSpPr>
        <p:sp>
          <p:nvSpPr>
            <p:cNvPr id="19" name="Rectangle 18"/>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0" name="Rectangle 19"/>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sp>
        <p:nvSpPr>
          <p:cNvPr id="22" name="Rectangle 21"/>
          <p:cNvSpPr/>
          <p:nvPr/>
        </p:nvSpPr>
        <p:spPr>
          <a:xfrm>
            <a:off x="916289" y="1775400"/>
            <a:ext cx="1828800" cy="232821"/>
          </a:xfrm>
          <a:prstGeom prst="rect">
            <a:avLst/>
          </a:prstGeom>
          <a:solidFill>
            <a:srgbClr val="42C2D0"/>
          </a:solidFill>
          <a:ln w="12700">
            <a:solidFill>
              <a:schemeClr val="bg1">
                <a:lumMod val="75000"/>
              </a:schemeClr>
            </a:solid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latin typeface="Arial Narrow" panose="020B0606020202030204" pitchFamily="34" charset="0"/>
              </a:rPr>
              <a:t>Overview</a:t>
            </a:r>
            <a:endParaRPr lang="en-US" sz="11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482958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2745089" y="1774858"/>
              <a:ext cx="5492145" cy="232822"/>
              <a:chOff x="2064543" y="2386818"/>
              <a:chExt cx="4119109" cy="228601"/>
            </a:xfrm>
          </p:grpSpPr>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6" name="TextBox 15"/>
          <p:cNvSpPr txBox="1"/>
          <p:nvPr/>
        </p:nvSpPr>
        <p:spPr>
          <a:xfrm>
            <a:off x="898184" y="1973502"/>
            <a:ext cx="7351410" cy="3262432"/>
          </a:xfrm>
          <a:prstGeom prst="rect">
            <a:avLst/>
          </a:prstGeom>
          <a:noFill/>
        </p:spPr>
        <p:txBody>
          <a:bodyPr wrap="square" rtlCol="0">
            <a:spAutoFit/>
          </a:bodyPr>
          <a:lstStyle/>
          <a:p>
            <a:pPr algn="ctr"/>
            <a:endParaRPr lang="en-US" sz="1200" b="1" dirty="0" smtClean="0">
              <a:solidFill>
                <a:prstClr val="black"/>
              </a:solidFill>
            </a:endParaRPr>
          </a:p>
          <a:p>
            <a:pPr algn="ctr">
              <a:spcAft>
                <a:spcPts val="1200"/>
              </a:spcAft>
            </a:pPr>
            <a:r>
              <a:rPr lang="en-US" b="1" dirty="0" smtClean="0">
                <a:solidFill>
                  <a:prstClr val="black"/>
                </a:solidFill>
              </a:rPr>
              <a:t>Reporting Unit</a:t>
            </a:r>
            <a:endParaRPr lang="en-US" sz="1200" dirty="0"/>
          </a:p>
          <a:p>
            <a:pPr>
              <a:spcAft>
                <a:spcPts val="600"/>
              </a:spcAft>
            </a:pPr>
            <a:r>
              <a:rPr lang="en-US" sz="1400" dirty="0"/>
              <a:t>Individual locations (“establishments”) </a:t>
            </a:r>
          </a:p>
          <a:p>
            <a:pPr marL="171450" indent="-171450">
              <a:spcAft>
                <a:spcPts val="600"/>
              </a:spcAft>
              <a:buFont typeface="Arial" panose="020B0604020202020204" pitchFamily="34" charset="0"/>
              <a:buChar char="•"/>
            </a:pPr>
            <a:r>
              <a:rPr lang="en-US" sz="1200" dirty="0"/>
              <a:t>An establishment is generally a single physical location where business is conducted or where services or industrial operations are performed. This includes all locations of a company or organization, including administrative offices, warehouses, etc., that were in operation at any time during 2017. </a:t>
            </a:r>
            <a:endParaRPr lang="en-US" sz="1200" dirty="0" smtClean="0"/>
          </a:p>
          <a:p>
            <a:pPr marL="171450" indent="-171450">
              <a:spcAft>
                <a:spcPts val="600"/>
              </a:spcAft>
              <a:buFont typeface="Arial" panose="020B0604020202020204" pitchFamily="34" charset="0"/>
              <a:buChar char="•"/>
            </a:pPr>
            <a:r>
              <a:rPr lang="en-US" sz="1200" dirty="0" smtClean="0"/>
              <a:t>When </a:t>
            </a:r>
            <a:r>
              <a:rPr lang="en-US" sz="1200" dirty="0"/>
              <a:t>two or more activities are carried on at a single location under a single ownership, all activities generally are grouped together as a single establishment. The entire establishment is classified on the basis of its major activity and all data are included in that classification. </a:t>
            </a:r>
            <a:endParaRPr lang="en-US" sz="1200" dirty="0" smtClean="0"/>
          </a:p>
          <a:p>
            <a:pPr marL="171450" indent="-171450">
              <a:spcAft>
                <a:spcPts val="600"/>
              </a:spcAft>
              <a:buFont typeface="Arial" panose="020B0604020202020204" pitchFamily="34" charset="0"/>
              <a:buChar char="•"/>
            </a:pPr>
            <a:r>
              <a:rPr lang="en-US" sz="1200" dirty="0" smtClean="0"/>
              <a:t>You </a:t>
            </a:r>
            <a:r>
              <a:rPr lang="en-US" sz="1200" dirty="0"/>
              <a:t>can report for each location individually in the online reporting option, or in bulk using the Excel spreadsheet option. </a:t>
            </a:r>
            <a:endParaRPr lang="en-US" sz="1200" dirty="0" smtClean="0"/>
          </a:p>
          <a:p>
            <a:pPr marL="171450" indent="-171450">
              <a:buFont typeface="Arial" panose="020B0604020202020204" pitchFamily="34" charset="0"/>
              <a:buChar char="•"/>
            </a:pPr>
            <a:r>
              <a:rPr lang="en-US" sz="1200" dirty="0" smtClean="0"/>
              <a:t>If </a:t>
            </a:r>
            <a:r>
              <a:rPr lang="en-US" sz="1200" dirty="0"/>
              <a:t>you choose the spreadsheet option, you will choose each type of spreadsheet based on type of activity, and all locations classified as performing the same activity will be grouped on one spreadsheet.</a:t>
            </a:r>
          </a:p>
          <a:p>
            <a:endParaRPr lang="en-US" sz="1200" dirty="0"/>
          </a:p>
        </p:txBody>
      </p:sp>
      <p:grpSp>
        <p:nvGrpSpPr>
          <p:cNvPr id="19" name="Group 18"/>
          <p:cNvGrpSpPr/>
          <p:nvPr/>
        </p:nvGrpSpPr>
        <p:grpSpPr>
          <a:xfrm>
            <a:off x="312434" y="6324600"/>
            <a:ext cx="8458200" cy="228600"/>
            <a:chOff x="312434" y="6324600"/>
            <a:chExt cx="8458200" cy="228600"/>
          </a:xfrm>
        </p:grpSpPr>
        <p:sp>
          <p:nvSpPr>
            <p:cNvPr id="20" name="Rectangle 19"/>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1" name="Rectangle 20"/>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sp>
        <p:nvSpPr>
          <p:cNvPr id="22" name="Rectangle 21"/>
          <p:cNvSpPr/>
          <p:nvPr/>
        </p:nvSpPr>
        <p:spPr>
          <a:xfrm>
            <a:off x="916289" y="1765138"/>
            <a:ext cx="1828800" cy="232821"/>
          </a:xfrm>
          <a:prstGeom prst="rect">
            <a:avLst/>
          </a:prstGeom>
          <a:solidFill>
            <a:srgbClr val="42C2D0"/>
          </a:solidFill>
          <a:ln w="12700">
            <a:solidFill>
              <a:schemeClr val="bg1">
                <a:lumMod val="75000"/>
              </a:schemeClr>
            </a:solid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latin typeface="Arial Narrow" panose="020B0606020202030204" pitchFamily="34" charset="0"/>
              </a:rPr>
              <a:t>Overview</a:t>
            </a:r>
            <a:endParaRPr lang="en-US" sz="11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1206113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8" name="Rectangle 17"/>
          <p:cNvSpPr/>
          <p:nvPr/>
        </p:nvSpPr>
        <p:spPr>
          <a:xfrm>
            <a:off x="2750834" y="1774859"/>
            <a:ext cx="1828800" cy="232821"/>
          </a:xfrm>
          <a:prstGeom prst="rect">
            <a:avLst/>
          </a:prstGeom>
          <a:solidFill>
            <a:srgbClr val="42C2D0"/>
          </a:solidFill>
          <a:ln w="12700">
            <a:solidFill>
              <a:srgbClr val="42C2D0"/>
            </a:solid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latin typeface="Arial Narrow" panose="020B0606020202030204" pitchFamily="34" charset="0"/>
              </a:rPr>
              <a:t>Step 1 - Report </a:t>
            </a:r>
            <a:r>
              <a:rPr lang="en-US" sz="600" dirty="0" smtClean="0">
                <a:solidFill>
                  <a:schemeClr val="bg1"/>
                </a:solidFill>
                <a:latin typeface="Arial Narrow" panose="020B0606020202030204" pitchFamily="34" charset="0"/>
              </a:rPr>
              <a:t>(Dashboard)</a:t>
            </a:r>
            <a:endParaRPr lang="en-US" sz="600" dirty="0">
              <a:solidFill>
                <a:schemeClr val="bg1"/>
              </a:solidFill>
              <a:latin typeface="Arial Narrow" panose="020B0606020202030204" pitchFamily="34" charset="0"/>
            </a:endParaRPr>
          </a:p>
        </p:txBody>
      </p:sp>
      <p:grpSp>
        <p:nvGrpSpPr>
          <p:cNvPr id="20" name="Group 19"/>
          <p:cNvGrpSpPr/>
          <p:nvPr/>
        </p:nvGrpSpPr>
        <p:grpSpPr>
          <a:xfrm>
            <a:off x="312434" y="6324600"/>
            <a:ext cx="8458200" cy="228600"/>
            <a:chOff x="312434" y="6324600"/>
            <a:chExt cx="8458200" cy="228600"/>
          </a:xfrm>
        </p:grpSpPr>
        <p:sp>
          <p:nvSpPr>
            <p:cNvPr id="21" name="Rectangle 20"/>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2" name="Rectangle 21"/>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graphicFrame>
        <p:nvGraphicFramePr>
          <p:cNvPr id="16" name="Table 15"/>
          <p:cNvGraphicFramePr>
            <a:graphicFrameLocks noGrp="1"/>
          </p:cNvGraphicFramePr>
          <p:nvPr>
            <p:extLst>
              <p:ext uri="{D42A27DB-BD31-4B8C-83A1-F6EECF244321}">
                <p14:modId xmlns:p14="http://schemas.microsoft.com/office/powerpoint/2010/main" val="1301965655"/>
              </p:ext>
            </p:extLst>
          </p:nvPr>
        </p:nvGraphicFramePr>
        <p:xfrm>
          <a:off x="152397" y="3307664"/>
          <a:ext cx="8686801" cy="1920240"/>
        </p:xfrm>
        <a:graphic>
          <a:graphicData uri="http://schemas.openxmlformats.org/drawingml/2006/table">
            <a:tbl>
              <a:tblPr firstRow="1" bandRow="1">
                <a:tableStyleId>{9D7B26C5-4107-4FEC-AEDC-1716B250A1EF}</a:tableStyleId>
              </a:tblPr>
              <a:tblGrid>
                <a:gridCol w="609603"/>
                <a:gridCol w="609600"/>
                <a:gridCol w="609600"/>
                <a:gridCol w="838200"/>
                <a:gridCol w="609600"/>
                <a:gridCol w="533400"/>
                <a:gridCol w="533400"/>
                <a:gridCol w="685800"/>
                <a:gridCol w="609600"/>
                <a:gridCol w="457200"/>
                <a:gridCol w="381000"/>
                <a:gridCol w="381000"/>
                <a:gridCol w="609600"/>
                <a:gridCol w="533400"/>
                <a:gridCol w="685798"/>
              </a:tblGrid>
              <a:tr h="182880">
                <a:tc>
                  <a:txBody>
                    <a:bodyPr/>
                    <a:lstStyle/>
                    <a:p>
                      <a:pPr algn="ctr"/>
                      <a:r>
                        <a:rPr lang="en-US" sz="1000" dirty="0" smtClean="0"/>
                        <a:t>Action</a:t>
                      </a:r>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Question</a:t>
                      </a:r>
                    </a:p>
                    <a:p>
                      <a:pPr algn="ctr"/>
                      <a:r>
                        <a:rPr lang="en-US" sz="1000" baseline="0" dirty="0" smtClean="0"/>
                        <a:t>Preview</a:t>
                      </a:r>
                      <a:endParaRPr lang="en-US" sz="1000" dirty="0" smtClean="0"/>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Errors/</a:t>
                      </a:r>
                    </a:p>
                    <a:p>
                      <a:pPr algn="ctr"/>
                      <a:r>
                        <a:rPr lang="en-US" sz="1000" dirty="0" smtClean="0"/>
                        <a:t>Warnings</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Num.</a:t>
                      </a:r>
                      <a:r>
                        <a:rPr lang="en-US" sz="1000" baseline="0" dirty="0" smtClean="0"/>
                        <a:t> </a:t>
                      </a:r>
                      <a:r>
                        <a:rPr lang="en-US" sz="1000" baseline="0" dirty="0" err="1" smtClean="0"/>
                        <a:t>Estabs</a:t>
                      </a:r>
                      <a:r>
                        <a:rPr lang="en-US" sz="1000" baseline="0" dirty="0" smtClean="0"/>
                        <a:t>. </a:t>
                      </a:r>
                    </a:p>
                    <a:p>
                      <a:pPr algn="ctr"/>
                      <a:r>
                        <a:rPr lang="en-US" sz="1000" baseline="0" dirty="0" smtClean="0"/>
                        <a:t>In Survey</a:t>
                      </a:r>
                      <a:endParaRPr lang="en-US" sz="1000" dirty="0" smtClean="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Survey</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CFN</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Store</a:t>
                      </a:r>
                      <a:endParaRPr lang="en-US" sz="1000" baseline="0" dirty="0" smtClean="0"/>
                    </a:p>
                    <a:p>
                      <a:pPr algn="ctr"/>
                      <a:r>
                        <a:rPr lang="en-US" sz="1000" baseline="0" dirty="0" smtClean="0"/>
                        <a:t>Number</a:t>
                      </a:r>
                    </a:p>
                    <a:p>
                      <a:pPr algn="ctr"/>
                      <a:endParaRPr lang="en-US" sz="1000" dirty="0" smtClean="0"/>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Name</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Street</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City</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State</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ZIP</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EIN</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NAICS</a:t>
                      </a:r>
                    </a:p>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algn="ctr"/>
                      <a:r>
                        <a:rPr lang="en-US" sz="1000" dirty="0" smtClean="0"/>
                        <a:t>Submitted</a:t>
                      </a:r>
                      <a:endParaRPr lang="en-US" sz="1000" baseline="0" dirty="0" smtClean="0"/>
                    </a:p>
                    <a:p>
                      <a:pPr algn="ctr"/>
                      <a:r>
                        <a:rPr lang="en-US" sz="1000" baseline="0" dirty="0" smtClean="0"/>
                        <a:t>By</a:t>
                      </a:r>
                      <a:endParaRPr lang="en-US" sz="1000" dirty="0" smtClean="0"/>
                    </a:p>
                    <a:p>
                      <a:endParaRPr lang="en-US" sz="1000" dirty="0"/>
                    </a:p>
                  </a:txBody>
                  <a:tcPr marL="45720" marR="45720">
                    <a:lnL w="12700" cap="flat" cmpd="sng" algn="ctr">
                      <a:solidFill>
                        <a:schemeClr val="bg1">
                          <a:lumMod val="85000"/>
                        </a:schemeClr>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chemeClr val="bg1">
                        <a:lumMod val="75000"/>
                      </a:schemeClr>
                    </a:solidFill>
                  </a:tcPr>
                </a:tc>
              </a:tr>
              <a:tr h="182880">
                <a:tc>
                  <a:txBody>
                    <a:bodyPr/>
                    <a:lstStyle/>
                    <a:p>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endParaRPr lang="en-US" sz="8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1 / 4</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l"/>
                      <a:r>
                        <a:rPr lang="en-US" sz="1000" dirty="0" smtClean="0"/>
                        <a:t>250</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NC-99001</a:t>
                      </a:r>
                      <a:r>
                        <a:rPr lang="en-US" sz="800" baseline="0" dirty="0" smtClean="0"/>
                        <a:t> </a:t>
                      </a:r>
                      <a:r>
                        <a:rPr lang="en-US" sz="800" dirty="0" smtClean="0"/>
                        <a:t>(L)</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123452015</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01</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Umbrella</a:t>
                      </a:r>
                      <a:r>
                        <a:rPr lang="en-US" sz="800" baseline="0" dirty="0" smtClean="0"/>
                        <a:t> Corp.</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123 Main St</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Seattle</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WA</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99991</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99-9999991</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42000</a:t>
                      </a:r>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John Smith</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a:noFill/>
                    </a:lnR>
                    <a:lnT w="12700" cmpd="sng">
                      <a:noFill/>
                    </a:lnT>
                    <a:lnB>
                      <a:noFill/>
                    </a:lnB>
                    <a:lnTlToBr w="12700" cmpd="sng">
                      <a:noFill/>
                      <a:prstDash val="solid"/>
                    </a:lnTlToBr>
                    <a:lnBlToTr w="12700" cmpd="sng">
                      <a:noFill/>
                      <a:prstDash val="solid"/>
                    </a:lnBlToTr>
                    <a:solidFill>
                      <a:schemeClr val="bg1"/>
                    </a:solidFill>
                  </a:tcPr>
                </a:tc>
              </a:tr>
              <a:tr h="182880">
                <a:tc>
                  <a:txBody>
                    <a:bodyPr/>
                    <a:lstStyle/>
                    <a:p>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2 /</a:t>
                      </a:r>
                      <a:r>
                        <a:rPr lang="en-US" sz="1000" baseline="0" dirty="0" smtClean="0"/>
                        <a:t> 5</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l"/>
                      <a:r>
                        <a:rPr lang="en-US" sz="1000" dirty="0" smtClean="0"/>
                        <a:t>1</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MA-10000 (L)</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123462015</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02</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Capsule Corp.</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456 Main St</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Seattle</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WA</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99992</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99-9999992</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32000</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Jane Doe</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r>
              <a:tr h="182880">
                <a:tc>
                  <a:txBody>
                    <a:bodyPr/>
                    <a:lstStyle/>
                    <a:p>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1000" dirty="0" smtClean="0"/>
                        <a:t>0 / 0</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l"/>
                      <a:r>
                        <a:rPr lang="en-US" sz="1000" dirty="0" smtClean="0"/>
                        <a:t>15</a:t>
                      </a:r>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MA-10000 (L)</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123472015</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03</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Bike Assembly</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789 Main St</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Portland</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ctr"/>
                      <a:r>
                        <a:rPr lang="en-US" sz="800" dirty="0" smtClean="0"/>
                        <a:t>OR</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99993</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99-9999993</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33000</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r>
                        <a:rPr lang="en-US" sz="800" dirty="0" smtClean="0"/>
                        <a:t>Rico Suave</a:t>
                      </a:r>
                      <a:endParaRPr lang="en-US" sz="800" dirty="0"/>
                    </a:p>
                  </a:txBody>
                  <a:tcPr marL="18288" marR="0" anchor="ctr">
                    <a:lnL w="12700" cap="flat" cmpd="sng" algn="ctr">
                      <a:solidFill>
                        <a:schemeClr val="bg1">
                          <a:lumMod val="8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r>
              <a:tr h="182880">
                <a:tc>
                  <a:txBody>
                    <a:bodyPr/>
                    <a:lstStyle/>
                    <a:p>
                      <a:endParaRPr lang="en-US" sz="1000" dirty="0"/>
                    </a:p>
                  </a:txBody>
                  <a:tcPr marL="45720" marR="4572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r>
              <a:tr h="182880">
                <a:tc>
                  <a:txBody>
                    <a:bodyPr/>
                    <a:lstStyle/>
                    <a:p>
                      <a:endParaRPr lang="en-US" sz="1000"/>
                    </a:p>
                  </a:txBody>
                  <a:tcPr marL="45720" marR="45720">
                    <a:lnL>
                      <a:noFill/>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en-US" sz="1000" dirty="0"/>
                    </a:p>
                  </a:txBody>
                  <a:tcPr marL="45720" marR="45720">
                    <a:lnL w="12700" cap="flat" cmpd="sng" algn="ctr">
                      <a:solidFill>
                        <a:schemeClr val="bg1">
                          <a:lumMod val="8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r>
            </a:tbl>
          </a:graphicData>
        </a:graphic>
      </p:graphicFrame>
      <p:sp>
        <p:nvSpPr>
          <p:cNvPr id="23" name="TextBox 22"/>
          <p:cNvSpPr txBox="1"/>
          <p:nvPr/>
        </p:nvSpPr>
        <p:spPr>
          <a:xfrm>
            <a:off x="906766" y="1976794"/>
            <a:ext cx="7330469" cy="1261884"/>
          </a:xfrm>
          <a:prstGeom prst="rect">
            <a:avLst/>
          </a:prstGeom>
          <a:noFill/>
        </p:spPr>
        <p:txBody>
          <a:bodyPr wrap="square" rtlCol="0">
            <a:spAutoFit/>
          </a:bodyPr>
          <a:lstStyle/>
          <a:p>
            <a:r>
              <a:rPr lang="en-US" sz="1600" b="1" dirty="0" smtClean="0"/>
              <a:t>Step 1 – Report Dashboard </a:t>
            </a:r>
            <a:r>
              <a:rPr lang="en-US" sz="1200" u="sng" dirty="0" smtClean="0">
                <a:solidFill>
                  <a:srgbClr val="0000FF"/>
                </a:solidFill>
              </a:rPr>
              <a:t>(Help)</a:t>
            </a:r>
          </a:p>
          <a:p>
            <a:pPr marL="228600" indent="-228600">
              <a:buFont typeface="+mj-lt"/>
              <a:buAutoNum type="alphaUcPeriod"/>
            </a:pPr>
            <a:r>
              <a:rPr lang="en-US" sz="1200" dirty="0" smtClean="0"/>
              <a:t>Review our list of your locations below</a:t>
            </a:r>
          </a:p>
          <a:p>
            <a:pPr marL="228600" indent="-228600">
              <a:buFont typeface="+mj-lt"/>
              <a:buAutoNum type="alphaUcPeriod"/>
            </a:pPr>
            <a:r>
              <a:rPr lang="en-US" sz="1200" dirty="0" smtClean="0"/>
              <a:t>Add locations if missing</a:t>
            </a:r>
          </a:p>
          <a:p>
            <a:pPr marL="228600" indent="-228600">
              <a:buFont typeface="+mj-lt"/>
              <a:buAutoNum type="alphaUcPeriod"/>
            </a:pPr>
            <a:r>
              <a:rPr lang="en-US" sz="1200" dirty="0" smtClean="0"/>
              <a:t>Start reporting data by:</a:t>
            </a:r>
          </a:p>
          <a:p>
            <a:pPr marL="685800" lvl="1" indent="-228600">
              <a:buFont typeface="Arial" panose="020B0604020202020204" pitchFamily="34" charset="0"/>
              <a:buChar char="•"/>
            </a:pPr>
            <a:r>
              <a:rPr lang="en-US" sz="1200" dirty="0" smtClean="0"/>
              <a:t>Individual locations (click “Start” buttons)</a:t>
            </a:r>
          </a:p>
          <a:p>
            <a:pPr marL="685800" lvl="1" indent="-228600">
              <a:buFont typeface="Arial" panose="020B0604020202020204" pitchFamily="34" charset="0"/>
              <a:buChar char="•"/>
            </a:pPr>
            <a:r>
              <a:rPr lang="en-US" sz="1200" dirty="0" smtClean="0"/>
              <a:t>All locations (click “Export to Spreadsheet” button)</a:t>
            </a:r>
            <a:endParaRPr lang="en-US" sz="1200" dirty="0"/>
          </a:p>
        </p:txBody>
      </p:sp>
      <p:sp>
        <p:nvSpPr>
          <p:cNvPr id="27" name="Rectangle 26"/>
          <p:cNvSpPr/>
          <p:nvPr/>
        </p:nvSpPr>
        <p:spPr>
          <a:xfrm>
            <a:off x="176784" y="4545300"/>
            <a:ext cx="548640" cy="17373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100" dirty="0" smtClean="0"/>
              <a:t>Review</a:t>
            </a:r>
            <a:endParaRPr lang="en-US" sz="1100" dirty="0"/>
          </a:p>
        </p:txBody>
      </p:sp>
      <p:grpSp>
        <p:nvGrpSpPr>
          <p:cNvPr id="26" name="Group 25"/>
          <p:cNvGrpSpPr/>
          <p:nvPr/>
        </p:nvGrpSpPr>
        <p:grpSpPr>
          <a:xfrm>
            <a:off x="550589" y="5499652"/>
            <a:ext cx="8077201" cy="228600"/>
            <a:chOff x="655333" y="5657850"/>
            <a:chExt cx="8077201" cy="228600"/>
          </a:xfrm>
        </p:grpSpPr>
        <p:sp>
          <p:nvSpPr>
            <p:cNvPr id="19" name="Rectangle 18"/>
            <p:cNvSpPr/>
            <p:nvPr/>
          </p:nvSpPr>
          <p:spPr>
            <a:xfrm>
              <a:off x="7208534" y="5657850"/>
              <a:ext cx="1524000"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Summary  Data</a:t>
              </a:r>
              <a:endParaRPr lang="en-US" sz="1100" dirty="0"/>
            </a:p>
          </p:txBody>
        </p:sp>
        <p:sp>
          <p:nvSpPr>
            <p:cNvPr id="28" name="Rectangle 27"/>
            <p:cNvSpPr/>
            <p:nvPr/>
          </p:nvSpPr>
          <p:spPr>
            <a:xfrm>
              <a:off x="5454043" y="5657850"/>
              <a:ext cx="1624993"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Import from Spreadsheet</a:t>
              </a:r>
            </a:p>
          </p:txBody>
        </p:sp>
        <p:sp>
          <p:nvSpPr>
            <p:cNvPr id="29" name="Rectangle 28"/>
            <p:cNvSpPr/>
            <p:nvPr/>
          </p:nvSpPr>
          <p:spPr>
            <a:xfrm>
              <a:off x="3817634" y="5657850"/>
              <a:ext cx="1524000"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Export to Spreadsheet</a:t>
              </a:r>
            </a:p>
          </p:txBody>
        </p:sp>
        <p:sp>
          <p:nvSpPr>
            <p:cNvPr id="30" name="Rectangle 29"/>
            <p:cNvSpPr/>
            <p:nvPr/>
          </p:nvSpPr>
          <p:spPr>
            <a:xfrm>
              <a:off x="2028837" y="5657850"/>
              <a:ext cx="1664971"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Delete Added Locations</a:t>
              </a:r>
              <a:endParaRPr lang="en-US" sz="1100" dirty="0"/>
            </a:p>
          </p:txBody>
        </p:sp>
        <p:sp>
          <p:nvSpPr>
            <p:cNvPr id="31" name="Rectangle 30"/>
            <p:cNvSpPr/>
            <p:nvPr/>
          </p:nvSpPr>
          <p:spPr>
            <a:xfrm>
              <a:off x="655333" y="5657850"/>
              <a:ext cx="1264907" cy="228600"/>
            </a:xfrm>
            <a:prstGeom prst="rect">
              <a:avLst/>
            </a:prstGeom>
            <a:solidFill>
              <a:srgbClr val="00B050"/>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Add locations</a:t>
              </a:r>
              <a:endParaRPr lang="en-US" sz="1100" dirty="0"/>
            </a:p>
          </p:txBody>
        </p:sp>
      </p:grpSp>
      <p:sp>
        <p:nvSpPr>
          <p:cNvPr id="33" name="Rectangle 32"/>
          <p:cNvSpPr/>
          <p:nvPr/>
        </p:nvSpPr>
        <p:spPr>
          <a:xfrm>
            <a:off x="169420" y="4055833"/>
            <a:ext cx="547882" cy="172107"/>
          </a:xfrm>
          <a:prstGeom prst="rect">
            <a:avLst/>
          </a:prstGeom>
          <a:solidFill>
            <a:srgbClr val="009B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100" dirty="0" smtClean="0"/>
              <a:t>Start</a:t>
            </a:r>
            <a:endParaRPr lang="en-US" sz="1100" dirty="0"/>
          </a:p>
        </p:txBody>
      </p:sp>
      <p:sp>
        <p:nvSpPr>
          <p:cNvPr id="35" name="Rectangle 34"/>
          <p:cNvSpPr/>
          <p:nvPr/>
        </p:nvSpPr>
        <p:spPr>
          <a:xfrm>
            <a:off x="169420" y="4287774"/>
            <a:ext cx="548640" cy="173736"/>
          </a:xfrm>
          <a:prstGeom prst="rect">
            <a:avLst/>
          </a:prstGeom>
          <a:solidFill>
            <a:srgbClr val="009B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100" dirty="0" smtClean="0"/>
              <a:t>Resume</a:t>
            </a:r>
            <a:endParaRPr lang="en-US" sz="1100" dirty="0"/>
          </a:p>
        </p:txBody>
      </p:sp>
      <p:sp>
        <p:nvSpPr>
          <p:cNvPr id="37" name="Rectangle 36"/>
          <p:cNvSpPr/>
          <p:nvPr/>
        </p:nvSpPr>
        <p:spPr>
          <a:xfrm>
            <a:off x="3464065" y="3808099"/>
            <a:ext cx="447453"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2049" name="Rectangle 2048"/>
          <p:cNvSpPr/>
          <p:nvPr/>
        </p:nvSpPr>
        <p:spPr>
          <a:xfrm>
            <a:off x="8839202" y="3553714"/>
            <a:ext cx="160033" cy="1676400"/>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1400" dirty="0" smtClean="0">
                <a:solidFill>
                  <a:schemeClr val="bg1">
                    <a:lumMod val="50000"/>
                  </a:schemeClr>
                </a:solidFill>
              </a:rPr>
              <a:t>^</a:t>
            </a:r>
          </a:p>
          <a:p>
            <a:pPr algn="ctr"/>
            <a:endParaRPr lang="en-US" sz="1400" dirty="0">
              <a:solidFill>
                <a:schemeClr val="bg1">
                  <a:lumMod val="50000"/>
                </a:schemeClr>
              </a:solidFill>
            </a:endParaRPr>
          </a:p>
          <a:p>
            <a:pPr algn="ctr"/>
            <a:endParaRPr lang="en-US" sz="1400" dirty="0" smtClean="0">
              <a:solidFill>
                <a:schemeClr val="bg1">
                  <a:lumMod val="50000"/>
                </a:schemeClr>
              </a:solidFill>
            </a:endParaRPr>
          </a:p>
          <a:p>
            <a:pPr algn="ctr"/>
            <a:endParaRPr lang="en-US" sz="1400" dirty="0">
              <a:solidFill>
                <a:schemeClr val="bg1">
                  <a:lumMod val="50000"/>
                </a:schemeClr>
              </a:solidFill>
            </a:endParaRPr>
          </a:p>
          <a:p>
            <a:pPr algn="ctr"/>
            <a:endParaRPr lang="en-US" sz="1400" dirty="0" smtClean="0">
              <a:solidFill>
                <a:schemeClr val="bg1">
                  <a:lumMod val="50000"/>
                </a:schemeClr>
              </a:solidFill>
            </a:endParaRPr>
          </a:p>
          <a:p>
            <a:pPr algn="ctr"/>
            <a:endParaRPr lang="en-US" sz="1400" dirty="0">
              <a:solidFill>
                <a:schemeClr val="bg1">
                  <a:lumMod val="50000"/>
                </a:schemeClr>
              </a:solidFill>
            </a:endParaRPr>
          </a:p>
          <a:p>
            <a:pPr algn="ctr"/>
            <a:endParaRPr lang="en-US" sz="1400" dirty="0" smtClean="0">
              <a:solidFill>
                <a:schemeClr val="bg1">
                  <a:lumMod val="50000"/>
                </a:schemeClr>
              </a:solidFill>
            </a:endParaRPr>
          </a:p>
          <a:p>
            <a:pPr algn="ctr"/>
            <a:r>
              <a:rPr lang="en-US" sz="1400" dirty="0" smtClean="0">
                <a:solidFill>
                  <a:schemeClr val="bg1">
                    <a:lumMod val="50000"/>
                  </a:schemeClr>
                </a:solidFill>
              </a:rPr>
              <a:t>v</a:t>
            </a:r>
          </a:p>
        </p:txBody>
      </p:sp>
      <p:sp>
        <p:nvSpPr>
          <p:cNvPr id="48" name="Rectangle 47"/>
          <p:cNvSpPr/>
          <p:nvPr/>
        </p:nvSpPr>
        <p:spPr>
          <a:xfrm>
            <a:off x="8839202" y="3756286"/>
            <a:ext cx="160033" cy="609600"/>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8839456" y="3310368"/>
            <a:ext cx="160033" cy="243346"/>
          </a:xfrm>
          <a:prstGeom prst="rect">
            <a:avLst/>
          </a:prstGeom>
          <a:pattFill prst="ltHorz">
            <a:fgClr>
              <a:schemeClr val="bg1">
                <a:lumMod val="50000"/>
              </a:schemeClr>
            </a:fgClr>
            <a:bgClr>
              <a:schemeClr val="bg1">
                <a:lumMod val="75000"/>
              </a:schemeClr>
            </a:bgClr>
          </a:patt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2" name="Rectangle 2051"/>
          <p:cNvSpPr/>
          <p:nvPr/>
        </p:nvSpPr>
        <p:spPr>
          <a:xfrm>
            <a:off x="152656" y="5230114"/>
            <a:ext cx="8686800" cy="164592"/>
          </a:xfrm>
          <a:prstGeom prst="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tIns="0" rIns="0" bIns="0" rtlCol="0" anchor="ctr"/>
          <a:lstStyle/>
          <a:p>
            <a:r>
              <a:rPr lang="en-US" sz="1100" b="1" dirty="0" smtClean="0">
                <a:solidFill>
                  <a:schemeClr val="bg1">
                    <a:lumMod val="50000"/>
                  </a:schemeClr>
                </a:solidFill>
              </a:rPr>
              <a:t>&lt;    								                                       &gt;</a:t>
            </a:r>
            <a:endParaRPr lang="en-US" sz="1100" b="1" dirty="0">
              <a:solidFill>
                <a:schemeClr val="bg1">
                  <a:lumMod val="50000"/>
                </a:schemeClr>
              </a:solidFill>
            </a:endParaRPr>
          </a:p>
        </p:txBody>
      </p:sp>
      <p:sp>
        <p:nvSpPr>
          <p:cNvPr id="55" name="Rectangle 54"/>
          <p:cNvSpPr/>
          <p:nvPr/>
        </p:nvSpPr>
        <p:spPr>
          <a:xfrm>
            <a:off x="312434" y="5230114"/>
            <a:ext cx="4533901" cy="164592"/>
          </a:xfrm>
          <a:prstGeom prst="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53" name="Flowchart: Merge 2052"/>
          <p:cNvSpPr/>
          <p:nvPr/>
        </p:nvSpPr>
        <p:spPr>
          <a:xfrm>
            <a:off x="3824831" y="3696327"/>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857499" y="3810639"/>
            <a:ext cx="523147"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1" name="Rectangle 50"/>
          <p:cNvSpPr/>
          <p:nvPr/>
        </p:nvSpPr>
        <p:spPr>
          <a:xfrm>
            <a:off x="3997748" y="3810639"/>
            <a:ext cx="477142"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3" name="Rectangle 52"/>
          <p:cNvSpPr/>
          <p:nvPr/>
        </p:nvSpPr>
        <p:spPr>
          <a:xfrm>
            <a:off x="4528553" y="3810639"/>
            <a:ext cx="587336"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4" name="Rectangle 53"/>
          <p:cNvSpPr/>
          <p:nvPr/>
        </p:nvSpPr>
        <p:spPr>
          <a:xfrm>
            <a:off x="5228254" y="3810639"/>
            <a:ext cx="511032"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6" name="Rectangle 55"/>
          <p:cNvSpPr/>
          <p:nvPr/>
        </p:nvSpPr>
        <p:spPr>
          <a:xfrm>
            <a:off x="5830822" y="3810639"/>
            <a:ext cx="381000"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7" name="Rectangle 56"/>
          <p:cNvSpPr/>
          <p:nvPr/>
        </p:nvSpPr>
        <p:spPr>
          <a:xfrm>
            <a:off x="6270066" y="3810639"/>
            <a:ext cx="347472"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8" name="Rectangle 57"/>
          <p:cNvSpPr/>
          <p:nvPr/>
        </p:nvSpPr>
        <p:spPr>
          <a:xfrm>
            <a:off x="6667092" y="3810639"/>
            <a:ext cx="320855"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59" name="Rectangle 58"/>
          <p:cNvSpPr/>
          <p:nvPr/>
        </p:nvSpPr>
        <p:spPr>
          <a:xfrm>
            <a:off x="7039340" y="3808099"/>
            <a:ext cx="566987"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60" name="Rectangle 59"/>
          <p:cNvSpPr/>
          <p:nvPr/>
        </p:nvSpPr>
        <p:spPr>
          <a:xfrm>
            <a:off x="7634366" y="3808099"/>
            <a:ext cx="497852"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61" name="Rectangle 60"/>
          <p:cNvSpPr/>
          <p:nvPr/>
        </p:nvSpPr>
        <p:spPr>
          <a:xfrm>
            <a:off x="8191695" y="3808099"/>
            <a:ext cx="578939" cy="182880"/>
          </a:xfrm>
          <a:prstGeom prst="rect">
            <a:avLst/>
          </a:prstGeom>
          <a:solidFill>
            <a:schemeClr val="bg1"/>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 rIns="0" rtlCol="0" anchor="ctr"/>
          <a:lstStyle/>
          <a:p>
            <a:r>
              <a:rPr lang="en-US" sz="800" dirty="0" smtClean="0">
                <a:solidFill>
                  <a:schemeClr val="bg1">
                    <a:lumMod val="85000"/>
                  </a:schemeClr>
                </a:solidFill>
              </a:rPr>
              <a:t>Search</a:t>
            </a:r>
            <a:endParaRPr lang="en-US" sz="800" dirty="0">
              <a:solidFill>
                <a:schemeClr val="bg1">
                  <a:lumMod val="85000"/>
                </a:schemeClr>
              </a:solidFill>
            </a:endParaRPr>
          </a:p>
        </p:txBody>
      </p:sp>
      <p:sp>
        <p:nvSpPr>
          <p:cNvPr id="62" name="Flowchart: Merge 61"/>
          <p:cNvSpPr/>
          <p:nvPr/>
        </p:nvSpPr>
        <p:spPr>
          <a:xfrm>
            <a:off x="5029201" y="3696325"/>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lowchart: Merge 62"/>
          <p:cNvSpPr/>
          <p:nvPr/>
        </p:nvSpPr>
        <p:spPr>
          <a:xfrm>
            <a:off x="612463" y="369633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lowchart: Merge 63"/>
          <p:cNvSpPr/>
          <p:nvPr/>
        </p:nvSpPr>
        <p:spPr>
          <a:xfrm>
            <a:off x="5652598" y="3696324"/>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lowchart: Merge 64"/>
          <p:cNvSpPr/>
          <p:nvPr/>
        </p:nvSpPr>
        <p:spPr>
          <a:xfrm>
            <a:off x="6110429" y="369632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lowchart: Merge 65"/>
          <p:cNvSpPr/>
          <p:nvPr/>
        </p:nvSpPr>
        <p:spPr>
          <a:xfrm>
            <a:off x="6491982" y="3696322"/>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Merge 66"/>
          <p:cNvSpPr/>
          <p:nvPr/>
        </p:nvSpPr>
        <p:spPr>
          <a:xfrm>
            <a:off x="6870415" y="369633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lowchart: Merge 67"/>
          <p:cNvSpPr/>
          <p:nvPr/>
        </p:nvSpPr>
        <p:spPr>
          <a:xfrm>
            <a:off x="7462356" y="3696321"/>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lowchart: Merge 68"/>
          <p:cNvSpPr/>
          <p:nvPr/>
        </p:nvSpPr>
        <p:spPr>
          <a:xfrm>
            <a:off x="7993393" y="369633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lowchart: Merge 69"/>
          <p:cNvSpPr/>
          <p:nvPr/>
        </p:nvSpPr>
        <p:spPr>
          <a:xfrm>
            <a:off x="4341972" y="3696326"/>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lowchart: Merge 70"/>
          <p:cNvSpPr/>
          <p:nvPr/>
        </p:nvSpPr>
        <p:spPr>
          <a:xfrm>
            <a:off x="1821165" y="369633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lowchart: Merge 71"/>
          <p:cNvSpPr/>
          <p:nvPr/>
        </p:nvSpPr>
        <p:spPr>
          <a:xfrm>
            <a:off x="2661398" y="3696330"/>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lowchart: Merge 72"/>
          <p:cNvSpPr/>
          <p:nvPr/>
        </p:nvSpPr>
        <p:spPr>
          <a:xfrm>
            <a:off x="3293959" y="3696328"/>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lowchart: Merge 74"/>
          <p:cNvSpPr/>
          <p:nvPr/>
        </p:nvSpPr>
        <p:spPr>
          <a:xfrm>
            <a:off x="1216345" y="3696333"/>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lowchart: Merge 75"/>
          <p:cNvSpPr/>
          <p:nvPr/>
        </p:nvSpPr>
        <p:spPr>
          <a:xfrm>
            <a:off x="8679902" y="3696320"/>
            <a:ext cx="86688" cy="57421"/>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928" y="4065686"/>
            <a:ext cx="152400" cy="152400"/>
          </a:xfrm>
          <a:prstGeom prst="rect">
            <a:avLst/>
          </a:prstGeom>
        </p:spPr>
      </p:pic>
      <p:pic>
        <p:nvPicPr>
          <p:cNvPr id="78" name="Picture 7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928" y="4287774"/>
            <a:ext cx="152400" cy="152400"/>
          </a:xfrm>
          <a:prstGeom prst="rect">
            <a:avLst/>
          </a:prstGeom>
        </p:spPr>
      </p:pic>
      <p:pic>
        <p:nvPicPr>
          <p:cNvPr id="79" name="Picture 7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600" y="4545366"/>
            <a:ext cx="152400" cy="152400"/>
          </a:xfrm>
          <a:prstGeom prst="rect">
            <a:avLst/>
          </a:prstGeom>
        </p:spPr>
      </p:pic>
      <p:sp>
        <p:nvSpPr>
          <p:cNvPr id="25" name="TextBox 24"/>
          <p:cNvSpPr txBox="1"/>
          <p:nvPr/>
        </p:nvSpPr>
        <p:spPr>
          <a:xfrm>
            <a:off x="2316480" y="4018775"/>
            <a:ext cx="495300" cy="246221"/>
          </a:xfrm>
          <a:prstGeom prst="rect">
            <a:avLst/>
          </a:prstGeom>
          <a:noFill/>
        </p:spPr>
        <p:txBody>
          <a:bodyPr wrap="square" lIns="0" tIns="0" rIns="0" bIns="0" rtlCol="0">
            <a:spAutoFit/>
          </a:bodyPr>
          <a:lstStyle/>
          <a:p>
            <a:pPr algn="ctr"/>
            <a:r>
              <a:rPr lang="en-US" sz="800" u="sng" dirty="0" smtClean="0">
                <a:solidFill>
                  <a:srgbClr val="0000FF"/>
                </a:solidFill>
              </a:rPr>
              <a:t>View</a:t>
            </a:r>
          </a:p>
          <a:p>
            <a:pPr algn="ctr"/>
            <a:r>
              <a:rPr lang="en-US" sz="800" u="sng" dirty="0" smtClean="0">
                <a:solidFill>
                  <a:srgbClr val="0000FF"/>
                </a:solidFill>
              </a:rPr>
              <a:t>All</a:t>
            </a:r>
            <a:endParaRPr lang="en-US" sz="800" u="sng" dirty="0">
              <a:solidFill>
                <a:srgbClr val="0000FF"/>
              </a:solidFill>
            </a:endParaRPr>
          </a:p>
        </p:txBody>
      </p:sp>
      <p:sp>
        <p:nvSpPr>
          <p:cNvPr id="81" name="TextBox 80"/>
          <p:cNvSpPr txBox="1"/>
          <p:nvPr/>
        </p:nvSpPr>
        <p:spPr>
          <a:xfrm>
            <a:off x="2316622" y="4498454"/>
            <a:ext cx="495300" cy="246221"/>
          </a:xfrm>
          <a:prstGeom prst="rect">
            <a:avLst/>
          </a:prstGeom>
          <a:noFill/>
        </p:spPr>
        <p:txBody>
          <a:bodyPr wrap="square" lIns="0" tIns="0" rIns="0" bIns="0" rtlCol="0">
            <a:spAutoFit/>
          </a:bodyPr>
          <a:lstStyle/>
          <a:p>
            <a:pPr algn="ctr"/>
            <a:r>
              <a:rPr lang="en-US" sz="800" u="sng" dirty="0" smtClean="0">
                <a:solidFill>
                  <a:srgbClr val="0000FF"/>
                </a:solidFill>
              </a:rPr>
              <a:t>View</a:t>
            </a:r>
          </a:p>
          <a:p>
            <a:pPr algn="ctr"/>
            <a:r>
              <a:rPr lang="en-US" sz="800" u="sng" dirty="0" smtClean="0">
                <a:solidFill>
                  <a:srgbClr val="0000FF"/>
                </a:solidFill>
              </a:rPr>
              <a:t>All</a:t>
            </a:r>
            <a:endParaRPr lang="en-US" sz="800" u="sng" dirty="0">
              <a:solidFill>
                <a:srgbClr val="0000FF"/>
              </a:solidFill>
            </a:endParaRPr>
          </a:p>
        </p:txBody>
      </p:sp>
    </p:spTree>
    <p:extLst>
      <p:ext uri="{BB962C8B-B14F-4D97-AF65-F5344CB8AC3E}">
        <p14:creationId xmlns:p14="http://schemas.microsoft.com/office/powerpoint/2010/main" val="4137530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2048" name="Group 2047"/>
          <p:cNvGrpSpPr/>
          <p:nvPr/>
        </p:nvGrpSpPr>
        <p:grpSpPr>
          <a:xfrm>
            <a:off x="472432" y="2240702"/>
            <a:ext cx="8199136" cy="2923878"/>
            <a:chOff x="455270" y="2240702"/>
            <a:chExt cx="8199136" cy="2923878"/>
          </a:xfrm>
        </p:grpSpPr>
        <p:sp>
          <p:nvSpPr>
            <p:cNvPr id="19" name="TextBox 18"/>
            <p:cNvSpPr txBox="1"/>
            <p:nvPr/>
          </p:nvSpPr>
          <p:spPr>
            <a:xfrm>
              <a:off x="455270" y="2456146"/>
              <a:ext cx="8199135" cy="2708434"/>
            </a:xfrm>
            <a:prstGeom prst="rect">
              <a:avLst/>
            </a:prstGeom>
            <a:solidFill>
              <a:schemeClr val="bg1"/>
            </a:solidFill>
            <a:ln>
              <a:solidFill>
                <a:schemeClr val="accent1">
                  <a:shade val="50000"/>
                </a:schemeClr>
              </a:solidFill>
            </a:ln>
          </p:spPr>
          <p:txBody>
            <a:bodyPr wrap="square" rtlCol="0">
              <a:spAutoFit/>
            </a:bodyPr>
            <a:lstStyle/>
            <a:p>
              <a:pPr>
                <a:spcAft>
                  <a:spcPts val="600"/>
                </a:spcAft>
              </a:pPr>
              <a:r>
                <a:rPr lang="en-US" sz="1200" b="1" dirty="0" smtClean="0"/>
                <a:t>Sales, Shipments, Receipts, or Revenue</a:t>
              </a:r>
            </a:p>
            <a:p>
              <a:pPr>
                <a:spcAft>
                  <a:spcPts val="600"/>
                </a:spcAft>
              </a:pPr>
              <a:r>
                <a:rPr lang="en-US" sz="1200" dirty="0" smtClean="0"/>
                <a:t>What was the total value of products shipped and other receipts?</a:t>
              </a:r>
            </a:p>
            <a:p>
              <a:pPr>
                <a:spcAft>
                  <a:spcPts val="600"/>
                </a:spcAft>
              </a:pPr>
              <a:r>
                <a:rPr lang="en-US" sz="1100" dirty="0" smtClean="0"/>
                <a:t>(Report details in DETAILS OF SALES, SHIPMENTS, RECEIPTS, AND REVENUE)</a:t>
              </a:r>
            </a:p>
            <a:p>
              <a:r>
                <a:rPr lang="en-US" sz="1000" b="1" dirty="0" smtClean="0"/>
                <a:t>Exclude:</a:t>
              </a:r>
            </a:p>
            <a:p>
              <a:pPr marL="171450" indent="-171450">
                <a:buFont typeface="Arial" panose="020B0604020202020204" pitchFamily="34" charset="0"/>
                <a:buChar char="•"/>
              </a:pPr>
              <a:r>
                <a:rPr lang="en-US" sz="1000" dirty="0" smtClean="0"/>
                <a:t>Freight Charges</a:t>
              </a:r>
            </a:p>
            <a:p>
              <a:pPr marL="171450" indent="-171450">
                <a:buFont typeface="Arial" panose="020B0604020202020204" pitchFamily="34" charset="0"/>
                <a:buChar char="•"/>
              </a:pPr>
              <a:r>
                <a:rPr lang="en-US" sz="1000" dirty="0" smtClean="0"/>
                <a:t>Excise Taxes</a:t>
              </a:r>
            </a:p>
            <a:p>
              <a:endParaRPr lang="en-US" sz="1000" dirty="0" smtClean="0"/>
            </a:p>
            <a:p>
              <a:pPr defTabSz="457200"/>
              <a:r>
                <a:rPr lang="en-US" sz="1000" dirty="0" smtClean="0"/>
                <a:t>	Check if None		</a:t>
              </a:r>
              <a:r>
                <a:rPr lang="en-US" sz="1000" b="1" dirty="0" smtClean="0"/>
                <a:t>2016				2015</a:t>
              </a:r>
              <a:endParaRPr lang="en-US" sz="1000" b="1" dirty="0"/>
            </a:p>
            <a:p>
              <a:endParaRPr lang="en-US" sz="1000" dirty="0" smtClean="0"/>
            </a:p>
            <a:p>
              <a:endParaRPr lang="en-US" sz="1000" dirty="0"/>
            </a:p>
            <a:p>
              <a:endParaRPr lang="en-US" sz="1000" dirty="0" smtClean="0"/>
            </a:p>
            <a:p>
              <a:endParaRPr lang="en-US" sz="1000" dirty="0"/>
            </a:p>
            <a:p>
              <a:endParaRPr lang="en-US" sz="1000" dirty="0" smtClean="0"/>
            </a:p>
            <a:p>
              <a:endParaRPr lang="en-US" sz="1000" dirty="0"/>
            </a:p>
            <a:p>
              <a:endParaRPr lang="en-US" sz="1000" dirty="0"/>
            </a:p>
          </p:txBody>
        </p:sp>
        <p:sp>
          <p:nvSpPr>
            <p:cNvPr id="20" name="TextBox 19"/>
            <p:cNvSpPr txBox="1"/>
            <p:nvPr/>
          </p:nvSpPr>
          <p:spPr>
            <a:xfrm>
              <a:off x="455271" y="2240702"/>
              <a:ext cx="8199135" cy="246221"/>
            </a:xfrm>
            <a:prstGeom prst="rect">
              <a:avLst/>
            </a:prstGeom>
            <a:solidFill>
              <a:schemeClr val="tx2">
                <a:lumMod val="75000"/>
              </a:schemeClr>
            </a:solidFill>
            <a:ln>
              <a:solidFill>
                <a:schemeClr val="tx2">
                  <a:lumMod val="75000"/>
                </a:schemeClr>
              </a:solidFill>
            </a:ln>
          </p:spPr>
          <p:txBody>
            <a:bodyPr wrap="square" tIns="0" bIns="0" rtlCol="0">
              <a:spAutoFit/>
            </a:bodyPr>
            <a:lstStyle/>
            <a:p>
              <a:r>
                <a:rPr lang="en-US" sz="1600" b="1" dirty="0" smtClean="0">
                  <a:solidFill>
                    <a:schemeClr val="bg1"/>
                  </a:solidFill>
                </a:rPr>
                <a:t>Sales, Shipments, Receipts, or Revenue      </a:t>
              </a:r>
              <a:r>
                <a:rPr lang="en-US" sz="1400" u="sng" dirty="0" smtClean="0">
                  <a:solidFill>
                    <a:schemeClr val="bg1"/>
                  </a:solidFill>
                </a:rPr>
                <a:t>(Help)</a:t>
              </a:r>
              <a:endParaRPr lang="en-US" sz="1400" b="1" dirty="0">
                <a:solidFill>
                  <a:schemeClr val="bg1"/>
                </a:solidFill>
              </a:endParaRPr>
            </a:p>
          </p:txBody>
        </p:sp>
        <p:grpSp>
          <p:nvGrpSpPr>
            <p:cNvPr id="30" name="Group 29"/>
            <p:cNvGrpSpPr/>
            <p:nvPr/>
          </p:nvGrpSpPr>
          <p:grpSpPr>
            <a:xfrm>
              <a:off x="4123509" y="4203217"/>
              <a:ext cx="1548549" cy="261610"/>
              <a:chOff x="4015290" y="4205112"/>
              <a:chExt cx="1548549" cy="261610"/>
            </a:xfrm>
          </p:grpSpPr>
          <p:sp>
            <p:nvSpPr>
              <p:cNvPr id="21" name="TextBox 20"/>
              <p:cNvSpPr txBox="1"/>
              <p:nvPr/>
            </p:nvSpPr>
            <p:spPr>
              <a:xfrm>
                <a:off x="4015290" y="4227248"/>
                <a:ext cx="932688" cy="169277"/>
              </a:xfrm>
              <a:prstGeom prst="rect">
                <a:avLst/>
              </a:prstGeom>
              <a:solidFill>
                <a:schemeClr val="bg1">
                  <a:lumMod val="75000"/>
                </a:schemeClr>
              </a:solidFill>
              <a:ln w="6350">
                <a:solidFill>
                  <a:schemeClr val="bg1">
                    <a:lumMod val="50000"/>
                  </a:schemeClr>
                </a:solidFill>
              </a:ln>
            </p:spPr>
            <p:txBody>
              <a:bodyPr wrap="square" tIns="0" bIns="0" rtlCol="0">
                <a:spAutoFit/>
              </a:bodyPr>
              <a:lstStyle/>
              <a:p>
                <a:endParaRPr lang="en-US" sz="1100" dirty="0"/>
              </a:p>
            </p:txBody>
          </p:sp>
          <p:sp>
            <p:nvSpPr>
              <p:cNvPr id="29" name="TextBox 28"/>
              <p:cNvSpPr txBox="1"/>
              <p:nvPr/>
            </p:nvSpPr>
            <p:spPr>
              <a:xfrm>
                <a:off x="4901349" y="4205112"/>
                <a:ext cx="662490" cy="261610"/>
              </a:xfrm>
              <a:prstGeom prst="rect">
                <a:avLst/>
              </a:prstGeom>
              <a:noFill/>
            </p:spPr>
            <p:txBody>
              <a:bodyPr wrap="square" rtlCol="0">
                <a:spAutoFit/>
              </a:bodyPr>
              <a:lstStyle/>
              <a:p>
                <a:r>
                  <a:rPr lang="en-US" sz="1100" dirty="0" smtClean="0"/>
                  <a:t>,000.00</a:t>
                </a:r>
                <a:endParaRPr lang="en-US" sz="1100" dirty="0"/>
              </a:p>
            </p:txBody>
          </p:sp>
        </p:grpSp>
        <p:sp>
          <p:nvSpPr>
            <p:cNvPr id="16" name="Rectangle 15"/>
            <p:cNvSpPr/>
            <p:nvPr/>
          </p:nvSpPr>
          <p:spPr>
            <a:xfrm>
              <a:off x="1303034" y="4243574"/>
              <a:ext cx="152400" cy="136629"/>
            </a:xfrm>
            <a:prstGeom prst="rect">
              <a:avLst/>
            </a:prstGeom>
            <a:solidFill>
              <a:schemeClr val="bg1"/>
            </a:solidFill>
            <a:ln w="12700">
              <a:solidFill>
                <a:schemeClr val="bg1">
                  <a:lumMod val="75000"/>
                </a:schemeClr>
              </a:solidFill>
            </a:ln>
            <a:effectLst>
              <a:innerShdw blurRad="63500" dist="76200" dir="13500000">
                <a:prstClr val="black">
                  <a:alpha val="50000"/>
                </a:prstClr>
              </a:innerShdw>
            </a:effectLst>
            <a:scene3d>
              <a:camera prst="orthographicFront"/>
              <a:lightRig rig="threePt" dir="t"/>
            </a:scene3d>
            <a:sp3d>
              <a:bevelT w="152400" h="50800" prst="softRound"/>
              <a:bevelB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p:cNvGrpSpPr/>
            <p:nvPr/>
          </p:nvGrpSpPr>
          <p:grpSpPr>
            <a:xfrm>
              <a:off x="2275774" y="4203217"/>
              <a:ext cx="1548549" cy="261610"/>
              <a:chOff x="4015290" y="4205112"/>
              <a:chExt cx="1548549" cy="261610"/>
            </a:xfrm>
          </p:grpSpPr>
          <p:sp>
            <p:nvSpPr>
              <p:cNvPr id="33" name="TextBox 32"/>
              <p:cNvSpPr txBox="1"/>
              <p:nvPr/>
            </p:nvSpPr>
            <p:spPr>
              <a:xfrm>
                <a:off x="4015290" y="4227248"/>
                <a:ext cx="932688" cy="169277"/>
              </a:xfrm>
              <a:prstGeom prst="rect">
                <a:avLst/>
              </a:prstGeom>
              <a:noFill/>
              <a:ln w="6350">
                <a:solidFill>
                  <a:schemeClr val="bg1">
                    <a:lumMod val="50000"/>
                  </a:schemeClr>
                </a:solidFill>
              </a:ln>
              <a:scene3d>
                <a:camera prst="orthographicFront"/>
                <a:lightRig rig="threePt" dir="t"/>
              </a:scene3d>
              <a:sp3d>
                <a:bevelT w="152400" h="50800" prst="softRound"/>
              </a:sp3d>
            </p:spPr>
            <p:txBody>
              <a:bodyPr wrap="square" tIns="0" bIns="0" rtlCol="0">
                <a:spAutoFit/>
              </a:bodyPr>
              <a:lstStyle/>
              <a:p>
                <a:endParaRPr lang="en-US" sz="1100" dirty="0"/>
              </a:p>
            </p:txBody>
          </p:sp>
          <p:sp>
            <p:nvSpPr>
              <p:cNvPr id="34" name="TextBox 33"/>
              <p:cNvSpPr txBox="1"/>
              <p:nvPr/>
            </p:nvSpPr>
            <p:spPr>
              <a:xfrm>
                <a:off x="4901349" y="4205112"/>
                <a:ext cx="662490" cy="261610"/>
              </a:xfrm>
              <a:prstGeom prst="rect">
                <a:avLst/>
              </a:prstGeom>
              <a:noFill/>
            </p:spPr>
            <p:txBody>
              <a:bodyPr wrap="square" rtlCol="0">
                <a:spAutoFit/>
              </a:bodyPr>
              <a:lstStyle/>
              <a:p>
                <a:r>
                  <a:rPr lang="en-US" sz="1100" dirty="0" smtClean="0"/>
                  <a:t>,000.00</a:t>
                </a:r>
                <a:endParaRPr lang="en-US" sz="1100" dirty="0"/>
              </a:p>
            </p:txBody>
          </p:sp>
        </p:grpSp>
        <p:sp>
          <p:nvSpPr>
            <p:cNvPr id="31" name="TextBox 30"/>
            <p:cNvSpPr txBox="1"/>
            <p:nvPr/>
          </p:nvSpPr>
          <p:spPr>
            <a:xfrm>
              <a:off x="2067402" y="4179186"/>
              <a:ext cx="416744" cy="261610"/>
            </a:xfrm>
            <a:prstGeom prst="rect">
              <a:avLst/>
            </a:prstGeom>
            <a:noFill/>
          </p:spPr>
          <p:txBody>
            <a:bodyPr wrap="square" rtlCol="0">
              <a:spAutoFit/>
            </a:bodyPr>
            <a:lstStyle/>
            <a:p>
              <a:r>
                <a:rPr lang="en-US" sz="1100" dirty="0" smtClean="0"/>
                <a:t>$</a:t>
              </a:r>
              <a:endParaRPr lang="en-US" sz="1100" dirty="0"/>
            </a:p>
          </p:txBody>
        </p:sp>
        <p:sp>
          <p:nvSpPr>
            <p:cNvPr id="36" name="TextBox 35"/>
            <p:cNvSpPr txBox="1"/>
            <p:nvPr/>
          </p:nvSpPr>
          <p:spPr>
            <a:xfrm>
              <a:off x="3912863" y="4179186"/>
              <a:ext cx="416744" cy="261610"/>
            </a:xfrm>
            <a:prstGeom prst="rect">
              <a:avLst/>
            </a:prstGeom>
            <a:noFill/>
          </p:spPr>
          <p:txBody>
            <a:bodyPr wrap="square" rtlCol="0">
              <a:spAutoFit/>
            </a:bodyPr>
            <a:lstStyle/>
            <a:p>
              <a:r>
                <a:rPr lang="en-US" sz="1100" dirty="0" smtClean="0"/>
                <a:t>$</a:t>
              </a:r>
              <a:endParaRPr lang="en-US" sz="1100" dirty="0"/>
            </a:p>
          </p:txBody>
        </p:sp>
      </p:grpSp>
      <p:grpSp>
        <p:nvGrpSpPr>
          <p:cNvPr id="2053" name="Group 2052"/>
          <p:cNvGrpSpPr/>
          <p:nvPr/>
        </p:nvGrpSpPr>
        <p:grpSpPr>
          <a:xfrm>
            <a:off x="312434" y="5257800"/>
            <a:ext cx="8458200" cy="484105"/>
            <a:chOff x="312434" y="5257800"/>
            <a:chExt cx="8458200" cy="484105"/>
          </a:xfrm>
        </p:grpSpPr>
        <p:grpSp>
          <p:nvGrpSpPr>
            <p:cNvPr id="24" name="Group 23"/>
            <p:cNvGrpSpPr/>
            <p:nvPr/>
          </p:nvGrpSpPr>
          <p:grpSpPr>
            <a:xfrm>
              <a:off x="312434" y="5257800"/>
              <a:ext cx="8458200" cy="228600"/>
              <a:chOff x="312434" y="6324600"/>
              <a:chExt cx="8458200" cy="228600"/>
            </a:xfrm>
          </p:grpSpPr>
          <p:sp>
            <p:nvSpPr>
              <p:cNvPr id="25" name="Rectangle 24"/>
              <p:cNvSpPr/>
              <p:nvPr/>
            </p:nvSpPr>
            <p:spPr>
              <a:xfrm>
                <a:off x="7239000" y="6324600"/>
                <a:ext cx="1531634"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Save and Continue</a:t>
                </a:r>
                <a:endParaRPr lang="en-US" sz="1100" dirty="0"/>
              </a:p>
            </p:txBody>
          </p:sp>
          <p:sp>
            <p:nvSpPr>
              <p:cNvPr id="26" name="Rectangle 25"/>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grpSp>
          <p:nvGrpSpPr>
            <p:cNvPr id="2052" name="Group 2051"/>
            <p:cNvGrpSpPr/>
            <p:nvPr/>
          </p:nvGrpSpPr>
          <p:grpSpPr>
            <a:xfrm>
              <a:off x="2861005" y="5559025"/>
              <a:ext cx="3421990" cy="182880"/>
              <a:chOff x="2971800" y="5559025"/>
              <a:chExt cx="3421990" cy="182880"/>
            </a:xfrm>
          </p:grpSpPr>
          <p:sp>
            <p:nvSpPr>
              <p:cNvPr id="2049" name="TextBox 2048"/>
              <p:cNvSpPr txBox="1"/>
              <p:nvPr/>
            </p:nvSpPr>
            <p:spPr>
              <a:xfrm>
                <a:off x="2971800" y="5562600"/>
                <a:ext cx="2590800" cy="169277"/>
              </a:xfrm>
              <a:prstGeom prst="rect">
                <a:avLst/>
              </a:prstGeom>
              <a:solidFill>
                <a:schemeClr val="bg1"/>
              </a:solidFill>
              <a:ln>
                <a:solidFill>
                  <a:schemeClr val="bg1">
                    <a:lumMod val="75000"/>
                  </a:schemeClr>
                </a:solidFill>
              </a:ln>
            </p:spPr>
            <p:txBody>
              <a:bodyPr wrap="square" tIns="0" bIns="0" rtlCol="0">
                <a:spAutoFit/>
              </a:bodyPr>
              <a:lstStyle/>
              <a:p>
                <a:r>
                  <a:rPr lang="en-US" sz="1100" dirty="0" smtClean="0"/>
                  <a:t>Select Page</a:t>
                </a:r>
                <a:endParaRPr lang="en-US" sz="1100" dirty="0"/>
              </a:p>
            </p:txBody>
          </p:sp>
          <p:sp>
            <p:nvSpPr>
              <p:cNvPr id="39" name="Rectangle 38"/>
              <p:cNvSpPr/>
              <p:nvPr/>
            </p:nvSpPr>
            <p:spPr>
              <a:xfrm>
                <a:off x="5707990" y="5559025"/>
                <a:ext cx="685800" cy="182880"/>
              </a:xfrm>
              <a:prstGeom prst="rect">
                <a:avLst/>
              </a:prstGeom>
              <a:solidFill>
                <a:schemeClr val="tx2">
                  <a:lumMod val="60000"/>
                  <a:lumOff val="40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100" dirty="0" smtClean="0"/>
                  <a:t>Go To</a:t>
                </a:r>
                <a:endParaRPr lang="en-US" sz="1100" dirty="0"/>
              </a:p>
            </p:txBody>
          </p:sp>
          <p:sp>
            <p:nvSpPr>
              <p:cNvPr id="2051" name="Rectangle 2050"/>
              <p:cNvSpPr/>
              <p:nvPr/>
            </p:nvSpPr>
            <p:spPr>
              <a:xfrm>
                <a:off x="5389246" y="5562600"/>
                <a:ext cx="173354" cy="167230"/>
              </a:xfrm>
              <a:prstGeom prst="rect">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000" b="1" dirty="0">
                  <a:solidFill>
                    <a:schemeClr val="bg1">
                      <a:lumMod val="50000"/>
                    </a:schemeClr>
                  </a:solidFill>
                </a:endParaRPr>
              </a:p>
            </p:txBody>
          </p:sp>
          <p:sp>
            <p:nvSpPr>
              <p:cNvPr id="41" name="Flowchart: Merge 40"/>
              <p:cNvSpPr/>
              <p:nvPr/>
            </p:nvSpPr>
            <p:spPr>
              <a:xfrm>
                <a:off x="5435132" y="5621755"/>
                <a:ext cx="86688" cy="57421"/>
              </a:xfrm>
              <a:prstGeom prst="flowChartMerg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50186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8" name="Group 17"/>
          <p:cNvGrpSpPr/>
          <p:nvPr/>
        </p:nvGrpSpPr>
        <p:grpSpPr>
          <a:xfrm>
            <a:off x="472432" y="2240702"/>
            <a:ext cx="8199136" cy="2662268"/>
            <a:chOff x="455270" y="2240702"/>
            <a:chExt cx="8199136" cy="2662268"/>
          </a:xfrm>
        </p:grpSpPr>
        <p:sp>
          <p:nvSpPr>
            <p:cNvPr id="19" name="TextBox 18"/>
            <p:cNvSpPr txBox="1"/>
            <p:nvPr/>
          </p:nvSpPr>
          <p:spPr>
            <a:xfrm>
              <a:off x="455270" y="2456146"/>
              <a:ext cx="8199135" cy="2446824"/>
            </a:xfrm>
            <a:prstGeom prst="rect">
              <a:avLst/>
            </a:prstGeom>
            <a:solidFill>
              <a:schemeClr val="bg1"/>
            </a:solidFill>
            <a:ln>
              <a:solidFill>
                <a:schemeClr val="accent1">
                  <a:shade val="50000"/>
                </a:schemeClr>
              </a:solidFill>
            </a:ln>
          </p:spPr>
          <p:txBody>
            <a:bodyPr wrap="square" rtlCol="0">
              <a:spAutoFit/>
            </a:bodyPr>
            <a:lstStyle/>
            <a:p>
              <a:pPr>
                <a:spcAft>
                  <a:spcPts val="600"/>
                </a:spcAft>
              </a:pPr>
              <a:r>
                <a:rPr lang="en-US" sz="1200" b="1" dirty="0" smtClean="0"/>
                <a:t>Remarks</a:t>
              </a:r>
            </a:p>
            <a:p>
              <a:pPr>
                <a:spcAft>
                  <a:spcPts val="600"/>
                </a:spcAft>
              </a:pPr>
              <a:r>
                <a:rPr lang="en-US" sz="1100" dirty="0" smtClean="0"/>
                <a:t>(Please use this space for any explanations that may be essential to understanding your reported data.) Maximum length is 1,000 characters.</a:t>
              </a:r>
            </a:p>
            <a:p>
              <a:endParaRPr lang="en-US" sz="1000" dirty="0" smtClean="0"/>
            </a:p>
            <a:p>
              <a:endParaRPr lang="en-US" sz="1000" dirty="0"/>
            </a:p>
            <a:p>
              <a:endParaRPr lang="en-US" sz="1000" dirty="0" smtClean="0"/>
            </a:p>
            <a:p>
              <a:endParaRPr lang="en-US" sz="1000" dirty="0"/>
            </a:p>
            <a:p>
              <a:endParaRPr lang="en-US" sz="1000" dirty="0" smtClean="0"/>
            </a:p>
            <a:p>
              <a:endParaRPr lang="en-US" sz="1000" dirty="0" smtClean="0"/>
            </a:p>
            <a:p>
              <a:endParaRPr lang="en-US" sz="1000" dirty="0"/>
            </a:p>
            <a:p>
              <a:endParaRPr lang="en-US" sz="1000" dirty="0" smtClean="0"/>
            </a:p>
            <a:p>
              <a:endParaRPr lang="en-US" sz="1000" dirty="0" smtClean="0"/>
            </a:p>
            <a:p>
              <a:r>
                <a:rPr lang="en-US" sz="1000" dirty="0" smtClean="0"/>
                <a:t>Remaining Characters: 1000</a:t>
              </a:r>
            </a:p>
            <a:p>
              <a:endParaRPr lang="en-US" sz="1000" dirty="0"/>
            </a:p>
            <a:p>
              <a:endParaRPr lang="en-US" sz="1000" dirty="0" smtClean="0"/>
            </a:p>
          </p:txBody>
        </p:sp>
        <p:sp>
          <p:nvSpPr>
            <p:cNvPr id="20" name="TextBox 19"/>
            <p:cNvSpPr txBox="1"/>
            <p:nvPr/>
          </p:nvSpPr>
          <p:spPr>
            <a:xfrm>
              <a:off x="455271" y="2240702"/>
              <a:ext cx="8199135" cy="215444"/>
            </a:xfrm>
            <a:prstGeom prst="rect">
              <a:avLst/>
            </a:prstGeom>
            <a:solidFill>
              <a:schemeClr val="tx2">
                <a:lumMod val="75000"/>
              </a:schemeClr>
            </a:solidFill>
            <a:ln>
              <a:solidFill>
                <a:schemeClr val="tx2">
                  <a:lumMod val="75000"/>
                </a:schemeClr>
              </a:solidFill>
            </a:ln>
          </p:spPr>
          <p:txBody>
            <a:bodyPr wrap="square" tIns="0" bIns="0" rtlCol="0">
              <a:spAutoFit/>
            </a:bodyPr>
            <a:lstStyle/>
            <a:p>
              <a:r>
                <a:rPr lang="en-US" sz="1400" b="1" dirty="0" smtClean="0">
                  <a:solidFill>
                    <a:schemeClr val="bg1"/>
                  </a:solidFill>
                </a:rPr>
                <a:t>Remarks     </a:t>
              </a:r>
              <a:r>
                <a:rPr lang="en-US" sz="1400" u="sng" dirty="0" smtClean="0">
                  <a:solidFill>
                    <a:schemeClr val="bg1"/>
                  </a:solidFill>
                </a:rPr>
                <a:t>(Help)</a:t>
              </a:r>
              <a:endParaRPr lang="en-US" sz="1400" b="1" dirty="0">
                <a:solidFill>
                  <a:schemeClr val="bg1"/>
                </a:solidFill>
              </a:endParaRPr>
            </a:p>
          </p:txBody>
        </p:sp>
        <p:sp>
          <p:nvSpPr>
            <p:cNvPr id="26" name="TextBox 25"/>
            <p:cNvSpPr txBox="1"/>
            <p:nvPr/>
          </p:nvSpPr>
          <p:spPr>
            <a:xfrm>
              <a:off x="598143" y="3065738"/>
              <a:ext cx="7919095" cy="1227639"/>
            </a:xfrm>
            <a:prstGeom prst="rect">
              <a:avLst/>
            </a:prstGeom>
            <a:noFill/>
            <a:ln w="6350">
              <a:solidFill>
                <a:schemeClr val="bg1">
                  <a:lumMod val="50000"/>
                </a:schemeClr>
              </a:solidFill>
            </a:ln>
            <a:scene3d>
              <a:camera prst="orthographicFront"/>
              <a:lightRig rig="threePt" dir="t"/>
            </a:scene3d>
            <a:sp3d>
              <a:bevelT w="152400" h="50800" prst="softRound"/>
            </a:sp3d>
          </p:spPr>
          <p:txBody>
            <a:bodyPr wrap="square" tIns="0" bIns="0" rtlCol="0">
              <a:spAutoFit/>
            </a:bodyPr>
            <a:lstStyle/>
            <a:p>
              <a:endParaRPr lang="en-US" sz="1100" dirty="0"/>
            </a:p>
          </p:txBody>
        </p:sp>
      </p:grpSp>
      <p:grpSp>
        <p:nvGrpSpPr>
          <p:cNvPr id="40" name="Group 39"/>
          <p:cNvGrpSpPr/>
          <p:nvPr/>
        </p:nvGrpSpPr>
        <p:grpSpPr>
          <a:xfrm>
            <a:off x="312434" y="5257800"/>
            <a:ext cx="8458200" cy="484105"/>
            <a:chOff x="312434" y="5257800"/>
            <a:chExt cx="8458200" cy="484105"/>
          </a:xfrm>
        </p:grpSpPr>
        <p:grpSp>
          <p:nvGrpSpPr>
            <p:cNvPr id="41" name="Group 40"/>
            <p:cNvGrpSpPr/>
            <p:nvPr/>
          </p:nvGrpSpPr>
          <p:grpSpPr>
            <a:xfrm>
              <a:off x="312434" y="5257800"/>
              <a:ext cx="8458200" cy="228600"/>
              <a:chOff x="312434" y="6324600"/>
              <a:chExt cx="8458200" cy="228600"/>
            </a:xfrm>
          </p:grpSpPr>
          <p:sp>
            <p:nvSpPr>
              <p:cNvPr id="47" name="Rectangle 46"/>
              <p:cNvSpPr/>
              <p:nvPr/>
            </p:nvSpPr>
            <p:spPr>
              <a:xfrm>
                <a:off x="7239000" y="6324600"/>
                <a:ext cx="1531634"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Save and Continue</a:t>
                </a:r>
                <a:endParaRPr lang="en-US" sz="1100" dirty="0"/>
              </a:p>
            </p:txBody>
          </p:sp>
          <p:sp>
            <p:nvSpPr>
              <p:cNvPr id="48" name="Rectangle 47"/>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grpSp>
          <p:nvGrpSpPr>
            <p:cNvPr id="42" name="Group 41"/>
            <p:cNvGrpSpPr/>
            <p:nvPr/>
          </p:nvGrpSpPr>
          <p:grpSpPr>
            <a:xfrm>
              <a:off x="2861005" y="5559025"/>
              <a:ext cx="3421990" cy="182880"/>
              <a:chOff x="2971800" y="5559025"/>
              <a:chExt cx="3421990" cy="182880"/>
            </a:xfrm>
          </p:grpSpPr>
          <p:sp>
            <p:nvSpPr>
              <p:cNvPr id="43" name="TextBox 42"/>
              <p:cNvSpPr txBox="1"/>
              <p:nvPr/>
            </p:nvSpPr>
            <p:spPr>
              <a:xfrm>
                <a:off x="2971800" y="5562600"/>
                <a:ext cx="2590800" cy="169277"/>
              </a:xfrm>
              <a:prstGeom prst="rect">
                <a:avLst/>
              </a:prstGeom>
              <a:solidFill>
                <a:schemeClr val="bg1"/>
              </a:solidFill>
              <a:ln>
                <a:solidFill>
                  <a:schemeClr val="bg1">
                    <a:lumMod val="75000"/>
                  </a:schemeClr>
                </a:solidFill>
              </a:ln>
            </p:spPr>
            <p:txBody>
              <a:bodyPr wrap="square" tIns="0" bIns="0" rtlCol="0">
                <a:spAutoFit/>
              </a:bodyPr>
              <a:lstStyle/>
              <a:p>
                <a:r>
                  <a:rPr lang="en-US" sz="1100" dirty="0" smtClean="0"/>
                  <a:t>Select Page</a:t>
                </a:r>
                <a:endParaRPr lang="en-US" sz="1100" dirty="0"/>
              </a:p>
            </p:txBody>
          </p:sp>
          <p:sp>
            <p:nvSpPr>
              <p:cNvPr id="44" name="Rectangle 43"/>
              <p:cNvSpPr/>
              <p:nvPr/>
            </p:nvSpPr>
            <p:spPr>
              <a:xfrm>
                <a:off x="5707990" y="5559025"/>
                <a:ext cx="685800" cy="182880"/>
              </a:xfrm>
              <a:prstGeom prst="rect">
                <a:avLst/>
              </a:prstGeom>
              <a:solidFill>
                <a:schemeClr val="tx2">
                  <a:lumMod val="60000"/>
                  <a:lumOff val="40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100" dirty="0" smtClean="0"/>
                  <a:t>Go To</a:t>
                </a:r>
                <a:endParaRPr lang="en-US" sz="1100" dirty="0"/>
              </a:p>
            </p:txBody>
          </p:sp>
          <p:sp>
            <p:nvSpPr>
              <p:cNvPr id="45" name="Rectangle 44"/>
              <p:cNvSpPr/>
              <p:nvPr/>
            </p:nvSpPr>
            <p:spPr>
              <a:xfrm>
                <a:off x="5389246" y="5562600"/>
                <a:ext cx="173354" cy="167230"/>
              </a:xfrm>
              <a:prstGeom prst="rect">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000" b="1" dirty="0">
                  <a:solidFill>
                    <a:schemeClr val="bg1">
                      <a:lumMod val="50000"/>
                    </a:schemeClr>
                  </a:solidFill>
                </a:endParaRPr>
              </a:p>
            </p:txBody>
          </p:sp>
          <p:sp>
            <p:nvSpPr>
              <p:cNvPr id="46" name="Flowchart: Merge 45"/>
              <p:cNvSpPr/>
              <p:nvPr/>
            </p:nvSpPr>
            <p:spPr>
              <a:xfrm>
                <a:off x="5435132" y="5621755"/>
                <a:ext cx="86688" cy="57421"/>
              </a:xfrm>
              <a:prstGeom prst="flowChartMerg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805967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grpSp>
        <p:nvGrpSpPr>
          <p:cNvPr id="18" name="Group 17"/>
          <p:cNvGrpSpPr/>
          <p:nvPr/>
        </p:nvGrpSpPr>
        <p:grpSpPr>
          <a:xfrm>
            <a:off x="472432" y="2240702"/>
            <a:ext cx="8199136" cy="3662542"/>
            <a:chOff x="455270" y="2240702"/>
            <a:chExt cx="8199136" cy="3662542"/>
          </a:xfrm>
        </p:grpSpPr>
        <p:sp>
          <p:nvSpPr>
            <p:cNvPr id="19" name="TextBox 18"/>
            <p:cNvSpPr txBox="1"/>
            <p:nvPr/>
          </p:nvSpPr>
          <p:spPr>
            <a:xfrm>
              <a:off x="455270" y="2456146"/>
              <a:ext cx="8199135" cy="3447098"/>
            </a:xfrm>
            <a:prstGeom prst="rect">
              <a:avLst/>
            </a:prstGeom>
            <a:solidFill>
              <a:schemeClr val="bg1"/>
            </a:solidFill>
            <a:ln>
              <a:solidFill>
                <a:schemeClr val="accent1">
                  <a:shade val="50000"/>
                </a:schemeClr>
              </a:solidFill>
            </a:ln>
          </p:spPr>
          <p:txBody>
            <a:bodyPr wrap="square" rtlCol="0">
              <a:spAutoFit/>
            </a:bodyPr>
            <a:lstStyle/>
            <a:p>
              <a:pPr>
                <a:spcAft>
                  <a:spcPts val="600"/>
                </a:spcAft>
              </a:pPr>
              <a:r>
                <a:rPr lang="en-US" sz="1200" b="1" dirty="0" smtClean="0"/>
                <a:t>Review</a:t>
              </a:r>
            </a:p>
            <a:p>
              <a:pPr>
                <a:spcAft>
                  <a:spcPts val="600"/>
                </a:spcAft>
              </a:pPr>
              <a:r>
                <a:rPr lang="en-US" sz="1100" dirty="0" smtClean="0"/>
                <a:t>Please use the links below to review and correct any questions having warnings or errors. You will not be able to submit your data to the Census Bureau with errors.</a:t>
              </a:r>
            </a:p>
            <a:p>
              <a:pPr>
                <a:spcAft>
                  <a:spcPts val="600"/>
                </a:spcAft>
              </a:pPr>
              <a:endParaRPr lang="en-US" sz="1100" dirty="0"/>
            </a:p>
            <a:p>
              <a:pPr>
                <a:spcAft>
                  <a:spcPts val="600"/>
                </a:spcAft>
              </a:pPr>
              <a:endParaRPr lang="en-US" sz="1100" dirty="0" smtClean="0"/>
            </a:p>
            <a:p>
              <a:pPr>
                <a:spcAft>
                  <a:spcPts val="600"/>
                </a:spcAft>
              </a:pPr>
              <a:endParaRPr lang="en-US" sz="1100" dirty="0" smtClean="0"/>
            </a:p>
            <a:p>
              <a:pPr>
                <a:spcAft>
                  <a:spcPts val="600"/>
                </a:spcAft>
              </a:pPr>
              <a:endParaRPr lang="en-US" sz="1100" dirty="0" smtClean="0"/>
            </a:p>
            <a:p>
              <a:endParaRPr lang="en-US" sz="1000" dirty="0" smtClean="0"/>
            </a:p>
            <a:p>
              <a:endParaRPr lang="en-US" sz="1000" dirty="0"/>
            </a:p>
            <a:p>
              <a:endParaRPr lang="en-US" sz="1000" dirty="0" smtClean="0"/>
            </a:p>
            <a:p>
              <a:endParaRPr lang="en-US" sz="1000" dirty="0"/>
            </a:p>
            <a:p>
              <a:endParaRPr lang="en-US" sz="1000" dirty="0" smtClean="0"/>
            </a:p>
            <a:p>
              <a:endParaRPr lang="en-US" sz="1000" dirty="0" smtClean="0"/>
            </a:p>
            <a:p>
              <a:endParaRPr lang="en-US" sz="1000" dirty="0"/>
            </a:p>
            <a:p>
              <a:endParaRPr lang="en-US" sz="1000" dirty="0" smtClean="0"/>
            </a:p>
            <a:p>
              <a:endParaRPr lang="en-US" sz="1000" dirty="0"/>
            </a:p>
            <a:p>
              <a:endParaRPr lang="en-US" sz="1000" dirty="0"/>
            </a:p>
            <a:p>
              <a:endParaRPr lang="en-US" sz="1000" dirty="0" smtClean="0"/>
            </a:p>
          </p:txBody>
        </p:sp>
        <p:sp>
          <p:nvSpPr>
            <p:cNvPr id="20" name="TextBox 19"/>
            <p:cNvSpPr txBox="1"/>
            <p:nvPr/>
          </p:nvSpPr>
          <p:spPr>
            <a:xfrm>
              <a:off x="455271" y="2240702"/>
              <a:ext cx="8199135" cy="215444"/>
            </a:xfrm>
            <a:prstGeom prst="rect">
              <a:avLst/>
            </a:prstGeom>
            <a:solidFill>
              <a:schemeClr val="tx2">
                <a:lumMod val="75000"/>
              </a:schemeClr>
            </a:solidFill>
            <a:ln>
              <a:solidFill>
                <a:schemeClr val="tx2">
                  <a:lumMod val="75000"/>
                </a:schemeClr>
              </a:solidFill>
            </a:ln>
          </p:spPr>
          <p:txBody>
            <a:bodyPr wrap="square" tIns="0" bIns="0" rtlCol="0">
              <a:spAutoFit/>
            </a:bodyPr>
            <a:lstStyle/>
            <a:p>
              <a:r>
                <a:rPr lang="en-US" sz="1400" b="1" dirty="0" smtClean="0">
                  <a:solidFill>
                    <a:schemeClr val="bg1"/>
                  </a:solidFill>
                </a:rPr>
                <a:t>Review     </a:t>
              </a:r>
              <a:r>
                <a:rPr lang="en-US" sz="1400" u="sng" dirty="0" smtClean="0">
                  <a:solidFill>
                    <a:schemeClr val="bg1"/>
                  </a:solidFill>
                </a:rPr>
                <a:t>(Help)</a:t>
              </a:r>
              <a:endParaRPr lang="en-US" sz="1400" b="1" dirty="0">
                <a:solidFill>
                  <a:schemeClr val="bg1"/>
                </a:solidFill>
              </a:endParaRPr>
            </a:p>
          </p:txBody>
        </p:sp>
      </p:grpSp>
      <p:grpSp>
        <p:nvGrpSpPr>
          <p:cNvPr id="22" name="Group 21"/>
          <p:cNvGrpSpPr/>
          <p:nvPr/>
        </p:nvGrpSpPr>
        <p:grpSpPr>
          <a:xfrm>
            <a:off x="342900" y="6155172"/>
            <a:ext cx="8458200" cy="484105"/>
            <a:chOff x="312434" y="5257800"/>
            <a:chExt cx="8458200" cy="484105"/>
          </a:xfrm>
        </p:grpSpPr>
        <p:grpSp>
          <p:nvGrpSpPr>
            <p:cNvPr id="23" name="Group 22"/>
            <p:cNvGrpSpPr/>
            <p:nvPr/>
          </p:nvGrpSpPr>
          <p:grpSpPr>
            <a:xfrm>
              <a:off x="312434" y="5257800"/>
              <a:ext cx="8458200" cy="228600"/>
              <a:chOff x="312434" y="6324600"/>
              <a:chExt cx="8458200" cy="228600"/>
            </a:xfrm>
          </p:grpSpPr>
          <p:sp>
            <p:nvSpPr>
              <p:cNvPr id="29" name="Rectangle 28"/>
              <p:cNvSpPr/>
              <p:nvPr/>
            </p:nvSpPr>
            <p:spPr>
              <a:xfrm>
                <a:off x="7239000" y="6324600"/>
                <a:ext cx="1531634"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Save and Continue</a:t>
                </a:r>
                <a:endParaRPr lang="en-US" sz="1100" dirty="0"/>
              </a:p>
            </p:txBody>
          </p:sp>
          <p:sp>
            <p:nvSpPr>
              <p:cNvPr id="30" name="Rectangle 29"/>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grpSp>
          <p:nvGrpSpPr>
            <p:cNvPr id="24" name="Group 23"/>
            <p:cNvGrpSpPr/>
            <p:nvPr/>
          </p:nvGrpSpPr>
          <p:grpSpPr>
            <a:xfrm>
              <a:off x="2861005" y="5559025"/>
              <a:ext cx="3421990" cy="182880"/>
              <a:chOff x="2971800" y="5559025"/>
              <a:chExt cx="3421990" cy="182880"/>
            </a:xfrm>
          </p:grpSpPr>
          <p:sp>
            <p:nvSpPr>
              <p:cNvPr id="25" name="TextBox 24"/>
              <p:cNvSpPr txBox="1"/>
              <p:nvPr/>
            </p:nvSpPr>
            <p:spPr>
              <a:xfrm>
                <a:off x="2971800" y="5562600"/>
                <a:ext cx="2590800" cy="169277"/>
              </a:xfrm>
              <a:prstGeom prst="rect">
                <a:avLst/>
              </a:prstGeom>
              <a:solidFill>
                <a:schemeClr val="bg1"/>
              </a:solidFill>
              <a:ln>
                <a:solidFill>
                  <a:schemeClr val="bg1">
                    <a:lumMod val="75000"/>
                  </a:schemeClr>
                </a:solidFill>
              </a:ln>
            </p:spPr>
            <p:txBody>
              <a:bodyPr wrap="square" tIns="0" bIns="0" rtlCol="0">
                <a:spAutoFit/>
              </a:bodyPr>
              <a:lstStyle/>
              <a:p>
                <a:r>
                  <a:rPr lang="en-US" sz="1100" dirty="0" smtClean="0"/>
                  <a:t>Select Page</a:t>
                </a:r>
                <a:endParaRPr lang="en-US" sz="1100" dirty="0"/>
              </a:p>
            </p:txBody>
          </p:sp>
          <p:sp>
            <p:nvSpPr>
              <p:cNvPr id="26" name="Rectangle 25"/>
              <p:cNvSpPr/>
              <p:nvPr/>
            </p:nvSpPr>
            <p:spPr>
              <a:xfrm>
                <a:off x="5707990" y="5559025"/>
                <a:ext cx="685800" cy="182880"/>
              </a:xfrm>
              <a:prstGeom prst="rect">
                <a:avLst/>
              </a:prstGeom>
              <a:solidFill>
                <a:schemeClr val="tx2">
                  <a:lumMod val="60000"/>
                  <a:lumOff val="40000"/>
                </a:schemeClr>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100" dirty="0" smtClean="0"/>
                  <a:t>Go To</a:t>
                </a:r>
                <a:endParaRPr lang="en-US" sz="1100" dirty="0"/>
              </a:p>
            </p:txBody>
          </p:sp>
          <p:sp>
            <p:nvSpPr>
              <p:cNvPr id="27" name="Rectangle 26"/>
              <p:cNvSpPr/>
              <p:nvPr/>
            </p:nvSpPr>
            <p:spPr>
              <a:xfrm>
                <a:off x="5389246" y="5562600"/>
                <a:ext cx="173354" cy="167230"/>
              </a:xfrm>
              <a:prstGeom prst="rect">
                <a:avLst/>
              </a:prstGeom>
              <a:solidFill>
                <a:schemeClr val="bg1">
                  <a:lumMod val="95000"/>
                </a:schemeClr>
              </a:solidFill>
              <a:ln w="12700">
                <a:solidFill>
                  <a:schemeClr val="bg1">
                    <a:lumMod val="75000"/>
                  </a:schemeClr>
                </a:solidFill>
              </a:ln>
              <a:effectLst>
                <a:innerShdw blurRad="63500" dist="50800" dir="54000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000" b="1" dirty="0">
                  <a:solidFill>
                    <a:schemeClr val="bg1">
                      <a:lumMod val="50000"/>
                    </a:schemeClr>
                  </a:solidFill>
                </a:endParaRPr>
              </a:p>
            </p:txBody>
          </p:sp>
          <p:sp>
            <p:nvSpPr>
              <p:cNvPr id="28" name="Flowchart: Merge 27"/>
              <p:cNvSpPr/>
              <p:nvPr/>
            </p:nvSpPr>
            <p:spPr>
              <a:xfrm>
                <a:off x="5435132" y="5621755"/>
                <a:ext cx="86688" cy="57421"/>
              </a:xfrm>
              <a:prstGeom prst="flowChartMerg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aphicFrame>
        <p:nvGraphicFramePr>
          <p:cNvPr id="16" name="Table 15"/>
          <p:cNvGraphicFramePr>
            <a:graphicFrameLocks noGrp="1"/>
          </p:cNvGraphicFramePr>
          <p:nvPr>
            <p:extLst>
              <p:ext uri="{D42A27DB-BD31-4B8C-83A1-F6EECF244321}">
                <p14:modId xmlns:p14="http://schemas.microsoft.com/office/powerpoint/2010/main" val="3919583726"/>
              </p:ext>
            </p:extLst>
          </p:nvPr>
        </p:nvGraphicFramePr>
        <p:xfrm>
          <a:off x="1524000" y="3200400"/>
          <a:ext cx="6096000" cy="2560320"/>
        </p:xfrm>
        <a:graphic>
          <a:graphicData uri="http://schemas.openxmlformats.org/drawingml/2006/table">
            <a:tbl>
              <a:tblPr firstRow="1" bandRow="1">
                <a:tableStyleId>{2D5ABB26-0587-4C30-8999-92F81FD0307C}</a:tableStyleId>
              </a:tblPr>
              <a:tblGrid>
                <a:gridCol w="5021566"/>
                <a:gridCol w="1074434"/>
              </a:tblGrid>
              <a:tr h="182880">
                <a:tc>
                  <a:txBody>
                    <a:bodyPr/>
                    <a:lstStyle/>
                    <a:p>
                      <a:r>
                        <a:rPr lang="en-US" sz="1100" b="1" dirty="0" smtClean="0">
                          <a:solidFill>
                            <a:schemeClr val="bg1"/>
                          </a:solidFill>
                        </a:rPr>
                        <a:t>Title</a:t>
                      </a:r>
                      <a:endParaRPr lang="en-US" sz="1100" b="1" dirty="0">
                        <a:solidFill>
                          <a:schemeClr val="bg1"/>
                        </a:solidFill>
                      </a:endParaRPr>
                    </a:p>
                  </a:txBody>
                  <a:tcPr marT="0" marB="0">
                    <a:lnL w="12700" cap="flat" cmpd="sng" algn="ctr">
                      <a:solidFill>
                        <a:schemeClr val="tx2">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solidFill>
                      <a:schemeClr val="tx2">
                        <a:lumMod val="75000"/>
                      </a:schemeClr>
                    </a:solidFill>
                  </a:tcPr>
                </a:tc>
                <a:tc>
                  <a:txBody>
                    <a:bodyPr/>
                    <a:lstStyle/>
                    <a:p>
                      <a:r>
                        <a:rPr lang="en-US" sz="1100" b="1" dirty="0" smtClean="0">
                          <a:solidFill>
                            <a:schemeClr val="bg1"/>
                          </a:solidFill>
                        </a:rPr>
                        <a:t>Status</a:t>
                      </a:r>
                      <a:endParaRPr lang="en-US" sz="1100" b="1" dirty="0">
                        <a:solidFill>
                          <a:schemeClr val="bg1"/>
                        </a:solidFill>
                      </a:endParaRPr>
                    </a:p>
                  </a:txBody>
                  <a:tcPr marT="0" marB="0">
                    <a:lnL w="12700" cap="flat" cmpd="sng" algn="ctr">
                      <a:solidFill>
                        <a:schemeClr val="bg1">
                          <a:lumMod val="65000"/>
                        </a:schemeClr>
                      </a:solidFill>
                      <a:prstDash val="solid"/>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solidFill>
                      <a:schemeClr val="tx2">
                        <a:lumMod val="75000"/>
                      </a:schemeClr>
                    </a:solidFill>
                  </a:tcPr>
                </a:tc>
              </a:tr>
              <a:tr h="182880">
                <a:tc>
                  <a:txBody>
                    <a:bodyPr/>
                    <a:lstStyle/>
                    <a:p>
                      <a:r>
                        <a:rPr lang="en-US" sz="1000" u="sng" dirty="0" smtClean="0">
                          <a:solidFill>
                            <a:srgbClr val="0000FF"/>
                          </a:solidFill>
                        </a:rPr>
                        <a:t>Mailing Address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Operational</a:t>
                      </a:r>
                      <a:r>
                        <a:rPr lang="en-US" sz="1000" u="sng" baseline="0" dirty="0" smtClean="0">
                          <a:solidFill>
                            <a:srgbClr val="0000FF"/>
                          </a:solidFill>
                        </a:rPr>
                        <a:t> Status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Sold Operation Date</a:t>
                      </a:r>
                      <a:r>
                        <a:rPr lang="en-US" sz="1000" u="sng" baseline="0" dirty="0" smtClean="0">
                          <a:solidFill>
                            <a:srgbClr val="0000FF"/>
                          </a:solidFill>
                        </a:rPr>
                        <a:t> and Information</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Warning </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AED90"/>
                    </a:solidFill>
                  </a:tcPr>
                </a:tc>
              </a:tr>
              <a:tr h="182880">
                <a:tc>
                  <a:txBody>
                    <a:bodyPr/>
                    <a:lstStyle/>
                    <a:p>
                      <a:r>
                        <a:rPr lang="en-US" sz="1000" u="sng" dirty="0" smtClean="0">
                          <a:solidFill>
                            <a:srgbClr val="0000FF"/>
                          </a:solidFill>
                        </a:rPr>
                        <a:t>Sales Shipments Receipts and Revenue</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Exports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Warning</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AED90"/>
                    </a:solidFill>
                  </a:tcPr>
                </a:tc>
              </a:tr>
              <a:tr h="182880">
                <a:tc>
                  <a:txBody>
                    <a:bodyPr/>
                    <a:lstStyle/>
                    <a:p>
                      <a:r>
                        <a:rPr lang="en-US" sz="1000" u="sng" smtClean="0">
                          <a:solidFill>
                            <a:srgbClr val="0000FF"/>
                          </a:solidFill>
                        </a:rPr>
                        <a:t>Employment</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Error</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8989"/>
                    </a:solidFill>
                  </a:tcPr>
                </a:tc>
              </a:tr>
              <a:tr h="182880">
                <a:tc>
                  <a:txBody>
                    <a:bodyPr/>
                    <a:lstStyle/>
                    <a:p>
                      <a:r>
                        <a:rPr lang="en-US" sz="1000" u="sng" dirty="0" smtClean="0">
                          <a:solidFill>
                            <a:srgbClr val="0000FF"/>
                          </a:solidFill>
                        </a:rPr>
                        <a:t>Value</a:t>
                      </a:r>
                      <a:r>
                        <a:rPr lang="en-US" sz="1000" u="sng" baseline="0" dirty="0" smtClean="0">
                          <a:solidFill>
                            <a:srgbClr val="0000FF"/>
                          </a:solidFill>
                        </a:rPr>
                        <a:t> of Inventories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Capital Expenditures </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Rental Payments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Selected Production Costs and Electricity</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Error</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8989"/>
                    </a:solidFill>
                  </a:tcPr>
                </a:tc>
              </a:tr>
              <a:tr h="182880">
                <a:tc>
                  <a:txBody>
                    <a:bodyPr/>
                    <a:lstStyle/>
                    <a:p>
                      <a:r>
                        <a:rPr lang="en-US" sz="1000" u="sng" dirty="0" smtClean="0">
                          <a:solidFill>
                            <a:srgbClr val="0000FF"/>
                          </a:solidFill>
                        </a:rPr>
                        <a:t>Other Operating Expenses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Warning</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AED90"/>
                    </a:solidFill>
                  </a:tcPr>
                </a:tc>
              </a:tr>
              <a:tr h="182880">
                <a:tc>
                  <a:txBody>
                    <a:bodyPr/>
                    <a:lstStyle/>
                    <a:p>
                      <a:r>
                        <a:rPr lang="en-US" sz="1000" u="sng" dirty="0" smtClean="0">
                          <a:solidFill>
                            <a:srgbClr val="0000FF"/>
                          </a:solidFill>
                        </a:rPr>
                        <a:t>Details Of Sales Shipments Receipts</a:t>
                      </a:r>
                      <a:r>
                        <a:rPr lang="en-US" sz="1000" u="sng" baseline="0" dirty="0" smtClean="0">
                          <a:solidFill>
                            <a:srgbClr val="0000FF"/>
                          </a:solidFill>
                        </a:rPr>
                        <a:t> or Revenue</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r h="182880">
                <a:tc>
                  <a:txBody>
                    <a:bodyPr/>
                    <a:lstStyle/>
                    <a:p>
                      <a:r>
                        <a:rPr lang="en-US" sz="1000" u="sng" dirty="0" smtClean="0">
                          <a:solidFill>
                            <a:srgbClr val="0000FF"/>
                          </a:solidFill>
                        </a:rPr>
                        <a:t>Remarks</a:t>
                      </a:r>
                      <a:endParaRPr lang="en-US" sz="1000" u="sng" dirty="0">
                        <a:solidFill>
                          <a:srgbClr val="0000FF"/>
                        </a:solidFill>
                      </a:endParaRPr>
                    </a:p>
                  </a:txBody>
                  <a:tcPr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lang="en-US" sz="900" dirty="0" smtClean="0"/>
                        <a:t>Ok</a:t>
                      </a:r>
                      <a:endParaRPr lang="en-US" sz="900" dirty="0"/>
                    </a:p>
                  </a:txBody>
                  <a:tcPr marL="4572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3">
                        <a:lumMod val="60000"/>
                        <a:lumOff val="40000"/>
                      </a:schemeClr>
                    </a:solidFill>
                  </a:tcPr>
                </a:tc>
              </a:tr>
            </a:tbl>
          </a:graphicData>
        </a:graphic>
      </p:graphicFrame>
      <p:sp>
        <p:nvSpPr>
          <p:cNvPr id="2048" name="Octagon 2047"/>
          <p:cNvSpPr/>
          <p:nvPr/>
        </p:nvSpPr>
        <p:spPr>
          <a:xfrm>
            <a:off x="6706840" y="4323455"/>
            <a:ext cx="114300" cy="114300"/>
          </a:xfrm>
          <a:prstGeom prst="octagon">
            <a:avLst/>
          </a:prstGeom>
          <a:solidFill>
            <a:srgbClr val="FF0000"/>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algn="ctr"/>
            <a:r>
              <a:rPr lang="en-US" sz="800" b="1" dirty="0" smtClean="0">
                <a:solidFill>
                  <a:schemeClr val="bg1"/>
                </a:solidFill>
              </a:rPr>
              <a:t>X</a:t>
            </a:r>
            <a:endParaRPr lang="en-US" sz="800" b="1" dirty="0">
              <a:solidFill>
                <a:schemeClr val="bg1"/>
              </a:solidFill>
            </a:endParaRPr>
          </a:p>
        </p:txBody>
      </p:sp>
      <p:sp>
        <p:nvSpPr>
          <p:cNvPr id="35" name="Octagon 34"/>
          <p:cNvSpPr/>
          <p:nvPr/>
        </p:nvSpPr>
        <p:spPr>
          <a:xfrm>
            <a:off x="6706840" y="5067300"/>
            <a:ext cx="114300" cy="114300"/>
          </a:xfrm>
          <a:prstGeom prst="octagon">
            <a:avLst/>
          </a:prstGeom>
          <a:solidFill>
            <a:srgbClr val="FF0000"/>
          </a:solidFill>
          <a:ln>
            <a:noFill/>
          </a:ln>
          <a:effectLst>
            <a:innerShdw blurRad="63500" dist="50800" dir="54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algn="ctr"/>
            <a:r>
              <a:rPr lang="en-US" sz="800" b="1" dirty="0" smtClean="0">
                <a:solidFill>
                  <a:schemeClr val="bg1"/>
                </a:solidFill>
              </a:rPr>
              <a:t>X</a:t>
            </a:r>
            <a:endParaRPr lang="en-US" sz="800" b="1" dirty="0">
              <a:solidFill>
                <a:schemeClr val="bg1"/>
              </a:solidFill>
            </a:endParaRPr>
          </a:p>
        </p:txBody>
      </p:sp>
      <p:sp>
        <p:nvSpPr>
          <p:cNvPr id="2049" name="Oval 2048"/>
          <p:cNvSpPr/>
          <p:nvPr/>
        </p:nvSpPr>
        <p:spPr>
          <a:xfrm>
            <a:off x="6696748" y="3773956"/>
            <a:ext cx="118872" cy="118872"/>
          </a:xfrm>
          <a:prstGeom prst="ellipse">
            <a:avLst/>
          </a:prstGeom>
          <a:solidFill>
            <a:srgbClr val="F78647"/>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91440" tIns="0" rIns="91440" bIns="0" rtlCol="0" anchor="ctr"/>
          <a:lstStyle/>
          <a:p>
            <a:pPr algn="ctr"/>
            <a:r>
              <a:rPr lang="en-US" sz="800" b="1" dirty="0" smtClean="0"/>
              <a:t>!</a:t>
            </a:r>
            <a:endParaRPr lang="en-US" sz="800" b="1" dirty="0"/>
          </a:p>
        </p:txBody>
      </p:sp>
      <p:sp>
        <p:nvSpPr>
          <p:cNvPr id="37" name="Oval 36"/>
          <p:cNvSpPr/>
          <p:nvPr/>
        </p:nvSpPr>
        <p:spPr>
          <a:xfrm>
            <a:off x="6704554" y="4145515"/>
            <a:ext cx="118872" cy="118872"/>
          </a:xfrm>
          <a:prstGeom prst="ellipse">
            <a:avLst/>
          </a:prstGeom>
          <a:solidFill>
            <a:srgbClr val="F78647"/>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91440" tIns="0" rIns="91440" bIns="0" rtlCol="0" anchor="ctr"/>
          <a:lstStyle/>
          <a:p>
            <a:pPr algn="ctr"/>
            <a:r>
              <a:rPr lang="en-US" sz="800" b="1" dirty="0" smtClean="0"/>
              <a:t>!</a:t>
            </a:r>
            <a:endParaRPr lang="en-US" sz="800" b="1" dirty="0"/>
          </a:p>
        </p:txBody>
      </p:sp>
      <p:sp>
        <p:nvSpPr>
          <p:cNvPr id="38" name="Oval 37"/>
          <p:cNvSpPr/>
          <p:nvPr/>
        </p:nvSpPr>
        <p:spPr>
          <a:xfrm>
            <a:off x="6704554" y="5243417"/>
            <a:ext cx="118872" cy="118872"/>
          </a:xfrm>
          <a:prstGeom prst="ellipse">
            <a:avLst/>
          </a:prstGeom>
          <a:solidFill>
            <a:srgbClr val="F78647"/>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91440" tIns="0" rIns="91440" bIns="0" rtlCol="0" anchor="ctr"/>
          <a:lstStyle/>
          <a:p>
            <a:pPr algn="ctr"/>
            <a:r>
              <a:rPr lang="en-US" sz="800" b="1" dirty="0" smtClean="0"/>
              <a:t>!</a:t>
            </a:r>
            <a:endParaRPr lang="en-US" sz="800" b="1" dirty="0"/>
          </a:p>
        </p:txBody>
      </p:sp>
      <p:sp>
        <p:nvSpPr>
          <p:cNvPr id="39" name="Oval 38"/>
          <p:cNvSpPr/>
          <p:nvPr/>
        </p:nvSpPr>
        <p:spPr>
          <a:xfrm>
            <a:off x="6696748" y="3421856"/>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0" name="Oval 39"/>
          <p:cNvSpPr/>
          <p:nvPr/>
        </p:nvSpPr>
        <p:spPr>
          <a:xfrm>
            <a:off x="6696748" y="3593116"/>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2" name="Oval 41"/>
          <p:cNvSpPr/>
          <p:nvPr/>
        </p:nvSpPr>
        <p:spPr>
          <a:xfrm>
            <a:off x="6704375" y="3959733"/>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3" name="Oval 42"/>
          <p:cNvSpPr/>
          <p:nvPr/>
        </p:nvSpPr>
        <p:spPr>
          <a:xfrm>
            <a:off x="6701993" y="4495800"/>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4" name="Oval 43"/>
          <p:cNvSpPr/>
          <p:nvPr/>
        </p:nvSpPr>
        <p:spPr>
          <a:xfrm>
            <a:off x="6701993" y="4700492"/>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5" name="Oval 44"/>
          <p:cNvSpPr/>
          <p:nvPr/>
        </p:nvSpPr>
        <p:spPr>
          <a:xfrm>
            <a:off x="6706840" y="4876800"/>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6" name="Oval 45"/>
          <p:cNvSpPr/>
          <p:nvPr/>
        </p:nvSpPr>
        <p:spPr>
          <a:xfrm>
            <a:off x="6702268" y="5410200"/>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
        <p:nvSpPr>
          <p:cNvPr id="47" name="Oval 46"/>
          <p:cNvSpPr/>
          <p:nvPr/>
        </p:nvSpPr>
        <p:spPr>
          <a:xfrm>
            <a:off x="6701993" y="5593556"/>
            <a:ext cx="118872" cy="118872"/>
          </a:xfrm>
          <a:prstGeom prst="ellipse">
            <a:avLst/>
          </a:prstGeom>
          <a:solidFill>
            <a:schemeClr val="accent3"/>
          </a:solidFill>
          <a:ln w="6350"/>
          <a:effectLst>
            <a:innerShdw blurRad="63500" dist="50800" dir="5400000">
              <a:prstClr val="black">
                <a:alpha val="20000"/>
              </a:prstClr>
            </a:innerShdw>
          </a:effectLst>
        </p:spPr>
        <p:style>
          <a:lnRef idx="3">
            <a:schemeClr val="lt1"/>
          </a:lnRef>
          <a:fillRef idx="1">
            <a:schemeClr val="accent6"/>
          </a:fillRef>
          <a:effectRef idx="1">
            <a:schemeClr val="accent6"/>
          </a:effectRef>
          <a:fontRef idx="minor">
            <a:schemeClr val="lt1"/>
          </a:fontRef>
        </p:style>
        <p:txBody>
          <a:bodyPr lIns="0" tIns="0" rIns="0" bIns="0" rtlCol="0" anchor="ctr"/>
          <a:lstStyle/>
          <a:p>
            <a:pPr algn="ctr"/>
            <a:r>
              <a:rPr lang="en-US" sz="800" b="1" dirty="0">
                <a:sym typeface="Wingdings 2"/>
              </a:rPr>
              <a:t></a:t>
            </a:r>
            <a:endParaRPr lang="en-US" sz="800" b="1" dirty="0"/>
          </a:p>
        </p:txBody>
      </p:sp>
    </p:spTree>
    <p:extLst>
      <p:ext uri="{BB962C8B-B14F-4D97-AF65-F5344CB8AC3E}">
        <p14:creationId xmlns:p14="http://schemas.microsoft.com/office/powerpoint/2010/main" val="2483879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0" y="0"/>
            <a:ext cx="9151634" cy="2007680"/>
            <a:chOff x="0" y="0"/>
            <a:chExt cx="9151634" cy="2007680"/>
          </a:xfrm>
        </p:grpSpPr>
        <p:sp>
          <p:nvSpPr>
            <p:cNvPr id="3" name="TextBox 2"/>
            <p:cNvSpPr txBox="1"/>
            <p:nvPr/>
          </p:nvSpPr>
          <p:spPr>
            <a:xfrm>
              <a:off x="6248400" y="0"/>
              <a:ext cx="2895600" cy="338554"/>
            </a:xfrm>
            <a:prstGeom prst="rect">
              <a:avLst/>
            </a:prstGeom>
            <a:noFill/>
          </p:spPr>
          <p:txBody>
            <a:bodyPr wrap="square" rtlCol="0">
              <a:spAutoFit/>
            </a:bodyPr>
            <a:lstStyle/>
            <a:p>
              <a:pPr algn="r"/>
              <a:r>
                <a:rPr lang="en-US" sz="800" dirty="0" smtClean="0"/>
                <a:t>COS:  0607-0444 Approval Expires: XX/XX/XXXX</a:t>
              </a:r>
            </a:p>
            <a:p>
              <a:pPr algn="r"/>
              <a:r>
                <a:rPr lang="en-US" sz="800" dirty="0" smtClean="0"/>
                <a:t>ASM: 0607-0449 Approval Expires: XX/XX/XXXX</a:t>
              </a:r>
              <a:endParaRPr lang="en-US" sz="800" dirty="0"/>
            </a:p>
          </p:txBody>
        </p:sp>
        <p:sp>
          <p:nvSpPr>
            <p:cNvPr id="4" name="TextBox 3"/>
            <p:cNvSpPr txBox="1"/>
            <p:nvPr/>
          </p:nvSpPr>
          <p:spPr>
            <a:xfrm>
              <a:off x="0" y="298008"/>
              <a:ext cx="9151634" cy="376151"/>
            </a:xfrm>
            <a:prstGeom prst="rect">
              <a:avLst/>
            </a:prstGeom>
            <a:solidFill>
              <a:schemeClr val="tx2">
                <a:lumMod val="75000"/>
              </a:schemeClr>
            </a:solidFill>
            <a:ln>
              <a:noFill/>
            </a:ln>
          </p:spPr>
          <p:txBody>
            <a:bodyPr wrap="square" rtlCol="0">
              <a:spAutoFit/>
            </a:bodyPr>
            <a:lstStyle/>
            <a:p>
              <a:endParaRPr lang="en-US" sz="1200" dirty="0"/>
            </a:p>
          </p:txBody>
        </p:sp>
        <p:sp>
          <p:nvSpPr>
            <p:cNvPr id="5" name="TextBox 4"/>
            <p:cNvSpPr txBox="1"/>
            <p:nvPr/>
          </p:nvSpPr>
          <p:spPr>
            <a:xfrm>
              <a:off x="0" y="486083"/>
              <a:ext cx="9151634" cy="738664"/>
            </a:xfrm>
            <a:prstGeom prst="rect">
              <a:avLst/>
            </a:prstGeom>
            <a:solidFill>
              <a:schemeClr val="tx2">
                <a:lumMod val="60000"/>
                <a:lumOff val="40000"/>
              </a:schemeClr>
            </a:solidFill>
          </p:spPr>
          <p:txBody>
            <a:bodyPr wrap="square" lIns="1371600" rtlCol="0">
              <a:spAutoFit/>
            </a:bodyPr>
            <a:lstStyle/>
            <a:p>
              <a:r>
                <a:rPr lang="en-US" sz="1400" b="1" dirty="0" smtClean="0">
                  <a:solidFill>
                    <a:schemeClr val="bg1"/>
                  </a:solidFill>
                </a:rPr>
                <a:t>2016 COS-ASM</a:t>
              </a:r>
            </a:p>
            <a:p>
              <a:r>
                <a:rPr lang="en-US" sz="1400" b="1" dirty="0" smtClean="0">
                  <a:solidFill>
                    <a:schemeClr val="bg1"/>
                  </a:solidFill>
                </a:rPr>
                <a:t>(Report of Organization and </a:t>
              </a:r>
            </a:p>
            <a:p>
              <a:r>
                <a:rPr lang="en-US" sz="1400" b="1" dirty="0">
                  <a:solidFill>
                    <a:schemeClr val="bg1"/>
                  </a:solidFill>
                </a:rPr>
                <a:t> </a:t>
              </a:r>
              <a:r>
                <a:rPr lang="en-US" sz="1400" b="1" dirty="0" smtClean="0">
                  <a:solidFill>
                    <a:schemeClr val="bg1"/>
                  </a:solidFill>
                </a:rPr>
                <a:t>Annual Survey of Manufacturers)</a:t>
              </a:r>
              <a:endParaRPr lang="en-US" sz="1400" b="1" dirty="0">
                <a:solidFill>
                  <a:schemeClr val="bg1"/>
                </a:solidFill>
              </a:endParaRPr>
            </a:p>
          </p:txBody>
        </p:sp>
        <p:pic>
          <p:nvPicPr>
            <p:cNvPr id="2050" name="Picture 2" descr="http://s3.amazonaws.com/libapps/accounts/9349/images/600px-census_bureau_seal.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4" y="187216"/>
              <a:ext cx="1295399" cy="10375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224747"/>
              <a:ext cx="2316480" cy="246888"/>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General Help</a:t>
              </a:r>
              <a:endParaRPr lang="en-US" sz="1000" b="1" dirty="0">
                <a:solidFill>
                  <a:schemeClr val="bg1"/>
                </a:solidFill>
              </a:endParaRPr>
            </a:p>
          </p:txBody>
        </p:sp>
        <p:sp>
          <p:nvSpPr>
            <p:cNvPr id="8" name="TextBox 7"/>
            <p:cNvSpPr txBox="1"/>
            <p:nvPr/>
          </p:nvSpPr>
          <p:spPr>
            <a:xfrm>
              <a:off x="2306954" y="1225414"/>
              <a:ext cx="224788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About Survey</a:t>
              </a:r>
              <a:endParaRPr lang="en-US" sz="1000" b="1" dirty="0">
                <a:solidFill>
                  <a:schemeClr val="bg1"/>
                </a:solidFill>
              </a:endParaRPr>
            </a:p>
          </p:txBody>
        </p:sp>
        <p:sp>
          <p:nvSpPr>
            <p:cNvPr id="9" name="TextBox 8"/>
            <p:cNvSpPr txBox="1"/>
            <p:nvPr/>
          </p:nvSpPr>
          <p:spPr>
            <a:xfrm>
              <a:off x="4564365" y="1225414"/>
              <a:ext cx="2263155"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Contact Us</a:t>
              </a:r>
              <a:endParaRPr lang="en-US" sz="1000" b="1" dirty="0">
                <a:solidFill>
                  <a:schemeClr val="bg1"/>
                </a:solidFill>
              </a:endParaRPr>
            </a:p>
          </p:txBody>
        </p:sp>
        <p:sp>
          <p:nvSpPr>
            <p:cNvPr id="10" name="TextBox 9"/>
            <p:cNvSpPr txBox="1"/>
            <p:nvPr/>
          </p:nvSpPr>
          <p:spPr>
            <a:xfrm>
              <a:off x="6835153" y="1225414"/>
              <a:ext cx="2316481" cy="246221"/>
            </a:xfrm>
            <a:prstGeom prst="rect">
              <a:avLst/>
            </a:prstGeom>
            <a:solidFill>
              <a:schemeClr val="tx2">
                <a:lumMod val="60000"/>
                <a:lumOff val="40000"/>
              </a:schemeClr>
            </a:solidFill>
            <a:ln>
              <a:solidFill>
                <a:schemeClr val="bg1"/>
              </a:solidFill>
            </a:ln>
          </p:spPr>
          <p:txBody>
            <a:bodyPr wrap="square" rtlCol="0">
              <a:spAutoFit/>
            </a:bodyPr>
            <a:lstStyle/>
            <a:p>
              <a:pPr algn="ctr"/>
              <a:r>
                <a:rPr lang="en-US" sz="1000" b="1" dirty="0" smtClean="0">
                  <a:solidFill>
                    <a:schemeClr val="bg1"/>
                  </a:solidFill>
                </a:rPr>
                <a:t>Logout</a:t>
              </a:r>
              <a:endParaRPr lang="en-US" sz="1000" b="1" dirty="0">
                <a:solidFill>
                  <a:schemeClr val="bg1"/>
                </a:solidFill>
              </a:endParaRPr>
            </a:p>
          </p:txBody>
        </p:sp>
        <p:sp>
          <p:nvSpPr>
            <p:cNvPr id="2" name="TextBox 1"/>
            <p:cNvSpPr txBox="1"/>
            <p:nvPr/>
          </p:nvSpPr>
          <p:spPr>
            <a:xfrm>
              <a:off x="7381875" y="1457651"/>
              <a:ext cx="1752600" cy="276999"/>
            </a:xfrm>
            <a:prstGeom prst="rect">
              <a:avLst/>
            </a:prstGeom>
            <a:noFill/>
          </p:spPr>
          <p:txBody>
            <a:bodyPr wrap="square" lIns="0" tIns="0" bIns="0" rtlCol="0">
              <a:spAutoFit/>
            </a:bodyPr>
            <a:lstStyle/>
            <a:p>
              <a:pPr algn="r"/>
              <a:r>
                <a:rPr lang="en-US" sz="900" dirty="0" smtClean="0"/>
                <a:t>Help Telephone: 1-800-233-6136</a:t>
              </a:r>
            </a:p>
            <a:p>
              <a:pPr algn="r"/>
              <a:r>
                <a:rPr lang="en-US" sz="900" dirty="0" smtClean="0"/>
                <a:t>(8:00am-4:30pm ET/M-F)</a:t>
              </a:r>
              <a:endParaRPr lang="en-US" sz="900" dirty="0"/>
            </a:p>
          </p:txBody>
        </p:sp>
        <p:grpSp>
          <p:nvGrpSpPr>
            <p:cNvPr id="11" name="Group 10"/>
            <p:cNvGrpSpPr/>
            <p:nvPr/>
          </p:nvGrpSpPr>
          <p:grpSpPr>
            <a:xfrm>
              <a:off x="906765" y="1774857"/>
              <a:ext cx="7330469" cy="232823"/>
              <a:chOff x="685800" y="2386817"/>
              <a:chExt cx="5497852" cy="228602"/>
            </a:xfrm>
          </p:grpSpPr>
          <p:sp>
            <p:nvSpPr>
              <p:cNvPr id="7" name="Rectangle 6"/>
              <p:cNvSpPr/>
              <p:nvPr/>
            </p:nvSpPr>
            <p:spPr>
              <a:xfrm>
                <a:off x="685800" y="2386817"/>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Overview</a:t>
                </a:r>
                <a:endParaRPr lang="en-US" sz="1100" dirty="0">
                  <a:solidFill>
                    <a:schemeClr val="tx1"/>
                  </a:solidFill>
                  <a:latin typeface="Arial Narrow" panose="020B0606020202030204" pitchFamily="34" charset="0"/>
                </a:endParaRPr>
              </a:p>
            </p:txBody>
          </p:sp>
          <p:sp>
            <p:nvSpPr>
              <p:cNvPr id="12" name="Rectangle 11"/>
              <p:cNvSpPr/>
              <p:nvPr/>
            </p:nvSpPr>
            <p:spPr>
              <a:xfrm>
                <a:off x="2064543"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1 - Report </a:t>
                </a:r>
                <a:r>
                  <a:rPr lang="en-US" sz="600" dirty="0" smtClean="0">
                    <a:solidFill>
                      <a:schemeClr val="tx1"/>
                    </a:solidFill>
                    <a:latin typeface="Arial Narrow" panose="020B0606020202030204" pitchFamily="34" charset="0"/>
                  </a:rPr>
                  <a:t>(Dashboard)</a:t>
                </a:r>
                <a:endParaRPr lang="en-US" sz="600" dirty="0">
                  <a:solidFill>
                    <a:schemeClr val="tx1"/>
                  </a:solidFill>
                  <a:latin typeface="Arial Narrow" panose="020B0606020202030204" pitchFamily="34" charset="0"/>
                </a:endParaRPr>
              </a:p>
            </p:txBody>
          </p:sp>
          <p:sp>
            <p:nvSpPr>
              <p:cNvPr id="13" name="Rectangle 12"/>
              <p:cNvSpPr/>
              <p:nvPr/>
            </p:nvSpPr>
            <p:spPr>
              <a:xfrm>
                <a:off x="3440452" y="2386818"/>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2 - Review</a:t>
                </a:r>
                <a:endParaRPr lang="en-US" sz="1100" dirty="0">
                  <a:solidFill>
                    <a:schemeClr val="tx1"/>
                  </a:solidFill>
                  <a:latin typeface="Arial Narrow" panose="020B0606020202030204" pitchFamily="34" charset="0"/>
                </a:endParaRPr>
              </a:p>
            </p:txBody>
          </p:sp>
          <p:sp>
            <p:nvSpPr>
              <p:cNvPr id="14" name="Rectangle 13"/>
              <p:cNvSpPr/>
              <p:nvPr/>
            </p:nvSpPr>
            <p:spPr>
              <a:xfrm>
                <a:off x="4812052" y="2386819"/>
                <a:ext cx="1371600" cy="228600"/>
              </a:xfrm>
              <a:prstGeom prst="rect">
                <a:avLst/>
              </a:prstGeom>
              <a:solidFill>
                <a:schemeClr val="bg1">
                  <a:lumMod val="85000"/>
                </a:schemeClr>
              </a:solidFill>
              <a:ln w="12700">
                <a:solidFill>
                  <a:schemeClr val="bg1">
                    <a:lumMod val="75000"/>
                  </a:schemeClr>
                </a:solidFill>
              </a:ln>
              <a:effectLst>
                <a:innerShdw blurRad="63500" dist="50800" dir="5400000">
                  <a:prstClr val="black">
                    <a:alpha val="20000"/>
                  </a:prstClr>
                </a:innerShdw>
              </a:effectLst>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Narrow" panose="020B0606020202030204" pitchFamily="34" charset="0"/>
                  </a:rPr>
                  <a:t>Step 3 - Submit</a:t>
                </a:r>
                <a:endParaRPr lang="en-US" sz="1100" dirty="0">
                  <a:solidFill>
                    <a:schemeClr val="tx1"/>
                  </a:solidFill>
                  <a:latin typeface="Arial Narrow" panose="020B0606020202030204" pitchFamily="34" charset="0"/>
                </a:endParaRPr>
              </a:p>
            </p:txBody>
          </p:sp>
        </p:grpSp>
      </p:grpSp>
      <p:sp>
        <p:nvSpPr>
          <p:cNvPr id="15" name="Rectangle 14"/>
          <p:cNvSpPr/>
          <p:nvPr/>
        </p:nvSpPr>
        <p:spPr>
          <a:xfrm>
            <a:off x="0" y="6686550"/>
            <a:ext cx="9144000" cy="17145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0" rIns="274320" bIns="0" numCol="4" rtlCol="0" anchor="ctr"/>
          <a:lstStyle/>
          <a:p>
            <a:pPr algn="ctr"/>
            <a:r>
              <a:rPr lang="en-US" sz="900" u="sng" dirty="0" smtClean="0">
                <a:solidFill>
                  <a:schemeClr val="bg1"/>
                </a:solidFill>
              </a:rPr>
              <a:t>Burden Statement</a:t>
            </a:r>
            <a:r>
              <a:rPr lang="en-US" sz="900" dirty="0" smtClean="0">
                <a:solidFill>
                  <a:schemeClr val="bg1"/>
                </a:solidFill>
              </a:rPr>
              <a:t>	</a:t>
            </a:r>
            <a:r>
              <a:rPr lang="en-US" sz="900" dirty="0">
                <a:solidFill>
                  <a:schemeClr val="bg1"/>
                </a:solidFill>
              </a:rPr>
              <a:t>	</a:t>
            </a:r>
            <a:r>
              <a:rPr lang="en-US" sz="900" u="sng" dirty="0" smtClean="0">
                <a:solidFill>
                  <a:schemeClr val="bg1"/>
                </a:solidFill>
              </a:rPr>
              <a:t> </a:t>
            </a:r>
            <a:r>
              <a:rPr lang="en-US" sz="900" u="sng" dirty="0">
                <a:solidFill>
                  <a:schemeClr val="bg1"/>
                </a:solidFill>
              </a:rPr>
              <a:t>Accessibility </a:t>
            </a:r>
            <a:r>
              <a:rPr lang="en-US" sz="900" dirty="0">
                <a:solidFill>
                  <a:schemeClr val="bg1"/>
                </a:solidFill>
              </a:rPr>
              <a:t>	</a:t>
            </a:r>
            <a:r>
              <a:rPr lang="en-US" sz="900" dirty="0" smtClean="0">
                <a:solidFill>
                  <a:schemeClr val="bg1"/>
                </a:solidFill>
              </a:rPr>
              <a:t>	</a:t>
            </a:r>
            <a:r>
              <a:rPr lang="en-US" sz="900" u="sng" dirty="0" smtClean="0">
                <a:solidFill>
                  <a:schemeClr val="bg1"/>
                </a:solidFill>
              </a:rPr>
              <a:t>Privacy</a:t>
            </a:r>
            <a:r>
              <a:rPr lang="en-US" sz="900" dirty="0" smtClean="0">
                <a:solidFill>
                  <a:schemeClr val="bg1"/>
                </a:solidFill>
              </a:rPr>
              <a:t>	</a:t>
            </a:r>
            <a:r>
              <a:rPr lang="en-US" sz="900" u="sng" dirty="0" smtClean="0">
                <a:solidFill>
                  <a:schemeClr val="bg1"/>
                </a:solidFill>
              </a:rPr>
              <a:t>Security</a:t>
            </a:r>
            <a:endParaRPr lang="en-US" sz="900" u="sng" dirty="0">
              <a:solidFill>
                <a:schemeClr val="bg1"/>
              </a:solidFill>
            </a:endParaRPr>
          </a:p>
        </p:txBody>
      </p:sp>
      <p:sp>
        <p:nvSpPr>
          <p:cNvPr id="16" name="TextBox 15"/>
          <p:cNvSpPr txBox="1"/>
          <p:nvPr/>
        </p:nvSpPr>
        <p:spPr>
          <a:xfrm>
            <a:off x="1748783" y="2209800"/>
            <a:ext cx="5646434" cy="1569660"/>
          </a:xfrm>
          <a:prstGeom prst="rect">
            <a:avLst/>
          </a:prstGeom>
          <a:noFill/>
        </p:spPr>
        <p:txBody>
          <a:bodyPr wrap="square" rtlCol="0">
            <a:spAutoFit/>
          </a:bodyPr>
          <a:lstStyle/>
          <a:p>
            <a:r>
              <a:rPr lang="en-US" sz="1600" dirty="0" smtClean="0"/>
              <a:t>To continue to the next location on the list, click the “Next” button below.</a:t>
            </a:r>
          </a:p>
          <a:p>
            <a:endParaRPr lang="en-US" sz="1600" dirty="0"/>
          </a:p>
          <a:p>
            <a:r>
              <a:rPr lang="en-US" sz="1600" dirty="0" smtClean="0"/>
              <a:t>When you have finished reporting for all locations, please continue to Step 2 – Review, to review your data and make any necessary corrections. </a:t>
            </a:r>
            <a:endParaRPr lang="en-US" sz="1600" dirty="0"/>
          </a:p>
        </p:txBody>
      </p:sp>
      <p:grpSp>
        <p:nvGrpSpPr>
          <p:cNvPr id="19" name="Group 18"/>
          <p:cNvGrpSpPr/>
          <p:nvPr/>
        </p:nvGrpSpPr>
        <p:grpSpPr>
          <a:xfrm>
            <a:off x="312434" y="6324600"/>
            <a:ext cx="8458200" cy="228600"/>
            <a:chOff x="312434" y="6324600"/>
            <a:chExt cx="8458200" cy="228600"/>
          </a:xfrm>
        </p:grpSpPr>
        <p:sp>
          <p:nvSpPr>
            <p:cNvPr id="20" name="Rectangle 19"/>
            <p:cNvSpPr/>
            <p:nvPr/>
          </p:nvSpPr>
          <p:spPr>
            <a:xfrm>
              <a:off x="77800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Next</a:t>
              </a:r>
              <a:endParaRPr lang="en-US" sz="1100" dirty="0"/>
            </a:p>
          </p:txBody>
        </p:sp>
        <p:sp>
          <p:nvSpPr>
            <p:cNvPr id="21" name="Rectangle 20"/>
            <p:cNvSpPr/>
            <p:nvPr/>
          </p:nvSpPr>
          <p:spPr>
            <a:xfrm>
              <a:off x="312434" y="6324600"/>
              <a:ext cx="990600" cy="228600"/>
            </a:xfrm>
            <a:prstGeom prst="rect">
              <a:avLst/>
            </a:prstGeom>
            <a:solidFill>
              <a:srgbClr val="009BD2"/>
            </a:solidFill>
            <a:ln>
              <a:noFill/>
            </a:ln>
            <a:scene3d>
              <a:camera prst="orthographicFront"/>
              <a:lightRig rig="threePt" dir="t"/>
            </a:scene3d>
            <a:sp3d>
              <a:bevelT w="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Previous</a:t>
              </a:r>
              <a:endParaRPr lang="en-US" sz="1100" dirty="0"/>
            </a:p>
          </p:txBody>
        </p:sp>
      </p:grpSp>
    </p:spTree>
    <p:extLst>
      <p:ext uri="{BB962C8B-B14F-4D97-AF65-F5344CB8AC3E}">
        <p14:creationId xmlns:p14="http://schemas.microsoft.com/office/powerpoint/2010/main" val="4187772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2273</TotalTime>
  <Words>3051</Words>
  <Application>Microsoft Office PowerPoint</Application>
  <PresentationFormat>Letter Paper (8.5x11 in)</PresentationFormat>
  <Paragraphs>911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Aryn Hernandez (CENSUS/ESMD FED)</dc:creator>
  <cp:lastModifiedBy>Aryn Hernandez (CENSUS/ESMD FED)</cp:lastModifiedBy>
  <cp:revision>122</cp:revision>
  <dcterms:created xsi:type="dcterms:W3CDTF">2016-04-22T12:52:04Z</dcterms:created>
  <dcterms:modified xsi:type="dcterms:W3CDTF">2016-05-31T20:52:58Z</dcterms:modified>
</cp:coreProperties>
</file>