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81" r:id="rId2"/>
    <p:sldId id="403" r:id="rId3"/>
    <p:sldId id="404" r:id="rId4"/>
    <p:sldId id="425" r:id="rId5"/>
    <p:sldId id="405" r:id="rId6"/>
    <p:sldId id="258" r:id="rId7"/>
    <p:sldId id="287" r:id="rId8"/>
    <p:sldId id="393" r:id="rId9"/>
    <p:sldId id="445" r:id="rId10"/>
    <p:sldId id="435" r:id="rId11"/>
    <p:sldId id="392" r:id="rId12"/>
    <p:sldId id="291" r:id="rId13"/>
    <p:sldId id="293" r:id="rId14"/>
    <p:sldId id="426" r:id="rId15"/>
    <p:sldId id="368" r:id="rId16"/>
    <p:sldId id="409" r:id="rId17"/>
    <p:sldId id="307" r:id="rId18"/>
    <p:sldId id="379" r:id="rId19"/>
    <p:sldId id="428" r:id="rId20"/>
    <p:sldId id="311" r:id="rId21"/>
    <p:sldId id="410" r:id="rId22"/>
    <p:sldId id="411" r:id="rId23"/>
    <p:sldId id="412" r:id="rId24"/>
    <p:sldId id="319" r:id="rId25"/>
    <p:sldId id="390" r:id="rId26"/>
    <p:sldId id="441" r:id="rId27"/>
    <p:sldId id="321" r:id="rId28"/>
    <p:sldId id="402" r:id="rId29"/>
    <p:sldId id="401" r:id="rId30"/>
    <p:sldId id="413" r:id="rId31"/>
    <p:sldId id="414" r:id="rId32"/>
    <p:sldId id="415" r:id="rId33"/>
    <p:sldId id="417" r:id="rId34"/>
    <p:sldId id="416" r:id="rId35"/>
    <p:sldId id="364" r:id="rId36"/>
    <p:sldId id="418" r:id="rId37"/>
    <p:sldId id="427" r:id="rId38"/>
    <p:sldId id="419" r:id="rId39"/>
    <p:sldId id="420" r:id="rId40"/>
    <p:sldId id="421" r:id="rId41"/>
    <p:sldId id="422" r:id="rId42"/>
    <p:sldId id="423" r:id="rId43"/>
    <p:sldId id="349" r:id="rId44"/>
    <p:sldId id="398" r:id="rId45"/>
    <p:sldId id="355" r:id="rId46"/>
    <p:sldId id="429" r:id="rId47"/>
    <p:sldId id="430" r:id="rId48"/>
    <p:sldId id="424"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4" autoAdjust="0"/>
    <p:restoredTop sz="86286" autoAdjust="0"/>
  </p:normalViewPr>
  <p:slideViewPr>
    <p:cSldViewPr>
      <p:cViewPr>
        <p:scale>
          <a:sx n="130" d="100"/>
          <a:sy n="130" d="100"/>
        </p:scale>
        <p:origin x="-1074" y="216"/>
      </p:cViewPr>
      <p:guideLst>
        <p:guide orient="horz" pos="2160"/>
        <p:guide pos="2880"/>
      </p:guideLst>
    </p:cSldViewPr>
  </p:slideViewPr>
  <p:notesTextViewPr>
    <p:cViewPr>
      <p:scale>
        <a:sx n="1" d="1"/>
        <a:sy n="1" d="1"/>
      </p:scale>
      <p:origin x="0" y="0"/>
    </p:cViewPr>
  </p:notesTextViewPr>
  <p:sorterViewPr>
    <p:cViewPr>
      <p:scale>
        <a:sx n="100" d="100"/>
        <a:sy n="100" d="100"/>
      </p:scale>
      <p:origin x="0" y="2568"/>
    </p:cViewPr>
  </p:sorterViewPr>
  <p:notesViewPr>
    <p:cSldViewPr>
      <p:cViewPr>
        <p:scale>
          <a:sx n="90" d="100"/>
          <a:sy n="90" d="100"/>
        </p:scale>
        <p:origin x="-3780"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AE2BF2-DB43-4DAB-82A7-E03357A25829}" type="datetimeFigureOut">
              <a:rPr lang="en-US" smtClean="0"/>
              <a:t>6/14/2016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B999FF9-ABE6-406A-B491-D13B506D0567}" type="slidenum">
              <a:rPr lang="en-US" smtClean="0"/>
              <a:t>‹#›</a:t>
            </a:fld>
            <a:endParaRPr lang="en-US"/>
          </a:p>
        </p:txBody>
      </p:sp>
    </p:spTree>
    <p:extLst>
      <p:ext uri="{BB962C8B-B14F-4D97-AF65-F5344CB8AC3E}">
        <p14:creationId xmlns:p14="http://schemas.microsoft.com/office/powerpoint/2010/main" val="230632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 respondents the screen they saw.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you</a:t>
            </a:r>
            <a:r>
              <a:rPr lang="en-US" baseline="0" dirty="0" smtClean="0"/>
              <a:t> have any comments on this screen?  </a:t>
            </a:r>
            <a:endParaRPr lang="en-US" dirty="0" smtClean="0"/>
          </a:p>
          <a:p>
            <a:r>
              <a:rPr lang="en-US" dirty="0" smtClean="0"/>
              <a:t>If</a:t>
            </a:r>
            <a:r>
              <a:rPr lang="en-US" baseline="0" dirty="0" smtClean="0"/>
              <a:t> there were issues with entering the ID:</a:t>
            </a:r>
          </a:p>
          <a:p>
            <a:endParaRPr lang="en-US" baseline="0" dirty="0" smtClean="0"/>
          </a:p>
          <a:p>
            <a:r>
              <a:rPr lang="en-US" baseline="0" dirty="0" smtClean="0"/>
              <a:t>Tell me about your experience with this screen.</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Did you read the message at the bottom</a:t>
            </a:r>
            <a:r>
              <a:rPr lang="en-US" baseline="0" dirty="0" smtClean="0"/>
              <a:t> of the screen?  Y/N</a:t>
            </a:r>
          </a:p>
          <a:p>
            <a:r>
              <a:rPr lang="en-US" baseline="0" dirty="0" smtClean="0"/>
              <a:t>If Y:  </a:t>
            </a:r>
            <a:r>
              <a:rPr lang="en-US" dirty="0" smtClean="0"/>
              <a:t>What did you think this message is about?</a:t>
            </a:r>
          </a:p>
          <a:p>
            <a:pPr marL="0" indent="0">
              <a:buNone/>
            </a:pPr>
            <a:r>
              <a:rPr lang="en-US" b="0" dirty="0" smtClean="0">
                <a:solidFill>
                  <a:srgbClr val="FF0000"/>
                </a:solidFill>
              </a:rPr>
              <a:t>If</a:t>
            </a:r>
            <a:r>
              <a:rPr lang="en-US" b="0" baseline="0" dirty="0" smtClean="0">
                <a:solidFill>
                  <a:srgbClr val="FF0000"/>
                </a:solidFill>
              </a:rPr>
              <a:t> N: Please take a moment and read it now.  What do you think this message is about?</a:t>
            </a:r>
            <a:endParaRPr lang="en-US" b="0" dirty="0" smtClean="0"/>
          </a:p>
          <a:p>
            <a:endParaRPr lang="en-US" dirty="0"/>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1</a:t>
            </a:fld>
            <a:endParaRPr lang="en-US"/>
          </a:p>
        </p:txBody>
      </p:sp>
    </p:spTree>
    <p:extLst>
      <p:ext uri="{BB962C8B-B14F-4D97-AF65-F5344CB8AC3E}">
        <p14:creationId xmlns:p14="http://schemas.microsoft.com/office/powerpoint/2010/main" val="1617954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INTERNET_ROSTER=3</a:t>
            </a:r>
          </a:p>
          <a:p>
            <a:r>
              <a:rPr lang="en-US" dirty="0" smtClean="0"/>
              <a:t>This is the help</a:t>
            </a:r>
            <a:r>
              <a:rPr lang="en-US" baseline="0" dirty="0" smtClean="0"/>
              <a:t> screen for the last 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Based</a:t>
            </a:r>
            <a:r>
              <a:rPr lang="en-US" baseline="0" dirty="0" smtClean="0"/>
              <a:t> on these instructions, w</a:t>
            </a:r>
            <a:r>
              <a:rPr lang="en-US" dirty="0" smtClean="0"/>
              <a:t>here</a:t>
            </a:r>
            <a:r>
              <a:rPr lang="en-US" baseline="0" dirty="0" smtClean="0"/>
              <a:t> should college students be included? </a:t>
            </a:r>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10</a:t>
            </a:fld>
            <a:endParaRPr lang="en-US"/>
          </a:p>
        </p:txBody>
      </p:sp>
    </p:spTree>
    <p:extLst>
      <p:ext uri="{BB962C8B-B14F-4D97-AF65-F5344CB8AC3E}">
        <p14:creationId xmlns:p14="http://schemas.microsoft.com/office/powerpoint/2010/main" val="3026824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INTERNET_ROSTER=1</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they received this screen:  Do you have any comments on this screen?</a:t>
            </a:r>
          </a:p>
          <a:p>
            <a:endParaRPr lang="en-US" dirty="0" smtClean="0"/>
          </a:p>
          <a:p>
            <a:r>
              <a:rPr lang="en-US" b="0" dirty="0" smtClean="0"/>
              <a:t>If they</a:t>
            </a:r>
            <a:r>
              <a:rPr lang="en-US" b="0" baseline="0" dirty="0" smtClean="0"/>
              <a:t> added people later in the interview ask</a:t>
            </a:r>
          </a:p>
          <a:p>
            <a:r>
              <a:rPr lang="en-US" b="0" baseline="0" dirty="0" smtClean="0"/>
              <a:t>I believe you entered x people at this question, can you tell me a little more about why you did not include y or z at this question but you added them later?</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they didn’t get this screen:  </a:t>
            </a:r>
            <a:r>
              <a:rPr lang="en-US" baseline="0" dirty="0" smtClean="0"/>
              <a:t>T</a:t>
            </a:r>
            <a:r>
              <a:rPr lang="en-US" dirty="0" smtClean="0"/>
              <a:t>his is</a:t>
            </a:r>
            <a:r>
              <a:rPr lang="en-US" baseline="0" dirty="0" smtClean="0"/>
              <a:t> a screen you could have received.  </a:t>
            </a:r>
            <a:r>
              <a:rPr lang="en-US" dirty="0" smtClean="0"/>
              <a:t>Do you have any comments on this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Based</a:t>
            </a:r>
            <a:r>
              <a:rPr lang="en-US" baseline="0" dirty="0" smtClean="0"/>
              <a:t> on these instructions, w</a:t>
            </a:r>
            <a:r>
              <a:rPr lang="en-US" dirty="0" smtClean="0"/>
              <a:t>here</a:t>
            </a:r>
            <a:r>
              <a:rPr lang="en-US" baseline="0" dirty="0" smtClean="0"/>
              <a:t> should college students be included?  (this might have been answered on the last page)</a:t>
            </a:r>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11</a:t>
            </a:fld>
            <a:endParaRPr lang="en-US"/>
          </a:p>
        </p:txBody>
      </p:sp>
    </p:spTree>
    <p:extLst>
      <p:ext uri="{BB962C8B-B14F-4D97-AF65-F5344CB8AC3E}">
        <p14:creationId xmlns:p14="http://schemas.microsoft.com/office/powerpoint/2010/main" val="3471394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have any comments on this screen?</a:t>
            </a:r>
          </a:p>
          <a:p>
            <a:endParaRPr lang="en-US" dirty="0" smtClean="0"/>
          </a:p>
          <a:p>
            <a:r>
              <a:rPr lang="en-US" b="0" dirty="0" smtClean="0"/>
              <a:t>SPANISH ONLY: What does “</a:t>
            </a:r>
            <a:r>
              <a:rPr lang="en-US" b="0" dirty="0" err="1" smtClean="0"/>
              <a:t>editar</a:t>
            </a:r>
            <a:r>
              <a:rPr lang="en-US" b="0" dirty="0" smtClean="0"/>
              <a:t>” mean to you in this question?</a:t>
            </a:r>
            <a:endParaRPr lang="en-US" b="0" dirty="0"/>
          </a:p>
        </p:txBody>
      </p:sp>
      <p:sp>
        <p:nvSpPr>
          <p:cNvPr id="4" name="Slide Number Placeholder 3"/>
          <p:cNvSpPr>
            <a:spLocks noGrp="1"/>
          </p:cNvSpPr>
          <p:nvPr>
            <p:ph type="sldNum" sz="quarter" idx="10"/>
          </p:nvPr>
        </p:nvSpPr>
        <p:spPr/>
        <p:txBody>
          <a:bodyPr/>
          <a:lstStyle/>
          <a:p>
            <a:fld id="{3B999FF9-ABE6-406A-B491-D13B506D0567}" type="slidenum">
              <a:rPr lang="en-US" smtClean="0"/>
              <a:t>12</a:t>
            </a:fld>
            <a:endParaRPr lang="en-US"/>
          </a:p>
        </p:txBody>
      </p:sp>
    </p:spTree>
    <p:extLst>
      <p:ext uri="{BB962C8B-B14F-4D97-AF65-F5344CB8AC3E}">
        <p14:creationId xmlns:p14="http://schemas.microsoft.com/office/powerpoint/2010/main" val="1737314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INTERNET_UNDERCOUNT=2</a:t>
            </a:r>
            <a:r>
              <a:rPr lang="en-US" baseline="0" dirty="0" smtClean="0"/>
              <a:t> (part 1)</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a:t>
            </a:r>
            <a:r>
              <a:rPr lang="en-US" baseline="0" dirty="0" smtClean="0"/>
              <a:t> received this screen and the next one: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Probe only if there were issues.  Such as</a:t>
            </a:r>
            <a:r>
              <a:rPr lang="en-US" baseline="0" dirty="0" smtClean="0"/>
              <a:t> “</a:t>
            </a:r>
            <a:r>
              <a:rPr lang="en-US" dirty="0" smtClean="0"/>
              <a:t>Do you have any comments on this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they didn’t get this screen:  </a:t>
            </a:r>
            <a:r>
              <a:rPr lang="en-US" baseline="0" dirty="0" smtClean="0"/>
              <a:t>T</a:t>
            </a:r>
            <a:r>
              <a:rPr lang="en-US" dirty="0" smtClean="0"/>
              <a:t>his is</a:t>
            </a:r>
            <a:r>
              <a:rPr lang="en-US" baseline="0" dirty="0" smtClean="0"/>
              <a:t> a screen you could have received.  </a:t>
            </a:r>
            <a:r>
              <a:rPr lang="en-US" dirty="0" smtClean="0"/>
              <a:t>Do you have any comments on this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SPANISH:</a:t>
            </a:r>
            <a:r>
              <a:rPr lang="en-US" baseline="0" dirty="0" smtClean="0"/>
              <a:t> what does the term roommate mean to you here?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13</a:t>
            </a:fld>
            <a:endParaRPr lang="en-US"/>
          </a:p>
        </p:txBody>
      </p:sp>
    </p:spTree>
    <p:extLst>
      <p:ext uri="{BB962C8B-B14F-4D97-AF65-F5344CB8AC3E}">
        <p14:creationId xmlns:p14="http://schemas.microsoft.com/office/powerpoint/2010/main" val="2072047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INTERNET_UNDERCOUNT=1</a:t>
            </a:r>
            <a:r>
              <a:rPr lang="en-US" baseline="0" dirty="0" smtClean="0"/>
              <a:t> (part 1)</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DUPLICATE SCREEN FROM PREVIOUS ONE BUT SHOWS WHAT IT LOOKS LIKE WHEN THE NAME FIELD IS ENGAGED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a:t>
            </a:r>
            <a:r>
              <a:rPr lang="en-US" baseline="0" dirty="0" smtClean="0"/>
              <a:t> received this screen and the next one: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Probe only if there were issues.  Such as</a:t>
            </a:r>
            <a:r>
              <a:rPr lang="en-US" baseline="0" dirty="0" smtClean="0"/>
              <a:t> “</a:t>
            </a:r>
            <a:r>
              <a:rPr lang="en-US" dirty="0" smtClean="0"/>
              <a:t>Do you have any comments on this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they didn’t get this screen:  </a:t>
            </a:r>
            <a:r>
              <a:rPr lang="en-US" baseline="0" dirty="0" smtClean="0"/>
              <a:t>T</a:t>
            </a:r>
            <a:r>
              <a:rPr lang="en-US" dirty="0" smtClean="0"/>
              <a:t>his is</a:t>
            </a:r>
            <a:r>
              <a:rPr lang="en-US" baseline="0" dirty="0" smtClean="0"/>
              <a:t> a screen you could have received.  </a:t>
            </a:r>
            <a:r>
              <a:rPr lang="en-US" dirty="0" smtClean="0"/>
              <a:t>Do you have any comments on this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SPANISH:</a:t>
            </a:r>
            <a:r>
              <a:rPr lang="en-US" baseline="0" dirty="0" smtClean="0"/>
              <a:t> what does the term roommate mean to you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B999FF9-ABE6-406A-B491-D13B506D0567}" type="slidenum">
              <a:rPr lang="en-US" smtClean="0"/>
              <a:t>14</a:t>
            </a:fld>
            <a:endParaRPr lang="en-US"/>
          </a:p>
        </p:txBody>
      </p:sp>
    </p:spTree>
    <p:extLst>
      <p:ext uri="{BB962C8B-B14F-4D97-AF65-F5344CB8AC3E}">
        <p14:creationId xmlns:p14="http://schemas.microsoft.com/office/powerpoint/2010/main" val="2072047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INTERNET_UNDERCOUNT=1</a:t>
            </a:r>
            <a:r>
              <a:rPr lang="en-US" baseline="0" dirty="0" smtClean="0"/>
              <a:t> (part 2)</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a:t>
            </a:r>
            <a:r>
              <a:rPr lang="en-US" baseline="0" dirty="0" smtClean="0"/>
              <a:t> received this screen: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Probe only if there were issues.  Such as</a:t>
            </a:r>
            <a:r>
              <a:rPr lang="en-US" baseline="0" dirty="0" smtClean="0"/>
              <a:t> “</a:t>
            </a:r>
            <a:r>
              <a:rPr lang="en-US" dirty="0" smtClean="0"/>
              <a:t>Do you have any comments on this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a:t>
            </a:r>
            <a:r>
              <a:rPr lang="en-US" dirty="0" smtClean="0"/>
              <a:t>his is</a:t>
            </a:r>
            <a:r>
              <a:rPr lang="en-US" baseline="0" dirty="0" smtClean="0"/>
              <a:t> a screen along with the last one which you could have received.  </a:t>
            </a:r>
            <a:r>
              <a:rPr lang="en-US" dirty="0" smtClean="0"/>
              <a:t>Do you have any comments on this screen?</a:t>
            </a:r>
          </a:p>
          <a:p>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15</a:t>
            </a:fld>
            <a:endParaRPr lang="en-US"/>
          </a:p>
        </p:txBody>
      </p:sp>
    </p:spTree>
    <p:extLst>
      <p:ext uri="{BB962C8B-B14F-4D97-AF65-F5344CB8AC3E}">
        <p14:creationId xmlns:p14="http://schemas.microsoft.com/office/powerpoint/2010/main" val="2072047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INTERNET_UNDERCOUNT=2</a:t>
            </a:r>
            <a:r>
              <a:rPr lang="en-US"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is a different version of the last two screens.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saw this/you did not see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Do you have any comments on this screen?”</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SPANISH:</a:t>
            </a:r>
            <a:r>
              <a:rPr lang="en-US" baseline="0" dirty="0" smtClean="0"/>
              <a:t> what does the term roommate mean to you here? </a:t>
            </a:r>
            <a:endParaRPr lang="en-US" dirty="0" smtClean="0"/>
          </a:p>
          <a:p>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16</a:t>
            </a:fld>
            <a:endParaRPr lang="en-US"/>
          </a:p>
        </p:txBody>
      </p:sp>
    </p:spTree>
    <p:extLst>
      <p:ext uri="{BB962C8B-B14F-4D97-AF65-F5344CB8AC3E}">
        <p14:creationId xmlns:p14="http://schemas.microsoft.com/office/powerpoint/2010/main" val="2072047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me</a:t>
            </a:r>
            <a:r>
              <a:rPr lang="en-US" baseline="0" dirty="0" smtClean="0"/>
              <a:t> more about why you chose [their answer].  </a:t>
            </a:r>
          </a:p>
          <a:p>
            <a:endParaRPr lang="en-US" strike="sngStrike" baseline="0" dirty="0" smtClean="0"/>
          </a:p>
          <a:p>
            <a:endParaRPr lang="en-US" b="0" baseline="0" dirty="0" smtClean="0"/>
          </a:p>
          <a:p>
            <a:r>
              <a:rPr lang="en-US" sz="1200" i="1" kern="1200" dirty="0" smtClean="0">
                <a:solidFill>
                  <a:schemeClr val="tx1"/>
                </a:solidFill>
                <a:effectLst/>
                <a:latin typeface="+mn-lt"/>
                <a:ea typeface="+mn-ea"/>
                <a:cs typeface="+mn-cs"/>
              </a:rPr>
              <a:t>SPANISH ONLY: Here where it says '</a:t>
            </a:r>
            <a:r>
              <a:rPr lang="en-US" sz="1200" i="1" kern="1200" dirty="0" err="1" smtClean="0">
                <a:solidFill>
                  <a:schemeClr val="tx1"/>
                </a:solidFill>
                <a:effectLst/>
                <a:latin typeface="+mn-lt"/>
                <a:ea typeface="+mn-ea"/>
                <a:cs typeface="+mn-cs"/>
              </a:rPr>
              <a:t>préstamo</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sobre</a:t>
            </a:r>
            <a:r>
              <a:rPr lang="en-US" sz="1200" i="1" kern="1200" dirty="0" smtClean="0">
                <a:solidFill>
                  <a:schemeClr val="tx1"/>
                </a:solidFill>
                <a:effectLst/>
                <a:latin typeface="+mn-lt"/>
                <a:ea typeface="+mn-ea"/>
                <a:cs typeface="+mn-cs"/>
              </a:rPr>
              <a:t> el valor </a:t>
            </a:r>
            <a:r>
              <a:rPr lang="en-US" sz="1200" i="1" kern="1200" dirty="0" err="1" smtClean="0">
                <a:solidFill>
                  <a:schemeClr val="tx1"/>
                </a:solidFill>
                <a:effectLst/>
                <a:latin typeface="+mn-lt"/>
                <a:ea typeface="+mn-ea"/>
                <a:cs typeface="+mn-cs"/>
              </a:rPr>
              <a:t>líquido</a:t>
            </a:r>
            <a:r>
              <a:rPr lang="en-US" sz="1200" i="1" kern="1200" dirty="0" smtClean="0">
                <a:solidFill>
                  <a:schemeClr val="tx1"/>
                </a:solidFill>
                <a:effectLst/>
                <a:latin typeface="+mn-lt"/>
                <a:ea typeface="+mn-ea"/>
                <a:cs typeface="+mn-cs"/>
              </a:rPr>
              <a:t> de la casa', what do you think they are referring to, what does that mean here?  //  Now, here ’s another phrase in Spanish that I want to show you. [Show alternate translation for ‘home equity loan.’]  What does the phrase ‘home equity loan’ mean to you here?   IF R HAD UNDERSTOOD THE PHRASE IN THE FORM AS INTENDED, ASK:  Is it the same or different as ‘</a:t>
            </a:r>
            <a:r>
              <a:rPr lang="en-US" sz="1200" i="1" kern="1200" dirty="0" err="1" smtClean="0">
                <a:solidFill>
                  <a:schemeClr val="tx1"/>
                </a:solidFill>
                <a:effectLst/>
                <a:latin typeface="+mn-lt"/>
                <a:ea typeface="+mn-ea"/>
                <a:cs typeface="+mn-cs"/>
              </a:rPr>
              <a:t>préstamo</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sobre</a:t>
            </a:r>
            <a:r>
              <a:rPr lang="en-US" sz="1200" i="1" kern="1200" dirty="0" smtClean="0">
                <a:solidFill>
                  <a:schemeClr val="tx1"/>
                </a:solidFill>
                <a:effectLst/>
                <a:latin typeface="+mn-lt"/>
                <a:ea typeface="+mn-ea"/>
                <a:cs typeface="+mn-cs"/>
              </a:rPr>
              <a:t> el valor </a:t>
            </a:r>
            <a:r>
              <a:rPr lang="en-US" sz="1200" i="1" kern="1200" dirty="0" err="1" smtClean="0">
                <a:solidFill>
                  <a:schemeClr val="tx1"/>
                </a:solidFill>
                <a:effectLst/>
                <a:latin typeface="+mn-lt"/>
                <a:ea typeface="+mn-ea"/>
                <a:cs typeface="+mn-cs"/>
              </a:rPr>
              <a:t>líquido</a:t>
            </a:r>
            <a:r>
              <a:rPr lang="en-US" sz="1200" i="1" kern="1200" dirty="0" smtClean="0">
                <a:solidFill>
                  <a:schemeClr val="tx1"/>
                </a:solidFill>
                <a:effectLst/>
                <a:latin typeface="+mn-lt"/>
                <a:ea typeface="+mn-ea"/>
                <a:cs typeface="+mn-cs"/>
              </a:rPr>
              <a:t> de la casa?’  Which version is easier to understand?” </a:t>
            </a:r>
            <a:endParaRPr lang="en-US" b="0" baseline="0" dirty="0" smtClean="0"/>
          </a:p>
        </p:txBody>
      </p:sp>
      <p:sp>
        <p:nvSpPr>
          <p:cNvPr id="4" name="Slide Number Placeholder 3"/>
          <p:cNvSpPr>
            <a:spLocks noGrp="1"/>
          </p:cNvSpPr>
          <p:nvPr>
            <p:ph type="sldNum" sz="quarter" idx="10"/>
          </p:nvPr>
        </p:nvSpPr>
        <p:spPr/>
        <p:txBody>
          <a:bodyPr/>
          <a:lstStyle/>
          <a:p>
            <a:fld id="{3B999FF9-ABE6-406A-B491-D13B506D0567}" type="slidenum">
              <a:rPr lang="en-US" smtClean="0"/>
              <a:t>17</a:t>
            </a:fld>
            <a:endParaRPr lang="en-US"/>
          </a:p>
        </p:txBody>
      </p:sp>
    </p:spTree>
    <p:extLst>
      <p:ext uri="{BB962C8B-B14F-4D97-AF65-F5344CB8AC3E}">
        <p14:creationId xmlns:p14="http://schemas.microsoft.com/office/powerpoint/2010/main" val="156597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included this screen in case there were any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Probe only if there were issues.  Such as</a:t>
            </a:r>
            <a:r>
              <a:rPr lang="en-US" baseline="0" dirty="0" smtClean="0"/>
              <a:t> “</a:t>
            </a:r>
            <a:r>
              <a:rPr lang="en-US" dirty="0" smtClean="0"/>
              <a:t>Do you have any comments on this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SPANISH ONLY: How did you</a:t>
            </a:r>
            <a:r>
              <a:rPr lang="en-US" b="0" baseline="0" dirty="0" smtClean="0"/>
              <a:t> come up with your answer to this question?</a:t>
            </a:r>
            <a:endParaRPr lang="en-US" b="0" dirty="0"/>
          </a:p>
        </p:txBody>
      </p:sp>
      <p:sp>
        <p:nvSpPr>
          <p:cNvPr id="4" name="Slide Number Placeholder 3"/>
          <p:cNvSpPr>
            <a:spLocks noGrp="1"/>
          </p:cNvSpPr>
          <p:nvPr>
            <p:ph type="sldNum" sz="quarter" idx="10"/>
          </p:nvPr>
        </p:nvSpPr>
        <p:spPr/>
        <p:txBody>
          <a:bodyPr/>
          <a:lstStyle/>
          <a:p>
            <a:fld id="{3B999FF9-ABE6-406A-B491-D13B506D0567}" type="slidenum">
              <a:rPr lang="en-US" smtClean="0"/>
              <a:t>18</a:t>
            </a:fld>
            <a:endParaRPr lang="en-US"/>
          </a:p>
        </p:txBody>
      </p:sp>
    </p:spTree>
    <p:extLst>
      <p:ext uri="{BB962C8B-B14F-4D97-AF65-F5344CB8AC3E}">
        <p14:creationId xmlns:p14="http://schemas.microsoft.com/office/powerpoint/2010/main" val="641793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a:t>
            </a:r>
          </a:p>
          <a:p>
            <a:endParaRPr lang="en-US" dirty="0" smtClean="0"/>
          </a:p>
          <a:p>
            <a:r>
              <a:rPr lang="en-US" dirty="0" smtClean="0"/>
              <a:t>Do</a:t>
            </a:r>
            <a:r>
              <a:rPr lang="en-US" baseline="0" dirty="0" smtClean="0"/>
              <a:t> you have any comments on this screen?</a:t>
            </a:r>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19</a:t>
            </a:fld>
            <a:endParaRPr lang="en-US"/>
          </a:p>
        </p:txBody>
      </p:sp>
    </p:spTree>
    <p:extLst>
      <p:ext uri="{BB962C8B-B14F-4D97-AF65-F5344CB8AC3E}">
        <p14:creationId xmlns:p14="http://schemas.microsoft.com/office/powerpoint/2010/main" val="924697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Did you see the English button at the top.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you</a:t>
            </a:r>
            <a:r>
              <a:rPr lang="en-US" baseline="0" dirty="0" smtClean="0"/>
              <a:t> have any comments on this?  </a:t>
            </a:r>
            <a:endParaRPr lang="en-US" dirty="0" smtClean="0"/>
          </a:p>
          <a:p>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2</a:t>
            </a:fld>
            <a:endParaRPr lang="en-US"/>
          </a:p>
        </p:txBody>
      </p:sp>
    </p:spTree>
    <p:extLst>
      <p:ext uri="{BB962C8B-B14F-4D97-AF65-F5344CB8AC3E}">
        <p14:creationId xmlns:p14="http://schemas.microsoft.com/office/powerpoint/2010/main" val="3108015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100" dirty="0" smtClean="0"/>
              <a:t>INTERNET</a:t>
            </a:r>
            <a:r>
              <a:rPr lang="en-US" sz="1100" baseline="0" dirty="0" smtClean="0"/>
              <a:t>_RELATIONSHIP=1</a:t>
            </a:r>
          </a:p>
          <a:p>
            <a:endParaRPr lang="en-US" sz="1100" baseline="0" dirty="0" smtClean="0"/>
          </a:p>
          <a:p>
            <a:r>
              <a:rPr lang="en-US" sz="1100" dirty="0" smtClean="0"/>
              <a:t>You received</a:t>
            </a:r>
            <a:r>
              <a:rPr lang="en-US" sz="1100" baseline="0" dirty="0" smtClean="0"/>
              <a:t> this screen.  OR</a:t>
            </a:r>
            <a:br>
              <a:rPr lang="en-US" sz="1100" baseline="0" dirty="0" smtClean="0"/>
            </a:br>
            <a:r>
              <a:rPr lang="en-US" sz="1100" baseline="0" dirty="0" smtClean="0"/>
              <a:t>You did not receive this screen.</a:t>
            </a:r>
          </a:p>
          <a:p>
            <a:endParaRPr lang="en-US" sz="1100" baseline="0" dirty="0" smtClean="0"/>
          </a:p>
          <a:p>
            <a:r>
              <a:rPr lang="en-US" sz="1100" dirty="0" smtClean="0"/>
              <a:t>Do </a:t>
            </a:r>
            <a:r>
              <a:rPr lang="en-US" sz="1100" dirty="0"/>
              <a:t>you have any comments on this screen.</a:t>
            </a:r>
          </a:p>
          <a:p>
            <a:r>
              <a:rPr lang="en-US" sz="1100" dirty="0"/>
              <a:t>Did you have any difficulty finding the correct relationship.</a:t>
            </a:r>
          </a:p>
          <a:p>
            <a:endParaRPr lang="en-US" sz="11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SPANISH ONLY: What does</a:t>
            </a:r>
            <a:r>
              <a:rPr lang="en-US" sz="1100" baseline="0" dirty="0" smtClean="0"/>
              <a:t> the term </a:t>
            </a:r>
            <a:r>
              <a:rPr lang="en-US" sz="1100" baseline="0" dirty="0" err="1" smtClean="0"/>
              <a:t>hijo</a:t>
            </a:r>
            <a:r>
              <a:rPr lang="en-US" sz="1100" baseline="0" dirty="0" smtClean="0"/>
              <a:t>/a foster mean to you here? </a:t>
            </a:r>
            <a:endParaRPr lang="en-US" sz="1100" dirty="0" smtClean="0"/>
          </a:p>
          <a:p>
            <a:endParaRPr lang="en-US" sz="1100" dirty="0" smtClean="0"/>
          </a:p>
          <a:p>
            <a:r>
              <a:rPr lang="en-US" sz="1100" b="1" dirty="0" smtClean="0"/>
              <a:t>RETROSPECTIVE VIGNETTE</a:t>
            </a:r>
            <a:endParaRPr lang="en-US" sz="1100" dirty="0" smtClean="0"/>
          </a:p>
          <a:p>
            <a:r>
              <a:rPr lang="en-US" sz="1100" dirty="0" smtClean="0"/>
              <a:t> </a:t>
            </a:r>
          </a:p>
          <a:p>
            <a:r>
              <a:rPr lang="en-US" sz="1100" dirty="0" smtClean="0"/>
              <a:t>Now, I have a situation I would like to run past you, to see how you think someone in this situation might answer this question. </a:t>
            </a:r>
          </a:p>
          <a:p>
            <a:r>
              <a:rPr lang="en-US" sz="1100" dirty="0" smtClean="0"/>
              <a:t> </a:t>
            </a:r>
          </a:p>
          <a:p>
            <a:r>
              <a:rPr lang="en-US" sz="1100" b="1" dirty="0" smtClean="0"/>
              <a:t>INTERVIEWER:</a:t>
            </a:r>
            <a:r>
              <a:rPr lang="en-US" sz="1100" dirty="0" smtClean="0"/>
              <a:t> </a:t>
            </a:r>
            <a:r>
              <a:rPr lang="en-US" sz="1100" b="1" dirty="0" smtClean="0"/>
              <a:t>Hand the description to R. Read aloud with R.  </a:t>
            </a:r>
            <a:endParaRPr lang="en-US" sz="1100" dirty="0" smtClean="0"/>
          </a:p>
          <a:p>
            <a:r>
              <a:rPr lang="en-US" sz="1100" dirty="0" smtClean="0"/>
              <a:t> </a:t>
            </a:r>
          </a:p>
          <a:p>
            <a:pPr rtl="0"/>
            <a:r>
              <a:rPr lang="en-US" sz="1100" b="1" dirty="0" smtClean="0"/>
              <a:t>Vignette 1 for Smartphones.</a:t>
            </a:r>
            <a:r>
              <a:rPr lang="en-US" sz="1100" dirty="0" smtClean="0"/>
              <a:t> </a:t>
            </a:r>
            <a:r>
              <a:rPr lang="en-US" sz="1100" kern="1200" dirty="0" smtClean="0">
                <a:solidFill>
                  <a:schemeClr val="tx1"/>
                </a:solidFill>
                <a:effectLst/>
                <a:latin typeface="+mn-lt"/>
                <a:ea typeface="+mn-ea"/>
                <a:cs typeface="+mn-cs"/>
              </a:rPr>
              <a:t>Anna and Mary are friends who share a 2 bedroom apartment.  They both contribute to the rent and they each have their own bedroom.  </a:t>
            </a:r>
            <a:r>
              <a:rPr lang="en-US" sz="1100" dirty="0" smtClean="0"/>
              <a:t>Based on this situation, h</a:t>
            </a:r>
            <a:r>
              <a:rPr lang="en-US" sz="1100" kern="1200" dirty="0" smtClean="0">
                <a:solidFill>
                  <a:schemeClr val="tx1"/>
                </a:solidFill>
                <a:effectLst/>
                <a:latin typeface="+mn-lt"/>
                <a:ea typeface="+mn-ea"/>
                <a:cs typeface="+mn-cs"/>
              </a:rPr>
              <a:t>ow is Mary related to Anna? </a:t>
            </a:r>
          </a:p>
          <a:p>
            <a:pPr lvl="0"/>
            <a:r>
              <a:rPr lang="en-US" sz="1100" b="0" dirty="0" smtClean="0"/>
              <a:t>Using</a:t>
            </a:r>
            <a:r>
              <a:rPr lang="en-US" sz="1100" b="0" baseline="0" dirty="0" smtClean="0"/>
              <a:t> this list, w</a:t>
            </a:r>
            <a:r>
              <a:rPr lang="en-US" sz="1100" b="0" dirty="0" smtClean="0"/>
              <a:t>hich category would you choose and why?</a:t>
            </a:r>
          </a:p>
          <a:p>
            <a:pPr rtl="0"/>
            <a:r>
              <a:rPr lang="en-US" sz="1100" kern="1200" dirty="0" smtClean="0">
                <a:solidFill>
                  <a:schemeClr val="tx1"/>
                </a:solidFill>
                <a:effectLst/>
                <a:latin typeface="+mn-lt"/>
                <a:ea typeface="+mn-ea"/>
                <a:cs typeface="+mn-cs"/>
              </a:rPr>
              <a:t> </a:t>
            </a:r>
          </a:p>
          <a:p>
            <a:pPr rtl="0"/>
            <a:r>
              <a:rPr lang="en-US" sz="1100" kern="1200" dirty="0" smtClean="0">
                <a:solidFill>
                  <a:schemeClr val="tx1"/>
                </a:solidFill>
                <a:effectLst/>
                <a:latin typeface="+mn-lt"/>
                <a:ea typeface="+mn-ea"/>
                <a:cs typeface="+mn-cs"/>
              </a:rPr>
              <a:t>If participant says </a:t>
            </a:r>
            <a:r>
              <a:rPr lang="en-US" sz="1100" b="1" kern="1200" dirty="0" smtClean="0">
                <a:solidFill>
                  <a:schemeClr val="tx1"/>
                </a:solidFill>
                <a:effectLst/>
                <a:latin typeface="+mn-lt"/>
                <a:ea typeface="+mn-ea"/>
                <a:cs typeface="+mn-cs"/>
              </a:rPr>
              <a:t>same-sex</a:t>
            </a:r>
            <a:r>
              <a:rPr lang="en-US" sz="1100" b="1" kern="1200" baseline="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unmarried partner </a:t>
            </a:r>
            <a:r>
              <a:rPr lang="en-US" sz="1100" kern="1200" dirty="0" smtClean="0">
                <a:solidFill>
                  <a:schemeClr val="tx1"/>
                </a:solidFill>
                <a:effectLst/>
                <a:latin typeface="+mn-lt"/>
                <a:ea typeface="+mn-ea"/>
                <a:cs typeface="+mn-cs"/>
              </a:rPr>
              <a:t>go back one screen and show them the other relationship question and ask them if their answer would change if they had these categories…</a:t>
            </a:r>
          </a:p>
          <a:p>
            <a:pPr lvl="0"/>
            <a:endParaRPr lang="en-US" sz="1100" dirty="0" smtClean="0"/>
          </a:p>
          <a:p>
            <a:endParaRPr lang="en-US" sz="1100" dirty="0" smtClean="0"/>
          </a:p>
          <a:p>
            <a:pPr rtl="0"/>
            <a:r>
              <a:rPr lang="en-US" sz="1200" b="1" dirty="0" smtClean="0"/>
              <a:t>Vignette 2 for Tablet.</a:t>
            </a:r>
            <a:r>
              <a:rPr lang="en-US" sz="1200" dirty="0" smtClean="0"/>
              <a:t> </a:t>
            </a:r>
            <a:r>
              <a:rPr lang="en-US" sz="1200" kern="1200" dirty="0" smtClean="0">
                <a:solidFill>
                  <a:schemeClr val="tx1"/>
                </a:solidFill>
                <a:effectLst/>
                <a:latin typeface="+mn-lt"/>
                <a:ea typeface="+mn-ea"/>
                <a:cs typeface="+mn-cs"/>
              </a:rPr>
              <a:t>Jane and John are friends who share a 2 bedroom apartment.  They both contribute to the rent and they each have their own bedroom.  </a:t>
            </a:r>
            <a:r>
              <a:rPr lang="en-US" sz="1200" dirty="0" smtClean="0"/>
              <a:t>Based on this situation, how is </a:t>
            </a:r>
            <a:r>
              <a:rPr lang="en-US" sz="1200" kern="1200" dirty="0" smtClean="0">
                <a:solidFill>
                  <a:schemeClr val="tx1"/>
                </a:solidFill>
                <a:effectLst/>
                <a:latin typeface="+mn-lt"/>
                <a:ea typeface="+mn-ea"/>
                <a:cs typeface="+mn-cs"/>
              </a:rPr>
              <a:t>Jane related to John? </a:t>
            </a:r>
          </a:p>
          <a:p>
            <a:pPr lvl="0"/>
            <a:r>
              <a:rPr lang="en-US" sz="1200" b="0" dirty="0" smtClean="0"/>
              <a:t>Using</a:t>
            </a:r>
            <a:r>
              <a:rPr lang="en-US" sz="1200" b="0" baseline="0" dirty="0" smtClean="0"/>
              <a:t> this list, w</a:t>
            </a:r>
            <a:r>
              <a:rPr lang="en-US" sz="1200" b="0" dirty="0" smtClean="0"/>
              <a:t>hich category would you choose and why?</a:t>
            </a:r>
          </a:p>
          <a:p>
            <a:pPr rtl="0"/>
            <a:r>
              <a:rPr lang="en-US" sz="1200" kern="1200" dirty="0" smtClean="0">
                <a:solidFill>
                  <a:schemeClr val="tx1"/>
                </a:solidFill>
                <a:effectLst/>
                <a:latin typeface="+mn-lt"/>
                <a:ea typeface="+mn-ea"/>
                <a:cs typeface="+mn-cs"/>
              </a:rPr>
              <a:t> </a:t>
            </a:r>
          </a:p>
          <a:p>
            <a:pPr rtl="0"/>
            <a:r>
              <a:rPr lang="en-US" sz="1200" kern="1200" dirty="0" smtClean="0">
                <a:solidFill>
                  <a:schemeClr val="tx1"/>
                </a:solidFill>
                <a:effectLst/>
                <a:latin typeface="+mn-lt"/>
                <a:ea typeface="+mn-ea"/>
                <a:cs typeface="+mn-cs"/>
              </a:rPr>
              <a:t>If participant says </a:t>
            </a:r>
            <a:r>
              <a:rPr lang="en-US" sz="1200" b="1" kern="1200" dirty="0" smtClean="0">
                <a:solidFill>
                  <a:schemeClr val="tx1"/>
                </a:solidFill>
                <a:effectLst/>
                <a:latin typeface="+mn-lt"/>
                <a:ea typeface="+mn-ea"/>
                <a:cs typeface="+mn-cs"/>
              </a:rPr>
              <a:t>opposite</a:t>
            </a:r>
            <a:r>
              <a:rPr lang="en-US" sz="1200" b="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sex unmarried partner </a:t>
            </a:r>
            <a:r>
              <a:rPr lang="en-US" sz="1200" kern="1200" dirty="0" smtClean="0">
                <a:solidFill>
                  <a:schemeClr val="tx1"/>
                </a:solidFill>
                <a:effectLst/>
                <a:latin typeface="+mn-lt"/>
                <a:ea typeface="+mn-ea"/>
                <a:cs typeface="+mn-cs"/>
              </a:rPr>
              <a:t>go back one screen and show them the other relationship question and ask them if their answer would change if they had these categories…</a:t>
            </a:r>
          </a:p>
          <a:p>
            <a:pPr rtl="0"/>
            <a:r>
              <a:rPr lang="en-US" sz="1200" kern="1200" dirty="0" smtClean="0">
                <a:solidFill>
                  <a:schemeClr val="tx1"/>
                </a:solidFill>
                <a:effectLst/>
                <a:latin typeface="+mn-lt"/>
                <a:ea typeface="+mn-ea"/>
                <a:cs typeface="+mn-cs"/>
              </a:rPr>
              <a:t> </a:t>
            </a:r>
          </a:p>
          <a:p>
            <a:pPr rtl="0"/>
            <a:r>
              <a:rPr lang="en-US" sz="1200" kern="1200" dirty="0" smtClean="0">
                <a:solidFill>
                  <a:schemeClr val="tx1"/>
                </a:solidFill>
                <a:effectLst/>
                <a:latin typeface="+mn-lt"/>
                <a:ea typeface="+mn-ea"/>
                <a:cs typeface="+mn-cs"/>
              </a:rPr>
              <a:t> </a:t>
            </a:r>
          </a:p>
          <a:p>
            <a:pPr lvl="0"/>
            <a:r>
              <a:rPr lang="en-US" sz="1200" b="1" dirty="0" smtClean="0"/>
              <a:t>Vignette 2 for PC.</a:t>
            </a:r>
            <a:r>
              <a:rPr lang="en-US" sz="1200" dirty="0" smtClean="0"/>
              <a:t> Jane recently</a:t>
            </a:r>
            <a:r>
              <a:rPr lang="en-US" sz="1200" baseline="0" dirty="0" smtClean="0"/>
              <a:t> moved into the area and is renting a room at Mary’s house.  </a:t>
            </a:r>
            <a:r>
              <a:rPr lang="en-US" sz="1200" dirty="0" smtClean="0"/>
              <a:t> Based on this situation, how is Jane related to Mary? </a:t>
            </a:r>
            <a:r>
              <a:rPr lang="en-US" sz="1200" b="0" dirty="0" smtClean="0"/>
              <a:t>Using</a:t>
            </a:r>
            <a:r>
              <a:rPr lang="en-US" sz="1200" b="0" baseline="0" dirty="0" smtClean="0"/>
              <a:t> this list, w</a:t>
            </a:r>
            <a:r>
              <a:rPr lang="en-US" sz="1200" b="0" dirty="0" smtClean="0"/>
              <a:t>hich category would you choose and why?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participant says </a:t>
            </a:r>
            <a:r>
              <a:rPr lang="en-US" sz="1200" b="1" kern="1200" dirty="0" smtClean="0">
                <a:solidFill>
                  <a:schemeClr val="tx1"/>
                </a:solidFill>
                <a:effectLst/>
                <a:latin typeface="+mn-lt"/>
                <a:ea typeface="+mn-ea"/>
                <a:cs typeface="+mn-cs"/>
              </a:rPr>
              <a:t>same-sex</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unmarried partner </a:t>
            </a:r>
            <a:r>
              <a:rPr lang="en-US" sz="1200" kern="1200" dirty="0" smtClean="0">
                <a:solidFill>
                  <a:schemeClr val="tx1"/>
                </a:solidFill>
                <a:effectLst/>
                <a:latin typeface="+mn-lt"/>
                <a:ea typeface="+mn-ea"/>
                <a:cs typeface="+mn-cs"/>
              </a:rPr>
              <a:t>go back one screen and show them the other relationship question and ask them if their answer would change if they had these categories…</a:t>
            </a:r>
          </a:p>
        </p:txBody>
      </p:sp>
      <p:sp>
        <p:nvSpPr>
          <p:cNvPr id="4" name="Slide Number Placeholder 3"/>
          <p:cNvSpPr>
            <a:spLocks noGrp="1"/>
          </p:cNvSpPr>
          <p:nvPr>
            <p:ph type="sldNum" sz="quarter" idx="10"/>
          </p:nvPr>
        </p:nvSpPr>
        <p:spPr/>
        <p:txBody>
          <a:bodyPr/>
          <a:lstStyle/>
          <a:p>
            <a:fld id="{3B999FF9-ABE6-406A-B491-D13B506D0567}" type="slidenum">
              <a:rPr lang="en-US" smtClean="0"/>
              <a:t>20</a:t>
            </a:fld>
            <a:endParaRPr lang="en-US" dirty="0"/>
          </a:p>
        </p:txBody>
      </p:sp>
    </p:spTree>
    <p:extLst>
      <p:ext uri="{BB962C8B-B14F-4D97-AF65-F5344CB8AC3E}">
        <p14:creationId xmlns:p14="http://schemas.microsoft.com/office/powerpoint/2010/main" val="1089857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INTERNET</a:t>
            </a:r>
            <a:r>
              <a:rPr lang="en-US" sz="1100" baseline="0" dirty="0" smtClean="0"/>
              <a:t>_RELATIONSHIP=2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r>
              <a:rPr lang="en-US" sz="1100" dirty="0" smtClean="0"/>
              <a:t>You received</a:t>
            </a:r>
            <a:r>
              <a:rPr lang="en-US" sz="1100" baseline="0" dirty="0" smtClean="0"/>
              <a:t> this screen.  OR</a:t>
            </a:r>
            <a:br>
              <a:rPr lang="en-US" sz="1100" baseline="0" dirty="0" smtClean="0"/>
            </a:br>
            <a:r>
              <a:rPr lang="en-US" sz="1100" baseline="0" dirty="0" smtClean="0"/>
              <a:t>You did not receive this screen.</a:t>
            </a:r>
          </a:p>
          <a:p>
            <a:endParaRPr lang="en-US" sz="1100" baseline="0" dirty="0" smtClean="0"/>
          </a:p>
          <a:p>
            <a:r>
              <a:rPr lang="en-US" sz="1100" dirty="0" smtClean="0"/>
              <a:t>Do </a:t>
            </a:r>
            <a:r>
              <a:rPr lang="en-US" sz="1100" dirty="0"/>
              <a:t>you have any comments on this screen.</a:t>
            </a:r>
          </a:p>
          <a:p>
            <a:r>
              <a:rPr lang="en-US" sz="1100" dirty="0"/>
              <a:t>Did you have any difficulty finding the correct relationship.</a:t>
            </a:r>
          </a:p>
          <a:p>
            <a:endParaRPr lang="en-US" sz="11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SPANISH ONLY: What does</a:t>
            </a:r>
            <a:r>
              <a:rPr lang="en-US" sz="1100" baseline="0" dirty="0" smtClean="0"/>
              <a:t> the term </a:t>
            </a:r>
            <a:r>
              <a:rPr lang="en-US" sz="1100" baseline="0" dirty="0" err="1" smtClean="0"/>
              <a:t>hijo</a:t>
            </a:r>
            <a:r>
              <a:rPr lang="en-US" sz="1100" baseline="0" dirty="0" smtClean="0"/>
              <a:t>/a foster mean to you here? </a:t>
            </a:r>
            <a:endParaRPr lang="en-US" sz="1100" dirty="0" smtClean="0"/>
          </a:p>
          <a:p>
            <a:endParaRPr lang="en-US" sz="1100" dirty="0" smtClean="0"/>
          </a:p>
          <a:p>
            <a:r>
              <a:rPr lang="en-US" sz="1100" b="1" dirty="0" smtClean="0"/>
              <a:t>RETROSPECTIVE VIGNETTE</a:t>
            </a:r>
            <a:endParaRPr lang="en-US" sz="1100" dirty="0" smtClean="0"/>
          </a:p>
          <a:p>
            <a:r>
              <a:rPr lang="en-US" sz="1100" dirty="0" smtClean="0"/>
              <a:t> </a:t>
            </a:r>
          </a:p>
          <a:p>
            <a:r>
              <a:rPr lang="en-US" sz="1100" dirty="0" smtClean="0"/>
              <a:t>Now, I have a situation I would like to run past you, to see how you think someone in this situation might answer this question. </a:t>
            </a:r>
          </a:p>
          <a:p>
            <a:r>
              <a:rPr lang="en-US" sz="1100" dirty="0" smtClean="0"/>
              <a:t> </a:t>
            </a:r>
          </a:p>
          <a:p>
            <a:r>
              <a:rPr lang="en-US" sz="1100" b="1" dirty="0" smtClean="0"/>
              <a:t>INTERVIEWER:</a:t>
            </a:r>
            <a:r>
              <a:rPr lang="en-US" sz="1100" dirty="0" smtClean="0"/>
              <a:t> </a:t>
            </a:r>
            <a:r>
              <a:rPr lang="en-US" sz="1100" b="1" dirty="0" smtClean="0"/>
              <a:t>Hand the description to R. Read aloud with R.  </a:t>
            </a:r>
            <a:endParaRPr lang="en-US" sz="1100" dirty="0" smtClean="0"/>
          </a:p>
          <a:p>
            <a:r>
              <a:rPr lang="en-US" sz="1100" dirty="0" smtClean="0"/>
              <a:t> </a:t>
            </a:r>
          </a:p>
          <a:p>
            <a:r>
              <a:rPr lang="en-US" sz="1100" b="1" dirty="0" smtClean="0"/>
              <a:t>INTERVIEWER:</a:t>
            </a:r>
            <a:r>
              <a:rPr lang="en-US" sz="1100" dirty="0" smtClean="0"/>
              <a:t> </a:t>
            </a:r>
            <a:r>
              <a:rPr lang="en-US" sz="1100" b="1" dirty="0" smtClean="0"/>
              <a:t>Hand the description to R. Read aloud with R.  </a:t>
            </a:r>
            <a:endParaRPr lang="en-US" sz="1100" dirty="0" smtClean="0"/>
          </a:p>
          <a:p>
            <a:r>
              <a:rPr lang="en-US" sz="1100" dirty="0" smtClean="0"/>
              <a:t> </a:t>
            </a:r>
          </a:p>
          <a:p>
            <a:pPr rtl="0"/>
            <a:r>
              <a:rPr lang="en-US" sz="1100" b="1" dirty="0" smtClean="0"/>
              <a:t>Vignette 1 for Smartphones.</a:t>
            </a:r>
            <a:r>
              <a:rPr lang="en-US" sz="1100" dirty="0" smtClean="0"/>
              <a:t> </a:t>
            </a:r>
            <a:r>
              <a:rPr lang="en-US" sz="1100" kern="1200" dirty="0" smtClean="0">
                <a:solidFill>
                  <a:schemeClr val="tx1"/>
                </a:solidFill>
                <a:effectLst/>
                <a:latin typeface="+mn-lt"/>
                <a:ea typeface="+mn-ea"/>
                <a:cs typeface="+mn-cs"/>
              </a:rPr>
              <a:t>Anna and Mary are friends who share a 2 bedroom apartment.  They both contribute to the rent and they each have their own bedroom.  </a:t>
            </a:r>
            <a:r>
              <a:rPr lang="en-US" sz="1100" dirty="0" smtClean="0"/>
              <a:t>Based on this situation, h</a:t>
            </a:r>
            <a:r>
              <a:rPr lang="en-US" sz="1100" kern="1200" dirty="0" smtClean="0">
                <a:solidFill>
                  <a:schemeClr val="tx1"/>
                </a:solidFill>
                <a:effectLst/>
                <a:latin typeface="+mn-lt"/>
                <a:ea typeface="+mn-ea"/>
                <a:cs typeface="+mn-cs"/>
              </a:rPr>
              <a:t>ow is Mary related to Anna? </a:t>
            </a:r>
          </a:p>
          <a:p>
            <a:pPr lvl="0"/>
            <a:r>
              <a:rPr lang="en-US" sz="1100" b="0" dirty="0" smtClean="0"/>
              <a:t>Using</a:t>
            </a:r>
            <a:r>
              <a:rPr lang="en-US" sz="1100" b="0" baseline="0" dirty="0" smtClean="0"/>
              <a:t> this list, w</a:t>
            </a:r>
            <a:r>
              <a:rPr lang="en-US" sz="1100" b="0" dirty="0" smtClean="0"/>
              <a:t>hich category would you choose and why?</a:t>
            </a:r>
          </a:p>
          <a:p>
            <a:pPr rtl="0"/>
            <a:r>
              <a:rPr lang="en-US" sz="1100" kern="1200" dirty="0" smtClean="0">
                <a:solidFill>
                  <a:schemeClr val="tx1"/>
                </a:solidFill>
                <a:effectLst/>
                <a:latin typeface="+mn-lt"/>
                <a:ea typeface="+mn-ea"/>
                <a:cs typeface="+mn-cs"/>
              </a:rPr>
              <a:t> </a:t>
            </a:r>
          </a:p>
          <a:p>
            <a:pPr rtl="0"/>
            <a:r>
              <a:rPr lang="en-US" sz="1100" kern="1200" dirty="0" smtClean="0">
                <a:solidFill>
                  <a:schemeClr val="tx1"/>
                </a:solidFill>
                <a:effectLst/>
                <a:latin typeface="+mn-lt"/>
                <a:ea typeface="+mn-ea"/>
                <a:cs typeface="+mn-cs"/>
              </a:rPr>
              <a:t>If participant says </a:t>
            </a:r>
            <a:r>
              <a:rPr lang="en-US" sz="1100" b="1" kern="1200" dirty="0" smtClean="0">
                <a:solidFill>
                  <a:schemeClr val="tx1"/>
                </a:solidFill>
                <a:effectLst/>
                <a:latin typeface="+mn-lt"/>
                <a:ea typeface="+mn-ea"/>
                <a:cs typeface="+mn-cs"/>
              </a:rPr>
              <a:t>same-sex</a:t>
            </a:r>
            <a:r>
              <a:rPr lang="en-US" sz="1100" b="1" kern="1200" baseline="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unmarried partner </a:t>
            </a:r>
            <a:r>
              <a:rPr lang="en-US" sz="1100" kern="1200" dirty="0" smtClean="0">
                <a:solidFill>
                  <a:schemeClr val="tx1"/>
                </a:solidFill>
                <a:effectLst/>
                <a:latin typeface="+mn-lt"/>
                <a:ea typeface="+mn-ea"/>
                <a:cs typeface="+mn-cs"/>
              </a:rPr>
              <a:t>go back one screen and show them the other relationship question and ask them if their answer would change if they had these categories…</a:t>
            </a:r>
          </a:p>
          <a:p>
            <a:pPr lvl="0"/>
            <a:endParaRPr lang="en-US" sz="1100" dirty="0" smtClean="0"/>
          </a:p>
          <a:p>
            <a:endParaRPr lang="en-US" sz="1100" dirty="0" smtClean="0"/>
          </a:p>
          <a:p>
            <a:pPr rtl="0"/>
            <a:r>
              <a:rPr lang="en-US" sz="1200" b="1" dirty="0" smtClean="0"/>
              <a:t>Vignette 2 for Tablet.</a:t>
            </a:r>
            <a:r>
              <a:rPr lang="en-US" sz="1200" dirty="0" smtClean="0"/>
              <a:t> </a:t>
            </a:r>
            <a:r>
              <a:rPr lang="en-US" sz="1200" kern="1200" dirty="0" smtClean="0">
                <a:solidFill>
                  <a:schemeClr val="tx1"/>
                </a:solidFill>
                <a:effectLst/>
                <a:latin typeface="+mn-lt"/>
                <a:ea typeface="+mn-ea"/>
                <a:cs typeface="+mn-cs"/>
              </a:rPr>
              <a:t>Jane and John are friends who share a 2 bedroom apartment.  They both contribute to the rent and they each have their own bedroom.  </a:t>
            </a:r>
            <a:r>
              <a:rPr lang="en-US" sz="1200" dirty="0" smtClean="0"/>
              <a:t>Based on this situation, how is </a:t>
            </a:r>
            <a:r>
              <a:rPr lang="en-US" sz="1200" kern="1200" dirty="0" smtClean="0">
                <a:solidFill>
                  <a:schemeClr val="tx1"/>
                </a:solidFill>
                <a:effectLst/>
                <a:latin typeface="+mn-lt"/>
                <a:ea typeface="+mn-ea"/>
                <a:cs typeface="+mn-cs"/>
              </a:rPr>
              <a:t>Jane related to John? </a:t>
            </a:r>
          </a:p>
          <a:p>
            <a:pPr lvl="0"/>
            <a:r>
              <a:rPr lang="en-US" sz="1200" b="0" dirty="0" smtClean="0"/>
              <a:t>Using</a:t>
            </a:r>
            <a:r>
              <a:rPr lang="en-US" sz="1200" b="0" baseline="0" dirty="0" smtClean="0"/>
              <a:t> this list, w</a:t>
            </a:r>
            <a:r>
              <a:rPr lang="en-US" sz="1200" b="0" dirty="0" smtClean="0"/>
              <a:t>hich category would you choose and why?</a:t>
            </a:r>
          </a:p>
          <a:p>
            <a:pPr rtl="0"/>
            <a:r>
              <a:rPr lang="en-US" sz="1200" kern="1200" dirty="0" smtClean="0">
                <a:solidFill>
                  <a:schemeClr val="tx1"/>
                </a:solidFill>
                <a:effectLst/>
                <a:latin typeface="+mn-lt"/>
                <a:ea typeface="+mn-ea"/>
                <a:cs typeface="+mn-cs"/>
              </a:rPr>
              <a:t> </a:t>
            </a:r>
          </a:p>
          <a:p>
            <a:pPr rtl="0"/>
            <a:r>
              <a:rPr lang="en-US" sz="1200" kern="1200" dirty="0" smtClean="0">
                <a:solidFill>
                  <a:schemeClr val="tx1"/>
                </a:solidFill>
                <a:effectLst/>
                <a:latin typeface="+mn-lt"/>
                <a:ea typeface="+mn-ea"/>
                <a:cs typeface="+mn-cs"/>
              </a:rPr>
              <a:t>If participant says </a:t>
            </a:r>
            <a:r>
              <a:rPr lang="en-US" sz="1200" b="1" kern="1200" dirty="0" smtClean="0">
                <a:solidFill>
                  <a:schemeClr val="tx1"/>
                </a:solidFill>
                <a:effectLst/>
                <a:latin typeface="+mn-lt"/>
                <a:ea typeface="+mn-ea"/>
                <a:cs typeface="+mn-cs"/>
              </a:rPr>
              <a:t>opposite</a:t>
            </a:r>
            <a:r>
              <a:rPr lang="en-US" sz="1200" b="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sex unmarried partner </a:t>
            </a:r>
            <a:r>
              <a:rPr lang="en-US" sz="1200" kern="1200" dirty="0" smtClean="0">
                <a:solidFill>
                  <a:schemeClr val="tx1"/>
                </a:solidFill>
                <a:effectLst/>
                <a:latin typeface="+mn-lt"/>
                <a:ea typeface="+mn-ea"/>
                <a:cs typeface="+mn-cs"/>
              </a:rPr>
              <a:t>go back one screen and show them the other relationship question and ask them if their answer would change if they had these categories…</a:t>
            </a:r>
          </a:p>
          <a:p>
            <a:pPr rtl="0"/>
            <a:r>
              <a:rPr lang="en-US" sz="1200" kern="1200" dirty="0" smtClean="0">
                <a:solidFill>
                  <a:schemeClr val="tx1"/>
                </a:solidFill>
                <a:effectLst/>
                <a:latin typeface="+mn-lt"/>
                <a:ea typeface="+mn-ea"/>
                <a:cs typeface="+mn-cs"/>
              </a:rPr>
              <a:t> </a:t>
            </a:r>
          </a:p>
          <a:p>
            <a:pPr rtl="0"/>
            <a:r>
              <a:rPr lang="en-US" sz="1200" kern="1200" dirty="0" smtClean="0">
                <a:solidFill>
                  <a:schemeClr val="tx1"/>
                </a:solidFill>
                <a:effectLst/>
                <a:latin typeface="+mn-lt"/>
                <a:ea typeface="+mn-ea"/>
                <a:cs typeface="+mn-cs"/>
              </a:rPr>
              <a:t> </a:t>
            </a:r>
          </a:p>
          <a:p>
            <a:pPr lvl="0"/>
            <a:r>
              <a:rPr lang="en-US" sz="1200" b="1" dirty="0" smtClean="0"/>
              <a:t>Vignette 2 for PC.</a:t>
            </a:r>
            <a:r>
              <a:rPr lang="en-US" sz="1200" dirty="0" smtClean="0"/>
              <a:t> Jane recently</a:t>
            </a:r>
            <a:r>
              <a:rPr lang="en-US" sz="1200" baseline="0" dirty="0" smtClean="0"/>
              <a:t> moved into the area and is renting a room at Mary’s house.  </a:t>
            </a:r>
            <a:r>
              <a:rPr lang="en-US" sz="1200" dirty="0" smtClean="0"/>
              <a:t> Based on this situation, how is Jane related to Mary? </a:t>
            </a:r>
            <a:r>
              <a:rPr lang="en-US" sz="1200" b="0" dirty="0" smtClean="0"/>
              <a:t>Using</a:t>
            </a:r>
            <a:r>
              <a:rPr lang="en-US" sz="1200" b="0" baseline="0" dirty="0" smtClean="0"/>
              <a:t> this list, w</a:t>
            </a:r>
            <a:r>
              <a:rPr lang="en-US" sz="1200" b="0" dirty="0" smtClean="0"/>
              <a:t>hich category would you choose and why?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participant says </a:t>
            </a:r>
            <a:r>
              <a:rPr lang="en-US" sz="1200" b="1" kern="1200" dirty="0" smtClean="0">
                <a:solidFill>
                  <a:schemeClr val="tx1"/>
                </a:solidFill>
                <a:effectLst/>
                <a:latin typeface="+mn-lt"/>
                <a:ea typeface="+mn-ea"/>
                <a:cs typeface="+mn-cs"/>
              </a:rPr>
              <a:t>same-sex</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unmarried partner </a:t>
            </a:r>
            <a:r>
              <a:rPr lang="en-US" sz="1200" kern="1200" dirty="0" smtClean="0">
                <a:solidFill>
                  <a:schemeClr val="tx1"/>
                </a:solidFill>
                <a:effectLst/>
                <a:latin typeface="+mn-lt"/>
                <a:ea typeface="+mn-ea"/>
                <a:cs typeface="+mn-cs"/>
              </a:rPr>
              <a:t>go back one screen and show them the other relationship question and ask them if their answer would change if they had these categories…</a:t>
            </a:r>
          </a:p>
        </p:txBody>
      </p:sp>
      <p:sp>
        <p:nvSpPr>
          <p:cNvPr id="4" name="Slide Number Placeholder 3"/>
          <p:cNvSpPr>
            <a:spLocks noGrp="1"/>
          </p:cNvSpPr>
          <p:nvPr>
            <p:ph type="sldNum" sz="quarter" idx="10"/>
          </p:nvPr>
        </p:nvSpPr>
        <p:spPr/>
        <p:txBody>
          <a:bodyPr/>
          <a:lstStyle/>
          <a:p>
            <a:fld id="{3B999FF9-ABE6-406A-B491-D13B506D0567}" type="slidenum">
              <a:rPr lang="en-US" smtClean="0"/>
              <a:t>21</a:t>
            </a:fld>
            <a:endParaRPr lang="en-US" dirty="0"/>
          </a:p>
        </p:txBody>
      </p:sp>
    </p:spTree>
    <p:extLst>
      <p:ext uri="{BB962C8B-B14F-4D97-AF65-F5344CB8AC3E}">
        <p14:creationId xmlns:p14="http://schemas.microsoft.com/office/powerpoint/2010/main" val="1089857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INTERNET</a:t>
            </a:r>
            <a:r>
              <a:rPr lang="en-US" sz="1100" baseline="0" dirty="0" smtClean="0"/>
              <a:t>_RELATIONSHIP=3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r>
              <a:rPr lang="en-US" sz="1100" dirty="0" smtClean="0"/>
              <a:t>You received</a:t>
            </a:r>
            <a:r>
              <a:rPr lang="en-US" sz="1100" baseline="0" dirty="0" smtClean="0"/>
              <a:t> this screen.  OR</a:t>
            </a:r>
            <a:br>
              <a:rPr lang="en-US" sz="1100" baseline="0" dirty="0" smtClean="0"/>
            </a:br>
            <a:r>
              <a:rPr lang="en-US" sz="1100" baseline="0" dirty="0" smtClean="0"/>
              <a:t>You did not receive this screen.</a:t>
            </a:r>
          </a:p>
          <a:p>
            <a:endParaRPr lang="en-US" sz="1100" baseline="0" dirty="0" smtClean="0"/>
          </a:p>
          <a:p>
            <a:r>
              <a:rPr lang="en-US" sz="1100" dirty="0" smtClean="0"/>
              <a:t>Do </a:t>
            </a:r>
            <a:r>
              <a:rPr lang="en-US" sz="1100" dirty="0"/>
              <a:t>you have any comments on this screen.</a:t>
            </a:r>
          </a:p>
          <a:p>
            <a:r>
              <a:rPr lang="en-US" sz="1100" dirty="0"/>
              <a:t>Did you have any difficulty finding the correct relationship.</a:t>
            </a:r>
          </a:p>
          <a:p>
            <a:endParaRPr lang="en-US" sz="1100" b="1"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SPANISH ONLY: What does</a:t>
            </a:r>
            <a:r>
              <a:rPr lang="en-US" sz="1100" baseline="0" dirty="0" smtClean="0"/>
              <a:t> the term </a:t>
            </a:r>
            <a:r>
              <a:rPr lang="en-US" sz="1100" baseline="0" dirty="0" err="1" smtClean="0"/>
              <a:t>hijo</a:t>
            </a:r>
            <a:r>
              <a:rPr lang="en-US" sz="1100" baseline="0" dirty="0" smtClean="0"/>
              <a:t>/a foster mean to you here? </a:t>
            </a:r>
            <a:endParaRPr lang="en-US" sz="1100" dirty="0" smtClean="0"/>
          </a:p>
          <a:p>
            <a:endParaRPr lang="en-US" sz="1100" dirty="0" smtClean="0"/>
          </a:p>
          <a:p>
            <a:r>
              <a:rPr lang="en-US" sz="1100" b="1" dirty="0" smtClean="0"/>
              <a:t>RETROSPECTIVE VIGNETTE</a:t>
            </a:r>
            <a:endParaRPr lang="en-US" sz="1100" dirty="0" smtClean="0"/>
          </a:p>
          <a:p>
            <a:r>
              <a:rPr lang="en-US" sz="1100" dirty="0" smtClean="0"/>
              <a:t> </a:t>
            </a:r>
          </a:p>
          <a:p>
            <a:r>
              <a:rPr lang="en-US" sz="1100" dirty="0" smtClean="0"/>
              <a:t>Now, I have a situation I would like to run past you, to see how you think someone in this situation might answer this question. </a:t>
            </a:r>
          </a:p>
          <a:p>
            <a:r>
              <a:rPr lang="en-US" sz="1100" dirty="0" smtClean="0"/>
              <a:t> </a:t>
            </a:r>
          </a:p>
          <a:p>
            <a:r>
              <a:rPr lang="en-US" sz="1100" b="1" dirty="0" smtClean="0"/>
              <a:t>INTERVIEWER:</a:t>
            </a:r>
            <a:r>
              <a:rPr lang="en-US" sz="1100" dirty="0" smtClean="0"/>
              <a:t> </a:t>
            </a:r>
            <a:r>
              <a:rPr lang="en-US" sz="1100" b="1" dirty="0" smtClean="0"/>
              <a:t>Hand the description to R. Read aloud with R.  </a:t>
            </a:r>
            <a:endParaRPr lang="en-US" sz="1100" dirty="0" smtClean="0"/>
          </a:p>
          <a:p>
            <a:r>
              <a:rPr lang="en-US" sz="1100" dirty="0" smtClean="0"/>
              <a:t> </a:t>
            </a:r>
          </a:p>
          <a:p>
            <a:pPr rtl="0"/>
            <a:r>
              <a:rPr lang="en-US" sz="1100" b="1" dirty="0" smtClean="0"/>
              <a:t>Vignette 1 for Smartphones.</a:t>
            </a:r>
            <a:r>
              <a:rPr lang="en-US" sz="1100" dirty="0" smtClean="0"/>
              <a:t> </a:t>
            </a:r>
            <a:r>
              <a:rPr lang="en-US" sz="1100" kern="1200" dirty="0" smtClean="0">
                <a:solidFill>
                  <a:schemeClr val="tx1"/>
                </a:solidFill>
                <a:effectLst/>
                <a:latin typeface="+mn-lt"/>
                <a:ea typeface="+mn-ea"/>
                <a:cs typeface="+mn-cs"/>
              </a:rPr>
              <a:t>Anna and Mary are friends who share a 2 bedroom apartment.  They both contribute to the rent and they each have their own bedroom.  </a:t>
            </a:r>
            <a:r>
              <a:rPr lang="en-US" sz="1100" dirty="0" smtClean="0"/>
              <a:t>Based on this situation, h</a:t>
            </a:r>
            <a:r>
              <a:rPr lang="en-US" sz="1100" kern="1200" dirty="0" smtClean="0">
                <a:solidFill>
                  <a:schemeClr val="tx1"/>
                </a:solidFill>
                <a:effectLst/>
                <a:latin typeface="+mn-lt"/>
                <a:ea typeface="+mn-ea"/>
                <a:cs typeface="+mn-cs"/>
              </a:rPr>
              <a:t>ow is Mary related to Anna? </a:t>
            </a:r>
          </a:p>
          <a:p>
            <a:pPr lvl="0"/>
            <a:r>
              <a:rPr lang="en-US" sz="1100" b="0" dirty="0" smtClean="0"/>
              <a:t>Using</a:t>
            </a:r>
            <a:r>
              <a:rPr lang="en-US" sz="1100" b="0" baseline="0" dirty="0" smtClean="0"/>
              <a:t> this list, w</a:t>
            </a:r>
            <a:r>
              <a:rPr lang="en-US" sz="1100" b="0" dirty="0" smtClean="0"/>
              <a:t>hich category would you choose and why?</a:t>
            </a:r>
          </a:p>
          <a:p>
            <a:pPr rtl="0"/>
            <a:r>
              <a:rPr lang="en-US" sz="1100" kern="1200" dirty="0" smtClean="0">
                <a:solidFill>
                  <a:schemeClr val="tx1"/>
                </a:solidFill>
                <a:effectLst/>
                <a:latin typeface="+mn-lt"/>
                <a:ea typeface="+mn-ea"/>
                <a:cs typeface="+mn-cs"/>
              </a:rPr>
              <a:t> </a:t>
            </a:r>
          </a:p>
          <a:p>
            <a:pPr rtl="0"/>
            <a:r>
              <a:rPr lang="en-US" sz="1100" kern="1200" dirty="0" smtClean="0">
                <a:solidFill>
                  <a:schemeClr val="tx1"/>
                </a:solidFill>
                <a:effectLst/>
                <a:latin typeface="+mn-lt"/>
                <a:ea typeface="+mn-ea"/>
                <a:cs typeface="+mn-cs"/>
              </a:rPr>
              <a:t>If participant says </a:t>
            </a:r>
            <a:r>
              <a:rPr lang="en-US" sz="1100" b="1" kern="1200" dirty="0" smtClean="0">
                <a:solidFill>
                  <a:schemeClr val="tx1"/>
                </a:solidFill>
                <a:effectLst/>
                <a:latin typeface="+mn-lt"/>
                <a:ea typeface="+mn-ea"/>
                <a:cs typeface="+mn-cs"/>
              </a:rPr>
              <a:t>same-sex</a:t>
            </a:r>
            <a:r>
              <a:rPr lang="en-US" sz="1100" b="1" kern="1200" baseline="0" dirty="0" smtClean="0">
                <a:solidFill>
                  <a:schemeClr val="tx1"/>
                </a:solidFill>
                <a:effectLst/>
                <a:latin typeface="+mn-lt"/>
                <a:ea typeface="+mn-ea"/>
                <a:cs typeface="+mn-cs"/>
              </a:rPr>
              <a:t> </a:t>
            </a:r>
            <a:r>
              <a:rPr lang="en-US" sz="1100" b="1" kern="1200" dirty="0" smtClean="0">
                <a:solidFill>
                  <a:schemeClr val="tx1"/>
                </a:solidFill>
                <a:effectLst/>
                <a:latin typeface="+mn-lt"/>
                <a:ea typeface="+mn-ea"/>
                <a:cs typeface="+mn-cs"/>
              </a:rPr>
              <a:t>unmarried partner </a:t>
            </a:r>
            <a:r>
              <a:rPr lang="en-US" sz="1100" kern="1200" dirty="0" smtClean="0">
                <a:solidFill>
                  <a:schemeClr val="tx1"/>
                </a:solidFill>
                <a:effectLst/>
                <a:latin typeface="+mn-lt"/>
                <a:ea typeface="+mn-ea"/>
                <a:cs typeface="+mn-cs"/>
              </a:rPr>
              <a:t>go back one screen and show them the other relationship question and ask them if their answer would change if they had these categories…</a:t>
            </a:r>
          </a:p>
          <a:p>
            <a:pPr lvl="0"/>
            <a:endParaRPr lang="en-US" sz="1100" dirty="0" smtClean="0"/>
          </a:p>
          <a:p>
            <a:endParaRPr lang="en-US" sz="1100" dirty="0" smtClean="0"/>
          </a:p>
          <a:p>
            <a:pPr rtl="0"/>
            <a:r>
              <a:rPr lang="en-US" sz="1200" b="1" dirty="0" smtClean="0"/>
              <a:t>Vignette 2 for Tablet.</a:t>
            </a:r>
            <a:r>
              <a:rPr lang="en-US" sz="1200" dirty="0" smtClean="0"/>
              <a:t> </a:t>
            </a:r>
            <a:r>
              <a:rPr lang="en-US" sz="1200" kern="1200" dirty="0" smtClean="0">
                <a:solidFill>
                  <a:schemeClr val="tx1"/>
                </a:solidFill>
                <a:effectLst/>
                <a:latin typeface="+mn-lt"/>
                <a:ea typeface="+mn-ea"/>
                <a:cs typeface="+mn-cs"/>
              </a:rPr>
              <a:t>Jane and John are friends who share a 2 bedroom apartment.  They both contribute to the rent and they each have their own bedroom.  </a:t>
            </a:r>
            <a:r>
              <a:rPr lang="en-US" sz="1200" dirty="0" smtClean="0"/>
              <a:t>Based on this situation, how is </a:t>
            </a:r>
            <a:r>
              <a:rPr lang="en-US" sz="1200" kern="1200" dirty="0" smtClean="0">
                <a:solidFill>
                  <a:schemeClr val="tx1"/>
                </a:solidFill>
                <a:effectLst/>
                <a:latin typeface="+mn-lt"/>
                <a:ea typeface="+mn-ea"/>
                <a:cs typeface="+mn-cs"/>
              </a:rPr>
              <a:t>Jane related to John? </a:t>
            </a:r>
          </a:p>
          <a:p>
            <a:pPr lvl="0"/>
            <a:r>
              <a:rPr lang="en-US" sz="1200" b="0" dirty="0" smtClean="0"/>
              <a:t>Using</a:t>
            </a:r>
            <a:r>
              <a:rPr lang="en-US" sz="1200" b="0" baseline="0" dirty="0" smtClean="0"/>
              <a:t> this list, w</a:t>
            </a:r>
            <a:r>
              <a:rPr lang="en-US" sz="1200" b="0" dirty="0" smtClean="0"/>
              <a:t>hich category would you choose and why?</a:t>
            </a:r>
          </a:p>
          <a:p>
            <a:pPr rtl="0"/>
            <a:r>
              <a:rPr lang="en-US" sz="1200" kern="1200" dirty="0" smtClean="0">
                <a:solidFill>
                  <a:schemeClr val="tx1"/>
                </a:solidFill>
                <a:effectLst/>
                <a:latin typeface="+mn-lt"/>
                <a:ea typeface="+mn-ea"/>
                <a:cs typeface="+mn-cs"/>
              </a:rPr>
              <a:t> </a:t>
            </a:r>
          </a:p>
          <a:p>
            <a:pPr rtl="0"/>
            <a:r>
              <a:rPr lang="en-US" sz="1200" kern="1200" dirty="0" smtClean="0">
                <a:solidFill>
                  <a:schemeClr val="tx1"/>
                </a:solidFill>
                <a:effectLst/>
                <a:latin typeface="+mn-lt"/>
                <a:ea typeface="+mn-ea"/>
                <a:cs typeface="+mn-cs"/>
              </a:rPr>
              <a:t>If participant says </a:t>
            </a:r>
            <a:r>
              <a:rPr lang="en-US" sz="1200" b="1" kern="1200" dirty="0" smtClean="0">
                <a:solidFill>
                  <a:schemeClr val="tx1"/>
                </a:solidFill>
                <a:effectLst/>
                <a:latin typeface="+mn-lt"/>
                <a:ea typeface="+mn-ea"/>
                <a:cs typeface="+mn-cs"/>
              </a:rPr>
              <a:t>opposite</a:t>
            </a:r>
            <a:r>
              <a:rPr lang="en-US" sz="1200" b="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sex unmarried partner </a:t>
            </a:r>
            <a:r>
              <a:rPr lang="en-US" sz="1200" kern="1200" dirty="0" smtClean="0">
                <a:solidFill>
                  <a:schemeClr val="tx1"/>
                </a:solidFill>
                <a:effectLst/>
                <a:latin typeface="+mn-lt"/>
                <a:ea typeface="+mn-ea"/>
                <a:cs typeface="+mn-cs"/>
              </a:rPr>
              <a:t>go back one screen and show them the other relationship question and ask them if their answer would change if they had these categories…</a:t>
            </a:r>
          </a:p>
          <a:p>
            <a:pPr rtl="0"/>
            <a:r>
              <a:rPr lang="en-US" sz="1200" kern="1200" dirty="0" smtClean="0">
                <a:solidFill>
                  <a:schemeClr val="tx1"/>
                </a:solidFill>
                <a:effectLst/>
                <a:latin typeface="+mn-lt"/>
                <a:ea typeface="+mn-ea"/>
                <a:cs typeface="+mn-cs"/>
              </a:rPr>
              <a:t> </a:t>
            </a:r>
          </a:p>
          <a:p>
            <a:pPr rtl="0"/>
            <a:r>
              <a:rPr lang="en-US" sz="1200" kern="1200" dirty="0" smtClean="0">
                <a:solidFill>
                  <a:schemeClr val="tx1"/>
                </a:solidFill>
                <a:effectLst/>
                <a:latin typeface="+mn-lt"/>
                <a:ea typeface="+mn-ea"/>
                <a:cs typeface="+mn-cs"/>
              </a:rPr>
              <a:t> </a:t>
            </a:r>
          </a:p>
          <a:p>
            <a:pPr lvl="0"/>
            <a:r>
              <a:rPr lang="en-US" sz="1200" b="1" dirty="0" smtClean="0"/>
              <a:t>Vignette 2 for PC.</a:t>
            </a:r>
            <a:r>
              <a:rPr lang="en-US" sz="1200" dirty="0" smtClean="0"/>
              <a:t> Jane recently</a:t>
            </a:r>
            <a:r>
              <a:rPr lang="en-US" sz="1200" baseline="0" dirty="0" smtClean="0"/>
              <a:t> moved into the area and is renting a room at Mary’s house.  </a:t>
            </a:r>
            <a:r>
              <a:rPr lang="en-US" sz="1200" dirty="0" smtClean="0"/>
              <a:t> Based on this situation, how is Jane related to Mary? </a:t>
            </a:r>
            <a:r>
              <a:rPr lang="en-US" sz="1200" b="0" dirty="0" smtClean="0"/>
              <a:t>Using</a:t>
            </a:r>
            <a:r>
              <a:rPr lang="en-US" sz="1200" b="0" baseline="0" dirty="0" smtClean="0"/>
              <a:t> this list, w</a:t>
            </a:r>
            <a:r>
              <a:rPr lang="en-US" sz="1200" b="0" dirty="0" smtClean="0"/>
              <a:t>hich category would you choose and why?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participant says </a:t>
            </a:r>
            <a:r>
              <a:rPr lang="en-US" sz="1200" b="1" kern="1200" dirty="0" smtClean="0">
                <a:solidFill>
                  <a:schemeClr val="tx1"/>
                </a:solidFill>
                <a:effectLst/>
                <a:latin typeface="+mn-lt"/>
                <a:ea typeface="+mn-ea"/>
                <a:cs typeface="+mn-cs"/>
              </a:rPr>
              <a:t>same-sex</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unmarried partner </a:t>
            </a:r>
            <a:r>
              <a:rPr lang="en-US" sz="1200" kern="1200" dirty="0" smtClean="0">
                <a:solidFill>
                  <a:schemeClr val="tx1"/>
                </a:solidFill>
                <a:effectLst/>
                <a:latin typeface="+mn-lt"/>
                <a:ea typeface="+mn-ea"/>
                <a:cs typeface="+mn-cs"/>
              </a:rPr>
              <a:t>go back one screen and show them the other relationship question and ask them if their answer would change if they had these categories…</a:t>
            </a:r>
          </a:p>
        </p:txBody>
      </p:sp>
      <p:sp>
        <p:nvSpPr>
          <p:cNvPr id="4" name="Slide Number Placeholder 3"/>
          <p:cNvSpPr>
            <a:spLocks noGrp="1"/>
          </p:cNvSpPr>
          <p:nvPr>
            <p:ph type="sldNum" sz="quarter" idx="10"/>
          </p:nvPr>
        </p:nvSpPr>
        <p:spPr/>
        <p:txBody>
          <a:bodyPr/>
          <a:lstStyle/>
          <a:p>
            <a:fld id="{3B999FF9-ABE6-406A-B491-D13B506D0567}" type="slidenum">
              <a:rPr lang="en-US" smtClean="0"/>
              <a:t>22</a:t>
            </a:fld>
            <a:endParaRPr lang="en-US" dirty="0"/>
          </a:p>
        </p:txBody>
      </p:sp>
    </p:spTree>
    <p:extLst>
      <p:ext uri="{BB962C8B-B14F-4D97-AF65-F5344CB8AC3E}">
        <p14:creationId xmlns:p14="http://schemas.microsoft.com/office/powerpoint/2010/main" val="1089857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Probe</a:t>
            </a:r>
            <a:r>
              <a:rPr lang="en-US" baseline="0" dirty="0" smtClean="0"/>
              <a:t> if any issues</a:t>
            </a:r>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23</a:t>
            </a:fld>
            <a:endParaRPr lang="en-US"/>
          </a:p>
        </p:txBody>
      </p:sp>
    </p:spTree>
    <p:extLst>
      <p:ext uri="{BB962C8B-B14F-4D97-AF65-F5344CB8AC3E}">
        <p14:creationId xmlns:p14="http://schemas.microsoft.com/office/powerpoint/2010/main" val="1121534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smtClean="0"/>
              <a:t>Were there any household member’s whose age you didn’t know?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smtClean="0"/>
              <a:t>If so, what did you do?  (Fill in what you knew?  Leave the question blank?  Making something up?)</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included this screen in case there were any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Probe only if there were issues.  Such as</a:t>
            </a:r>
            <a:r>
              <a:rPr lang="en-US" baseline="0" dirty="0" smtClean="0"/>
              <a:t> “</a:t>
            </a:r>
            <a:r>
              <a:rPr lang="en-US" dirty="0" smtClean="0"/>
              <a:t>Do you have any comments on this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sngStrik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baseline="0" dirty="0" smtClean="0"/>
              <a:t>SPANISH ONLY: What does “entre” mean to you in this question?  What about “</a:t>
            </a:r>
            <a:r>
              <a:rPr lang="en-US" b="0" strike="noStrike" baseline="0" dirty="0" err="1" smtClean="0"/>
              <a:t>verificar</a:t>
            </a:r>
            <a:r>
              <a:rPr lang="en-US" b="0" strike="noStrike"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3B999FF9-ABE6-406A-B491-D13B506D0567}" type="slidenum">
              <a:rPr lang="en-US" smtClean="0"/>
              <a:t>24</a:t>
            </a:fld>
            <a:endParaRPr lang="en-US"/>
          </a:p>
        </p:txBody>
      </p:sp>
    </p:spTree>
    <p:extLst>
      <p:ext uri="{BB962C8B-B14F-4D97-AF65-F5344CB8AC3E}">
        <p14:creationId xmlns:p14="http://schemas.microsoft.com/office/powerpoint/2010/main" val="964102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INTERNET_AFRAM=2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 a look at this page.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have any comments on the introduction, the question or </a:t>
            </a:r>
            <a:r>
              <a:rPr lang="en-US" b="0" baseline="0" dirty="0" smtClean="0"/>
              <a:t>answer </a:t>
            </a:r>
            <a:r>
              <a:rPr lang="en-US" b="0" strike="noStrike" baseline="0" dirty="0" smtClean="0"/>
              <a:t>options</a:t>
            </a:r>
            <a:r>
              <a:rPr lang="en-US" b="0" baseline="0" dirty="0" smtClean="0"/>
              <a:t>?  </a:t>
            </a:r>
          </a:p>
          <a:p>
            <a:r>
              <a:rPr lang="en-US" baseline="0" dirty="0" smtClean="0"/>
              <a:t>What word would you use to describe these choices?</a:t>
            </a:r>
          </a:p>
          <a:p>
            <a:r>
              <a:rPr lang="en-US" b="0" baseline="0" dirty="0" smtClean="0"/>
              <a:t>What does “categories” mean to you in this question?</a:t>
            </a:r>
          </a:p>
          <a:p>
            <a:endParaRPr lang="en-US" baseline="0" dirty="0" smtClean="0"/>
          </a:p>
          <a:p>
            <a:r>
              <a:rPr lang="en-US" baseline="0" dirty="0" smtClean="0"/>
              <a:t>If someone identified with more than one of these categories, could they choose more than one or could they just choose one?</a:t>
            </a:r>
          </a:p>
          <a:p>
            <a:endParaRPr lang="en-US" baseline="0" dirty="0" smtClean="0"/>
          </a:p>
          <a:p>
            <a:r>
              <a:rPr lang="en-US" baseline="0" dirty="0" smtClean="0"/>
              <a:t>What does “Select all boxes that apply.” mean to you?</a:t>
            </a:r>
          </a:p>
          <a:p>
            <a:r>
              <a:rPr lang="en-US" baseline="0" dirty="0" smtClean="0"/>
              <a:t>What does “Note, you may report more than one group.” mean to you?</a:t>
            </a:r>
          </a:p>
          <a:p>
            <a:r>
              <a:rPr lang="en-US" baseline="0" dirty="0" smtClean="0"/>
              <a:t>Are those two instructions telling you the same thing or different things?  If different – please explain how they are different.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SPANISH: [If indigenous &amp; saw this version but did not select indigenous] Did you notice this answer option?  Did you think about choosing this answer? Who do you think this option is for?</a:t>
            </a:r>
          </a:p>
          <a:p>
            <a:endParaRPr lang="en-US" baseline="0" dirty="0" smtClean="0"/>
          </a:p>
        </p:txBody>
      </p:sp>
      <p:sp>
        <p:nvSpPr>
          <p:cNvPr id="4" name="Slide Number Placeholder 3"/>
          <p:cNvSpPr>
            <a:spLocks noGrp="1"/>
          </p:cNvSpPr>
          <p:nvPr>
            <p:ph type="sldNum" sz="quarter" idx="10"/>
          </p:nvPr>
        </p:nvSpPr>
        <p:spPr/>
        <p:txBody>
          <a:bodyPr/>
          <a:lstStyle/>
          <a:p>
            <a:fld id="{3B999FF9-ABE6-406A-B491-D13B506D0567}" type="slidenum">
              <a:rPr lang="en-US" smtClean="0"/>
              <a:t>25</a:t>
            </a:fld>
            <a:endParaRPr lang="en-US"/>
          </a:p>
        </p:txBody>
      </p:sp>
    </p:spTree>
    <p:extLst>
      <p:ext uri="{BB962C8B-B14F-4D97-AF65-F5344CB8AC3E}">
        <p14:creationId xmlns:p14="http://schemas.microsoft.com/office/powerpoint/2010/main" val="440130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INTERNET_AFRAM=1</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 a look at this page.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(NEW PROBE)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difference between this page and the previous page is the word African American in the Black category.  On this screen is African Am.  Abbreviated and on the earlier screen it is not.   Do you have a preference?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SPANISH: [If indigenous &amp; saw this version but did not select indigenous] Did you notice this answer option?  Did you think about choosing this answer? Who do you think this option is for?</a:t>
            </a:r>
          </a:p>
          <a:p>
            <a:endParaRPr lang="en-US" baseline="0" dirty="0" smtClean="0"/>
          </a:p>
        </p:txBody>
      </p:sp>
      <p:sp>
        <p:nvSpPr>
          <p:cNvPr id="4" name="Slide Number Placeholder 3"/>
          <p:cNvSpPr>
            <a:spLocks noGrp="1"/>
          </p:cNvSpPr>
          <p:nvPr>
            <p:ph type="sldNum" sz="quarter" idx="10"/>
          </p:nvPr>
        </p:nvSpPr>
        <p:spPr/>
        <p:txBody>
          <a:bodyPr/>
          <a:lstStyle/>
          <a:p>
            <a:fld id="{3B999FF9-ABE6-406A-B491-D13B506D0567}" type="slidenum">
              <a:rPr lang="en-US" smtClean="0"/>
              <a:t>26</a:t>
            </a:fld>
            <a:endParaRPr lang="en-US"/>
          </a:p>
        </p:txBody>
      </p:sp>
    </p:spTree>
    <p:extLst>
      <p:ext uri="{BB962C8B-B14F-4D97-AF65-F5344CB8AC3E}">
        <p14:creationId xmlns:p14="http://schemas.microsoft.com/office/powerpoint/2010/main" val="440130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 them only the page they saw.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Probe if there were any problems first.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have any comments on the question?  </a:t>
            </a:r>
          </a:p>
          <a:p>
            <a:r>
              <a:rPr lang="en-US" baseline="0" dirty="0" smtClean="0"/>
              <a:t>What word would you use to describe these choices?</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someone identified with more than one of these groups, could they choose more than one or could they just choose 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should they do if their group was not listed?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What does, “</a:t>
            </a:r>
            <a:r>
              <a:rPr lang="en-US" dirty="0" smtClean="0"/>
              <a:t>Select all boxes that apply and/or enter details in the space below.” mean to you?</a:t>
            </a:r>
          </a:p>
          <a:p>
            <a:r>
              <a:rPr lang="en-US" dirty="0" smtClean="0"/>
              <a:t>What does, “Note, you may report more than one group.”</a:t>
            </a:r>
            <a:r>
              <a:rPr lang="en-US" i="1" dirty="0" smtClean="0"/>
              <a:t> </a:t>
            </a:r>
            <a:r>
              <a:rPr lang="en-US" i="0" dirty="0" smtClean="0"/>
              <a:t>mean to you?</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 those two instructions telling you the same thing or different things?  If different – please explain how they are different.  </a:t>
            </a:r>
          </a:p>
          <a:p>
            <a:endParaRPr lang="en-US" b="0" baseline="0" dirty="0" smtClean="0"/>
          </a:p>
          <a:p>
            <a:r>
              <a:rPr lang="en-US" b="0" baseline="0" dirty="0" smtClean="0"/>
              <a:t>SPANISH ONLY: What does “detailed information” mean to you in this question?</a:t>
            </a:r>
          </a:p>
        </p:txBody>
      </p:sp>
      <p:sp>
        <p:nvSpPr>
          <p:cNvPr id="4" name="Slide Number Placeholder 3"/>
          <p:cNvSpPr>
            <a:spLocks noGrp="1"/>
          </p:cNvSpPr>
          <p:nvPr>
            <p:ph type="sldNum" sz="quarter" idx="10"/>
          </p:nvPr>
        </p:nvSpPr>
        <p:spPr/>
        <p:txBody>
          <a:bodyPr/>
          <a:lstStyle/>
          <a:p>
            <a:fld id="{3B999FF9-ABE6-406A-B491-D13B506D0567}" type="slidenum">
              <a:rPr lang="en-US" smtClean="0"/>
              <a:t>27</a:t>
            </a:fld>
            <a:endParaRPr lang="en-US"/>
          </a:p>
        </p:txBody>
      </p:sp>
    </p:spTree>
    <p:extLst>
      <p:ext uri="{BB962C8B-B14F-4D97-AF65-F5344CB8AC3E}">
        <p14:creationId xmlns:p14="http://schemas.microsoft.com/office/powerpoint/2010/main" val="11219478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 them only the page they saw.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Probe if there were any problems first.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have any comments on the question?  </a:t>
            </a:r>
          </a:p>
          <a:p>
            <a:r>
              <a:rPr lang="en-US" baseline="0" dirty="0" smtClean="0"/>
              <a:t>What word would you use to describe these choices?</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someone identified with more than one of these groups, could they choose more than one or could they just choose 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should they do if their group was not listed?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What does, “</a:t>
            </a:r>
            <a:r>
              <a:rPr lang="en-US" dirty="0" smtClean="0"/>
              <a:t>Select all boxes that apply and/or enter details in the space below.” mean to you?</a:t>
            </a:r>
          </a:p>
          <a:p>
            <a:r>
              <a:rPr lang="en-US" dirty="0" smtClean="0"/>
              <a:t>What does, “Note, you may report more than one group.”</a:t>
            </a:r>
            <a:r>
              <a:rPr lang="en-US" i="1" dirty="0" smtClean="0"/>
              <a:t> </a:t>
            </a:r>
            <a:r>
              <a:rPr lang="en-US" i="0" dirty="0" smtClean="0"/>
              <a:t>mean to you?</a:t>
            </a: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 those two instructions telling you the same thing or different things?  If different – please explain how they are different.  </a:t>
            </a:r>
          </a:p>
          <a:p>
            <a:endParaRPr lang="en-US" b="0" baseline="0" dirty="0" smtClean="0"/>
          </a:p>
        </p:txBody>
      </p:sp>
      <p:sp>
        <p:nvSpPr>
          <p:cNvPr id="4" name="Slide Number Placeholder 3"/>
          <p:cNvSpPr>
            <a:spLocks noGrp="1"/>
          </p:cNvSpPr>
          <p:nvPr>
            <p:ph type="sldNum" sz="quarter" idx="10"/>
          </p:nvPr>
        </p:nvSpPr>
        <p:spPr/>
        <p:txBody>
          <a:bodyPr/>
          <a:lstStyle/>
          <a:p>
            <a:fld id="{3B999FF9-ABE6-406A-B491-D13B506D0567}" type="slidenum">
              <a:rPr lang="en-US" smtClean="0"/>
              <a:t>28</a:t>
            </a:fld>
            <a:endParaRPr lang="en-US"/>
          </a:p>
        </p:txBody>
      </p:sp>
    </p:spTree>
    <p:extLst>
      <p:ext uri="{BB962C8B-B14F-4D97-AF65-F5344CB8AC3E}">
        <p14:creationId xmlns:p14="http://schemas.microsoft.com/office/powerpoint/2010/main" val="1121947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 them only the page they saw.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Probe if there were any problems first.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have any comments on the question?  </a:t>
            </a:r>
          </a:p>
          <a:p>
            <a:r>
              <a:rPr lang="en-US" baseline="0" dirty="0" smtClean="0"/>
              <a:t>What word would you use to describe these choices?</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someone identified with more than one of these groups, could they choose more than one or could they just choose 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should they do if their group was not listed?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What does, “</a:t>
            </a:r>
            <a:r>
              <a:rPr lang="en-US" dirty="0" smtClean="0"/>
              <a:t>Select all boxes that apply and/or enter details in the space below.” mean to you?</a:t>
            </a:r>
          </a:p>
          <a:p>
            <a:r>
              <a:rPr lang="en-US" dirty="0" smtClean="0"/>
              <a:t>What does, “Note, you may report more than one group.”</a:t>
            </a:r>
            <a:r>
              <a:rPr lang="en-US" i="1" dirty="0" smtClean="0"/>
              <a:t> </a:t>
            </a:r>
            <a:r>
              <a:rPr lang="en-US" i="0" dirty="0" smtClean="0"/>
              <a:t>mean to you?</a:t>
            </a: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 those two instructions telling you the same thing or different things?  If different – please explain how they are different.  </a:t>
            </a:r>
          </a:p>
          <a:p>
            <a:endParaRPr lang="en-US" b="0" baseline="0" dirty="0" smtClean="0"/>
          </a:p>
        </p:txBody>
      </p:sp>
      <p:sp>
        <p:nvSpPr>
          <p:cNvPr id="4" name="Slide Number Placeholder 3"/>
          <p:cNvSpPr>
            <a:spLocks noGrp="1"/>
          </p:cNvSpPr>
          <p:nvPr>
            <p:ph type="sldNum" sz="quarter" idx="10"/>
          </p:nvPr>
        </p:nvSpPr>
        <p:spPr/>
        <p:txBody>
          <a:bodyPr/>
          <a:lstStyle/>
          <a:p>
            <a:fld id="{3B999FF9-ABE6-406A-B491-D13B506D0567}" type="slidenum">
              <a:rPr lang="en-US" smtClean="0"/>
              <a:t>29</a:t>
            </a:fld>
            <a:endParaRPr lang="en-US"/>
          </a:p>
        </p:txBody>
      </p:sp>
    </p:spTree>
    <p:extLst>
      <p:ext uri="{BB962C8B-B14F-4D97-AF65-F5344CB8AC3E}">
        <p14:creationId xmlns:p14="http://schemas.microsoft.com/office/powerpoint/2010/main" val="112194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you</a:t>
            </a:r>
            <a:r>
              <a:rPr lang="en-US" baseline="0" dirty="0" smtClean="0"/>
              <a:t> have any comments on this screen?  </a:t>
            </a:r>
            <a:endParaRPr lang="en-US" dirty="0" smtClean="0"/>
          </a:p>
          <a:p>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3</a:t>
            </a:fld>
            <a:endParaRPr lang="en-US"/>
          </a:p>
        </p:txBody>
      </p:sp>
    </p:spTree>
    <p:extLst>
      <p:ext uri="{BB962C8B-B14F-4D97-AF65-F5344CB8AC3E}">
        <p14:creationId xmlns:p14="http://schemas.microsoft.com/office/powerpoint/2010/main" val="3108015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 them only the page they saw.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Probe if there were any problems first.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have any comments on the question?  </a:t>
            </a:r>
          </a:p>
          <a:p>
            <a:r>
              <a:rPr lang="en-US" baseline="0" dirty="0" smtClean="0"/>
              <a:t>What word would you use to describe these choices?</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someone identified with more than one of these groups, could they choose more than one or could they just choose 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should they do if their group was not listed?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What does, “</a:t>
            </a:r>
            <a:r>
              <a:rPr lang="en-US" dirty="0" smtClean="0"/>
              <a:t>Select all boxes that apply and/or enter details in the space below.” mean to you?</a:t>
            </a:r>
          </a:p>
          <a:p>
            <a:r>
              <a:rPr lang="en-US" dirty="0" smtClean="0"/>
              <a:t>What does, “Note, you may report more than one group.”</a:t>
            </a:r>
            <a:r>
              <a:rPr lang="en-US" i="1" dirty="0" smtClean="0"/>
              <a:t> </a:t>
            </a:r>
            <a:r>
              <a:rPr lang="en-US" i="0" dirty="0" smtClean="0"/>
              <a:t>mean to you?</a:t>
            </a: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 those two instructions telling you the same thing or different things?  If different – please explain how they are different.  </a:t>
            </a:r>
          </a:p>
          <a:p>
            <a:endParaRPr lang="en-US" b="0" baseline="0" dirty="0" smtClean="0"/>
          </a:p>
        </p:txBody>
      </p:sp>
      <p:sp>
        <p:nvSpPr>
          <p:cNvPr id="4" name="Slide Number Placeholder 3"/>
          <p:cNvSpPr>
            <a:spLocks noGrp="1"/>
          </p:cNvSpPr>
          <p:nvPr>
            <p:ph type="sldNum" sz="quarter" idx="10"/>
          </p:nvPr>
        </p:nvSpPr>
        <p:spPr/>
        <p:txBody>
          <a:bodyPr/>
          <a:lstStyle/>
          <a:p>
            <a:fld id="{3B999FF9-ABE6-406A-B491-D13B506D0567}" type="slidenum">
              <a:rPr lang="en-US" smtClean="0"/>
              <a:t>30</a:t>
            </a:fld>
            <a:endParaRPr lang="en-US"/>
          </a:p>
        </p:txBody>
      </p:sp>
    </p:spTree>
    <p:extLst>
      <p:ext uri="{BB962C8B-B14F-4D97-AF65-F5344CB8AC3E}">
        <p14:creationId xmlns:p14="http://schemas.microsoft.com/office/powerpoint/2010/main" val="11219478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 them only the page they saw.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Probe if there were any problems first.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have any comments on the question?  </a:t>
            </a:r>
          </a:p>
          <a:p>
            <a:r>
              <a:rPr lang="en-US" baseline="0" dirty="0" smtClean="0"/>
              <a:t>What word would you use to describe these examples?</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someone identified with more than one of these groups, could they enter more than one or could they just enter 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should they do if their group was not listed?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What does the</a:t>
            </a:r>
            <a:r>
              <a:rPr lang="en-US" baseline="0" dirty="0" smtClean="0"/>
              <a:t> word “details” mean to you in the instruction “enter details in the space below.”  </a:t>
            </a:r>
          </a:p>
          <a:p>
            <a:r>
              <a:rPr lang="en-US" baseline="0" dirty="0" smtClean="0"/>
              <a:t>Wha</a:t>
            </a:r>
            <a:r>
              <a:rPr lang="en-US" dirty="0" smtClean="0"/>
              <a:t>t does, “Note, you may report more than one group.”</a:t>
            </a:r>
            <a:r>
              <a:rPr lang="en-US" i="1" dirty="0" smtClean="0"/>
              <a:t> </a:t>
            </a:r>
            <a:r>
              <a:rPr lang="en-US" i="0" dirty="0" smtClean="0"/>
              <a:t>mean to you?</a:t>
            </a:r>
          </a:p>
          <a:p>
            <a:endParaRPr lang="en-US" i="0" baseline="0" dirty="0" smtClean="0"/>
          </a:p>
          <a:p>
            <a:r>
              <a:rPr lang="en-US" b="0" i="0" baseline="0" dirty="0" smtClean="0"/>
              <a:t>SPANISH ONLY:</a:t>
            </a:r>
          </a:p>
          <a:p>
            <a:r>
              <a:rPr lang="en-US" b="0" i="0" baseline="0" dirty="0" smtClean="0"/>
              <a:t>Who should write something at “American Indian?”  What about “Alaska Native?”  What about “Central or South American Indian?”</a:t>
            </a:r>
          </a:p>
          <a:p>
            <a:endParaRPr lang="en-US" b="0" i="0" baseline="0" dirty="0" smtClean="0"/>
          </a:p>
          <a:p>
            <a:r>
              <a:rPr lang="en-US" b="0" i="0" baseline="0" dirty="0" smtClean="0"/>
              <a:t>What do you think about the examples for Central or South American Indian?  Is anything missing from this list that should be included, or anything on the list that doesn’t belong there?</a:t>
            </a:r>
          </a:p>
          <a:p>
            <a:endParaRPr lang="en-US" b="0" baseline="0" dirty="0" smtClean="0"/>
          </a:p>
        </p:txBody>
      </p:sp>
      <p:sp>
        <p:nvSpPr>
          <p:cNvPr id="4" name="Slide Number Placeholder 3"/>
          <p:cNvSpPr>
            <a:spLocks noGrp="1"/>
          </p:cNvSpPr>
          <p:nvPr>
            <p:ph type="sldNum" sz="quarter" idx="10"/>
          </p:nvPr>
        </p:nvSpPr>
        <p:spPr/>
        <p:txBody>
          <a:bodyPr/>
          <a:lstStyle/>
          <a:p>
            <a:fld id="{3B999FF9-ABE6-406A-B491-D13B506D0567}" type="slidenum">
              <a:rPr lang="en-US" smtClean="0"/>
              <a:t>31</a:t>
            </a:fld>
            <a:endParaRPr lang="en-US"/>
          </a:p>
        </p:txBody>
      </p:sp>
    </p:spTree>
    <p:extLst>
      <p:ext uri="{BB962C8B-B14F-4D97-AF65-F5344CB8AC3E}">
        <p14:creationId xmlns:p14="http://schemas.microsoft.com/office/powerpoint/2010/main" val="1121947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 them only the page they saw.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Probe if there were any problems first.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have any comments on the question?  </a:t>
            </a:r>
          </a:p>
          <a:p>
            <a:r>
              <a:rPr lang="en-US" baseline="0" dirty="0" smtClean="0"/>
              <a:t>What word would you use to describe these choices?</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someone identified with more than one of these groups, could they choose more than one or could they just choose 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should they do if their group was not listed?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What does, “</a:t>
            </a:r>
            <a:r>
              <a:rPr lang="en-US" dirty="0" smtClean="0"/>
              <a:t>Select all boxes that apply and/or enter details in the space below.” mean to you?</a:t>
            </a:r>
          </a:p>
          <a:p>
            <a:r>
              <a:rPr lang="en-US" dirty="0" smtClean="0"/>
              <a:t>What does, “Note, you may report more than one group.”</a:t>
            </a:r>
            <a:r>
              <a:rPr lang="en-US" i="1" dirty="0" smtClean="0"/>
              <a:t> </a:t>
            </a:r>
            <a:r>
              <a:rPr lang="en-US" i="0" dirty="0" smtClean="0"/>
              <a:t>mean to you?</a:t>
            </a: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 those two instructions telling you the same thing or different things?  If different – please explain how they are different.  </a:t>
            </a:r>
          </a:p>
          <a:p>
            <a:endParaRPr lang="en-US" b="0" baseline="0" dirty="0" smtClean="0"/>
          </a:p>
        </p:txBody>
      </p:sp>
      <p:sp>
        <p:nvSpPr>
          <p:cNvPr id="4" name="Slide Number Placeholder 3"/>
          <p:cNvSpPr>
            <a:spLocks noGrp="1"/>
          </p:cNvSpPr>
          <p:nvPr>
            <p:ph type="sldNum" sz="quarter" idx="10"/>
          </p:nvPr>
        </p:nvSpPr>
        <p:spPr/>
        <p:txBody>
          <a:bodyPr/>
          <a:lstStyle/>
          <a:p>
            <a:fld id="{3B999FF9-ABE6-406A-B491-D13B506D0567}" type="slidenum">
              <a:rPr lang="en-US" smtClean="0"/>
              <a:t>32</a:t>
            </a:fld>
            <a:endParaRPr lang="en-US"/>
          </a:p>
        </p:txBody>
      </p:sp>
    </p:spTree>
    <p:extLst>
      <p:ext uri="{BB962C8B-B14F-4D97-AF65-F5344CB8AC3E}">
        <p14:creationId xmlns:p14="http://schemas.microsoft.com/office/powerpoint/2010/main" val="11219478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 them only the page they saw.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Probe if there were any problems first.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have any comments on the question?  </a:t>
            </a:r>
          </a:p>
          <a:p>
            <a:r>
              <a:rPr lang="en-US" baseline="0" dirty="0" smtClean="0"/>
              <a:t>What word would you use to describe these choices?</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someone identified with more than one of these groups, could they choose more than one or could they just choose 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should they do if their group was not listed?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What does, “</a:t>
            </a:r>
            <a:r>
              <a:rPr lang="en-US" dirty="0" smtClean="0"/>
              <a:t>Select all boxes that apply and/or enter details in the space below.” mean to you?</a:t>
            </a:r>
          </a:p>
          <a:p>
            <a:r>
              <a:rPr lang="en-US" dirty="0" smtClean="0"/>
              <a:t>What does, “Note, you may report more than one group.”</a:t>
            </a:r>
            <a:r>
              <a:rPr lang="en-US" i="1" dirty="0" smtClean="0"/>
              <a:t> </a:t>
            </a:r>
            <a:r>
              <a:rPr lang="en-US" i="0" dirty="0" smtClean="0"/>
              <a:t>mean to you?</a:t>
            </a: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 those two instructions telling you the same thing or different things?  If different – please explain how they are different.  </a:t>
            </a:r>
          </a:p>
          <a:p>
            <a:endParaRPr lang="en-US" b="1" baseline="0" dirty="0" smtClean="0"/>
          </a:p>
        </p:txBody>
      </p:sp>
      <p:sp>
        <p:nvSpPr>
          <p:cNvPr id="4" name="Slide Number Placeholder 3"/>
          <p:cNvSpPr>
            <a:spLocks noGrp="1"/>
          </p:cNvSpPr>
          <p:nvPr>
            <p:ph type="sldNum" sz="quarter" idx="10"/>
          </p:nvPr>
        </p:nvSpPr>
        <p:spPr/>
        <p:txBody>
          <a:bodyPr/>
          <a:lstStyle/>
          <a:p>
            <a:fld id="{3B999FF9-ABE6-406A-B491-D13B506D0567}" type="slidenum">
              <a:rPr lang="en-US" smtClean="0"/>
              <a:t>33</a:t>
            </a:fld>
            <a:endParaRPr lang="en-US"/>
          </a:p>
        </p:txBody>
      </p:sp>
    </p:spTree>
    <p:extLst>
      <p:ext uri="{BB962C8B-B14F-4D97-AF65-F5344CB8AC3E}">
        <p14:creationId xmlns:p14="http://schemas.microsoft.com/office/powerpoint/2010/main" val="11219478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 this to everyone -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Take a look at this page.  What if you received this question, what would you type in?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have any comments on this question compared to the other question you received?  </a:t>
            </a:r>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34</a:t>
            </a:fld>
            <a:endParaRPr lang="en-US"/>
          </a:p>
        </p:txBody>
      </p:sp>
    </p:spTree>
    <p:extLst>
      <p:ext uri="{BB962C8B-B14F-4D97-AF65-F5344CB8AC3E}">
        <p14:creationId xmlns:p14="http://schemas.microsoft.com/office/powerpoint/2010/main" val="3984423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included this screen in case there were any issues.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Probe only if there were issues.  Such as</a:t>
            </a:r>
            <a:r>
              <a:rPr lang="en-US" baseline="0" dirty="0" smtClean="0"/>
              <a:t> “</a:t>
            </a:r>
            <a:r>
              <a:rPr lang="en-US" dirty="0" smtClean="0"/>
              <a:t>Do you have any comments on this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time period were you thinking of when you answered this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Verify or probe that they do not have any other address where they could be counted.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strike="noStrike" dirty="0" smtClean="0"/>
              <a:t>SPANISH</a:t>
            </a:r>
            <a:r>
              <a:rPr lang="en-US" b="0" strike="noStrike" baseline="0" dirty="0" smtClean="0"/>
              <a:t> ONLY: </a:t>
            </a:r>
            <a:r>
              <a:rPr lang="en-US" b="0" strike="noStrike" dirty="0" smtClean="0"/>
              <a:t>What does “nursing home” mean to you in this question?</a:t>
            </a:r>
            <a:r>
              <a:rPr lang="en-US" b="0" strike="noStrike" baseline="0" dirty="0" smtClean="0"/>
              <a:t>  What about “group home?”</a:t>
            </a:r>
            <a:endParaRPr lang="en-US" b="0" strike="noStrik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35</a:t>
            </a:fld>
            <a:endParaRPr lang="en-US"/>
          </a:p>
        </p:txBody>
      </p:sp>
    </p:spTree>
    <p:extLst>
      <p:ext uri="{BB962C8B-B14F-4D97-AF65-F5344CB8AC3E}">
        <p14:creationId xmlns:p14="http://schemas.microsoft.com/office/powerpoint/2010/main" val="1922673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they received this screen, “</a:t>
            </a:r>
            <a:r>
              <a:rPr lang="en-US" dirty="0" smtClean="0"/>
              <a:t>Do you have any comments on this screen?”</a:t>
            </a:r>
          </a:p>
          <a:p>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36</a:t>
            </a:fld>
            <a:endParaRPr lang="en-US"/>
          </a:p>
        </p:txBody>
      </p:sp>
    </p:spTree>
    <p:extLst>
      <p:ext uri="{BB962C8B-B14F-4D97-AF65-F5344CB8AC3E}">
        <p14:creationId xmlns:p14="http://schemas.microsoft.com/office/powerpoint/2010/main" val="262462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they received this screen, “</a:t>
            </a:r>
            <a:r>
              <a:rPr lang="en-US" dirty="0" smtClean="0"/>
              <a:t>Do you have any comments on this screen?”</a:t>
            </a:r>
          </a:p>
          <a:p>
            <a:endParaRPr lang="en-US" dirty="0" smtClean="0"/>
          </a:p>
          <a:p>
            <a:r>
              <a:rPr lang="en-US" dirty="0" smtClean="0"/>
              <a:t>DUPLICATE</a:t>
            </a:r>
            <a:r>
              <a:rPr lang="en-US" baseline="0" dirty="0" smtClean="0"/>
              <a:t> SCREEN from last one</a:t>
            </a:r>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37</a:t>
            </a:fld>
            <a:endParaRPr lang="en-US"/>
          </a:p>
        </p:txBody>
      </p:sp>
    </p:spTree>
    <p:extLst>
      <p:ext uri="{BB962C8B-B14F-4D97-AF65-F5344CB8AC3E}">
        <p14:creationId xmlns:p14="http://schemas.microsoft.com/office/powerpoint/2010/main" val="2624627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they received this screen, “</a:t>
            </a:r>
            <a:r>
              <a:rPr lang="en-US" dirty="0" smtClean="0"/>
              <a:t>Do you have any comments on this screen?”</a:t>
            </a:r>
          </a:p>
        </p:txBody>
      </p:sp>
      <p:sp>
        <p:nvSpPr>
          <p:cNvPr id="4" name="Slide Number Placeholder 3"/>
          <p:cNvSpPr>
            <a:spLocks noGrp="1"/>
          </p:cNvSpPr>
          <p:nvPr>
            <p:ph type="sldNum" sz="quarter" idx="10"/>
          </p:nvPr>
        </p:nvSpPr>
        <p:spPr/>
        <p:txBody>
          <a:bodyPr/>
          <a:lstStyle/>
          <a:p>
            <a:fld id="{3B999FF9-ABE6-406A-B491-D13B506D0567}" type="slidenum">
              <a:rPr lang="en-US" smtClean="0"/>
              <a:t>38</a:t>
            </a:fld>
            <a:endParaRPr lang="en-US"/>
          </a:p>
        </p:txBody>
      </p:sp>
    </p:spTree>
    <p:extLst>
      <p:ext uri="{BB962C8B-B14F-4D97-AF65-F5344CB8AC3E}">
        <p14:creationId xmlns:p14="http://schemas.microsoft.com/office/powerpoint/2010/main" val="2624627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they received this screen, “</a:t>
            </a:r>
            <a:r>
              <a:rPr lang="en-US" dirty="0" smtClean="0"/>
              <a:t>Do you have any comments on this screen?”</a:t>
            </a:r>
          </a:p>
        </p:txBody>
      </p:sp>
      <p:sp>
        <p:nvSpPr>
          <p:cNvPr id="4" name="Slide Number Placeholder 3"/>
          <p:cNvSpPr>
            <a:spLocks noGrp="1"/>
          </p:cNvSpPr>
          <p:nvPr>
            <p:ph type="sldNum" sz="quarter" idx="10"/>
          </p:nvPr>
        </p:nvSpPr>
        <p:spPr/>
        <p:txBody>
          <a:bodyPr/>
          <a:lstStyle/>
          <a:p>
            <a:fld id="{3B999FF9-ABE6-406A-B491-D13B506D0567}" type="slidenum">
              <a:rPr lang="en-US" smtClean="0"/>
              <a:t>39</a:t>
            </a:fld>
            <a:endParaRPr lang="en-US"/>
          </a:p>
        </p:txBody>
      </p:sp>
    </p:spTree>
    <p:extLst>
      <p:ext uri="{BB962C8B-B14F-4D97-AF65-F5344CB8AC3E}">
        <p14:creationId xmlns:p14="http://schemas.microsoft.com/office/powerpoint/2010/main" val="262462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you</a:t>
            </a:r>
            <a:r>
              <a:rPr lang="en-US" baseline="0" dirty="0" smtClean="0"/>
              <a:t> have any comments on this screen?  </a:t>
            </a:r>
            <a:endParaRPr lang="en-US" dirty="0" smtClean="0"/>
          </a:p>
          <a:p>
            <a:endParaRPr lang="en-US" dirty="0" smtClean="0"/>
          </a:p>
          <a:p>
            <a:endParaRPr lang="en-US" dirty="0" smtClean="0"/>
          </a:p>
          <a:p>
            <a:r>
              <a:rPr lang="en-US" dirty="0" smtClean="0"/>
              <a:t>NEW</a:t>
            </a:r>
            <a:r>
              <a:rPr lang="en-US" baseline="0" dirty="0" smtClean="0"/>
              <a:t> SCREEN</a:t>
            </a:r>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4</a:t>
            </a:fld>
            <a:endParaRPr lang="en-US"/>
          </a:p>
        </p:txBody>
      </p:sp>
    </p:spTree>
    <p:extLst>
      <p:ext uri="{BB962C8B-B14F-4D97-AF65-F5344CB8AC3E}">
        <p14:creationId xmlns:p14="http://schemas.microsoft.com/office/powerpoint/2010/main" val="31080151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they received this screen, “</a:t>
            </a:r>
            <a:r>
              <a:rPr lang="en-US" dirty="0" smtClean="0"/>
              <a:t>Do you have any comments on this screen?”</a:t>
            </a:r>
          </a:p>
        </p:txBody>
      </p:sp>
      <p:sp>
        <p:nvSpPr>
          <p:cNvPr id="4" name="Slide Number Placeholder 3"/>
          <p:cNvSpPr>
            <a:spLocks noGrp="1"/>
          </p:cNvSpPr>
          <p:nvPr>
            <p:ph type="sldNum" sz="quarter" idx="10"/>
          </p:nvPr>
        </p:nvSpPr>
        <p:spPr/>
        <p:txBody>
          <a:bodyPr/>
          <a:lstStyle/>
          <a:p>
            <a:fld id="{3B999FF9-ABE6-406A-B491-D13B506D0567}" type="slidenum">
              <a:rPr lang="en-US" smtClean="0"/>
              <a:t>40</a:t>
            </a:fld>
            <a:endParaRPr lang="en-US"/>
          </a:p>
        </p:txBody>
      </p:sp>
    </p:spTree>
    <p:extLst>
      <p:ext uri="{BB962C8B-B14F-4D97-AF65-F5344CB8AC3E}">
        <p14:creationId xmlns:p14="http://schemas.microsoft.com/office/powerpoint/2010/main" val="262462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they received this screen, “</a:t>
            </a:r>
            <a:r>
              <a:rPr lang="en-US" dirty="0" smtClean="0"/>
              <a:t>Do you have any comments on this screen?”</a:t>
            </a:r>
          </a:p>
        </p:txBody>
      </p:sp>
      <p:sp>
        <p:nvSpPr>
          <p:cNvPr id="4" name="Slide Number Placeholder 3"/>
          <p:cNvSpPr>
            <a:spLocks noGrp="1"/>
          </p:cNvSpPr>
          <p:nvPr>
            <p:ph type="sldNum" sz="quarter" idx="10"/>
          </p:nvPr>
        </p:nvSpPr>
        <p:spPr/>
        <p:txBody>
          <a:bodyPr/>
          <a:lstStyle/>
          <a:p>
            <a:fld id="{3B999FF9-ABE6-406A-B491-D13B506D0567}" type="slidenum">
              <a:rPr lang="en-US" smtClean="0"/>
              <a:t>41</a:t>
            </a:fld>
            <a:endParaRPr lang="en-US"/>
          </a:p>
        </p:txBody>
      </p:sp>
    </p:spTree>
    <p:extLst>
      <p:ext uri="{BB962C8B-B14F-4D97-AF65-F5344CB8AC3E}">
        <p14:creationId xmlns:p14="http://schemas.microsoft.com/office/powerpoint/2010/main" val="262462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they received this screen, “</a:t>
            </a:r>
            <a:r>
              <a:rPr lang="en-US" dirty="0" smtClean="0"/>
              <a:t>Do you have any comments on this screen?”</a:t>
            </a:r>
          </a:p>
        </p:txBody>
      </p:sp>
      <p:sp>
        <p:nvSpPr>
          <p:cNvPr id="4" name="Slide Number Placeholder 3"/>
          <p:cNvSpPr>
            <a:spLocks noGrp="1"/>
          </p:cNvSpPr>
          <p:nvPr>
            <p:ph type="sldNum" sz="quarter" idx="10"/>
          </p:nvPr>
        </p:nvSpPr>
        <p:spPr/>
        <p:txBody>
          <a:bodyPr/>
          <a:lstStyle/>
          <a:p>
            <a:fld id="{3B999FF9-ABE6-406A-B491-D13B506D0567}" type="slidenum">
              <a:rPr lang="en-US" smtClean="0"/>
              <a:t>42</a:t>
            </a:fld>
            <a:endParaRPr lang="en-US"/>
          </a:p>
        </p:txBody>
      </p:sp>
    </p:spTree>
    <p:extLst>
      <p:ext uri="{BB962C8B-B14F-4D97-AF65-F5344CB8AC3E}">
        <p14:creationId xmlns:p14="http://schemas.microsoft.com/office/powerpoint/2010/main" val="262462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they received this screen, “</a:t>
            </a:r>
            <a:r>
              <a:rPr lang="en-US" dirty="0" smtClean="0"/>
              <a:t>Do you have any comments on this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time period were you thinking</a:t>
            </a:r>
            <a:r>
              <a:rPr lang="en-US" baseline="0" dirty="0" smtClean="0"/>
              <a:t> of?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Describe how often you stay at the other residence.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Probe if their answer to this question didn’t make sense based on what you knew about how long they stayed at the other residence.    </a:t>
            </a:r>
            <a:endParaRPr lang="en-US" dirty="0" smtClean="0"/>
          </a:p>
          <a:p>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43</a:t>
            </a:fld>
            <a:endParaRPr lang="en-US"/>
          </a:p>
        </p:txBody>
      </p:sp>
    </p:spTree>
    <p:extLst>
      <p:ext uri="{BB962C8B-B14F-4D97-AF65-F5344CB8AC3E}">
        <p14:creationId xmlns:p14="http://schemas.microsoft.com/office/powerpoint/2010/main" val="142827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they received this screen, “</a:t>
            </a:r>
            <a:r>
              <a:rPr lang="en-US" dirty="0" smtClean="0"/>
              <a:t>Do you have any comments on this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time period were you thinking</a:t>
            </a:r>
            <a:r>
              <a:rPr lang="en-US" baseline="0" dirty="0" smtClean="0"/>
              <a:t> of?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Describe how often you stay at the other residence.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Probe if their answer to this question didn’t make sense based on what you knew about how long they stayed at the other residence. </a:t>
            </a:r>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44</a:t>
            </a:fld>
            <a:endParaRPr lang="en-US"/>
          </a:p>
        </p:txBody>
      </p:sp>
    </p:spTree>
    <p:extLst>
      <p:ext uri="{BB962C8B-B14F-4D97-AF65-F5344CB8AC3E}">
        <p14:creationId xmlns:p14="http://schemas.microsoft.com/office/powerpoint/2010/main" val="2871566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smtClean="0"/>
              <a:t>“</a:t>
            </a:r>
            <a:r>
              <a:rPr lang="en-US" dirty="0" smtClean="0"/>
              <a:t>Do you have any comments on this screen?”</a:t>
            </a:r>
          </a:p>
          <a:p>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45</a:t>
            </a:fld>
            <a:endParaRPr lang="en-US"/>
          </a:p>
        </p:txBody>
      </p:sp>
    </p:spTree>
    <p:extLst>
      <p:ext uri="{BB962C8B-B14F-4D97-AF65-F5344CB8AC3E}">
        <p14:creationId xmlns:p14="http://schemas.microsoft.com/office/powerpoint/2010/main" val="2551257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Do you have any comments on this screen?”</a:t>
            </a:r>
          </a:p>
          <a:p>
            <a:r>
              <a:rPr lang="en-US" smtClean="0"/>
              <a:t>NEW</a:t>
            </a:r>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46</a:t>
            </a:fld>
            <a:endParaRPr lang="en-US"/>
          </a:p>
        </p:txBody>
      </p:sp>
    </p:spTree>
    <p:extLst>
      <p:ext uri="{BB962C8B-B14F-4D97-AF65-F5344CB8AC3E}">
        <p14:creationId xmlns:p14="http://schemas.microsoft.com/office/powerpoint/2010/main" val="25512573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dirty="0" smtClean="0"/>
              <a:t>Do you have any comments on this screen?”</a:t>
            </a:r>
          </a:p>
          <a:p>
            <a:r>
              <a:rPr lang="en-US" smtClean="0"/>
              <a:t>NEW</a:t>
            </a:r>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47</a:t>
            </a:fld>
            <a:endParaRPr lang="en-US"/>
          </a:p>
        </p:txBody>
      </p:sp>
    </p:spTree>
    <p:extLst>
      <p:ext uri="{BB962C8B-B14F-4D97-AF65-F5344CB8AC3E}">
        <p14:creationId xmlns:p14="http://schemas.microsoft.com/office/powerpoint/2010/main" val="25512573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Please take a moment to look over this brochure.  What was your first impression of the brochure?  Does reading this make you want to participate in the Census?"  Why</a:t>
            </a:r>
            <a:r>
              <a:rPr lang="en-US" sz="1200" kern="1200" baseline="0" dirty="0" smtClean="0">
                <a:solidFill>
                  <a:schemeClr val="tx1"/>
                </a:solidFill>
                <a:effectLst/>
                <a:latin typeface="+mn-lt"/>
                <a:ea typeface="+mn-ea"/>
                <a:cs typeface="+mn-cs"/>
              </a:rPr>
              <a:t> or why not?</a:t>
            </a:r>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48</a:t>
            </a:fld>
            <a:endParaRPr lang="en-US"/>
          </a:p>
        </p:txBody>
      </p:sp>
    </p:spTree>
    <p:extLst>
      <p:ext uri="{BB962C8B-B14F-4D97-AF65-F5344CB8AC3E}">
        <p14:creationId xmlns:p14="http://schemas.microsoft.com/office/powerpoint/2010/main" val="57955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there were issues with entering the ID or re-entry</a:t>
            </a:r>
          </a:p>
          <a:p>
            <a:endParaRPr lang="en-US" baseline="0" dirty="0" smtClean="0"/>
          </a:p>
          <a:p>
            <a:r>
              <a:rPr lang="en-US" baseline="0" dirty="0" smtClean="0"/>
              <a:t>Tell me about your experience with this screen.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you</a:t>
            </a:r>
            <a:r>
              <a:rPr lang="en-US" baseline="0" dirty="0" smtClean="0"/>
              <a:t> have any comments on this screen?  </a:t>
            </a:r>
            <a:endParaRPr lang="en-US" dirty="0" smtClean="0"/>
          </a:p>
          <a:p>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5</a:t>
            </a:fld>
            <a:endParaRPr lang="en-US"/>
          </a:p>
        </p:txBody>
      </p:sp>
    </p:spTree>
    <p:extLst>
      <p:ext uri="{BB962C8B-B14F-4D97-AF65-F5344CB8AC3E}">
        <p14:creationId xmlns:p14="http://schemas.microsoft.com/office/powerpoint/2010/main" val="310801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included this screen in case there were any issues)  Probe only if there were issues.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B999FF9-ABE6-406A-B491-D13B506D0567}" type="slidenum">
              <a:rPr lang="en-US" smtClean="0"/>
              <a:t>6</a:t>
            </a:fld>
            <a:endParaRPr lang="en-US"/>
          </a:p>
        </p:txBody>
      </p:sp>
    </p:spTree>
    <p:extLst>
      <p:ext uri="{BB962C8B-B14F-4D97-AF65-F5344CB8AC3E}">
        <p14:creationId xmlns:p14="http://schemas.microsoft.com/office/powerpoint/2010/main" val="41127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strike="noStrike" dirty="0" smtClean="0"/>
              <a:t>Did you read this instruction:  (Point to instruction by name and telephone number (It is my understanding that this instruction</a:t>
            </a:r>
            <a:r>
              <a:rPr lang="en-CA" b="0" strike="noStrike" baseline="0" dirty="0" smtClean="0"/>
              <a:t> will be different on the 2015 NCT.)</a:t>
            </a:r>
            <a:endParaRPr lang="en-CA" b="0" strike="noStrike" dirty="0" smtClean="0"/>
          </a:p>
          <a:p>
            <a:endParaRPr lang="en-CA" b="0" strike="noStrike" dirty="0" smtClean="0"/>
          </a:p>
          <a:p>
            <a:r>
              <a:rPr lang="en-CA" b="0" strike="noStrike" dirty="0" smtClean="0"/>
              <a:t>What</a:t>
            </a:r>
            <a:r>
              <a:rPr lang="en-CA" b="0" strike="noStrike" baseline="0" dirty="0" smtClean="0"/>
              <a:t> does the instruction mean in your own words.</a:t>
            </a:r>
          </a:p>
          <a:p>
            <a:endParaRPr lang="en-CA" baseline="0" dirty="0" smtClean="0"/>
          </a:p>
          <a:p>
            <a:r>
              <a:rPr lang="en-CA" baseline="0" dirty="0" smtClean="0"/>
              <a:t>Is that the phone number most likely to reach you?  If no, probe more about why R didn’t give a phone # he or she answers. </a:t>
            </a:r>
          </a:p>
          <a:p>
            <a:endParaRPr lang="en-CA" baseline="0" dirty="0" smtClean="0"/>
          </a:p>
          <a:p>
            <a:r>
              <a:rPr lang="en-CA" baseline="0" dirty="0" smtClean="0"/>
              <a:t>Is that the email address you are most likely to check?  If no, probe more about why R didn’t give an email he or she checks often.  </a:t>
            </a:r>
            <a:r>
              <a:rPr lang="en-CA" dirty="0"/>
              <a:t> </a:t>
            </a:r>
            <a:endParaRPr lang="en-CA" dirty="0" smtClean="0"/>
          </a:p>
          <a:p>
            <a:endParaRPr lang="en-CA" strike="sngStrike" dirty="0" smtClean="0"/>
          </a:p>
          <a:p>
            <a:endParaRPr lang="en-US" dirty="0"/>
          </a:p>
        </p:txBody>
      </p:sp>
      <p:sp>
        <p:nvSpPr>
          <p:cNvPr id="4" name="Slide Number Placeholder 3"/>
          <p:cNvSpPr>
            <a:spLocks noGrp="1"/>
          </p:cNvSpPr>
          <p:nvPr>
            <p:ph type="sldNum" sz="quarter" idx="10"/>
          </p:nvPr>
        </p:nvSpPr>
        <p:spPr/>
        <p:txBody>
          <a:bodyPr/>
          <a:lstStyle/>
          <a:p>
            <a:fld id="{3B999FF9-ABE6-406A-B491-D13B506D0567}" type="slidenum">
              <a:rPr lang="en-US" smtClean="0"/>
              <a:t>7</a:t>
            </a:fld>
            <a:endParaRPr lang="en-US"/>
          </a:p>
        </p:txBody>
      </p:sp>
    </p:spTree>
    <p:extLst>
      <p:ext uri="{BB962C8B-B14F-4D97-AF65-F5344CB8AC3E}">
        <p14:creationId xmlns:p14="http://schemas.microsoft.com/office/powerpoint/2010/main" val="10494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INTERNET_ROSTER=3</a:t>
            </a:r>
          </a:p>
          <a:p>
            <a:endParaRPr lang="en-US" dirty="0" smtClean="0"/>
          </a:p>
          <a:p>
            <a:r>
              <a:rPr lang="en-US" dirty="0" smtClean="0"/>
              <a:t>If they received this screen.</a:t>
            </a:r>
            <a:r>
              <a:rPr lang="en-US" baseline="0" dirty="0" smtClean="0"/>
              <a:t>  </a:t>
            </a:r>
            <a:r>
              <a:rPr lang="en-US" dirty="0" smtClean="0"/>
              <a:t>Do</a:t>
            </a:r>
            <a:r>
              <a:rPr lang="en-US" baseline="0" dirty="0" smtClean="0"/>
              <a:t> you have any comments on this screen?</a:t>
            </a:r>
          </a:p>
          <a:p>
            <a:endParaRPr lang="en-US" baseline="0" dirty="0" smtClean="0"/>
          </a:p>
          <a:p>
            <a:r>
              <a:rPr lang="en-US" b="0" dirty="0" smtClean="0"/>
              <a:t>If they</a:t>
            </a:r>
            <a:r>
              <a:rPr lang="en-US" b="0" baseline="0" dirty="0" smtClean="0"/>
              <a:t> added people later in the interview ask</a:t>
            </a:r>
          </a:p>
          <a:p>
            <a:r>
              <a:rPr lang="en-US" b="0" baseline="0" dirty="0" smtClean="0"/>
              <a:t>I believe you entered x people at this question, can you tell me a little more about why you did not include y or z at this question but you added them later?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they didn’t get this screen:  </a:t>
            </a:r>
            <a:r>
              <a:rPr lang="en-US" baseline="0" dirty="0" smtClean="0"/>
              <a:t>T</a:t>
            </a:r>
            <a:r>
              <a:rPr lang="en-US" dirty="0" smtClean="0"/>
              <a:t>his is</a:t>
            </a:r>
            <a:r>
              <a:rPr lang="en-US" baseline="0" dirty="0" smtClean="0"/>
              <a:t> a screen you could have received.  </a:t>
            </a:r>
            <a:r>
              <a:rPr lang="en-US" dirty="0" smtClean="0"/>
              <a:t>Do you have any comments on this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Where</a:t>
            </a:r>
            <a:r>
              <a:rPr lang="en-US" baseline="0" dirty="0" smtClean="0"/>
              <a:t> should college students be included?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B999FF9-ABE6-406A-B491-D13B506D0567}" type="slidenum">
              <a:rPr lang="en-US" smtClean="0"/>
              <a:t>8</a:t>
            </a:fld>
            <a:endParaRPr lang="en-US"/>
          </a:p>
        </p:txBody>
      </p:sp>
    </p:spTree>
    <p:extLst>
      <p:ext uri="{BB962C8B-B14F-4D97-AF65-F5344CB8AC3E}">
        <p14:creationId xmlns:p14="http://schemas.microsoft.com/office/powerpoint/2010/main" val="127551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INTERNET_ROSTER=2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If they received this screen.</a:t>
            </a:r>
            <a:r>
              <a:rPr lang="en-US" baseline="0" dirty="0" smtClean="0"/>
              <a:t>  </a:t>
            </a:r>
            <a:r>
              <a:rPr lang="en-US" dirty="0" smtClean="0"/>
              <a:t>Do</a:t>
            </a:r>
            <a:r>
              <a:rPr lang="en-US" baseline="0" dirty="0" smtClean="0"/>
              <a:t> you have any comments on this screen?</a:t>
            </a:r>
          </a:p>
          <a:p>
            <a:endParaRPr lang="en-US" baseline="0" dirty="0" smtClean="0"/>
          </a:p>
          <a:p>
            <a:r>
              <a:rPr lang="en-US" b="0" dirty="0" smtClean="0"/>
              <a:t>If they</a:t>
            </a:r>
            <a:r>
              <a:rPr lang="en-US" b="0" baseline="0" dirty="0" smtClean="0"/>
              <a:t> added people later in the interview ask</a:t>
            </a:r>
          </a:p>
          <a:p>
            <a:r>
              <a:rPr lang="en-US" b="0" baseline="0" dirty="0" smtClean="0"/>
              <a:t>I believe you entered x people at this question, can you tell me a little more about why you did not include y or z at this question but you added them later?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they didn’t get this screen:  </a:t>
            </a:r>
            <a:r>
              <a:rPr lang="en-US" baseline="0" dirty="0" smtClean="0"/>
              <a:t>T</a:t>
            </a:r>
            <a:r>
              <a:rPr lang="en-US" dirty="0" smtClean="0"/>
              <a:t>his is</a:t>
            </a:r>
            <a:r>
              <a:rPr lang="en-US" baseline="0" dirty="0" smtClean="0"/>
              <a:t> a screen you could have received.  </a:t>
            </a:r>
            <a:r>
              <a:rPr lang="en-US" dirty="0" smtClean="0"/>
              <a:t>Do you have any comments on this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Where</a:t>
            </a:r>
            <a:r>
              <a:rPr lang="en-US" baseline="0" dirty="0" smtClean="0"/>
              <a:t> should college students be included?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3B999FF9-ABE6-406A-B491-D13B506D0567}" type="slidenum">
              <a:rPr lang="en-US" smtClean="0"/>
              <a:t>9</a:t>
            </a:fld>
            <a:endParaRPr lang="en-US"/>
          </a:p>
        </p:txBody>
      </p:sp>
    </p:spTree>
    <p:extLst>
      <p:ext uri="{BB962C8B-B14F-4D97-AF65-F5344CB8AC3E}">
        <p14:creationId xmlns:p14="http://schemas.microsoft.com/office/powerpoint/2010/main" val="127551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C3D5F-17B4-4FB9-A933-65CC52894E07}"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2FDD6-66C7-4A52-B55E-FAC6EB8AC3E4}" type="slidenum">
              <a:rPr lang="en-US" smtClean="0"/>
              <a:t>‹#›</a:t>
            </a:fld>
            <a:endParaRPr lang="en-US"/>
          </a:p>
        </p:txBody>
      </p:sp>
    </p:spTree>
    <p:extLst>
      <p:ext uri="{BB962C8B-B14F-4D97-AF65-F5344CB8AC3E}">
        <p14:creationId xmlns:p14="http://schemas.microsoft.com/office/powerpoint/2010/main" val="2885220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C3D5F-17B4-4FB9-A933-65CC52894E07}"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2FDD6-66C7-4A52-B55E-FAC6EB8AC3E4}" type="slidenum">
              <a:rPr lang="en-US" smtClean="0"/>
              <a:t>‹#›</a:t>
            </a:fld>
            <a:endParaRPr lang="en-US"/>
          </a:p>
        </p:txBody>
      </p:sp>
    </p:spTree>
    <p:extLst>
      <p:ext uri="{BB962C8B-B14F-4D97-AF65-F5344CB8AC3E}">
        <p14:creationId xmlns:p14="http://schemas.microsoft.com/office/powerpoint/2010/main" val="1011374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C3D5F-17B4-4FB9-A933-65CC52894E07}"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2FDD6-66C7-4A52-B55E-FAC6EB8AC3E4}" type="slidenum">
              <a:rPr lang="en-US" smtClean="0"/>
              <a:t>‹#›</a:t>
            </a:fld>
            <a:endParaRPr lang="en-US"/>
          </a:p>
        </p:txBody>
      </p:sp>
    </p:spTree>
    <p:extLst>
      <p:ext uri="{BB962C8B-B14F-4D97-AF65-F5344CB8AC3E}">
        <p14:creationId xmlns:p14="http://schemas.microsoft.com/office/powerpoint/2010/main" val="167252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CC3D5F-17B4-4FB9-A933-65CC52894E07}"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2FDD6-66C7-4A52-B55E-FAC6EB8AC3E4}" type="slidenum">
              <a:rPr lang="en-US" smtClean="0"/>
              <a:t>‹#›</a:t>
            </a:fld>
            <a:endParaRPr lang="en-US"/>
          </a:p>
        </p:txBody>
      </p:sp>
    </p:spTree>
    <p:extLst>
      <p:ext uri="{BB962C8B-B14F-4D97-AF65-F5344CB8AC3E}">
        <p14:creationId xmlns:p14="http://schemas.microsoft.com/office/powerpoint/2010/main" val="110318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CC3D5F-17B4-4FB9-A933-65CC52894E07}" type="datetimeFigureOut">
              <a:rPr lang="en-US" smtClean="0"/>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2FDD6-66C7-4A52-B55E-FAC6EB8AC3E4}" type="slidenum">
              <a:rPr lang="en-US" smtClean="0"/>
              <a:t>‹#›</a:t>
            </a:fld>
            <a:endParaRPr lang="en-US"/>
          </a:p>
        </p:txBody>
      </p:sp>
    </p:spTree>
    <p:extLst>
      <p:ext uri="{BB962C8B-B14F-4D97-AF65-F5344CB8AC3E}">
        <p14:creationId xmlns:p14="http://schemas.microsoft.com/office/powerpoint/2010/main" val="1448603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CC3D5F-17B4-4FB9-A933-65CC52894E07}" type="datetimeFigureOut">
              <a:rPr lang="en-US" smtClean="0"/>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2FDD6-66C7-4A52-B55E-FAC6EB8AC3E4}" type="slidenum">
              <a:rPr lang="en-US" smtClean="0"/>
              <a:t>‹#›</a:t>
            </a:fld>
            <a:endParaRPr lang="en-US"/>
          </a:p>
        </p:txBody>
      </p:sp>
    </p:spTree>
    <p:extLst>
      <p:ext uri="{BB962C8B-B14F-4D97-AF65-F5344CB8AC3E}">
        <p14:creationId xmlns:p14="http://schemas.microsoft.com/office/powerpoint/2010/main" val="141286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CC3D5F-17B4-4FB9-A933-65CC52894E07}" type="datetimeFigureOut">
              <a:rPr lang="en-US" smtClean="0"/>
              <a:t>6/14/2016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2FDD6-66C7-4A52-B55E-FAC6EB8AC3E4}" type="slidenum">
              <a:rPr lang="en-US" smtClean="0"/>
              <a:t>‹#›</a:t>
            </a:fld>
            <a:endParaRPr lang="en-US"/>
          </a:p>
        </p:txBody>
      </p:sp>
    </p:spTree>
    <p:extLst>
      <p:ext uri="{BB962C8B-B14F-4D97-AF65-F5344CB8AC3E}">
        <p14:creationId xmlns:p14="http://schemas.microsoft.com/office/powerpoint/2010/main" val="155351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CC3D5F-17B4-4FB9-A933-65CC52894E07}" type="datetimeFigureOut">
              <a:rPr lang="en-US" smtClean="0"/>
              <a:t>6/14/2016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2FDD6-66C7-4A52-B55E-FAC6EB8AC3E4}" type="slidenum">
              <a:rPr lang="en-US" smtClean="0"/>
              <a:t>‹#›</a:t>
            </a:fld>
            <a:endParaRPr lang="en-US"/>
          </a:p>
        </p:txBody>
      </p:sp>
    </p:spTree>
    <p:extLst>
      <p:ext uri="{BB962C8B-B14F-4D97-AF65-F5344CB8AC3E}">
        <p14:creationId xmlns:p14="http://schemas.microsoft.com/office/powerpoint/2010/main" val="262874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CC3D5F-17B4-4FB9-A933-65CC52894E07}" type="datetimeFigureOut">
              <a:rPr lang="en-US" smtClean="0"/>
              <a:t>6/14/2016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2FDD6-66C7-4A52-B55E-FAC6EB8AC3E4}" type="slidenum">
              <a:rPr lang="en-US" smtClean="0"/>
              <a:t>‹#›</a:t>
            </a:fld>
            <a:endParaRPr lang="en-US"/>
          </a:p>
        </p:txBody>
      </p:sp>
    </p:spTree>
    <p:extLst>
      <p:ext uri="{BB962C8B-B14F-4D97-AF65-F5344CB8AC3E}">
        <p14:creationId xmlns:p14="http://schemas.microsoft.com/office/powerpoint/2010/main" val="39860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C3D5F-17B4-4FB9-A933-65CC52894E07}" type="datetimeFigureOut">
              <a:rPr lang="en-US" smtClean="0"/>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2FDD6-66C7-4A52-B55E-FAC6EB8AC3E4}" type="slidenum">
              <a:rPr lang="en-US" smtClean="0"/>
              <a:t>‹#›</a:t>
            </a:fld>
            <a:endParaRPr lang="en-US"/>
          </a:p>
        </p:txBody>
      </p:sp>
    </p:spTree>
    <p:extLst>
      <p:ext uri="{BB962C8B-B14F-4D97-AF65-F5344CB8AC3E}">
        <p14:creationId xmlns:p14="http://schemas.microsoft.com/office/powerpoint/2010/main" val="355809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CC3D5F-17B4-4FB9-A933-65CC52894E07}" type="datetimeFigureOut">
              <a:rPr lang="en-US" smtClean="0"/>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2FDD6-66C7-4A52-B55E-FAC6EB8AC3E4}" type="slidenum">
              <a:rPr lang="en-US" smtClean="0"/>
              <a:t>‹#›</a:t>
            </a:fld>
            <a:endParaRPr lang="en-US"/>
          </a:p>
        </p:txBody>
      </p:sp>
    </p:spTree>
    <p:extLst>
      <p:ext uri="{BB962C8B-B14F-4D97-AF65-F5344CB8AC3E}">
        <p14:creationId xmlns:p14="http://schemas.microsoft.com/office/powerpoint/2010/main" val="2282410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C3D5F-17B4-4FB9-A933-65CC52894E07}" type="datetimeFigureOut">
              <a:rPr lang="en-US" smtClean="0"/>
              <a:t>6/14/2016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2FDD6-66C7-4A52-B55E-FAC6EB8AC3E4}" type="slidenum">
              <a:rPr lang="en-US" smtClean="0"/>
              <a:t>‹#›</a:t>
            </a:fld>
            <a:endParaRPr lang="en-US"/>
          </a:p>
        </p:txBody>
      </p:sp>
    </p:spTree>
    <p:extLst>
      <p:ext uri="{BB962C8B-B14F-4D97-AF65-F5344CB8AC3E}">
        <p14:creationId xmlns:p14="http://schemas.microsoft.com/office/powerpoint/2010/main" val="776759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778" y="457200"/>
            <a:ext cx="7696200" cy="5281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2794" y="3097724"/>
            <a:ext cx="6538913" cy="111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697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6858000" cy="3692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05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24400" y="3468863"/>
            <a:ext cx="4267200" cy="3400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583107"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52314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09600"/>
            <a:ext cx="7343250"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381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443841"/>
            <a:ext cx="4572000" cy="3970318"/>
          </a:xfrm>
          <a:prstGeom prst="rect">
            <a:avLst/>
          </a:prstGeom>
        </p:spPr>
        <p:txBody>
          <a:bodyPr>
            <a:spAutoFit/>
          </a:bodyPr>
          <a:lstStyle/>
          <a:p>
            <a:r>
              <a:rPr lang="en-US" b="1" dirty="0"/>
              <a:t>We do not want to miss any people who might &lt;FILL1&gt; at &lt;ADDRESS&gt; around &lt;REFDATE&gt;.  &lt;FILL2&gt; any additional people who you did not already list? </a:t>
            </a:r>
            <a:endParaRPr lang="en-US" dirty="0"/>
          </a:p>
          <a:p>
            <a:r>
              <a:rPr lang="en-US" dirty="0"/>
              <a:t> </a:t>
            </a:r>
          </a:p>
          <a:p>
            <a:r>
              <a:rPr lang="es-ES_tradnl" dirty="0" err="1"/>
              <a:t>For</a:t>
            </a:r>
            <a:r>
              <a:rPr lang="es-ES_tradnl" dirty="0"/>
              <a:t> </a:t>
            </a:r>
            <a:r>
              <a:rPr lang="es-ES_tradnl" dirty="0" err="1"/>
              <a:t>example</a:t>
            </a:r>
            <a:r>
              <a:rPr lang="es-ES_tradnl" dirty="0"/>
              <a:t>:</a:t>
            </a:r>
            <a:endParaRPr lang="en-US" dirty="0"/>
          </a:p>
          <a:p>
            <a:pPr lvl="0"/>
            <a:r>
              <a:rPr lang="es-ES_tradnl" dirty="0" err="1"/>
              <a:t>Babies</a:t>
            </a:r>
            <a:r>
              <a:rPr lang="es-ES_tradnl" dirty="0"/>
              <a:t>?</a:t>
            </a:r>
            <a:endParaRPr lang="en-US" dirty="0"/>
          </a:p>
          <a:p>
            <a:pPr lvl="0"/>
            <a:r>
              <a:rPr lang="es-ES_tradnl" dirty="0"/>
              <a:t>Foster </a:t>
            </a:r>
            <a:r>
              <a:rPr lang="es-ES_tradnl" dirty="0" err="1"/>
              <a:t>children</a:t>
            </a:r>
            <a:r>
              <a:rPr lang="es-ES_tradnl" dirty="0"/>
              <a:t>?</a:t>
            </a:r>
            <a:endParaRPr lang="en-US" dirty="0"/>
          </a:p>
          <a:p>
            <a:pPr lvl="0"/>
            <a:r>
              <a:rPr lang="es-ES_tradnl" dirty="0" err="1"/>
              <a:t>Any</a:t>
            </a:r>
            <a:r>
              <a:rPr lang="es-ES_tradnl" dirty="0"/>
              <a:t> </a:t>
            </a:r>
            <a:r>
              <a:rPr lang="es-ES_tradnl" dirty="0" err="1"/>
              <a:t>other</a:t>
            </a:r>
            <a:r>
              <a:rPr lang="es-ES_tradnl" dirty="0"/>
              <a:t> </a:t>
            </a:r>
            <a:r>
              <a:rPr lang="es-ES_tradnl" dirty="0" err="1"/>
              <a:t>relatives</a:t>
            </a:r>
            <a:r>
              <a:rPr lang="es-ES_tradnl" dirty="0"/>
              <a:t>?</a:t>
            </a:r>
            <a:endParaRPr lang="en-US" dirty="0"/>
          </a:p>
          <a:p>
            <a:pPr lvl="0"/>
            <a:r>
              <a:rPr lang="en-US" dirty="0"/>
              <a:t>Roommates or people not related to you?</a:t>
            </a:r>
          </a:p>
          <a:p>
            <a:r>
              <a:rPr lang="en-US" dirty="0"/>
              <a:t> </a:t>
            </a:r>
          </a:p>
          <a:p>
            <a:r>
              <a:rPr lang="en-US" dirty="0"/>
              <a:t>The names listed so far are:</a:t>
            </a:r>
          </a:p>
          <a:p>
            <a:r>
              <a:rPr lang="en-US" dirty="0"/>
              <a:t>&lt;NAMES FROM RESPONDENT AND PEOPLE&gt;</a:t>
            </a:r>
          </a:p>
          <a:p>
            <a:r>
              <a:rPr lang="en-US" dirty="0"/>
              <a:t> </a:t>
            </a:r>
            <a:endParaRPr lang="en-US" dirty="0">
              <a:effectLst/>
            </a:endParaRPr>
          </a:p>
        </p:txBody>
      </p:sp>
      <p:pic>
        <p:nvPicPr>
          <p:cNvPr id="4" name="Picture 3"/>
          <p:cNvPicPr/>
          <p:nvPr/>
        </p:nvPicPr>
        <p:blipFill>
          <a:blip r:embed="rId3"/>
          <a:stretch>
            <a:fillRect/>
          </a:stretch>
        </p:blipFill>
        <p:spPr>
          <a:xfrm>
            <a:off x="304800" y="976312"/>
            <a:ext cx="8153400" cy="4905375"/>
          </a:xfrm>
          <a:prstGeom prst="rect">
            <a:avLst/>
          </a:prstGeom>
        </p:spPr>
      </p:pic>
    </p:spTree>
    <p:extLst>
      <p:ext uri="{BB962C8B-B14F-4D97-AF65-F5344CB8AC3E}">
        <p14:creationId xmlns:p14="http://schemas.microsoft.com/office/powerpoint/2010/main" val="2357556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18366"/>
            <a:ext cx="7543800" cy="378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304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7811714" cy="400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316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477125" cy="4065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4413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
            <a:ext cx="7289586" cy="614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374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33400"/>
            <a:ext cx="7136132"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342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09600"/>
            <a:ext cx="6705600" cy="5257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77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229600" cy="19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898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92133" y="6524626"/>
            <a:ext cx="4267200" cy="335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85800"/>
            <a:ext cx="7618942" cy="555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54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92133" y="6524626"/>
            <a:ext cx="4267200" cy="335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647700"/>
            <a:ext cx="7610475"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792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92133" y="6524626"/>
            <a:ext cx="4267200" cy="3358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57225"/>
            <a:ext cx="7620000"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6848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219642" y="3512661"/>
          <a:ext cx="4704715" cy="701040"/>
        </p:xfrm>
        <a:graphic>
          <a:graphicData uri="http://schemas.openxmlformats.org/drawingml/2006/table">
            <a:tbl>
              <a:tblPr firstRow="1" firstCol="1" bandRow="1">
                <a:tableStyleId>{5C22544A-7EE6-4342-B048-85BDC9FD1C3A}</a:tableStyleId>
              </a:tblPr>
              <a:tblGrid>
                <a:gridCol w="4704715"/>
              </a:tblGrid>
              <a:tr h="0">
                <a:tc>
                  <a:txBody>
                    <a:bodyPr/>
                    <a:lstStyle/>
                    <a:p>
                      <a:pPr marL="0" marR="0">
                        <a:spcBef>
                          <a:spcPts val="0"/>
                        </a:spcBef>
                        <a:spcAft>
                          <a:spcPts val="0"/>
                        </a:spcAft>
                      </a:pPr>
                      <a:r>
                        <a:rPr lang="en-US" sz="1200">
                          <a:effectLst/>
                        </a:rPr>
                        <a:t>What is &lt;NAME#&gt;’s sex?  </a:t>
                      </a:r>
                      <a:r>
                        <a:rPr lang="en-US" sz="1200" u="sng">
                          <a:effectLst/>
                        </a:rPr>
                        <a:t>(Help)</a:t>
                      </a:r>
                      <a:endParaRPr lang="en-US" sz="1200">
                        <a:effectLst/>
                        <a:latin typeface="Times New Roman"/>
                        <a:ea typeface="Calibri"/>
                      </a:endParaRPr>
                    </a:p>
                  </a:txBody>
                  <a:tcPr marL="68580" marR="68580" marT="0" marB="0"/>
                </a:tc>
              </a:tr>
              <a:tr h="0">
                <a:tc>
                  <a:txBody>
                    <a:bodyPr/>
                    <a:lstStyle/>
                    <a:p>
                      <a:r>
                        <a:rPr lang="es-ES_tradnl" sz="1100" dirty="0">
                          <a:effectLst/>
                        </a:rPr>
                        <a:t>Radio </a:t>
                      </a:r>
                      <a:r>
                        <a:rPr lang="es-ES_tradnl" sz="1100" dirty="0" err="1">
                          <a:effectLst/>
                        </a:rPr>
                        <a:t>Buttons</a:t>
                      </a:r>
                      <a:endParaRPr lang="en-US" sz="1100" dirty="0">
                        <a:effectLst/>
                      </a:endParaRPr>
                    </a:p>
                    <a:p>
                      <a:pPr marL="342900" lvl="0" indent="-342900">
                        <a:spcBef>
                          <a:spcPts val="0"/>
                        </a:spcBef>
                        <a:spcAft>
                          <a:spcPts val="0"/>
                        </a:spcAft>
                        <a:buFont typeface="Symbol"/>
                        <a:buChar char=""/>
                      </a:pPr>
                      <a:r>
                        <a:rPr lang="es-ES_tradnl" sz="1100" dirty="0" err="1">
                          <a:effectLst/>
                        </a:rPr>
                        <a:t>Male</a:t>
                      </a:r>
                      <a:endParaRPr lang="en-US" sz="1100" dirty="0">
                        <a:effectLst/>
                      </a:endParaRPr>
                    </a:p>
                    <a:p>
                      <a:pPr marL="342900" marR="0" lvl="0" indent="-342900">
                        <a:spcBef>
                          <a:spcPts val="0"/>
                        </a:spcBef>
                        <a:spcAft>
                          <a:spcPts val="0"/>
                        </a:spcAft>
                        <a:buFont typeface="Symbol"/>
                        <a:buChar char=""/>
                      </a:pPr>
                      <a:r>
                        <a:rPr lang="es-ES_tradnl" sz="1200" dirty="0" err="1">
                          <a:effectLst/>
                        </a:rPr>
                        <a:t>Female</a:t>
                      </a:r>
                      <a:endParaRPr lang="en-US" sz="1200" dirty="0">
                        <a:effectLst/>
                        <a:latin typeface="Times New Roman"/>
                        <a:ea typeface="Calibri"/>
                      </a:endParaRPr>
                    </a:p>
                  </a:txBody>
                  <a:tcPr marL="68580" marR="68580" marT="0" marB="0"/>
                </a:tc>
              </a:tr>
            </a:tbl>
          </a:graphicData>
        </a:graphic>
      </p:graphicFrame>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153400" cy="434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987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90336"/>
            <a:ext cx="4572000" cy="1477328"/>
          </a:xfrm>
          <a:prstGeom prst="rect">
            <a:avLst/>
          </a:prstGeom>
        </p:spPr>
        <p:txBody>
          <a:bodyPr>
            <a:spAutoFit/>
          </a:bodyPr>
          <a:lstStyle/>
          <a:p>
            <a:r>
              <a:rPr lang="en-US" b="1" dirty="0"/>
              <a:t>What is &lt;NAME#&gt;’s date of birth?</a:t>
            </a:r>
            <a:r>
              <a:rPr lang="en-US" dirty="0"/>
              <a:t>  (</a:t>
            </a:r>
            <a:r>
              <a:rPr lang="en-US" u="sng" dirty="0"/>
              <a:t>Help)</a:t>
            </a:r>
            <a:endParaRPr lang="en-US" dirty="0"/>
          </a:p>
          <a:p>
            <a:r>
              <a:rPr lang="en-US" dirty="0"/>
              <a:t> </a:t>
            </a:r>
          </a:p>
          <a:p>
            <a:r>
              <a:rPr lang="en-US" b="1" dirty="0"/>
              <a:t>Verify or enter correct age as of &lt;REFDATE</a:t>
            </a:r>
            <a:r>
              <a:rPr lang="en-US" dirty="0"/>
              <a:t>&gt;.   For babies less than 1 year old, do not enter the age in months. Enter 0 as the age.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305800" cy="437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960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92133" y="6367463"/>
            <a:ext cx="4267200" cy="493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7086600" cy="4576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293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92133" y="6367463"/>
            <a:ext cx="4267200" cy="493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540197" cy="4284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523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92133" y="3562351"/>
            <a:ext cx="4267200" cy="3298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7696200" cy="3850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976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92133" y="3562351"/>
            <a:ext cx="4267200" cy="3298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672513" cy="4459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514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33412"/>
            <a:ext cx="8852837"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017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8396683" cy="413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7451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56" y="838200"/>
            <a:ext cx="8077200" cy="4184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6926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67" y="990600"/>
            <a:ext cx="7905024" cy="407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7236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4572000" cy="1754326"/>
          </a:xfrm>
          <a:prstGeom prst="rect">
            <a:avLst/>
          </a:prstGeom>
        </p:spPr>
        <p:txBody>
          <a:bodyPr>
            <a:spAutoFit/>
          </a:bodyPr>
          <a:lstStyle/>
          <a:p>
            <a:r>
              <a:rPr lang="en-US" b="1" dirty="0"/>
              <a:t>What are &lt;NAME#’s&gt; specific MIDDLE EASTERN OR NORTH AFRICAN categories? </a:t>
            </a:r>
            <a:endParaRPr lang="en-US" dirty="0"/>
          </a:p>
          <a:p>
            <a:r>
              <a:rPr lang="en-US" dirty="0"/>
              <a:t>Select all boxes that apply and/or enter details in the space below. </a:t>
            </a:r>
          </a:p>
          <a:p>
            <a:r>
              <a:rPr lang="en-US" dirty="0"/>
              <a:t>Note, you may report more than one group.</a:t>
            </a:r>
            <a:r>
              <a:rPr lang="en-US" i="1" dirty="0"/>
              <a:t> </a:t>
            </a:r>
            <a:r>
              <a:rPr lang="en-US" u="sng" dirty="0"/>
              <a:t>(Help)</a:t>
            </a:r>
            <a:endParaRPr lang="en-US" dirty="0">
              <a:effectLst/>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7689"/>
            <a:ext cx="8077200" cy="413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2570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305800" cy="419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3331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690336"/>
            <a:ext cx="4572000" cy="1477328"/>
          </a:xfrm>
          <a:prstGeom prst="rect">
            <a:avLst/>
          </a:prstGeom>
        </p:spPr>
        <p:txBody>
          <a:bodyPr>
            <a:spAutoFit/>
          </a:bodyPr>
          <a:lstStyle/>
          <a:p>
            <a:r>
              <a:rPr lang="en-US" b="1" dirty="0"/>
              <a:t>Enter other details about &lt;NAME#&gt;’s race, ethnicity, or origin. </a:t>
            </a:r>
            <a:endParaRPr lang="en-US" dirty="0"/>
          </a:p>
          <a:p>
            <a:r>
              <a:rPr lang="en-US" dirty="0"/>
              <a:t>Note, you may report more than one group. </a:t>
            </a:r>
            <a:r>
              <a:rPr lang="en-US" u="sng" dirty="0"/>
              <a:t>(Help)</a:t>
            </a:r>
            <a:endParaRPr lang="en-US" dirty="0"/>
          </a:p>
          <a:p>
            <a:r>
              <a:rPr lang="en-US" dirty="0"/>
              <a:t> </a:t>
            </a:r>
            <a:endParaRPr lang="en-US" dirty="0">
              <a:effectLst/>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258436"/>
            <a:ext cx="8610600" cy="434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2678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09600"/>
            <a:ext cx="4572000" cy="1200329"/>
          </a:xfrm>
          <a:prstGeom prst="rect">
            <a:avLst/>
          </a:prstGeom>
        </p:spPr>
        <p:txBody>
          <a:bodyPr>
            <a:spAutoFit/>
          </a:bodyPr>
          <a:lstStyle/>
          <a:p>
            <a:r>
              <a:rPr lang="en-US" b="1" dirty="0"/>
              <a:t>Does &lt;NAME#&gt; sometimes live or stay at an address other than &lt;ADDRESS&gt;?  </a:t>
            </a:r>
            <a:r>
              <a:rPr lang="en-US" u="sng" dirty="0"/>
              <a:t>(Help)</a:t>
            </a:r>
            <a:endParaRPr lang="en-US" dirty="0"/>
          </a:p>
          <a:p>
            <a:r>
              <a:rPr lang="en-US" dirty="0"/>
              <a:t>Select all that apply.</a:t>
            </a:r>
          </a:p>
          <a:p>
            <a:r>
              <a:rPr lang="en-US" i="1" dirty="0"/>
              <a:t> </a:t>
            </a:r>
            <a:endParaRPr lang="en-US" dirty="0">
              <a:effectLst/>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8763000" cy="4457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61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685800"/>
            <a:ext cx="7391400" cy="365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750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443841"/>
            <a:ext cx="4572000" cy="3970318"/>
          </a:xfrm>
          <a:prstGeom prst="rect">
            <a:avLst/>
          </a:prstGeom>
        </p:spPr>
        <p:txBody>
          <a:bodyPr>
            <a:spAutoFit/>
          </a:bodyPr>
          <a:lstStyle/>
          <a:p>
            <a:r>
              <a:rPr lang="en-US" b="1" dirty="0"/>
              <a:t>Please provide the full address of the place where &lt;NAME#&gt; sometimes lives or stays with a parent, grandparent, or other person.</a:t>
            </a:r>
            <a:r>
              <a:rPr lang="en-US" dirty="0"/>
              <a:t>  Fill in as much information as you know. </a:t>
            </a:r>
            <a:r>
              <a:rPr lang="en-US" u="sng" dirty="0"/>
              <a:t>(Help)</a:t>
            </a:r>
            <a:endParaRPr lang="en-US" dirty="0"/>
          </a:p>
          <a:p>
            <a:r>
              <a:rPr lang="en-US" dirty="0"/>
              <a:t> </a:t>
            </a:r>
          </a:p>
          <a:p>
            <a:r>
              <a:rPr lang="en-US" dirty="0"/>
              <a:t>Please select the type of address associated with this residence.</a:t>
            </a:r>
          </a:p>
          <a:p>
            <a:r>
              <a:rPr lang="en-US" i="1" dirty="0"/>
              <a:t> </a:t>
            </a:r>
            <a:endParaRPr lang="en-US" dirty="0"/>
          </a:p>
          <a:p>
            <a:r>
              <a:rPr lang="en-US" b="1" dirty="0"/>
              <a:t> </a:t>
            </a:r>
            <a:endParaRPr lang="en-US" dirty="0"/>
          </a:p>
          <a:p>
            <a:r>
              <a:rPr lang="en-US" b="1" dirty="0"/>
              <a:t>If you do not know the address, please enter as much information as you can about the location.  For example, enter the city and state, landmarks or cross streets, whether it is outside the U.S. (if applicable), and so on.</a:t>
            </a:r>
            <a:endParaRPr lang="en-US" dirty="0">
              <a:effectLst/>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280652"/>
            <a:ext cx="8458200" cy="4296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672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443841"/>
            <a:ext cx="4572000" cy="3970318"/>
          </a:xfrm>
          <a:prstGeom prst="rect">
            <a:avLst/>
          </a:prstGeom>
        </p:spPr>
        <p:txBody>
          <a:bodyPr>
            <a:spAutoFit/>
          </a:bodyPr>
          <a:lstStyle/>
          <a:p>
            <a:r>
              <a:rPr lang="en-US" b="1" dirty="0"/>
              <a:t>Please provide the full address of the place where &lt;NAME#&gt; lives or stays while attending college.</a:t>
            </a:r>
            <a:r>
              <a:rPr lang="en-US" dirty="0"/>
              <a:t>  Fill in as much information as you know. </a:t>
            </a:r>
            <a:r>
              <a:rPr lang="en-US" u="sng" dirty="0"/>
              <a:t>(Help)</a:t>
            </a:r>
            <a:endParaRPr lang="en-US" dirty="0"/>
          </a:p>
          <a:p>
            <a:r>
              <a:rPr lang="en-US" dirty="0"/>
              <a:t> </a:t>
            </a:r>
          </a:p>
          <a:p>
            <a:r>
              <a:rPr lang="en-US" dirty="0"/>
              <a:t>Please select the type of address associated with this residence.</a:t>
            </a:r>
          </a:p>
          <a:p>
            <a:r>
              <a:rPr lang="en-US" i="1" dirty="0"/>
              <a:t> </a:t>
            </a:r>
            <a:endParaRPr lang="en-US" dirty="0"/>
          </a:p>
          <a:p>
            <a:r>
              <a:rPr lang="en-US" b="1" dirty="0"/>
              <a:t> </a:t>
            </a:r>
            <a:endParaRPr lang="en-US" dirty="0"/>
          </a:p>
          <a:p>
            <a:r>
              <a:rPr lang="en-US" b="1" dirty="0"/>
              <a:t>If you do not know the address, please enter as much information as you can about the location.  For example, enter the city and state, landmarks or cross streets, whether it is outside the U.S. (if applicable), and so on.</a:t>
            </a:r>
            <a:endParaRPr lang="en-US" dirty="0">
              <a:effectLst/>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85511"/>
            <a:ext cx="8382000" cy="4286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017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305342"/>
            <a:ext cx="4572000" cy="4247317"/>
          </a:xfrm>
          <a:prstGeom prst="rect">
            <a:avLst/>
          </a:prstGeom>
        </p:spPr>
        <p:txBody>
          <a:bodyPr>
            <a:spAutoFit/>
          </a:bodyPr>
          <a:lstStyle/>
          <a:p>
            <a:r>
              <a:rPr lang="en-US" b="1" dirty="0"/>
              <a:t>Please provide the full address of the place where &lt;NAME#&gt; sometimes lives or stays to be closer to a job (including military assignment).</a:t>
            </a:r>
            <a:r>
              <a:rPr lang="en-US" dirty="0"/>
              <a:t>  Fill in as much information as you know. </a:t>
            </a:r>
            <a:r>
              <a:rPr lang="en-US" u="sng" dirty="0"/>
              <a:t>(Help)</a:t>
            </a:r>
            <a:endParaRPr lang="en-US" dirty="0"/>
          </a:p>
          <a:p>
            <a:r>
              <a:rPr lang="en-US" dirty="0"/>
              <a:t> </a:t>
            </a:r>
          </a:p>
          <a:p>
            <a:r>
              <a:rPr lang="en-US" dirty="0"/>
              <a:t>Please select the type of address associated with this residence.</a:t>
            </a:r>
          </a:p>
          <a:p>
            <a:r>
              <a:rPr lang="en-US" i="1" dirty="0"/>
              <a:t> </a:t>
            </a:r>
            <a:endParaRPr lang="en-US" dirty="0"/>
          </a:p>
          <a:p>
            <a:r>
              <a:rPr lang="en-US" b="1" dirty="0"/>
              <a:t> </a:t>
            </a:r>
            <a:endParaRPr lang="en-US" dirty="0"/>
          </a:p>
          <a:p>
            <a:r>
              <a:rPr lang="en-US" b="1" dirty="0"/>
              <a:t>If you do not know the address, please enter as much information as you can about the location.  For example, enter the city and state, landmarks or cross streets, whether it is outside the U.S. (if applicable), and so on.</a:t>
            </a:r>
            <a:endParaRPr lang="en-US" dirty="0">
              <a:effectLst/>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56" y="1158330"/>
            <a:ext cx="8915400" cy="4541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00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288352" cy="4471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33563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371600"/>
            <a:ext cx="8801100" cy="4523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109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582341"/>
            <a:ext cx="4572000" cy="3693319"/>
          </a:xfrm>
          <a:prstGeom prst="rect">
            <a:avLst/>
          </a:prstGeom>
        </p:spPr>
        <p:txBody>
          <a:bodyPr>
            <a:spAutoFit/>
          </a:bodyPr>
          <a:lstStyle/>
          <a:p>
            <a:r>
              <a:rPr lang="en-US" b="1" dirty="0"/>
              <a:t>Please provide the full address of the jail or prison where &lt;NAME#&gt; recently stayed.</a:t>
            </a:r>
            <a:r>
              <a:rPr lang="en-US" dirty="0"/>
              <a:t>  Fill in as much information as you know. </a:t>
            </a:r>
            <a:r>
              <a:rPr lang="en-US" u="sng" dirty="0"/>
              <a:t>(Help)</a:t>
            </a:r>
            <a:endParaRPr lang="en-US" dirty="0"/>
          </a:p>
          <a:p>
            <a:r>
              <a:rPr lang="en-US" dirty="0"/>
              <a:t> </a:t>
            </a:r>
          </a:p>
          <a:p>
            <a:r>
              <a:rPr lang="en-US" dirty="0"/>
              <a:t>Please select the type of address associated with this residence.</a:t>
            </a:r>
          </a:p>
          <a:p>
            <a:r>
              <a:rPr lang="en-US" dirty="0"/>
              <a:t> </a:t>
            </a:r>
          </a:p>
          <a:p>
            <a:r>
              <a:rPr lang="en-US" b="1" dirty="0"/>
              <a:t> </a:t>
            </a:r>
            <a:endParaRPr lang="en-US" dirty="0"/>
          </a:p>
          <a:p>
            <a:r>
              <a:rPr lang="en-US" b="1" dirty="0"/>
              <a:t>If you do not know the address, please enter as much information as you can about the location.  For example, enter the city and state, landmarks or cross streets, whether it is outside the U.S. (if applicable), and so on.</a:t>
            </a:r>
            <a:endParaRPr lang="en-US" dirty="0">
              <a:effectLst/>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99793"/>
            <a:ext cx="8039100" cy="405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6338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443841"/>
            <a:ext cx="4572000" cy="3970318"/>
          </a:xfrm>
          <a:prstGeom prst="rect">
            <a:avLst/>
          </a:prstGeom>
        </p:spPr>
        <p:txBody>
          <a:bodyPr>
            <a:spAutoFit/>
          </a:bodyPr>
          <a:lstStyle/>
          <a:p>
            <a:r>
              <a:rPr lang="en-US" b="1" dirty="0"/>
              <a:t>Please provide the full address of the seasonal or second residence where &lt;NAME#&gt; sometimes lives or stays.</a:t>
            </a:r>
            <a:r>
              <a:rPr lang="en-US" dirty="0"/>
              <a:t>  Fill in as much information as you know. </a:t>
            </a:r>
            <a:r>
              <a:rPr lang="en-US" u="sng" dirty="0"/>
              <a:t>(Help)</a:t>
            </a:r>
            <a:endParaRPr lang="en-US" dirty="0"/>
          </a:p>
          <a:p>
            <a:r>
              <a:rPr lang="en-US" dirty="0"/>
              <a:t> </a:t>
            </a:r>
          </a:p>
          <a:p>
            <a:r>
              <a:rPr lang="en-US" dirty="0"/>
              <a:t>Please select the type of address associated with this residence.</a:t>
            </a:r>
          </a:p>
          <a:p>
            <a:r>
              <a:rPr lang="en-US" dirty="0"/>
              <a:t> </a:t>
            </a:r>
          </a:p>
          <a:p>
            <a:r>
              <a:rPr lang="en-US" b="1" dirty="0"/>
              <a:t> </a:t>
            </a:r>
            <a:endParaRPr lang="en-US" dirty="0"/>
          </a:p>
          <a:p>
            <a:r>
              <a:rPr lang="en-US" b="1" dirty="0"/>
              <a:t>If you do not know the address, please enter as much information as you can about the location.  For example, enter the city and state, landmarks or cross streets, whether it is outside the U.S. (if applicable), and so on.</a:t>
            </a:r>
            <a:endParaRPr lang="en-US" dirty="0">
              <a:effectLst/>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610600" cy="454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789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718778" cy="396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4414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8229600" cy="4089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5417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7572827"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00817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7467600" cy="417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27801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872331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0240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Show brochure</a:t>
            </a:r>
            <a:endParaRPr lang="en-US" dirty="0"/>
          </a:p>
        </p:txBody>
      </p:sp>
    </p:spTree>
    <p:extLst>
      <p:ext uri="{BB962C8B-B14F-4D97-AF65-F5344CB8AC3E}">
        <p14:creationId xmlns:p14="http://schemas.microsoft.com/office/powerpoint/2010/main" val="1748726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14400"/>
            <a:ext cx="7696200" cy="515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8277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6096000"/>
            <a:ext cx="4495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671" y="838200"/>
            <a:ext cx="8014655" cy="3993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492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4229100"/>
            <a:ext cx="4267200" cy="2628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What is your name, phone number, and email address?</a:t>
            </a:r>
            <a:r>
              <a:rPr lang="en-US" dirty="0"/>
              <a:t>  We will only contact you if needed for official Census Bureau business. (</a:t>
            </a:r>
            <a:r>
              <a:rPr lang="en-US" u="sng" dirty="0"/>
              <a:t>Help)</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1066800"/>
            <a:ext cx="8153400" cy="419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473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467600" cy="2789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2932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85800"/>
            <a:ext cx="7543800" cy="2413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39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3697</TotalTime>
  <Words>3104</Words>
  <Application>Microsoft Office PowerPoint</Application>
  <PresentationFormat>On-screen Show (4:3)</PresentationFormat>
  <Paragraphs>458</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Department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olmst001</dc:creator>
  <cp:lastModifiedBy>Elizabeth May Nichols</cp:lastModifiedBy>
  <cp:revision>107</cp:revision>
  <cp:lastPrinted>2015-02-19T21:36:37Z</cp:lastPrinted>
  <dcterms:created xsi:type="dcterms:W3CDTF">2014-03-11T17:19:35Z</dcterms:created>
  <dcterms:modified xsi:type="dcterms:W3CDTF">2016-06-14T13:47:57Z</dcterms:modified>
</cp:coreProperties>
</file>