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4" r:id="rId16"/>
    <p:sldId id="275" r:id="rId17"/>
    <p:sldId id="302" r:id="rId18"/>
    <p:sldId id="276" r:id="rId19"/>
    <p:sldId id="279" r:id="rId20"/>
    <p:sldId id="281" r:id="rId21"/>
    <p:sldId id="282" r:id="rId22"/>
    <p:sldId id="283" r:id="rId23"/>
    <p:sldId id="295" r:id="rId24"/>
    <p:sldId id="284" r:id="rId25"/>
    <p:sldId id="290" r:id="rId26"/>
    <p:sldId id="293" r:id="rId27"/>
    <p:sldId id="294" r:id="rId28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539" autoAdjust="0"/>
  </p:normalViewPr>
  <p:slideViewPr>
    <p:cSldViewPr>
      <p:cViewPr>
        <p:scale>
          <a:sx n="60" d="100"/>
          <a:sy n="60" d="100"/>
        </p:scale>
        <p:origin x="-1434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31BB87EF-236B-46CC-8F4F-36C50DFC6976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108BDBCD-2BCD-4479-8CA4-8596AD4C7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865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D7720C70-2E42-4FD8-A144-DC7ED76CEE73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D511134D-9A94-490A-B2AA-9669127BA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70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1134D-9A94-490A-B2AA-9669127BA0A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1134D-9A94-490A-B2AA-9669127BA0A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1134D-9A94-490A-B2AA-9669127BA0A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1134D-9A94-490A-B2AA-9669127BA0A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DD72-0E85-40F8-8BE4-5709A6E06A3D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F381-1F2E-4A1D-B976-7B5889BEC3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152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DD72-0E85-40F8-8BE4-5709A6E06A3D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F381-1F2E-4A1D-B976-7B5889BEC3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0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DD72-0E85-40F8-8BE4-5709A6E06A3D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F381-1F2E-4A1D-B976-7B5889BEC3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24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DD72-0E85-40F8-8BE4-5709A6E06A3D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F381-1F2E-4A1D-B976-7B5889BEC3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55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DD72-0E85-40F8-8BE4-5709A6E06A3D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F381-1F2E-4A1D-B976-7B5889BEC3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43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DD72-0E85-40F8-8BE4-5709A6E06A3D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F381-1F2E-4A1D-B976-7B5889BEC3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152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DD72-0E85-40F8-8BE4-5709A6E06A3D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F381-1F2E-4A1D-B976-7B5889BEC3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87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DD72-0E85-40F8-8BE4-5709A6E06A3D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F381-1F2E-4A1D-B976-7B5889BEC3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21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DD72-0E85-40F8-8BE4-5709A6E06A3D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F381-1F2E-4A1D-B976-7B5889BEC3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3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DD72-0E85-40F8-8BE4-5709A6E06A3D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F381-1F2E-4A1D-B976-7B5889BEC3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49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DD72-0E85-40F8-8BE4-5709A6E06A3D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F381-1F2E-4A1D-B976-7B5889BEC3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94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6DD72-0E85-40F8-8BE4-5709A6E06A3D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EF381-1F2E-4A1D-B976-7B5889BEC3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89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nagit_PPTF3E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4172"/>
            <a:ext cx="9144000" cy="51896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59436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Log into WAWF, DoD single face to industry for submitting invoices, as normal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58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38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1792"/>
            <a:ext cx="9144000" cy="41344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95400" y="3886200"/>
            <a:ext cx="533400" cy="1219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0600" y="5638800"/>
            <a:ext cx="7620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Confirmed items will show GREEN check and “Send” to submit</a:t>
            </a:r>
          </a:p>
          <a:p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dirty="0" smtClean="0"/>
              <a:t>NOTE: If item is rejected (RED “X”), no follow-on documents can be submitted without contract (GFEBS PO) update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524000"/>
            <a:ext cx="3810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1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EB8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5173"/>
            <a:ext cx="9144000" cy="42876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2743200"/>
            <a:ext cx="609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19200" y="59436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ready to submit Advance Ship Notice (ASN, similar to WAWF Receiving Report), select “Create ASN”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67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76F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3099"/>
            <a:ext cx="9144000" cy="35518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905000"/>
            <a:ext cx="3124200" cy="1447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657600" y="2438400"/>
            <a:ext cx="24113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(Optional)</a:t>
            </a:r>
          </a:p>
          <a:p>
            <a:r>
              <a:rPr lang="en-US" dirty="0" smtClean="0"/>
              <a:t>Can enter shipping data</a:t>
            </a:r>
          </a:p>
        </p:txBody>
      </p:sp>
    </p:spTree>
    <p:extLst>
      <p:ext uri="{BB962C8B-B14F-4D97-AF65-F5344CB8AC3E}">
        <p14:creationId xmlns:p14="http://schemas.microsoft.com/office/powerpoint/2010/main" val="406220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980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8646"/>
            <a:ext cx="9144000" cy="35807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86200" y="2362200"/>
            <a:ext cx="52125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(Optional)</a:t>
            </a:r>
          </a:p>
          <a:p>
            <a:r>
              <a:rPr lang="en-US" dirty="0" smtClean="0"/>
              <a:t>Means of Transport has allowed fields to choose from</a:t>
            </a:r>
          </a:p>
        </p:txBody>
      </p:sp>
    </p:spTree>
    <p:extLst>
      <p:ext uri="{BB962C8B-B14F-4D97-AF65-F5344CB8AC3E}">
        <p14:creationId xmlns:p14="http://schemas.microsoft.com/office/powerpoint/2010/main" val="49899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52B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6030"/>
            <a:ext cx="9144000" cy="36259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14800" y="3733800"/>
            <a:ext cx="762000" cy="1066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rot="10800000">
            <a:off x="1752600" y="5181600"/>
            <a:ext cx="838200" cy="228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590800" y="5257800"/>
            <a:ext cx="6172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(Optional) Select “Propose Outstanding Quantities” to provide near real-time open quantity available in GFEBS</a:t>
            </a:r>
          </a:p>
          <a:p>
            <a:r>
              <a:rPr lang="en-US" dirty="0" smtClean="0"/>
              <a:t>Update quantity for each item that shipment/delivery includes</a:t>
            </a:r>
          </a:p>
          <a:p>
            <a:endParaRPr lang="en-US" sz="800" dirty="0" smtClean="0"/>
          </a:p>
          <a:p>
            <a:r>
              <a:rPr lang="en-US" dirty="0" smtClean="0"/>
              <a:t>NOTE: if quantity is incorrect, contact Contracting Officer</a:t>
            </a:r>
          </a:p>
        </p:txBody>
      </p:sp>
    </p:spTree>
    <p:extLst>
      <p:ext uri="{BB962C8B-B14F-4D97-AF65-F5344CB8AC3E}">
        <p14:creationId xmlns:p14="http://schemas.microsoft.com/office/powerpoint/2010/main" val="175121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CD8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901"/>
            <a:ext cx="9144000" cy="35041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057400"/>
            <a:ext cx="12192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81200" y="5562600"/>
            <a:ext cx="7172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When ASN data is complete, select “Goods Delivered to Recipient” to send</a:t>
            </a:r>
          </a:p>
        </p:txBody>
      </p:sp>
    </p:spTree>
    <p:extLst>
      <p:ext uri="{BB962C8B-B14F-4D97-AF65-F5344CB8AC3E}">
        <p14:creationId xmlns:p14="http://schemas.microsoft.com/office/powerpoint/2010/main" val="320500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1CE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9453"/>
            <a:ext cx="9144000" cy="41590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600200"/>
            <a:ext cx="24384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0" y="1905000"/>
            <a:ext cx="1563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Message given</a:t>
            </a:r>
          </a:p>
        </p:txBody>
      </p:sp>
    </p:spTree>
    <p:extLst>
      <p:ext uri="{BB962C8B-B14F-4D97-AF65-F5344CB8AC3E}">
        <p14:creationId xmlns:p14="http://schemas.microsoft.com/office/powerpoint/2010/main" val="214462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619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09600"/>
            <a:ext cx="6504762" cy="57428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1524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Contractor to receive normal WAWF email notification when documents are posted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71600" y="4876800"/>
            <a:ext cx="2743200" cy="228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24401" y="1981200"/>
            <a:ext cx="396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NOTE: Update to WAWF from SUS happens approximately once per hour</a:t>
            </a:r>
          </a:p>
        </p:txBody>
      </p:sp>
    </p:spTree>
    <p:extLst>
      <p:ext uri="{BB962C8B-B14F-4D97-AF65-F5344CB8AC3E}">
        <p14:creationId xmlns:p14="http://schemas.microsoft.com/office/powerpoint/2010/main" val="425596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BBC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2237"/>
            <a:ext cx="9144000" cy="35597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95400" y="1317037"/>
            <a:ext cx="609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57400" y="304800"/>
            <a:ext cx="42489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(Optional)</a:t>
            </a:r>
            <a:br>
              <a:rPr lang="en-US" dirty="0" smtClean="0"/>
            </a:br>
            <a:r>
              <a:rPr lang="en-US" dirty="0" smtClean="0"/>
              <a:t>Ability to Download or Print ASN document</a:t>
            </a:r>
          </a:p>
        </p:txBody>
      </p:sp>
      <p:pic>
        <p:nvPicPr>
          <p:cNvPr id="5" name="Snagit_PPTC8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724400"/>
            <a:ext cx="7838096" cy="13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9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55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91200" cy="3839171"/>
          </a:xfrm>
          <a:prstGeom prst="rect">
            <a:avLst/>
          </a:prstGeom>
        </p:spPr>
      </p:pic>
      <p:pic>
        <p:nvPicPr>
          <p:cNvPr id="3" name="Snagit_PPT53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921125"/>
            <a:ext cx="5715000" cy="29368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24600" y="762000"/>
            <a:ext cx="26113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Example ASN</a:t>
            </a:r>
          </a:p>
          <a:p>
            <a:r>
              <a:rPr lang="en-US" dirty="0" smtClean="0"/>
              <a:t>(Optional to print or save)</a:t>
            </a:r>
          </a:p>
        </p:txBody>
      </p:sp>
    </p:spTree>
    <p:extLst>
      <p:ext uri="{BB962C8B-B14F-4D97-AF65-F5344CB8AC3E}">
        <p14:creationId xmlns:p14="http://schemas.microsoft.com/office/powerpoint/2010/main" val="279175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31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365"/>
            <a:ext cx="9144000" cy="56672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45720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User ID and password management remains with WAWF administrator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83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8DC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4803"/>
            <a:ext cx="9144000" cy="17883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2743200"/>
            <a:ext cx="7620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4495800"/>
            <a:ext cx="8357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After ASN is submitted, may select “Create Invoice” to create with reference to the ASN</a:t>
            </a:r>
          </a:p>
        </p:txBody>
      </p:sp>
    </p:spTree>
    <p:extLst>
      <p:ext uri="{BB962C8B-B14F-4D97-AF65-F5344CB8AC3E}">
        <p14:creationId xmlns:p14="http://schemas.microsoft.com/office/powerpoint/2010/main" val="312433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7E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0773"/>
            <a:ext cx="9144000" cy="3576454"/>
          </a:xfrm>
          <a:prstGeom prst="rect">
            <a:avLst/>
          </a:prstGeom>
        </p:spPr>
      </p:pic>
      <p:pic>
        <p:nvPicPr>
          <p:cNvPr id="3" name="Snagit_PPT38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57200"/>
            <a:ext cx="4267200" cy="3485715"/>
          </a:xfrm>
          <a:prstGeom prst="rect">
            <a:avLst/>
          </a:prstGeom>
        </p:spPr>
      </p:pic>
      <p:sp>
        <p:nvSpPr>
          <p:cNvPr id="4" name="5-Point Star 3"/>
          <p:cNvSpPr/>
          <p:nvPr/>
        </p:nvSpPr>
        <p:spPr>
          <a:xfrm>
            <a:off x="838200" y="2133600"/>
            <a:ext cx="533400" cy="6096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905000"/>
            <a:ext cx="381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Elbow Connector 6"/>
          <p:cNvCxnSpPr/>
          <p:nvPr/>
        </p:nvCxnSpPr>
        <p:spPr>
          <a:xfrm rot="5400000" flipH="1" flipV="1">
            <a:off x="3543300" y="2247900"/>
            <a:ext cx="1371600" cy="381000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905000" y="1600200"/>
            <a:ext cx="2514600" cy="838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57200" y="55626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System generated sequential number is assigned, but request you enter your CAGE followed by your reference invoice number (up to 11 characters)</a:t>
            </a:r>
          </a:p>
        </p:txBody>
      </p:sp>
    </p:spTree>
    <p:extLst>
      <p:ext uri="{BB962C8B-B14F-4D97-AF65-F5344CB8AC3E}">
        <p14:creationId xmlns:p14="http://schemas.microsoft.com/office/powerpoint/2010/main" val="140620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E69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36351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598357"/>
            <a:ext cx="2209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95600" y="674557"/>
            <a:ext cx="1563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Message given</a:t>
            </a:r>
          </a:p>
        </p:txBody>
      </p:sp>
      <p:pic>
        <p:nvPicPr>
          <p:cNvPr id="5" name="Snagit_PPT9C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9670"/>
            <a:ext cx="9144000" cy="16768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3400" y="5706070"/>
            <a:ext cx="6324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NOTE: WAWF status is also updated</a:t>
            </a:r>
          </a:p>
          <a:p>
            <a:r>
              <a:rPr lang="en-US" dirty="0" smtClean="0"/>
              <a:t>All documents entered, whether through normal WAWF or SUS, will be available in document history</a:t>
            </a:r>
          </a:p>
        </p:txBody>
      </p:sp>
    </p:spTree>
    <p:extLst>
      <p:ext uri="{BB962C8B-B14F-4D97-AF65-F5344CB8AC3E}">
        <p14:creationId xmlns:p14="http://schemas.microsoft.com/office/powerpoint/2010/main" val="403483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7EC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28" y="557571"/>
            <a:ext cx="6657143" cy="57428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1524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Contractor to receive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4800600"/>
            <a:ext cx="2743200" cy="381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24400" y="1981200"/>
            <a:ext cx="3208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Email notification of Acceptance</a:t>
            </a:r>
          </a:p>
        </p:txBody>
      </p:sp>
    </p:spTree>
    <p:extLst>
      <p:ext uri="{BB962C8B-B14F-4D97-AF65-F5344CB8AC3E}">
        <p14:creationId xmlns:p14="http://schemas.microsoft.com/office/powerpoint/2010/main" val="293057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596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8001000" cy="3208322"/>
          </a:xfrm>
          <a:prstGeom prst="rect">
            <a:avLst/>
          </a:prstGeom>
        </p:spPr>
      </p:pic>
      <p:pic>
        <p:nvPicPr>
          <p:cNvPr id="3" name="Snagit_PPT69C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200"/>
            <a:ext cx="8010338" cy="26921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943600"/>
            <a:ext cx="990600" cy="228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76600" y="1371600"/>
            <a:ext cx="53783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(Optional) Scroll down to see additional data  including </a:t>
            </a:r>
          </a:p>
          <a:p>
            <a:r>
              <a:rPr lang="en-US" dirty="0" smtClean="0"/>
              <a:t>ability to check near real-time payment status</a:t>
            </a:r>
          </a:p>
        </p:txBody>
      </p:sp>
    </p:spTree>
    <p:extLst>
      <p:ext uri="{BB962C8B-B14F-4D97-AF65-F5344CB8AC3E}">
        <p14:creationId xmlns:p14="http://schemas.microsoft.com/office/powerpoint/2010/main" val="290748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B75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2952"/>
            <a:ext cx="9144000" cy="16904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400" y="4750566"/>
            <a:ext cx="990600" cy="228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nagit_PPTCA9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5353152"/>
            <a:ext cx="5542858" cy="8190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47629" y="5686476"/>
            <a:ext cx="990600" cy="228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62229" y="5686476"/>
            <a:ext cx="990600" cy="228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5505552"/>
            <a:ext cx="1800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Scroll to the right</a:t>
            </a:r>
          </a:p>
        </p:txBody>
      </p:sp>
      <p:pic>
        <p:nvPicPr>
          <p:cNvPr id="8" name="Snagit_PPT1CE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52423"/>
            <a:ext cx="9144000" cy="86405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200" y="1384452"/>
            <a:ext cx="3962400" cy="228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800" y="2171623"/>
            <a:ext cx="809696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When referenced ASN is received and processed by the Acceptor, the invoice will be </a:t>
            </a:r>
          </a:p>
          <a:p>
            <a:r>
              <a:rPr lang="en-US" dirty="0" smtClean="0"/>
              <a:t>available to be “Scheduled for Payment”</a:t>
            </a:r>
          </a:p>
          <a:p>
            <a:endParaRPr lang="en-US" dirty="0" smtClean="0"/>
          </a:p>
          <a:p>
            <a:r>
              <a:rPr lang="en-US" dirty="0" smtClean="0"/>
              <a:t>NOTE: Invoice linked to ASN, so should match without error</a:t>
            </a:r>
          </a:p>
        </p:txBody>
      </p:sp>
    </p:spTree>
    <p:extLst>
      <p:ext uri="{BB962C8B-B14F-4D97-AF65-F5344CB8AC3E}">
        <p14:creationId xmlns:p14="http://schemas.microsoft.com/office/powerpoint/2010/main" val="322596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BBD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333" y="533761"/>
            <a:ext cx="6333334" cy="57904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95400" y="4876800"/>
            <a:ext cx="2743200" cy="228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1524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Contractor to receive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724400" y="1981200"/>
            <a:ext cx="3788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Email notification of Invoice Processed</a:t>
            </a:r>
          </a:p>
        </p:txBody>
      </p:sp>
    </p:spTree>
    <p:extLst>
      <p:ext uri="{BB962C8B-B14F-4D97-AF65-F5344CB8AC3E}">
        <p14:creationId xmlns:p14="http://schemas.microsoft.com/office/powerpoint/2010/main" val="243484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CF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2743200"/>
          </a:xfrm>
          <a:prstGeom prst="rect">
            <a:avLst/>
          </a:prstGeom>
        </p:spPr>
      </p:pic>
      <p:pic>
        <p:nvPicPr>
          <p:cNvPr id="3" name="Snagit_PPTDA2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03001"/>
            <a:ext cx="8142858" cy="100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3536401"/>
            <a:ext cx="6172200" cy="3048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4267200"/>
            <a:ext cx="6423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Once invoice is disbursed, data is updated to show the Check/EFT#</a:t>
            </a:r>
          </a:p>
        </p:txBody>
      </p:sp>
      <p:pic>
        <p:nvPicPr>
          <p:cNvPr id="7" name="Snagit_PPT616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0600"/>
            <a:ext cx="9144000" cy="129272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9268" y="6248400"/>
            <a:ext cx="8854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SUS retains list display of documents with drill-down capability to find associated documents</a:t>
            </a:r>
          </a:p>
        </p:txBody>
      </p:sp>
    </p:spTree>
    <p:extLst>
      <p:ext uri="{BB962C8B-B14F-4D97-AF65-F5344CB8AC3E}">
        <p14:creationId xmlns:p14="http://schemas.microsoft.com/office/powerpoint/2010/main" val="136220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5B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9619"/>
            <a:ext cx="9144000" cy="51187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41148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begin the process to submit an invoice select Vendor &gt; Create Document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85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2C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3"/>
          <a:stretch>
            <a:fillRect/>
          </a:stretch>
        </p:blipFill>
        <p:spPr>
          <a:xfrm>
            <a:off x="0" y="1066800"/>
            <a:ext cx="9144000" cy="51352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2578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Enter CAGE, contract type, contract number and delivery order (optional)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67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61FB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352"/>
            <a:ext cx="9144000" cy="51572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43434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Once informed by Contracting Officer that contract is modified (administratively) to the new SUS Pay Official (i.e., SUS Pay Office DoDAAC = HQ0678), </a:t>
            </a:r>
            <a:br>
              <a:rPr lang="en-US" dirty="0" smtClean="0"/>
            </a:br>
            <a:r>
              <a:rPr lang="en-US" dirty="0" smtClean="0"/>
              <a:t>enter to be directed to GFEBS SUS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29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D80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076"/>
            <a:ext cx="9144000" cy="51858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43434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Message given – select to “Open GFEBSP2P in new window”</a:t>
            </a:r>
          </a:p>
          <a:p>
            <a:endParaRPr lang="en-US" dirty="0" smtClean="0"/>
          </a:p>
          <a:p>
            <a:r>
              <a:rPr lang="en-US" dirty="0" smtClean="0"/>
              <a:t>NOTE: SUS is a component of the end-to-end Procure-to-Pay (P2P) pilot the Army is conducting.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77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951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2681"/>
            <a:ext cx="9144000" cy="42926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59436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Read and select “OK” to be directed to SUS</a:t>
            </a:r>
          </a:p>
        </p:txBody>
      </p:sp>
    </p:spTree>
    <p:extLst>
      <p:ext uri="{BB962C8B-B14F-4D97-AF65-F5344CB8AC3E}">
        <p14:creationId xmlns:p14="http://schemas.microsoft.com/office/powerpoint/2010/main" val="417521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nagit_PPT2CA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035"/>
            <a:ext cx="9144000" cy="41159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5638800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Contract number entered in WAWF will direct user to the associated SUS document</a:t>
            </a:r>
          </a:p>
          <a:p>
            <a:r>
              <a:rPr lang="en-US" dirty="0" smtClean="0"/>
              <a:t>Basic (or header) data is shown as well as item information of awarded contract</a:t>
            </a:r>
          </a:p>
          <a:p>
            <a:r>
              <a:rPr lang="en-US" dirty="0" smtClean="0"/>
              <a:t>Select “Process” to prepare one-time Acknowledgment of PO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" y="2057400"/>
            <a:ext cx="5334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3810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 of Supply  or Quantity based Contract</a:t>
            </a:r>
            <a:br>
              <a:rPr lang="en-US" dirty="0" smtClean="0"/>
            </a:br>
            <a:r>
              <a:rPr lang="en-US" dirty="0" smtClean="0"/>
              <a:t>Data replicated to SUS from GFEBS for shipment and invoice processing</a:t>
            </a:r>
          </a:p>
        </p:txBody>
      </p:sp>
    </p:spTree>
    <p:extLst>
      <p:ext uri="{BB962C8B-B14F-4D97-AF65-F5344CB8AC3E}">
        <p14:creationId xmlns:p14="http://schemas.microsoft.com/office/powerpoint/2010/main" val="37820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55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6265"/>
            <a:ext cx="9144000" cy="40254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59436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Review data and if correct, select “Confirm all items”</a:t>
            </a:r>
          </a:p>
          <a:p>
            <a:r>
              <a:rPr lang="en-US" dirty="0" smtClean="0"/>
              <a:t>NOTE: Any errors should be reported to Contracting Officer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5257800"/>
            <a:ext cx="685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2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2890</TotalTime>
  <Words>499</Words>
  <Application>Microsoft Office PowerPoint</Application>
  <PresentationFormat>On-screen Show (4:3)</PresentationFormat>
  <Paragraphs>55</Paragraphs>
  <Slides>27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Ronald Reese</dc:creator>
  <cp:lastModifiedBy>Shelly Finke</cp:lastModifiedBy>
  <cp:revision>31</cp:revision>
  <dcterms:created xsi:type="dcterms:W3CDTF">2012-03-05T13:49:55Z</dcterms:created>
  <dcterms:modified xsi:type="dcterms:W3CDTF">2013-12-31T16:12:21Z</dcterms:modified>
</cp:coreProperties>
</file>