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sldIdLst>
    <p:sldId id="375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336" autoAdjust="0"/>
  </p:normalViewPr>
  <p:slideViewPr>
    <p:cSldViewPr>
      <p:cViewPr>
        <p:scale>
          <a:sx n="95" d="100"/>
          <a:sy n="95" d="100"/>
        </p:scale>
        <p:origin x="-44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A61A2-C720-42D0-B632-2853BE57E6A9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A63D5-1B5A-4B6D-87A1-13EB88F5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8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1pPr>
            <a:lvl2pPr eaLnBrk="0" hangingPunct="0"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5pPr>
            <a:lvl6pPr marL="2464559" indent="-224051" defTabSz="4481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6pPr>
            <a:lvl7pPr marL="2912661" indent="-224051" defTabSz="4481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7pPr>
            <a:lvl8pPr marL="3360763" indent="-224051" defTabSz="4481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8pPr>
            <a:lvl9pPr marL="3808865" indent="-224051" defTabSz="4481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09494" algn="l"/>
                <a:tab pos="1418989" algn="l"/>
                <a:tab pos="2128483" algn="l"/>
                <a:tab pos="283797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1CE30E1C-75EE-4A5A-8127-D3784F5A5985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7041" y="4344259"/>
            <a:ext cx="5483919" cy="4114956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93663"/>
            <a:ext cx="2192338" cy="644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93663"/>
            <a:ext cx="6424612" cy="644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263775" y="6467475"/>
            <a:ext cx="3524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3366"/>
                </a:solidFill>
              </a:rPr>
              <a:t>Internal IBM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93663"/>
            <a:ext cx="7650162" cy="896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90613"/>
            <a:ext cx="8767763" cy="54451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14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3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90613"/>
            <a:ext cx="4306888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090613"/>
            <a:ext cx="4308475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9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2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13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75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2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C Banner"/>
          <p:cNvSpPr>
            <a:spLocks noChangeArrowheads="1"/>
          </p:cNvSpPr>
          <p:nvPr/>
        </p:nvSpPr>
        <p:spPr bwMode="auto">
          <a:xfrm>
            <a:off x="-9525" y="0"/>
            <a:ext cx="9144000" cy="992188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366"/>
              </a:solidFill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0613"/>
            <a:ext cx="87677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52" tIns="44383" rIns="90352" bIns="44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title"/>
          </p:nvPr>
        </p:nvSpPr>
        <p:spPr bwMode="gray">
          <a:xfrm>
            <a:off x="227013" y="93663"/>
            <a:ext cx="765016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52" tIns="44383" rIns="90352" bIns="44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AcnStamp_ID_147494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6096000" y="1387475"/>
            <a:ext cx="1422400" cy="2635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5361" rIns="0" bIns="25361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3366"/>
                </a:solidFill>
              </a:rPr>
              <a:t>MASTER STAMP</a:t>
            </a:r>
          </a:p>
        </p:txBody>
      </p:sp>
      <p:cxnSp>
        <p:nvCxnSpPr>
          <p:cNvPr id="1030" name="AcnStpConnector_ID_147495" hidden="1"/>
          <p:cNvCxnSpPr>
            <a:cxnSpLocks noChangeShapeType="1"/>
            <a:stCxn id="1029" idx="2"/>
            <a:endCxn id="1029" idx="0"/>
          </p:cNvCxnSpPr>
          <p:nvPr>
            <p:custDataLst>
              <p:tags r:id="rId15"/>
            </p:custDataLst>
          </p:nvPr>
        </p:nvCxnSpPr>
        <p:spPr bwMode="gray">
          <a:xfrm>
            <a:off x="6096000" y="1387475"/>
            <a:ext cx="142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" name="AcnStpConnector_ID_147496" hidden="1"/>
          <p:cNvCxnSpPr>
            <a:cxnSpLocks noChangeShapeType="1"/>
            <a:stCxn id="1029" idx="4"/>
            <a:endCxn id="1029" idx="6"/>
          </p:cNvCxnSpPr>
          <p:nvPr>
            <p:custDataLst>
              <p:tags r:id="rId16"/>
            </p:custDataLst>
          </p:nvPr>
        </p:nvCxnSpPr>
        <p:spPr bwMode="gray">
          <a:xfrm>
            <a:off x="6096000" y="1651000"/>
            <a:ext cx="142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Rectangle 61"/>
          <p:cNvSpPr>
            <a:spLocks noChangeArrowheads="1"/>
          </p:cNvSpPr>
          <p:nvPr/>
        </p:nvSpPr>
        <p:spPr bwMode="auto">
          <a:xfrm>
            <a:off x="0" y="6550025"/>
            <a:ext cx="90963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2" tIns="44383" rIns="90352" bIns="44383" anchor="b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8853488" algn="r"/>
              </a:tabLst>
            </a:pPr>
            <a:r>
              <a:rPr lang="en-US" sz="1000" b="1">
                <a:solidFill>
                  <a:srgbClr val="003366"/>
                </a:solidFill>
              </a:rPr>
              <a:t>                                                                	  </a:t>
            </a:r>
            <a:fld id="{49F8F4D1-CB47-42E0-B34E-A3AB13F1B4B5}" type="slidenum">
              <a:rPr lang="en-US" sz="1000">
                <a:solidFill>
                  <a:srgbClr val="003366"/>
                </a:solidFill>
              </a:rPr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853488" algn="r"/>
                </a:tabLst>
              </a:pPr>
              <a:t>‹#›</a:t>
            </a:fld>
            <a:endParaRPr lang="en-US" sz="1000">
              <a:solidFill>
                <a:srgbClr val="003366"/>
              </a:solidFill>
            </a:endParaRPr>
          </a:p>
        </p:txBody>
      </p:sp>
      <p:pic>
        <p:nvPicPr>
          <p:cNvPr id="1033" name="Picture 9" descr="fla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7463"/>
            <a:ext cx="1219200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71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36538" indent="-23653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3653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50938" indent="-23653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3pPr>
      <a:lvl4pPr marL="1608138" indent="-236538" algn="l" rtl="0" eaLnBrk="0" fontAlgn="base" hangingPunct="0">
        <a:spcBef>
          <a:spcPct val="0"/>
        </a:spcBef>
        <a:spcAft>
          <a:spcPct val="20000"/>
        </a:spcAft>
        <a:buClr>
          <a:srgbClr val="B0B1B3"/>
        </a:buClr>
        <a:buFont typeface="Arial Black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168525" indent="-2222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625725" indent="-222250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3082925" indent="-222250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540125" indent="-222250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997325" indent="-222250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1488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1438"/>
            <a:ext cx="9144000" cy="43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5800"/>
            <a:ext cx="7772400" cy="1470025"/>
          </a:xfrm>
        </p:spPr>
        <p:txBody>
          <a:bodyPr/>
          <a:lstStyle/>
          <a:p>
            <a:pPr algn="ctr">
              <a:buFont typeface="Times New Roman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USCIS ELIS I-526 Screenshots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3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5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66800"/>
            <a:ext cx="89153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15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0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I-526 – Supporting Evidence Categories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8325"/>
            <a:ext cx="9067800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Supporting Evidence Examples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1"/>
            <a:ext cx="89916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Manage Evidence Upload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678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Upload Evidence via Applet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90678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98710"/>
            <a:ext cx="2514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1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Selected Evidence for Upload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916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3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I-526 – Manage Upload - Uploaded Evidences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991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3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Review Uploaded Evidences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Online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66799"/>
            <a:ext cx="8743949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Preparer Section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Preparer Section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067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6324"/>
            <a:ext cx="8915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"/>
          <a:stretch/>
        </p:blipFill>
        <p:spPr bwMode="auto">
          <a:xfrm>
            <a:off x="76200" y="1066801"/>
            <a:ext cx="89153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8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" y="1219200"/>
            <a:ext cx="8648700" cy="51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Application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10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I-526 - Payment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8855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I-526 – Preparing Application for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952625"/>
            <a:ext cx="873283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</a:t>
            </a:r>
            <a:r>
              <a:rPr lang="en-US" dirty="0" err="1" smtClean="0"/>
              <a:t>Pay.Gov</a:t>
            </a:r>
            <a:r>
              <a:rPr lang="en-US" dirty="0" smtClean="0"/>
              <a:t> for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" b="34717"/>
          <a:stretch/>
        </p:blipFill>
        <p:spPr bwMode="auto">
          <a:xfrm>
            <a:off x="152400" y="998806"/>
            <a:ext cx="7696200" cy="549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0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I-526 – </a:t>
            </a:r>
            <a:r>
              <a:rPr lang="en-US" dirty="0" err="1" smtClean="0"/>
              <a:t>Pay.Gov</a:t>
            </a:r>
            <a:r>
              <a:rPr lang="en-US" dirty="0" smtClean="0"/>
              <a:t> – Payment Confirmation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946"/>
            <a:ext cx="5562600" cy="575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About You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9976"/>
            <a:ext cx="8915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I-526 – Payment Submission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450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View my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289925" cy="551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2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Biographic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057400"/>
            <a:ext cx="6705600" cy="4478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1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6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Immigration Information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8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Enterprise Information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7" y="1066800"/>
            <a:ext cx="89563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Investment Information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1"/>
            <a:ext cx="88391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3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– Employment Information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1"/>
            <a:ext cx="89153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I-526 Eligibility Information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066800"/>
            <a:ext cx="90678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3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8/21/2006 2:29:25 P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8/21/2006 2:29:26 P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8/21/2006 2:29:26 PM"/>
</p:tagLst>
</file>

<file path=ppt/theme/theme1.xml><?xml version="1.0" encoding="utf-8"?>
<a:theme xmlns:a="http://schemas.openxmlformats.org/drawingml/2006/main" name="2_DHS_Template">
  <a:themeElements>
    <a:clrScheme name="2_DHS_Template 2">
      <a:dk1>
        <a:srgbClr val="003366"/>
      </a:dk1>
      <a:lt1>
        <a:srgbClr val="FFFFFF"/>
      </a:lt1>
      <a:dk2>
        <a:srgbClr val="003366"/>
      </a:dk2>
      <a:lt2>
        <a:srgbClr val="999999"/>
      </a:lt2>
      <a:accent1>
        <a:srgbClr val="006699"/>
      </a:accent1>
      <a:accent2>
        <a:srgbClr val="CC0033"/>
      </a:accent2>
      <a:accent3>
        <a:srgbClr val="FFFFFF"/>
      </a:accent3>
      <a:accent4>
        <a:srgbClr val="002A56"/>
      </a:accent4>
      <a:accent5>
        <a:srgbClr val="AAB8CA"/>
      </a:accent5>
      <a:accent6>
        <a:srgbClr val="B9002D"/>
      </a:accent6>
      <a:hlink>
        <a:srgbClr val="339900"/>
      </a:hlink>
      <a:folHlink>
        <a:srgbClr val="333333"/>
      </a:folHlink>
    </a:clrScheme>
    <a:fontScheme name="2_DHS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HS_Templa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HS_Template 2">
        <a:dk1>
          <a:srgbClr val="003366"/>
        </a:dk1>
        <a:lt1>
          <a:srgbClr val="FFFFFF"/>
        </a:lt1>
        <a:dk2>
          <a:srgbClr val="003366"/>
        </a:dk2>
        <a:lt2>
          <a:srgbClr val="999999"/>
        </a:lt2>
        <a:accent1>
          <a:srgbClr val="006699"/>
        </a:accent1>
        <a:accent2>
          <a:srgbClr val="CC0033"/>
        </a:accent2>
        <a:accent3>
          <a:srgbClr val="FFFFFF"/>
        </a:accent3>
        <a:accent4>
          <a:srgbClr val="002A56"/>
        </a:accent4>
        <a:accent5>
          <a:srgbClr val="AAB8CA"/>
        </a:accent5>
        <a:accent6>
          <a:srgbClr val="B9002D"/>
        </a:accent6>
        <a:hlink>
          <a:srgbClr val="33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085235D27CA44A24B25A65D1BB299" ma:contentTypeVersion="7" ma:contentTypeDescription="Create a new document." ma:contentTypeScope="" ma:versionID="493c512f89ba9466978f0071f8e235a3">
  <xsd:schema xmlns:xsd="http://www.w3.org/2001/XMLSchema" xmlns:xs="http://www.w3.org/2001/XMLSchema" xmlns:p="http://schemas.microsoft.com/office/2006/metadata/properties" xmlns:ns2="813cf3c7-d9c2-4aa2-ada5-0dddd19773af" targetNamespace="http://schemas.microsoft.com/office/2006/metadata/properties" ma:root="true" ma:fieldsID="94bbe08636a0ab9f8bc28c8cff6d5682" ns2:_="">
    <xsd:import namespace="813cf3c7-d9c2-4aa2-ada5-0dddd19773af"/>
    <xsd:element name="properties">
      <xsd:complexType>
        <xsd:sequence>
          <xsd:element name="documentManagement">
            <xsd:complexType>
              <xsd:all>
                <xsd:element ref="ns2:Category"/>
                <xsd:element ref="ns2:Phase" minOccurs="0"/>
                <xsd:element ref="ns2:Sprints"/>
                <xsd:element ref="ns2:Team"/>
                <xsd:element ref="ns2:User_x0020_Story_x0020__x0023_" minOccurs="0"/>
                <xsd:element ref="ns2:Approval_x0020_D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cf3c7-d9c2-4aa2-ada5-0dddd19773af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format="Dropdown" ma:indexed="true" ma:internalName="Category">
      <xsd:simpleType>
        <xsd:restriction base="dms:Choice">
          <xsd:enumeration value="508 Compliance"/>
          <xsd:enumeration value="508 Templates"/>
          <xsd:enumeration value="A2.3 Capabilities"/>
          <xsd:enumeration value="Acceptance Criteria"/>
          <xsd:enumeration value="Approvals"/>
          <xsd:enumeration value="Automated Test Documents"/>
          <xsd:enumeration value="Backlogs"/>
          <xsd:enumeration value="Backlog Liquidators Action Items"/>
          <xsd:enumeration value="Blank Templates"/>
          <xsd:enumeration value="BOLT Action Items"/>
          <xsd:enumeration value="Business Data Impact Assessments"/>
          <xsd:enumeration value="CMMI"/>
          <xsd:enumeration value="Code Merges"/>
          <xsd:enumeration value="Code Reviews"/>
          <xsd:enumeration value="Contact Lists"/>
          <xsd:enumeration value="Content Review"/>
          <xsd:enumeration value="DCRs"/>
          <xsd:enumeration value="DCR Templates"/>
          <xsd:enumeration value="Dashboard Files"/>
          <xsd:enumeration value="Defects Sent to ELIS Product Backlog"/>
          <xsd:enumeration value="Design Decks"/>
          <xsd:enumeration value="Development Standards"/>
          <xsd:enumeration value="Document Library"/>
          <xsd:enumeration value="Environment Schedules"/>
          <xsd:enumeration value="EB5 Artifacts"/>
          <xsd:enumeration value="ELIS2 (Temporary)"/>
          <xsd:enumeration value="EPMS Artifacts"/>
          <xsd:enumeration value="Governance"/>
          <xsd:enumeration value="Hardening Sprint"/>
          <xsd:enumeration value="Meeting Notes"/>
          <xsd:enumeration value="Miscellaneous"/>
          <xsd:enumeration value="Mock-Ups/Screen Shots"/>
          <xsd:enumeration value="Online Help"/>
          <xsd:enumeration value="Overviews"/>
          <xsd:enumeration value="PMT Documents"/>
          <xsd:enumeration value="Performance Test Results"/>
          <xsd:enumeration value="Presentations"/>
          <xsd:enumeration value="RPR Working Documents"/>
          <xsd:enumeration value="RRR Working Documents"/>
          <xsd:enumeration value="Release Manager Daily Status Reports"/>
          <xsd:enumeration value="Release/Sprint Kickoffs"/>
          <xsd:enumeration value="Release/Sprint Planning"/>
          <xsd:enumeration value="SCRs"/>
          <xsd:enumeration value="SCRs/DCRs/BDIAs"/>
          <xsd:enumeration value="SEALS Action Items"/>
          <xsd:enumeration value="SDD"/>
          <xsd:enumeration value="Security Documents"/>
          <xsd:enumeration value="Sprint Kickoffs"/>
          <xsd:enumeration value="Sprint Retrospectives"/>
          <xsd:enumeration value="Sprint Reviews"/>
          <xsd:enumeration value="Status Reporting"/>
          <xsd:enumeration value="Templates"/>
          <xsd:enumeration value="Test Documents"/>
          <xsd:enumeration value="Test Execution Matrices"/>
          <xsd:enumeration value="Training Documents"/>
          <xsd:enumeration value="Transitional Process Guides"/>
          <xsd:enumeration value="Union Attendance"/>
          <xsd:enumeration value="USCIS Agile Approval"/>
          <xsd:enumeration value="User Stories"/>
          <xsd:enumeration value="Other"/>
        </xsd:restriction>
      </xsd:simpleType>
    </xsd:element>
    <xsd:element name="Phase" ma:index="9" nillable="true" ma:displayName="Phase" ma:internalName="Pha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hase 1"/>
                    <xsd:enumeration value="Phase 2"/>
                    <xsd:enumeration value="Phase 3"/>
                    <xsd:enumeration value="Release A2.4"/>
                    <xsd:enumeration value="Release A2.5"/>
                    <xsd:enumeration value="All Phases"/>
                    <xsd:enumeration value="Not Applicable"/>
                  </xsd:restriction>
                </xsd:simpleType>
              </xsd:element>
            </xsd:sequence>
          </xsd:extension>
        </xsd:complexContent>
      </xsd:complexType>
    </xsd:element>
    <xsd:element name="Sprints" ma:index="10" ma:displayName="Sprint" ma:format="Dropdown" ma:indexed="true" ma:internalName="Sprints">
      <xsd:simpleType>
        <xsd:restriction base="dms:Choice">
          <xsd:enumeration value="Sprint 1"/>
          <xsd:enumeration value="Sprint 2"/>
          <xsd:enumeration value="Sprint 3"/>
          <xsd:enumeration value="Sprint 4 (Hardening Sprint)"/>
          <xsd:enumeration value="Sprint 5"/>
          <xsd:enumeration value="Sprint 6"/>
          <xsd:enumeration value="Sprint 7"/>
          <xsd:enumeration value="Sprint 8 (Hardening Sprint)"/>
          <xsd:enumeration value="Sprint 9"/>
          <xsd:enumeration value="Sprint 10"/>
          <xsd:enumeration value="Sprint 11"/>
          <xsd:enumeration value="Sprint 12 (Hardening Sprint)"/>
          <xsd:enumeration value="Sprint 13"/>
          <xsd:enumeration value="Sprint 14 (Hardening Sprint)"/>
          <xsd:enumeration value="Sprint 15"/>
          <xsd:enumeration value="Sprint 16"/>
          <xsd:enumeration value="Sprint 17"/>
          <xsd:enumeration value="Sprint 18 (Hardening Sprint)"/>
          <xsd:enumeration value="All Sprints"/>
          <xsd:enumeration value="Not Applicable"/>
        </xsd:restriction>
      </xsd:simpleType>
    </xsd:element>
    <xsd:element name="Team" ma:index="11" ma:displayName="Team" ma:format="Dropdown" ma:indexed="true" ma:internalName="Team">
      <xsd:simpleType>
        <xsd:restriction base="dms:Choice">
          <xsd:enumeration value="Team 1 Backlog Liquidators"/>
          <xsd:enumeration value="Team 2 SEALS"/>
          <xsd:enumeration value="Team 3 S.W.A.T."/>
          <xsd:enumeration value="Team 4 B.O.L.T."/>
          <xsd:enumeration value="Team 5 5th Element"/>
          <xsd:enumeration value="PMT"/>
          <xsd:enumeration value="All Teams"/>
          <xsd:enumeration value="Not Applicable"/>
        </xsd:restriction>
      </xsd:simpleType>
    </xsd:element>
    <xsd:element name="User_x0020_Story_x0020__x0023_" ma:index="12" nillable="true" ma:displayName="User Story #" ma:format="Dropdown" ma:internalName="User_x0020_Story_x0020__x0023_">
      <xsd:simpleType>
        <xsd:restriction base="dms:Choice">
          <xsd:enumeration value="A-01"/>
          <xsd:enumeration value="A-02"/>
          <xsd:enumeration value="A-03"/>
          <xsd:enumeration value="A-04"/>
          <xsd:enumeration value="A-05"/>
          <xsd:enumeration value="A-06"/>
          <xsd:enumeration value="A-07"/>
          <xsd:enumeration value="A-09"/>
          <xsd:enumeration value="A-11"/>
          <xsd:enumeration value="A-12"/>
          <xsd:enumeration value="A-13"/>
          <xsd:enumeration value="A-14"/>
          <xsd:enumeration value="A-15"/>
          <xsd:enumeration value="A-16"/>
          <xsd:enumeration value="A-17"/>
          <xsd:enumeration value="A-18"/>
          <xsd:enumeration value="A-19"/>
          <xsd:enumeration value="A-20"/>
          <xsd:enumeration value="A-21"/>
          <xsd:enumeration value="A-22"/>
          <xsd:enumeration value="A-25"/>
          <xsd:enumeration value="A-26"/>
          <xsd:enumeration value="A-27"/>
          <xsd:enumeration value="A-28"/>
          <xsd:enumeration value="A-29"/>
          <xsd:enumeration value="A-30"/>
          <xsd:enumeration value="A-31"/>
          <xsd:enumeration value="A-32"/>
          <xsd:enumeration value="A-33"/>
          <xsd:enumeration value="A-34"/>
          <xsd:enumeration value="A-35"/>
          <xsd:enumeration value="A-36"/>
          <xsd:enumeration value="A-37"/>
          <xsd:enumeration value="A-38"/>
          <xsd:enumeration value="A-39"/>
          <xsd:enumeration value="A-40A"/>
          <xsd:enumeration value="A-40B"/>
          <xsd:enumeration value="A-41"/>
          <xsd:enumeration value="A-42"/>
          <xsd:enumeration value="A-43"/>
          <xsd:enumeration value="A-45"/>
          <xsd:enumeration value="A-46"/>
          <xsd:enumeration value="A-47"/>
          <xsd:enumeration value="A-48"/>
          <xsd:enumeration value="A-49"/>
          <xsd:enumeration value="A-50"/>
          <xsd:enumeration value="A-51"/>
          <xsd:enumeration value="A-52"/>
          <xsd:enumeration value="A-53"/>
          <xsd:enumeration value="A-54"/>
          <xsd:enumeration value="A-55"/>
          <xsd:enumeration value="A-56"/>
          <xsd:enumeration value="A-57"/>
          <xsd:enumeration value="A-58"/>
          <xsd:enumeration value="A-59A"/>
          <xsd:enumeration value="A-59B"/>
          <xsd:enumeration value="A-60"/>
          <xsd:enumeration value="A-61"/>
          <xsd:enumeration value="A-63"/>
          <xsd:enumeration value="A-64"/>
          <xsd:enumeration value="A-65A"/>
          <xsd:enumeration value="A-65B"/>
          <xsd:enumeration value="A-66A"/>
          <xsd:enumeration value="A-66B"/>
          <xsd:enumeration value="A-82"/>
          <xsd:enumeration value="A-83"/>
          <xsd:enumeration value="A-84"/>
          <xsd:enumeration value="A-85"/>
          <xsd:enumeration value="A-86"/>
          <xsd:enumeration value="A-87"/>
          <xsd:enumeration value="A-88"/>
          <xsd:enumeration value="A-89"/>
          <xsd:enumeration value="A-90"/>
          <xsd:enumeration value="A-91"/>
          <xsd:enumeration value="A-92"/>
          <xsd:enumeration value="A-93"/>
          <xsd:enumeration value="A-94"/>
          <xsd:enumeration value="A-95"/>
          <xsd:enumeration value="A-96"/>
          <xsd:enumeration value="A-97"/>
          <xsd:enumeration value="A-98"/>
          <xsd:enumeration value="A-99"/>
          <xsd:enumeration value="A-100"/>
          <xsd:enumeration value="A-101"/>
          <xsd:enumeration value="A-104"/>
          <xsd:enumeration value="A-110"/>
          <xsd:enumeration value="A-111"/>
          <xsd:enumeration value="A-112"/>
          <xsd:enumeration value="A-113"/>
          <xsd:enumeration value="A-114"/>
          <xsd:enumeration value="A-115"/>
          <xsd:enumeration value="A-116"/>
          <xsd:enumeration value="A-117"/>
          <xsd:enumeration value="A-118"/>
          <xsd:enumeration value="A-119"/>
          <xsd:enumeration value="A-120"/>
          <xsd:enumeration value="A-121"/>
          <xsd:enumeration value="A-122"/>
          <xsd:enumeration value="A-123"/>
          <xsd:enumeration value="A-124"/>
          <xsd:enumeration value="A-125"/>
          <xsd:enumeration value="A-126"/>
          <xsd:enumeration value="A-127"/>
          <xsd:enumeration value="A-128"/>
          <xsd:enumeration value="A-129"/>
          <xsd:enumeration value="A-130"/>
          <xsd:enumeration value="A-131"/>
          <xsd:enumeration value="A-132"/>
          <xsd:enumeration value="A-133"/>
          <xsd:enumeration value="A-134"/>
          <xsd:enumeration value="A-135"/>
          <xsd:enumeration value="A-136"/>
          <xsd:enumeration value="A-137"/>
          <xsd:enumeration value="A-138"/>
          <xsd:enumeration value="A-139"/>
          <xsd:enumeration value="A-140"/>
          <xsd:enumeration value="A-141"/>
          <xsd:enumeration value="A-142"/>
          <xsd:enumeration value="A-143"/>
          <xsd:enumeration value="A-144"/>
          <xsd:enumeration value="B-01"/>
          <xsd:enumeration value="B-02"/>
          <xsd:enumeration value="B-03"/>
          <xsd:enumeration value="B-04"/>
          <xsd:enumeration value="B-05"/>
          <xsd:enumeration value="B-06 A"/>
          <xsd:enumeration value="B-06 B"/>
          <xsd:enumeration value="B-07"/>
          <xsd:enumeration value="B-08"/>
          <xsd:enumeration value="B-09"/>
          <xsd:enumeration value="B-10"/>
          <xsd:enumeration value="B-11"/>
          <xsd:enumeration value="B-12"/>
          <xsd:enumeration value="B-13"/>
          <xsd:enumeration value="B-14"/>
          <xsd:enumeration value="B-15"/>
          <xsd:enumeration value="B-16"/>
          <xsd:enumeration value="B-17"/>
          <xsd:enumeration value="B-18"/>
          <xsd:enumeration value="B-19"/>
          <xsd:enumeration value="B-20"/>
          <xsd:enumeration value="B-21"/>
          <xsd:enumeration value="B-22"/>
          <xsd:enumeration value="B-23"/>
          <xsd:enumeration value="B-24"/>
          <xsd:enumeration value="B-25"/>
          <xsd:enumeration value="B-26"/>
          <xsd:enumeration value="B-27"/>
          <xsd:enumeration value="B-28"/>
          <xsd:enumeration value="B-29"/>
          <xsd:enumeration value="B-30"/>
          <xsd:enumeration value="B-31"/>
          <xsd:enumeration value="B-32"/>
          <xsd:enumeration value="B-33"/>
          <xsd:enumeration value="B-34"/>
          <xsd:enumeration value="B-35"/>
          <xsd:enumeration value="B-36"/>
          <xsd:enumeration value="B-37"/>
          <xsd:enumeration value="B-38"/>
          <xsd:enumeration value="B-39"/>
          <xsd:enumeration value="B-40"/>
          <xsd:enumeration value="B-41"/>
          <xsd:enumeration value="B-42"/>
          <xsd:enumeration value="B-43"/>
          <xsd:enumeration value="B-44"/>
          <xsd:enumeration value="B-45"/>
          <xsd:enumeration value="B-46"/>
          <xsd:enumeration value="B-47"/>
          <xsd:enumeration value="B-48A"/>
          <xsd:enumeration value="B-48B"/>
          <xsd:enumeration value="B-48C"/>
          <xsd:enumeration value="B-48D"/>
          <xsd:enumeration value="B-49"/>
          <xsd:enumeration value="B-50"/>
          <xsd:enumeration value="B-51"/>
          <xsd:enumeration value="B-53"/>
          <xsd:enumeration value="B-56"/>
          <xsd:enumeration value="B-57"/>
          <xsd:enumeration value="B-59A"/>
          <xsd:enumeration value="B-59B"/>
          <xsd:enumeration value="B-61"/>
          <xsd:enumeration value="B-65"/>
          <xsd:enumeration value="B-66"/>
          <xsd:enumeration value="B-67"/>
          <xsd:enumeration value="B-68A"/>
          <xsd:enumeration value="B-68B"/>
          <xsd:enumeration value="B-69"/>
          <xsd:enumeration value="B-70"/>
          <xsd:enumeration value="B-71"/>
          <xsd:enumeration value="B-72"/>
          <xsd:enumeration value="B-74"/>
          <xsd:enumeration value="B-75"/>
          <xsd:enumeration value="B-76"/>
          <xsd:enumeration value="B-77"/>
          <xsd:enumeration value="B-78"/>
          <xsd:enumeration value="B-79"/>
          <xsd:enumeration value="B-80"/>
          <xsd:enumeration value="B-81"/>
          <xsd:enumeration value="B-82"/>
          <xsd:enumeration value="B-83"/>
          <xsd:enumeration value="B-84"/>
          <xsd:enumeration value="B-85"/>
          <xsd:enumeration value="B-90"/>
          <xsd:enumeration value="B-91"/>
          <xsd:enumeration value="B-92"/>
          <xsd:enumeration value="B-93"/>
          <xsd:enumeration value="B-94"/>
          <xsd:enumeration value="B-95"/>
          <xsd:enumeration value="B-96"/>
          <xsd:enumeration value="B-97"/>
          <xsd:enumeration value="B-98"/>
          <xsd:enumeration value="B-99"/>
          <xsd:enumeration value="B-100"/>
          <xsd:enumeration value="B-101"/>
          <xsd:enumeration value="B-102"/>
          <xsd:enumeration value="B-103"/>
          <xsd:enumeration value="B-104"/>
          <xsd:enumeration value="B-105"/>
          <xsd:enumeration value="B-106"/>
          <xsd:enumeration value="B-107"/>
          <xsd:enumeration value="B-108"/>
          <xsd:enumeration value="B-109"/>
          <xsd:enumeration value="B-110"/>
          <xsd:enumeration value="B-111"/>
          <xsd:enumeration value="B-112"/>
          <xsd:enumeration value="B-113"/>
          <xsd:enumeration value="B-114"/>
          <xsd:enumeration value="B-115"/>
          <xsd:enumeration value="B-116"/>
          <xsd:enumeration value="B-117"/>
          <xsd:enumeration value="B-118"/>
          <xsd:enumeration value="B-119"/>
          <xsd:enumeration value="B-120"/>
          <xsd:enumeration value="B-121"/>
          <xsd:enumeration value="E-02"/>
          <xsd:enumeration value="E-03"/>
          <xsd:enumeration value="E-03A"/>
          <xsd:enumeration value="E-04"/>
          <xsd:enumeration value="E-05"/>
          <xsd:enumeration value="E-06"/>
          <xsd:enumeration value="E-07"/>
          <xsd:enumeration value="E-09"/>
          <xsd:enumeration value="E-10"/>
          <xsd:enumeration value="E-14A"/>
          <xsd:enumeration value="E-14B"/>
          <xsd:enumeration value="E-14C"/>
          <xsd:enumeration value="E-15"/>
          <xsd:enumeration value="E-16"/>
          <xsd:enumeration value="E-23"/>
          <xsd:enumeration value="E-24"/>
          <xsd:enumeration value="E-25"/>
          <xsd:enumeration value="E-29"/>
          <xsd:enumeration value="E-30"/>
          <xsd:enumeration value="E-31"/>
          <xsd:enumeration value="E-32"/>
          <xsd:enumeration value="E-33"/>
          <xsd:enumeration value="F-01"/>
          <xsd:enumeration value="F-04"/>
          <xsd:enumeration value="F-10"/>
          <xsd:enumeration value="F-11"/>
          <xsd:enumeration value="F-13"/>
          <xsd:enumeration value="F-16"/>
          <xsd:enumeration value="F-17"/>
          <xsd:enumeration value="F-18A"/>
          <xsd:enumeration value="F-18B"/>
          <xsd:enumeration value="F-22A"/>
          <xsd:enumeration value="F-22B"/>
          <xsd:enumeration value="F-22C"/>
          <xsd:enumeration value="F-24A"/>
          <xsd:enumeration value="F-24B"/>
          <xsd:enumeration value="F-28"/>
          <xsd:enumeration value="F-29"/>
          <xsd:enumeration value="F-32"/>
          <xsd:enumeration value="F-33"/>
          <xsd:enumeration value="F-45"/>
          <xsd:enumeration value="F-47"/>
          <xsd:enumeration value="F-48"/>
          <xsd:enumeration value="F-50"/>
          <xsd:enumeration value="F-51"/>
          <xsd:enumeration value="F-52"/>
          <xsd:enumeration value="F-56"/>
          <xsd:enumeration value="F-57"/>
          <xsd:enumeration value="F-61"/>
          <xsd:enumeration value="F-62"/>
          <xsd:enumeration value="F-64"/>
          <xsd:enumeration value="F-66"/>
          <xsd:enumeration value="F-67"/>
          <xsd:enumeration value="F-77"/>
          <xsd:enumeration value="F-81"/>
          <xsd:enumeration value="F-82"/>
          <xsd:enumeration value="F-90"/>
          <xsd:enumeration value="F-91"/>
          <xsd:enumeration value="F-92"/>
          <xsd:enumeration value="F-93"/>
          <xsd:enumeration value="F-94"/>
          <xsd:enumeration value="F-100A"/>
          <xsd:enumeration value="F-100B"/>
          <xsd:enumeration value="F-101"/>
          <xsd:enumeration value="F-102"/>
          <xsd:enumeration value="F-103"/>
          <xsd:enumeration value="F-104"/>
          <xsd:enumeration value="F-107"/>
          <xsd:enumeration value="F-108"/>
          <xsd:enumeration value="F-109"/>
          <xsd:enumeration value="F-112"/>
          <xsd:enumeration value="F-113"/>
          <xsd:enumeration value="F-115"/>
          <xsd:enumeration value="F-117"/>
          <xsd:enumeration value="F-121"/>
          <xsd:enumeration value="F-123"/>
          <xsd:enumeration value="F-124"/>
          <xsd:enumeration value="F-125"/>
          <xsd:enumeration value="F-126"/>
          <xsd:enumeration value="F-129"/>
          <xsd:enumeration value="F-501"/>
          <xsd:enumeration value="F-502"/>
          <xsd:enumeration value="F-550"/>
          <xsd:enumeration value="MM-01"/>
          <xsd:enumeration value="MM-02"/>
          <xsd:enumeration value="MM-03"/>
          <xsd:enumeration value="MM-04"/>
          <xsd:enumeration value="MM-05"/>
          <xsd:enumeration value="MM-06"/>
          <xsd:enumeration value="MM-07"/>
          <xsd:enumeration value="MM-08"/>
          <xsd:enumeration value="MM-09"/>
          <xsd:enumeration value="R-01"/>
          <xsd:enumeration value="R-02"/>
          <xsd:enumeration value="R-03"/>
          <xsd:enumeration value="R-04"/>
          <xsd:enumeration value="R-05"/>
          <xsd:enumeration value="R-06"/>
          <xsd:enumeration value="R-09"/>
          <xsd:enumeration value="R-10"/>
          <xsd:enumeration value="R-14"/>
          <xsd:enumeration value="R-16"/>
          <xsd:enumeration value="R-17"/>
          <xsd:enumeration value="R-18"/>
          <xsd:enumeration value="R-19"/>
          <xsd:enumeration value="R-20"/>
          <xsd:enumeration value="R-21"/>
          <xsd:enumeration value="R-26"/>
          <xsd:enumeration value="R-27"/>
          <xsd:enumeration value="R-31"/>
          <xsd:enumeration value="R-36"/>
          <xsd:enumeration value="R-37"/>
          <xsd:enumeration value="R-38"/>
          <xsd:enumeration value="R-41"/>
          <xsd:enumeration value="R-44"/>
          <xsd:enumeration value="R-45"/>
          <xsd:enumeration value="R-46"/>
          <xsd:enumeration value="R-47"/>
          <xsd:enumeration value="R-48"/>
          <xsd:enumeration value="R-49"/>
          <xsd:enumeration value="R-51"/>
          <xsd:enumeration value="R-52"/>
          <xsd:enumeration value="R-53"/>
          <xsd:enumeration value="R-54"/>
          <xsd:enumeration value="R-56"/>
          <xsd:enumeration value="R-57"/>
          <xsd:enumeration value="R-58"/>
          <xsd:enumeration value="R-60"/>
          <xsd:enumeration value="R-61"/>
          <xsd:enumeration value="R-62"/>
          <xsd:enumeration value="R-63"/>
          <xsd:enumeration value="R-64"/>
          <xsd:enumeration value="R-67"/>
          <xsd:enumeration value="R-68"/>
          <xsd:enumeration value="R-72"/>
          <xsd:enumeration value="R-72B"/>
          <xsd:enumeration value="R-76"/>
          <xsd:enumeration value="R-81"/>
          <xsd:enumeration value="R-82"/>
          <xsd:enumeration value="R-83"/>
          <xsd:enumeration value="R-84"/>
          <xsd:enumeration value="R-85"/>
          <xsd:enumeration value="R-86"/>
          <xsd:enumeration value="R-87"/>
          <xsd:enumeration value="R-88"/>
          <xsd:enumeration value="R-89"/>
          <xsd:enumeration value="R-301"/>
          <xsd:enumeration value="R-401"/>
          <xsd:enumeration value="R-501"/>
          <xsd:enumeration value="R-1801"/>
        </xsd:restriction>
      </xsd:simpleType>
    </xsd:element>
    <xsd:element name="Approval_x0020_Doc" ma:index="13" nillable="true" ma:displayName="Approval Doc" ma:default="No" ma:format="RadioButtons" ma:internalName="Approval_x0020_Doc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ocumen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13cf3c7-d9c2-4aa2-ada5-0dddd19773af">User Stories</Category>
    <Approval_x0020_Doc xmlns="813cf3c7-d9c2-4aa2-ada5-0dddd19773af">No</Approval_x0020_Doc>
    <Team xmlns="813cf3c7-d9c2-4aa2-ada5-0dddd19773af">Team 2 SEALS</Team>
    <User_x0020_Story_x0020__x0023_ xmlns="813cf3c7-d9c2-4aa2-ada5-0dddd19773af" xsi:nil="true"/>
    <Sprints xmlns="813cf3c7-d9c2-4aa2-ada5-0dddd19773af">Sprint 14 (Hardening Sprint)</Sprints>
    <Phase xmlns="813cf3c7-d9c2-4aa2-ada5-0dddd19773af">
      <Value>Release A2.4</Value>
    </Phase>
  </documentManagement>
</p:properties>
</file>

<file path=customXml/itemProps1.xml><?xml version="1.0" encoding="utf-8"?>
<ds:datastoreItem xmlns:ds="http://schemas.openxmlformats.org/officeDocument/2006/customXml" ds:itemID="{8F7D9CFA-B0B8-4934-B1D5-FE1EEEA8C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cf3c7-d9c2-4aa2-ada5-0dddd19773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9B3BF6-7E17-41B1-BD37-CAB930E85D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D392A-29B3-4296-8B82-53D1DF7F546E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813cf3c7-d9c2-4aa2-ada5-0dddd19773af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117</Words>
  <Application>Microsoft Office PowerPoint</Application>
  <PresentationFormat>On-screen Show (4:3)</PresentationFormat>
  <Paragraphs>26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2_DHS_Template</vt:lpstr>
      <vt:lpstr>USCIS ELIS I-526 Screenshots</vt:lpstr>
      <vt:lpstr>I-526 – Online Application</vt:lpstr>
      <vt:lpstr>I-526 About You Section</vt:lpstr>
      <vt:lpstr>I-526 – Biographic Information</vt:lpstr>
      <vt:lpstr>I-526 Immigration Information</vt:lpstr>
      <vt:lpstr>I-526 – Enterprise Information</vt:lpstr>
      <vt:lpstr>I-526 – Investment Information</vt:lpstr>
      <vt:lpstr>I-526 – Employment Information</vt:lpstr>
      <vt:lpstr>I-526 Eligibility Information</vt:lpstr>
      <vt:lpstr>PowerPoint Presentation</vt:lpstr>
      <vt:lpstr>PowerPoint Presentation</vt:lpstr>
      <vt:lpstr>PowerPoint Presentation</vt:lpstr>
      <vt:lpstr>I-526 – Supporting Evidence Categories</vt:lpstr>
      <vt:lpstr>I-526 – Supporting Evidence Examples</vt:lpstr>
      <vt:lpstr>I-526 – Manage Evidence Upload</vt:lpstr>
      <vt:lpstr>I-526 – Upload Evidence via Applet</vt:lpstr>
      <vt:lpstr>I-526 – Selected Evidence for Upload</vt:lpstr>
      <vt:lpstr>I-526 – Manage Upload - Uploaded Evidences</vt:lpstr>
      <vt:lpstr>I-526 – Review Uploaded Evidences</vt:lpstr>
      <vt:lpstr>I-526 – Preparer Section</vt:lpstr>
      <vt:lpstr>I-526 – Preparer Section</vt:lpstr>
      <vt:lpstr>PowerPoint Presentation</vt:lpstr>
      <vt:lpstr>PowerPoint Presentation</vt:lpstr>
      <vt:lpstr>PowerPoint Presentation</vt:lpstr>
      <vt:lpstr>I-526 – Application Review</vt:lpstr>
      <vt:lpstr>I-526 - Payment </vt:lpstr>
      <vt:lpstr>I-526 – Preparing Application for Payment</vt:lpstr>
      <vt:lpstr>I-526 – Pay.Gov for Payment</vt:lpstr>
      <vt:lpstr>I-526 – Pay.Gov – Payment Confirmation Screen</vt:lpstr>
      <vt:lpstr>I-526 – Payment Submission Confirmation</vt:lpstr>
      <vt:lpstr>I-526 – View my Cases</vt:lpstr>
    </vt:vector>
  </TitlesOfParts>
  <Company>USCIS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Amin, Minaxi (CTR)</dc:creator>
  <cp:lastModifiedBy>Hiles, David M</cp:lastModifiedBy>
  <cp:revision>106</cp:revision>
  <dcterms:created xsi:type="dcterms:W3CDTF">2013-07-12T11:14:28Z</dcterms:created>
  <dcterms:modified xsi:type="dcterms:W3CDTF">2013-08-20T18:10:46Z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0x0101000F1085235D27CA44A24B25A65D1BB299</vt:lpwstr>
  </property>
</Properties>
</file>