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93" r:id="rId4"/>
    <p:sldId id="295" r:id="rId5"/>
    <p:sldId id="292" r:id="rId6"/>
    <p:sldId id="267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87" r:id="rId21"/>
    <p:sldId id="285" r:id="rId22"/>
    <p:sldId id="29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3" autoAdjust="0"/>
  </p:normalViewPr>
  <p:slideViewPr>
    <p:cSldViewPr>
      <p:cViewPr>
        <p:scale>
          <a:sx n="98" d="100"/>
          <a:sy n="98" d="100"/>
        </p:scale>
        <p:origin x="-136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42C98A-7299-45A9-B03E-11BCE468266D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78498C-C79B-453C-B9BB-CD30562BB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C436DF-1273-475F-A378-61109772F1D3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91D85F-312F-4CA9-9BD5-A345C9C66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1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F195-93F3-40FB-9879-9B1730CE6357}" type="datetimeFigureOut">
              <a:rPr lang="en-US" smtClean="0"/>
              <a:pPr/>
              <a:t>12/05/2013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CF7-61ED-4965-9B15-556BB875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91000" y="1524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2667000"/>
            <a:ext cx="2024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482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</a:t>
            </a:r>
            <a:r>
              <a:rPr lang="en-US" dirty="0" smtClean="0">
                <a:solidFill>
                  <a:schemeClr val="tx1"/>
                </a:solidFill>
              </a:rPr>
              <a:t>PIs </a:t>
            </a:r>
            <a:r>
              <a:rPr lang="en-US" dirty="0" smtClean="0">
                <a:solidFill>
                  <a:schemeClr val="tx1"/>
                </a:solidFill>
              </a:rPr>
              <a:t>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9400" y="3657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4267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25143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24400" y="4876800"/>
            <a:ext cx="1752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Active awardees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5329" y="4876800"/>
            <a:ext cx="17526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Post-award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0" y="4267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42780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30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officers 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200400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230868"/>
            <a:ext cx="32766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EFRI </a:t>
            </a:r>
            <a:r>
              <a:rPr lang="en-US" sz="2400" dirty="0" smtClean="0"/>
              <a:t>Reporting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09800" y="3657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4267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800" y="4876800"/>
            <a:ext cx="1752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Active awardees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5729" y="4876800"/>
            <a:ext cx="1752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Post-award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95400" y="4267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42780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6019800"/>
            <a:ext cx="30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Indicators List here: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36506"/>
              </p:ext>
            </p:extLst>
          </p:nvPr>
        </p:nvGraphicFramePr>
        <p:xfrm>
          <a:off x="3298371" y="5943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8371" y="5943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6934200" cy="118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5 </a:t>
            </a:r>
            <a:r>
              <a:rPr lang="en-US" sz="2000" dirty="0"/>
              <a:t>(Indicator </a:t>
            </a:r>
            <a:r>
              <a:rPr lang="en-US" sz="2000" dirty="0" smtClean="0"/>
              <a:t>#5 and 10)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511454"/>
              </p:ext>
            </p:extLst>
          </p:nvPr>
        </p:nvGraphicFramePr>
        <p:xfrm>
          <a:off x="457200" y="2768600"/>
          <a:ext cx="8382001" cy="3175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514600"/>
                <a:gridCol w="1752600"/>
                <a:gridCol w="1371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Grant 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$2 Million/ grant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</a:t>
                      </a:r>
                      <a:r>
                        <a:rPr lang="en-US" sz="1600" baseline="0" dirty="0" smtClean="0"/>
                        <a:t> PI (name pre-populated)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Yes/No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Co-</a:t>
                      </a:r>
                      <a:r>
                        <a:rPr lang="en-US" sz="1600" baseline="0" dirty="0" smtClean="0"/>
                        <a:t>PI #1 (name pre-populated)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Co-</a:t>
                      </a:r>
                      <a:r>
                        <a:rPr lang="en-US" sz="1600" baseline="0" dirty="0" smtClean="0"/>
                        <a:t>PI #2 (name pre-populated)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Etc…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83494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Has this research generated additional funding from other sources (other NSF programs or other agencies) for all </a:t>
            </a:r>
            <a:r>
              <a:rPr lang="en-US" sz="1600" dirty="0" smtClean="0"/>
              <a:t>PIs </a:t>
            </a:r>
            <a:r>
              <a:rPr lang="en-US" sz="1600" dirty="0" smtClean="0"/>
              <a:t>and </a:t>
            </a:r>
            <a:r>
              <a:rPr lang="en-US" sz="1600" dirty="0" smtClean="0"/>
              <a:t>Co-PIs </a:t>
            </a:r>
            <a:r>
              <a:rPr lang="en-US" sz="1600" dirty="0" smtClean="0"/>
              <a:t>involved in this EFRI project research? </a:t>
            </a:r>
          </a:p>
          <a:p>
            <a:r>
              <a:rPr lang="en-US" sz="1400" dirty="0" smtClean="0"/>
              <a:t>Please collect this data for all PI’s listed below.</a:t>
            </a:r>
          </a:p>
          <a:p>
            <a:r>
              <a:rPr lang="en-US" sz="1400" dirty="0" smtClean="0"/>
              <a:t>Past-PIs </a:t>
            </a:r>
            <a:r>
              <a:rPr lang="en-US" sz="1400" dirty="0" smtClean="0"/>
              <a:t>are displayed in </a:t>
            </a:r>
            <a:r>
              <a:rPr lang="en-US" sz="1400" dirty="0"/>
              <a:t>gray, with option to add </a:t>
            </a:r>
            <a:r>
              <a:rPr lang="en-US" sz="1400" dirty="0" smtClean="0"/>
              <a:t>information if additional </a:t>
            </a:r>
            <a:r>
              <a:rPr lang="en-US" sz="1400" dirty="0"/>
              <a:t>funding </a:t>
            </a:r>
            <a:r>
              <a:rPr lang="en-US" sz="1400" dirty="0" smtClean="0"/>
              <a:t>is </a:t>
            </a:r>
            <a:r>
              <a:rPr lang="en-US" sz="1400" dirty="0"/>
              <a:t>in any way related to the EFRI </a:t>
            </a:r>
            <a:r>
              <a:rPr lang="en-US" sz="1400" dirty="0" smtClean="0"/>
              <a:t>research</a:t>
            </a:r>
            <a:endParaRPr lang="en-US" sz="1400" dirty="0"/>
          </a:p>
        </p:txBody>
      </p:sp>
      <p:pic>
        <p:nvPicPr>
          <p:cNvPr id="10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" y="3712464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743" y="37338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12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62272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9996" y="44958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14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9996" y="51816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874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298" y="-715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6 </a:t>
            </a:r>
            <a:r>
              <a:rPr lang="en-US" sz="2000" dirty="0"/>
              <a:t>(Indicator </a:t>
            </a:r>
            <a:r>
              <a:rPr lang="en-US" sz="2000" dirty="0" smtClean="0"/>
              <a:t>#6)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98248"/>
              </p:ext>
            </p:extLst>
          </p:nvPr>
        </p:nvGraphicFramePr>
        <p:xfrm>
          <a:off x="1219200" y="2311400"/>
          <a:ext cx="61722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 Institution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3232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any researchers who have spent more than 10% of their time in a laboratory </a:t>
            </a:r>
            <a:r>
              <a:rPr lang="en-US" sz="1600" u="sng" dirty="0" smtClean="0"/>
              <a:t>at a different institution</a:t>
            </a:r>
            <a:r>
              <a:rPr lang="en-US" sz="1600" dirty="0" smtClean="0"/>
              <a:t> (including EFRI partner laboratories)</a:t>
            </a:r>
            <a:endParaRPr lang="en-US" sz="1600" dirty="0"/>
          </a:p>
        </p:txBody>
      </p:sp>
      <p:pic>
        <p:nvPicPr>
          <p:cNvPr id="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30480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6477" r="69665" b="66780"/>
          <a:stretch/>
        </p:blipFill>
        <p:spPr bwMode="auto">
          <a:xfrm>
            <a:off x="5410201" y="2743200"/>
            <a:ext cx="191815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87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7 </a:t>
            </a:r>
            <a:r>
              <a:rPr lang="en-US" sz="2000" dirty="0"/>
              <a:t>(Indicator </a:t>
            </a:r>
            <a:r>
              <a:rPr lang="en-US" sz="2000" dirty="0" smtClean="0"/>
              <a:t>#11)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470856"/>
              </p:ext>
            </p:extLst>
          </p:nvPr>
        </p:nvGraphicFramePr>
        <p:xfrm>
          <a:off x="457200" y="2862107"/>
          <a:ext cx="8229600" cy="1564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Companies/Start-Ups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Product/Service/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Description of Product/Service/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Year Founded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09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any companies or start-ups that were developed directly or indirectly based on the research funded by EFRI</a:t>
            </a:r>
            <a:endParaRPr lang="en-US" sz="1600" dirty="0"/>
          </a:p>
        </p:txBody>
      </p:sp>
      <p:pic>
        <p:nvPicPr>
          <p:cNvPr id="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55907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996" y="4055907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2" name="Picture 1" descr="Qualtrics Survey Softwar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26512" r="72376" b="51636"/>
          <a:stretch/>
        </p:blipFill>
        <p:spPr>
          <a:xfrm>
            <a:off x="2667000" y="3751107"/>
            <a:ext cx="1709057" cy="11740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7524682" y="800100"/>
            <a:ext cx="154311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9316" y="1436163"/>
            <a:ext cx="24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Post award monitoring systems only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8 </a:t>
            </a:r>
            <a:r>
              <a:rPr lang="en-US" sz="2000" dirty="0"/>
              <a:t>(Indicator </a:t>
            </a:r>
            <a:r>
              <a:rPr lang="en-US" sz="2000" dirty="0" smtClean="0"/>
              <a:t>#13)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37809"/>
              </p:ext>
            </p:extLst>
          </p:nvPr>
        </p:nvGraphicFramePr>
        <p:xfrm>
          <a:off x="457200" y="2844800"/>
          <a:ext cx="82296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being licensed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 of license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Year of licensing agreement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0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provide the following  information about any licensing activity that has resulted from your EFRI research</a:t>
            </a:r>
            <a:endParaRPr lang="en-US" sz="1600" dirty="0"/>
          </a:p>
        </p:txBody>
      </p:sp>
      <p:pic>
        <p:nvPicPr>
          <p:cNvPr id="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996" y="35814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2" name="Picture 1" descr="Qualtrics Survey Softwar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6497" r="72526" b="60146"/>
          <a:stretch/>
        </p:blipFill>
        <p:spPr>
          <a:xfrm>
            <a:off x="3537857" y="3320925"/>
            <a:ext cx="1763486" cy="7176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990600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661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9 </a:t>
            </a:r>
            <a:r>
              <a:rPr lang="en-US" sz="2000" dirty="0"/>
              <a:t>(Indicator </a:t>
            </a:r>
            <a:r>
              <a:rPr lang="en-US" sz="2000" dirty="0" smtClean="0"/>
              <a:t>#14)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87268"/>
              </p:ext>
            </p:extLst>
          </p:nvPr>
        </p:nvGraphicFramePr>
        <p:xfrm>
          <a:off x="457200" y="1948688"/>
          <a:ext cx="8153400" cy="132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Please describe nature of interest for partnership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32320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any companies that have demonstrated interest in partnership activities related to your EFRI research.  Please gather this information from all leadership in the EFRI grant.</a:t>
            </a:r>
            <a:endParaRPr lang="en-US" sz="1600" dirty="0"/>
          </a:p>
        </p:txBody>
      </p:sp>
      <p:pic>
        <p:nvPicPr>
          <p:cNvPr id="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996" y="2913888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2" name="Picture 1" descr="Qualtrics Survey Softwar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26498" r="70139" b="51418"/>
          <a:stretch/>
        </p:blipFill>
        <p:spPr>
          <a:xfrm>
            <a:off x="4653643" y="2590800"/>
            <a:ext cx="1905000" cy="118654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661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928" y="76200"/>
            <a:ext cx="6419272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10 </a:t>
            </a:r>
            <a:r>
              <a:rPr lang="en-US" sz="2000" dirty="0"/>
              <a:t>(Indicator </a:t>
            </a:r>
            <a:r>
              <a:rPr lang="en-US" sz="2000" dirty="0" smtClean="0"/>
              <a:t>#15)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5455" y="1981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new research capabilities resulting from EFRI research that are being utilized and adopted by the research community and their appropriate categories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7524682" y="800100"/>
            <a:ext cx="154311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69316" y="1436163"/>
            <a:ext cx="24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Post award monitoring systems only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11159"/>
              </p:ext>
            </p:extLst>
          </p:nvPr>
        </p:nvGraphicFramePr>
        <p:xfrm>
          <a:off x="457200" y="2844800"/>
          <a:ext cx="84582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9996" y="35814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3" name="Picture 2" descr="Screen Shot 2012-12-19 at 9.41.36 A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1917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996" y="4177459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362" y="27709"/>
            <a:ext cx="6915614" cy="164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11 </a:t>
            </a:r>
            <a:r>
              <a:rPr lang="en-US" sz="2000" dirty="0"/>
              <a:t>(Indicator </a:t>
            </a:r>
            <a:r>
              <a:rPr lang="en-US" sz="2000" dirty="0" smtClean="0"/>
              <a:t>#16, 17, and 18)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8126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indicate if this EFRI research has led to curriculum changes at any educational level, collegiate or pre-collegiate</a:t>
            </a:r>
            <a:endParaRPr lang="en-US" sz="16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400785"/>
              </p:ext>
            </p:extLst>
          </p:nvPr>
        </p:nvGraphicFramePr>
        <p:xfrm>
          <a:off x="457200" y="3461179"/>
          <a:ext cx="8229600" cy="10550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3516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Curriculum</a:t>
                      </a:r>
                      <a:r>
                        <a:rPr lang="en-US" sz="1600" baseline="0" dirty="0" smtClean="0"/>
                        <a:t>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Education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/>
                </a:tc>
              </a:tr>
              <a:tr h="35168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5168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28519" r="87805" b="60027"/>
          <a:stretch/>
        </p:blipFill>
        <p:spPr bwMode="auto">
          <a:xfrm>
            <a:off x="838200" y="3927088"/>
            <a:ext cx="1929162" cy="11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4634" r="93719" b="79404"/>
          <a:stretch/>
        </p:blipFill>
        <p:spPr bwMode="auto">
          <a:xfrm>
            <a:off x="6248400" y="3858842"/>
            <a:ext cx="767576" cy="6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7459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933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9996" y="3669268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6928" y="152400"/>
            <a:ext cx="686492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12 </a:t>
            </a:r>
            <a:r>
              <a:rPr lang="en-US" sz="2000" dirty="0"/>
              <a:t>(Indicator </a:t>
            </a:r>
            <a:r>
              <a:rPr lang="en-US" sz="2000" dirty="0" smtClean="0"/>
              <a:t>#20)</a:t>
            </a:r>
            <a:endParaRPr lang="en-US" sz="20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45057"/>
              </p:ext>
            </p:extLst>
          </p:nvPr>
        </p:nvGraphicFramePr>
        <p:xfrm>
          <a:off x="457200" y="2907268"/>
          <a:ext cx="82296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Title </a:t>
                      </a:r>
                      <a:endParaRPr lang="en-US" sz="160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Field of Research</a:t>
                      </a:r>
                    </a:p>
                  </a:txBody>
                  <a:tcPr marL="89777" marR="89777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9777" marR="89777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9777" marR="8977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09686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provide the following information about former EFRI-supported students who have become involved in high-risk/ high-reward research.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8184" r="86098" b="58049"/>
          <a:stretch/>
        </p:blipFill>
        <p:spPr bwMode="auto">
          <a:xfrm>
            <a:off x="3608310" y="3364468"/>
            <a:ext cx="1927380" cy="12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9268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403" y="4888468"/>
            <a:ext cx="694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possibly pre-populate fields with names of researchers from RPPR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3516868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620000" y="800100"/>
            <a:ext cx="132996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8205" y="1447800"/>
            <a:ext cx="2435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Post award monitoring systems only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237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13 </a:t>
            </a:r>
            <a:r>
              <a:rPr lang="en-US" sz="2000" dirty="0"/>
              <a:t>(Indicator </a:t>
            </a:r>
            <a:r>
              <a:rPr lang="en-US" sz="2000" dirty="0" smtClean="0"/>
              <a:t>#21)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any activities of new research communities that have formed around EFRI topics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498429"/>
              </p:ext>
            </p:extLst>
          </p:nvPr>
        </p:nvGraphicFramePr>
        <p:xfrm>
          <a:off x="36286" y="2346960"/>
          <a:ext cx="1752600" cy="169542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/>
              </a:tblGrid>
              <a:tr h="9430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meetings/</a:t>
                      </a:r>
                      <a:r>
                        <a:rPr lang="en-US" sz="1200" baseline="0" dirty="0" smtClean="0"/>
                        <a:t> c</a:t>
                      </a:r>
                      <a:r>
                        <a:rPr lang="en-US" sz="1200" dirty="0" smtClean="0"/>
                        <a:t>onferences</a:t>
                      </a:r>
                      <a:endParaRPr lang="en-US" sz="1200" dirty="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" y="36576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36576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01878"/>
              </p:ext>
            </p:extLst>
          </p:nvPr>
        </p:nvGraphicFramePr>
        <p:xfrm>
          <a:off x="1849619" y="2352040"/>
          <a:ext cx="1752600" cy="16902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/>
              </a:tblGrid>
              <a:tr h="9378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journals</a:t>
                      </a:r>
                      <a:endParaRPr lang="en-US" sz="1200" dirty="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18128"/>
              </p:ext>
            </p:extLst>
          </p:nvPr>
        </p:nvGraphicFramePr>
        <p:xfrm>
          <a:off x="3657600" y="2352040"/>
          <a:ext cx="1752600" cy="16902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/>
              </a:tblGrid>
              <a:tr h="9378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workshops/</a:t>
                      </a:r>
                    </a:p>
                    <a:p>
                      <a:r>
                        <a:rPr lang="en-US" sz="1200" dirty="0" smtClean="0"/>
                        <a:t>working groups</a:t>
                      </a:r>
                      <a:endParaRPr lang="en-US" sz="1200" dirty="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41204"/>
              </p:ext>
            </p:extLst>
          </p:nvPr>
        </p:nvGraphicFramePr>
        <p:xfrm>
          <a:off x="5486400" y="2352040"/>
          <a:ext cx="1752600" cy="16902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/>
              </a:tblGrid>
              <a:tr h="9378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News coverage/ press release</a:t>
                      </a:r>
                      <a:endParaRPr lang="en-US" sz="1200" dirty="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853689"/>
              </p:ext>
            </p:extLst>
          </p:nvPr>
        </p:nvGraphicFramePr>
        <p:xfrm>
          <a:off x="7315201" y="2352040"/>
          <a:ext cx="1752600" cy="16769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/>
              </a:tblGrid>
              <a:tr h="92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Other (ex: congressional hearings, website, social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media, professional society)</a:t>
                      </a:r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61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402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-152401"/>
            <a:ext cx="7100347" cy="1262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14 </a:t>
            </a:r>
            <a:r>
              <a:rPr lang="en-US" sz="2000" dirty="0"/>
              <a:t>(Indicator </a:t>
            </a:r>
            <a:r>
              <a:rPr lang="en-US" sz="2000" dirty="0" smtClean="0"/>
              <a:t>#22 and 23)</a:t>
            </a:r>
            <a:endParaRPr lang="en-US" sz="20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046477"/>
              </p:ext>
            </p:extLst>
          </p:nvPr>
        </p:nvGraphicFramePr>
        <p:xfrm>
          <a:off x="457200" y="2311400"/>
          <a:ext cx="8001000" cy="1117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67000"/>
                <a:gridCol w="2667000"/>
                <a:gridCol w="2667000"/>
              </a:tblGrid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Role in the laboratory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323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research team, including senior, stipend, for-credit, and volunteer personnel, will be contacted to collect information on demographics and career path decisions.  Please list all researchers that have participated in the EFRI research.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029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Auto-generate different emails for different categories of researchers (</a:t>
            </a:r>
            <a:r>
              <a:rPr lang="en-US" sz="2000" dirty="0" err="1" smtClean="0"/>
              <a:t>ie</a:t>
            </a:r>
            <a:r>
              <a:rPr lang="en-US" sz="2000" dirty="0" smtClean="0"/>
              <a:t>. Grad students, post-docs, etc.) to be sent out to those participants asking them the following questions found on the following slides</a:t>
            </a:r>
            <a:endParaRPr lang="en-US" sz="2000" dirty="0"/>
          </a:p>
        </p:txBody>
      </p:sp>
      <p:pic>
        <p:nvPicPr>
          <p:cNvPr id="6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9996" y="30480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371" y="4267200"/>
            <a:ext cx="694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possibly pre-populate fields with names of researchers from RPPR</a:t>
            </a:r>
          </a:p>
          <a:p>
            <a:r>
              <a:rPr lang="en-US" dirty="0"/>
              <a:t> </a:t>
            </a:r>
            <a:r>
              <a:rPr lang="en-US" dirty="0" smtClean="0"/>
              <a:t>(capturing current and past trainees within the grant)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29968" y="2895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16129" r="69716" b="70370"/>
          <a:stretch/>
        </p:blipFill>
        <p:spPr bwMode="auto">
          <a:xfrm>
            <a:off x="5867400" y="2722891"/>
            <a:ext cx="2465895" cy="138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402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91000" y="1524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2667000"/>
            <a:ext cx="2024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482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PI’s 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9400" y="3657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4267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25143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24400" y="4876800"/>
            <a:ext cx="1752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Active awardees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5329" y="4876800"/>
            <a:ext cx="17526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Post-award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0" y="4267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42780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30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officers 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200400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230868"/>
            <a:ext cx="32766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EFRI </a:t>
            </a:r>
            <a:r>
              <a:rPr lang="en-US" sz="2400" dirty="0" smtClean="0"/>
              <a:t>Reporting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191000" y="2590800"/>
            <a:ext cx="4953000" cy="33528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" y="2667000"/>
            <a:ext cx="3352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76200"/>
            <a:ext cx="906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Email generated to researchers: Demographic information may not be necessary to include if it is going to be collected through RPPR</a:t>
            </a:r>
            <a:endParaRPr lang="en-US" sz="2000" dirty="0"/>
          </a:p>
        </p:txBody>
      </p:sp>
      <p:pic>
        <p:nvPicPr>
          <p:cNvPr id="4" name="Content Placeholder 3" descr="Applicant Module Screenshots_2013.pdf (application/pdf Object)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9772" r="26190"/>
          <a:stretch/>
        </p:blipFill>
        <p:spPr>
          <a:xfrm>
            <a:off x="914400" y="915971"/>
            <a:ext cx="6858000" cy="5865829"/>
          </a:xfrm>
        </p:spPr>
      </p:pic>
    </p:spTree>
    <p:extLst>
      <p:ext uri="{BB962C8B-B14F-4D97-AF65-F5344CB8AC3E}">
        <p14:creationId xmlns:p14="http://schemas.microsoft.com/office/powerpoint/2010/main" val="11815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8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list any significant achievements that resulted from your EFRI research involvement.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304871"/>
            <a:ext cx="88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list any outreach activities you participated in for work related to your EFRI project.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85" y="6096000"/>
            <a:ext cx="887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any other information you would like to share with us regarding your experience with this EFRI project?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26534"/>
              </p:ext>
            </p:extLst>
          </p:nvPr>
        </p:nvGraphicFramePr>
        <p:xfrm>
          <a:off x="424543" y="609600"/>
          <a:ext cx="8001000" cy="11937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00500"/>
                <a:gridCol w="40005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Achievement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4224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7339" y="142240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890018"/>
              </p:ext>
            </p:extLst>
          </p:nvPr>
        </p:nvGraphicFramePr>
        <p:xfrm>
          <a:off x="272143" y="2797237"/>
          <a:ext cx="8262257" cy="1117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47457"/>
                <a:gridCol w="4114800"/>
              </a:tblGrid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Formal Education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3533837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4939" y="3533837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39891" r="81525" b="49702"/>
          <a:stretch/>
        </p:blipFill>
        <p:spPr bwMode="auto">
          <a:xfrm>
            <a:off x="643403" y="3227178"/>
            <a:ext cx="1282390" cy="107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49620" r="79389" b="36830"/>
          <a:stretch/>
        </p:blipFill>
        <p:spPr bwMode="auto">
          <a:xfrm>
            <a:off x="279569" y="4702098"/>
            <a:ext cx="2074126" cy="13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15622" r="70928" b="72791"/>
          <a:stretch/>
        </p:blipFill>
        <p:spPr bwMode="auto">
          <a:xfrm>
            <a:off x="525657" y="1075605"/>
            <a:ext cx="179109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2375"/>
              </p:ext>
            </p:extLst>
          </p:nvPr>
        </p:nvGraphicFramePr>
        <p:xfrm>
          <a:off x="272142" y="4292601"/>
          <a:ext cx="8262258" cy="1117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47458"/>
                <a:gridCol w="4114800"/>
              </a:tblGrid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Informal Education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4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9" y="685800"/>
            <a:ext cx="609764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44196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Questions sent to students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90201"/>
            <a:ext cx="5638800" cy="2462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Comments: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5638800" cy="2462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Comments: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05000" y="6248400"/>
            <a:ext cx="2514600" cy="0"/>
          </a:xfrm>
          <a:prstGeom prst="line">
            <a:avLst/>
          </a:prstGeom>
          <a:ln w="952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77" y="640080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1777" y="641604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to add additional fields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-3415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Indicator #7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174"/>
            <a:ext cx="7924800" cy="60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48200" y="914400"/>
            <a:ext cx="7620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62400" y="926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9082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996" y="4177459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8126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indicate if this EFRI research has led to new programs at any research funding agency</a:t>
            </a:r>
            <a:endParaRPr lang="en-US" sz="16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005810"/>
              </p:ext>
            </p:extLst>
          </p:nvPr>
        </p:nvGraphicFramePr>
        <p:xfrm>
          <a:off x="457200" y="3461179"/>
          <a:ext cx="8229600" cy="10550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3516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</a:t>
                      </a:r>
                      <a:endParaRPr lang="en-US" sz="1600" dirty="0"/>
                    </a:p>
                  </a:txBody>
                  <a:tcPr/>
                </a:tc>
              </a:tr>
              <a:tr h="35168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5168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7459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402" y="1066800"/>
            <a:ext cx="667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Programmatic Evolution (Original Indicator #18)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7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038600" y="1524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2667000"/>
            <a:ext cx="2024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68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</a:t>
            </a:r>
            <a:r>
              <a:rPr lang="en-US" dirty="0" smtClean="0">
                <a:solidFill>
                  <a:schemeClr val="tx1"/>
                </a:solidFill>
              </a:rPr>
              <a:t>PIs </a:t>
            </a:r>
            <a:r>
              <a:rPr lang="en-US" dirty="0" smtClean="0">
                <a:solidFill>
                  <a:schemeClr val="tx1"/>
                </a:solidFill>
              </a:rPr>
              <a:t>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77000" y="3657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4267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2743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0" y="4876800"/>
            <a:ext cx="1752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Active awardees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02929" y="4876800"/>
            <a:ext cx="17526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Post-award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562600" y="4267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6200" y="427808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90600" y="3124200"/>
            <a:ext cx="2895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EFRI officers to complete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0" y="2667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1230868"/>
            <a:ext cx="32766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EFRI </a:t>
            </a:r>
            <a:r>
              <a:rPr lang="en-US" sz="2400" dirty="0" smtClean="0"/>
              <a:t>Reporting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-914400" y="2590800"/>
            <a:ext cx="4953000" cy="33528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38600" y="2590800"/>
            <a:ext cx="5105400" cy="381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45386" y="4114801"/>
            <a:ext cx="1069614" cy="498902"/>
            <a:chOff x="4822184" y="3951438"/>
            <a:chExt cx="1069614" cy="583935"/>
          </a:xfrm>
        </p:grpSpPr>
        <p:pic>
          <p:nvPicPr>
            <p:cNvPr id="2" name="Picture 1" descr="Qualtrics Survey Software - Mozilla Firefox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0" t="25232" r="68360" b="64738"/>
            <a:stretch/>
          </p:blipFill>
          <p:spPr>
            <a:xfrm>
              <a:off x="4822184" y="3951438"/>
              <a:ext cx="620485" cy="581873"/>
            </a:xfrm>
            <a:prstGeom prst="rect">
              <a:avLst/>
            </a:prstGeom>
          </p:spPr>
        </p:pic>
        <p:pic>
          <p:nvPicPr>
            <p:cNvPr id="13" name="Picture 12" descr="Qualtrics Survey Software - Mozilla Firefox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48" t="25232" r="20268" b="64738"/>
            <a:stretch/>
          </p:blipFill>
          <p:spPr>
            <a:xfrm>
              <a:off x="5249541" y="3953500"/>
              <a:ext cx="642257" cy="581873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28600" y="372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1 (Indicator #9)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0722" y="122418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check the Grand Challenges and/or National Needs that this EFRI research initially set out to address as indicated in the grant proposal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7971" y="3886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the research project </a:t>
            </a:r>
            <a:r>
              <a:rPr lang="en-US" sz="1600" u="sng" dirty="0" smtClean="0"/>
              <a:t>currently address the same set of Grand Challenges and/or National Needs that the research initially set out to address?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444425"/>
            <a:ext cx="899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If not, please indicate below the set of Grand Challenges and/or National Needs the research </a:t>
            </a:r>
            <a:r>
              <a:rPr lang="en-US" sz="1500" u="sng" dirty="0" smtClean="0"/>
              <a:t>currently addresses.</a:t>
            </a:r>
          </a:p>
        </p:txBody>
      </p:sp>
      <p:pic>
        <p:nvPicPr>
          <p:cNvPr id="8" name="Picture 7" descr="Qualtrics Survey Softwar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7780" r="7916" b="30602"/>
          <a:stretch/>
        </p:blipFill>
        <p:spPr>
          <a:xfrm>
            <a:off x="200722" y="1855476"/>
            <a:ext cx="5749638" cy="1954524"/>
          </a:xfrm>
          <a:prstGeom prst="rect">
            <a:avLst/>
          </a:prstGeom>
        </p:spPr>
      </p:pic>
      <p:pic>
        <p:nvPicPr>
          <p:cNvPr id="19" name="Picture 18" descr="Qualtrics Survey Software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7780" r="7916" b="30602"/>
          <a:stretch/>
        </p:blipFill>
        <p:spPr>
          <a:xfrm>
            <a:off x="200722" y="4876800"/>
            <a:ext cx="5749638" cy="19545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87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1"/>
            <a:ext cx="6477000" cy="1295401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Question 2 (Indicator #1 and 8)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20342"/>
              </p:ext>
            </p:extLst>
          </p:nvPr>
        </p:nvGraphicFramePr>
        <p:xfrm>
          <a:off x="457200" y="2838185"/>
          <a:ext cx="51816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595042"/>
              </p:ext>
            </p:extLst>
          </p:nvPr>
        </p:nvGraphicFramePr>
        <p:xfrm>
          <a:off x="5867400" y="2827704"/>
          <a:ext cx="9652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082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all collaborators/partners that you consider to be interdisciplinary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589782"/>
            <a:ext cx="327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indicate the nature of the collaboration and whether the partner is international (check all that apply)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202668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54621"/>
              </p:ext>
            </p:extLst>
          </p:nvPr>
        </p:nvGraphicFramePr>
        <p:xfrm>
          <a:off x="5867400" y="4495801"/>
          <a:ext cx="2971800" cy="6800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71800"/>
              </a:tblGrid>
              <a:tr h="457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sng" strike="noStrike" dirty="0" smtClean="0">
                          <a:effectLst/>
                        </a:rPr>
                        <a:t>Degree Granting Institutions</a:t>
                      </a:r>
                    </a:p>
                    <a:p>
                      <a:pPr algn="l" fontAlgn="t"/>
                      <a:r>
                        <a:rPr lang="en-US" sz="1100" b="1" i="0" u="none" strike="noStrike" dirty="0" smtClean="0">
                          <a:effectLst/>
                        </a:rPr>
                        <a:t>II</a:t>
                      </a:r>
                      <a:r>
                        <a:rPr lang="en-US" sz="1100" u="none" strike="noStrike" dirty="0" smtClean="0">
                          <a:effectLst/>
                        </a:rPr>
                        <a:t> = Intra-institution </a:t>
                      </a:r>
                      <a:r>
                        <a:rPr lang="en-US" sz="1100" u="none" strike="noStrike" dirty="0">
                          <a:effectLst/>
                        </a:rPr>
                        <a:t>(within same </a:t>
                      </a:r>
                      <a:r>
                        <a:rPr lang="en-US" sz="1100" u="none" strike="noStrike" dirty="0" smtClean="0">
                          <a:effectLst/>
                        </a:rPr>
                        <a:t>institution) </a:t>
                      </a:r>
                    </a:p>
                    <a:p>
                      <a:pPr algn="l" fontAlgn="t"/>
                      <a:r>
                        <a:rPr lang="en-US" sz="1100" b="1" u="none" strike="noStrike" dirty="0" smtClean="0">
                          <a:effectLst/>
                        </a:rPr>
                        <a:t>DI</a:t>
                      </a:r>
                      <a:r>
                        <a:rPr lang="en-US" sz="1100" u="none" strike="noStrike" dirty="0" smtClean="0">
                          <a:effectLst/>
                        </a:rPr>
                        <a:t> = Domestic </a:t>
                      </a:r>
                      <a:r>
                        <a:rPr lang="en-US" sz="1100" u="none" strike="noStrike" dirty="0">
                          <a:effectLst/>
                        </a:rPr>
                        <a:t>Inter-institution (different </a:t>
                      </a:r>
                      <a:r>
                        <a:rPr lang="en-US" sz="1100" u="none" strike="noStrike" dirty="0" smtClean="0">
                          <a:effectLst/>
                        </a:rPr>
                        <a:t>institutions)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026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7828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593068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59075"/>
              </p:ext>
            </p:extLst>
          </p:nvPr>
        </p:nvGraphicFramePr>
        <p:xfrm>
          <a:off x="5867400" y="5257800"/>
          <a:ext cx="2971800" cy="6800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71800"/>
              </a:tblGrid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sng" strike="noStrike" dirty="0" smtClean="0">
                          <a:effectLst/>
                        </a:rPr>
                        <a:t>Non-Degree Granting Institutions</a:t>
                      </a:r>
                    </a:p>
                    <a:p>
                      <a:pPr algn="l" fontAlgn="t"/>
                      <a:r>
                        <a:rPr lang="en-US" sz="1100" b="1" u="none" strike="noStrike" dirty="0" smtClean="0">
                          <a:effectLst/>
                        </a:rPr>
                        <a:t>C</a:t>
                      </a:r>
                      <a:r>
                        <a:rPr lang="en-US" sz="1100" u="none" strike="noStrike" dirty="0" smtClean="0">
                          <a:effectLst/>
                        </a:rPr>
                        <a:t> =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</a:t>
                      </a:r>
                      <a:r>
                        <a:rPr lang="en-US" sz="1100" u="none" strike="noStrike" dirty="0" smtClean="0">
                          <a:effectLst/>
                        </a:rPr>
                        <a:t>orporation </a:t>
                      </a:r>
                    </a:p>
                    <a:p>
                      <a:pPr algn="l" fontAlgn="t"/>
                      <a:r>
                        <a:rPr lang="en-US" sz="1100" b="1" u="none" strike="noStrike" dirty="0" smtClean="0">
                          <a:effectLst/>
                        </a:rPr>
                        <a:t>NP</a:t>
                      </a:r>
                      <a:r>
                        <a:rPr lang="en-US" sz="1100" u="none" strike="noStrike" dirty="0" smtClean="0">
                          <a:effectLst/>
                        </a:rPr>
                        <a:t> = Non-profit </a:t>
                      </a:r>
                    </a:p>
                    <a:p>
                      <a:pPr algn="l" fontAlgn="t"/>
                      <a:r>
                        <a:rPr lang="en-US" sz="1100" b="1" u="none" strike="noStrike" dirty="0" smtClean="0">
                          <a:effectLst/>
                        </a:rPr>
                        <a:t>G</a:t>
                      </a:r>
                      <a:r>
                        <a:rPr lang="en-US" sz="1100" u="none" strike="noStrike" dirty="0" smtClean="0">
                          <a:effectLst/>
                        </a:rPr>
                        <a:t> = Government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995072"/>
              </p:ext>
            </p:extLst>
          </p:nvPr>
        </p:nvGraphicFramePr>
        <p:xfrm>
          <a:off x="6934200" y="2827704"/>
          <a:ext cx="14478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600"/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491307"/>
              </p:ext>
            </p:extLst>
          </p:nvPr>
        </p:nvGraphicFramePr>
        <p:xfrm>
          <a:off x="8458200" y="2827704"/>
          <a:ext cx="48260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426"/>
              </p:ext>
            </p:extLst>
          </p:nvPr>
        </p:nvGraphicFramePr>
        <p:xfrm>
          <a:off x="5867400" y="6025515"/>
          <a:ext cx="2971800" cy="2228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71800"/>
              </a:tblGrid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 smtClean="0">
                          <a:effectLst/>
                        </a:rPr>
                        <a:t>I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b="0" u="none" strike="noStrike" baseline="0" dirty="0" smtClean="0">
                          <a:effectLst/>
                        </a:rPr>
                        <a:t>=</a:t>
                      </a:r>
                      <a:r>
                        <a:rPr lang="en-US" sz="1100" u="none" strike="noStrike" dirty="0" smtClean="0">
                          <a:effectLst/>
                        </a:rPr>
                        <a:t> International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020663" y="3263205"/>
            <a:ext cx="14657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Other</a:t>
            </a:r>
          </a:p>
          <a:p>
            <a:r>
              <a:rPr lang="en-US" sz="1200" dirty="0" smtClean="0"/>
              <a:t>Define: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2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1" r="59086" b="43523"/>
          <a:stretch/>
        </p:blipFill>
        <p:spPr bwMode="auto">
          <a:xfrm>
            <a:off x="442332" y="1789771"/>
            <a:ext cx="7482468" cy="7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5943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3 (Indicator #2)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1112519" y="2057400"/>
            <a:ext cx="658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field 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8783687" cy="32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500" dirty="0" smtClean="0"/>
              <a:t>Number of accepted publications with co-authors from different disciplines that have resulted from this award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9730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5486400" cy="118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Question 4 </a:t>
            </a:r>
            <a:r>
              <a:rPr lang="en-US" sz="2000" dirty="0"/>
              <a:t>(Indicator </a:t>
            </a:r>
            <a:r>
              <a:rPr lang="en-US" sz="2000" dirty="0" smtClean="0"/>
              <a:t>#4)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33784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Please list all achievements of any of the </a:t>
            </a:r>
            <a:r>
              <a:rPr lang="en-US" sz="1600" dirty="0" smtClean="0"/>
              <a:t>PIs </a:t>
            </a:r>
            <a:r>
              <a:rPr lang="en-US" sz="1600" dirty="0" smtClean="0"/>
              <a:t>and </a:t>
            </a:r>
            <a:r>
              <a:rPr lang="en-US" sz="1600" dirty="0" smtClean="0"/>
              <a:t>Co-PIs </a:t>
            </a:r>
            <a:r>
              <a:rPr lang="en-US" sz="1600" dirty="0" smtClean="0"/>
              <a:t>involved in the EFRI research in the appropriate category</a:t>
            </a:r>
            <a:endParaRPr lang="en-US" sz="1600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409588"/>
              </p:ext>
            </p:extLst>
          </p:nvPr>
        </p:nvGraphicFramePr>
        <p:xfrm>
          <a:off x="380999" y="2062480"/>
          <a:ext cx="8382001" cy="2966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1429"/>
                <a:gridCol w="2374971"/>
                <a:gridCol w="2895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Achievement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</a:t>
                      </a:r>
                      <a:r>
                        <a:rPr lang="en-US" sz="1600" baseline="0" dirty="0" smtClean="0"/>
                        <a:t> PI (name pre-populated)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Co-</a:t>
                      </a:r>
                      <a:r>
                        <a:rPr lang="en-US" sz="1600" baseline="0" dirty="0" smtClean="0"/>
                        <a:t>PI #1 (name pre-populated)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Co-</a:t>
                      </a:r>
                      <a:r>
                        <a:rPr lang="en-US" sz="1600" baseline="0" dirty="0" smtClean="0"/>
                        <a:t>PI #2 (name pre-populated)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Etc…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Qualtrics Survey Software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25232" r="70963" b="50000"/>
          <a:stretch/>
        </p:blipFill>
        <p:spPr>
          <a:xfrm>
            <a:off x="3630384" y="2519680"/>
            <a:ext cx="2035630" cy="1436914"/>
          </a:xfrm>
          <a:prstGeom prst="rect">
            <a:avLst/>
          </a:prstGeom>
        </p:spPr>
      </p:pic>
      <p:pic>
        <p:nvPicPr>
          <p:cNvPr id="14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" y="3539744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1743" y="356108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16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48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9996" y="2845816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pic>
        <p:nvPicPr>
          <p:cNvPr id="18" name="Picture 2" descr="C:\Users\schapman\AppData\Local\Microsoft\Windows\Temporary Internet Files\Content.IE5\FBPHZ25V\MC9102164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2280"/>
            <a:ext cx="52480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9996" y="4293616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add additional fields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444685" y="391270"/>
            <a:ext cx="1660426" cy="217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EFRI </a:t>
            </a:r>
            <a:r>
              <a:rPr lang="en-US" sz="1000" dirty="0" smtClean="0">
                <a:solidFill>
                  <a:schemeClr val="tx1"/>
                </a:solidFill>
              </a:rPr>
              <a:t>PIs </a:t>
            </a:r>
            <a:r>
              <a:rPr lang="en-US" sz="1000" dirty="0" smtClean="0">
                <a:solidFill>
                  <a:schemeClr val="tx1"/>
                </a:solidFill>
              </a:rPr>
              <a:t>to complete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28705" y="693009"/>
            <a:ext cx="1092386" cy="217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Active awardees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1001768"/>
            <a:ext cx="1004995" cy="2174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Post-award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4682" y="76200"/>
            <a:ext cx="1466918" cy="24622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EFRI Monitoring Systems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874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1213</Words>
  <Application>Microsoft Office PowerPoint</Application>
  <PresentationFormat>On-screen Show (4:3)</PresentationFormat>
  <Paragraphs>223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2 (Indicator #1 and 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sent to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EFRI Questionnaire demo</dc:title>
  <dc:creator>Chapman, Sandra</dc:creator>
  <cp:lastModifiedBy>Plimpton, Suzanne H.</cp:lastModifiedBy>
  <cp:revision>89</cp:revision>
  <cp:lastPrinted>2013-09-16T18:47:12Z</cp:lastPrinted>
  <dcterms:created xsi:type="dcterms:W3CDTF">2012-11-21T13:51:23Z</dcterms:created>
  <dcterms:modified xsi:type="dcterms:W3CDTF">2013-12-05T22:20:38Z</dcterms:modified>
</cp:coreProperties>
</file>