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3" r:id="rId14"/>
    <p:sldId id="270" r:id="rId15"/>
    <p:sldId id="305" r:id="rId16"/>
    <p:sldId id="277" r:id="rId17"/>
    <p:sldId id="294" r:id="rId18"/>
    <p:sldId id="306" r:id="rId19"/>
    <p:sldId id="281" r:id="rId20"/>
    <p:sldId id="295" r:id="rId21"/>
    <p:sldId id="307" r:id="rId22"/>
    <p:sldId id="282" r:id="rId23"/>
    <p:sldId id="283" r:id="rId24"/>
    <p:sldId id="297" r:id="rId25"/>
    <p:sldId id="308" r:id="rId26"/>
    <p:sldId id="298" r:id="rId27"/>
    <p:sldId id="299" r:id="rId28"/>
    <p:sldId id="311" r:id="rId29"/>
    <p:sldId id="302" r:id="rId30"/>
    <p:sldId id="317" r:id="rId31"/>
    <p:sldId id="318" r:id="rId32"/>
    <p:sldId id="319" r:id="rId33"/>
    <p:sldId id="320" r:id="rId34"/>
    <p:sldId id="285" r:id="rId35"/>
    <p:sldId id="300" r:id="rId36"/>
    <p:sldId id="301" r:id="rId37"/>
    <p:sldId id="304" r:id="rId38"/>
    <p:sldId id="310" r:id="rId39"/>
    <p:sldId id="309" r:id="rId40"/>
    <p:sldId id="284" r:id="rId41"/>
    <p:sldId id="312" r:id="rId42"/>
    <p:sldId id="313" r:id="rId43"/>
    <p:sldId id="286" r:id="rId44"/>
    <p:sldId id="289" r:id="rId45"/>
    <p:sldId id="303" r:id="rId46"/>
    <p:sldId id="287" r:id="rId47"/>
    <p:sldId id="288" r:id="rId48"/>
    <p:sldId id="315" r:id="rId49"/>
    <p:sldId id="316" r:id="rId50"/>
    <p:sldId id="296" r:id="rId5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2487" autoAdjust="0"/>
  </p:normalViewPr>
  <p:slideViewPr>
    <p:cSldViewPr>
      <p:cViewPr varScale="1">
        <p:scale>
          <a:sx n="98" d="100"/>
          <a:sy n="98" d="100"/>
        </p:scale>
        <p:origin x="-8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430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30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67A55334-A51A-7345-A00F-5B10A89EF0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67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B2FC200-2C52-AD45-908E-82872E26A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1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C6F6-B818-194D-8D6F-587D6EA7A7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4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FE6B-DADD-5D40-A94E-CEAD70352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3534-5B25-DF4D-8E05-31477D4B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E084-CFEE-374A-AEC5-C5281595D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7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B7E7-9E3C-784E-9F82-93AA926D9D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3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E4F9-4313-604E-8C26-A4239D0C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4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FB4B-A4A0-3445-81DA-8D22AF8B2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9C2-1E50-1441-B7F9-277C99D1E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FACC-CE8F-7245-98EC-D6DE04224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0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019B-585F-4245-BE15-B38F19C02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2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2758-3324-4640-9FAC-7CE7F1478A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2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8C9B-88B4-894F-9DE7-DD71EADF71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7"/>
          <p:cNvGrpSpPr>
            <a:grpSpLocks/>
          </p:cNvGrpSpPr>
          <p:nvPr userDrawn="1"/>
        </p:nvGrpSpPr>
        <p:grpSpPr bwMode="auto">
          <a:xfrm>
            <a:off x="0" y="1524000"/>
            <a:ext cx="9829800" cy="288925"/>
            <a:chOff x="0" y="960"/>
            <a:chExt cx="6192" cy="182"/>
          </a:xfrm>
        </p:grpSpPr>
        <p:sp>
          <p:nvSpPr>
            <p:cNvPr id="9" name="Rectangle 18"/>
            <p:cNvSpPr>
              <a:spLocks noChangeArrowheads="1"/>
            </p:cNvSpPr>
            <p:nvPr/>
          </p:nvSpPr>
          <p:spPr bwMode="gray">
            <a:xfrm>
              <a:off x="0" y="1012"/>
              <a:ext cx="5760" cy="78"/>
            </a:xfrm>
            <a:prstGeom prst="rect">
              <a:avLst/>
            </a:prstGeom>
            <a:gradFill rotWithShape="0">
              <a:gsLst>
                <a:gs pos="0">
                  <a:srgbClr val="000036"/>
                </a:gs>
                <a:gs pos="50000">
                  <a:srgbClr val="5B5B99"/>
                </a:gs>
                <a:gs pos="100000">
                  <a:srgbClr val="00003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6000" y="960"/>
              <a:ext cx="192" cy="182"/>
            </a:xfrm>
            <a:prstGeom prst="star5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00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Text2PTO:</a:t>
            </a:r>
            <a:br>
              <a:rPr lang="en-US" dirty="0" smtClean="0"/>
            </a:br>
            <a:r>
              <a:rPr lang="en-US" sz="3600" dirty="0" smtClean="0"/>
              <a:t>Modernizing Patent Application Filing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A Proposal for Submitting Text Applications to the USPTO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04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89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Author your application in Word,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dirty="0">
                <a:solidFill>
                  <a:schemeClr val="bg1"/>
                </a:solidFill>
              </a:rPr>
              <a:t>then upload </a:t>
            </a:r>
            <a:r>
              <a:rPr lang="en-US" sz="3200" dirty="0" smtClean="0">
                <a:solidFill>
                  <a:schemeClr val="bg1"/>
                </a:solidFill>
              </a:rPr>
              <a:t>it to USPTO.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604" y="1945958"/>
            <a:ext cx="4966676" cy="4556442"/>
          </a:xfrm>
          <a:prstGeom prst="rect">
            <a:avLst/>
          </a:prstGeom>
          <a:noFill/>
          <a:ln>
            <a:solidFill>
              <a:srgbClr val="0A68AD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01841" y="1945958"/>
            <a:ext cx="2422354" cy="4556442"/>
          </a:xfrm>
          <a:prstGeom prst="rect">
            <a:avLst/>
          </a:prstGeom>
          <a:noFill/>
          <a:ln>
            <a:solidFill>
              <a:srgbClr val="7878DE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2057400"/>
            <a:ext cx="1486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A68AD"/>
                </a:solidFill>
                <a:latin typeface="Calibri"/>
                <a:cs typeface="Calibri"/>
              </a:rPr>
              <a:t>Law Office</a:t>
            </a:r>
            <a:endParaRPr lang="en-US" dirty="0">
              <a:solidFill>
                <a:srgbClr val="0A68AD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057400"/>
            <a:ext cx="103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USPTO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218" y="2885607"/>
            <a:ext cx="1463493" cy="1463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38" y="2854857"/>
            <a:ext cx="1170699" cy="1170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379" y="2085532"/>
            <a:ext cx="644478" cy="6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588113" y="2885607"/>
            <a:ext cx="514547" cy="62865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Snip Single Corner Rectangle 12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V1</a:t>
              </a:r>
              <a:endParaRPr lang="en-US" sz="2000" dirty="0">
                <a:latin typeface="Calibri"/>
                <a:cs typeface="Calibri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Screen Shot 2012-05-13 at 2.05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99" y="2652320"/>
            <a:ext cx="1475072" cy="111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>
            <a:off x="1986211" y="3211260"/>
            <a:ext cx="50141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47406" y="3211260"/>
            <a:ext cx="50141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18573" y="3211260"/>
            <a:ext cx="1489645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43537" y="4025556"/>
            <a:ext cx="490750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94812" y="4081266"/>
            <a:ext cx="1354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Acknowledgement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06835" y="2316364"/>
            <a:ext cx="730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EFS Web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2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Applicants’ Concerns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What if we left track changes on?</a:t>
            </a:r>
          </a:p>
          <a:p>
            <a:pPr lvl="0"/>
            <a:r>
              <a:rPr lang="en-US" dirty="0" smtClean="0"/>
              <a:t>What if we left private information in?</a:t>
            </a:r>
          </a:p>
          <a:p>
            <a:pPr lvl="0"/>
            <a:r>
              <a:rPr lang="en-US" dirty="0" smtClean="0"/>
              <a:t>How can we be sure the contents of the application have not changed?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Have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olutions for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Applicants’ Concerns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01108"/>
            <a:ext cx="7345363" cy="42152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What if we left track changes on?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USPTO is providing a validation tool that will alert you about this.</a:t>
            </a:r>
          </a:p>
          <a:p>
            <a:pPr lvl="0"/>
            <a:r>
              <a:rPr lang="en-US" dirty="0" smtClean="0"/>
              <a:t>What if we left private information in?</a:t>
            </a:r>
          </a:p>
          <a:p>
            <a:pPr lvl="1"/>
            <a:r>
              <a:rPr lang="en-US" dirty="0" smtClean="0">
                <a:solidFill>
                  <a:srgbClr val="262699"/>
                </a:solidFill>
              </a:rPr>
              <a:t>The validation tool will tell you this as well.</a:t>
            </a:r>
          </a:p>
          <a:p>
            <a:pPr lvl="0"/>
            <a:r>
              <a:rPr lang="en-US" dirty="0" smtClean="0"/>
              <a:t>How can we be sure the contents of the application have not changed?	</a:t>
            </a:r>
          </a:p>
          <a:p>
            <a:pPr lvl="1"/>
            <a:r>
              <a:rPr lang="en-US" dirty="0" smtClean="0">
                <a:solidFill>
                  <a:srgbClr val="262699"/>
                </a:solidFill>
              </a:rPr>
              <a:t>USPTO is providing a code that allows you to easily and quickly verify that we have a verbatim copy of the text that you submitted.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0"/>
            <a:ext cx="7772400" cy="1362075"/>
          </a:xfrm>
        </p:spPr>
        <p:txBody>
          <a:bodyPr/>
          <a:lstStyle/>
          <a:p>
            <a:r>
              <a:rPr lang="en-US" dirty="0" smtClean="0"/>
              <a:t>Validator Tool, Part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for Track Changes and Private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107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Make sure you did not include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any private information.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Run the validator tool in a web browser on your own computer.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4196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It tells you if you included private information or left on track changes and tells you how to remove it.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743200"/>
            <a:ext cx="1161868" cy="7447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76600" y="1981200"/>
            <a:ext cx="4966676" cy="4876800"/>
          </a:xfrm>
          <a:prstGeom prst="rect">
            <a:avLst/>
          </a:prstGeom>
          <a:noFill/>
          <a:ln>
            <a:solidFill>
              <a:srgbClr val="0A68AD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2196" y="2092642"/>
            <a:ext cx="116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A68AD"/>
                </a:solidFill>
                <a:latin typeface="Calibri"/>
                <a:cs typeface="Calibri"/>
              </a:rPr>
              <a:t>Law Office</a:t>
            </a:r>
            <a:endParaRPr lang="en-US" sz="1800" dirty="0">
              <a:solidFill>
                <a:srgbClr val="0A68AD"/>
              </a:solidFill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743200"/>
            <a:ext cx="907533" cy="90753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181600" y="28194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Snip Single Corner Rectangle 21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V1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4572000" y="31242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91200" y="31242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94223" y="2351606"/>
            <a:ext cx="1703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Text2PTO Validator Tool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648200" y="3581400"/>
            <a:ext cx="2286000" cy="83820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581400" y="5105400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Applicant follows instructions to remove track changes and resends through validator tool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191000"/>
            <a:ext cx="907533" cy="9075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715000" y="3657600"/>
            <a:ext cx="2240517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“Warning: Track changes left on”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419600"/>
            <a:ext cx="1161868" cy="74476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5257800" y="44958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7" name="Snip Single Corner Rectangle 56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V1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>
            <a:off x="4648200" y="48006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867400" y="48006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5105400" y="5486400"/>
            <a:ext cx="2286000" cy="83820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019800" y="5562600"/>
            <a:ext cx="2031325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Document is ready to submit.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791200"/>
            <a:ext cx="907533" cy="9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Video Should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2 minutes max (all timing info below is maximum)</a:t>
            </a:r>
          </a:p>
          <a:p>
            <a:r>
              <a:rPr lang="en-US" sz="2400" dirty="0" smtClean="0"/>
              <a:t>No need for audio; we’ll speak over it.</a:t>
            </a:r>
          </a:p>
          <a:p>
            <a:pPr lvl="1"/>
            <a:r>
              <a:rPr lang="en-US" sz="2000" dirty="0" smtClean="0"/>
              <a:t>Scroll through two different applications [45  sec]</a:t>
            </a:r>
          </a:p>
          <a:p>
            <a:pPr lvl="2"/>
            <a:r>
              <a:rPr lang="en-US" sz="1800" dirty="0" smtClean="0"/>
              <a:t>Show the same application but with two radically different looks (fonts, layout,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In one of the files, show there are some track changes visible but only if you switch the View (from final to final showing markup, for example)</a:t>
            </a:r>
          </a:p>
          <a:p>
            <a:pPr lvl="1"/>
            <a:r>
              <a:rPr lang="en-US" sz="2000" dirty="0" smtClean="0"/>
              <a:t>First check:</a:t>
            </a:r>
          </a:p>
          <a:p>
            <a:pPr lvl="2"/>
            <a:r>
              <a:rPr lang="en-US" sz="1800" dirty="0" smtClean="0"/>
              <a:t>Upload the document with markup into the tool [5 sec]</a:t>
            </a:r>
          </a:p>
          <a:p>
            <a:pPr lvl="2"/>
            <a:r>
              <a:rPr lang="en-US" sz="1800" dirty="0" smtClean="0"/>
              <a:t>Show the warning message and the “how to” screen. [30 sec]</a:t>
            </a:r>
          </a:p>
          <a:p>
            <a:pPr lvl="1"/>
            <a:r>
              <a:rPr lang="en-US" sz="2000" dirty="0" smtClean="0"/>
              <a:t>Show the user doing the repair, maybe doing  “accept all changes”</a:t>
            </a:r>
          </a:p>
          <a:p>
            <a:pPr lvl="1"/>
            <a:r>
              <a:rPr lang="en-US" sz="2000" dirty="0" smtClean="0"/>
              <a:t>Show the user re-running the tool on the file and getting an “ok” message.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E084-CFEE-374A-AEC5-C5281595DE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52800"/>
            <a:ext cx="7772400" cy="1362075"/>
          </a:xfrm>
        </p:spPr>
        <p:txBody>
          <a:bodyPr/>
          <a:lstStyle/>
          <a:p>
            <a:r>
              <a:rPr lang="en-US" dirty="0" smtClean="0"/>
              <a:t>Validator Tool, Part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00400"/>
            <a:ext cx="7772400" cy="1500187"/>
          </a:xfrm>
        </p:spPr>
        <p:txBody>
          <a:bodyPr/>
          <a:lstStyle/>
          <a:p>
            <a:r>
              <a:rPr lang="en-US" dirty="0" smtClean="0"/>
              <a:t>Check for Disallowed Markup (such as embedded fonts, colored text).</a:t>
            </a:r>
          </a:p>
          <a:p>
            <a:r>
              <a:rPr lang="en-US" dirty="0" smtClean="0"/>
              <a:t>Optionally Fix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814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Check for and change any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disallowed formatting.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213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Run the validator tool in a web browser on your own computer.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2667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If your file has any disallowed formatting</a:t>
            </a:r>
            <a:r>
              <a:rPr lang="en-US" sz="2000" dirty="0" smtClean="0">
                <a:latin typeface="Calibri"/>
                <a:cs typeface="Calibri"/>
              </a:rPr>
              <a:t>, either: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Follow the instructions to remove it, or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Let the tool remove it for you, step by step.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743200"/>
            <a:ext cx="1161868" cy="7447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76600" y="1981200"/>
            <a:ext cx="4966676" cy="4724400"/>
          </a:xfrm>
          <a:prstGeom prst="rect">
            <a:avLst/>
          </a:prstGeom>
          <a:noFill/>
          <a:ln>
            <a:solidFill>
              <a:srgbClr val="0A68AD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2196" y="2092642"/>
            <a:ext cx="116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A68AD"/>
                </a:solidFill>
                <a:latin typeface="Calibri"/>
                <a:cs typeface="Calibri"/>
              </a:rPr>
              <a:t>Law Office</a:t>
            </a:r>
            <a:endParaRPr lang="en-US" sz="1800" dirty="0">
              <a:solidFill>
                <a:srgbClr val="0A68AD"/>
              </a:solidFill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743200"/>
            <a:ext cx="907533" cy="90753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181600" y="28194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Snip Single Corner Rectangle 21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V1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4572000" y="31242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91200" y="31242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94223" y="2351606"/>
            <a:ext cx="1703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Text2PTO Validator Tool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648200" y="3581400"/>
            <a:ext cx="2286000" cy="83820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657600" y="5105400"/>
            <a:ext cx="2514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Applicant  follows instructions to modify the formatting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267200"/>
            <a:ext cx="907533" cy="9075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582358" y="3657600"/>
            <a:ext cx="2505814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Description of disallowed formatting.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419600"/>
            <a:ext cx="1161868" cy="74476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5257800" y="44958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7" name="Snip Single Corner Rectangle 56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V1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>
            <a:off x="4648200" y="48006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867400" y="48006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105400" y="5486400"/>
            <a:ext cx="2286000" cy="83820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19800" y="5562600"/>
            <a:ext cx="2031325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Document is ready to submit.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791200"/>
            <a:ext cx="907533" cy="9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Video Should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Two examples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example: Text with color highlighting behind it. [30 sec]</a:t>
            </a:r>
          </a:p>
          <a:p>
            <a:pPr lvl="2"/>
            <a:r>
              <a:rPr lang="en-US" sz="1800" dirty="0" smtClean="0"/>
              <a:t>Step through the tool detecting it and then step through the user correcting each one by one</a:t>
            </a:r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example: disallowed font [30 sec]</a:t>
            </a:r>
          </a:p>
          <a:p>
            <a:pPr lvl="1"/>
            <a:r>
              <a:rPr lang="en-US" sz="2000" dirty="0" smtClean="0"/>
              <a:t>Show the “before” look</a:t>
            </a:r>
          </a:p>
          <a:p>
            <a:pPr lvl="1"/>
            <a:r>
              <a:rPr lang="en-US" sz="2000" dirty="0" smtClean="0"/>
              <a:t>Show the user selecting an offered alternative and applying the change to all instances.</a:t>
            </a:r>
          </a:p>
          <a:p>
            <a:r>
              <a:rPr lang="en-US" sz="2400" dirty="0" smtClean="0"/>
              <a:t>Show the document now getting an “ok”</a:t>
            </a:r>
          </a:p>
          <a:p>
            <a:r>
              <a:rPr lang="en-US" sz="2400" dirty="0" smtClean="0"/>
              <a:t>Show the tool keeping track of and saving the latest version of the corrected file.</a:t>
            </a:r>
          </a:p>
          <a:p>
            <a:pPr lvl="1"/>
            <a:r>
              <a:rPr lang="en-US" sz="2000" dirty="0" smtClean="0"/>
              <a:t>(Should they rename the file?  Does the tool have access to a directory of versions?)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E084-CFEE-374A-AEC5-C5281595DE9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0"/>
            <a:ext cx="7772400" cy="1362075"/>
          </a:xfrm>
        </p:spPr>
        <p:txBody>
          <a:bodyPr/>
          <a:lstStyle/>
          <a:p>
            <a:r>
              <a:rPr lang="en-US" dirty="0" smtClean="0"/>
              <a:t>Validator Tool, Part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the section headings are each on their own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Big Picture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USPTO is building a new, modern patent examination software system.</a:t>
            </a:r>
          </a:p>
          <a:p>
            <a:r>
              <a:rPr lang="en-US" dirty="0" smtClean="0"/>
              <a:t>One part of this is modernizing how patent applications are filed.</a:t>
            </a:r>
          </a:p>
          <a:p>
            <a:r>
              <a:rPr lang="en-US" dirty="0" smtClean="0"/>
              <a:t>Applicants will receive many benefits from this with minimal changes in their existing work practices.</a:t>
            </a:r>
          </a:p>
        </p:txBody>
      </p:sp>
    </p:spTree>
    <p:extLst>
      <p:ext uri="{BB962C8B-B14F-4D97-AF65-F5344CB8AC3E}">
        <p14:creationId xmlns:p14="http://schemas.microsoft.com/office/powerpoint/2010/main" val="38468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07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Make sure sections headings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are recognized.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213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Run the validator tool in a web browser on your own computer.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657600"/>
            <a:ext cx="266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Verify the tool found the abstract, claims, and specification sections.</a:t>
            </a:r>
          </a:p>
          <a:p>
            <a:endParaRPr lang="en-US" sz="1800" dirty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Make small adjustments if not.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743200"/>
            <a:ext cx="1161868" cy="7447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76600" y="1981200"/>
            <a:ext cx="4966676" cy="4724400"/>
          </a:xfrm>
          <a:prstGeom prst="rect">
            <a:avLst/>
          </a:prstGeom>
          <a:noFill/>
          <a:ln>
            <a:solidFill>
              <a:srgbClr val="0A68AD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2196" y="2092642"/>
            <a:ext cx="116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A68AD"/>
                </a:solidFill>
                <a:latin typeface="Calibri"/>
                <a:cs typeface="Calibri"/>
              </a:rPr>
              <a:t>Law Office</a:t>
            </a:r>
            <a:endParaRPr lang="en-US" sz="1800" dirty="0">
              <a:solidFill>
                <a:srgbClr val="0A68AD"/>
              </a:solidFill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743200"/>
            <a:ext cx="907533" cy="90753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181600" y="28194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Snip Single Corner Rectangle 21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V1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4572000" y="31242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91200" y="31242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94223" y="2351606"/>
            <a:ext cx="1703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Text2PTO Validator Tool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648200" y="3581400"/>
            <a:ext cx="2286000" cy="83820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657600" y="5105400"/>
            <a:ext cx="2514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Applicant  follows instructions to modify the formatting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267200"/>
            <a:ext cx="907533" cy="9075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590770" y="3657600"/>
            <a:ext cx="2489008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Warning: section was not recognized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419600"/>
            <a:ext cx="1161868" cy="74476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5257800" y="44958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7" name="Snip Single Corner Rectangle 56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V1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>
            <a:off x="4648200" y="48006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867400" y="48006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105400" y="5486400"/>
            <a:ext cx="2286000" cy="83820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19800" y="5562600"/>
            <a:ext cx="2031325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Document is ready to submit.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791200"/>
            <a:ext cx="907533" cy="9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Video Should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Show two examples: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Wrong words to identify the specification [30 sec]</a:t>
            </a:r>
          </a:p>
          <a:p>
            <a:pPr lvl="2"/>
            <a:r>
              <a:rPr lang="en-US" dirty="0" smtClean="0"/>
              <a:t>Just have system say it can’t identify the spec and then show the allowed wordings for this header.</a:t>
            </a:r>
          </a:p>
          <a:p>
            <a:pPr lvl="2"/>
            <a:r>
              <a:rPr lang="en-US" dirty="0" smtClean="0"/>
              <a:t>Show the user editing the document and re-running the tool and getting an “ok” message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Section heading not on its own line [30 sec]</a:t>
            </a:r>
          </a:p>
          <a:p>
            <a:pPr marL="1371600" lvl="2" indent="-514350"/>
            <a:r>
              <a:rPr lang="en-US" dirty="0" smtClean="0"/>
              <a:t>Show system guessing the right location but warning user they have to put in a blank line.</a:t>
            </a:r>
          </a:p>
          <a:p>
            <a:pPr marL="1371600" lvl="2" indent="-514350"/>
            <a:r>
              <a:rPr lang="en-US" dirty="0" smtClean="0"/>
              <a:t>Show user doing this and then getting an “ok” message.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E084-CFEE-374A-AEC5-C5281595DE9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362075"/>
          </a:xfrm>
        </p:spPr>
        <p:txBody>
          <a:bodyPr/>
          <a:lstStyle/>
          <a:p>
            <a:r>
              <a:rPr lang="en-US" dirty="0" smtClean="0"/>
              <a:t>Ensuring the Document Remains Unchanged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200400"/>
            <a:ext cx="7772400" cy="1500187"/>
          </a:xfrm>
        </p:spPr>
        <p:txBody>
          <a:bodyPr/>
          <a:lstStyle/>
          <a:p>
            <a:r>
              <a:rPr lang="en-US" dirty="0" smtClean="0"/>
              <a:t>Text2PTO supplies an identifier is created based on the text itself.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Ensuring the Document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Remains Unchanged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standard way to do this is to create a unique identifier that is based on the actual text of the file.</a:t>
            </a:r>
          </a:p>
          <a:p>
            <a:pPr lvl="1"/>
            <a:r>
              <a:rPr lang="en-US" dirty="0" smtClean="0"/>
              <a:t>This is called a “hash code”.</a:t>
            </a:r>
          </a:p>
          <a:p>
            <a:r>
              <a:rPr lang="en-US" dirty="0" smtClean="0"/>
              <a:t>The validator tool will produce this unique ID for you.</a:t>
            </a:r>
          </a:p>
          <a:p>
            <a:r>
              <a:rPr lang="en-US" dirty="0" smtClean="0"/>
              <a:t>If your document changes even by one space, the unique ID cannot be recomputed from the file.</a:t>
            </a:r>
            <a:endParaRPr lang="en-US" dirty="0"/>
          </a:p>
          <a:p>
            <a:pPr lvl="1"/>
            <a:r>
              <a:rPr lang="en-US" dirty="0" smtClean="0"/>
              <a:t>This ID lets you prove to yourself and others that the file has not changed (or has changed if that is the case).</a:t>
            </a:r>
          </a:p>
        </p:txBody>
      </p:sp>
    </p:spTree>
    <p:extLst>
      <p:ext uri="{BB962C8B-B14F-4D97-AF65-F5344CB8AC3E}">
        <p14:creationId xmlns:p14="http://schemas.microsoft.com/office/powerpoint/2010/main" val="24181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33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Create a unique ID for this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version of the document.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213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Run the validator tool in a web browser on your own computer.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05200"/>
            <a:ext cx="2667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The tool generates a Hash Code ID and optionally places it on the document.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743200"/>
            <a:ext cx="1161868" cy="7447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76600" y="1981200"/>
            <a:ext cx="4966676" cy="4724400"/>
          </a:xfrm>
          <a:prstGeom prst="rect">
            <a:avLst/>
          </a:prstGeom>
          <a:noFill/>
          <a:ln>
            <a:solidFill>
              <a:srgbClr val="0A68AD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2196" y="2092642"/>
            <a:ext cx="116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A68AD"/>
                </a:solidFill>
                <a:latin typeface="Calibri"/>
                <a:cs typeface="Calibri"/>
              </a:rPr>
              <a:t>Law Office</a:t>
            </a:r>
            <a:endParaRPr lang="en-US" sz="1800" dirty="0">
              <a:solidFill>
                <a:srgbClr val="0A68AD"/>
              </a:solidFill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743200"/>
            <a:ext cx="907533" cy="90753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181600" y="28194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Snip Single Corner Rectangle 21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V1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4572000" y="31242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91200" y="31242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94223" y="2351606"/>
            <a:ext cx="1703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Text2PTO Validator Tool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648200" y="3581400"/>
            <a:ext cx="2286000" cy="83820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267200"/>
            <a:ext cx="907533" cy="9075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715000" y="3733800"/>
            <a:ext cx="2219398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Hash code ID is created and returned to applicant.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5400" y="3962400"/>
            <a:ext cx="304800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7878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#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410200"/>
            <a:ext cx="471875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Video Should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sec for this sequence </a:t>
            </a:r>
          </a:p>
          <a:p>
            <a:r>
              <a:rPr lang="en-US" dirty="0" smtClean="0"/>
              <a:t>Show user getting an “ok” message for the entire document</a:t>
            </a:r>
          </a:p>
          <a:p>
            <a:r>
              <a:rPr lang="en-US" dirty="0" smtClean="0"/>
              <a:t>Show message offering to create a hash ID from the document text.</a:t>
            </a:r>
          </a:p>
          <a:p>
            <a:r>
              <a:rPr lang="en-US" dirty="0" smtClean="0"/>
              <a:t>Show user accepting this.</a:t>
            </a:r>
          </a:p>
          <a:p>
            <a:r>
              <a:rPr lang="en-US" dirty="0" smtClean="0"/>
              <a:t>Show the resulting document including </a:t>
            </a:r>
            <a:r>
              <a:rPr lang="en-US" dirty="0" err="1" smtClean="0"/>
              <a:t>th</a:t>
            </a:r>
            <a:r>
              <a:rPr lang="en-US" dirty="0" smtClean="0"/>
              <a:t> hash tag.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E084-CFEE-374A-AEC5-C5281595DE9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Long Does This Take?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Only a couple of minutes if your document is properly formatted.</a:t>
            </a:r>
          </a:p>
          <a:p>
            <a:pPr lvl="0"/>
            <a:r>
              <a:rPr lang="en-US" dirty="0" smtClean="0"/>
              <a:t>If it isn’t, then we predict from 5 to 15 minutes depending on the number of changes needed.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Make sure sections headings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are recognized.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743200"/>
            <a:ext cx="1161868" cy="7447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8600" y="1981200"/>
            <a:ext cx="4966676" cy="4724400"/>
          </a:xfrm>
          <a:prstGeom prst="rect">
            <a:avLst/>
          </a:prstGeom>
          <a:noFill/>
          <a:ln>
            <a:solidFill>
              <a:srgbClr val="0A68AD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4196" y="2092642"/>
            <a:ext cx="116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A68AD"/>
                </a:solidFill>
                <a:latin typeface="Calibri"/>
                <a:cs typeface="Calibri"/>
              </a:rPr>
              <a:t>Law Office</a:t>
            </a:r>
            <a:endParaRPr lang="en-US" sz="1800" dirty="0">
              <a:solidFill>
                <a:srgbClr val="0A68AD"/>
              </a:solidFill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43200"/>
            <a:ext cx="907533" cy="90753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33600" y="28194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Snip Single Corner Rectangle 21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V1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1524000" y="31242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43200" y="31242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246223" y="2351606"/>
            <a:ext cx="1703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Text2PTO Validator Tool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600200" y="3581400"/>
            <a:ext cx="2286000" cy="83820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09600" y="5105400"/>
            <a:ext cx="2514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Applicant  makes necessary changes.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67200"/>
            <a:ext cx="907533" cy="9075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07630" y="3657600"/>
            <a:ext cx="1159292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All notifications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419600"/>
            <a:ext cx="1161868" cy="74476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209800" y="44958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7" name="Snip Single Corner Rectangle 56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V1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>
            <a:off x="1600200" y="48006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819400" y="4800600"/>
            <a:ext cx="501414" cy="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905000" y="5334000"/>
            <a:ext cx="2286000" cy="83820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19400" y="5486400"/>
            <a:ext cx="2031325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Document is ready to submit.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91200"/>
            <a:ext cx="907533" cy="9075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172200" y="2057400"/>
            <a:ext cx="2422354" cy="4556442"/>
          </a:xfrm>
          <a:prstGeom prst="rect">
            <a:avLst/>
          </a:prstGeom>
          <a:noFill/>
          <a:ln>
            <a:solidFill>
              <a:srgbClr val="7878DE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218759" y="2168842"/>
            <a:ext cx="103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USPTO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577" y="2997049"/>
            <a:ext cx="1463493" cy="14634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38" y="2196974"/>
            <a:ext cx="644478" cy="6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Screen Shot 2012-05-13 at 2.05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867400"/>
            <a:ext cx="1066800" cy="80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6" name="Straight Arrow Connector 45"/>
          <p:cNvCxnSpPr/>
          <p:nvPr/>
        </p:nvCxnSpPr>
        <p:spPr>
          <a:xfrm>
            <a:off x="1839512" y="6426340"/>
            <a:ext cx="50141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000707" y="6426340"/>
            <a:ext cx="50141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953000" y="4572000"/>
            <a:ext cx="2209800" cy="175260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490657" y="5105400"/>
            <a:ext cx="2175220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Document submitted to USPTO.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438400" y="60198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1" name="Snip Single Corner Rectangle 50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V1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2133600" y="5562600"/>
            <a:ext cx="304800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7878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#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819400" y="6513025"/>
            <a:ext cx="304800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7878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#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4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Optional: </a:t>
            </a:r>
            <a:br>
              <a:rPr lang="en-US" dirty="0" smtClean="0"/>
            </a:br>
            <a:r>
              <a:rPr lang="en-US" dirty="0" smtClean="0"/>
              <a:t>Formalities </a:t>
            </a:r>
            <a:r>
              <a:rPr lang="en-US" dirty="0" err="1" smtClean="0"/>
              <a:t>CheckS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0"/>
            <a:ext cx="7772400" cy="1500187"/>
          </a:xfrm>
        </p:spPr>
        <p:txBody>
          <a:bodyPr/>
          <a:lstStyle/>
          <a:p>
            <a:r>
              <a:rPr lang="en-US" dirty="0" smtClean="0"/>
              <a:t>Check abstract length, show claims tree and any errors in claim numbering, see patent family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E084-CFEE-374A-AEC5-C5281595DE9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34925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Results of Formalities Checks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067800" cy="5358384"/>
          </a:xfrm>
        </p:spPr>
      </p:pic>
    </p:spTree>
    <p:extLst>
      <p:ext uri="{BB962C8B-B14F-4D97-AF65-F5344CB8AC3E}">
        <p14:creationId xmlns:p14="http://schemas.microsoft.com/office/powerpoint/2010/main" val="40784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Main 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935" y="2133601"/>
            <a:ext cx="6538540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 a safe, easy way for applicants to file the </a:t>
            </a:r>
            <a:r>
              <a:rPr lang="en-US" b="1" dirty="0" smtClean="0"/>
              <a:t>text</a:t>
            </a:r>
            <a:r>
              <a:rPr lang="en-US" dirty="0" smtClean="0"/>
              <a:t> version of their patent applications online.</a:t>
            </a:r>
          </a:p>
        </p:txBody>
      </p:sp>
    </p:spTree>
    <p:extLst>
      <p:ext uri="{BB962C8B-B14F-4D97-AF65-F5344CB8AC3E}">
        <p14:creationId xmlns:p14="http://schemas.microsoft.com/office/powerpoint/2010/main" val="26023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FACC-CE8F-7245-98EC-D6DE04224F8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Results of Formalities </a:t>
            </a:r>
            <a:r>
              <a:rPr lang="en-US" sz="3600" dirty="0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Checks (</a:t>
            </a:r>
            <a:r>
              <a:rPr lang="en-US" sz="3600" dirty="0" err="1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con’t</a:t>
            </a:r>
            <a:r>
              <a:rPr lang="en-US" sz="3600" dirty="0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781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FACC-CE8F-7245-98EC-D6DE04224F8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304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/>
              </a:rPr>
              <a:t>Results of Formalities Checks (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con’t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)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6561905" cy="4990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50322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CLAIMS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TREE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FACC-CE8F-7245-98EC-D6DE04224F8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228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/>
              </a:rPr>
              <a:t>Results of Formalities Checks (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con’t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)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428750"/>
            <a:ext cx="4727026" cy="3669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7098029" cy="4486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142875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Claim tree </a:t>
            </a: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layout options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FACC-CE8F-7245-98EC-D6DE04224F8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228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/>
              </a:rPr>
              <a:t>Results of Formalities Checks (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con’t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)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591550" cy="3940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447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Patent Family Map Showing Continuity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1362075"/>
          </a:xfrm>
        </p:spPr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1500187"/>
          </a:xfrm>
        </p:spPr>
        <p:txBody>
          <a:bodyPr/>
          <a:lstStyle/>
          <a:p>
            <a:r>
              <a:rPr lang="en-US" dirty="0" smtClean="0"/>
              <a:t>Modify a copy of your original document</a:t>
            </a:r>
          </a:p>
          <a:p>
            <a:r>
              <a:rPr lang="en-US" dirty="0" smtClean="0"/>
              <a:t>Optional automated official markup.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324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Amendments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31352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Start with your submitted Word file</a:t>
            </a:r>
          </a:p>
          <a:p>
            <a:pPr lvl="1"/>
            <a:r>
              <a:rPr lang="en-US" dirty="0" smtClean="0"/>
              <a:t>If you lost it, get a copy from the USPTO.</a:t>
            </a:r>
          </a:p>
          <a:p>
            <a:r>
              <a:rPr lang="en-US" dirty="0" smtClean="0"/>
              <a:t>Edit it with track changes on.</a:t>
            </a:r>
          </a:p>
          <a:p>
            <a:pPr lvl="1"/>
            <a:r>
              <a:rPr lang="en-US" dirty="0" smtClean="0"/>
              <a:t>Delete and add material to the claims and specification.</a:t>
            </a:r>
          </a:p>
          <a:p>
            <a:r>
              <a:rPr lang="en-US" dirty="0" smtClean="0"/>
              <a:t>Run it through the Amendment Validator.</a:t>
            </a:r>
          </a:p>
          <a:p>
            <a:pPr lvl="1"/>
            <a:r>
              <a:rPr lang="en-US" dirty="0" smtClean="0"/>
              <a:t>(Optional) It will automatically reformat the edits you did into the USPTO required format.</a:t>
            </a:r>
          </a:p>
          <a:p>
            <a:pPr lvl="1"/>
            <a:r>
              <a:rPr lang="en-US" dirty="0" smtClean="0"/>
              <a:t>(Optional) It will generate a cover page and description of the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Edit copy of original file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to create amendments.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981200"/>
            <a:ext cx="4966676" cy="4724400"/>
          </a:xfrm>
          <a:prstGeom prst="rect">
            <a:avLst/>
          </a:prstGeom>
          <a:noFill/>
          <a:ln>
            <a:solidFill>
              <a:srgbClr val="0A68AD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4196" y="2092642"/>
            <a:ext cx="116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A68AD"/>
                </a:solidFill>
                <a:latin typeface="Calibri"/>
                <a:cs typeface="Calibri"/>
              </a:rPr>
              <a:t>Law Office</a:t>
            </a:r>
            <a:endParaRPr lang="en-US" sz="1800" dirty="0">
              <a:solidFill>
                <a:srgbClr val="0A68AD"/>
              </a:solidFill>
              <a:latin typeface="Calibri"/>
              <a:cs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209800" y="2743200"/>
            <a:ext cx="4724400" cy="228600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172200" y="2057400"/>
            <a:ext cx="2422354" cy="4556442"/>
          </a:xfrm>
          <a:prstGeom prst="rect">
            <a:avLst/>
          </a:prstGeom>
          <a:noFill/>
          <a:ln>
            <a:solidFill>
              <a:srgbClr val="7878DE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218759" y="2168842"/>
            <a:ext cx="103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USPTO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743200"/>
            <a:ext cx="1463493" cy="14634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38" y="2196974"/>
            <a:ext cx="644478" cy="6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2895600" y="2667000"/>
            <a:ext cx="25146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Applicant retrieves original application (or uses their own copy)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429000" y="5486400"/>
            <a:ext cx="730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EFS Web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524000" y="26670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4" name="Snip Single Corner Rectangle 63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V1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1905000" y="3124200"/>
            <a:ext cx="304800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7878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#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124200"/>
            <a:ext cx="907533" cy="907533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28600" y="4038600"/>
            <a:ext cx="12192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Applicant edits amendments, creating new document V2.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752600" y="3429000"/>
            <a:ext cx="0" cy="38100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1524000" y="38862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Snip Single Corner Rectangle 73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V2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733800"/>
            <a:ext cx="1009468" cy="647073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2743200" y="3505200"/>
            <a:ext cx="2213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Text2PTO Amendment Validator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105400"/>
            <a:ext cx="907533" cy="907533"/>
          </a:xfrm>
          <a:prstGeom prst="rect">
            <a:avLst/>
          </a:prstGeom>
        </p:spPr>
      </p:pic>
      <p:pic>
        <p:nvPicPr>
          <p:cNvPr id="81" name="Picture 80" descr="Screen Shot 2012-05-13 at 2.05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15000"/>
            <a:ext cx="1066800" cy="80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2" name="Straight Arrow Connector 81"/>
          <p:cNvCxnSpPr/>
          <p:nvPr/>
        </p:nvCxnSpPr>
        <p:spPr>
          <a:xfrm>
            <a:off x="2133600" y="4191000"/>
            <a:ext cx="990600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362200" y="5791200"/>
            <a:ext cx="65381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343400" y="4343400"/>
            <a:ext cx="2819400" cy="152400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5334000" y="4953000"/>
            <a:ext cx="2175220" cy="276999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Document submitted to USPTO.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94" name="Straight Arrow Connector 93"/>
          <p:cNvCxnSpPr>
            <a:stCxn id="77" idx="2"/>
          </p:cNvCxnSpPr>
          <p:nvPr/>
        </p:nvCxnSpPr>
        <p:spPr>
          <a:xfrm flipH="1">
            <a:off x="2057400" y="4380873"/>
            <a:ext cx="1723934" cy="876927"/>
          </a:xfrm>
          <a:prstGeom prst="straightConnector1">
            <a:avLst/>
          </a:prstGeom>
          <a:ln>
            <a:solidFill>
              <a:srgbClr val="7878D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667000" y="4648200"/>
            <a:ext cx="1998505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Document optionally</a:t>
            </a:r>
          </a:p>
          <a:p>
            <a:pPr algn="ctr"/>
            <a:r>
              <a:rPr lang="en-US" sz="1200" dirty="0" smtClean="0">
                <a:latin typeface="Calibri"/>
                <a:cs typeface="Calibri"/>
              </a:rPr>
              <a:t>converted to PTO amendment format.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524000" y="5181600"/>
            <a:ext cx="514547" cy="609600"/>
            <a:chOff x="2632859" y="1574617"/>
            <a:chExt cx="514547" cy="6286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8" name="Snip Single Corner Rectangle 97"/>
            <p:cNvSpPr/>
            <p:nvPr/>
          </p:nvSpPr>
          <p:spPr>
            <a:xfrm>
              <a:off x="2632859" y="1574617"/>
              <a:ext cx="514547" cy="628650"/>
            </a:xfrm>
            <a:prstGeom prst="snip1Rect">
              <a:avLst>
                <a:gd name="adj" fmla="val 24565"/>
              </a:avLst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A2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3032760" y="1718128"/>
              <a:ext cx="114646" cy="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032760" y="1574617"/>
              <a:ext cx="0" cy="147320"/>
            </a:xfrm>
            <a:prstGeom prst="line">
              <a:avLst/>
            </a:prstGeom>
            <a:ln w="12700" cmpd="sng">
              <a:solidFill>
                <a:srgbClr val="7878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1905000" y="5562600"/>
            <a:ext cx="304800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7878D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#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04800" y="5943600"/>
            <a:ext cx="12192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Applicant checks results, and then submits to USPTO.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8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Video Should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Making the edits on claims for amendments [90 sec]</a:t>
            </a:r>
          </a:p>
          <a:p>
            <a:pPr lvl="1"/>
            <a:r>
              <a:rPr lang="en-US" sz="2400" dirty="0" smtClean="0"/>
              <a:t>Show the user making a copy of the original document.</a:t>
            </a:r>
          </a:p>
          <a:p>
            <a:pPr lvl="1"/>
            <a:r>
              <a:rPr lang="en-US" sz="2400" dirty="0" smtClean="0"/>
              <a:t>Show user deleting one claim, editing one claim, and adding one claim using track changes.</a:t>
            </a:r>
          </a:p>
          <a:p>
            <a:pPr lvl="1"/>
            <a:r>
              <a:rPr lang="en-US" sz="2400" dirty="0" smtClean="0"/>
              <a:t>Show user uploading the document to the amendment validator.</a:t>
            </a:r>
          </a:p>
          <a:p>
            <a:pPr lvl="1"/>
            <a:r>
              <a:rPr lang="en-US" sz="2400" dirty="0" smtClean="0"/>
              <a:t>Show the claims transformed into PTO format.</a:t>
            </a:r>
          </a:p>
          <a:p>
            <a:pPr lvl="1"/>
            <a:r>
              <a:rPr lang="en-US" sz="2400" dirty="0" smtClean="0"/>
              <a:t>If possible, show the before and after side by side.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E084-CFEE-374A-AEC5-C5281595DE9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Video Should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Making the edits on the spec for amendments [60 sec]</a:t>
            </a:r>
          </a:p>
          <a:p>
            <a:pPr lvl="1"/>
            <a:r>
              <a:rPr lang="en-US" sz="2400" dirty="0" smtClean="0"/>
              <a:t>Show the user adding and deleting text from the spec.</a:t>
            </a:r>
          </a:p>
          <a:p>
            <a:pPr lvl="1"/>
            <a:r>
              <a:rPr lang="en-US" sz="2400" dirty="0" smtClean="0"/>
              <a:t>Show user uploading the document to the amendment validator.</a:t>
            </a:r>
          </a:p>
          <a:p>
            <a:pPr lvl="1"/>
            <a:r>
              <a:rPr lang="en-US" sz="2400" dirty="0" smtClean="0"/>
              <a:t>Show the spec transformed into PTO format.</a:t>
            </a:r>
          </a:p>
          <a:p>
            <a:pPr lvl="1"/>
            <a:r>
              <a:rPr lang="en-US" sz="2400" dirty="0" smtClean="0"/>
              <a:t>If possible, show the before and after side by side.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E084-CFEE-374A-AEC5-C5281595DE9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Video Should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Making the cover sheet for the amendments [90 sec]</a:t>
            </a:r>
          </a:p>
          <a:p>
            <a:pPr lvl="1"/>
            <a:r>
              <a:rPr lang="en-US" sz="2400" dirty="0" smtClean="0"/>
              <a:t>Show the generated cover sheet for the changes made in the previous two segments.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E084-CFEE-374A-AEC5-C5281595DE9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961" y="0"/>
            <a:ext cx="9818412" cy="9768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73529" y="3944471"/>
            <a:ext cx="10219764" cy="1329764"/>
          </a:xfrm>
          <a:prstGeom prst="rect">
            <a:avLst/>
          </a:prstGeom>
          <a:solidFill>
            <a:srgbClr val="0A68AD">
              <a:alpha val="55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  <a:latin typeface="Arial"/>
                <a:cs typeface="Arial"/>
              </a:rPr>
              <a:t>Currently: A Scanned Image</a:t>
            </a:r>
            <a:endParaRPr lang="en-US" sz="32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24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7772400" cy="1362075"/>
          </a:xfrm>
        </p:spPr>
        <p:txBody>
          <a:bodyPr/>
          <a:lstStyle/>
          <a:p>
            <a:r>
              <a:rPr lang="en-US" dirty="0" smtClean="0"/>
              <a:t>Added Value: </a:t>
            </a:r>
            <a:br>
              <a:rPr lang="en-US" dirty="0" smtClean="0"/>
            </a:br>
            <a:r>
              <a:rPr lang="en-US" dirty="0" smtClean="0"/>
              <a:t>Paragraph Numbering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0"/>
            <a:ext cx="7772400" cy="1500187"/>
          </a:xfrm>
        </p:spPr>
        <p:txBody>
          <a:bodyPr/>
          <a:lstStyle/>
          <a:p>
            <a:r>
              <a:rPr lang="en-US" dirty="0" smtClean="0"/>
              <a:t>Automatically added paragraph numbers; keeps track of version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6324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Paragraph Numbering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313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validator tool can automatically number the paragraphs.</a:t>
            </a:r>
          </a:p>
          <a:p>
            <a:r>
              <a:rPr lang="en-US" dirty="0" smtClean="0"/>
              <a:t>Additionally, these numbers can be augmented with the version number of the document.</a:t>
            </a:r>
          </a:p>
          <a:p>
            <a:pPr lvl="1"/>
            <a:r>
              <a:rPr lang="en-US" dirty="0" smtClean="0"/>
              <a:t>Application version 1</a:t>
            </a:r>
          </a:p>
          <a:p>
            <a:pPr lvl="1"/>
            <a:r>
              <a:rPr lang="en-US" dirty="0" smtClean="0"/>
              <a:t>Amendment version 3</a:t>
            </a:r>
          </a:p>
          <a:p>
            <a:r>
              <a:rPr lang="en-US" dirty="0" smtClean="0"/>
              <a:t>This allows for easier communication between the applicant and the examiner about changed material.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Video Should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[30 sec]</a:t>
            </a:r>
          </a:p>
          <a:p>
            <a:r>
              <a:rPr lang="en-US" sz="2800" dirty="0" smtClean="0"/>
              <a:t>Show text of original application with its paragraph numbers</a:t>
            </a:r>
          </a:p>
          <a:p>
            <a:r>
              <a:rPr lang="en-US" sz="2800" dirty="0" smtClean="0"/>
              <a:t>Then show editing of that document to create amendments.</a:t>
            </a:r>
          </a:p>
          <a:p>
            <a:r>
              <a:rPr lang="en-US" sz="2800" dirty="0" smtClean="0"/>
              <a:t>The numbering should automatically work if they start with the version that was uploaded to the PTO.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E084-CFEE-374A-AEC5-C5281595DE9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Benefits: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Filing Applications as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313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Better for applicants:</a:t>
            </a:r>
          </a:p>
          <a:p>
            <a:pPr lvl="1"/>
            <a:r>
              <a:rPr lang="en-US" dirty="0" smtClean="0"/>
              <a:t>No scanning</a:t>
            </a:r>
          </a:p>
          <a:p>
            <a:pPr lvl="1"/>
            <a:r>
              <a:rPr lang="en-US" dirty="0" smtClean="0"/>
              <a:t>Re-use the text for amendments</a:t>
            </a:r>
          </a:p>
          <a:p>
            <a:pPr lvl="1"/>
            <a:r>
              <a:rPr lang="en-US" dirty="0" smtClean="0"/>
              <a:t>Some formalities checks</a:t>
            </a:r>
          </a:p>
          <a:p>
            <a:r>
              <a:rPr lang="en-US" dirty="0" smtClean="0"/>
              <a:t>Better for examination:</a:t>
            </a:r>
          </a:p>
          <a:p>
            <a:pPr lvl="1"/>
            <a:r>
              <a:rPr lang="en-US" dirty="0" smtClean="0"/>
              <a:t>Cost savings</a:t>
            </a:r>
          </a:p>
          <a:p>
            <a:pPr lvl="1"/>
            <a:r>
              <a:rPr lang="en-US" dirty="0" smtClean="0"/>
              <a:t>Higher accuracy</a:t>
            </a:r>
          </a:p>
          <a:p>
            <a:pPr lvl="1"/>
            <a:r>
              <a:rPr lang="en-US" dirty="0" smtClean="0"/>
              <a:t>Enables fantastic new tools for patent examiners.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9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0"/>
            <a:ext cx="7772400" cy="1362075"/>
          </a:xfrm>
        </p:spPr>
        <p:txBody>
          <a:bodyPr/>
          <a:lstStyle/>
          <a:p>
            <a:r>
              <a:rPr lang="en-US" dirty="0" smtClean="0"/>
              <a:t>We Welcome Your Feedback!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581400"/>
            <a:ext cx="7772400" cy="1500187"/>
          </a:xfrm>
        </p:spPr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0"/>
            <a:ext cx="7772400" cy="1362075"/>
          </a:xfrm>
        </p:spPr>
        <p:txBody>
          <a:bodyPr/>
          <a:lstStyle/>
          <a:p>
            <a:r>
              <a:rPr lang="en-US" dirty="0" smtClean="0"/>
              <a:t>Technical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Some Technical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patent examination tools make use of XML to represent documents in the system.</a:t>
            </a:r>
          </a:p>
          <a:p>
            <a:r>
              <a:rPr lang="en-US" dirty="0" smtClean="0"/>
              <a:t>Modern versions of word processing tools like Word store documents in </a:t>
            </a:r>
            <a:r>
              <a:rPr lang="en-US" dirty="0" err="1" smtClean="0"/>
              <a:t>OpenXML</a:t>
            </a:r>
            <a:r>
              <a:rPr lang="en-US" dirty="0" smtClean="0"/>
              <a:t>, an open format.</a:t>
            </a:r>
          </a:p>
          <a:p>
            <a:r>
              <a:rPr lang="en-US" dirty="0" smtClean="0"/>
              <a:t>USPTO can transform </a:t>
            </a:r>
            <a:r>
              <a:rPr lang="en-US" dirty="0" err="1" smtClean="0"/>
              <a:t>OpenXML</a:t>
            </a:r>
            <a:r>
              <a:rPr lang="en-US" dirty="0" smtClean="0"/>
              <a:t> documents into the format needed by the new tools.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More Technical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allows certain kinds of markup that the USPTO does not want to see in the XML.</a:t>
            </a:r>
          </a:p>
          <a:p>
            <a:r>
              <a:rPr lang="en-US" dirty="0" smtClean="0"/>
              <a:t>The Validator Tool checks for this kind of markup and warns you.</a:t>
            </a:r>
          </a:p>
          <a:p>
            <a:pPr lvl="1"/>
            <a:r>
              <a:rPr lang="en-US" dirty="0" smtClean="0"/>
              <a:t>You can remove the markup yourself,</a:t>
            </a:r>
          </a:p>
          <a:p>
            <a:pPr lvl="1"/>
            <a:r>
              <a:rPr lang="en-US" dirty="0" smtClean="0"/>
              <a:t>Or let the Validator Tool remove it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4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Fragment of </a:t>
            </a:r>
            <a:r>
              <a:rPr lang="en-US" dirty="0" err="1" smtClean="0">
                <a:solidFill>
                  <a:schemeClr val="bg1"/>
                </a:solidFill>
              </a:rPr>
              <a:t>OpenXML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9C2-1E50-1441-B7F9-277C99D1E52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17428"/>
            <a:ext cx="6870700" cy="47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76200"/>
            <a:ext cx="6629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Some Transformation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59C2-1E50-1441-B7F9-277C99D1E52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340600" cy="507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899661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9059" y="3959412"/>
            <a:ext cx="10219764" cy="1329764"/>
          </a:xfrm>
          <a:prstGeom prst="rect">
            <a:avLst/>
          </a:prstGeom>
          <a:solidFill>
            <a:srgbClr val="0A68AD">
              <a:alpha val="55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Goal: Text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8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More Technical Details: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Hash Codes as IDs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267200"/>
          </a:xfrm>
        </p:spPr>
        <p:txBody>
          <a:bodyPr/>
          <a:lstStyle/>
          <a:p>
            <a:r>
              <a:rPr lang="en-US" dirty="0" smtClean="0"/>
              <a:t>It is standard practice to create a document “signature” from a hash function.</a:t>
            </a:r>
          </a:p>
          <a:p>
            <a:r>
              <a:rPr lang="en-US" dirty="0" smtClean="0"/>
              <a:t>[Details about which hash function we will be using should go here.]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Benefits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41" y="2057400"/>
            <a:ext cx="85313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Increased accuracy in filings</a:t>
            </a:r>
          </a:p>
          <a:p>
            <a:r>
              <a:rPr lang="en-US" dirty="0" smtClean="0"/>
              <a:t>Automated formalities checks</a:t>
            </a:r>
          </a:p>
          <a:p>
            <a:r>
              <a:rPr lang="en-US" dirty="0" smtClean="0"/>
              <a:t>Additional useful automated information</a:t>
            </a:r>
          </a:p>
          <a:p>
            <a:pPr lvl="1"/>
            <a:r>
              <a:rPr lang="en-US" dirty="0" smtClean="0"/>
              <a:t>Claims trees</a:t>
            </a:r>
          </a:p>
          <a:p>
            <a:pPr lvl="1"/>
            <a:r>
              <a:rPr lang="en-US" dirty="0" smtClean="0"/>
              <a:t>Patent family information</a:t>
            </a:r>
          </a:p>
          <a:p>
            <a:pPr lvl="0"/>
            <a:r>
              <a:rPr lang="en-US" dirty="0" smtClean="0"/>
              <a:t>Will enable better tools for patent examiners</a:t>
            </a:r>
          </a:p>
          <a:p>
            <a:pPr lvl="0"/>
            <a:r>
              <a:rPr lang="en-US" dirty="0" smtClean="0"/>
              <a:t>Will provide large cost savings for USPTO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hearst\AppData\Local\Microsoft\Windows\Temporary Internet Files\Content.Outlook\CJOJTEPO\pe2e_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39059" y="3959412"/>
            <a:ext cx="10219764" cy="1329764"/>
          </a:xfrm>
          <a:prstGeom prst="rect">
            <a:avLst/>
          </a:prstGeom>
          <a:solidFill>
            <a:srgbClr val="0A68AD">
              <a:alpha val="61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Modern Software for Patent Examiners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7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Focus: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Ease of Use for Applicants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78" y="1839259"/>
            <a:ext cx="85313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Eliminates the need to: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can or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file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pload </a:t>
            </a:r>
            <a:r>
              <a:rPr lang="en-US" dirty="0"/>
              <a:t>four different files </a:t>
            </a:r>
            <a:endParaRPr lang="en-US" dirty="0" smtClean="0"/>
          </a:p>
          <a:p>
            <a:pPr lvl="1"/>
            <a:r>
              <a:rPr lang="en-US" dirty="0" smtClean="0"/>
              <a:t>Figure out the </a:t>
            </a:r>
            <a:r>
              <a:rPr lang="en-US" dirty="0"/>
              <a:t>number of </a:t>
            </a:r>
            <a:r>
              <a:rPr lang="en-US" dirty="0" smtClean="0"/>
              <a:t>pages for each file</a:t>
            </a:r>
            <a:endParaRPr lang="en-US" dirty="0"/>
          </a:p>
          <a:p>
            <a:pPr lvl="0"/>
            <a:r>
              <a:rPr lang="en-US" dirty="0" smtClean="0"/>
              <a:t>Amendments can be made on a copy of the original.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over sheet can be conveniently added for you.</a:t>
            </a:r>
          </a:p>
          <a:p>
            <a:pPr lvl="1"/>
            <a:r>
              <a:rPr lang="en-US" dirty="0" smtClean="0"/>
              <a:t>Amendments can be authored using Track Changes</a:t>
            </a:r>
          </a:p>
          <a:p>
            <a:r>
              <a:rPr lang="en-US" dirty="0" smtClean="0"/>
              <a:t>No software to download or install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6600"/>
            <a:ext cx="7772400" cy="1362075"/>
          </a:xfrm>
        </p:spPr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Author your application in Word, and then upload it 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21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1861</Words>
  <Application>Microsoft Office PowerPoint</Application>
  <PresentationFormat>On-screen Show (4:3)</PresentationFormat>
  <Paragraphs>268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Text2PTO: Modernizing Patent Application Filing</vt:lpstr>
      <vt:lpstr>The Big Picture</vt:lpstr>
      <vt:lpstr>Main Goal</vt:lpstr>
      <vt:lpstr>Benefits</vt:lpstr>
      <vt:lpstr>PowerPoint Presentation</vt:lpstr>
      <vt:lpstr>Benefits </vt:lpstr>
      <vt:lpstr>PowerPoint Presentation</vt:lpstr>
      <vt:lpstr>Focus:  Ease of Use for Applicants</vt:lpstr>
      <vt:lpstr>Main Idea</vt:lpstr>
      <vt:lpstr>Author your application in Word,  and then upload it to USPTO.</vt:lpstr>
      <vt:lpstr>Applicants’ Concerns</vt:lpstr>
      <vt:lpstr>We Have Solutions for  Applicants’ Concerns</vt:lpstr>
      <vt:lpstr>Validator Tool, Part 1</vt:lpstr>
      <vt:lpstr>Make sure you did not include  any private information.</vt:lpstr>
      <vt:lpstr>What Video Should Show</vt:lpstr>
      <vt:lpstr>Validator Tool, Part 2</vt:lpstr>
      <vt:lpstr>Check for and change any  disallowed formatting.</vt:lpstr>
      <vt:lpstr>What Video Should Show</vt:lpstr>
      <vt:lpstr>Validator Tool, Part 3</vt:lpstr>
      <vt:lpstr>Make sure sections headings  are recognized.</vt:lpstr>
      <vt:lpstr>What Video Should Show</vt:lpstr>
      <vt:lpstr>Ensuring the Document Remains Unchanged </vt:lpstr>
      <vt:lpstr>Ensuring the Document Remains Unchanged</vt:lpstr>
      <vt:lpstr>Create a unique ID for this  version of the document.</vt:lpstr>
      <vt:lpstr>What Video Should Show</vt:lpstr>
      <vt:lpstr>How Long Does This Take?</vt:lpstr>
      <vt:lpstr>Make sure sections headings  are recognized.</vt:lpstr>
      <vt:lpstr>Optional:  Formalities CheckS </vt:lpstr>
      <vt:lpstr>Results of Formalities Checks</vt:lpstr>
      <vt:lpstr>PowerPoint Presentation</vt:lpstr>
      <vt:lpstr>PowerPoint Presentation</vt:lpstr>
      <vt:lpstr>PowerPoint Presentation</vt:lpstr>
      <vt:lpstr>PowerPoint Presentation</vt:lpstr>
      <vt:lpstr>Amendments</vt:lpstr>
      <vt:lpstr>Amendments</vt:lpstr>
      <vt:lpstr>Edit copy of original file  to create amendments. </vt:lpstr>
      <vt:lpstr>What Video Should Show</vt:lpstr>
      <vt:lpstr>What Video Should Show</vt:lpstr>
      <vt:lpstr>What Video Should Show</vt:lpstr>
      <vt:lpstr>Added Value:  Paragraph Numbering</vt:lpstr>
      <vt:lpstr>Paragraph Numbering</vt:lpstr>
      <vt:lpstr>What Video Should Show</vt:lpstr>
      <vt:lpstr>Benefits: Filing Applications as Text</vt:lpstr>
      <vt:lpstr>We Welcome Your Feedback!</vt:lpstr>
      <vt:lpstr>Technical Details</vt:lpstr>
      <vt:lpstr>Some Technical Details</vt:lpstr>
      <vt:lpstr>More Technical Details</vt:lpstr>
      <vt:lpstr>A Fragment of OpenXML</vt:lpstr>
      <vt:lpstr>Some Transformation Code</vt:lpstr>
      <vt:lpstr>More Technical Details: Hash Codes as IDs</vt:lpstr>
    </vt:vector>
  </TitlesOfParts>
  <Company>USPTO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Text2PTO</dc:title>
  <dc:creator>Marti Hearst</dc:creator>
  <cp:lastModifiedBy>USPTO</cp:lastModifiedBy>
  <cp:revision>98</cp:revision>
  <dcterms:created xsi:type="dcterms:W3CDTF">2004-11-08T18:53:06Z</dcterms:created>
  <dcterms:modified xsi:type="dcterms:W3CDTF">2012-05-17T17:52:15Z</dcterms:modified>
</cp:coreProperties>
</file>