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partment of Health and Human Services" initials="HHS" lastIdx="5" clrIdx="0"/>
  <p:cmAuthor id="1" name=" Katherine Rodrigues" initials="MSOffice" lastIdx="2" clrIdx="1"/>
  <p:cmAuthor id="2" name="Molly" initials="MCB" lastIdx="2" clrIdx="2"/>
  <p:cmAuthor id="3" name="Paul Margie" initials="" lastIdx="0" clrIdx="3"/>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584" y="-60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printerSettings" Target="printerSettings/printerSettings1.bin"/><Relationship Id="rId6" Type="http://schemas.openxmlformats.org/officeDocument/2006/relationships/commentAuthors" Target="commentAuthors.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F93A67-83CA-4C59-9348-07547D85EDE6}" type="datetimeFigureOut">
              <a:rPr lang="en-US" smtClean="0"/>
              <a:pPr/>
              <a:t>10/24/13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p14="http://schemas.microsoft.com/office/powerpoint/2010/main" val="2002151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93A67-83CA-4C59-9348-07547D85EDE6}" type="datetimeFigureOut">
              <a:rPr lang="en-US" smtClean="0"/>
              <a:pPr/>
              <a:t>10/24/13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p14="http://schemas.microsoft.com/office/powerpoint/2010/main" val="4228682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93A67-83CA-4C59-9348-07547D85EDE6}" type="datetimeFigureOut">
              <a:rPr lang="en-US" smtClean="0"/>
              <a:pPr/>
              <a:t>10/24/13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p14="http://schemas.microsoft.com/office/powerpoint/2010/main" val="646486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93A67-83CA-4C59-9348-07547D85EDE6}" type="datetimeFigureOut">
              <a:rPr lang="en-US" smtClean="0"/>
              <a:pPr/>
              <a:t>10/24/13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p14="http://schemas.microsoft.com/office/powerpoint/2010/main" val="3999572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F93A67-83CA-4C59-9348-07547D85EDE6}" type="datetimeFigureOut">
              <a:rPr lang="en-US" smtClean="0"/>
              <a:pPr/>
              <a:t>10/24/13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p14="http://schemas.microsoft.com/office/powerpoint/2010/main" val="4123584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F93A67-83CA-4C59-9348-07547D85EDE6}" type="datetimeFigureOut">
              <a:rPr lang="en-US" smtClean="0"/>
              <a:pPr/>
              <a:t>10/24/13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p14="http://schemas.microsoft.com/office/powerpoint/2010/main" val="3571572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F93A67-83CA-4C59-9348-07547D85EDE6}" type="datetimeFigureOut">
              <a:rPr lang="en-US" smtClean="0"/>
              <a:pPr/>
              <a:t>10/24/13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p14="http://schemas.microsoft.com/office/powerpoint/2010/main" val="1025613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F93A67-83CA-4C59-9348-07547D85EDE6}" type="datetimeFigureOut">
              <a:rPr lang="en-US" smtClean="0"/>
              <a:pPr/>
              <a:t>10/24/13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p14="http://schemas.microsoft.com/office/powerpoint/2010/main" val="2277788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F93A67-83CA-4C59-9348-07547D85EDE6}" type="datetimeFigureOut">
              <a:rPr lang="en-US" smtClean="0"/>
              <a:pPr/>
              <a:t>10/24/13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p14="http://schemas.microsoft.com/office/powerpoint/2010/main" val="1312452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F93A67-83CA-4C59-9348-07547D85EDE6}" type="datetimeFigureOut">
              <a:rPr lang="en-US" smtClean="0"/>
              <a:pPr/>
              <a:t>10/24/13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p14="http://schemas.microsoft.com/office/powerpoint/2010/main" val="3751553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F93A67-83CA-4C59-9348-07547D85EDE6}" type="datetimeFigureOut">
              <a:rPr lang="en-US" smtClean="0"/>
              <a:pPr/>
              <a:t>10/24/13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p14="http://schemas.microsoft.com/office/powerpoint/2010/main" val="40707880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F93A67-83CA-4C59-9348-07547D85EDE6}" type="datetimeFigureOut">
              <a:rPr lang="en-US" smtClean="0"/>
              <a:pPr/>
              <a:t>10/24/13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DF9389-6CAB-4758-BD17-1AEE630A496D}" type="slidenum">
              <a:rPr lang="en-US" smtClean="0"/>
              <a:pPr/>
              <a:t>‹#›</a:t>
            </a:fld>
            <a:endParaRPr lang="en-US" dirty="0"/>
          </a:p>
        </p:txBody>
      </p:sp>
    </p:spTree>
    <p:extLst>
      <p:ext uri="{BB962C8B-B14F-4D97-AF65-F5344CB8AC3E}">
        <p14:creationId xmlns:p14="http://schemas.microsoft.com/office/powerpoint/2010/main" val="2607719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acf.hhs.gov/programs/opre/research/project/development-of-a-measure-of-family-provider-relationship-quality-fprq-0" TargetMode="External"/><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hyperlink" Target="http://www.acf.hhs.gov/programs/opre/" TargetMode="External"/><Relationship Id="rId4" Type="http://schemas.openxmlformats.org/officeDocument/2006/relationships/hyperlink" Target="http://www.westat.com/" TargetMode="External"/><Relationship Id="rId5" Type="http://schemas.openxmlformats.org/officeDocument/2006/relationships/hyperlink" Target="http://www.childtrends.org/" TargetMode="External"/><Relationship Id="rId6" Type="http://schemas.openxmlformats.org/officeDocument/2006/relationships/image" Target="../media/image3.jpeg"/><Relationship Id="rId1" Type="http://schemas.openxmlformats.org/officeDocument/2006/relationships/slideLayout" Target="../slideLayouts/slideLayout7.xml"/><Relationship Id="rId2" Type="http://schemas.openxmlformats.org/officeDocument/2006/relationships/hyperlink" Target="http://www.acf.hhs.gov/programs/oh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1200" dirty="0" smtClean="0">
                <a:latin typeface="Times New Roman" pitchFamily="18" charset="0"/>
                <a:cs typeface="Times New Roman" pitchFamily="18" charset="0"/>
              </a:rPr>
              <a:t>Appendix H:</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FPRQ Study Brochure</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September 30, 2013</a:t>
            </a:r>
            <a:endParaRPr lang="en-US" sz="12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 y="152400"/>
            <a:ext cx="2438400" cy="6463308"/>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smtClean="0">
                <a:solidFill>
                  <a:schemeClr val="tx1"/>
                </a:solidFill>
              </a:rPr>
              <a:t>Why is the Family and Early Care and Education Provider Relationship Quality Study Being Done?</a:t>
            </a:r>
          </a:p>
          <a:p>
            <a:r>
              <a:rPr lang="en-US" sz="1400" dirty="0">
                <a:solidFill>
                  <a:schemeClr val="tx1"/>
                </a:solidFill>
              </a:rPr>
              <a:t> </a:t>
            </a:r>
            <a:r>
              <a:rPr lang="en-US" sz="1400" dirty="0" smtClean="0">
                <a:solidFill>
                  <a:schemeClr val="tx1"/>
                </a:solidFill>
              </a:rPr>
              <a:t>     </a:t>
            </a:r>
          </a:p>
          <a:p>
            <a:r>
              <a:rPr lang="en-US" sz="1400" dirty="0" smtClean="0">
                <a:solidFill>
                  <a:schemeClr val="tx1"/>
                </a:solidFill>
              </a:rPr>
              <a:t>The demand for child care and education for children under 6 years old has grown a great deal over the last three decades. With the increased enrollment in early care and education programs, researchers became interested in learning about how the quality of the relationships between children’s families and their Family Service Workers affect children, their parents, and those who serve families. </a:t>
            </a:r>
          </a:p>
          <a:p>
            <a:endParaRPr lang="en-US" sz="1400" dirty="0">
              <a:solidFill>
                <a:schemeClr val="tx1"/>
              </a:solidFill>
            </a:endParaRPr>
          </a:p>
          <a:p>
            <a:r>
              <a:rPr lang="en-US" sz="1400" dirty="0" smtClean="0">
                <a:solidFill>
                  <a:schemeClr val="tx1"/>
                </a:solidFill>
              </a:rPr>
              <a:t>The purpose of this study is to test a new survey that will be used by teachers, child care providers, early learning programs, researchers, and policy makers to assess the quality of early education and  child care environments. </a:t>
            </a:r>
          </a:p>
        </p:txBody>
      </p:sp>
      <p:sp>
        <p:nvSpPr>
          <p:cNvPr id="6" name="TextBox 5"/>
          <p:cNvSpPr txBox="1"/>
          <p:nvPr/>
        </p:nvSpPr>
        <p:spPr>
          <a:xfrm>
            <a:off x="6513893" y="560365"/>
            <a:ext cx="2561929" cy="1200329"/>
          </a:xfrm>
          <a:prstGeom prst="rect">
            <a:avLst/>
          </a:prstGeom>
          <a:ln>
            <a:noFill/>
          </a:ln>
        </p:spPr>
        <p:style>
          <a:lnRef idx="2">
            <a:schemeClr val="dk1"/>
          </a:lnRef>
          <a:fillRef idx="1001">
            <a:schemeClr val="lt1"/>
          </a:fillRef>
          <a:effectRef idx="0">
            <a:schemeClr val="dk1"/>
          </a:effectRef>
          <a:fontRef idx="minor">
            <a:schemeClr val="dk1"/>
          </a:fontRef>
        </p:style>
        <p:txBody>
          <a:bodyPr wrap="square" rtlCol="0">
            <a:spAutoFit/>
          </a:bodyPr>
          <a:lstStyle/>
          <a:p>
            <a:pPr algn="ctr"/>
            <a:r>
              <a:rPr lang="en-US" b="1" dirty="0" smtClean="0">
                <a:solidFill>
                  <a:schemeClr val="tx1"/>
                </a:solidFill>
              </a:rPr>
              <a:t>Family and Early Care and Education Provider Relationship Quality Study</a:t>
            </a:r>
            <a:endParaRPr lang="en-US" b="1" dirty="0">
              <a:solidFill>
                <a:schemeClr val="tx1"/>
              </a:solidFill>
            </a:endParaRPr>
          </a:p>
        </p:txBody>
      </p:sp>
      <p:sp>
        <p:nvSpPr>
          <p:cNvPr id="8" name="TextBox 7"/>
          <p:cNvSpPr txBox="1"/>
          <p:nvPr/>
        </p:nvSpPr>
        <p:spPr>
          <a:xfrm>
            <a:off x="6629400" y="4919008"/>
            <a:ext cx="2514600" cy="1384995"/>
          </a:xfrm>
          <a:prstGeom prst="rect">
            <a:avLst/>
          </a:prstGeom>
          <a:noFill/>
        </p:spPr>
        <p:txBody>
          <a:bodyPr wrap="square" rtlCol="0">
            <a:spAutoFit/>
          </a:bodyPr>
          <a:lstStyle/>
          <a:p>
            <a:pPr algn="ctr"/>
            <a:r>
              <a:rPr lang="en-US" sz="1200" dirty="0" smtClean="0"/>
              <a:t>U.S. Department of Health and Human Services, </a:t>
            </a:r>
          </a:p>
          <a:p>
            <a:pPr algn="ctr"/>
            <a:r>
              <a:rPr lang="en-US" sz="1200" dirty="0" smtClean="0"/>
              <a:t>Administration for Children</a:t>
            </a:r>
          </a:p>
          <a:p>
            <a:pPr algn="ctr"/>
            <a:r>
              <a:rPr lang="en-US" sz="1200" dirty="0" smtClean="0"/>
              <a:t>and Families,</a:t>
            </a:r>
          </a:p>
          <a:p>
            <a:pPr algn="ctr"/>
            <a:r>
              <a:rPr lang="en-US" sz="1200" dirty="0" smtClean="0"/>
              <a:t>Office of Head Start, and </a:t>
            </a:r>
            <a:endParaRPr lang="en-US" sz="1200" dirty="0"/>
          </a:p>
          <a:p>
            <a:pPr algn="ctr"/>
            <a:r>
              <a:rPr lang="en-US" sz="1200" dirty="0" smtClean="0"/>
              <a:t>Office of Planning, Research and </a:t>
            </a:r>
            <a:r>
              <a:rPr lang="en-US" sz="1200" dirty="0" smtClean="0"/>
              <a:t>Evaluation</a:t>
            </a:r>
            <a:endParaRPr lang="en-US" sz="1200" dirty="0" smtClean="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05200" y="4648200"/>
            <a:ext cx="2226627" cy="1669970"/>
          </a:xfrm>
          <a:prstGeom prst="rect">
            <a:avLst/>
          </a:prstGeom>
        </p:spPr>
      </p:pic>
      <p:sp>
        <p:nvSpPr>
          <p:cNvPr id="2" name="TextBox 1"/>
          <p:cNvSpPr txBox="1"/>
          <p:nvPr/>
        </p:nvSpPr>
        <p:spPr>
          <a:xfrm>
            <a:off x="3321525" y="583227"/>
            <a:ext cx="2514600" cy="4401206"/>
          </a:xfrm>
          <a:prstGeom prst="rect">
            <a:avLst/>
          </a:prstGeom>
          <a:noFill/>
        </p:spPr>
        <p:txBody>
          <a:bodyPr wrap="square" rtlCol="0">
            <a:spAutoFit/>
          </a:bodyPr>
          <a:lstStyle/>
          <a:p>
            <a:pPr lvl="0"/>
            <a:r>
              <a:rPr lang="en-US" sz="1400" b="1" dirty="0" smtClean="0">
                <a:solidFill>
                  <a:prstClr val="black"/>
                </a:solidFill>
              </a:rPr>
              <a:t>For More Information:</a:t>
            </a:r>
            <a:endParaRPr lang="en-US" sz="1400" b="1" dirty="0">
              <a:solidFill>
                <a:prstClr val="black"/>
              </a:solidFill>
            </a:endParaRPr>
          </a:p>
          <a:p>
            <a:r>
              <a:rPr lang="en-US" sz="1400" dirty="0" smtClean="0"/>
              <a:t>Visit </a:t>
            </a:r>
            <a:r>
              <a:rPr lang="en-US" sz="1400" dirty="0"/>
              <a:t>the </a:t>
            </a:r>
            <a:r>
              <a:rPr lang="en-US" sz="1400" dirty="0" smtClean="0"/>
              <a:t>Office </a:t>
            </a:r>
            <a:r>
              <a:rPr lang="en-US" sz="1400" dirty="0"/>
              <a:t>of Planning, </a:t>
            </a:r>
            <a:r>
              <a:rPr lang="en-US" sz="1400" dirty="0" smtClean="0"/>
              <a:t>Research and Evaluation’s </a:t>
            </a:r>
            <a:r>
              <a:rPr lang="en-US" sz="1400" dirty="0"/>
              <a:t>website at </a:t>
            </a:r>
            <a:r>
              <a:rPr lang="en-US" sz="1400" dirty="0">
                <a:hlinkClick r:id="rId3"/>
              </a:rPr>
              <a:t>http://www.acf.hhs.gov/programs/opre/research/project/development-of-a-measure-of-family-provider-relationship-quality-fprq-</a:t>
            </a:r>
            <a:r>
              <a:rPr lang="en-US" sz="1400" dirty="0" smtClean="0">
                <a:hlinkClick r:id="rId3"/>
              </a:rPr>
              <a:t>0</a:t>
            </a:r>
            <a:endParaRPr lang="en-US" sz="1400" dirty="0" smtClean="0"/>
          </a:p>
          <a:p>
            <a:endParaRPr lang="en-US" sz="1400" dirty="0"/>
          </a:p>
          <a:p>
            <a:r>
              <a:rPr lang="en-US" sz="800" dirty="0"/>
              <a:t>The Paperwork Reduction Act Statement: This collection of information is voluntary and will be used to help develop questions for surveys about relationships between Family Service Workers (FSWs) and the families they work with. Public reporting burden for this collection of information is estimated to average 2.25 hours per response, including the time for reviewing instructions, gathering and maintaining the data needed, and reviewing the collection of information. An agency may not conduct or sponsor, and a person is not required to respond to, a collection of information unless it displays a currently valid OMB control number. The OMB control number for this collection is 0970-0355 and it expires 01/31/2015.</a:t>
            </a:r>
          </a:p>
          <a:p>
            <a:r>
              <a:rPr lang="en-US" sz="1400" dirty="0" smtClean="0"/>
              <a:t> </a:t>
            </a:r>
            <a:endParaRPr lang="en-US" sz="1400" dirty="0"/>
          </a:p>
          <a:p>
            <a:pPr lvl="0"/>
            <a:endParaRPr lang="en-US" sz="1400" dirty="0">
              <a:solidFill>
                <a:prstClr val="black"/>
              </a:solidFill>
            </a:endParaRPr>
          </a:p>
        </p:txBody>
      </p:sp>
      <p:pic>
        <p:nvPicPr>
          <p:cNvPr id="2050" name="Picture 2" descr="\\Westat.com\dfs\FPRA\Photographs\stock-photo-17113319-childminder-reading-to-a-group-of-toddlers-at-nursery.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63022" y="2438400"/>
            <a:ext cx="2412800" cy="1606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937850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1788"/>
            <a:ext cx="3048000" cy="6986528"/>
          </a:xfrm>
          <a:prstGeom prst="rect">
            <a:avLst/>
          </a:prstGeom>
          <a:noFill/>
        </p:spPr>
        <p:txBody>
          <a:bodyPr wrap="square" rtlCol="0">
            <a:spAutoFit/>
          </a:bodyPr>
          <a:lstStyle/>
          <a:p>
            <a:pPr algn="ctr"/>
            <a:r>
              <a:rPr lang="en-US" sz="1600" b="1" dirty="0" smtClean="0"/>
              <a:t>About the Project</a:t>
            </a:r>
          </a:p>
          <a:p>
            <a:r>
              <a:rPr lang="en-US" sz="1200" b="1" dirty="0" smtClean="0"/>
              <a:t>What </a:t>
            </a:r>
            <a:r>
              <a:rPr lang="en-US" sz="1200" b="1" dirty="0"/>
              <a:t>is the </a:t>
            </a:r>
            <a:r>
              <a:rPr lang="en-US" sz="1200" b="1" dirty="0" smtClean="0"/>
              <a:t>Family and Early Care and Education Provider </a:t>
            </a:r>
            <a:r>
              <a:rPr lang="en-US" sz="1200" b="1" dirty="0"/>
              <a:t>Relationship </a:t>
            </a:r>
            <a:r>
              <a:rPr lang="en-US" sz="1200" b="1" dirty="0" smtClean="0"/>
              <a:t>Quality study about?</a:t>
            </a:r>
            <a:r>
              <a:rPr lang="en-US" sz="1200" b="1" dirty="0"/>
              <a:t>	</a:t>
            </a:r>
            <a:endParaRPr lang="en-US" sz="1200" dirty="0"/>
          </a:p>
          <a:p>
            <a:r>
              <a:rPr lang="en-US" sz="1200" dirty="0" smtClean="0"/>
              <a:t>The </a:t>
            </a:r>
            <a:r>
              <a:rPr lang="en-US" sz="1200" dirty="0"/>
              <a:t>goal of </a:t>
            </a:r>
            <a:r>
              <a:rPr lang="en-US" sz="1200" dirty="0" smtClean="0"/>
              <a:t>this project </a:t>
            </a:r>
            <a:r>
              <a:rPr lang="en-US" sz="1200" dirty="0"/>
              <a:t>is to develop a new </a:t>
            </a:r>
            <a:r>
              <a:rPr lang="en-US" sz="1200" dirty="0" smtClean="0"/>
              <a:t>survey of the </a:t>
            </a:r>
            <a:r>
              <a:rPr lang="en-US" sz="1200" dirty="0"/>
              <a:t>quality of the relationship between families and providers of early care and education for </a:t>
            </a:r>
            <a:r>
              <a:rPr lang="en-US" sz="1200" dirty="0" smtClean="0"/>
              <a:t>children 5 years of age and younger. The survey will </a:t>
            </a:r>
            <a:r>
              <a:rPr lang="en-US" sz="1200" dirty="0"/>
              <a:t>examine this relationship from both </a:t>
            </a:r>
            <a:r>
              <a:rPr lang="en-US" sz="1200" dirty="0" smtClean="0"/>
              <a:t>parents’ and providers’ perspectives</a:t>
            </a:r>
            <a:r>
              <a:rPr lang="en-US" sz="1200" dirty="0"/>
              <a:t>. The results will help </a:t>
            </a:r>
            <a:r>
              <a:rPr lang="en-US" sz="1200" dirty="0" smtClean="0"/>
              <a:t>early educators, child care providers, </a:t>
            </a:r>
            <a:r>
              <a:rPr lang="en-US" sz="1200" dirty="0"/>
              <a:t>and policy makers </a:t>
            </a:r>
            <a:r>
              <a:rPr lang="en-US" sz="1200" dirty="0" smtClean="0"/>
              <a:t>improve </a:t>
            </a:r>
            <a:r>
              <a:rPr lang="en-US" sz="1200" dirty="0"/>
              <a:t>the quality </a:t>
            </a:r>
            <a:r>
              <a:rPr lang="en-US" sz="1200" dirty="0" smtClean="0"/>
              <a:t>of </a:t>
            </a:r>
            <a:r>
              <a:rPr lang="en-US" sz="1200" dirty="0"/>
              <a:t>children’s </a:t>
            </a:r>
            <a:r>
              <a:rPr lang="en-US" sz="1200" dirty="0" smtClean="0"/>
              <a:t>care and early learning environments.    </a:t>
            </a:r>
          </a:p>
          <a:p>
            <a:r>
              <a:rPr lang="en-US" sz="1200" dirty="0" smtClean="0"/>
              <a:t>          </a:t>
            </a:r>
            <a:endParaRPr lang="en-US" sz="1200" dirty="0"/>
          </a:p>
          <a:p>
            <a:r>
              <a:rPr lang="en-US" sz="1200" b="1" dirty="0" smtClean="0"/>
              <a:t>Who will be able to participate?</a:t>
            </a:r>
          </a:p>
          <a:p>
            <a:r>
              <a:rPr lang="en-US" sz="1200" dirty="0" smtClean="0"/>
              <a:t>Head Start Family Service Workers and parents will be asked to participate in this study. The surveys given to each participant will ask how about how early care and education providers and parents work together to educate and care for children. </a:t>
            </a:r>
          </a:p>
          <a:p>
            <a:endParaRPr lang="en-US" sz="1200" dirty="0" smtClean="0"/>
          </a:p>
          <a:p>
            <a:r>
              <a:rPr lang="en-US" sz="1200" b="1" dirty="0" smtClean="0"/>
              <a:t>Do </a:t>
            </a:r>
            <a:r>
              <a:rPr lang="en-US" sz="1200" b="1" dirty="0"/>
              <a:t>I have to participate?</a:t>
            </a:r>
            <a:endParaRPr lang="en-US" sz="1200" dirty="0"/>
          </a:p>
          <a:p>
            <a:r>
              <a:rPr lang="en-US" sz="1200" dirty="0"/>
              <a:t>Your participation in this study is voluntary. By participating, you will help improve the care and  early education that young children in the U.S. receive.</a:t>
            </a:r>
          </a:p>
          <a:p>
            <a:r>
              <a:rPr lang="en-US" sz="1200" dirty="0" smtClean="0"/>
              <a:t> </a:t>
            </a:r>
            <a:endParaRPr lang="en-US" sz="1200" dirty="0"/>
          </a:p>
          <a:p>
            <a:pPr lvl="0"/>
            <a:r>
              <a:rPr lang="en-US" sz="1200" b="1" dirty="0">
                <a:solidFill>
                  <a:prstClr val="black"/>
                </a:solidFill>
              </a:rPr>
              <a:t>Will anyone else see my answers?</a:t>
            </a:r>
            <a:endParaRPr lang="en-US" sz="1200" dirty="0">
              <a:solidFill>
                <a:prstClr val="black"/>
              </a:solidFill>
            </a:endParaRPr>
          </a:p>
          <a:p>
            <a:pPr lvl="0"/>
            <a:r>
              <a:rPr lang="en-US" sz="1200" dirty="0">
                <a:solidFill>
                  <a:prstClr val="black"/>
                </a:solidFill>
              </a:rPr>
              <a:t>No, all of your answers will be kept private </a:t>
            </a:r>
            <a:r>
              <a:rPr lang="en-US" sz="1200" dirty="0" smtClean="0">
                <a:solidFill>
                  <a:prstClr val="black"/>
                </a:solidFill>
              </a:rPr>
              <a:t>to the extent permitted by law. </a:t>
            </a:r>
            <a:r>
              <a:rPr lang="en-US" sz="1200" dirty="0">
                <a:solidFill>
                  <a:prstClr val="black"/>
                </a:solidFill>
              </a:rPr>
              <a:t>Your answers will not be disclosed or used for any purpose other than this research</a:t>
            </a:r>
            <a:r>
              <a:rPr lang="en-US" sz="1200" dirty="0" smtClean="0">
                <a:solidFill>
                  <a:prstClr val="black"/>
                </a:solidFill>
              </a:rPr>
              <a:t>.</a:t>
            </a:r>
          </a:p>
          <a:p>
            <a:pPr lvl="0"/>
            <a:endParaRPr lang="en-US" sz="1200" dirty="0">
              <a:solidFill>
                <a:prstClr val="black"/>
              </a:solidFill>
            </a:endParaRPr>
          </a:p>
          <a:p>
            <a:pPr lvl="0"/>
            <a:endParaRPr lang="en-US" sz="1200" dirty="0">
              <a:solidFill>
                <a:prstClr val="black"/>
              </a:solidFill>
            </a:endParaRPr>
          </a:p>
          <a:p>
            <a:endParaRPr lang="en-US" sz="1200" b="1" dirty="0" smtClean="0"/>
          </a:p>
        </p:txBody>
      </p:sp>
      <p:sp>
        <p:nvSpPr>
          <p:cNvPr id="5" name="TextBox 4"/>
          <p:cNvSpPr txBox="1"/>
          <p:nvPr/>
        </p:nvSpPr>
        <p:spPr>
          <a:xfrm>
            <a:off x="6004560" y="170121"/>
            <a:ext cx="3048000" cy="6555641"/>
          </a:xfrm>
          <a:prstGeom prst="rect">
            <a:avLst/>
          </a:prstGeom>
          <a:noFill/>
        </p:spPr>
        <p:txBody>
          <a:bodyPr wrap="square" rtlCol="0">
            <a:spAutoFit/>
          </a:bodyPr>
          <a:lstStyle/>
          <a:p>
            <a:r>
              <a:rPr lang="en-US" sz="1200" b="1" dirty="0" smtClean="0">
                <a:ea typeface="Calibri"/>
                <a:cs typeface="Times New Roman"/>
              </a:rPr>
              <a:t>Who </a:t>
            </a:r>
            <a:r>
              <a:rPr lang="en-US" sz="1200" b="1" dirty="0">
                <a:ea typeface="Calibri"/>
                <a:cs typeface="Times New Roman"/>
              </a:rPr>
              <a:t>is Conducting the Study</a:t>
            </a:r>
            <a:r>
              <a:rPr lang="en-US" sz="1200" b="1" dirty="0" smtClean="0">
                <a:ea typeface="Calibri"/>
                <a:cs typeface="Times New Roman"/>
              </a:rPr>
              <a:t>?</a:t>
            </a:r>
          </a:p>
          <a:p>
            <a:r>
              <a:rPr lang="en-US" sz="1200" dirty="0" smtClean="0"/>
              <a:t>The </a:t>
            </a:r>
            <a:r>
              <a:rPr lang="en-US" sz="1200" dirty="0"/>
              <a:t>study is sponsored by the Office of Head Start (OHS) and the Office of Planning, </a:t>
            </a:r>
            <a:r>
              <a:rPr lang="en-US" sz="1200" dirty="0" smtClean="0"/>
              <a:t>Research </a:t>
            </a:r>
            <a:r>
              <a:rPr lang="en-US" sz="1200" dirty="0"/>
              <a:t>and Evaluation </a:t>
            </a:r>
            <a:r>
              <a:rPr lang="en-US" sz="1200" dirty="0" smtClean="0"/>
              <a:t>(OPRE), both of which are part of the </a:t>
            </a:r>
            <a:r>
              <a:rPr lang="en-US" sz="1200" dirty="0"/>
              <a:t>Administration for Children and </a:t>
            </a:r>
            <a:r>
              <a:rPr lang="en-US" sz="1200" dirty="0" smtClean="0"/>
              <a:t>Families</a:t>
            </a:r>
            <a:r>
              <a:rPr lang="en-US" sz="1200" strike="sngStrike" dirty="0" smtClean="0"/>
              <a:t> </a:t>
            </a:r>
            <a:r>
              <a:rPr lang="en-US" sz="1200" dirty="0" smtClean="0"/>
              <a:t>in the U.S</a:t>
            </a:r>
            <a:r>
              <a:rPr lang="en-US" sz="1200" dirty="0"/>
              <a:t>. Department of Health and Human Services.  Westat and Child Trends, two research firms in the Washington, DC metropolitan </a:t>
            </a:r>
            <a:r>
              <a:rPr lang="en-US" sz="1200" dirty="0" smtClean="0"/>
              <a:t>area</a:t>
            </a:r>
            <a:r>
              <a:rPr lang="en-US" sz="1200" strike="sngStrike" dirty="0" smtClean="0"/>
              <a:t>s,</a:t>
            </a:r>
            <a:r>
              <a:rPr lang="en-US" sz="1200" dirty="0" smtClean="0"/>
              <a:t> </a:t>
            </a:r>
            <a:r>
              <a:rPr lang="en-US" sz="1200" dirty="0"/>
              <a:t>are conducting the study. </a:t>
            </a:r>
            <a:endParaRPr lang="en-US" sz="1200" dirty="0" smtClean="0"/>
          </a:p>
          <a:p>
            <a:endParaRPr lang="en-US" sz="1200" b="1" dirty="0" smtClean="0">
              <a:ea typeface="Calibri"/>
              <a:cs typeface="Times New Roman"/>
            </a:endParaRPr>
          </a:p>
          <a:p>
            <a:r>
              <a:rPr lang="en-US" sz="1200" dirty="0" smtClean="0">
                <a:ea typeface="Calibri"/>
                <a:cs typeface="Times New Roman"/>
              </a:rPr>
              <a:t>The </a:t>
            </a:r>
            <a:r>
              <a:rPr lang="en-US" sz="1200" b="1" dirty="0" smtClean="0">
                <a:ea typeface="Calibri"/>
                <a:cs typeface="Times New Roman"/>
              </a:rPr>
              <a:t>Office of Head Start</a:t>
            </a:r>
            <a:r>
              <a:rPr lang="en-US" sz="1200" dirty="0" smtClean="0">
                <a:ea typeface="Calibri"/>
                <a:cs typeface="Times New Roman"/>
              </a:rPr>
              <a:t> is a national program that promotes school readiness through educational, health, nutritional, social and other services to enrolled children and families. (</a:t>
            </a:r>
            <a:r>
              <a:rPr lang="en-US" sz="1200" dirty="0" smtClean="0">
                <a:ea typeface="Calibri"/>
                <a:cs typeface="Times New Roman"/>
                <a:hlinkClick r:id="rId2"/>
              </a:rPr>
              <a:t>http://www.acf.hhs.gov/programs/ohs/</a:t>
            </a:r>
            <a:r>
              <a:rPr lang="en-US" sz="1200" dirty="0" smtClean="0">
                <a:ea typeface="Calibri"/>
                <a:cs typeface="Times New Roman"/>
              </a:rPr>
              <a:t>)</a:t>
            </a:r>
          </a:p>
          <a:p>
            <a:endParaRPr lang="en-US" sz="1200" dirty="0" smtClean="0">
              <a:ea typeface="Calibri"/>
              <a:cs typeface="Times New Roman"/>
            </a:endParaRPr>
          </a:p>
          <a:p>
            <a:r>
              <a:rPr lang="en-US" sz="1200" dirty="0">
                <a:ea typeface="Calibri"/>
                <a:cs typeface="Times New Roman"/>
              </a:rPr>
              <a:t>The </a:t>
            </a:r>
            <a:r>
              <a:rPr lang="en-US" sz="1200" b="1" dirty="0">
                <a:ea typeface="Calibri"/>
                <a:cs typeface="Times New Roman"/>
              </a:rPr>
              <a:t>Office of Planning</a:t>
            </a:r>
            <a:r>
              <a:rPr lang="en-US" sz="1200" b="1">
                <a:ea typeface="Calibri"/>
                <a:cs typeface="Times New Roman"/>
              </a:rPr>
              <a:t>, </a:t>
            </a:r>
            <a:r>
              <a:rPr lang="en-US" sz="1200" b="1" smtClean="0">
                <a:ea typeface="Calibri"/>
                <a:cs typeface="Times New Roman"/>
              </a:rPr>
              <a:t>Research </a:t>
            </a:r>
            <a:r>
              <a:rPr lang="en-US" sz="1200" b="1" dirty="0" smtClean="0">
                <a:ea typeface="Calibri"/>
                <a:cs typeface="Times New Roman"/>
              </a:rPr>
              <a:t>and  </a:t>
            </a:r>
            <a:r>
              <a:rPr lang="en-US" sz="1200" b="1" dirty="0">
                <a:ea typeface="Calibri"/>
                <a:cs typeface="Times New Roman"/>
              </a:rPr>
              <a:t>Evaluation (</a:t>
            </a:r>
            <a:r>
              <a:rPr lang="en-US" sz="1200" b="1" dirty="0" smtClean="0">
                <a:ea typeface="Calibri"/>
                <a:cs typeface="Times New Roman"/>
              </a:rPr>
              <a:t>OPRE)</a:t>
            </a:r>
            <a:r>
              <a:rPr lang="en-US" sz="1200" dirty="0">
                <a:ea typeface="Calibri"/>
                <a:cs typeface="Times New Roman"/>
              </a:rPr>
              <a:t> </a:t>
            </a:r>
            <a:r>
              <a:rPr lang="en-US" sz="1200" dirty="0" smtClean="0">
                <a:ea typeface="Calibri"/>
                <a:cs typeface="Times New Roman"/>
              </a:rPr>
              <a:t>is </a:t>
            </a:r>
            <a:r>
              <a:rPr lang="en-US" sz="1200" dirty="0">
                <a:ea typeface="Calibri"/>
                <a:cs typeface="Times New Roman"/>
              </a:rPr>
              <a:t>responsible for advising the Assistant Secretary for Children and Families on increasing the effectiveness and efficiency of programs to improve the economic and social well-being of children and families. </a:t>
            </a:r>
            <a:r>
              <a:rPr lang="en-US" sz="1200" dirty="0" smtClean="0">
                <a:ea typeface="Calibri"/>
                <a:cs typeface="Times New Roman"/>
              </a:rPr>
              <a:t>(</a:t>
            </a:r>
            <a:r>
              <a:rPr lang="en-US" sz="1200" dirty="0" smtClean="0">
                <a:ea typeface="Calibri"/>
                <a:cs typeface="Times New Roman"/>
                <a:hlinkClick r:id="rId3"/>
              </a:rPr>
              <a:t>http://www.acf.hhs.gov/programs/opre/</a:t>
            </a:r>
            <a:r>
              <a:rPr lang="en-US" sz="1200" dirty="0" smtClean="0">
                <a:ea typeface="Calibri"/>
                <a:cs typeface="Times New Roman"/>
              </a:rPr>
              <a:t>)</a:t>
            </a:r>
          </a:p>
          <a:p>
            <a:endParaRPr lang="en-US" sz="1200" b="1" dirty="0" smtClean="0">
              <a:ea typeface="Calibri"/>
              <a:cs typeface="Times New Roman"/>
            </a:endParaRPr>
          </a:p>
          <a:p>
            <a:r>
              <a:rPr lang="en-US" sz="1200" b="1" dirty="0" smtClean="0">
                <a:ea typeface="Calibri"/>
                <a:cs typeface="Times New Roman"/>
              </a:rPr>
              <a:t>Westat</a:t>
            </a:r>
            <a:r>
              <a:rPr lang="en-US" sz="1200" dirty="0" smtClean="0">
                <a:ea typeface="Calibri"/>
                <a:cs typeface="Times New Roman"/>
              </a:rPr>
              <a:t> </a:t>
            </a:r>
            <a:r>
              <a:rPr lang="en-US" sz="1200" dirty="0">
                <a:ea typeface="Calibri"/>
                <a:cs typeface="Times New Roman"/>
              </a:rPr>
              <a:t>is a </a:t>
            </a:r>
            <a:r>
              <a:rPr lang="en-US" sz="1200" dirty="0" smtClean="0">
                <a:ea typeface="Calibri"/>
                <a:cs typeface="Times New Roman"/>
              </a:rPr>
              <a:t>research </a:t>
            </a:r>
            <a:r>
              <a:rPr lang="en-US" sz="1200" dirty="0">
                <a:ea typeface="Calibri"/>
                <a:cs typeface="Times New Roman"/>
              </a:rPr>
              <a:t>firm </a:t>
            </a:r>
            <a:r>
              <a:rPr lang="en-US" sz="1200" dirty="0" smtClean="0">
                <a:ea typeface="Calibri"/>
                <a:cs typeface="Times New Roman"/>
              </a:rPr>
              <a:t>that conducts </a:t>
            </a:r>
            <a:r>
              <a:rPr lang="en-US" sz="1200" dirty="0">
                <a:ea typeface="Calibri"/>
                <a:cs typeface="Times New Roman"/>
              </a:rPr>
              <a:t>research studies for the federal government and </a:t>
            </a:r>
            <a:r>
              <a:rPr lang="en-US" sz="1200" dirty="0" smtClean="0">
                <a:ea typeface="Calibri"/>
                <a:cs typeface="Times New Roman"/>
              </a:rPr>
              <a:t>other </a:t>
            </a:r>
            <a:r>
              <a:rPr lang="en-US" sz="1200" dirty="0">
                <a:ea typeface="Calibri"/>
                <a:cs typeface="Times New Roman"/>
              </a:rPr>
              <a:t>clients. </a:t>
            </a:r>
            <a:r>
              <a:rPr lang="en-US" sz="1200" dirty="0" smtClean="0">
                <a:ea typeface="Calibri"/>
                <a:cs typeface="Times New Roman"/>
              </a:rPr>
              <a:t>(</a:t>
            </a:r>
            <a:r>
              <a:rPr lang="en-US" sz="1200" dirty="0">
                <a:ea typeface="Calibri"/>
                <a:cs typeface="Times New Roman"/>
                <a:hlinkClick r:id="rId4"/>
              </a:rPr>
              <a:t>www.westat.com</a:t>
            </a:r>
            <a:r>
              <a:rPr lang="en-US" sz="1200" dirty="0" smtClean="0">
                <a:ea typeface="Calibri"/>
                <a:cs typeface="Times New Roman"/>
              </a:rPr>
              <a:t>)</a:t>
            </a:r>
          </a:p>
          <a:p>
            <a:endParaRPr lang="en-US" sz="1200" dirty="0">
              <a:ea typeface="Calibri"/>
              <a:cs typeface="Times New Roman"/>
            </a:endParaRPr>
          </a:p>
          <a:p>
            <a:r>
              <a:rPr lang="en-US" sz="1200" b="1" dirty="0" smtClean="0">
                <a:ea typeface="Calibri"/>
                <a:cs typeface="Times New Roman"/>
              </a:rPr>
              <a:t>Child </a:t>
            </a:r>
            <a:r>
              <a:rPr lang="en-US" sz="1200" b="1" dirty="0">
                <a:ea typeface="Calibri"/>
                <a:cs typeface="Times New Roman"/>
              </a:rPr>
              <a:t>Trends</a:t>
            </a:r>
            <a:r>
              <a:rPr lang="en-US" sz="1200" dirty="0">
                <a:ea typeface="Calibri"/>
                <a:cs typeface="Times New Roman"/>
              </a:rPr>
              <a:t> is a non-profit research </a:t>
            </a:r>
            <a:r>
              <a:rPr lang="en-US" sz="1200" dirty="0" smtClean="0">
                <a:ea typeface="Calibri"/>
                <a:cs typeface="Times New Roman"/>
              </a:rPr>
              <a:t>organization  </a:t>
            </a:r>
            <a:r>
              <a:rPr lang="en-US" sz="1200" dirty="0">
                <a:ea typeface="Calibri"/>
                <a:cs typeface="Times New Roman"/>
              </a:rPr>
              <a:t>that   focuses on childhood studies. (</a:t>
            </a:r>
            <a:r>
              <a:rPr lang="en-US" sz="1200" dirty="0">
                <a:ea typeface="Calibri"/>
                <a:cs typeface="Times New Roman"/>
                <a:hlinkClick r:id="rId5"/>
              </a:rPr>
              <a:t>www.childtrends.org</a:t>
            </a:r>
            <a:r>
              <a:rPr lang="en-US" sz="1200" dirty="0" smtClean="0">
                <a:ea typeface="Calibri"/>
                <a:cs typeface="Times New Roman"/>
              </a:rPr>
              <a:t>)</a:t>
            </a:r>
            <a:endParaRPr lang="en-US" sz="1100" dirty="0"/>
          </a:p>
        </p:txBody>
      </p:sp>
      <p:sp>
        <p:nvSpPr>
          <p:cNvPr id="6" name="TextBox 5"/>
          <p:cNvSpPr txBox="1"/>
          <p:nvPr/>
        </p:nvSpPr>
        <p:spPr>
          <a:xfrm>
            <a:off x="3032760" y="91788"/>
            <a:ext cx="2971800" cy="2708434"/>
          </a:xfrm>
          <a:prstGeom prst="rect">
            <a:avLst/>
          </a:prstGeom>
          <a:noFill/>
        </p:spPr>
        <p:txBody>
          <a:bodyPr wrap="square" rtlCol="0">
            <a:spAutoFit/>
          </a:bodyPr>
          <a:lstStyle/>
          <a:p>
            <a:pPr algn="ctr"/>
            <a:r>
              <a:rPr lang="en-US" sz="1400" b="1" dirty="0" smtClean="0"/>
              <a:t>Examples of topics covered</a:t>
            </a:r>
          </a:p>
          <a:p>
            <a:endParaRPr lang="en-US" sz="1200" b="1" dirty="0"/>
          </a:p>
          <a:p>
            <a:r>
              <a:rPr lang="en-US" sz="1200" b="1" dirty="0" smtClean="0"/>
              <a:t>Family Service Workers:</a:t>
            </a:r>
            <a:endParaRPr lang="en-US" sz="1200" b="1" dirty="0"/>
          </a:p>
          <a:p>
            <a:pPr marL="171450" indent="-171450">
              <a:buFont typeface="Arial" pitchFamily="34" charset="0"/>
              <a:buChar char="•"/>
            </a:pPr>
            <a:r>
              <a:rPr lang="en-US" sz="1200" dirty="0" smtClean="0"/>
              <a:t>How often you talk with parents about activities they could do with their children.</a:t>
            </a:r>
          </a:p>
          <a:p>
            <a:pPr marL="171450" indent="-171450">
              <a:buFont typeface="Arial" pitchFamily="34" charset="0"/>
              <a:buChar char="•"/>
            </a:pPr>
            <a:r>
              <a:rPr lang="en-US" sz="1200" dirty="0" smtClean="0"/>
              <a:t>How available your are during the day.</a:t>
            </a:r>
          </a:p>
          <a:p>
            <a:pPr marL="171450" indent="-171450">
              <a:buFont typeface="Arial" pitchFamily="34" charset="0"/>
              <a:buChar char="•"/>
            </a:pPr>
            <a:endParaRPr lang="en-US" sz="1200" dirty="0"/>
          </a:p>
          <a:p>
            <a:pPr marL="171450" indent="-171450"/>
            <a:r>
              <a:rPr lang="en-US" sz="1200" b="1" dirty="0" smtClean="0"/>
              <a:t>Parents:</a:t>
            </a:r>
            <a:endParaRPr lang="en-US" sz="1200" b="1" dirty="0"/>
          </a:p>
          <a:p>
            <a:pPr marL="171450" indent="-171450">
              <a:buFont typeface="Arial" pitchFamily="34" charset="0"/>
              <a:buChar char="•"/>
            </a:pPr>
            <a:r>
              <a:rPr lang="en-US" sz="1200" dirty="0" smtClean="0"/>
              <a:t>How often you talk with your child’s Family Service Worker. </a:t>
            </a:r>
          </a:p>
          <a:p>
            <a:pPr marL="171450" indent="-171450">
              <a:buFont typeface="Arial" pitchFamily="34" charset="0"/>
              <a:buChar char="•"/>
            </a:pPr>
            <a:r>
              <a:rPr lang="en-US" sz="1200" dirty="0" smtClean="0"/>
              <a:t>How often you and your Family Service Worker set goals for your child. </a:t>
            </a:r>
          </a:p>
          <a:p>
            <a:endParaRPr lang="en-US" sz="1200" dirty="0"/>
          </a:p>
        </p:txBody>
      </p:sp>
      <p:pic>
        <p:nvPicPr>
          <p:cNvPr id="1026" name="Picture 2" descr="\\Westat.com\dfs\FPRA\Photographs\stock-photo-15587398-baby-playing-and-learning-motor-skills.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24200" y="3581400"/>
            <a:ext cx="2647328" cy="176206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172200" y="6304002"/>
            <a:ext cx="2590800" cy="553998"/>
          </a:xfrm>
          <a:prstGeom prst="rect">
            <a:avLst/>
          </a:prstGeom>
          <a:noFill/>
        </p:spPr>
        <p:txBody>
          <a:bodyPr wrap="square" rtlCol="0">
            <a:spAutoFit/>
          </a:bodyPr>
          <a:lstStyle/>
          <a:p>
            <a:pPr algn="ctr"/>
            <a:endParaRPr lang="en-US" sz="1000" dirty="0" smtClean="0"/>
          </a:p>
          <a:p>
            <a:pPr algn="ctr"/>
            <a:r>
              <a:rPr lang="en-US" sz="1000" dirty="0" smtClean="0"/>
              <a:t>OMB Control Number: 0970-0355</a:t>
            </a:r>
          </a:p>
          <a:p>
            <a:pPr algn="ctr"/>
            <a:r>
              <a:rPr lang="en-US" sz="1000" dirty="0" smtClean="0"/>
              <a:t>Expiration Date: 1/31/2015</a:t>
            </a:r>
            <a:endParaRPr lang="en-US" sz="1000" dirty="0"/>
          </a:p>
        </p:txBody>
      </p:sp>
    </p:spTree>
    <p:extLst>
      <p:ext uri="{BB962C8B-B14F-4D97-AF65-F5344CB8AC3E}">
        <p14:creationId xmlns:p14="http://schemas.microsoft.com/office/powerpoint/2010/main" val="385088552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1893</TotalTime>
  <Words>650</Words>
  <Application>Microsoft Macintosh PowerPoint</Application>
  <PresentationFormat>On-screen Show (4:3)</PresentationFormat>
  <Paragraphs>52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Appendix H:  FPRQ Study Brochure  September 30, 2013</vt:lpstr>
      <vt:lpstr>PowerPoint Presentation</vt:lpstr>
      <vt:lpstr>PowerPoint Presentation</vt:lpstr>
    </vt:vector>
  </TitlesOfParts>
  <Company>Westat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Liz Paul</dc:creator>
  <cp:lastModifiedBy>Paul Margie</cp:lastModifiedBy>
  <cp:revision>81</cp:revision>
  <cp:lastPrinted>2012-01-09T20:43:07Z</cp:lastPrinted>
  <dcterms:created xsi:type="dcterms:W3CDTF">2011-10-06T15:06:34Z</dcterms:created>
  <dcterms:modified xsi:type="dcterms:W3CDTF">2013-10-25T03:09:59Z</dcterms:modified>
</cp:coreProperties>
</file>