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partment of Health and Human Services" initials="HHS" lastIdx="5" clrIdx="0"/>
  <p:cmAuthor id="1" name=" Katherine Rodrigues" initials="MSOffice" lastIdx="2"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80" y="-7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8F93A67-83CA-4C59-9348-07547D85EDE6}" type="datetimeFigureOut">
              <a:rPr lang="en-US" smtClean="0"/>
              <a:pPr/>
              <a:t>5/16/2013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2002151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F93A67-83CA-4C59-9348-07547D85EDE6}" type="datetimeFigureOut">
              <a:rPr lang="en-US" smtClean="0"/>
              <a:pPr/>
              <a:t>5/16/2013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4228682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F93A67-83CA-4C59-9348-07547D85EDE6}" type="datetimeFigureOut">
              <a:rPr lang="en-US" smtClean="0"/>
              <a:pPr/>
              <a:t>5/16/2013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646486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F93A67-83CA-4C59-9348-07547D85EDE6}" type="datetimeFigureOut">
              <a:rPr lang="en-US" smtClean="0"/>
              <a:pPr/>
              <a:t>5/16/2013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3999572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F93A67-83CA-4C59-9348-07547D85EDE6}" type="datetimeFigureOut">
              <a:rPr lang="en-US" smtClean="0"/>
              <a:pPr/>
              <a:t>5/16/2013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4123584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8F93A67-83CA-4C59-9348-07547D85EDE6}" type="datetimeFigureOut">
              <a:rPr lang="en-US" smtClean="0"/>
              <a:pPr/>
              <a:t>5/16/2013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3571572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8F93A67-83CA-4C59-9348-07547D85EDE6}" type="datetimeFigureOut">
              <a:rPr lang="en-US" smtClean="0"/>
              <a:pPr/>
              <a:t>5/16/2013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1025613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8F93A67-83CA-4C59-9348-07547D85EDE6}" type="datetimeFigureOut">
              <a:rPr lang="en-US" smtClean="0"/>
              <a:pPr/>
              <a:t>5/16/2013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2277788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F93A67-83CA-4C59-9348-07547D85EDE6}" type="datetimeFigureOut">
              <a:rPr lang="en-US" smtClean="0"/>
              <a:pPr/>
              <a:t>5/16/2013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1312452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F93A67-83CA-4C59-9348-07547D85EDE6}" type="datetimeFigureOut">
              <a:rPr lang="en-US" smtClean="0"/>
              <a:pPr/>
              <a:t>5/16/2013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3751553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F93A67-83CA-4C59-9348-07547D85EDE6}" type="datetimeFigureOut">
              <a:rPr lang="en-US" smtClean="0"/>
              <a:pPr/>
              <a:t>5/16/2013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4070788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F93A67-83CA-4C59-9348-07547D85EDE6}" type="datetimeFigureOut">
              <a:rPr lang="en-US" smtClean="0"/>
              <a:pPr/>
              <a:t>5/16/2013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2607719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acf.hhs.gov/programs/opre/other_resrch/fprq/overview.html" TargetMode="External"/><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hyperlink" Target="http://www.acf.hhs.gov/programs/opre/" TargetMode="External"/><Relationship Id="rId2" Type="http://schemas.openxmlformats.org/officeDocument/2006/relationships/hyperlink" Target="http://www.acf.hhs.gov/programs/ohs/" TargetMode="External"/><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hyperlink" Target="http://www.childtrends.org/" TargetMode="External"/><Relationship Id="rId4" Type="http://schemas.openxmlformats.org/officeDocument/2006/relationships/hyperlink" Target="http://www.westat.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1200" smtClean="0">
                <a:latin typeface="Times New Roman" pitchFamily="18" charset="0"/>
                <a:cs typeface="Times New Roman" pitchFamily="18" charset="0"/>
              </a:rPr>
              <a:t>Appendix N:</a:t>
            </a:r>
            <a:r>
              <a:rPr lang="en-US" sz="1200" dirty="0" smtClean="0">
                <a:latin typeface="Times New Roman" pitchFamily="18" charset="0"/>
                <a:cs typeface="Times New Roman" pitchFamily="18" charset="0"/>
              </a:rPr>
              <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FPRQ Study Brochure</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March 16, 2012</a:t>
            </a:r>
            <a:endParaRPr lang="en-US" sz="12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 y="152400"/>
            <a:ext cx="2438400" cy="667875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600" b="1" dirty="0" smtClean="0">
                <a:solidFill>
                  <a:schemeClr val="tx1"/>
                </a:solidFill>
              </a:rPr>
              <a:t>Why is the Family and Early Care and Education Provider Relationship Quality Study Being Done?</a:t>
            </a:r>
          </a:p>
          <a:p>
            <a:r>
              <a:rPr lang="en-US" sz="1400" dirty="0">
                <a:solidFill>
                  <a:schemeClr val="tx1"/>
                </a:solidFill>
              </a:rPr>
              <a:t> </a:t>
            </a:r>
            <a:r>
              <a:rPr lang="en-US" sz="1400" dirty="0" smtClean="0">
                <a:solidFill>
                  <a:schemeClr val="tx1"/>
                </a:solidFill>
              </a:rPr>
              <a:t>     </a:t>
            </a:r>
          </a:p>
          <a:p>
            <a:r>
              <a:rPr lang="en-US" sz="1400" dirty="0" smtClean="0">
                <a:solidFill>
                  <a:schemeClr val="tx1"/>
                </a:solidFill>
              </a:rPr>
              <a:t>The demand for child care and education for children under 6 years old has grown a great deal over the last three decades. With the increased enrollment in early care and education programs, researchers became interested in learning about how the quality of the relationships between children’s families and their teachers/child care providers affect children, their parents, and those teaching and caring for children. </a:t>
            </a:r>
          </a:p>
          <a:p>
            <a:endParaRPr lang="en-US" sz="1400" dirty="0">
              <a:solidFill>
                <a:schemeClr val="tx1"/>
              </a:solidFill>
            </a:endParaRPr>
          </a:p>
          <a:p>
            <a:r>
              <a:rPr lang="en-US" sz="1400" dirty="0" smtClean="0">
                <a:solidFill>
                  <a:schemeClr val="tx1"/>
                </a:solidFill>
              </a:rPr>
              <a:t>The purpose of this study is to test a new survey that will be used by teachers, child care providers, early learning programs, researchers, and policy makers to assess the quality of early education and  child care environments. </a:t>
            </a:r>
          </a:p>
        </p:txBody>
      </p:sp>
      <p:sp>
        <p:nvSpPr>
          <p:cNvPr id="6" name="TextBox 5"/>
          <p:cNvSpPr txBox="1"/>
          <p:nvPr/>
        </p:nvSpPr>
        <p:spPr>
          <a:xfrm>
            <a:off x="6513893" y="560365"/>
            <a:ext cx="2561929" cy="1200329"/>
          </a:xfrm>
          <a:prstGeom prst="rect">
            <a:avLst/>
          </a:prstGeom>
          <a:ln>
            <a:noFill/>
          </a:ln>
        </p:spPr>
        <p:style>
          <a:lnRef idx="2">
            <a:schemeClr val="dk1"/>
          </a:lnRef>
          <a:fillRef idx="1001">
            <a:schemeClr val="lt1"/>
          </a:fillRef>
          <a:effectRef idx="0">
            <a:schemeClr val="dk1"/>
          </a:effectRef>
          <a:fontRef idx="minor">
            <a:schemeClr val="dk1"/>
          </a:fontRef>
        </p:style>
        <p:txBody>
          <a:bodyPr wrap="square" rtlCol="0">
            <a:spAutoFit/>
          </a:bodyPr>
          <a:lstStyle/>
          <a:p>
            <a:pPr algn="ctr"/>
            <a:r>
              <a:rPr lang="en-US" b="1" dirty="0" smtClean="0">
                <a:solidFill>
                  <a:schemeClr val="tx1"/>
                </a:solidFill>
              </a:rPr>
              <a:t>Family and Early Care and Education Provider Relationship Quality Study</a:t>
            </a:r>
            <a:endParaRPr lang="en-US" b="1" dirty="0">
              <a:solidFill>
                <a:schemeClr val="tx1"/>
              </a:solidFill>
            </a:endParaRPr>
          </a:p>
        </p:txBody>
      </p:sp>
      <p:sp>
        <p:nvSpPr>
          <p:cNvPr id="8" name="TextBox 7"/>
          <p:cNvSpPr txBox="1"/>
          <p:nvPr/>
        </p:nvSpPr>
        <p:spPr>
          <a:xfrm>
            <a:off x="6629400" y="4919008"/>
            <a:ext cx="2514600" cy="2062103"/>
          </a:xfrm>
          <a:prstGeom prst="rect">
            <a:avLst/>
          </a:prstGeom>
          <a:noFill/>
        </p:spPr>
        <p:txBody>
          <a:bodyPr wrap="square" rtlCol="0">
            <a:spAutoFit/>
          </a:bodyPr>
          <a:lstStyle/>
          <a:p>
            <a:pPr algn="ctr"/>
            <a:r>
              <a:rPr lang="en-US" sz="1200" dirty="0" smtClean="0"/>
              <a:t>U.S. Department of Health and Human Services, </a:t>
            </a:r>
          </a:p>
          <a:p>
            <a:pPr algn="ctr"/>
            <a:r>
              <a:rPr lang="en-US" sz="1200" dirty="0" smtClean="0"/>
              <a:t>Administration for Children</a:t>
            </a:r>
          </a:p>
          <a:p>
            <a:pPr algn="ctr"/>
            <a:r>
              <a:rPr lang="en-US" sz="1200" dirty="0" smtClean="0"/>
              <a:t>and Families,</a:t>
            </a:r>
          </a:p>
          <a:p>
            <a:pPr algn="ctr"/>
            <a:r>
              <a:rPr lang="en-US" sz="1200" dirty="0" smtClean="0"/>
              <a:t>Office of Head Start, and </a:t>
            </a:r>
            <a:endParaRPr lang="en-US" sz="1200" dirty="0"/>
          </a:p>
          <a:p>
            <a:pPr algn="ctr"/>
            <a:r>
              <a:rPr lang="en-US" sz="1200" dirty="0" smtClean="0"/>
              <a:t>Office of Planning, Research and Evaluation</a:t>
            </a:r>
          </a:p>
          <a:p>
            <a:pPr algn="ctr"/>
            <a:endParaRPr lang="en-US" sz="1200" dirty="0" smtClean="0"/>
          </a:p>
          <a:p>
            <a:pPr algn="ctr"/>
            <a:r>
              <a:rPr lang="en-US" sz="1000" dirty="0" smtClean="0"/>
              <a:t>OMB Control Number: 0970-0355</a:t>
            </a:r>
          </a:p>
          <a:p>
            <a:pPr algn="ctr"/>
            <a:r>
              <a:rPr lang="en-US" sz="1000" dirty="0" smtClean="0"/>
              <a:t>Expiration Date: 1/31/2015</a:t>
            </a:r>
          </a:p>
          <a:p>
            <a:pPr algn="ctr"/>
            <a:endParaRPr lang="en-US" sz="1200" dirty="0"/>
          </a:p>
        </p:txBody>
      </p:sp>
      <p:pic>
        <p:nvPicPr>
          <p:cNvPr id="9" name="Picture 8"/>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505200" y="4648200"/>
            <a:ext cx="2226627" cy="1669970"/>
          </a:xfrm>
          <a:prstGeom prst="rect">
            <a:avLst/>
          </a:prstGeom>
        </p:spPr>
      </p:pic>
      <p:sp>
        <p:nvSpPr>
          <p:cNvPr id="2" name="TextBox 1"/>
          <p:cNvSpPr txBox="1"/>
          <p:nvPr/>
        </p:nvSpPr>
        <p:spPr>
          <a:xfrm>
            <a:off x="3321525" y="583227"/>
            <a:ext cx="2514600" cy="2031325"/>
          </a:xfrm>
          <a:prstGeom prst="rect">
            <a:avLst/>
          </a:prstGeom>
          <a:noFill/>
        </p:spPr>
        <p:txBody>
          <a:bodyPr wrap="square" rtlCol="0">
            <a:spAutoFit/>
          </a:bodyPr>
          <a:lstStyle/>
          <a:p>
            <a:pPr lvl="0" algn="ctr"/>
            <a:r>
              <a:rPr lang="en-US" sz="1400" b="1" dirty="0" smtClean="0">
                <a:solidFill>
                  <a:prstClr val="black"/>
                </a:solidFill>
              </a:rPr>
              <a:t>For More Information:</a:t>
            </a:r>
            <a:endParaRPr lang="en-US" sz="1400" b="1" dirty="0">
              <a:solidFill>
                <a:prstClr val="black"/>
              </a:solidFill>
            </a:endParaRPr>
          </a:p>
          <a:p>
            <a:r>
              <a:rPr lang="en-US" sz="1400" dirty="0" smtClean="0"/>
              <a:t>To </a:t>
            </a:r>
            <a:r>
              <a:rPr lang="en-US" sz="1400" dirty="0"/>
              <a:t>find out more about the </a:t>
            </a:r>
            <a:r>
              <a:rPr lang="en-US" sz="1400" dirty="0" smtClean="0"/>
              <a:t>study, </a:t>
            </a:r>
            <a:r>
              <a:rPr lang="en-US" sz="1400" dirty="0"/>
              <a:t>visit the </a:t>
            </a:r>
            <a:r>
              <a:rPr lang="en-US" sz="1400" dirty="0" smtClean="0"/>
              <a:t>Office </a:t>
            </a:r>
            <a:r>
              <a:rPr lang="en-US" sz="1400" dirty="0"/>
              <a:t>of Planning, </a:t>
            </a:r>
            <a:r>
              <a:rPr lang="en-US" sz="1400" dirty="0" smtClean="0"/>
              <a:t>Research, and Evaluation’s </a:t>
            </a:r>
            <a:r>
              <a:rPr lang="en-US" sz="1400" dirty="0"/>
              <a:t>website at: </a:t>
            </a:r>
            <a:r>
              <a:rPr lang="en-US" sz="1400" u="sng" dirty="0">
                <a:hlinkClick r:id="rId3"/>
              </a:rPr>
              <a:t>http://www.acf.hhs.gov/programs/opre/other_resrch/fprq/overview.html#overview</a:t>
            </a:r>
            <a:r>
              <a:rPr lang="en-US" sz="1400" dirty="0"/>
              <a:t>.</a:t>
            </a:r>
          </a:p>
          <a:p>
            <a:pPr lvl="0"/>
            <a:endParaRPr lang="en-US" sz="1400" dirty="0">
              <a:solidFill>
                <a:prstClr val="black"/>
              </a:solidFill>
            </a:endParaRPr>
          </a:p>
        </p:txBody>
      </p:sp>
      <p:pic>
        <p:nvPicPr>
          <p:cNvPr id="2050" name="Picture 2" descr="\\Westat.com\dfs\FPRA\Photographs\stock-photo-17113319-childminder-reading-to-a-group-of-toddlers-at-nursery.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6663022" y="2438400"/>
            <a:ext cx="2412800" cy="160633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9993785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91788"/>
            <a:ext cx="3048000" cy="7355860"/>
          </a:xfrm>
          <a:prstGeom prst="rect">
            <a:avLst/>
          </a:prstGeom>
          <a:noFill/>
        </p:spPr>
        <p:txBody>
          <a:bodyPr wrap="square" rtlCol="0">
            <a:spAutoFit/>
          </a:bodyPr>
          <a:lstStyle/>
          <a:p>
            <a:pPr algn="ctr"/>
            <a:r>
              <a:rPr lang="en-US" sz="1600" b="1" dirty="0" smtClean="0"/>
              <a:t>About the Project</a:t>
            </a:r>
          </a:p>
          <a:p>
            <a:r>
              <a:rPr lang="en-US" sz="1200" b="1" dirty="0" smtClean="0"/>
              <a:t>What </a:t>
            </a:r>
            <a:r>
              <a:rPr lang="en-US" sz="1200" b="1" dirty="0"/>
              <a:t>is the </a:t>
            </a:r>
            <a:r>
              <a:rPr lang="en-US" sz="1200" b="1" dirty="0" smtClean="0"/>
              <a:t>Family and Early Care and Education Provider </a:t>
            </a:r>
            <a:r>
              <a:rPr lang="en-US" sz="1200" b="1" dirty="0"/>
              <a:t>Relationship </a:t>
            </a:r>
            <a:r>
              <a:rPr lang="en-US" sz="1200" b="1" dirty="0" smtClean="0"/>
              <a:t>Quality study about?</a:t>
            </a:r>
            <a:r>
              <a:rPr lang="en-US" sz="1200" b="1" dirty="0"/>
              <a:t>	</a:t>
            </a:r>
            <a:endParaRPr lang="en-US" sz="1200" dirty="0"/>
          </a:p>
          <a:p>
            <a:r>
              <a:rPr lang="en-US" sz="1200" dirty="0" smtClean="0"/>
              <a:t>The </a:t>
            </a:r>
            <a:r>
              <a:rPr lang="en-US" sz="1200" dirty="0"/>
              <a:t>goal of </a:t>
            </a:r>
            <a:r>
              <a:rPr lang="en-US" sz="1200" dirty="0" smtClean="0"/>
              <a:t>this project </a:t>
            </a:r>
            <a:r>
              <a:rPr lang="en-US" sz="1200" dirty="0"/>
              <a:t>is to develop a new </a:t>
            </a:r>
            <a:r>
              <a:rPr lang="en-US" sz="1200" dirty="0" smtClean="0"/>
              <a:t>survey of the </a:t>
            </a:r>
            <a:r>
              <a:rPr lang="en-US" sz="1200" dirty="0"/>
              <a:t>quality of the relationship between families and providers of early care and education for </a:t>
            </a:r>
            <a:r>
              <a:rPr lang="en-US" sz="1200" dirty="0" smtClean="0"/>
              <a:t>children 5 years of age and younger. The survey will </a:t>
            </a:r>
            <a:r>
              <a:rPr lang="en-US" sz="1200" dirty="0"/>
              <a:t>examine this relationship from both </a:t>
            </a:r>
            <a:r>
              <a:rPr lang="en-US" sz="1200" dirty="0" smtClean="0"/>
              <a:t>parents’ and providers’ perspectives</a:t>
            </a:r>
            <a:r>
              <a:rPr lang="en-US" sz="1200" dirty="0"/>
              <a:t>. The results will help </a:t>
            </a:r>
            <a:r>
              <a:rPr lang="en-US" sz="1200" dirty="0" smtClean="0"/>
              <a:t>early educators, child care providers, </a:t>
            </a:r>
            <a:r>
              <a:rPr lang="en-US" sz="1200" dirty="0"/>
              <a:t>and policy makers </a:t>
            </a:r>
            <a:r>
              <a:rPr lang="en-US" sz="1200" dirty="0" smtClean="0"/>
              <a:t>improve </a:t>
            </a:r>
            <a:r>
              <a:rPr lang="en-US" sz="1200" dirty="0"/>
              <a:t>the quality </a:t>
            </a:r>
            <a:r>
              <a:rPr lang="en-US" sz="1200" dirty="0" smtClean="0"/>
              <a:t>of </a:t>
            </a:r>
            <a:r>
              <a:rPr lang="en-US" sz="1200" dirty="0"/>
              <a:t>children’s </a:t>
            </a:r>
            <a:r>
              <a:rPr lang="en-US" sz="1200" dirty="0" smtClean="0"/>
              <a:t>care and early learning environments.    </a:t>
            </a:r>
          </a:p>
          <a:p>
            <a:r>
              <a:rPr lang="en-US" sz="1200" dirty="0" smtClean="0"/>
              <a:t>          </a:t>
            </a:r>
            <a:endParaRPr lang="en-US" sz="1200" dirty="0"/>
          </a:p>
          <a:p>
            <a:r>
              <a:rPr lang="en-US" sz="1200" b="1" dirty="0" smtClean="0"/>
              <a:t>Who will be able to participate?</a:t>
            </a:r>
          </a:p>
          <a:p>
            <a:r>
              <a:rPr lang="en-US" sz="1200" dirty="0" smtClean="0"/>
              <a:t>Head Start program staff and teachers, teachers, child care providers, program directors, and parents will be asked to participate in this study. The surveys given to each participant will ask how about how early care and education providers and parents work together to educate and care for children. </a:t>
            </a:r>
          </a:p>
          <a:p>
            <a:endParaRPr lang="en-US" sz="1200" dirty="0" smtClean="0"/>
          </a:p>
          <a:p>
            <a:r>
              <a:rPr lang="en-US" sz="1200" b="1" dirty="0" smtClean="0"/>
              <a:t>Do </a:t>
            </a:r>
            <a:r>
              <a:rPr lang="en-US" sz="1200" b="1" dirty="0"/>
              <a:t>I have to participate?</a:t>
            </a:r>
            <a:endParaRPr lang="en-US" sz="1200" dirty="0"/>
          </a:p>
          <a:p>
            <a:r>
              <a:rPr lang="en-US" sz="1200" dirty="0"/>
              <a:t>Your participation in this study is voluntary. By participating, you will help improve the care and  early education that young children in the U.S. receive.</a:t>
            </a:r>
          </a:p>
          <a:p>
            <a:r>
              <a:rPr lang="en-US" sz="1200" dirty="0" smtClean="0"/>
              <a:t> </a:t>
            </a:r>
            <a:endParaRPr lang="en-US" sz="1200" dirty="0"/>
          </a:p>
          <a:p>
            <a:pPr lvl="0"/>
            <a:r>
              <a:rPr lang="en-US" sz="1200" b="1" dirty="0">
                <a:solidFill>
                  <a:prstClr val="black"/>
                </a:solidFill>
              </a:rPr>
              <a:t>Will anyone else see my answers?</a:t>
            </a:r>
            <a:endParaRPr lang="en-US" sz="1200" dirty="0">
              <a:solidFill>
                <a:prstClr val="black"/>
              </a:solidFill>
            </a:endParaRPr>
          </a:p>
          <a:p>
            <a:pPr lvl="0"/>
            <a:r>
              <a:rPr lang="en-US" sz="1200" dirty="0">
                <a:solidFill>
                  <a:prstClr val="black"/>
                </a:solidFill>
              </a:rPr>
              <a:t>No, all of your answers will be kept private </a:t>
            </a:r>
            <a:r>
              <a:rPr lang="en-US" sz="1200" dirty="0" smtClean="0">
                <a:solidFill>
                  <a:prstClr val="black"/>
                </a:solidFill>
              </a:rPr>
              <a:t>to the extent permitted by law. </a:t>
            </a:r>
            <a:r>
              <a:rPr lang="en-US" sz="1200" dirty="0">
                <a:solidFill>
                  <a:prstClr val="black"/>
                </a:solidFill>
              </a:rPr>
              <a:t>Your answers will not be disclosed or used for any purpose other than this research</a:t>
            </a:r>
            <a:r>
              <a:rPr lang="en-US" sz="1200" dirty="0" smtClean="0">
                <a:solidFill>
                  <a:prstClr val="black"/>
                </a:solidFill>
              </a:rPr>
              <a:t>.</a:t>
            </a:r>
          </a:p>
          <a:p>
            <a:pPr lvl="0"/>
            <a:endParaRPr lang="en-US" sz="1200" dirty="0">
              <a:solidFill>
                <a:prstClr val="black"/>
              </a:solidFill>
            </a:endParaRPr>
          </a:p>
          <a:p>
            <a:pPr lvl="0"/>
            <a:endParaRPr lang="en-US" sz="1200" dirty="0">
              <a:solidFill>
                <a:prstClr val="black"/>
              </a:solidFill>
            </a:endParaRPr>
          </a:p>
          <a:p>
            <a:endParaRPr lang="en-US" sz="1200" b="1" dirty="0" smtClean="0"/>
          </a:p>
        </p:txBody>
      </p:sp>
      <p:sp>
        <p:nvSpPr>
          <p:cNvPr id="5" name="TextBox 4"/>
          <p:cNvSpPr txBox="1"/>
          <p:nvPr/>
        </p:nvSpPr>
        <p:spPr>
          <a:xfrm>
            <a:off x="6004560" y="170121"/>
            <a:ext cx="3048000" cy="6555641"/>
          </a:xfrm>
          <a:prstGeom prst="rect">
            <a:avLst/>
          </a:prstGeom>
          <a:noFill/>
        </p:spPr>
        <p:txBody>
          <a:bodyPr wrap="square" rtlCol="0">
            <a:spAutoFit/>
          </a:bodyPr>
          <a:lstStyle/>
          <a:p>
            <a:r>
              <a:rPr lang="en-US" sz="1200" b="1" dirty="0" smtClean="0">
                <a:ea typeface="Calibri"/>
                <a:cs typeface="Times New Roman"/>
              </a:rPr>
              <a:t>Who </a:t>
            </a:r>
            <a:r>
              <a:rPr lang="en-US" sz="1200" b="1" dirty="0">
                <a:ea typeface="Calibri"/>
                <a:cs typeface="Times New Roman"/>
              </a:rPr>
              <a:t>is Conducting the Study</a:t>
            </a:r>
            <a:r>
              <a:rPr lang="en-US" sz="1200" b="1" dirty="0" smtClean="0">
                <a:ea typeface="Calibri"/>
                <a:cs typeface="Times New Roman"/>
              </a:rPr>
              <a:t>?</a:t>
            </a:r>
          </a:p>
          <a:p>
            <a:r>
              <a:rPr lang="en-US" sz="1200" dirty="0" smtClean="0"/>
              <a:t>The </a:t>
            </a:r>
            <a:r>
              <a:rPr lang="en-US" sz="1200" dirty="0"/>
              <a:t>study is sponsored by the Office of Head Start (OHS) and the Office of Planning, </a:t>
            </a:r>
            <a:r>
              <a:rPr lang="en-US" sz="1200" dirty="0" smtClean="0"/>
              <a:t>Research, </a:t>
            </a:r>
            <a:r>
              <a:rPr lang="en-US" sz="1200" dirty="0"/>
              <a:t>and Evaluation </a:t>
            </a:r>
            <a:r>
              <a:rPr lang="en-US" sz="1200" dirty="0" smtClean="0"/>
              <a:t>(OPRE), both of which are part of the </a:t>
            </a:r>
            <a:r>
              <a:rPr lang="en-US" sz="1200" dirty="0"/>
              <a:t>Administration for Children and </a:t>
            </a:r>
            <a:r>
              <a:rPr lang="en-US" sz="1200" dirty="0" smtClean="0"/>
              <a:t>Families</a:t>
            </a:r>
            <a:r>
              <a:rPr lang="en-US" sz="1200" strike="sngStrike" dirty="0" smtClean="0"/>
              <a:t> </a:t>
            </a:r>
            <a:r>
              <a:rPr lang="en-US" sz="1200" dirty="0" smtClean="0"/>
              <a:t>in the U.S</a:t>
            </a:r>
            <a:r>
              <a:rPr lang="en-US" sz="1200" dirty="0"/>
              <a:t>. Department of Health and Human Services.  Westat and Child Trends, two research firms in the Washington, DC metropolitan </a:t>
            </a:r>
            <a:r>
              <a:rPr lang="en-US" sz="1200" dirty="0" smtClean="0"/>
              <a:t>area</a:t>
            </a:r>
            <a:r>
              <a:rPr lang="en-US" sz="1200" strike="sngStrike" dirty="0" smtClean="0"/>
              <a:t>s,</a:t>
            </a:r>
            <a:r>
              <a:rPr lang="en-US" sz="1200" dirty="0" smtClean="0"/>
              <a:t> </a:t>
            </a:r>
            <a:r>
              <a:rPr lang="en-US" sz="1200" dirty="0"/>
              <a:t>are conducting the study. </a:t>
            </a:r>
            <a:endParaRPr lang="en-US" sz="1200" dirty="0" smtClean="0"/>
          </a:p>
          <a:p>
            <a:endParaRPr lang="en-US" sz="1200" b="1" dirty="0" smtClean="0">
              <a:ea typeface="Calibri"/>
              <a:cs typeface="Times New Roman"/>
            </a:endParaRPr>
          </a:p>
          <a:p>
            <a:r>
              <a:rPr lang="en-US" sz="1200" dirty="0" smtClean="0">
                <a:ea typeface="Calibri"/>
                <a:cs typeface="Times New Roman"/>
              </a:rPr>
              <a:t>The </a:t>
            </a:r>
            <a:r>
              <a:rPr lang="en-US" sz="1200" b="1" dirty="0" smtClean="0">
                <a:ea typeface="Calibri"/>
                <a:cs typeface="Times New Roman"/>
              </a:rPr>
              <a:t>Office of Head Start</a:t>
            </a:r>
            <a:r>
              <a:rPr lang="en-US" sz="1200" dirty="0" smtClean="0">
                <a:ea typeface="Calibri"/>
                <a:cs typeface="Times New Roman"/>
              </a:rPr>
              <a:t> is a national program that promotes school readiness through educational, health, nutritional, social and other services to enrolled children and families. (</a:t>
            </a:r>
            <a:r>
              <a:rPr lang="en-US" sz="1200" dirty="0" smtClean="0">
                <a:ea typeface="Calibri"/>
                <a:cs typeface="Times New Roman"/>
                <a:hlinkClick r:id="rId2"/>
              </a:rPr>
              <a:t>http://www.acf.hhs.gov/programs/ohs/</a:t>
            </a:r>
            <a:r>
              <a:rPr lang="en-US" sz="1200" dirty="0" smtClean="0">
                <a:ea typeface="Calibri"/>
                <a:cs typeface="Times New Roman"/>
              </a:rPr>
              <a:t>)</a:t>
            </a:r>
          </a:p>
          <a:p>
            <a:endParaRPr lang="en-US" sz="1200" dirty="0" smtClean="0">
              <a:ea typeface="Calibri"/>
              <a:cs typeface="Times New Roman"/>
            </a:endParaRPr>
          </a:p>
          <a:p>
            <a:r>
              <a:rPr lang="en-US" sz="1200" dirty="0">
                <a:ea typeface="Calibri"/>
                <a:cs typeface="Times New Roman"/>
              </a:rPr>
              <a:t>The </a:t>
            </a:r>
            <a:r>
              <a:rPr lang="en-US" sz="1200" b="1" dirty="0">
                <a:ea typeface="Calibri"/>
                <a:cs typeface="Times New Roman"/>
              </a:rPr>
              <a:t>Office of Planning, Research, </a:t>
            </a:r>
            <a:r>
              <a:rPr lang="en-US" sz="1200" b="1" dirty="0" smtClean="0">
                <a:ea typeface="Calibri"/>
                <a:cs typeface="Times New Roman"/>
              </a:rPr>
              <a:t>and  </a:t>
            </a:r>
            <a:r>
              <a:rPr lang="en-US" sz="1200" b="1" dirty="0">
                <a:ea typeface="Calibri"/>
                <a:cs typeface="Times New Roman"/>
              </a:rPr>
              <a:t>Evaluation (</a:t>
            </a:r>
            <a:r>
              <a:rPr lang="en-US" sz="1200" b="1" dirty="0" smtClean="0">
                <a:ea typeface="Calibri"/>
                <a:cs typeface="Times New Roman"/>
              </a:rPr>
              <a:t>OPRE)</a:t>
            </a:r>
            <a:r>
              <a:rPr lang="en-US" sz="1200" dirty="0">
                <a:ea typeface="Calibri"/>
                <a:cs typeface="Times New Roman"/>
              </a:rPr>
              <a:t> </a:t>
            </a:r>
            <a:r>
              <a:rPr lang="en-US" sz="1200" dirty="0" smtClean="0">
                <a:ea typeface="Calibri"/>
                <a:cs typeface="Times New Roman"/>
              </a:rPr>
              <a:t>is </a:t>
            </a:r>
            <a:r>
              <a:rPr lang="en-US" sz="1200" dirty="0">
                <a:ea typeface="Calibri"/>
                <a:cs typeface="Times New Roman"/>
              </a:rPr>
              <a:t>responsible for advising the Assistant Secretary for Children and Families on increasing the effectiveness and efficiency of programs to improve the economic and social well-being of children and families. </a:t>
            </a:r>
            <a:r>
              <a:rPr lang="en-US" sz="1200" dirty="0" smtClean="0">
                <a:ea typeface="Calibri"/>
                <a:cs typeface="Times New Roman"/>
              </a:rPr>
              <a:t>(</a:t>
            </a:r>
            <a:r>
              <a:rPr lang="en-US" sz="1200" dirty="0" smtClean="0">
                <a:ea typeface="Calibri"/>
                <a:cs typeface="Times New Roman"/>
                <a:hlinkClick r:id="rId3"/>
              </a:rPr>
              <a:t>http://www.acf.hhs.gov/programs/opre/</a:t>
            </a:r>
            <a:r>
              <a:rPr lang="en-US" sz="1200" dirty="0" smtClean="0">
                <a:ea typeface="Calibri"/>
                <a:cs typeface="Times New Roman"/>
              </a:rPr>
              <a:t>)</a:t>
            </a:r>
          </a:p>
          <a:p>
            <a:endParaRPr lang="en-US" sz="1200" b="1" dirty="0" smtClean="0">
              <a:ea typeface="Calibri"/>
              <a:cs typeface="Times New Roman"/>
            </a:endParaRPr>
          </a:p>
          <a:p>
            <a:r>
              <a:rPr lang="en-US" sz="1200" b="1" dirty="0" smtClean="0">
                <a:ea typeface="Calibri"/>
                <a:cs typeface="Times New Roman"/>
              </a:rPr>
              <a:t>Westat</a:t>
            </a:r>
            <a:r>
              <a:rPr lang="en-US" sz="1200" dirty="0" smtClean="0">
                <a:ea typeface="Calibri"/>
                <a:cs typeface="Times New Roman"/>
              </a:rPr>
              <a:t> </a:t>
            </a:r>
            <a:r>
              <a:rPr lang="en-US" sz="1200" dirty="0">
                <a:ea typeface="Calibri"/>
                <a:cs typeface="Times New Roman"/>
              </a:rPr>
              <a:t>is a </a:t>
            </a:r>
            <a:r>
              <a:rPr lang="en-US" sz="1200" dirty="0" smtClean="0">
                <a:ea typeface="Calibri"/>
                <a:cs typeface="Times New Roman"/>
              </a:rPr>
              <a:t>research </a:t>
            </a:r>
            <a:r>
              <a:rPr lang="en-US" sz="1200" dirty="0">
                <a:ea typeface="Calibri"/>
                <a:cs typeface="Times New Roman"/>
              </a:rPr>
              <a:t>firm </a:t>
            </a:r>
            <a:r>
              <a:rPr lang="en-US" sz="1200" dirty="0" smtClean="0">
                <a:ea typeface="Calibri"/>
                <a:cs typeface="Times New Roman"/>
              </a:rPr>
              <a:t>that conducts </a:t>
            </a:r>
            <a:r>
              <a:rPr lang="en-US" sz="1200" dirty="0">
                <a:ea typeface="Calibri"/>
                <a:cs typeface="Times New Roman"/>
              </a:rPr>
              <a:t>research studies for the federal government and </a:t>
            </a:r>
            <a:r>
              <a:rPr lang="en-US" sz="1200" dirty="0" smtClean="0">
                <a:ea typeface="Calibri"/>
                <a:cs typeface="Times New Roman"/>
              </a:rPr>
              <a:t>other </a:t>
            </a:r>
            <a:r>
              <a:rPr lang="en-US" sz="1200" dirty="0">
                <a:ea typeface="Calibri"/>
                <a:cs typeface="Times New Roman"/>
              </a:rPr>
              <a:t>clients. </a:t>
            </a:r>
            <a:r>
              <a:rPr lang="en-US" sz="1200" dirty="0" smtClean="0">
                <a:ea typeface="Calibri"/>
                <a:cs typeface="Times New Roman"/>
              </a:rPr>
              <a:t>(</a:t>
            </a:r>
            <a:r>
              <a:rPr lang="en-US" sz="1200" dirty="0">
                <a:ea typeface="Calibri"/>
                <a:cs typeface="Times New Roman"/>
                <a:hlinkClick r:id="rId4"/>
              </a:rPr>
              <a:t>www.westat.com</a:t>
            </a:r>
            <a:r>
              <a:rPr lang="en-US" sz="1200" dirty="0" smtClean="0">
                <a:ea typeface="Calibri"/>
                <a:cs typeface="Times New Roman"/>
              </a:rPr>
              <a:t>)</a:t>
            </a:r>
          </a:p>
          <a:p>
            <a:endParaRPr lang="en-US" sz="1200" dirty="0">
              <a:ea typeface="Calibri"/>
              <a:cs typeface="Times New Roman"/>
            </a:endParaRPr>
          </a:p>
          <a:p>
            <a:r>
              <a:rPr lang="en-US" sz="1200" b="1" dirty="0" smtClean="0">
                <a:ea typeface="Calibri"/>
                <a:cs typeface="Times New Roman"/>
              </a:rPr>
              <a:t>Child </a:t>
            </a:r>
            <a:r>
              <a:rPr lang="en-US" sz="1200" b="1" dirty="0">
                <a:ea typeface="Calibri"/>
                <a:cs typeface="Times New Roman"/>
              </a:rPr>
              <a:t>Trends</a:t>
            </a:r>
            <a:r>
              <a:rPr lang="en-US" sz="1200" dirty="0">
                <a:ea typeface="Calibri"/>
                <a:cs typeface="Times New Roman"/>
              </a:rPr>
              <a:t> is a non-profit research </a:t>
            </a:r>
            <a:r>
              <a:rPr lang="en-US" sz="1200" dirty="0" smtClean="0">
                <a:ea typeface="Calibri"/>
                <a:cs typeface="Times New Roman"/>
              </a:rPr>
              <a:t>organization  </a:t>
            </a:r>
            <a:r>
              <a:rPr lang="en-US" sz="1200" dirty="0">
                <a:ea typeface="Calibri"/>
                <a:cs typeface="Times New Roman"/>
              </a:rPr>
              <a:t>that   focuses on childhood studies. (</a:t>
            </a:r>
            <a:r>
              <a:rPr lang="en-US" sz="1200" dirty="0">
                <a:ea typeface="Calibri"/>
                <a:cs typeface="Times New Roman"/>
                <a:hlinkClick r:id="rId5"/>
              </a:rPr>
              <a:t>www.childtrends.org</a:t>
            </a:r>
            <a:r>
              <a:rPr lang="en-US" sz="1200" dirty="0" smtClean="0">
                <a:ea typeface="Calibri"/>
                <a:cs typeface="Times New Roman"/>
              </a:rPr>
              <a:t>)</a:t>
            </a:r>
            <a:endParaRPr lang="en-US" sz="1100" dirty="0"/>
          </a:p>
        </p:txBody>
      </p:sp>
      <p:sp>
        <p:nvSpPr>
          <p:cNvPr id="6" name="TextBox 5"/>
          <p:cNvSpPr txBox="1"/>
          <p:nvPr/>
        </p:nvSpPr>
        <p:spPr>
          <a:xfrm>
            <a:off x="3032760" y="91788"/>
            <a:ext cx="2971800" cy="4739759"/>
          </a:xfrm>
          <a:prstGeom prst="rect">
            <a:avLst/>
          </a:prstGeom>
          <a:noFill/>
        </p:spPr>
        <p:txBody>
          <a:bodyPr wrap="square" rtlCol="0">
            <a:spAutoFit/>
          </a:bodyPr>
          <a:lstStyle/>
          <a:p>
            <a:pPr algn="ctr"/>
            <a:r>
              <a:rPr lang="en-US" sz="1400" b="1" dirty="0" smtClean="0"/>
              <a:t>Examples of topics covered</a:t>
            </a:r>
          </a:p>
          <a:p>
            <a:endParaRPr lang="en-US" sz="1200" b="1" dirty="0"/>
          </a:p>
          <a:p>
            <a:r>
              <a:rPr lang="en-US" sz="1200" b="1" dirty="0" smtClean="0"/>
              <a:t>Providers:</a:t>
            </a:r>
            <a:endParaRPr lang="en-US" sz="1200" b="1" dirty="0"/>
          </a:p>
          <a:p>
            <a:pPr marL="171450" indent="-171450">
              <a:buFont typeface="Arial" pitchFamily="34" charset="0"/>
              <a:buChar char="•"/>
            </a:pPr>
            <a:r>
              <a:rPr lang="en-US" sz="1200" dirty="0" smtClean="0"/>
              <a:t>How often you talk with parents about their children.</a:t>
            </a:r>
            <a:endParaRPr lang="en-US" sz="1200" dirty="0"/>
          </a:p>
          <a:p>
            <a:pPr marL="171450" indent="-171450">
              <a:buFont typeface="Arial" pitchFamily="34" charset="0"/>
              <a:buChar char="•"/>
            </a:pPr>
            <a:r>
              <a:rPr lang="en-US" sz="1200" dirty="0" smtClean="0"/>
              <a:t>How often you talk with parents about your rules, expectations, and classroom plans.</a:t>
            </a:r>
          </a:p>
          <a:p>
            <a:pPr marL="171450" indent="-171450">
              <a:buFont typeface="Arial" pitchFamily="34" charset="0"/>
              <a:buChar char="•"/>
            </a:pPr>
            <a:r>
              <a:rPr lang="en-US" sz="1200" dirty="0" smtClean="0"/>
              <a:t>The physical environment of the program in which you work.</a:t>
            </a:r>
          </a:p>
          <a:p>
            <a:pPr marL="171450" indent="-171450"/>
            <a:r>
              <a:rPr lang="en-US" sz="1200" b="1" dirty="0" smtClean="0"/>
              <a:t>Parents:</a:t>
            </a:r>
            <a:endParaRPr lang="en-US" sz="1200" b="1" dirty="0"/>
          </a:p>
          <a:p>
            <a:pPr marL="171450" indent="-171450">
              <a:buFont typeface="Arial" pitchFamily="34" charset="0"/>
              <a:buChar char="•"/>
            </a:pPr>
            <a:r>
              <a:rPr lang="en-US" sz="1200" dirty="0" smtClean="0"/>
              <a:t>How often you talk with your child’s early care and education provider about topics such as your child’s day. </a:t>
            </a:r>
          </a:p>
          <a:p>
            <a:pPr marL="171450" indent="-171450">
              <a:buFont typeface="Arial" pitchFamily="34" charset="0"/>
              <a:buChar char="•"/>
            </a:pPr>
            <a:r>
              <a:rPr lang="en-US" sz="1200" dirty="0" smtClean="0"/>
              <a:t>How often you and your provider set goals for your child. </a:t>
            </a:r>
          </a:p>
          <a:p>
            <a:pPr marL="171450" indent="-171450">
              <a:buFont typeface="Arial" pitchFamily="34" charset="0"/>
              <a:buChar char="•"/>
            </a:pPr>
            <a:r>
              <a:rPr lang="en-US" sz="1200" dirty="0" smtClean="0"/>
              <a:t>The physical environment of the program your child attends.</a:t>
            </a:r>
          </a:p>
          <a:p>
            <a:r>
              <a:rPr lang="en-US" sz="1200" b="1" dirty="0" smtClean="0"/>
              <a:t>Program Directors:</a:t>
            </a:r>
          </a:p>
          <a:p>
            <a:pPr marL="171450" indent="-171450">
              <a:buFont typeface="Arial" pitchFamily="34" charset="0"/>
              <a:buChar char="•"/>
            </a:pPr>
            <a:r>
              <a:rPr lang="en-US" sz="1200" dirty="0"/>
              <a:t>E</a:t>
            </a:r>
            <a:r>
              <a:rPr lang="en-US" sz="1200" dirty="0" smtClean="0"/>
              <a:t>nrollment information (e.g., the number and ages of children enrolled).</a:t>
            </a:r>
          </a:p>
          <a:p>
            <a:pPr marL="171450" indent="-171450">
              <a:buFont typeface="Arial" pitchFamily="34" charset="0"/>
              <a:buChar char="•"/>
            </a:pPr>
            <a:r>
              <a:rPr lang="en-US" sz="1200" dirty="0" smtClean="0"/>
              <a:t>Your program’s </a:t>
            </a:r>
            <a:r>
              <a:rPr lang="en-US" sz="1200" dirty="0"/>
              <a:t>physical </a:t>
            </a:r>
            <a:r>
              <a:rPr lang="en-US" sz="1200" dirty="0" smtClean="0"/>
              <a:t>environment and information </a:t>
            </a:r>
            <a:r>
              <a:rPr lang="en-US" sz="1200" dirty="0"/>
              <a:t>and services your program </a:t>
            </a:r>
            <a:r>
              <a:rPr lang="en-US" sz="1200" dirty="0" smtClean="0"/>
              <a:t>may offer parents.</a:t>
            </a:r>
            <a:endParaRPr lang="en-US" sz="1200" b="1" dirty="0">
              <a:solidFill>
                <a:prstClr val="black"/>
              </a:solidFill>
            </a:endParaRPr>
          </a:p>
          <a:p>
            <a:endParaRPr lang="en-US" sz="1200" dirty="0"/>
          </a:p>
        </p:txBody>
      </p:sp>
      <p:pic>
        <p:nvPicPr>
          <p:cNvPr id="1026" name="Picture 2" descr="\\Westat.com\dfs\FPRA\Photographs\stock-photo-15587398-baby-playing-and-learning-motor-skills.jpg"/>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3237528" y="4646878"/>
            <a:ext cx="2647328" cy="1762063"/>
          </a:xfrm>
          <a:prstGeom prst="rect">
            <a:avLst/>
          </a:prstGeom>
          <a:noFill/>
          <a:extLst>
            <a:ext uri="{909E8E84-426E-40DD-AFC4-6F175D3DCCD1}">
              <a14:hiddenFill xmlns="" xmlns:a14="http://schemas.microsoft.com/office/drawing/2010/main">
                <a:solidFill>
                  <a:srgbClr val="FFFFFF"/>
                </a:solidFill>
              </a14:hiddenFill>
            </a:ext>
          </a:extLst>
        </p:spPr>
      </p:pic>
      <p:sp>
        <p:nvSpPr>
          <p:cNvPr id="7" name="TextBox 6"/>
          <p:cNvSpPr txBox="1"/>
          <p:nvPr/>
        </p:nvSpPr>
        <p:spPr>
          <a:xfrm>
            <a:off x="6172200" y="6304002"/>
            <a:ext cx="2590800" cy="553998"/>
          </a:xfrm>
          <a:prstGeom prst="rect">
            <a:avLst/>
          </a:prstGeom>
          <a:noFill/>
        </p:spPr>
        <p:txBody>
          <a:bodyPr wrap="square" rtlCol="0">
            <a:spAutoFit/>
          </a:bodyPr>
          <a:lstStyle/>
          <a:p>
            <a:pPr algn="ctr"/>
            <a:endParaRPr lang="en-US" sz="1000" dirty="0" smtClean="0"/>
          </a:p>
          <a:p>
            <a:pPr algn="ctr"/>
            <a:r>
              <a:rPr lang="en-US" sz="1000" dirty="0" smtClean="0"/>
              <a:t>OMB Control Number: 0970-0355</a:t>
            </a:r>
          </a:p>
          <a:p>
            <a:pPr algn="ctr"/>
            <a:r>
              <a:rPr lang="en-US" sz="1000" dirty="0" smtClean="0"/>
              <a:t>Expiration Date: 1/31/2015</a:t>
            </a:r>
            <a:endParaRPr lang="en-US" sz="1000" dirty="0"/>
          </a:p>
        </p:txBody>
      </p:sp>
    </p:spTree>
    <p:extLst>
      <p:ext uri="{BB962C8B-B14F-4D97-AF65-F5344CB8AC3E}">
        <p14:creationId xmlns="" xmlns:p14="http://schemas.microsoft.com/office/powerpoint/2010/main" val="38508855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1874</TotalTime>
  <Words>547</Words>
  <Application>Microsoft Office PowerPoint</Application>
  <PresentationFormat>On-screen Show (4:3)</PresentationFormat>
  <Paragraphs>56</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Appendix N:  FPRQ Study Brochure  March 16, 2012</vt:lpstr>
      <vt:lpstr>Slide 2</vt:lpstr>
      <vt:lpstr>Slide 3</vt:lpstr>
    </vt:vector>
  </TitlesOfParts>
  <Company>Westat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Liz Paul</dc:creator>
  <cp:lastModifiedBy>DHHS</cp:lastModifiedBy>
  <cp:revision>73</cp:revision>
  <cp:lastPrinted>2012-01-09T20:43:07Z</cp:lastPrinted>
  <dcterms:created xsi:type="dcterms:W3CDTF">2011-10-06T15:06:34Z</dcterms:created>
  <dcterms:modified xsi:type="dcterms:W3CDTF">2013-05-16T13:25:26Z</dcterms:modified>
</cp:coreProperties>
</file>